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174"/>
  </p:handoutMasterIdLst>
  <p:sldIdLst>
    <p:sldId id="266" r:id="rId3"/>
    <p:sldId id="507" r:id="rId5"/>
    <p:sldId id="481" r:id="rId6"/>
    <p:sldId id="508" r:id="rId7"/>
    <p:sldId id="509" r:id="rId8"/>
    <p:sldId id="510" r:id="rId9"/>
    <p:sldId id="511" r:id="rId10"/>
    <p:sldId id="911" r:id="rId11"/>
    <p:sldId id="513" r:id="rId12"/>
    <p:sldId id="738" r:id="rId13"/>
    <p:sldId id="739" r:id="rId14"/>
    <p:sldId id="740" r:id="rId15"/>
    <p:sldId id="741" r:id="rId16"/>
    <p:sldId id="742" r:id="rId17"/>
    <p:sldId id="743" r:id="rId18"/>
    <p:sldId id="744" r:id="rId19"/>
    <p:sldId id="745" r:id="rId20"/>
    <p:sldId id="746" r:id="rId21"/>
    <p:sldId id="747" r:id="rId22"/>
    <p:sldId id="748" r:id="rId23"/>
    <p:sldId id="749" r:id="rId24"/>
    <p:sldId id="750" r:id="rId25"/>
    <p:sldId id="751" r:id="rId26"/>
    <p:sldId id="752" r:id="rId27"/>
    <p:sldId id="753" r:id="rId28"/>
    <p:sldId id="754" r:id="rId29"/>
    <p:sldId id="755" r:id="rId30"/>
    <p:sldId id="756" r:id="rId31"/>
    <p:sldId id="757" r:id="rId32"/>
    <p:sldId id="758" r:id="rId33"/>
    <p:sldId id="759" r:id="rId34"/>
    <p:sldId id="760" r:id="rId35"/>
    <p:sldId id="761" r:id="rId36"/>
    <p:sldId id="762" r:id="rId37"/>
    <p:sldId id="763" r:id="rId38"/>
    <p:sldId id="764" r:id="rId39"/>
    <p:sldId id="765" r:id="rId40"/>
    <p:sldId id="766" r:id="rId41"/>
    <p:sldId id="767" r:id="rId42"/>
    <p:sldId id="768" r:id="rId43"/>
    <p:sldId id="769" r:id="rId44"/>
    <p:sldId id="770" r:id="rId45"/>
    <p:sldId id="771" r:id="rId46"/>
    <p:sldId id="772" r:id="rId47"/>
    <p:sldId id="773" r:id="rId48"/>
    <p:sldId id="774" r:id="rId49"/>
    <p:sldId id="775" r:id="rId50"/>
    <p:sldId id="776" r:id="rId51"/>
    <p:sldId id="777" r:id="rId52"/>
    <p:sldId id="778" r:id="rId53"/>
    <p:sldId id="779" r:id="rId54"/>
    <p:sldId id="780" r:id="rId55"/>
    <p:sldId id="781" r:id="rId56"/>
    <p:sldId id="475" r:id="rId57"/>
    <p:sldId id="698" r:id="rId58"/>
    <p:sldId id="821" r:id="rId59"/>
    <p:sldId id="824" r:id="rId60"/>
    <p:sldId id="701" r:id="rId61"/>
    <p:sldId id="823" r:id="rId62"/>
    <p:sldId id="822" r:id="rId63"/>
    <p:sldId id="825" r:id="rId64"/>
    <p:sldId id="864" r:id="rId65"/>
    <p:sldId id="826" r:id="rId66"/>
    <p:sldId id="699" r:id="rId67"/>
    <p:sldId id="700" r:id="rId68"/>
    <p:sldId id="859" r:id="rId69"/>
    <p:sldId id="827" r:id="rId70"/>
    <p:sldId id="828" r:id="rId71"/>
    <p:sldId id="865" r:id="rId72"/>
    <p:sldId id="829" r:id="rId73"/>
    <p:sldId id="860" r:id="rId74"/>
    <p:sldId id="705" r:id="rId75"/>
    <p:sldId id="861" r:id="rId76"/>
    <p:sldId id="831" r:id="rId77"/>
    <p:sldId id="830" r:id="rId78"/>
    <p:sldId id="833" r:id="rId79"/>
    <p:sldId id="835" r:id="rId80"/>
    <p:sldId id="862" r:id="rId81"/>
    <p:sldId id="834" r:id="rId82"/>
    <p:sldId id="836" r:id="rId83"/>
    <p:sldId id="863" r:id="rId84"/>
    <p:sldId id="837" r:id="rId85"/>
    <p:sldId id="838" r:id="rId86"/>
    <p:sldId id="839" r:id="rId87"/>
    <p:sldId id="840" r:id="rId88"/>
    <p:sldId id="866" r:id="rId89"/>
    <p:sldId id="841" r:id="rId90"/>
    <p:sldId id="870" r:id="rId91"/>
    <p:sldId id="842" r:id="rId92"/>
    <p:sldId id="707" r:id="rId93"/>
    <p:sldId id="843" r:id="rId94"/>
    <p:sldId id="844" r:id="rId95"/>
    <p:sldId id="845" r:id="rId96"/>
    <p:sldId id="846" r:id="rId97"/>
    <p:sldId id="847" r:id="rId98"/>
    <p:sldId id="867" r:id="rId99"/>
    <p:sldId id="848" r:id="rId100"/>
    <p:sldId id="849" r:id="rId101"/>
    <p:sldId id="850" r:id="rId102"/>
    <p:sldId id="868" r:id="rId103"/>
    <p:sldId id="851" r:id="rId104"/>
    <p:sldId id="710" r:id="rId105"/>
    <p:sldId id="852" r:id="rId106"/>
    <p:sldId id="853" r:id="rId107"/>
    <p:sldId id="854" r:id="rId108"/>
    <p:sldId id="855" r:id="rId109"/>
    <p:sldId id="857" r:id="rId110"/>
    <p:sldId id="856" r:id="rId111"/>
    <p:sldId id="869" r:id="rId112"/>
    <p:sldId id="858" r:id="rId113"/>
    <p:sldId id="819" r:id="rId114"/>
    <p:sldId id="871" r:id="rId115"/>
    <p:sldId id="913" r:id="rId116"/>
    <p:sldId id="912" r:id="rId117"/>
    <p:sldId id="873" r:id="rId118"/>
    <p:sldId id="875" r:id="rId119"/>
    <p:sldId id="874" r:id="rId120"/>
    <p:sldId id="876" r:id="rId121"/>
    <p:sldId id="878" r:id="rId122"/>
    <p:sldId id="877" r:id="rId123"/>
    <p:sldId id="879" r:id="rId124"/>
    <p:sldId id="880" r:id="rId125"/>
    <p:sldId id="512" r:id="rId126"/>
    <p:sldId id="782" r:id="rId127"/>
    <p:sldId id="785" r:id="rId128"/>
    <p:sldId id="786" r:id="rId129"/>
    <p:sldId id="783" r:id="rId130"/>
    <p:sldId id="787" r:id="rId131"/>
    <p:sldId id="788" r:id="rId132"/>
    <p:sldId id="789" r:id="rId133"/>
    <p:sldId id="790" r:id="rId134"/>
    <p:sldId id="791" r:id="rId135"/>
    <p:sldId id="792" r:id="rId136"/>
    <p:sldId id="793" r:id="rId137"/>
    <p:sldId id="794" r:id="rId138"/>
    <p:sldId id="795" r:id="rId139"/>
    <p:sldId id="796" r:id="rId140"/>
    <p:sldId id="797" r:id="rId141"/>
    <p:sldId id="798" r:id="rId142"/>
    <p:sldId id="881" r:id="rId143"/>
    <p:sldId id="882" r:id="rId144"/>
    <p:sldId id="883" r:id="rId145"/>
    <p:sldId id="884" r:id="rId146"/>
    <p:sldId id="885" r:id="rId147"/>
    <p:sldId id="886" r:id="rId148"/>
    <p:sldId id="887" r:id="rId149"/>
    <p:sldId id="888" r:id="rId150"/>
    <p:sldId id="889" r:id="rId151"/>
    <p:sldId id="890" r:id="rId152"/>
    <p:sldId id="891" r:id="rId153"/>
    <p:sldId id="892" r:id="rId154"/>
    <p:sldId id="893" r:id="rId155"/>
    <p:sldId id="894" r:id="rId156"/>
    <p:sldId id="895" r:id="rId157"/>
    <p:sldId id="896" r:id="rId158"/>
    <p:sldId id="897" r:id="rId159"/>
    <p:sldId id="898" r:id="rId160"/>
    <p:sldId id="899" r:id="rId161"/>
    <p:sldId id="900" r:id="rId162"/>
    <p:sldId id="901" r:id="rId163"/>
    <p:sldId id="902" r:id="rId164"/>
    <p:sldId id="903" r:id="rId165"/>
    <p:sldId id="904" r:id="rId166"/>
    <p:sldId id="905" r:id="rId167"/>
    <p:sldId id="906" r:id="rId168"/>
    <p:sldId id="907" r:id="rId169"/>
    <p:sldId id="908" r:id="rId170"/>
    <p:sldId id="909" r:id="rId171"/>
    <p:sldId id="910" r:id="rId172"/>
    <p:sldId id="914" r:id="rId173"/>
  </p:sldIdLst>
  <p:sldSz cx="12192000" cy="6858000"/>
  <p:notesSz cx="7099300"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B4FAAA-8E59-40C0-B1AA-50162B12F497}">
          <p14:sldIdLst>
            <p14:sldId id="266"/>
            <p14:sldId id="507"/>
            <p14:sldId id="481"/>
            <p14:sldId id="508"/>
            <p14:sldId id="509"/>
            <p14:sldId id="510"/>
            <p14:sldId id="511"/>
            <p14:sldId id="911"/>
            <p14:sldId id="513"/>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475"/>
            <p14:sldId id="698"/>
            <p14:sldId id="821"/>
            <p14:sldId id="824"/>
            <p14:sldId id="701"/>
            <p14:sldId id="823"/>
            <p14:sldId id="822"/>
            <p14:sldId id="825"/>
            <p14:sldId id="864"/>
            <p14:sldId id="826"/>
            <p14:sldId id="699"/>
            <p14:sldId id="700"/>
            <p14:sldId id="859"/>
            <p14:sldId id="827"/>
            <p14:sldId id="828"/>
            <p14:sldId id="865"/>
            <p14:sldId id="829"/>
            <p14:sldId id="860"/>
            <p14:sldId id="705"/>
            <p14:sldId id="861"/>
            <p14:sldId id="831"/>
            <p14:sldId id="830"/>
            <p14:sldId id="833"/>
            <p14:sldId id="835"/>
            <p14:sldId id="862"/>
            <p14:sldId id="834"/>
            <p14:sldId id="836"/>
            <p14:sldId id="863"/>
            <p14:sldId id="837"/>
            <p14:sldId id="838"/>
            <p14:sldId id="839"/>
            <p14:sldId id="840"/>
            <p14:sldId id="866"/>
            <p14:sldId id="841"/>
            <p14:sldId id="870"/>
            <p14:sldId id="842"/>
            <p14:sldId id="707"/>
            <p14:sldId id="843"/>
            <p14:sldId id="844"/>
            <p14:sldId id="845"/>
            <p14:sldId id="846"/>
            <p14:sldId id="847"/>
            <p14:sldId id="867"/>
            <p14:sldId id="848"/>
            <p14:sldId id="849"/>
            <p14:sldId id="850"/>
            <p14:sldId id="868"/>
            <p14:sldId id="851"/>
            <p14:sldId id="710"/>
            <p14:sldId id="852"/>
            <p14:sldId id="853"/>
            <p14:sldId id="854"/>
            <p14:sldId id="855"/>
            <p14:sldId id="857"/>
            <p14:sldId id="856"/>
            <p14:sldId id="869"/>
            <p14:sldId id="858"/>
            <p14:sldId id="819"/>
            <p14:sldId id="871"/>
            <p14:sldId id="913"/>
            <p14:sldId id="912"/>
            <p14:sldId id="873"/>
            <p14:sldId id="875"/>
            <p14:sldId id="874"/>
            <p14:sldId id="876"/>
            <p14:sldId id="878"/>
            <p14:sldId id="877"/>
            <p14:sldId id="879"/>
            <p14:sldId id="880"/>
            <p14:sldId id="512"/>
            <p14:sldId id="782"/>
            <p14:sldId id="785"/>
            <p14:sldId id="786"/>
            <p14:sldId id="783"/>
            <p14:sldId id="787"/>
            <p14:sldId id="788"/>
            <p14:sldId id="789"/>
            <p14:sldId id="790"/>
            <p14:sldId id="792"/>
            <p14:sldId id="793"/>
            <p14:sldId id="794"/>
            <p14:sldId id="795"/>
            <p14:sldId id="796"/>
            <p14:sldId id="797"/>
            <p14:sldId id="884"/>
            <p14:sldId id="885"/>
            <p14:sldId id="886"/>
            <p14:sldId id="887"/>
            <p14:sldId id="890"/>
            <p14:sldId id="892"/>
            <p14:sldId id="893"/>
            <p14:sldId id="894"/>
            <p14:sldId id="896"/>
            <p14:sldId id="897"/>
            <p14:sldId id="898"/>
            <p14:sldId id="900"/>
            <p14:sldId id="903"/>
            <p14:sldId id="904"/>
            <p14:sldId id="910"/>
            <p14:sldId id="914"/>
            <p14:sldId id="798"/>
            <p14:sldId id="881"/>
            <p14:sldId id="882"/>
            <p14:sldId id="883"/>
            <p14:sldId id="791"/>
            <p14:sldId id="901"/>
            <p14:sldId id="902"/>
            <p14:sldId id="905"/>
            <p14:sldId id="907"/>
            <p14:sldId id="888"/>
            <p14:sldId id="889"/>
            <p14:sldId id="891"/>
            <p14:sldId id="895"/>
            <p14:sldId id="899"/>
            <p14:sldId id="906"/>
            <p14:sldId id="908"/>
            <p14:sldId id="909"/>
          </p14:sldIdLst>
        </p14:section>
        <p14:section name="无标题节" id="{C8741928-B9EF-491C-B995-74A00C9523D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33CC"/>
    <a:srgbClr val="00FF00"/>
    <a:srgbClr val="008080"/>
    <a:srgbClr val="FFFF99"/>
    <a:srgbClr val="FF99FF"/>
    <a:srgbClr val="00FFCC"/>
    <a:srgbClr val="00737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1" autoAdjust="0"/>
    <p:restoredTop sz="86347" autoAdjust="0"/>
  </p:normalViewPr>
  <p:slideViewPr>
    <p:cSldViewPr snapToGrid="0">
      <p:cViewPr varScale="1">
        <p:scale>
          <a:sx n="62" d="100"/>
          <a:sy n="62" d="100"/>
        </p:scale>
        <p:origin x="918" y="72"/>
      </p:cViewPr>
      <p:guideLst>
        <p:guide orient="horz" pos="2160"/>
        <p:guide pos="3839"/>
      </p:guideLst>
    </p:cSldViewPr>
  </p:slideViewPr>
  <p:outlineViewPr>
    <p:cViewPr>
      <p:scale>
        <a:sx n="33" d="100"/>
        <a:sy n="33" d="100"/>
      </p:scale>
      <p:origin x="0" y="-2011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760" y="-78"/>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7" Type="http://schemas.openxmlformats.org/officeDocument/2006/relationships/tableStyles" Target="tableStyles.xml"/><Relationship Id="rId176" Type="http://schemas.openxmlformats.org/officeDocument/2006/relationships/viewProps" Target="viewProps.xml"/><Relationship Id="rId175" Type="http://schemas.openxmlformats.org/officeDocument/2006/relationships/presProps" Target="presProps.xml"/><Relationship Id="rId174" Type="http://schemas.openxmlformats.org/officeDocument/2006/relationships/handoutMaster" Target="handoutMasters/handoutMaster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9E6C644-74FC-4D44-AB81-2709554C9147}" type="datetimeFigureOut">
              <a:rPr lang="zh-CN" altLang="en-US" smtClean="0"/>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048ACB8-82BB-45CD-9FE9-610CE3440BB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556F344-34FD-4E14-B679-9401DE38C7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CF81660A-873B-4A21-B820-86EACE2D5F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49"/>
          <p:cNvSpPr>
            <a:spLocks noGrp="1" noChangeArrowheads="1"/>
          </p:cNvSpPr>
          <p:nvPr>
            <p:ph type="sldNum" sz="quarter"/>
          </p:nvPr>
        </p:nvSpPr>
        <p:spPr>
          <a:noFill/>
        </p:spPr>
        <p:txBody>
          <a:bodyPr/>
          <a:lstStyle/>
          <a:p>
            <a:pPr defTabSz="403860"/>
            <a:fld id="{DFF13921-433A-452C-8781-0C688C459168}" type="slidenum">
              <a:rPr lang="en-US" altLang="zh-CN">
                <a:latin typeface="Times New Roman" panose="02020603050405020304" pitchFamily="18" charset="0"/>
              </a:rPr>
            </a:fld>
            <a:endParaRPr lang="en-US" altLang="zh-CN" dirty="0">
              <a:latin typeface="Times New Roman" panose="02020603050405020304" pitchFamily="18" charset="0"/>
            </a:endParaRPr>
          </a:p>
        </p:txBody>
      </p:sp>
      <p:sp>
        <p:nvSpPr>
          <p:cNvPr id="26627" name="Text Box 1"/>
          <p:cNvSpPr txBox="1">
            <a:spLocks noChangeArrowheads="1"/>
          </p:cNvSpPr>
          <p:nvPr/>
        </p:nvSpPr>
        <p:spPr bwMode="auto">
          <a:xfrm>
            <a:off x="4017769" y="9722503"/>
            <a:ext cx="3077059" cy="507551"/>
          </a:xfrm>
          <a:prstGeom prst="rect">
            <a:avLst/>
          </a:prstGeom>
          <a:noFill/>
          <a:ln w="9525">
            <a:noFill/>
            <a:round/>
          </a:ln>
        </p:spPr>
        <p:txBody>
          <a:bodyPr lIns="0" tIns="0" rIns="0" bIns="0" anchor="b"/>
          <a:lstStyle/>
          <a:p>
            <a:pPr algn="r">
              <a:lnSpc>
                <a:spcPct val="95000"/>
              </a:lnSpc>
              <a:tabLst>
                <a:tab pos="0" algn="l"/>
                <a:tab pos="424815" algn="l"/>
                <a:tab pos="851535" algn="l"/>
                <a:tab pos="1278255" algn="l"/>
                <a:tab pos="1704975" algn="l"/>
                <a:tab pos="2131060" algn="l"/>
                <a:tab pos="2557780" algn="l"/>
                <a:tab pos="2984500" algn="l"/>
                <a:tab pos="3411220" algn="l"/>
                <a:tab pos="3837940" algn="l"/>
                <a:tab pos="4264660" algn="l"/>
                <a:tab pos="4691380" algn="l"/>
                <a:tab pos="5118100" algn="l"/>
                <a:tab pos="5544185" algn="l"/>
                <a:tab pos="5970905" algn="l"/>
                <a:tab pos="6397625" algn="l"/>
                <a:tab pos="6824345" algn="l"/>
                <a:tab pos="7251065" algn="l"/>
                <a:tab pos="7677785" algn="l"/>
                <a:tab pos="8104505" algn="l"/>
                <a:tab pos="8531225" algn="l"/>
              </a:tabLst>
            </a:pPr>
            <a:fld id="{71E9B9DE-4EE6-446A-B153-879FB46C5256}" type="slidenum">
              <a:rPr lang="en-US" altLang="zh-CN" sz="1300">
                <a:solidFill>
                  <a:srgbClr val="000000"/>
                </a:solidFill>
                <a:latin typeface="Times New Roman" panose="02020603050405020304" pitchFamily="18" charset="0"/>
                <a:ea typeface="宋体" panose="02010600030101010101" pitchFamily="2" charset="-122"/>
              </a:rPr>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26628" name="Rectangle 2"/>
          <p:cNvSpPr txBox="1">
            <a:spLocks noGrp="1" noRot="1" noChangeAspect="1" noChangeArrowheads="1" noTextEdit="1"/>
          </p:cNvSpPr>
          <p:nvPr>
            <p:ph type="sldImg"/>
          </p:nvPr>
        </p:nvSpPr>
        <p:spPr>
          <a:xfrm>
            <a:off x="138113" y="777875"/>
            <a:ext cx="6819900" cy="3836988"/>
          </a:xfrm>
          <a:solidFill>
            <a:srgbClr val="FFFFFF"/>
          </a:solidFill>
          <a:ln>
            <a:solidFill>
              <a:srgbClr val="000000"/>
            </a:solidFill>
            <a:miter lim="800000"/>
          </a:ln>
        </p:spPr>
      </p:sp>
      <p:sp>
        <p:nvSpPr>
          <p:cNvPr id="26629" name="Rectangle 3"/>
          <p:cNvSpPr txBox="1">
            <a:spLocks noGrp="1" noChangeArrowheads="1"/>
          </p:cNvSpPr>
          <p:nvPr>
            <p:ph type="body" idx="1"/>
          </p:nvPr>
        </p:nvSpPr>
        <p:spPr>
          <a:xfrm>
            <a:off x="709632" y="4861252"/>
            <a:ext cx="5680036" cy="4605955"/>
          </a:xfrm>
          <a:noFill/>
        </p:spPr>
        <p:txBody>
          <a:bodyPr wrap="none" anchor="ctr"/>
          <a:lstStyle/>
          <a:p>
            <a:endParaRPr lang="zh-CN"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81660A-873B-4A21-B820-86EACE2D5F0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endParaRPr lang="zh-CN" altLang="en-US"/>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 第二级</a:t>
            </a:r>
            <a:endParaRPr lang="zh-CN" altLang="en-US"/>
          </a:p>
          <a:p>
            <a:pPr lvl="2"/>
            <a:r>
              <a:rPr lang="zh-CN" altLang="en-US"/>
              <a:t> 第三级</a:t>
            </a:r>
            <a:endParaRPr lang="zh-CN" altLang="en-US"/>
          </a:p>
          <a:p>
            <a:pPr lvl="3"/>
            <a:r>
              <a:rPr lang="zh-CN" altLang="en-US"/>
              <a:t> 第四级</a:t>
            </a:r>
            <a:endParaRPr lang="zh-CN" altLang="en-US"/>
          </a:p>
          <a:p>
            <a:pPr lvl="4"/>
            <a:r>
              <a:rPr lang="zh-CN" altLang="en-US"/>
              <a:t> 第五级</a:t>
            </a:r>
            <a:endParaRPr lang="zh-CN" altLang="en-US"/>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fld id="{A80CB818-7379-467D-8E76-EF9D9074A26C}" type="datetime2">
              <a:rPr lang="en-US" smtClean="0"/>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0CFEC368-1D7A-4F81-ABF6-AE0E36BAF64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4"/>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6.png"/><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7.png"/><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8.png"/><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9.png"/><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0.png"/><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1.png"/><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2.png"/><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3.png"/><Relationship Id="rId1" Type="http://schemas.openxmlformats.org/officeDocument/2006/relationships/image" Target="../media/image4.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4.png"/><Relationship Id="rId1" Type="http://schemas.openxmlformats.org/officeDocument/2006/relationships/image" Target="../media/image4.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5.png"/><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6.png"/><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7.png"/><Relationship Id="rId1" Type="http://schemas.openxmlformats.org/officeDocument/2006/relationships/image" Target="../media/image4.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8.png"/><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9.png"/><Relationship Id="rId1" Type="http://schemas.openxmlformats.org/officeDocument/2006/relationships/image" Target="../media/image4.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4.png"/></Relationships>
</file>

<file path=ppt/slides/_rels/slide12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4.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5.png"/><Relationship Id="rId1" Type="http://schemas.openxmlformats.org/officeDocument/2006/relationships/image" Target="../media/image4.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4.png"/></Relationships>
</file>

<file path=ppt/slides/_rels/slide13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4.png"/></Relationships>
</file>

<file path=ppt/slides/_rels/slide13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4.png"/></Relationships>
</file>

<file path=ppt/slides/_rels/slide13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4.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2.png"/><Relationship Id="rId1" Type="http://schemas.openxmlformats.org/officeDocument/2006/relationships/image" Target="../media/image4.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4.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3.png"/><Relationship Id="rId1" Type="http://schemas.openxmlformats.org/officeDocument/2006/relationships/image" Target="../media/image4.png"/></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4.png"/><Relationship Id="rId1" Type="http://schemas.openxmlformats.org/officeDocument/2006/relationships/tags" Target="../tags/tag1.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85.png"/></Relationships>
</file>

<file path=ppt/slides/_rels/slide16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6.png"/><Relationship Id="rId1" Type="http://schemas.openxmlformats.org/officeDocument/2006/relationships/image" Target="../media/image4.png"/></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4.png"/></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2.png"/><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4.png"/><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5.png"/><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7.png"/><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8.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0.png"/><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1.png"/><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2.png"/><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3.png"/><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4.png"/><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5.png"/><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6.png"/><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7.png"/><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8.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9.png"/><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0.png"/><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1.png"/><Relationship Id="rId1"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2.png"/><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3.png"/><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4.png"/><Relationship Id="rId1"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5.png"/><Relationship Id="rId1"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6.png"/><Relationship Id="rId1"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7.png"/><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8.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9.png"/><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0.png"/><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1.png"/><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2.png"/><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3.png"/><Relationship Id="rId1" Type="http://schemas.openxmlformats.org/officeDocument/2006/relationships/image" Target="../media/image4.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4.png"/><Relationship Id="rId1"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09600" y="909501"/>
            <a:ext cx="10972800" cy="5445125"/>
          </a:xfrm>
        </p:spPr>
        <p:txBody>
          <a:bodyPr tIns="36948"/>
          <a:lstStyle/>
          <a:p>
            <a:pPr>
              <a:lnSpc>
                <a:spcPct val="150000"/>
              </a:lnSpc>
              <a:tabLst>
                <a:tab pos="0" algn="l"/>
                <a:tab pos="423545" algn="l"/>
                <a:tab pos="850900" algn="l"/>
                <a:tab pos="1277620" algn="l"/>
                <a:tab pos="1704975" algn="l"/>
                <a:tab pos="2131695" algn="l"/>
                <a:tab pos="2559050" algn="l"/>
                <a:tab pos="2985770" algn="l"/>
                <a:tab pos="3413125" algn="l"/>
                <a:tab pos="3839845" algn="l"/>
                <a:tab pos="4267200" algn="l"/>
                <a:tab pos="4693920" algn="l"/>
                <a:tab pos="5121275" algn="l"/>
                <a:tab pos="5547995" algn="l"/>
                <a:tab pos="5975350" algn="l"/>
                <a:tab pos="6402070" algn="l"/>
                <a:tab pos="6829425" algn="l"/>
                <a:tab pos="7254875" algn="l"/>
                <a:tab pos="7681595" algn="l"/>
                <a:tab pos="8108950" algn="l"/>
                <a:tab pos="8535670" algn="l"/>
              </a:tabLst>
            </a:pPr>
            <a:r>
              <a:rPr lang="zh-CN" altLang="en-US" sz="3200" b="1" dirty="0">
                <a:solidFill>
                  <a:schemeClr val="tx1"/>
                </a:solidFill>
                <a:latin typeface="Microsoft JhengHei" panose="020B0604030504040204" pitchFamily="34" charset="-120"/>
                <a:ea typeface="Microsoft JhengHei" panose="020B0604030504040204" pitchFamily="34" charset="-120"/>
              </a:rPr>
              <a:t>离散数据及其应用</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en-US" altLang="zh-CN" sz="3200" b="1" dirty="0">
                <a:solidFill>
                  <a:schemeClr val="tx1"/>
                </a:solidFill>
                <a:latin typeface="Microsoft JhengHei" panose="020B0604030504040204" pitchFamily="34" charset="-120"/>
                <a:ea typeface="Microsoft JhengHei" panose="020B0604030504040204" pitchFamily="34" charset="-120"/>
              </a:rPr>
              <a:t>Discrete Mathematics and Its Applications</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zh-CN" altLang="en-US" sz="3200" b="1" dirty="0">
                <a:solidFill>
                  <a:schemeClr val="tx1"/>
                </a:solidFill>
                <a:latin typeface="Microsoft JhengHei" panose="020B0604030504040204" pitchFamily="34" charset="-120"/>
                <a:ea typeface="Microsoft JhengHei" panose="020B0604030504040204" pitchFamily="34" charset="-120"/>
              </a:rPr>
              <a:t>（</a:t>
            </a:r>
            <a:r>
              <a:rPr lang="en-US" altLang="zh-CN" sz="3200" b="1" dirty="0">
                <a:solidFill>
                  <a:schemeClr val="tx1"/>
                </a:solidFill>
                <a:latin typeface="Microsoft JhengHei" panose="020B0604030504040204" pitchFamily="34" charset="-120"/>
                <a:ea typeface="Microsoft JhengHei" panose="020B0604030504040204" pitchFamily="34" charset="-120"/>
              </a:rPr>
              <a:t>Eighth  Edition/Kenneth </a:t>
            </a:r>
            <a:r>
              <a:rPr lang="en-US" altLang="zh-CN" sz="3200" b="1" dirty="0" err="1">
                <a:solidFill>
                  <a:schemeClr val="tx1"/>
                </a:solidFill>
                <a:latin typeface="Microsoft JhengHei" panose="020B0604030504040204" pitchFamily="34" charset="-120"/>
                <a:ea typeface="Microsoft JhengHei" panose="020B0604030504040204" pitchFamily="34" charset="-120"/>
              </a:rPr>
              <a:t>H.Rosen</a:t>
            </a:r>
            <a:r>
              <a:rPr lang="zh-CN" altLang="en-US" sz="3200" b="1" dirty="0">
                <a:solidFill>
                  <a:schemeClr val="tx1"/>
                </a:solidFill>
                <a:latin typeface="Microsoft JhengHei" panose="020B0604030504040204" pitchFamily="34" charset="-120"/>
                <a:ea typeface="Microsoft JhengHei" panose="020B0604030504040204" pitchFamily="34" charset="-120"/>
              </a:rPr>
              <a:t>）</a:t>
            </a:r>
            <a:br>
              <a:rPr lang="en-US" altLang="zh-CN" sz="3800" b="1" dirty="0">
                <a:solidFill>
                  <a:schemeClr val="tx1"/>
                </a:solidFill>
                <a:latin typeface="Microsoft JhengHei" panose="020B0604030504040204" pitchFamily="34" charset="-120"/>
                <a:ea typeface="Microsoft JhengHei" panose="020B0604030504040204" pitchFamily="34" charset="-120"/>
              </a:rPr>
            </a:b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郭少勇 </a:t>
            </a:r>
            <a:r>
              <a:rPr lang="en-US" altLang="zh-CN" sz="2400" b="1" dirty="0">
                <a:solidFill>
                  <a:schemeClr val="tx1"/>
                </a:solidFill>
                <a:latin typeface="Microsoft JhengHei" panose="020B0604030504040204" pitchFamily="34" charset="-120"/>
                <a:ea typeface="Microsoft JhengHei" panose="020B0604030504040204" pitchFamily="34" charset="-120"/>
              </a:rPr>
              <a:t>(syguo@bupt.edu.cn)</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北京邮电大学</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en-US" altLang="zh-CN" sz="2400" b="1" dirty="0">
                <a:solidFill>
                  <a:schemeClr val="tx1"/>
                </a:solidFill>
                <a:latin typeface="Microsoft JhengHei" panose="020B0604030504040204" pitchFamily="34" charset="-120"/>
                <a:ea typeface="Microsoft JhengHei" panose="020B0604030504040204" pitchFamily="34" charset="-120"/>
              </a:rPr>
              <a:t>2021.10</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lvl="1">
              <a:lnSpc>
                <a:spcPct val="150000"/>
              </a:lnSpc>
              <a:buClr>
                <a:schemeClr val="tx1"/>
              </a:buClr>
              <a:buFont typeface="Wingdings" panose="05000000000000000000" pitchFamily="2" charset="2"/>
              <a:buChar char="l"/>
            </a:pPr>
            <a:r>
              <a:rPr lang="en-US" altLang="zh-CN" sz="2400"/>
              <a:t>Denote by f</a:t>
            </a:r>
            <a:r>
              <a:rPr lang="en-US" altLang="zh-CN" sz="2400" baseline="-25000"/>
              <a:t>n</a:t>
            </a:r>
            <a:r>
              <a:rPr lang="en-US" altLang="zh-CN" sz="2400"/>
              <a:t> the number of pairs of rabbits after n months. We will show that f</a:t>
            </a:r>
            <a:r>
              <a:rPr lang="en-US" altLang="zh-CN" sz="2400" baseline="-25000"/>
              <a:t>n</a:t>
            </a:r>
            <a:r>
              <a:rPr lang="en-US" altLang="zh-CN" sz="2400"/>
              <a:t>, n = 1, 2, 3, … , are the terms of the Fibonacci sequence.</a:t>
            </a:r>
            <a:endParaRPr lang="en-US" altLang="zh-CN" sz="2400"/>
          </a:p>
          <a:p>
            <a:pPr lvl="1">
              <a:lnSpc>
                <a:spcPct val="150000"/>
              </a:lnSpc>
              <a:buClr>
                <a:schemeClr val="tx1"/>
              </a:buClr>
              <a:buFont typeface="Wingdings" panose="05000000000000000000" pitchFamily="2" charset="2"/>
              <a:buChar char="l"/>
            </a:pPr>
            <a:r>
              <a:rPr lang="en-US" altLang="zh-CN" sz="2400"/>
              <a:t>The rabbit population can be modeled using a recurrence relation. </a:t>
            </a:r>
            <a:endParaRPr lang="en-US" altLang="zh-CN" sz="2400"/>
          </a:p>
          <a:p>
            <a:pPr lvl="1">
              <a:lnSpc>
                <a:spcPct val="150000"/>
              </a:lnSpc>
              <a:buClr>
                <a:schemeClr val="tx1"/>
              </a:buClr>
              <a:buFont typeface="Wingdings" panose="05000000000000000000" pitchFamily="2" charset="2"/>
              <a:buChar char="l"/>
            </a:pPr>
            <a:r>
              <a:rPr lang="en-US" altLang="zh-CN" sz="2400"/>
              <a:t>At the end of the first month, the number of pairs of rabbits on the island is f</a:t>
            </a:r>
            <a:r>
              <a:rPr lang="en-US" altLang="zh-CN" sz="2400" baseline="-25000"/>
              <a:t>1</a:t>
            </a:r>
            <a:r>
              <a:rPr lang="en-US" altLang="zh-CN" sz="2400"/>
              <a:t> = 1. Because this pair does not breed during the second month, f</a:t>
            </a:r>
            <a:r>
              <a:rPr lang="en-US" altLang="zh-CN" sz="2400" baseline="-25000"/>
              <a:t>2</a:t>
            </a:r>
            <a:r>
              <a:rPr lang="en-US" altLang="zh-CN" sz="2400"/>
              <a:t> = 1 also. </a:t>
            </a:r>
            <a:endParaRPr lang="en-US" altLang="zh-CN" sz="2400"/>
          </a:p>
          <a:p>
            <a:pPr lvl="1">
              <a:lnSpc>
                <a:spcPct val="150000"/>
              </a:lnSpc>
              <a:buClr>
                <a:schemeClr val="tx1"/>
              </a:buClr>
              <a:buFont typeface="Wingdings" panose="05000000000000000000" pitchFamily="2" charset="2"/>
              <a:buChar char="l"/>
            </a:pPr>
            <a:r>
              <a:rPr lang="en-US" altLang="zh-CN" sz="2400"/>
              <a:t>To find the number of pairs after n months, add the number on the island the previous month, f</a:t>
            </a:r>
            <a:r>
              <a:rPr lang="en-US" altLang="zh-CN" sz="2400" baseline="-25000"/>
              <a:t>n−1</a:t>
            </a:r>
            <a:r>
              <a:rPr lang="en-US" altLang="zh-CN" sz="2400"/>
              <a:t>, and the number of newborn pairs, which equals f</a:t>
            </a:r>
            <a:r>
              <a:rPr lang="en-US" altLang="zh-CN" sz="2400" baseline="-25000"/>
              <a:t>n−2</a:t>
            </a:r>
            <a:r>
              <a:rPr lang="en-US" altLang="zh-CN" sz="2400"/>
              <a:t>, because each newborn pair comes from a pair at least 2 months old.</a:t>
            </a:r>
            <a:endParaRPr lang="en-US" altLang="zh-CN" sz="2400" dirty="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marL="400050" lvl="1" indent="0">
                  <a:lnSpc>
                    <a:spcPct val="150000"/>
                  </a:lnSpc>
                  <a:buNone/>
                </a:pPr>
                <a:r>
                  <a:rPr lang="en-US" altLang="zh-CN" sz="2400" dirty="0"/>
                  <a:t>This is a linear nonhomogeneous recurrence relation. The solutions of its associated homogeneous recurrence relation</a:t>
                </a:r>
                <a:endParaRPr lang="en-US" altLang="zh-CN" sz="2400" dirty="0"/>
              </a:p>
              <a:p>
                <a:pPr marL="400050" lvl="1" indent="0">
                  <a:lnSpc>
                    <a:spcPct val="150000"/>
                  </a:lnSpc>
                  <a:buNone/>
                </a:pP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𝟓</m:t>
                        </m:r>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𝟔</m:t>
                    </m:r>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𝟐</m:t>
                        </m:r>
                      </m:sub>
                    </m:sSub>
                    <m:r>
                      <a:rPr lang="en-US" altLang="zh-CN" sz="2400" b="1" i="0" smtClean="0">
                        <a:latin typeface="Cambria Math" panose="02040503050406030204" pitchFamily="18" charset="0"/>
                      </a:rPr>
                      <m:t> </m:t>
                    </m:r>
                  </m:oMath>
                </a14:m>
                <a:r>
                  <a:rPr lang="en-US" altLang="zh-CN" sz="2400" dirty="0"/>
                  <a:t>are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a:latin typeface="Cambria Math" panose="02040503050406030204" pitchFamily="18" charset="0"/>
                          </a:rPr>
                          <m:t>𝒂</m:t>
                        </m:r>
                      </m:e>
                      <m:sub>
                        <m:r>
                          <a:rPr lang="en-US" altLang="zh-CN" sz="2400">
                            <a:latin typeface="Cambria Math" panose="02040503050406030204" pitchFamily="18" charset="0"/>
                          </a:rPr>
                          <m:t>𝒏</m:t>
                        </m:r>
                      </m:sub>
                      <m:sup>
                        <m:r>
                          <a:rPr lang="en-US" altLang="zh-CN" sz="2400">
                            <a:latin typeface="Cambria Math" panose="02040503050406030204" pitchFamily="18" charset="0"/>
                          </a:rPr>
                          <m:t>(</m:t>
                        </m:r>
                        <m:r>
                          <a:rPr lang="en-US" altLang="zh-CN" sz="2400">
                            <a:latin typeface="Cambria Math" panose="02040503050406030204" pitchFamily="18" charset="0"/>
                          </a:rPr>
                          <m:t>𝒉</m:t>
                        </m:r>
                        <m:r>
                          <a:rPr lang="en-US" altLang="zh-CN" sz="2400">
                            <a:latin typeface="Cambria Math" panose="02040503050406030204" pitchFamily="18" charset="0"/>
                          </a:rPr>
                          <m:t>)</m:t>
                        </m:r>
                      </m:sup>
                    </m:sSubSup>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a:latin typeface="Cambria Math" panose="02040503050406030204" pitchFamily="18" charset="0"/>
                          </a:rPr>
                          <m:t>𝜶</m:t>
                        </m:r>
                      </m:e>
                      <m:sub>
                        <m:r>
                          <a:rPr lang="en-US" altLang="zh-CN" sz="2400">
                            <a:latin typeface="Cambria Math" panose="02040503050406030204" pitchFamily="18" charset="0"/>
                          </a:rPr>
                          <m:t>𝟏</m:t>
                        </m:r>
                      </m:sub>
                    </m:sSub>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𝟑</m:t>
                        </m:r>
                      </m:e>
                      <m:sup>
                        <m:r>
                          <a:rPr lang="en-US" altLang="zh-CN" sz="2400">
                            <a:latin typeface="Cambria Math" panose="02040503050406030204" pitchFamily="18" charset="0"/>
                          </a:rPr>
                          <m:t>𝒏</m:t>
                        </m:r>
                      </m:sup>
                    </m:sSup>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a:latin typeface="Cambria Math" panose="02040503050406030204" pitchFamily="18" charset="0"/>
                          </a:rPr>
                          <m:t>𝜶</m:t>
                        </m:r>
                      </m:e>
                      <m:sub>
                        <m:r>
                          <a:rPr lang="en-US" altLang="zh-CN" sz="2400">
                            <a:latin typeface="Cambria Math" panose="02040503050406030204" pitchFamily="18" charset="0"/>
                          </a:rPr>
                          <m:t>𝟐</m:t>
                        </m:r>
                      </m:sub>
                    </m:sSub>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𝟐</m:t>
                        </m:r>
                      </m:e>
                      <m:sup>
                        <m:r>
                          <a:rPr lang="en-US" altLang="zh-CN" sz="2400">
                            <a:latin typeface="Cambria Math" panose="02040503050406030204" pitchFamily="18" charset="0"/>
                          </a:rPr>
                          <m:t>𝒏</m:t>
                        </m:r>
                      </m:sup>
                    </m:sSup>
                  </m:oMath>
                </a14:m>
                <a:endParaRPr lang="en-US" altLang="zh-CN" sz="2400" dirty="0"/>
              </a:p>
              <a:p>
                <a:pPr marL="400050" lvl="1" indent="0">
                  <a:lnSpc>
                    <a:spcPct val="150000"/>
                  </a:lnSpc>
                  <a:buNone/>
                </a:pPr>
                <a:r>
                  <a:rPr lang="en-US" altLang="zh-CN" sz="2400" dirty="0"/>
                  <a:t>where </a:t>
                </a:r>
                <a14:m>
                  <m:oMath xmlns:m="http://schemas.openxmlformats.org/officeDocument/2006/math">
                    <m:sSub>
                      <m:sSubPr>
                        <m:ctrlPr>
                          <a:rPr lang="en-US" altLang="zh-CN" sz="2400" i="1">
                            <a:latin typeface="Cambria Math" panose="02040503050406030204" pitchFamily="18" charset="0"/>
                          </a:rPr>
                        </m:ctrlPr>
                      </m:sSubPr>
                      <m:e>
                        <m:r>
                          <a:rPr lang="zh-CN" altLang="en-US" sz="2400">
                            <a:latin typeface="Cambria Math" panose="02040503050406030204" pitchFamily="18" charset="0"/>
                          </a:rPr>
                          <m:t>𝜶</m:t>
                        </m:r>
                      </m:e>
                      <m:sub>
                        <m:r>
                          <a:rPr lang="en-US" altLang="zh-CN" sz="2400">
                            <a:latin typeface="Cambria Math" panose="02040503050406030204" pitchFamily="18" charset="0"/>
                          </a:rPr>
                          <m:t>𝟏</m:t>
                        </m:r>
                      </m:sub>
                    </m:sSub>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zh-CN" altLang="en-US" sz="2400">
                            <a:latin typeface="Cambria Math" panose="02040503050406030204" pitchFamily="18" charset="0"/>
                          </a:rPr>
                          <m:t>𝜶</m:t>
                        </m:r>
                      </m:e>
                      <m:sub>
                        <m:r>
                          <a:rPr lang="en-US" altLang="zh-CN" sz="2400">
                            <a:latin typeface="Cambria Math" panose="02040503050406030204" pitchFamily="18" charset="0"/>
                          </a:rPr>
                          <m:t>𝟐</m:t>
                        </m:r>
                      </m:sub>
                    </m:sSub>
                  </m:oMath>
                </a14:m>
                <a:r>
                  <a:rPr lang="en-US" altLang="zh-CN" sz="2400" dirty="0"/>
                  <a:t> are constants. Because </a:t>
                </a:r>
                <a14:m>
                  <m:oMath xmlns:m="http://schemas.openxmlformats.org/officeDocument/2006/math">
                    <m:r>
                      <a:rPr lang="en-US" altLang="zh-CN" sz="2400">
                        <a:latin typeface="Cambria Math" panose="02040503050406030204" pitchFamily="18" charset="0"/>
                      </a:rPr>
                      <m:t>𝐅</m:t>
                    </m:r>
                    <m:r>
                      <a:rPr lang="en-US" altLang="zh-CN" sz="2400">
                        <a:latin typeface="Cambria Math" panose="02040503050406030204" pitchFamily="18" charset="0"/>
                      </a:rPr>
                      <m:t>(</m:t>
                    </m:r>
                    <m:r>
                      <a:rPr lang="en-US" altLang="zh-CN" sz="2400">
                        <a:latin typeface="Cambria Math" panose="02040503050406030204" pitchFamily="18" charset="0"/>
                      </a:rPr>
                      <m:t>𝐧</m:t>
                    </m:r>
                    <m:r>
                      <a:rPr lang="en-US" altLang="zh-CN"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𝟕</m:t>
                        </m:r>
                      </m:e>
                      <m:sup>
                        <m:r>
                          <a:rPr lang="en-US" altLang="zh-CN" sz="2400">
                            <a:latin typeface="Cambria Math" panose="02040503050406030204" pitchFamily="18" charset="0"/>
                          </a:rPr>
                          <m:t>𝒏</m:t>
                        </m:r>
                      </m:sup>
                    </m:sSup>
                  </m:oMath>
                </a14:m>
                <a:r>
                  <a:rPr lang="en-US" altLang="zh-CN" sz="2400" dirty="0"/>
                  <a:t>, a reasonable trial solution is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a:latin typeface="Cambria Math" panose="02040503050406030204" pitchFamily="18" charset="0"/>
                          </a:rPr>
                          <m:t>𝒂</m:t>
                        </m:r>
                      </m:e>
                      <m:sub>
                        <m:r>
                          <a:rPr lang="en-US" altLang="zh-CN" sz="2400">
                            <a:latin typeface="Cambria Math" panose="02040503050406030204" pitchFamily="18" charset="0"/>
                          </a:rPr>
                          <m:t>𝒏</m:t>
                        </m:r>
                      </m:sub>
                      <m:sup>
                        <m:r>
                          <a:rPr lang="en-US" altLang="zh-CN" sz="2400">
                            <a:latin typeface="Cambria Math" panose="02040503050406030204" pitchFamily="18" charset="0"/>
                          </a:rPr>
                          <m:t>(</m:t>
                        </m:r>
                        <m:r>
                          <a:rPr lang="en-US" altLang="zh-CN" sz="2400">
                            <a:latin typeface="Cambria Math" panose="02040503050406030204" pitchFamily="18" charset="0"/>
                          </a:rPr>
                          <m:t>𝒑</m:t>
                        </m:r>
                        <m:r>
                          <a:rPr lang="en-US" altLang="zh-CN" sz="2400">
                            <a:latin typeface="Cambria Math" panose="02040503050406030204" pitchFamily="18" charset="0"/>
                          </a:rPr>
                          <m:t>)</m:t>
                        </m:r>
                      </m:sup>
                    </m:sSubSup>
                    <m:r>
                      <a:rPr lang="en-US" altLang="zh-CN" sz="2400">
                        <a:latin typeface="Cambria Math" panose="02040503050406030204" pitchFamily="18" charset="0"/>
                      </a:rPr>
                      <m:t>=</m:t>
                    </m:r>
                    <m:r>
                      <a:rPr lang="en-US" altLang="zh-CN" sz="2400">
                        <a:latin typeface="Cambria Math" panose="02040503050406030204" pitchFamily="18" charset="0"/>
                      </a:rPr>
                      <m:t>𝑪</m:t>
                    </m:r>
                    <m:r>
                      <a:rPr lang="en-US" altLang="zh-CN"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𝟕</m:t>
                        </m:r>
                      </m:e>
                      <m:sup>
                        <m:r>
                          <a:rPr lang="en-US" altLang="zh-CN" sz="2400">
                            <a:latin typeface="Cambria Math" panose="02040503050406030204" pitchFamily="18" charset="0"/>
                          </a:rPr>
                          <m:t>𝒏</m:t>
                        </m:r>
                      </m:sup>
                    </m:sSup>
                  </m:oMath>
                </a14:m>
                <a:r>
                  <a:rPr lang="en-US" altLang="zh-CN" sz="2400" dirty="0"/>
                  <a:t>, where C is a constant. </a:t>
                </a:r>
                <a:endParaRPr lang="en-US" altLang="zh-CN" sz="2400" dirty="0"/>
              </a:p>
              <a:p>
                <a:pPr marL="400050" lvl="1"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𝜶</m:t>
                          </m:r>
                        </m:e>
                        <m:sub>
                          <m:r>
                            <a:rPr lang="en-US" altLang="zh-CN" sz="2400" b="1" i="1" smtClean="0">
                              <a:latin typeface="Cambria Math" panose="02040503050406030204" pitchFamily="18" charset="0"/>
                            </a:rPr>
                            <m:t>𝟏</m:t>
                          </m:r>
                        </m:sub>
                      </m:sSub>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𝟑</m:t>
                          </m:r>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𝟐</m:t>
                          </m:r>
                        </m:sub>
                      </m:sSub>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i="1">
                              <a:latin typeface="Cambria Math" panose="02040503050406030204" pitchFamily="18" charset="0"/>
                            </a:rPr>
                            <m:t>𝒏</m:t>
                          </m:r>
                        </m:sup>
                      </m:sSup>
                      <m:r>
                        <a:rPr lang="en-US" altLang="zh-CN" sz="2400" b="1" i="0" smtClean="0">
                          <a:latin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𝟒𝟗</m:t>
                      </m:r>
                      <m:r>
                        <a:rPr lang="en-US" altLang="zh-CN" sz="2400" i="1">
                          <a:latin typeface="Cambria Math" panose="02040503050406030204" pitchFamily="18" charset="0"/>
                        </a:rPr>
                        <m:t>/</m:t>
                      </m:r>
                      <m:r>
                        <a:rPr lang="en-US" altLang="zh-CN" sz="2400" i="1">
                          <a:latin typeface="Cambria Math" panose="02040503050406030204" pitchFamily="18" charset="0"/>
                        </a:rPr>
                        <m:t>𝟐𝟎</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𝟕</m:t>
                          </m:r>
                        </m:e>
                        <m:sup>
                          <m:r>
                            <a:rPr lang="en-US" altLang="zh-CN" sz="2400" i="1">
                              <a:latin typeface="Cambria Math" panose="02040503050406030204" pitchFamily="18" charset="0"/>
                            </a:rPr>
                            <m:t>𝒏</m:t>
                          </m:r>
                        </m:sup>
                      </m:sSup>
                    </m:oMath>
                  </m:oMathPara>
                </a14:m>
                <a:endParaRPr lang="en-US" altLang="zh-CN" sz="2400" dirty="0"/>
              </a:p>
              <a:p>
                <a:pPr marL="400050" lvl="1" indent="0">
                  <a:lnSpc>
                    <a:spcPct val="150000"/>
                  </a:lnSpc>
                  <a:buNone/>
                </a:pPr>
                <a:r>
                  <a:rPr lang="en-US" altLang="zh-CN" sz="2400" dirty="0"/>
                  <a:t>Substituting the terms of this sequence into the recurrence relation implies that </a:t>
                </a:r>
                <a14:m>
                  <m:oMath xmlns:m="http://schemas.openxmlformats.org/officeDocument/2006/math">
                    <m:r>
                      <a:rPr lang="en-US" altLang="zh-CN" sz="2400">
                        <a:latin typeface="Cambria Math" panose="02040503050406030204" pitchFamily="18" charset="0"/>
                      </a:rPr>
                      <m:t>𝑪</m:t>
                    </m:r>
                    <m:r>
                      <a:rPr lang="en-US" altLang="zh-CN"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𝟕</m:t>
                        </m:r>
                      </m:e>
                      <m:sup>
                        <m:r>
                          <a:rPr lang="en-US" altLang="zh-CN" sz="2400">
                            <a:latin typeface="Cambria Math" panose="02040503050406030204" pitchFamily="18" charset="0"/>
                          </a:rPr>
                          <m:t>𝒏</m:t>
                        </m:r>
                      </m:sup>
                    </m:sSup>
                    <m:r>
                      <a:rPr lang="en-US" altLang="zh-CN" sz="2400">
                        <a:latin typeface="Cambria Math" panose="02040503050406030204" pitchFamily="18" charset="0"/>
                      </a:rPr>
                      <m:t>=</m:t>
                    </m:r>
                    <m:r>
                      <a:rPr lang="en-US" altLang="zh-CN" sz="2400">
                        <a:latin typeface="Cambria Math" panose="02040503050406030204" pitchFamily="18" charset="0"/>
                      </a:rPr>
                      <m:t>𝟓</m:t>
                    </m:r>
                    <m:r>
                      <a:rPr lang="en-US" altLang="zh-CN" sz="2400">
                        <a:latin typeface="Cambria Math" panose="02040503050406030204" pitchFamily="18" charset="0"/>
                      </a:rPr>
                      <m:t>𝑪</m:t>
                    </m:r>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m:t>
                        </m:r>
                        <m:r>
                          <a:rPr lang="en-US" altLang="zh-CN" sz="2400">
                            <a:latin typeface="Cambria Math" panose="02040503050406030204" pitchFamily="18" charset="0"/>
                          </a:rPr>
                          <m:t>𝟕</m:t>
                        </m:r>
                      </m:e>
                      <m:sup>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𝟏</m:t>
                        </m:r>
                      </m:sup>
                    </m:sSup>
                    <m:r>
                      <a:rPr lang="en-US" altLang="zh-CN" sz="2400">
                        <a:latin typeface="Cambria Math" panose="02040503050406030204" pitchFamily="18" charset="0"/>
                      </a:rPr>
                      <m:t>−</m:t>
                    </m:r>
                    <m:r>
                      <a:rPr lang="en-US" altLang="zh-CN" sz="2400">
                        <a:latin typeface="Cambria Math" panose="02040503050406030204" pitchFamily="18" charset="0"/>
                      </a:rPr>
                      <m:t>𝟔</m:t>
                    </m:r>
                    <m:r>
                      <a:rPr lang="en-US" altLang="zh-CN" sz="2400">
                        <a:latin typeface="Cambria Math" panose="02040503050406030204" pitchFamily="18" charset="0"/>
                      </a:rPr>
                      <m:t>𝑪</m:t>
                    </m:r>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m:t>
                        </m:r>
                        <m:r>
                          <a:rPr lang="en-US" altLang="zh-CN" sz="2400">
                            <a:latin typeface="Cambria Math" panose="02040503050406030204" pitchFamily="18" charset="0"/>
                          </a:rPr>
                          <m:t>𝟕</m:t>
                        </m:r>
                      </m:e>
                      <m:sup>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𝟐</m:t>
                        </m:r>
                      </m:sup>
                    </m:sSup>
                    <m:r>
                      <a:rPr lang="en-US" altLang="zh-CN"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𝟕</m:t>
                        </m:r>
                      </m:e>
                      <m:sup>
                        <m:r>
                          <a:rPr lang="en-US" altLang="zh-CN" sz="2400">
                            <a:latin typeface="Cambria Math" panose="02040503050406030204" pitchFamily="18" charset="0"/>
                          </a:rPr>
                          <m:t>𝒏</m:t>
                        </m:r>
                      </m:sup>
                    </m:sSup>
                  </m:oMath>
                </a14:m>
                <a:r>
                  <a:rPr lang="en-US" altLang="zh-CN" sz="2400" dirty="0"/>
                  <a:t>.</a:t>
                </a: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buFont typeface="Wingdings" panose="05000000000000000000" pitchFamily="2" charset="2"/>
                  <a:buChar char="l"/>
                </a:pPr>
                <a:r>
                  <a:rPr lang="en-US" altLang="zh-CN" sz="2800" dirty="0"/>
                  <a:t>Solution:</a:t>
                </a:r>
                <a:endParaRPr lang="en-US" altLang="zh-CN" sz="2800" dirty="0"/>
              </a:p>
              <a:p>
                <a:pPr marL="400050" lvl="1" indent="0">
                  <a:lnSpc>
                    <a:spcPct val="140000"/>
                  </a:lnSpc>
                  <a:buNone/>
                </a:pPr>
                <a:r>
                  <a:rPr lang="en-US" altLang="zh-CN" sz="2400" dirty="0"/>
                  <a:t>Factoring out </a:t>
                </a:r>
                <a14:m>
                  <m:oMath xmlns:m="http://schemas.openxmlformats.org/officeDocument/2006/math">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𝟕</m:t>
                        </m:r>
                      </m:e>
                      <m:sup>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𝟐</m:t>
                        </m:r>
                      </m:sup>
                    </m:sSup>
                  </m:oMath>
                </a14:m>
                <a:r>
                  <a:rPr lang="en-US" altLang="zh-CN" sz="2400" dirty="0"/>
                  <a:t>, this equation becomes 49C = 35C − 6C + 49, which implies that 20C = 49, or that C = 49/20. Hence, </a:t>
                </a:r>
                <a:endParaRPr lang="en-US" altLang="zh-CN" sz="2400" dirty="0"/>
              </a:p>
              <a:p>
                <a:pPr marL="400050" lvl="1" indent="0">
                  <a:lnSpc>
                    <a:spcPct val="140000"/>
                  </a:lnSpc>
                  <a:buNone/>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a:latin typeface="Cambria Math" panose="02040503050406030204" pitchFamily="18" charset="0"/>
                            </a:rPr>
                            <m:t>𝒂</m:t>
                          </m:r>
                        </m:e>
                        <m:sub>
                          <m:r>
                            <a:rPr lang="en-US" altLang="zh-CN" sz="2400">
                              <a:latin typeface="Cambria Math" panose="02040503050406030204" pitchFamily="18" charset="0"/>
                            </a:rPr>
                            <m:t>𝒏</m:t>
                          </m:r>
                        </m:sub>
                        <m:sup>
                          <m:r>
                            <a:rPr lang="en-US" altLang="zh-CN" sz="2400">
                              <a:latin typeface="Cambria Math" panose="02040503050406030204" pitchFamily="18" charset="0"/>
                            </a:rPr>
                            <m:t>(</m:t>
                          </m:r>
                          <m:r>
                            <a:rPr lang="en-US" altLang="zh-CN" sz="2400">
                              <a:latin typeface="Cambria Math" panose="02040503050406030204" pitchFamily="18" charset="0"/>
                            </a:rPr>
                            <m:t>𝒑</m:t>
                          </m:r>
                          <m:r>
                            <a:rPr lang="en-US" altLang="zh-CN" sz="2400">
                              <a:latin typeface="Cambria Math" panose="02040503050406030204" pitchFamily="18" charset="0"/>
                            </a:rPr>
                            <m:t>)</m:t>
                          </m:r>
                        </m:sup>
                      </m:sSubSup>
                      <m:r>
                        <a:rPr lang="en-US" altLang="zh-CN" sz="2400">
                          <a:latin typeface="Cambria Math" panose="02040503050406030204" pitchFamily="18" charset="0"/>
                        </a:rPr>
                        <m:t>=</m:t>
                      </m:r>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a:latin typeface="Cambria Math" panose="02040503050406030204" pitchFamily="18" charset="0"/>
                                </a:rPr>
                                <m:t>𝟒𝟗</m:t>
                              </m:r>
                            </m:num>
                            <m:den>
                              <m:r>
                                <a:rPr lang="en-US" altLang="zh-CN" sz="2400">
                                  <a:latin typeface="Cambria Math" panose="02040503050406030204" pitchFamily="18" charset="0"/>
                                </a:rPr>
                                <m:t>𝟐𝟎</m:t>
                              </m:r>
                            </m:den>
                          </m:f>
                        </m:e>
                      </m:d>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𝟕</m:t>
                          </m:r>
                        </m:e>
                        <m:sup>
                          <m:r>
                            <a:rPr lang="en-US" altLang="zh-CN" sz="2400">
                              <a:latin typeface="Cambria Math" panose="02040503050406030204" pitchFamily="18" charset="0"/>
                            </a:rPr>
                            <m:t>𝒏</m:t>
                          </m:r>
                        </m:sup>
                      </m:sSup>
                      <m:r>
                        <a:rPr lang="en-US" altLang="zh-CN" sz="2400">
                          <a:latin typeface="Cambria Math" panose="02040503050406030204" pitchFamily="18" charset="0"/>
                        </a:rPr>
                        <m:t>  </m:t>
                      </m:r>
                    </m:oMath>
                  </m:oMathPara>
                </a14:m>
                <a:endParaRPr lang="en-US" altLang="zh-CN" sz="2400" dirty="0"/>
              </a:p>
              <a:p>
                <a:pPr marL="400050" lvl="1" indent="0">
                  <a:lnSpc>
                    <a:spcPct val="140000"/>
                  </a:lnSpc>
                  <a:buNone/>
                </a:pPr>
                <a:r>
                  <a:rPr lang="en-US" altLang="zh-CN" sz="2400" dirty="0"/>
                  <a:t>It is a particular solution. By Theorem 5, all solutions are of the form</a:t>
                </a:r>
                <a:endParaRPr lang="en-US" altLang="zh-CN" sz="2400" dirty="0"/>
              </a:p>
              <a:p>
                <a:pPr marL="400050" lvl="1" indent="0" algn="ctr">
                  <a:lnSpc>
                    <a:spcPct val="140000"/>
                  </a:lnSpc>
                  <a:buNone/>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𝜶</m:t>
                          </m:r>
                        </m:e>
                        <m:sub>
                          <m:r>
                            <a:rPr lang="en-US" altLang="zh-CN" sz="2400" b="1" i="1" smtClean="0">
                              <a:latin typeface="Cambria Math" panose="02040503050406030204" pitchFamily="18" charset="0"/>
                            </a:rPr>
                            <m:t>𝟏</m:t>
                          </m:r>
                        </m:sub>
                      </m:sSub>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𝟑</m:t>
                          </m:r>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𝟐</m:t>
                          </m:r>
                        </m:sub>
                      </m:sSub>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i="1">
                              <a:latin typeface="Cambria Math" panose="02040503050406030204" pitchFamily="18" charset="0"/>
                            </a:rPr>
                            <m:t>𝒏</m:t>
                          </m:r>
                        </m:sup>
                      </m:sSup>
                      <m:r>
                        <a:rPr lang="en-US" altLang="zh-CN" sz="2400" b="1" i="0" smtClean="0">
                          <a:latin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𝟒𝟗</m:t>
                      </m:r>
                      <m:r>
                        <a:rPr lang="en-US" altLang="zh-CN" sz="2400" i="1">
                          <a:latin typeface="Cambria Math" panose="02040503050406030204" pitchFamily="18" charset="0"/>
                        </a:rPr>
                        <m:t>/</m:t>
                      </m:r>
                      <m:r>
                        <a:rPr lang="en-US" altLang="zh-CN" sz="2400" i="1">
                          <a:latin typeface="Cambria Math" panose="02040503050406030204" pitchFamily="18" charset="0"/>
                        </a:rPr>
                        <m:t>𝟐𝟎</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𝟕</m:t>
                          </m:r>
                        </m:e>
                        <m:sup>
                          <m:r>
                            <a:rPr lang="en-US" altLang="zh-CN" sz="2400" i="1">
                              <a:latin typeface="Cambria Math" panose="02040503050406030204" pitchFamily="18" charset="0"/>
                            </a:rPr>
                            <m:t>𝒏</m:t>
                          </m:r>
                        </m:sup>
                      </m:sSup>
                    </m:oMath>
                  </m:oMathPara>
                </a14:m>
                <a:endParaRPr lang="en-US" altLang="zh-CN" sz="2400" dirty="0"/>
              </a:p>
              <a:p>
                <a:pPr marL="400050" lvl="1" indent="0">
                  <a:lnSpc>
                    <a:spcPct val="140000"/>
                  </a:lnSpc>
                  <a:buNone/>
                </a:pPr>
                <a:r>
                  <a:rPr lang="en-US" altLang="zh-CN" sz="2400" dirty="0"/>
                  <a:t>In Examples 10 and 11, we made an educated guess that there are solutions of a particular form. In both cases we were able to find particular solutions. This was not an accident. Whenever F(n) is the product of a polynomial in n and the nth power of a constant, we know exactly what form a particular solution has.</a:t>
                </a: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23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301451" y="1205934"/>
                <a:ext cx="11697168" cy="610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eaLnBrk="1" hangingPunct="1">
                  <a:lnSpc>
                    <a:spcPct val="130000"/>
                  </a:lnSpc>
                  <a:buNone/>
                </a:pPr>
                <a:r>
                  <a:rPr lang="en-US" altLang="zh-CN" sz="2800" dirty="0"/>
                  <a:t>Suppose that {a</a:t>
                </a:r>
                <a:r>
                  <a:rPr lang="en-US" altLang="zh-CN" sz="2800" baseline="-25000" dirty="0"/>
                  <a:t>n</a:t>
                </a:r>
                <a:r>
                  <a:rPr lang="en-US" altLang="zh-CN" sz="2800" dirty="0"/>
                  <a:t>} satisfies the linear nonhomogeneous recurrence relation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𝒌</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𝒌</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𝑭</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oMath>
                </a14:m>
                <a:r>
                  <a:rPr lang="en-US" altLang="zh-CN" sz="2800" dirty="0"/>
                  <a:t> , where c</a:t>
                </a:r>
                <a:r>
                  <a:rPr lang="en-US" altLang="zh-CN" sz="2800" baseline="-25000" dirty="0"/>
                  <a:t>1</a:t>
                </a:r>
                <a:r>
                  <a:rPr lang="en-US" altLang="zh-CN" sz="2800" dirty="0"/>
                  <a:t>, c</a:t>
                </a:r>
                <a:r>
                  <a:rPr lang="en-US" altLang="zh-CN" sz="2800" baseline="-25000" dirty="0"/>
                  <a:t>2</a:t>
                </a:r>
                <a:r>
                  <a:rPr lang="en-US" altLang="zh-CN" sz="2800" dirty="0"/>
                  <a:t>, … , c</a:t>
                </a:r>
                <a:r>
                  <a:rPr lang="en-US" altLang="zh-CN" sz="2800" baseline="-25000" dirty="0"/>
                  <a:t>k</a:t>
                </a:r>
                <a:r>
                  <a:rPr lang="en-US" altLang="zh-CN" sz="2800" dirty="0"/>
                  <a:t> are real numbers, and </a:t>
                </a:r>
                <a14:m>
                  <m:oMath xmlns:m="http://schemas.openxmlformats.org/officeDocument/2006/math">
                    <m:r>
                      <a:rPr lang="en-US" altLang="zh-CN" sz="2800" b="1" i="1" smtClean="0">
                        <a:latin typeface="Cambria Math" panose="02040503050406030204" pitchFamily="18" charset="0"/>
                      </a:rPr>
                      <m:t>𝑭</m:t>
                    </m:r>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𝒏</m:t>
                        </m:r>
                      </m:e>
                    </m:d>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𝒃</m:t>
                        </m:r>
                      </m:e>
                      <m:sub>
                        <m:r>
                          <a:rPr lang="en-US" altLang="zh-CN" sz="2800" b="1" i="1" smtClean="0">
                            <a:latin typeface="Cambria Math" panose="02040503050406030204" pitchFamily="18" charset="0"/>
                          </a:rPr>
                          <m:t>𝒕</m:t>
                        </m:r>
                      </m:sub>
                    </m:sSub>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𝒏</m:t>
                        </m:r>
                      </m:e>
                      <m:sup>
                        <m:r>
                          <a:rPr lang="en-US" altLang="zh-CN" sz="2800" b="1" i="1" smtClean="0">
                            <a:latin typeface="Cambria Math" panose="02040503050406030204" pitchFamily="18" charset="0"/>
                          </a:rPr>
                          <m:t>𝒕</m:t>
                        </m:r>
                      </m:sup>
                    </m:sSup>
                    <m:r>
                      <a:rPr lang="en-US" altLang="zh-CN" sz="2800" b="1" i="0"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𝒃</m:t>
                        </m:r>
                      </m:e>
                      <m:sub>
                        <m:r>
                          <a:rPr lang="en-US" altLang="zh-CN" sz="2800" i="1">
                            <a:latin typeface="Cambria Math" panose="02040503050406030204" pitchFamily="18" charset="0"/>
                          </a:rPr>
                          <m:t>𝒕</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𝒏</m:t>
                        </m:r>
                      </m:e>
                      <m:sup>
                        <m:r>
                          <a:rPr lang="en-US" altLang="zh-CN" sz="2800" i="1">
                            <a:latin typeface="Cambria Math" panose="02040503050406030204" pitchFamily="18" charset="0"/>
                          </a:rPr>
                          <m:t>𝒕</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p>
                    </m:sSup>
                    <m:r>
                      <a:rPr lang="en-US" altLang="zh-CN" sz="2800" b="1" i="0" smtClean="0">
                        <a:latin typeface="Cambria Math" panose="02040503050406030204" pitchFamily="18" charset="0"/>
                      </a:rPr>
                      <m:t>+</m:t>
                    </m:r>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𝒃</m:t>
                        </m:r>
                      </m:e>
                      <m:sub>
                        <m:r>
                          <a:rPr lang="en-US" altLang="zh-CN" sz="2800" b="1" i="1" smtClean="0">
                            <a:latin typeface="Cambria Math" panose="02040503050406030204" pitchFamily="18" charset="0"/>
                          </a:rPr>
                          <m:t>𝟏</m:t>
                        </m:r>
                      </m:sub>
                    </m:sSub>
                    <m:r>
                      <a:rPr lang="en-US" altLang="zh-CN" sz="2800" b="1" i="0" smtClean="0">
                        <a:latin typeface="Cambria Math" panose="02040503050406030204" pitchFamily="18" charset="0"/>
                      </a:rPr>
                      <m:t>𝐧</m:t>
                    </m:r>
                    <m:r>
                      <a:rPr lang="en-US" altLang="zh-CN" sz="2800" b="1" i="0"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𝒃</m:t>
                        </m:r>
                      </m:e>
                      <m:sub>
                        <m:r>
                          <a:rPr lang="en-US" altLang="zh-CN" sz="2800" b="1" i="1" smtClean="0">
                            <a:latin typeface="Cambria Math" panose="02040503050406030204" pitchFamily="18" charset="0"/>
                          </a:rPr>
                          <m:t>𝟎</m:t>
                        </m:r>
                      </m:sub>
                    </m:sSub>
                    <m:r>
                      <a:rPr lang="en-US" altLang="zh-CN" sz="2800" b="1" i="0" smtClean="0">
                        <a:latin typeface="Cambria Math" panose="02040503050406030204" pitchFamily="18" charset="0"/>
                      </a:rPr>
                      <m:t>)</m:t>
                    </m:r>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𝒔</m:t>
                        </m:r>
                      </m:e>
                      <m:sup>
                        <m:r>
                          <a:rPr lang="en-US" altLang="zh-CN" sz="2800" b="1" i="1" smtClean="0">
                            <a:latin typeface="Cambria Math" panose="02040503050406030204" pitchFamily="18" charset="0"/>
                          </a:rPr>
                          <m:t>𝒏</m:t>
                        </m:r>
                      </m:sup>
                    </m:sSup>
                  </m:oMath>
                </a14:m>
                <a:r>
                  <a:rPr lang="en-US" altLang="zh-CN" sz="2800" dirty="0"/>
                  <a:t>, where b</a:t>
                </a:r>
                <a:r>
                  <a:rPr lang="en-US" altLang="zh-CN" sz="2800" baseline="-25000" dirty="0"/>
                  <a:t>0</a:t>
                </a:r>
                <a:r>
                  <a:rPr lang="en-US" altLang="zh-CN" sz="2800" dirty="0"/>
                  <a:t>, b</a:t>
                </a:r>
                <a:r>
                  <a:rPr lang="en-US" altLang="zh-CN" sz="2800" baseline="-25000" dirty="0"/>
                  <a:t>1</a:t>
                </a:r>
                <a:r>
                  <a:rPr lang="en-US" altLang="zh-CN" sz="2800" dirty="0"/>
                  <a:t>, … , b</a:t>
                </a:r>
                <a:r>
                  <a:rPr lang="en-US" altLang="zh-CN" sz="2800" baseline="-25000" dirty="0"/>
                  <a:t>t</a:t>
                </a:r>
                <a:r>
                  <a:rPr lang="en-US" altLang="zh-CN" sz="2800" dirty="0"/>
                  <a:t> and s are real numbers. When s is not a root of the characteristic equation of the associated linear homogeneous recurrence relation, there is a particular solution of the form </a:t>
                </a:r>
                <a:endParaRPr lang="en-US" altLang="zh-CN" sz="2800" dirty="0"/>
              </a:p>
              <a:p>
                <a:pPr marL="0" indent="0" eaLnBrk="1" hangingPunct="1">
                  <a:lnSpc>
                    <a:spcPct val="130000"/>
                  </a:lnSpc>
                  <a:buNone/>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m:t>
                          </m:r>
                          <m:r>
                            <a:rPr lang="en-US" altLang="zh-CN" sz="2800" b="1" i="1" smtClean="0">
                              <a:latin typeface="Cambria Math" panose="02040503050406030204" pitchFamily="18" charset="0"/>
                            </a:rPr>
                            <m:t>𝒑</m:t>
                          </m:r>
                        </m:e>
                        <m:sub>
                          <m:r>
                            <a:rPr lang="en-US" altLang="zh-CN" sz="2800" i="1">
                              <a:latin typeface="Cambria Math" panose="02040503050406030204" pitchFamily="18" charset="0"/>
                            </a:rPr>
                            <m:t>𝒕</m:t>
                          </m:r>
                        </m:sub>
                      </m:s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𝒏</m:t>
                          </m:r>
                        </m:e>
                        <m:sup>
                          <m:r>
                            <a:rPr lang="en-US" altLang="zh-CN" sz="2800" i="1">
                              <a:latin typeface="Cambria Math" panose="02040503050406030204" pitchFamily="18" charset="0"/>
                            </a:rPr>
                            <m:t>𝒕</m:t>
                          </m:r>
                        </m:sup>
                      </m:sSup>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𝒑</m:t>
                          </m:r>
                        </m:e>
                        <m:sub>
                          <m:r>
                            <a:rPr lang="en-US" altLang="zh-CN" sz="2800" i="1">
                              <a:latin typeface="Cambria Math" panose="02040503050406030204" pitchFamily="18" charset="0"/>
                            </a:rPr>
                            <m:t>𝒕</m:t>
                          </m:r>
                          <m:r>
                            <a:rPr lang="en-US" altLang="zh-CN" sz="2800" i="1">
                              <a:latin typeface="Cambria Math" panose="02040503050406030204" pitchFamily="18" charset="0"/>
                            </a:rPr>
                            <m:t>−</m:t>
                          </m:r>
                          <m:r>
                            <a:rPr lang="en-US" altLang="zh-CN" sz="2800" i="1">
                              <a:latin typeface="Cambria Math" panose="02040503050406030204" pitchFamily="18" charset="0"/>
                            </a:rPr>
                            <m:t>𝟏</m:t>
                          </m:r>
                        </m:sub>
                      </m:s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𝒏</m:t>
                          </m:r>
                        </m:e>
                        <m:sup>
                          <m:r>
                            <a:rPr lang="en-US" altLang="zh-CN" sz="2800" i="1">
                              <a:latin typeface="Cambria Math" panose="02040503050406030204" pitchFamily="18" charset="0"/>
                            </a:rPr>
                            <m:t>𝒕</m:t>
                          </m:r>
                          <m:r>
                            <a:rPr lang="en-US" altLang="zh-CN" sz="2800" i="1">
                              <a:latin typeface="Cambria Math" panose="02040503050406030204" pitchFamily="18" charset="0"/>
                            </a:rPr>
                            <m:t>−</m:t>
                          </m:r>
                          <m:r>
                            <a:rPr lang="en-US" altLang="zh-CN" sz="2800" i="1">
                              <a:latin typeface="Cambria Math" panose="02040503050406030204" pitchFamily="18" charset="0"/>
                            </a:rPr>
                            <m:t>𝟏</m:t>
                          </m:r>
                        </m:sup>
                      </m:sSup>
                      <m:r>
                        <a:rPr lang="en-US" altLang="zh-CN" sz="2800">
                          <a:latin typeface="Cambria Math" panose="02040503050406030204" pitchFamily="18" charset="0"/>
                        </a:rPr>
                        <m:t>+</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𝒑</m:t>
                          </m:r>
                        </m:e>
                        <m:sub>
                          <m:r>
                            <a:rPr lang="en-US" altLang="zh-CN" sz="2800" i="1">
                              <a:latin typeface="Cambria Math" panose="02040503050406030204" pitchFamily="18" charset="0"/>
                            </a:rPr>
                            <m:t>𝟏</m:t>
                          </m:r>
                        </m:sub>
                      </m:sSub>
                      <m:r>
                        <a:rPr lang="en-US" altLang="zh-CN" sz="2800">
                          <a:latin typeface="Cambria Math" panose="02040503050406030204" pitchFamily="18" charset="0"/>
                        </a:rPr>
                        <m:t>𝐧</m:t>
                      </m:r>
                      <m:r>
                        <a:rPr lang="en-US" altLang="zh-CN" sz="280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𝒑</m:t>
                          </m:r>
                        </m:e>
                        <m:sub>
                          <m:r>
                            <a:rPr lang="en-US" altLang="zh-CN" sz="2800" i="1">
                              <a:latin typeface="Cambria Math" panose="02040503050406030204" pitchFamily="18" charset="0"/>
                            </a:rPr>
                            <m:t>𝟎</m:t>
                          </m:r>
                        </m:sub>
                      </m:sSub>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𝒔</m:t>
                          </m:r>
                        </m:e>
                        <m:sup>
                          <m:r>
                            <a:rPr lang="en-US" altLang="zh-CN" sz="2800" i="1">
                              <a:latin typeface="Cambria Math" panose="02040503050406030204" pitchFamily="18" charset="0"/>
                            </a:rPr>
                            <m:t>𝒏</m:t>
                          </m:r>
                        </m:sup>
                      </m:sSup>
                    </m:oMath>
                  </m:oMathPara>
                </a14:m>
                <a:endParaRPr lang="en-US" altLang="zh-CN" sz="2800" dirty="0"/>
              </a:p>
              <a:p>
                <a:pPr marL="0" indent="0" eaLnBrk="1" hangingPunct="1">
                  <a:lnSpc>
                    <a:spcPct val="120000"/>
                  </a:lnSpc>
                  <a:buNone/>
                </a:pPr>
                <a:r>
                  <a:rPr lang="en-US" altLang="zh-CN" sz="2800" dirty="0"/>
                  <a:t>When s is a root of this characteristic equation and its multiplicity is m, there is a particular solution of the form</a:t>
                </a:r>
                <a:endParaRPr lang="en-US" altLang="zh-CN" sz="2800" dirty="0"/>
              </a:p>
              <a:p>
                <a:pPr marL="0" indent="0" algn="ctr" eaLnBrk="1" hangingPunct="1">
                  <a:buNone/>
                </a:pP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sSup>
                          <m:sSupPr>
                            <m:ctrlPr>
                              <a:rPr lang="en-US" altLang="zh-CN" sz="2800" i="1" smtClean="0">
                                <a:latin typeface="Cambria Math" panose="02040503050406030204" pitchFamily="18" charset="0"/>
                              </a:rPr>
                            </m:ctrlPr>
                          </m:sSupPr>
                          <m:e>
                            <m:r>
                              <a:rPr lang="en-US" altLang="zh-CN" sz="2800" b="1" i="1" smtClean="0">
                                <a:latin typeface="Cambria Math" panose="02040503050406030204" pitchFamily="18" charset="0"/>
                              </a:rPr>
                              <m:t>𝒏</m:t>
                            </m:r>
                          </m:e>
                          <m:sup>
                            <m:r>
                              <a:rPr lang="en-US" altLang="zh-CN" sz="2800" b="1" i="1" smtClean="0">
                                <a:latin typeface="Cambria Math" panose="02040503050406030204" pitchFamily="18" charset="0"/>
                              </a:rPr>
                              <m:t>𝒎</m:t>
                            </m:r>
                          </m:sup>
                        </m:sSup>
                        <m:r>
                          <a:rPr lang="en-US" altLang="zh-CN" sz="2800" i="1">
                            <a:latin typeface="Cambria Math" panose="02040503050406030204" pitchFamily="18" charset="0"/>
                          </a:rPr>
                          <m:t>(</m:t>
                        </m:r>
                        <m:r>
                          <a:rPr lang="en-US" altLang="zh-CN" sz="2800" i="1">
                            <a:latin typeface="Cambria Math" panose="02040503050406030204" pitchFamily="18" charset="0"/>
                          </a:rPr>
                          <m:t>𝒑</m:t>
                        </m:r>
                      </m:e>
                      <m:sub>
                        <m:r>
                          <a:rPr lang="en-US" altLang="zh-CN" sz="2800" i="1">
                            <a:latin typeface="Cambria Math" panose="02040503050406030204" pitchFamily="18" charset="0"/>
                          </a:rPr>
                          <m:t>𝒕</m:t>
                        </m:r>
                      </m:sub>
                    </m:s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𝒏</m:t>
                        </m:r>
                      </m:e>
                      <m:sup>
                        <m:r>
                          <a:rPr lang="en-US" altLang="zh-CN" sz="2800" i="1">
                            <a:latin typeface="Cambria Math" panose="02040503050406030204" pitchFamily="18" charset="0"/>
                          </a:rPr>
                          <m:t>𝒕</m:t>
                        </m:r>
                      </m:sup>
                    </m:sSup>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𝒑</m:t>
                        </m:r>
                      </m:e>
                      <m:sub>
                        <m:r>
                          <a:rPr lang="en-US" altLang="zh-CN" sz="2800" i="1">
                            <a:latin typeface="Cambria Math" panose="02040503050406030204" pitchFamily="18" charset="0"/>
                          </a:rPr>
                          <m:t>𝒕</m:t>
                        </m:r>
                        <m:r>
                          <a:rPr lang="en-US" altLang="zh-CN" sz="2800" i="1">
                            <a:latin typeface="Cambria Math" panose="02040503050406030204" pitchFamily="18" charset="0"/>
                          </a:rPr>
                          <m:t>−</m:t>
                        </m:r>
                        <m:r>
                          <a:rPr lang="en-US" altLang="zh-CN" sz="2800" i="1">
                            <a:latin typeface="Cambria Math" panose="02040503050406030204" pitchFamily="18" charset="0"/>
                          </a:rPr>
                          <m:t>𝟏</m:t>
                        </m:r>
                      </m:sub>
                    </m:s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𝒏</m:t>
                        </m:r>
                      </m:e>
                      <m:sup>
                        <m:r>
                          <a:rPr lang="en-US" altLang="zh-CN" sz="2800" i="1">
                            <a:latin typeface="Cambria Math" panose="02040503050406030204" pitchFamily="18" charset="0"/>
                          </a:rPr>
                          <m:t>𝒕</m:t>
                        </m:r>
                        <m:r>
                          <a:rPr lang="en-US" altLang="zh-CN" sz="2800" i="1">
                            <a:latin typeface="Cambria Math" panose="02040503050406030204" pitchFamily="18" charset="0"/>
                          </a:rPr>
                          <m:t>−</m:t>
                        </m:r>
                        <m:r>
                          <a:rPr lang="en-US" altLang="zh-CN" sz="2800" i="1">
                            <a:latin typeface="Cambria Math" panose="02040503050406030204" pitchFamily="18" charset="0"/>
                          </a:rPr>
                          <m:t>𝟏</m:t>
                        </m:r>
                      </m:sup>
                    </m:sSup>
                    <m:r>
                      <a:rPr lang="en-US" altLang="zh-CN" sz="2800">
                        <a:latin typeface="Cambria Math" panose="02040503050406030204" pitchFamily="18" charset="0"/>
                      </a:rPr>
                      <m:t>+</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𝒑</m:t>
                        </m:r>
                      </m:e>
                      <m:sub>
                        <m:r>
                          <a:rPr lang="en-US" altLang="zh-CN" sz="2800" i="1">
                            <a:latin typeface="Cambria Math" panose="02040503050406030204" pitchFamily="18" charset="0"/>
                          </a:rPr>
                          <m:t>𝟏</m:t>
                        </m:r>
                      </m:sub>
                    </m:sSub>
                    <m:r>
                      <a:rPr lang="en-US" altLang="zh-CN" sz="2800">
                        <a:latin typeface="Cambria Math" panose="02040503050406030204" pitchFamily="18" charset="0"/>
                      </a:rPr>
                      <m:t>𝐧</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𝒑</m:t>
                        </m:r>
                      </m:e>
                      <m:sub>
                        <m:r>
                          <a:rPr lang="en-US" altLang="zh-CN" sz="2800" i="1">
                            <a:latin typeface="Cambria Math" panose="02040503050406030204" pitchFamily="18" charset="0"/>
                          </a:rPr>
                          <m:t>𝟎</m:t>
                        </m:r>
                      </m:sub>
                    </m:sSub>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𝒔</m:t>
                        </m:r>
                      </m:e>
                      <m:sup>
                        <m:r>
                          <a:rPr lang="en-US" altLang="zh-CN" sz="2800" i="1">
                            <a:latin typeface="Cambria Math" panose="02040503050406030204" pitchFamily="18" charset="0"/>
                          </a:rPr>
                          <m:t>𝒏</m:t>
                        </m:r>
                      </m:sup>
                    </m:sSup>
                  </m:oMath>
                </a14:m>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301451" y="1205934"/>
                <a:ext cx="11697168" cy="6109265"/>
              </a:xfrm>
              <a:prstGeom prst="rect">
                <a:avLst/>
              </a:prstGeom>
              <a:blipFill rotWithShape="1">
                <a:blip r:embed="rId2"/>
                <a:stretch>
                  <a:fillRect l="-4" t="-1" r="3"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dirty="0"/>
              <a:t>Theorem 6</a:t>
            </a:r>
            <a:endParaRPr lang="en-US" altLang="zh-CN" sz="4000" b="1" dirty="0"/>
          </a:p>
        </p:txBody>
      </p:sp>
      <p:sp>
        <p:nvSpPr>
          <p:cNvPr id="5" name="文本框 4"/>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3075" y="1567543"/>
            <a:ext cx="11605845" cy="487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pPr>
            <a:r>
              <a:rPr lang="en-US" altLang="zh-CN" sz="2800" dirty="0"/>
              <a:t>Note that in the case when s is a root of multiplicity m of the characteristic equation of the associated linear homogeneous recurrence relation, the factor nm ensures that the proposed particular solution will not already be a solution of the associated linear homogeneous recurrence relation. We next provide Example 12 to illustrate the form of a particular solution provided by Theorem 6. </a:t>
            </a:r>
            <a:endParaRPr lang="en-US" altLang="zh-CN" sz="2800"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dirty="0"/>
              <a:t>Note</a:t>
            </a:r>
            <a:endParaRPr lang="en-US" altLang="zh-CN" sz="4000" b="1" dirty="0"/>
          </a:p>
        </p:txBody>
      </p:sp>
      <p:sp>
        <p:nvSpPr>
          <p:cNvPr id="5" name="文本框 4"/>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12:</a:t>
            </a:r>
            <a:endParaRPr lang="en-US" altLang="zh-CN" sz="2800" dirty="0"/>
          </a:p>
          <a:p>
            <a:pPr lvl="1" indent="-342900">
              <a:lnSpc>
                <a:spcPct val="150000"/>
              </a:lnSpc>
              <a:buClrTx/>
              <a:buFont typeface="Wingdings" panose="05000000000000000000" pitchFamily="2" charset="2"/>
              <a:buChar char="l"/>
            </a:pPr>
            <a:r>
              <a:rPr lang="en-US" altLang="zh-CN" sz="2400" dirty="0"/>
              <a:t>What form does a particular solution of the linear nonhomogeneous recurrence relation an = 6a</a:t>
            </a:r>
            <a:r>
              <a:rPr lang="en-US" altLang="zh-CN" sz="2400" baseline="-25000" dirty="0"/>
              <a:t>n−1</a:t>
            </a:r>
            <a:r>
              <a:rPr lang="en-US" altLang="zh-CN" sz="2400" dirty="0"/>
              <a:t> − 9a</a:t>
            </a:r>
            <a:r>
              <a:rPr lang="en-US" altLang="zh-CN" sz="2400" baseline="-25000" dirty="0"/>
              <a:t>n−2</a:t>
            </a:r>
            <a:r>
              <a:rPr lang="en-US" altLang="zh-CN" sz="2400" dirty="0"/>
              <a:t> + F(n) have when F(n) = 3n, F(n) = n3</a:t>
            </a:r>
            <a:r>
              <a:rPr lang="en-US" altLang="zh-CN" sz="2400" baseline="30000" dirty="0"/>
              <a:t>n</a:t>
            </a:r>
            <a:r>
              <a:rPr lang="en-US" altLang="zh-CN" sz="2400" dirty="0"/>
              <a:t>, F(n) = n</a:t>
            </a:r>
            <a:r>
              <a:rPr lang="en-US" altLang="zh-CN" sz="2400" baseline="30000" dirty="0"/>
              <a:t>2</a:t>
            </a:r>
            <a:r>
              <a:rPr lang="en-US" altLang="zh-CN" sz="2400" dirty="0"/>
              <a:t>2</a:t>
            </a:r>
            <a:r>
              <a:rPr lang="en-US" altLang="zh-CN" sz="2400" baseline="30000" dirty="0"/>
              <a:t>n</a:t>
            </a:r>
            <a:r>
              <a:rPr lang="en-US" altLang="zh-CN" sz="2400" dirty="0"/>
              <a:t>, and F(n) = (n</a:t>
            </a:r>
            <a:r>
              <a:rPr lang="en-US" altLang="zh-CN" sz="2400" baseline="30000" dirty="0"/>
              <a:t>2</a:t>
            </a:r>
            <a:r>
              <a:rPr lang="en-US" altLang="zh-CN" sz="2400" dirty="0"/>
              <a:t> + 1) 3</a:t>
            </a:r>
            <a:r>
              <a:rPr lang="en-US" altLang="zh-CN" sz="2400" baseline="30000" dirty="0"/>
              <a:t>n</a:t>
            </a:r>
            <a:r>
              <a:rPr lang="en-US" altLang="zh-CN" sz="2400" dirty="0"/>
              <a:t>?</a:t>
            </a:r>
            <a:endParaRPr lang="en-US" altLang="zh-CN" sz="2400" b="1" dirty="0"/>
          </a:p>
          <a:p>
            <a:pPr marL="400050" lvl="1" indent="0" algn="ctr">
              <a:lnSpc>
                <a:spcPct val="150000"/>
              </a:lnSpc>
              <a:buNone/>
            </a:pPr>
            <a:endParaRPr lang="en-US" altLang="zh-CN" sz="2400" dirty="0"/>
          </a:p>
        </p:txBody>
      </p:sp>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5022" y="739754"/>
            <a:ext cx="12086977"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marL="400050" lvl="1" indent="0">
              <a:lnSpc>
                <a:spcPct val="150000"/>
              </a:lnSpc>
              <a:buNone/>
            </a:pPr>
            <a:r>
              <a:rPr lang="en-US" altLang="zh-CN" sz="2400" dirty="0"/>
              <a:t>	The associated linear homogeneous recurrence relation is a</a:t>
            </a:r>
            <a:r>
              <a:rPr lang="en-US" altLang="zh-CN" sz="2400" baseline="-25000" dirty="0"/>
              <a:t>n</a:t>
            </a:r>
            <a:r>
              <a:rPr lang="en-US" altLang="zh-CN" sz="2400" dirty="0"/>
              <a:t> = 6a</a:t>
            </a:r>
            <a:r>
              <a:rPr lang="en-US" altLang="zh-CN" sz="2400" baseline="-25000" dirty="0"/>
              <a:t>n-1</a:t>
            </a:r>
            <a:r>
              <a:rPr lang="en-US" altLang="zh-CN" sz="2400" dirty="0"/>
              <a:t> − 9a</a:t>
            </a:r>
            <a:r>
              <a:rPr lang="en-US" altLang="zh-CN" sz="2400" baseline="-25000" dirty="0"/>
              <a:t>n-2</a:t>
            </a:r>
            <a:r>
              <a:rPr lang="en-US" altLang="zh-CN" sz="2400" dirty="0"/>
              <a:t>. Its characteristic equation, r</a:t>
            </a:r>
            <a:r>
              <a:rPr lang="en-US" altLang="zh-CN" sz="2400" baseline="30000" dirty="0"/>
              <a:t>2</a:t>
            </a:r>
            <a:r>
              <a:rPr lang="en-US" altLang="zh-CN" sz="2400" dirty="0"/>
              <a:t> − 6r + 9 = (r − 3)</a:t>
            </a:r>
            <a:r>
              <a:rPr lang="en-US" altLang="zh-CN" sz="2400" baseline="30000" dirty="0"/>
              <a:t>2</a:t>
            </a:r>
            <a:r>
              <a:rPr lang="en-US" altLang="zh-CN" sz="2400" dirty="0"/>
              <a:t> = 0, has a single root, 3, of multiplicity two. To apply Theorem 6, with F(n) of the form P(n)</a:t>
            </a:r>
            <a:r>
              <a:rPr lang="en-US" altLang="zh-CN" sz="2400" dirty="0" err="1"/>
              <a:t>s</a:t>
            </a:r>
            <a:r>
              <a:rPr lang="en-US" altLang="zh-CN" sz="2400" baseline="30000" dirty="0" err="1"/>
              <a:t>n</a:t>
            </a:r>
            <a:r>
              <a:rPr lang="en-US" altLang="zh-CN" sz="2400" dirty="0"/>
              <a:t>, where P(n) is a polynomial and s is a constant, we need to ask whether s is a root of this characteristic equation. </a:t>
            </a:r>
            <a:endParaRPr lang="en-US" altLang="zh-CN" sz="2400" dirty="0"/>
          </a:p>
          <a:p>
            <a:pPr marL="400050" lvl="1" indent="0">
              <a:lnSpc>
                <a:spcPct val="150000"/>
              </a:lnSpc>
              <a:buNone/>
            </a:pPr>
            <a:r>
              <a:rPr lang="en-US" altLang="zh-CN" sz="2400" dirty="0"/>
              <a:t>	Because s = 3 is a root with multiplicity m = 2 but s = 2 is not a root, Theorem 6 tells us that a particular solution has the form p</a:t>
            </a:r>
            <a:r>
              <a:rPr lang="en-US" altLang="zh-CN" sz="2400" baseline="-25000" dirty="0"/>
              <a:t>0</a:t>
            </a:r>
            <a:r>
              <a:rPr lang="en-US" altLang="zh-CN" sz="2400" dirty="0"/>
              <a:t>n</a:t>
            </a:r>
            <a:r>
              <a:rPr lang="en-US" altLang="zh-CN" sz="2400" baseline="30000" dirty="0"/>
              <a:t>2</a:t>
            </a:r>
            <a:r>
              <a:rPr lang="en-US" altLang="zh-CN" sz="2400" dirty="0"/>
              <a:t>3</a:t>
            </a:r>
            <a:r>
              <a:rPr lang="en-US" altLang="zh-CN" sz="2400" baseline="30000" dirty="0"/>
              <a:t>n</a:t>
            </a:r>
            <a:r>
              <a:rPr lang="en-US" altLang="zh-CN" sz="2400" dirty="0"/>
              <a:t> if F(n) = 3</a:t>
            </a:r>
            <a:r>
              <a:rPr lang="en-US" altLang="zh-CN" sz="2400" baseline="30000" dirty="0"/>
              <a:t>n</a:t>
            </a:r>
            <a:r>
              <a:rPr lang="en-US" altLang="zh-CN" sz="2400" dirty="0"/>
              <a:t>, the form n</a:t>
            </a:r>
            <a:r>
              <a:rPr lang="en-US" altLang="zh-CN" sz="2400" baseline="30000" dirty="0"/>
              <a:t>2 </a:t>
            </a:r>
            <a:r>
              <a:rPr lang="en-US" altLang="zh-CN" sz="2400" dirty="0"/>
              <a:t>(p</a:t>
            </a:r>
            <a:r>
              <a:rPr lang="en-US" altLang="zh-CN" sz="2400" baseline="-25000" dirty="0"/>
              <a:t>1</a:t>
            </a:r>
            <a:r>
              <a:rPr lang="en-US" altLang="zh-CN" sz="2400" dirty="0"/>
              <a:t>n + p</a:t>
            </a:r>
            <a:r>
              <a:rPr lang="en-US" altLang="zh-CN" sz="2400" baseline="-25000" dirty="0"/>
              <a:t>0</a:t>
            </a:r>
            <a:r>
              <a:rPr lang="en-US" altLang="zh-CN" sz="2400" dirty="0"/>
              <a:t>)3</a:t>
            </a:r>
            <a:r>
              <a:rPr lang="en-US" altLang="zh-CN" sz="2400" baseline="30000" dirty="0"/>
              <a:t>n</a:t>
            </a:r>
            <a:r>
              <a:rPr lang="en-US" altLang="zh-CN" sz="2400" dirty="0"/>
              <a:t> if F(n) = </a:t>
            </a:r>
            <a:r>
              <a:rPr lang="pt-BR" altLang="zh-CN" sz="2400" dirty="0"/>
              <a:t>n</a:t>
            </a:r>
            <a:r>
              <a:rPr lang="en-US" altLang="zh-CN" sz="2400" dirty="0"/>
              <a:t>3</a:t>
            </a:r>
            <a:r>
              <a:rPr lang="en-US" altLang="zh-CN" sz="2400" baseline="30000" dirty="0"/>
              <a:t>n</a:t>
            </a:r>
            <a:r>
              <a:rPr lang="pt-BR" altLang="zh-CN" sz="2400" dirty="0"/>
              <a:t>, the form (</a:t>
            </a:r>
            <a:r>
              <a:rPr lang="en-US" altLang="zh-CN" sz="2400" dirty="0"/>
              <a:t>p</a:t>
            </a:r>
            <a:r>
              <a:rPr lang="en-US" altLang="zh-CN" sz="2400" baseline="-25000" dirty="0"/>
              <a:t>2</a:t>
            </a:r>
            <a:r>
              <a:rPr lang="pt-BR" altLang="zh-CN" sz="2400" dirty="0"/>
              <a:t>n</a:t>
            </a:r>
            <a:r>
              <a:rPr lang="pt-BR" altLang="zh-CN" sz="2400" baseline="30000" dirty="0"/>
              <a:t>2</a:t>
            </a:r>
            <a:r>
              <a:rPr lang="pt-BR" altLang="zh-CN" sz="2400" dirty="0"/>
              <a:t> + </a:t>
            </a:r>
            <a:r>
              <a:rPr lang="en-US" altLang="zh-CN" sz="2400" dirty="0"/>
              <a:t>p</a:t>
            </a:r>
            <a:r>
              <a:rPr lang="en-US" altLang="zh-CN" sz="2400" baseline="-25000" dirty="0"/>
              <a:t>1</a:t>
            </a:r>
            <a:r>
              <a:rPr lang="pt-BR" altLang="zh-CN" sz="2400" dirty="0"/>
              <a:t>n + </a:t>
            </a:r>
            <a:r>
              <a:rPr lang="en-US" altLang="zh-CN" sz="2400" dirty="0"/>
              <a:t>p</a:t>
            </a:r>
            <a:r>
              <a:rPr lang="en-US" altLang="zh-CN" sz="2400" baseline="-25000" dirty="0"/>
              <a:t>0</a:t>
            </a:r>
            <a:r>
              <a:rPr lang="pt-BR" altLang="zh-CN" sz="2400" dirty="0"/>
              <a:t>)2n if F(n) = </a:t>
            </a:r>
            <a:r>
              <a:rPr lang="en-US" altLang="zh-CN" sz="2400" dirty="0"/>
              <a:t>n</a:t>
            </a:r>
            <a:r>
              <a:rPr lang="en-US" altLang="zh-CN" sz="2400" baseline="30000" dirty="0"/>
              <a:t>2</a:t>
            </a:r>
            <a:r>
              <a:rPr lang="en-US" altLang="zh-CN" sz="2400" dirty="0"/>
              <a:t>2</a:t>
            </a:r>
            <a:r>
              <a:rPr lang="en-US" altLang="zh-CN" sz="2400" baseline="30000" dirty="0"/>
              <a:t>n</a:t>
            </a:r>
            <a:r>
              <a:rPr lang="pt-BR" altLang="zh-CN" sz="2400" dirty="0"/>
              <a:t>, and the form </a:t>
            </a:r>
            <a:r>
              <a:rPr lang="en-US" altLang="zh-CN" sz="2400" dirty="0"/>
              <a:t>n</a:t>
            </a:r>
            <a:r>
              <a:rPr lang="en-US" altLang="zh-CN" sz="2400" baseline="30000" dirty="0"/>
              <a:t>2</a:t>
            </a:r>
            <a:r>
              <a:rPr lang="pt-BR" altLang="zh-CN" sz="2400" dirty="0"/>
              <a:t>(</a:t>
            </a:r>
            <a:r>
              <a:rPr lang="en-US" altLang="zh-CN" sz="2400" dirty="0"/>
              <a:t>p</a:t>
            </a:r>
            <a:r>
              <a:rPr lang="en-US" altLang="zh-CN" sz="2400" baseline="-25000" dirty="0"/>
              <a:t>2</a:t>
            </a:r>
            <a:r>
              <a:rPr lang="en-US" altLang="zh-CN" sz="2400" dirty="0"/>
              <a:t>n</a:t>
            </a:r>
            <a:r>
              <a:rPr lang="en-US" altLang="zh-CN" sz="2400" baseline="30000" dirty="0"/>
              <a:t>2</a:t>
            </a:r>
            <a:r>
              <a:rPr lang="pt-BR" altLang="zh-CN" sz="2400" dirty="0"/>
              <a:t> + </a:t>
            </a:r>
            <a:r>
              <a:rPr lang="en-US" altLang="zh-CN" sz="2400" dirty="0"/>
              <a:t>p</a:t>
            </a:r>
            <a:r>
              <a:rPr lang="en-US" altLang="zh-CN" sz="2400" baseline="-25000" dirty="0"/>
              <a:t>1</a:t>
            </a:r>
            <a:r>
              <a:rPr lang="pt-BR" altLang="zh-CN" sz="2400" dirty="0"/>
              <a:t>n + </a:t>
            </a:r>
            <a:r>
              <a:rPr lang="en-US" altLang="zh-CN" sz="2400" dirty="0"/>
              <a:t>p</a:t>
            </a:r>
            <a:r>
              <a:rPr lang="en-US" altLang="zh-CN" sz="2400" baseline="-25000" dirty="0"/>
              <a:t>0</a:t>
            </a:r>
            <a:r>
              <a:rPr lang="pt-BR" altLang="zh-CN" sz="2400" dirty="0"/>
              <a:t>)</a:t>
            </a:r>
            <a:r>
              <a:rPr lang="en-US" altLang="zh-CN" sz="2400" dirty="0"/>
              <a:t>3</a:t>
            </a:r>
            <a:r>
              <a:rPr lang="en-US" altLang="zh-CN" sz="2400" baseline="30000" dirty="0"/>
              <a:t>n</a:t>
            </a:r>
            <a:r>
              <a:rPr lang="pt-BR" altLang="zh-CN" sz="2400" dirty="0"/>
              <a:t> if F(n) = (</a:t>
            </a:r>
            <a:r>
              <a:rPr lang="en-US" altLang="zh-CN" sz="2400" dirty="0"/>
              <a:t>n</a:t>
            </a:r>
            <a:r>
              <a:rPr lang="en-US" altLang="zh-CN" sz="2400" baseline="30000" dirty="0"/>
              <a:t>2</a:t>
            </a:r>
            <a:r>
              <a:rPr lang="pt-BR" altLang="zh-CN" sz="2400" dirty="0"/>
              <a:t> + 1)</a:t>
            </a:r>
            <a:r>
              <a:rPr lang="en-US" altLang="zh-CN" sz="2400" dirty="0"/>
              <a:t> 3</a:t>
            </a:r>
            <a:r>
              <a:rPr lang="en-US" altLang="zh-CN" sz="2400" baseline="30000" dirty="0"/>
              <a:t>n</a:t>
            </a:r>
            <a:endParaRPr lang="en-US" altLang="zh-CN" sz="2400" dirty="0"/>
          </a:p>
          <a:p>
            <a:pPr marL="400050" lvl="1" indent="0">
              <a:lnSpc>
                <a:spcPct val="150000"/>
              </a:lnSpc>
              <a:buNone/>
            </a:pPr>
            <a:endParaRPr lang="en-US" altLang="zh-CN" sz="2400" dirty="0"/>
          </a:p>
        </p:txBody>
      </p:sp>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1314050"/>
                <a:ext cx="12086977"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00050" lvl="1" indent="0">
                  <a:lnSpc>
                    <a:spcPct val="140000"/>
                  </a:lnSpc>
                  <a:buNone/>
                </a:pPr>
                <a:r>
                  <a:rPr lang="en-US" altLang="zh-CN" sz="2400" dirty="0"/>
                  <a:t>	</a:t>
                </a:r>
                <a:r>
                  <a:rPr lang="en-US" altLang="zh-CN" sz="1600" dirty="0"/>
                  <a:t> </a:t>
                </a:r>
                <a:r>
                  <a:rPr lang="en-US" altLang="zh-CN" dirty="0"/>
                  <a:t>Care must be taken when s = 1 when solving recurrence relations of the type covered by Theorem 6. In particular, to apply this theorem with </a:t>
                </a:r>
                <a14:m>
                  <m:oMath xmlns:m="http://schemas.openxmlformats.org/officeDocument/2006/math">
                    <m:r>
                      <a:rPr lang="en-US" altLang="zh-CN" b="1" i="1" smtClean="0">
                        <a:latin typeface="Cambria Math" panose="02040503050406030204" pitchFamily="18" charset="0"/>
                      </a:rPr>
                      <m:t>𝑭</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𝒏</m:t>
                        </m:r>
                      </m:e>
                    </m:d>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𝒕</m:t>
                        </m:r>
                      </m:sub>
                    </m:sSub>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𝒕</m:t>
                        </m:r>
                      </m:sup>
                    </m:sSup>
                    <m:r>
                      <a:rPr lang="en-US" altLang="zh-CN" b="1"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𝒃</m:t>
                        </m:r>
                      </m:e>
                      <m:sub>
                        <m:r>
                          <a:rPr lang="en-US" altLang="zh-CN" i="1">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𝒏</m:t>
                        </m:r>
                      </m:e>
                      <m:sup>
                        <m:r>
                          <a:rPr lang="en-US" altLang="zh-CN" i="1">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0" smtClean="0">
                        <a:latin typeface="Cambria Math" panose="02040503050406030204" pitchFamily="18" charset="0"/>
                      </a:rPr>
                      <m:t>+</m:t>
                    </m:r>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𝒃</m:t>
                        </m:r>
                      </m:e>
                      <m:sub>
                        <m:r>
                          <a:rPr lang="en-US" altLang="zh-CN" b="1" i="1" smtClean="0">
                            <a:latin typeface="Cambria Math" panose="02040503050406030204" pitchFamily="18" charset="0"/>
                          </a:rPr>
                          <m:t>𝟏</m:t>
                        </m:r>
                      </m:sub>
                    </m:sSub>
                    <m:r>
                      <a:rPr lang="en-US" altLang="zh-CN" b="1" i="0" smtClean="0">
                        <a:latin typeface="Cambria Math" panose="02040503050406030204" pitchFamily="18" charset="0"/>
                      </a:rPr>
                      <m:t>𝐧</m:t>
                    </m:r>
                    <m:r>
                      <a:rPr lang="en-US" altLang="zh-CN" b="1"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𝒃</m:t>
                        </m:r>
                      </m:e>
                      <m:sub>
                        <m:r>
                          <a:rPr lang="en-US" altLang="zh-CN" b="1" i="1" smtClean="0">
                            <a:latin typeface="Cambria Math" panose="02040503050406030204" pitchFamily="18" charset="0"/>
                          </a:rPr>
                          <m:t>𝟎</m:t>
                        </m:r>
                      </m:sub>
                    </m:sSub>
                  </m:oMath>
                </a14:m>
                <a:r>
                  <a:rPr lang="en-US" altLang="zh-CN" dirty="0"/>
                  <a:t>, the parameter s takes the value s = 1 (even though the term 1</a:t>
                </a:r>
                <a:r>
                  <a:rPr lang="en-US" altLang="zh-CN" baseline="30000" dirty="0"/>
                  <a:t>n</a:t>
                </a:r>
                <a:r>
                  <a:rPr lang="en-US" altLang="zh-CN" dirty="0"/>
                  <a:t> does not explicitly appear). By the theorem, the form of the solution then depends on whether 1 is a root of the characteristic equation of the associated linear homogeneous recurrence relation. This is illustrated in Example 13, which shows how Theorem 6 can be used to find a formula for the sum of the first n positive integers.</a:t>
                </a: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1314050"/>
                <a:ext cx="12086977" cy="5831528"/>
              </a:xfrm>
              <a:prstGeom prst="rect">
                <a:avLst/>
              </a:prstGeom>
              <a:blipFill rotWithShape="1">
                <a:blip r:embed="rId2"/>
                <a:stretch>
                  <a:fillRect l="-2" t="-4"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3866146" y="721364"/>
            <a:ext cx="4459705" cy="707886"/>
          </a:xfrm>
          <a:prstGeom prst="rect">
            <a:avLst/>
          </a:prstGeom>
          <a:noFill/>
        </p:spPr>
        <p:txBody>
          <a:bodyPr wrap="square" rtlCol="0">
            <a:spAutoFit/>
          </a:bodyPr>
          <a:lstStyle/>
          <a:p>
            <a:pPr algn="ctr"/>
            <a:r>
              <a:rPr lang="en-US" altLang="zh-CN" sz="4000" b="1" dirty="0"/>
              <a:t>Note</a:t>
            </a:r>
            <a:endParaRPr lang="en-US" altLang="zh-CN" sz="4000" b="1" dirty="0"/>
          </a:p>
        </p:txBody>
      </p:sp>
      <p:sp>
        <p:nvSpPr>
          <p:cNvPr id="5" name="文本框 4"/>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13:</a:t>
                </a:r>
                <a:endParaRPr lang="en-US" altLang="zh-CN" sz="2800" dirty="0"/>
              </a:p>
              <a:p>
                <a:pPr marL="400050" lvl="1" indent="0">
                  <a:lnSpc>
                    <a:spcPct val="150000"/>
                  </a:lnSpc>
                  <a:buNone/>
                </a:pPr>
                <a:r>
                  <a:rPr lang="en-US" altLang="zh-CN" sz="2400" dirty="0"/>
                  <a:t>Let an be the sum of the first n positive integers, so that</a:t>
                </a:r>
                <a:endParaRPr lang="en-US" altLang="zh-CN" sz="2400" dirty="0"/>
              </a:p>
              <a:p>
                <a:pPr marL="400050" lvl="1"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0" smtClean="0">
                          <a:latin typeface="Cambria Math" panose="02040503050406030204" pitchFamily="18" charset="0"/>
                        </a:rPr>
                        <m:t>=</m:t>
                      </m:r>
                      <m:nary>
                        <m:naryPr>
                          <m:chr m:val="∑"/>
                          <m:ctrlPr>
                            <a:rPr lang="en-US" altLang="zh-CN"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𝒌</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up>
                          <m:r>
                            <a:rPr lang="en-US" altLang="zh-CN" sz="2400" b="1" i="1" smtClean="0">
                              <a:latin typeface="Cambria Math" panose="02040503050406030204" pitchFamily="18" charset="0"/>
                            </a:rPr>
                            <m:t>𝒏</m:t>
                          </m:r>
                        </m:sup>
                        <m:e>
                          <m:r>
                            <a:rPr lang="en-US" altLang="zh-CN" sz="2400" b="1" i="1" smtClean="0">
                              <a:latin typeface="Cambria Math" panose="02040503050406030204" pitchFamily="18" charset="0"/>
                            </a:rPr>
                            <m:t>𝒌</m:t>
                          </m:r>
                        </m:e>
                      </m:nary>
                    </m:oMath>
                  </m:oMathPara>
                </a14:m>
                <a:endParaRPr lang="en-US" altLang="zh-CN" sz="2400" dirty="0"/>
              </a:p>
              <a:p>
                <a:pPr marL="400050" lvl="1" indent="0">
                  <a:lnSpc>
                    <a:spcPct val="150000"/>
                  </a:lnSpc>
                  <a:buNone/>
                </a:pPr>
                <a:r>
                  <a:rPr lang="en-US" altLang="zh-CN" sz="2400" dirty="0"/>
                  <a:t>Note that an satisfies the linear nonhomogeneous recurrence relation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𝐧</m:t>
                    </m:r>
                  </m:oMath>
                </a14:m>
                <a:r>
                  <a:rPr lang="en-US" altLang="zh-CN" sz="2400" dirty="0"/>
                  <a:t>, (To obtain an, the sum of the first n positive integers, from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oMath>
                </a14:m>
                <a:r>
                  <a:rPr lang="en-US" altLang="zh-CN" sz="2400" dirty="0"/>
                  <a:t>, the sum of the first n − 1 positive integers, we add n.) Note that the initial condition is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oMath>
                </a14:m>
                <a:r>
                  <a:rPr lang="en-US" altLang="zh-CN" sz="2400" dirty="0"/>
                  <a:t> = 1. </a:t>
                </a:r>
                <a:endParaRPr lang="en-US" altLang="zh-CN" sz="2400" dirty="0"/>
              </a:p>
              <a:p>
                <a:pPr marL="400050" lvl="1" indent="0">
                  <a:lnSpc>
                    <a:spcPct val="150000"/>
                  </a:lnSpc>
                  <a:buNone/>
                </a:pPr>
                <a:r>
                  <a:rPr lang="en-US" altLang="zh-CN" sz="2400" dirty="0"/>
                  <a:t>The associated linear homogeneous recurrence relation for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oMath>
                </a14:m>
                <a:r>
                  <a:rPr lang="en-US" altLang="zh-CN" sz="2400" dirty="0"/>
                  <a:t> is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b="1" i="1" smtClean="0">
                        <a:latin typeface="Cambria Math" panose="02040503050406030204" pitchFamily="18" charset="0"/>
                      </a:rPr>
                      <m:t>.</m:t>
                    </m:r>
                  </m:oMath>
                </a14:m>
                <a:endParaRPr lang="en-US" altLang="zh-CN" sz="2400" dirty="0"/>
              </a:p>
              <a:p>
                <a:pPr marL="400050" lvl="1" indent="0">
                  <a:lnSpc>
                    <a:spcPct val="150000"/>
                  </a:lnSpc>
                  <a:buNone/>
                </a:pP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85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13:</a:t>
                </a:r>
                <a:endParaRPr lang="en-US" altLang="zh-CN" sz="2800" dirty="0"/>
              </a:p>
              <a:p>
                <a:pPr marL="400050" lvl="1" indent="0">
                  <a:lnSpc>
                    <a:spcPct val="150000"/>
                  </a:lnSpc>
                  <a:buNone/>
                </a:pPr>
                <a:r>
                  <a:rPr lang="en-US" altLang="zh-CN" sz="2400" dirty="0"/>
                  <a:t>The solutions of this homogeneous recurrence relation are given by </a:t>
                </a:r>
                <a:endParaRPr lang="en-US" altLang="zh-CN" sz="2400" dirty="0"/>
              </a:p>
              <a:p>
                <a:pPr marL="400050" lvl="1"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a:latin typeface="Cambria Math" panose="02040503050406030204" pitchFamily="18" charset="0"/>
                            </a:rPr>
                            <m:t>𝒂</m:t>
                          </m:r>
                        </m:e>
                        <m:sub>
                          <m:r>
                            <a:rPr lang="en-US" altLang="zh-CN" sz="2400">
                              <a:latin typeface="Cambria Math" panose="02040503050406030204" pitchFamily="18" charset="0"/>
                            </a:rPr>
                            <m:t>𝒏</m:t>
                          </m:r>
                        </m:sub>
                        <m:sup>
                          <m:r>
                            <a:rPr lang="en-US" altLang="zh-CN" sz="2400">
                              <a:latin typeface="Cambria Math" panose="02040503050406030204" pitchFamily="18" charset="0"/>
                            </a:rPr>
                            <m:t>(</m:t>
                          </m:r>
                          <m:r>
                            <a:rPr lang="en-US" altLang="zh-CN" sz="2400">
                              <a:latin typeface="Cambria Math" panose="02040503050406030204" pitchFamily="18" charset="0"/>
                            </a:rPr>
                            <m:t>𝒉</m:t>
                          </m:r>
                          <m:r>
                            <a:rPr lang="en-US" altLang="zh-CN" sz="2400">
                              <a:latin typeface="Cambria Math" panose="02040503050406030204" pitchFamily="18" charset="0"/>
                            </a:rPr>
                            <m:t>)</m:t>
                          </m:r>
                        </m:sup>
                      </m:sSubSup>
                      <m:r>
                        <a:rPr lang="en-US" altLang="zh-CN" sz="2400" b="1" i="0"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𝒄</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𝟏</m:t>
                              </m:r>
                            </m:e>
                          </m:d>
                        </m:e>
                        <m:sup>
                          <m:r>
                            <a:rPr lang="en-US" altLang="zh-CN" sz="2400" b="1" i="1" smtClean="0">
                              <a:latin typeface="Cambria Math" panose="02040503050406030204" pitchFamily="18" charset="0"/>
                            </a:rPr>
                            <m:t>𝒏</m:t>
                          </m:r>
                        </m:sup>
                      </m:sSup>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𝐜</m:t>
                      </m:r>
                    </m:oMath>
                  </m:oMathPara>
                </a14:m>
                <a:endParaRPr lang="en-US" altLang="zh-CN" sz="2400" dirty="0"/>
              </a:p>
              <a:p>
                <a:pPr marL="400050" lvl="1" indent="0">
                  <a:lnSpc>
                    <a:spcPct val="150000"/>
                  </a:lnSpc>
                  <a:buNone/>
                </a:pPr>
                <a:r>
                  <a:rPr lang="en-US" altLang="zh-CN" sz="2400" dirty="0"/>
                  <a:t>where c is a constant. </a:t>
                </a:r>
                <a:endParaRPr lang="en-US" altLang="zh-CN" sz="2400" dirty="0"/>
              </a:p>
              <a:p>
                <a:pPr marL="400050" lvl="1" indent="0">
                  <a:lnSpc>
                    <a:spcPct val="150000"/>
                  </a:lnSpc>
                  <a:buNone/>
                </a:pPr>
                <a:r>
                  <a:rPr lang="en-US" altLang="zh-CN" sz="2400" dirty="0"/>
                  <a:t>To find all solutions of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a:latin typeface="Cambria Math" panose="02040503050406030204" pitchFamily="18" charset="0"/>
                      </a:rPr>
                      <m:t>+</m:t>
                    </m:r>
                    <m:r>
                      <a:rPr lang="en-US" altLang="zh-CN" sz="2400">
                        <a:latin typeface="Cambria Math" panose="02040503050406030204" pitchFamily="18" charset="0"/>
                      </a:rPr>
                      <m:t>𝐧</m:t>
                    </m:r>
                  </m:oMath>
                </a14:m>
                <a:r>
                  <a:rPr lang="en-US" altLang="zh-CN" sz="2400" dirty="0"/>
                  <a:t>, we need find only a single particular solution. </a:t>
                </a:r>
                <a:endParaRPr lang="en-US" altLang="zh-CN" sz="2400" dirty="0"/>
              </a:p>
              <a:p>
                <a:pPr marL="400050" lvl="1" indent="0">
                  <a:lnSpc>
                    <a:spcPct val="150000"/>
                  </a:lnSpc>
                  <a:buNone/>
                </a:pPr>
                <a:r>
                  <a:rPr lang="en-US" altLang="zh-CN" sz="2400" dirty="0"/>
                  <a:t>	By Theorem 6, because F(n) = n = n ⋅ (1)</a:t>
                </a:r>
                <a:r>
                  <a:rPr lang="en-US" altLang="zh-CN" sz="2400" baseline="30000" dirty="0"/>
                  <a:t>n</a:t>
                </a:r>
                <a:r>
                  <a:rPr lang="en-US" altLang="zh-CN" sz="2400" dirty="0"/>
                  <a:t> and s = 1 is a root of degree one of the characteristic equation of the associated linear homogeneous recurrence relation.	</a:t>
                </a: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13:</a:t>
            </a:r>
            <a:endParaRPr lang="en-US" altLang="zh-CN" sz="2800" dirty="0"/>
          </a:p>
          <a:p>
            <a:pPr marL="400050" lvl="1" indent="0">
              <a:lnSpc>
                <a:spcPct val="150000"/>
              </a:lnSpc>
              <a:buNone/>
            </a:pPr>
            <a:r>
              <a:rPr lang="en-US" altLang="zh-CN" sz="2400" dirty="0"/>
              <a:t>There is a particular solution of the form </a:t>
            </a:r>
            <a:endParaRPr lang="en-US" altLang="zh-CN" sz="2400" dirty="0"/>
          </a:p>
          <a:p>
            <a:pPr marL="400050" lvl="1" indent="0" algn="ctr">
              <a:lnSpc>
                <a:spcPct val="150000"/>
              </a:lnSpc>
              <a:buNone/>
            </a:pPr>
            <a:r>
              <a:rPr lang="en-US" altLang="zh-CN" sz="2400" dirty="0"/>
              <a:t>n(p</a:t>
            </a:r>
            <a:r>
              <a:rPr lang="en-US" altLang="zh-CN" sz="2400" baseline="-25000" dirty="0"/>
              <a:t>1</a:t>
            </a:r>
            <a:r>
              <a:rPr lang="en-US" altLang="zh-CN" sz="2400" dirty="0"/>
              <a:t>n + p</a:t>
            </a:r>
            <a:r>
              <a:rPr lang="en-US" altLang="zh-CN" sz="2400" baseline="-25000" dirty="0"/>
              <a:t>0</a:t>
            </a:r>
            <a:r>
              <a:rPr lang="en-US" altLang="zh-CN" sz="2400" dirty="0"/>
              <a:t>) = p</a:t>
            </a:r>
            <a:r>
              <a:rPr lang="en-US" altLang="zh-CN" sz="2400" baseline="-25000" dirty="0"/>
              <a:t>1</a:t>
            </a:r>
            <a:r>
              <a:rPr lang="en-US" altLang="zh-CN" sz="2400" dirty="0"/>
              <a:t>n</a:t>
            </a:r>
            <a:r>
              <a:rPr lang="en-US" altLang="zh-CN" sz="2400" baseline="30000" dirty="0"/>
              <a:t>2</a:t>
            </a:r>
            <a:r>
              <a:rPr lang="en-US" altLang="zh-CN" sz="2400" dirty="0"/>
              <a:t> + p</a:t>
            </a:r>
            <a:r>
              <a:rPr lang="en-US" altLang="zh-CN" sz="2400" baseline="-25000" dirty="0"/>
              <a:t>0</a:t>
            </a:r>
            <a:r>
              <a:rPr lang="en-US" altLang="zh-CN" sz="2400" dirty="0"/>
              <a:t>n. P</a:t>
            </a:r>
            <a:r>
              <a:rPr lang="en-US" altLang="zh-CN" sz="2400" baseline="-25000" dirty="0"/>
              <a:t>0</a:t>
            </a:r>
            <a:r>
              <a:rPr lang="en-US" altLang="zh-CN" sz="2400" dirty="0"/>
              <a:t>n</a:t>
            </a:r>
            <a:r>
              <a:rPr lang="en-US" altLang="zh-CN" sz="2400" baseline="30000" dirty="0"/>
              <a:t>2</a:t>
            </a:r>
            <a:r>
              <a:rPr lang="en-US" altLang="zh-CN" sz="2400" dirty="0"/>
              <a:t>3</a:t>
            </a:r>
            <a:r>
              <a:rPr lang="en-US" altLang="zh-CN" sz="2400" baseline="30000" dirty="0"/>
              <a:t>n</a:t>
            </a:r>
            <a:endParaRPr lang="en-US" altLang="zh-CN" sz="2400" baseline="30000" dirty="0"/>
          </a:p>
          <a:p>
            <a:pPr marL="400050" lvl="1" indent="0">
              <a:lnSpc>
                <a:spcPct val="150000"/>
              </a:lnSpc>
              <a:buNone/>
            </a:pPr>
            <a:r>
              <a:rPr lang="en-US" altLang="zh-CN" sz="2400" dirty="0"/>
              <a:t>	Inserting this into the recurrence relation gives </a:t>
            </a:r>
            <a:endParaRPr lang="en-US" altLang="zh-CN" sz="2400" dirty="0"/>
          </a:p>
          <a:p>
            <a:pPr marL="400050" lvl="1" indent="0" algn="ctr">
              <a:lnSpc>
                <a:spcPct val="150000"/>
              </a:lnSpc>
              <a:buNone/>
            </a:pPr>
            <a:r>
              <a:rPr lang="en-US" altLang="zh-CN" sz="2400" dirty="0"/>
              <a:t>p</a:t>
            </a:r>
            <a:r>
              <a:rPr lang="en-US" altLang="zh-CN" sz="2400" baseline="-25000" dirty="0"/>
              <a:t>1</a:t>
            </a:r>
            <a:r>
              <a:rPr lang="en-US" altLang="zh-CN" sz="2400" dirty="0"/>
              <a:t>n</a:t>
            </a:r>
            <a:r>
              <a:rPr lang="en-US" altLang="zh-CN" sz="2400" baseline="30000" dirty="0"/>
              <a:t>2</a:t>
            </a:r>
            <a:r>
              <a:rPr lang="en-US" altLang="zh-CN" sz="2400" dirty="0"/>
              <a:t> + p</a:t>
            </a:r>
            <a:r>
              <a:rPr lang="en-US" altLang="zh-CN" sz="2400" baseline="-25000" dirty="0"/>
              <a:t>0</a:t>
            </a:r>
            <a:r>
              <a:rPr lang="en-US" altLang="zh-CN" sz="2400" dirty="0"/>
              <a:t>n = p</a:t>
            </a:r>
            <a:r>
              <a:rPr lang="en-US" altLang="zh-CN" sz="2400" baseline="-25000" dirty="0"/>
              <a:t>1</a:t>
            </a:r>
            <a:r>
              <a:rPr lang="en-US" altLang="zh-CN" sz="2400" dirty="0"/>
              <a:t>(n − 1)</a:t>
            </a:r>
            <a:r>
              <a:rPr lang="en-US" altLang="zh-CN" sz="2400" baseline="30000" dirty="0"/>
              <a:t>2</a:t>
            </a:r>
            <a:r>
              <a:rPr lang="en-US" altLang="zh-CN" sz="2400" dirty="0"/>
              <a:t> + p</a:t>
            </a:r>
            <a:r>
              <a:rPr lang="en-US" altLang="zh-CN" sz="2400" baseline="-25000" dirty="0"/>
              <a:t>0 </a:t>
            </a:r>
            <a:r>
              <a:rPr lang="en-US" altLang="zh-CN" sz="2400" dirty="0"/>
              <a:t>(n − 1) + n</a:t>
            </a:r>
            <a:endParaRPr lang="en-US" altLang="zh-CN" sz="2400" dirty="0"/>
          </a:p>
          <a:p>
            <a:pPr marL="400050" lvl="1" indent="0">
              <a:lnSpc>
                <a:spcPct val="150000"/>
              </a:lnSpc>
              <a:buNone/>
            </a:pPr>
            <a:r>
              <a:rPr lang="en-US" altLang="zh-CN" sz="2400" dirty="0"/>
              <a:t>Simplifying, we see that </a:t>
            </a:r>
            <a:endParaRPr lang="en-US" altLang="zh-CN" sz="2400" dirty="0"/>
          </a:p>
          <a:p>
            <a:pPr marL="400050" lvl="1" indent="0" algn="ctr">
              <a:lnSpc>
                <a:spcPct val="150000"/>
              </a:lnSpc>
              <a:buNone/>
            </a:pPr>
            <a:r>
              <a:rPr lang="en-US" altLang="zh-CN" sz="2400" dirty="0"/>
              <a:t>n(2p</a:t>
            </a:r>
            <a:r>
              <a:rPr lang="en-US" altLang="zh-CN" sz="2400" baseline="-25000" dirty="0"/>
              <a:t>1</a:t>
            </a:r>
            <a:r>
              <a:rPr lang="en-US" altLang="zh-CN" sz="2400" dirty="0"/>
              <a:t> − 1) + (p</a:t>
            </a:r>
            <a:r>
              <a:rPr lang="en-US" altLang="zh-CN" sz="2400" baseline="-25000" dirty="0"/>
              <a:t>0</a:t>
            </a:r>
            <a:r>
              <a:rPr lang="en-US" altLang="zh-CN" sz="2400" dirty="0"/>
              <a:t> − p</a:t>
            </a:r>
            <a:r>
              <a:rPr lang="en-US" altLang="zh-CN" sz="2400" baseline="-25000" dirty="0"/>
              <a:t>1</a:t>
            </a:r>
            <a:r>
              <a:rPr lang="en-US" altLang="zh-CN" sz="2400" dirty="0"/>
              <a:t>) = 0</a:t>
            </a:r>
            <a:endParaRPr lang="en-US" altLang="zh-CN" sz="2400" dirty="0"/>
          </a:p>
          <a:p>
            <a:pPr marL="400050" lvl="1" indent="0">
              <a:lnSpc>
                <a:spcPct val="150000"/>
              </a:lnSpc>
              <a:buNone/>
            </a:pPr>
            <a:r>
              <a:rPr lang="en-US" altLang="zh-CN" sz="2400" dirty="0"/>
              <a:t> which means that 2p</a:t>
            </a:r>
            <a:r>
              <a:rPr lang="en-US" altLang="zh-CN" sz="2400" baseline="-25000" dirty="0"/>
              <a:t>1</a:t>
            </a:r>
            <a:r>
              <a:rPr lang="en-US" altLang="zh-CN" sz="2400" dirty="0"/>
              <a:t> − 1 = 0 and p</a:t>
            </a:r>
            <a:r>
              <a:rPr lang="en-US" altLang="zh-CN" sz="2400" baseline="-25000" dirty="0"/>
              <a:t>0</a:t>
            </a:r>
            <a:r>
              <a:rPr lang="en-US" altLang="zh-CN" sz="2400" dirty="0"/>
              <a:t> − p</a:t>
            </a:r>
            <a:r>
              <a:rPr lang="en-US" altLang="zh-CN" sz="2400" baseline="-25000" dirty="0"/>
              <a:t>1</a:t>
            </a:r>
            <a:r>
              <a:rPr lang="en-US" altLang="zh-CN" sz="2400" dirty="0"/>
              <a:t> = 0, so p</a:t>
            </a:r>
            <a:r>
              <a:rPr lang="en-US" altLang="zh-CN" sz="2400" baseline="-25000" dirty="0"/>
              <a:t>0</a:t>
            </a:r>
            <a:r>
              <a:rPr lang="en-US" altLang="zh-CN" sz="2400" dirty="0"/>
              <a:t> = p</a:t>
            </a:r>
            <a:r>
              <a:rPr lang="en-US" altLang="zh-CN" sz="2400" baseline="-25000" dirty="0"/>
              <a:t>1</a:t>
            </a:r>
            <a:r>
              <a:rPr lang="en-US" altLang="zh-CN" sz="2400" dirty="0"/>
              <a:t> = 1/2. </a:t>
            </a:r>
            <a:endParaRPr lang="en-US" altLang="zh-CN" sz="2400" dirty="0"/>
          </a:p>
        </p:txBody>
      </p:sp>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41998"/>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lvl="1">
              <a:lnSpc>
                <a:spcPct val="150000"/>
              </a:lnSpc>
              <a:buClr>
                <a:schemeClr val="tx1"/>
              </a:buClr>
              <a:buFont typeface="Wingdings" panose="05000000000000000000" pitchFamily="2" charset="2"/>
              <a:buChar char="l"/>
            </a:pPr>
            <a:r>
              <a:rPr lang="en-US" altLang="zh-CN" sz="2400"/>
              <a:t>Consequently, the sequence {f</a:t>
            </a:r>
            <a:r>
              <a:rPr lang="en-US" altLang="zh-CN" sz="2400" baseline="-25000"/>
              <a:t>n</a:t>
            </a:r>
            <a:r>
              <a:rPr lang="en-US" altLang="zh-CN" sz="2400"/>
              <a:t>} satisfies the recurrence relation</a:t>
            </a:r>
            <a:endParaRPr lang="en-US" altLang="zh-CN" sz="2400"/>
          </a:p>
          <a:p>
            <a:pPr lvl="2" algn="ctr">
              <a:lnSpc>
                <a:spcPct val="150000"/>
              </a:lnSpc>
              <a:buClr>
                <a:schemeClr val="tx1"/>
              </a:buClr>
              <a:buFont typeface="Wingdings" panose="05000000000000000000" pitchFamily="2" charset="2"/>
              <a:buChar char="l"/>
            </a:pPr>
            <a:r>
              <a:rPr lang="en-US" altLang="zh-CN" sz="2000"/>
              <a:t>f</a:t>
            </a:r>
            <a:r>
              <a:rPr lang="en-US" altLang="zh-CN" sz="2000" baseline="-25000"/>
              <a:t>n</a:t>
            </a:r>
            <a:r>
              <a:rPr lang="en-US" altLang="zh-CN" sz="2000"/>
              <a:t> = f</a:t>
            </a:r>
            <a:r>
              <a:rPr lang="en-US" altLang="zh-CN" sz="2000" baseline="-25000"/>
              <a:t>n−1 </a:t>
            </a:r>
            <a:r>
              <a:rPr lang="en-US" altLang="zh-CN" sz="2000"/>
              <a:t>+ f</a:t>
            </a:r>
            <a:r>
              <a:rPr lang="en-US" altLang="zh-CN" sz="2000" baseline="-25000"/>
              <a:t>n−2</a:t>
            </a:r>
            <a:endParaRPr lang="en-US" altLang="zh-CN" sz="2000" baseline="-25000"/>
          </a:p>
          <a:p>
            <a:pPr lvl="1">
              <a:lnSpc>
                <a:spcPct val="150000"/>
              </a:lnSpc>
              <a:buClr>
                <a:schemeClr val="tx1"/>
              </a:buClr>
              <a:buFont typeface="Wingdings" panose="05000000000000000000" pitchFamily="2" charset="2"/>
              <a:buChar char="l"/>
            </a:pPr>
            <a:r>
              <a:rPr lang="en-US" altLang="zh-CN" sz="2400"/>
              <a:t>for n ≥ 3 together with the initial conditions f</a:t>
            </a:r>
            <a:r>
              <a:rPr lang="en-US" altLang="zh-CN" sz="2400" baseline="-25000"/>
              <a:t>1</a:t>
            </a:r>
            <a:r>
              <a:rPr lang="en-US" altLang="zh-CN" sz="2400"/>
              <a:t> = 1 and f</a:t>
            </a:r>
            <a:r>
              <a:rPr lang="en-US" altLang="zh-CN" sz="2400" baseline="-25000"/>
              <a:t>2</a:t>
            </a:r>
            <a:r>
              <a:rPr lang="en-US" altLang="zh-CN" sz="2400"/>
              <a:t> = 1. </a:t>
            </a:r>
            <a:endParaRPr lang="en-US" altLang="zh-CN" sz="2400"/>
          </a:p>
          <a:p>
            <a:pPr lvl="1">
              <a:lnSpc>
                <a:spcPct val="150000"/>
              </a:lnSpc>
              <a:buClr>
                <a:schemeClr val="tx1"/>
              </a:buClr>
              <a:buFont typeface="Wingdings" panose="05000000000000000000" pitchFamily="2" charset="2"/>
              <a:buChar char="l"/>
            </a:pPr>
            <a:r>
              <a:rPr lang="en-US" altLang="zh-CN" sz="2400"/>
              <a:t>Because this recurrence relation and the initial conditions uniquely determine this sequence, the number of pairs of rabbits on the island after n months is given by the nth Fibonacci number.</a:t>
            </a:r>
            <a:endParaRPr lang="en-US" altLang="zh-CN" sz="2400" dirty="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13:</a:t>
                </a:r>
                <a:endParaRPr lang="en-US" altLang="zh-CN" sz="2800" dirty="0"/>
              </a:p>
              <a:p>
                <a:pPr marL="400050" lvl="1" indent="0">
                  <a:lnSpc>
                    <a:spcPct val="150000"/>
                  </a:lnSpc>
                  <a:buNone/>
                </a:pPr>
                <a:r>
                  <a:rPr lang="en-US" altLang="zh-CN" sz="2400" dirty="0"/>
                  <a:t>Hence,</a:t>
                </a:r>
                <a:endParaRPr lang="en-US" altLang="zh-CN" sz="2400" dirty="0"/>
              </a:p>
              <a:p>
                <a:pPr marL="400050" lvl="1" indent="0">
                  <a:lnSpc>
                    <a:spcPct val="150000"/>
                  </a:lnSpc>
                  <a:buNone/>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a:latin typeface="Cambria Math" panose="02040503050406030204" pitchFamily="18" charset="0"/>
                            </a:rPr>
                            <m:t>𝒂</m:t>
                          </m:r>
                        </m:e>
                        <m:sub>
                          <m:r>
                            <a:rPr lang="en-US" altLang="zh-CN" sz="2400">
                              <a:latin typeface="Cambria Math" panose="02040503050406030204" pitchFamily="18" charset="0"/>
                            </a:rPr>
                            <m:t>𝒏</m:t>
                          </m:r>
                        </m:sub>
                        <m:sup>
                          <m:r>
                            <a:rPr lang="en-US" altLang="zh-CN" sz="2400">
                              <a:latin typeface="Cambria Math" panose="02040503050406030204" pitchFamily="18" charset="0"/>
                            </a:rPr>
                            <m:t>(</m:t>
                          </m:r>
                          <m:r>
                            <a:rPr lang="en-US" altLang="zh-CN" sz="2400">
                              <a:latin typeface="Cambria Math" panose="02040503050406030204" pitchFamily="18" charset="0"/>
                            </a:rPr>
                            <m:t>𝒑</m:t>
                          </m:r>
                          <m:r>
                            <a:rPr lang="en-US" altLang="zh-CN" sz="2400">
                              <a:latin typeface="Cambria Math" panose="02040503050406030204" pitchFamily="18" charset="0"/>
                            </a:rPr>
                            <m:t>)</m:t>
                          </m:r>
                        </m:sup>
                      </m:sSubSup>
                      <m:r>
                        <a:rPr lang="en-US" altLang="zh-CN" sz="2400">
                          <a:latin typeface="Cambria Math" panose="02040503050406030204" pitchFamily="18" charset="0"/>
                        </a:rPr>
                        <m:t>=</m:t>
                      </m:r>
                      <m:f>
                        <m:fPr>
                          <m:ctrlPr>
                            <a:rPr lang="en-US" altLang="zh-CN" sz="2400" i="1" smtClean="0">
                              <a:latin typeface="Cambria Math" panose="02040503050406030204" pitchFamily="18" charset="0"/>
                            </a:rPr>
                          </m:ctrlPr>
                        </m:fPr>
                        <m:num>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𝒏</m:t>
                              </m:r>
                            </m:e>
                            <m:sup>
                              <m:r>
                                <a:rPr lang="en-US" altLang="zh-CN" sz="2400" b="1" i="1" smtClean="0">
                                  <a:latin typeface="Cambria Math" panose="02040503050406030204" pitchFamily="18" charset="0"/>
                                </a:rPr>
                                <m:t>𝟐</m:t>
                              </m:r>
                            </m:sup>
                          </m:sSup>
                        </m:num>
                        <m:den>
                          <m:r>
                            <a:rPr lang="en-US" altLang="zh-CN" sz="2400" b="1" i="1" smtClean="0">
                              <a:latin typeface="Cambria Math" panose="02040503050406030204" pitchFamily="18" charset="0"/>
                            </a:rPr>
                            <m:t>𝟐</m:t>
                          </m:r>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𝒏</m:t>
                          </m:r>
                        </m:num>
                        <m:den>
                          <m:r>
                            <a:rPr lang="en-US" altLang="zh-CN" sz="2400" b="1" i="1" smtClean="0">
                              <a:latin typeface="Cambria Math" panose="02040503050406030204" pitchFamily="18" charset="0"/>
                            </a:rPr>
                            <m:t>𝟐</m:t>
                          </m:r>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num>
                        <m:den>
                          <m:r>
                            <a:rPr lang="en-US" altLang="zh-CN" sz="2400" b="1" i="1" smtClean="0">
                              <a:latin typeface="Cambria Math" panose="02040503050406030204" pitchFamily="18" charset="0"/>
                            </a:rPr>
                            <m:t>𝟐</m:t>
                          </m:r>
                        </m:den>
                      </m:f>
                    </m:oMath>
                  </m:oMathPara>
                </a14:m>
                <a:endParaRPr lang="en-US" altLang="zh-CN" sz="2400" dirty="0"/>
              </a:p>
              <a:p>
                <a:pPr marL="400050" lvl="1" indent="0">
                  <a:lnSpc>
                    <a:spcPct val="150000"/>
                  </a:lnSpc>
                  <a:buNone/>
                </a:pPr>
                <a:r>
                  <a:rPr lang="en-US" altLang="zh-CN" sz="2400" dirty="0"/>
                  <a:t>is a particular solution. </a:t>
                </a:r>
                <a:endParaRPr lang="en-US" altLang="zh-CN" sz="2400" dirty="0"/>
              </a:p>
              <a:p>
                <a:pPr marL="400050" lvl="1" indent="0">
                  <a:lnSpc>
                    <a:spcPct val="150000"/>
                  </a:lnSpc>
                  <a:buNone/>
                </a:pPr>
                <a:r>
                  <a:rPr lang="en-US" altLang="zh-CN" sz="2400" dirty="0"/>
                  <a:t>Hence, all solutions of the original recurrence relation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𝐧</m:t>
                    </m:r>
                  </m:oMath>
                </a14:m>
                <a:r>
                  <a:rPr lang="en-US" altLang="zh-CN" sz="2400" dirty="0"/>
                  <a:t> are given by</a:t>
                </a:r>
                <a:endParaRPr lang="en-US" altLang="zh-CN" sz="2400" dirty="0"/>
              </a:p>
              <a:p>
                <a:pPr marL="400050" lvl="1" indent="0" algn="ctr">
                  <a:lnSpc>
                    <a:spcPct val="150000"/>
                  </a:lnSpc>
                  <a:buNone/>
                </a:pP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a:latin typeface="Cambria Math" panose="02040503050406030204" pitchFamily="18" charset="0"/>
                          </a:rPr>
                          <m:t>𝒂</m:t>
                        </m:r>
                      </m:e>
                      <m:sub>
                        <m:r>
                          <a:rPr lang="en-US" altLang="zh-CN" sz="2400">
                            <a:latin typeface="Cambria Math" panose="02040503050406030204" pitchFamily="18" charset="0"/>
                          </a:rPr>
                          <m:t>𝒏</m:t>
                        </m:r>
                      </m:sub>
                      <m:sup>
                        <m:r>
                          <a:rPr lang="en-US" altLang="zh-CN" sz="2400">
                            <a:latin typeface="Cambria Math" panose="02040503050406030204" pitchFamily="18" charset="0"/>
                          </a:rPr>
                          <m:t>(</m:t>
                        </m:r>
                        <m:r>
                          <a:rPr lang="en-US" altLang="zh-CN" sz="2400" b="1" i="0" smtClean="0">
                            <a:latin typeface="Cambria Math" panose="02040503050406030204" pitchFamily="18" charset="0"/>
                          </a:rPr>
                          <m:t>𝐡</m:t>
                        </m:r>
                        <m:r>
                          <a:rPr lang="en-US" altLang="zh-CN" sz="2400">
                            <a:latin typeface="Cambria Math" panose="02040503050406030204" pitchFamily="18" charset="0"/>
                          </a:rPr>
                          <m:t>)</m:t>
                        </m:r>
                      </m:sup>
                    </m:sSubSup>
                    <m:r>
                      <a:rPr lang="en-US" altLang="zh-CN" sz="240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a:latin typeface="Cambria Math" panose="02040503050406030204" pitchFamily="18" charset="0"/>
                          </a:rPr>
                          <m:t>𝒂</m:t>
                        </m:r>
                      </m:e>
                      <m:sub>
                        <m:r>
                          <a:rPr lang="en-US" altLang="zh-CN" sz="2400">
                            <a:latin typeface="Cambria Math" panose="02040503050406030204" pitchFamily="18" charset="0"/>
                          </a:rPr>
                          <m:t>𝒏</m:t>
                        </m:r>
                      </m:sub>
                      <m:sup>
                        <m:r>
                          <a:rPr lang="en-US" altLang="zh-CN" sz="2400">
                            <a:latin typeface="Cambria Math" panose="02040503050406030204" pitchFamily="18" charset="0"/>
                          </a:rPr>
                          <m:t>(</m:t>
                        </m:r>
                        <m:r>
                          <a:rPr lang="en-US" altLang="zh-CN" sz="2400" smtClean="0">
                            <a:latin typeface="Cambria Math" panose="02040503050406030204" pitchFamily="18" charset="0"/>
                          </a:rPr>
                          <m:t>𝒑</m:t>
                        </m:r>
                        <m:r>
                          <a:rPr lang="en-US" altLang="zh-CN" sz="2400">
                            <a:latin typeface="Cambria Math" panose="02040503050406030204" pitchFamily="18" charset="0"/>
                          </a:rPr>
                          <m:t>)</m:t>
                        </m:r>
                      </m:sup>
                    </m:sSubSup>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𝐜</m:t>
                    </m:r>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𝐧</m:t>
                    </m:r>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𝐧</m:t>
                    </m:r>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𝟏</m:t>
                    </m:r>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𝟐</m:t>
                    </m:r>
                  </m:oMath>
                </a14:m>
                <a:r>
                  <a:rPr lang="en-US" altLang="zh-CN" sz="2400" dirty="0"/>
                  <a:t>. </a:t>
                </a:r>
                <a:endParaRPr lang="en-US" altLang="zh-CN" sz="2400" dirty="0"/>
              </a:p>
              <a:p>
                <a:pPr marL="400050" lvl="1" indent="0">
                  <a:lnSpc>
                    <a:spcPct val="150000"/>
                  </a:lnSpc>
                  <a:buNone/>
                </a:pPr>
                <a:r>
                  <a:rPr lang="en-US" altLang="zh-CN" sz="2400" dirty="0"/>
                  <a:t>	Because a</a:t>
                </a:r>
                <a:r>
                  <a:rPr lang="en-US" altLang="zh-CN" sz="2400" baseline="-25000" dirty="0"/>
                  <a:t>1</a:t>
                </a:r>
                <a:r>
                  <a:rPr lang="en-US" altLang="zh-CN" sz="2400" dirty="0"/>
                  <a:t> = 1, we have 1 = a</a:t>
                </a:r>
                <a:r>
                  <a:rPr lang="en-US" altLang="zh-CN" sz="2400" baseline="-25000" dirty="0"/>
                  <a:t>1</a:t>
                </a:r>
                <a:r>
                  <a:rPr lang="en-US" altLang="zh-CN" sz="2400" dirty="0"/>
                  <a:t> = c + 1 ⋅ 2/2 = c + 1, so c = 0. It follows that an = n(n + 1)/2. </a:t>
                </a: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0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61806" y="995044"/>
            <a:ext cx="6123214" cy="769441"/>
          </a:xfrm>
          <a:prstGeom prst="rect">
            <a:avLst/>
          </a:prstGeom>
          <a:noFill/>
        </p:spPr>
        <p:txBody>
          <a:bodyPr wrap="square">
            <a:spAutoFit/>
          </a:bodyPr>
          <a:lstStyle/>
          <a:p>
            <a:r>
              <a:rPr kumimoji="0" lang="en-US" altLang="zh-CN" sz="44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Homework</a:t>
            </a:r>
            <a:endParaRPr lang="zh-CN" altLang="en-US" dirty="0"/>
          </a:p>
        </p:txBody>
      </p:sp>
      <p:sp>
        <p:nvSpPr>
          <p:cNvPr id="9" name="Rectangle 3"/>
          <p:cNvSpPr txBox="1">
            <a:spLocks noChangeArrowheads="1"/>
          </p:cNvSpPr>
          <p:nvPr/>
        </p:nvSpPr>
        <p:spPr bwMode="auto">
          <a:xfrm>
            <a:off x="324194" y="1847127"/>
            <a:ext cx="1154361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sz="3600" dirty="0"/>
              <a:t>8.2</a:t>
            </a:r>
            <a:endParaRPr lang="en-US" altLang="zh-CN" sz="3600" dirty="0"/>
          </a:p>
          <a:p>
            <a:pPr lvl="1">
              <a:lnSpc>
                <a:spcPct val="150000"/>
              </a:lnSpc>
              <a:defRPr/>
            </a:pPr>
            <a:r>
              <a:rPr lang="en-US" altLang="zh-CN" sz="3200" dirty="0"/>
              <a:t>10 		P551</a:t>
            </a:r>
            <a:endParaRPr lang="en-US" altLang="zh-CN" sz="3200" dirty="0"/>
          </a:p>
          <a:p>
            <a:pPr lvl="1">
              <a:lnSpc>
                <a:spcPct val="150000"/>
              </a:lnSpc>
              <a:defRPr/>
            </a:pPr>
            <a:r>
              <a:rPr lang="en-US" altLang="zh-CN" sz="3200" dirty="0"/>
              <a:t>42,46	P552</a:t>
            </a:r>
            <a:endParaRPr lang="en-US" altLang="zh-CN" sz="3200" dirty="0"/>
          </a:p>
        </p:txBody>
      </p:sp>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8.2 Solving Linear Recurrence Relations</a:t>
            </a:r>
            <a:endParaRPr lang="en-US" altLang="zh-CN" sz="3200" dirty="0"/>
          </a:p>
        </p:txBody>
      </p:sp>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04316" y="1375184"/>
            <a:ext cx="11867806" cy="559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defRPr/>
            </a:pPr>
            <a:r>
              <a:rPr lang="en-US" altLang="zh-CN" sz="2400" dirty="0"/>
              <a:t>Many recursive algorithms take a problem with a given input and divide it into one or more Links smaller problems. This reduction is successively applied until the solutions of the smaller problems can be found quickly. For instance, we perform a binary search by reducing the search for an element in a list to the search for this element in a list half as long. We successively apply this reduction until one element is left. When we sort a list of integers using the merge sort, we split the list into two halves of equal size and sort each half separately. We then merge the two sorted halves. </a:t>
            </a:r>
            <a:endParaRPr lang="en-US" altLang="zh-CN" sz="4000" b="1" i="1" dirty="0">
              <a:latin typeface="Cambria Math" panose="02040503050406030204" pitchFamily="18" charset="0"/>
            </a:endParaRPr>
          </a:p>
        </p:txBody>
      </p:sp>
      <p:sp>
        <p:nvSpPr>
          <p:cNvPr id="7" name="文本框 6"/>
          <p:cNvSpPr txBox="1"/>
          <p:nvPr/>
        </p:nvSpPr>
        <p:spPr>
          <a:xfrm>
            <a:off x="210046" y="0"/>
            <a:ext cx="11777638" cy="739754"/>
          </a:xfrm>
          <a:prstGeom prst="rect">
            <a:avLst/>
          </a:prstGeom>
          <a:noFill/>
        </p:spPr>
        <p:txBody>
          <a:bodyPr wrap="square" rtlCol="0">
            <a:spAutoFit/>
          </a:bodyPr>
          <a:lstStyle/>
          <a:p>
            <a:pPr>
              <a:lnSpc>
                <a:spcPct val="150000"/>
              </a:lnSpc>
            </a:pPr>
            <a:r>
              <a:rPr lang="en-US" altLang="zh-CN" sz="3200" dirty="0"/>
              <a:t>8.3.1  Introduction</a:t>
            </a:r>
            <a:endParaRPr lang="en-US" altLang="zh-CN" sz="3200" dirty="0"/>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04316" y="910235"/>
            <a:ext cx="11867806" cy="559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defRPr/>
            </a:pPr>
            <a:r>
              <a:rPr lang="en-US" altLang="zh-CN" sz="2400" dirty="0"/>
              <a:t>Another example of this type of recursive algorithm is a procedure for multiplying integers that reduces the problem of the multiplication of two integers to three multiplications of pairs of integers with half as many bits.</a:t>
            </a:r>
            <a:endParaRPr lang="en-US" altLang="zh-CN" sz="2400" dirty="0"/>
          </a:p>
          <a:p>
            <a:pPr>
              <a:lnSpc>
                <a:spcPct val="150000"/>
              </a:lnSpc>
              <a:defRPr/>
            </a:pPr>
            <a:r>
              <a:rPr lang="en-US" altLang="zh-CN" sz="2400" dirty="0"/>
              <a:t>This reduction is successively applied until integers with one bit are obtained. There procedures follow an important algorithmic paradigm known as </a:t>
            </a:r>
            <a:r>
              <a:rPr lang="en-US" altLang="zh-CN" sz="2400" dirty="0">
                <a:solidFill>
                  <a:srgbClr val="FF0000"/>
                </a:solidFill>
              </a:rPr>
              <a:t>divide-and-conquer</a:t>
            </a:r>
            <a:r>
              <a:rPr lang="en-US" altLang="zh-CN" sz="2400" dirty="0"/>
              <a:t>, and are called </a:t>
            </a:r>
            <a:r>
              <a:rPr lang="en-US" altLang="zh-CN" sz="2400" dirty="0">
                <a:solidFill>
                  <a:srgbClr val="FF0000"/>
                </a:solidFill>
              </a:rPr>
              <a:t>divide-and-conquer</a:t>
            </a:r>
            <a:r>
              <a:rPr lang="en-US" altLang="zh-CN" sz="2400" dirty="0"/>
              <a:t> </a:t>
            </a:r>
            <a:r>
              <a:rPr lang="en-US" altLang="zh-CN" sz="2400" dirty="0">
                <a:solidFill>
                  <a:srgbClr val="FF0000"/>
                </a:solidFill>
              </a:rPr>
              <a:t>algorithms(</a:t>
            </a:r>
            <a:r>
              <a:rPr lang="zh-CN" altLang="en-US" sz="2400" dirty="0">
                <a:solidFill>
                  <a:srgbClr val="FF0000"/>
                </a:solidFill>
              </a:rPr>
              <a:t>分治算法</a:t>
            </a:r>
            <a:r>
              <a:rPr lang="en-US" altLang="zh-CN" sz="2400" dirty="0">
                <a:solidFill>
                  <a:srgbClr val="FF0000"/>
                </a:solidFill>
              </a:rPr>
              <a:t>)</a:t>
            </a:r>
            <a:r>
              <a:rPr lang="en-US" altLang="zh-CN" sz="2400" dirty="0"/>
              <a:t>, because they divide a problem into one or more instances of the same problem of smaller size and they conquer the problem by using the solutions of the smaller problems to find a solution of the original problem, perhaps with some additional work.</a:t>
            </a:r>
            <a:endParaRPr lang="en-US" altLang="zh-CN" sz="6000" b="1" i="1" dirty="0">
              <a:latin typeface="Cambria Math" panose="02040503050406030204" pitchFamily="18" charset="0"/>
            </a:endParaRPr>
          </a:p>
        </p:txBody>
      </p:sp>
      <p:sp>
        <p:nvSpPr>
          <p:cNvPr id="4" name="文本框 3"/>
          <p:cNvSpPr txBox="1"/>
          <p:nvPr/>
        </p:nvSpPr>
        <p:spPr>
          <a:xfrm>
            <a:off x="210046" y="0"/>
            <a:ext cx="11777638" cy="739754"/>
          </a:xfrm>
          <a:prstGeom prst="rect">
            <a:avLst/>
          </a:prstGeom>
          <a:noFill/>
        </p:spPr>
        <p:txBody>
          <a:bodyPr wrap="square" rtlCol="0">
            <a:spAutoFit/>
          </a:bodyPr>
          <a:lstStyle/>
          <a:p>
            <a:pPr>
              <a:lnSpc>
                <a:spcPct val="150000"/>
              </a:lnSpc>
            </a:pPr>
            <a:r>
              <a:rPr lang="en-US" altLang="zh-CN" sz="3200" dirty="0"/>
              <a:t>8.3.1  Introduction</a:t>
            </a:r>
            <a:endParaRPr lang="en-US" altLang="zh-CN" sz="3200" dirty="0"/>
          </a:p>
        </p:txBody>
      </p:sp>
    </p:spTree>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Rectangle 3"/>
              <p:cNvSpPr txBox="1">
                <a:spLocks noChangeArrowheads="1"/>
              </p:cNvSpPr>
              <p:nvPr/>
            </p:nvSpPr>
            <p:spPr bwMode="auto">
              <a:xfrm>
                <a:off x="210046" y="997899"/>
                <a:ext cx="11867806" cy="559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30000"/>
                  </a:lnSpc>
                  <a:defRPr/>
                </a:pPr>
                <a:r>
                  <a:rPr lang="en-US" altLang="zh-CN" sz="2400" dirty="0"/>
                  <a:t>Suppose that a recursive algorithm divides a problem of size n into a subproblems, where each subproblem is of size n/b (for simplicity, assume that n is a multiple of b; in reality, the smaller problems are often of size equal to the nearest integers either less than or equal to, or greater than or equal to, n/b). Also, suppose that a total of g(n) extra operations are required in the conquer step of the algorithm to combine the solutions of the subproblems into a solution of the original problem. Then, if f(n) represents the number of operations required to solve the problem of size n, it follows that f satisfies the recurrence relation</a:t>
                </a:r>
                <a:endParaRPr lang="en-US" altLang="zh-CN" sz="2400" dirty="0"/>
              </a:p>
              <a:p>
                <a:pPr marL="0" indent="0">
                  <a:buNone/>
                  <a:defRPr/>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𝒂𝒇</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𝒏</m:t>
                              </m:r>
                            </m:num>
                            <m:den>
                              <m:r>
                                <a:rPr lang="en-US" altLang="zh-CN" sz="2400" b="1" i="1" smtClean="0">
                                  <a:latin typeface="Cambria Math" panose="02040503050406030204" pitchFamily="18" charset="0"/>
                                </a:rPr>
                                <m:t>𝒃</m:t>
                              </m:r>
                            </m:den>
                          </m:f>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𝒈</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m:oMathPara>
                </a14:m>
                <a:endParaRPr lang="en-US" altLang="zh-CN" sz="2400" dirty="0"/>
              </a:p>
              <a:p>
                <a:pPr marL="0" indent="0">
                  <a:lnSpc>
                    <a:spcPct val="140000"/>
                  </a:lnSpc>
                  <a:buNone/>
                  <a:defRPr/>
                </a:pPr>
                <a:r>
                  <a:rPr lang="en-US" altLang="zh-CN" sz="2400" dirty="0"/>
                  <a:t>   This is called a </a:t>
                </a:r>
                <a:r>
                  <a:rPr lang="en-US" altLang="zh-CN" sz="2400" dirty="0">
                    <a:solidFill>
                      <a:srgbClr val="FF0000"/>
                    </a:solidFill>
                  </a:rPr>
                  <a:t>divide-and-conquer recurrence relation(</a:t>
                </a:r>
                <a:r>
                  <a:rPr lang="zh-CN" altLang="en-US" sz="2400" dirty="0">
                    <a:solidFill>
                      <a:srgbClr val="FF0000"/>
                    </a:solidFill>
                  </a:rPr>
                  <a:t>分治的递推关系</a:t>
                </a:r>
                <a:r>
                  <a:rPr lang="en-US" altLang="zh-CN" sz="2400" dirty="0">
                    <a:solidFill>
                      <a:srgbClr val="FF0000"/>
                    </a:solidFill>
                  </a:rPr>
                  <a:t>)</a:t>
                </a:r>
                <a:r>
                  <a:rPr lang="en-US" altLang="zh-CN" sz="2400" dirty="0"/>
                  <a:t>.</a:t>
                </a:r>
                <a:endParaRPr lang="en-US" altLang="zh-CN" sz="2400" dirty="0"/>
              </a:p>
            </p:txBody>
          </p:sp>
        </mc:Choice>
        <mc:Fallback>
          <p:sp>
            <p:nvSpPr>
              <p:cNvPr id="9" name="Rectangle 3"/>
              <p:cNvSpPr txBox="1">
                <a:spLocks noRot="1" noChangeAspect="1" noMove="1" noResize="1" noEditPoints="1" noAdjustHandles="1" noChangeArrowheads="1" noChangeShapeType="1" noTextEdit="1"/>
              </p:cNvSpPr>
              <p:nvPr/>
            </p:nvSpPr>
            <p:spPr bwMode="auto">
              <a:xfrm>
                <a:off x="210046" y="997899"/>
                <a:ext cx="11867806" cy="5598844"/>
              </a:xfrm>
              <a:prstGeom prst="rect">
                <a:avLst/>
              </a:prstGeom>
              <a:blipFill rotWithShape="1">
                <a:blip r:embed="rId2"/>
                <a:stretch>
                  <a:fillRect l="-4" t="-6" r="1"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1777638" cy="739754"/>
          </a:xfrm>
          <a:prstGeom prst="rect">
            <a:avLst/>
          </a:prstGeom>
          <a:noFill/>
        </p:spPr>
        <p:txBody>
          <a:bodyPr wrap="square" rtlCol="0">
            <a:spAutoFit/>
          </a:bodyPr>
          <a:lstStyle/>
          <a:p>
            <a:pPr>
              <a:lnSpc>
                <a:spcPct val="150000"/>
              </a:lnSpc>
            </a:pPr>
            <a:r>
              <a:rPr lang="en-US" altLang="zh-CN" sz="3200" dirty="0"/>
              <a:t>8.3.1  Introduction</a:t>
            </a:r>
            <a:endParaRPr lang="en-US" altLang="zh-CN" sz="3200" dirty="0"/>
          </a:p>
        </p:txBody>
      </p:sp>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92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a:t>
                </a:r>
                <a:endParaRPr lang="en-US" altLang="zh-CN" sz="2800" dirty="0"/>
              </a:p>
              <a:p>
                <a:pPr lvl="1" indent="-342900">
                  <a:lnSpc>
                    <a:spcPct val="140000"/>
                  </a:lnSpc>
                  <a:buClr>
                    <a:schemeClr val="tx1"/>
                  </a:buClr>
                  <a:buFont typeface="Wingdings" panose="05000000000000000000" pitchFamily="2" charset="2"/>
                  <a:buChar char="l"/>
                </a:pPr>
                <a:r>
                  <a:rPr lang="en-US" altLang="zh-CN" sz="2400" dirty="0"/>
                  <a:t>This </a:t>
                </a:r>
                <a:r>
                  <a:rPr lang="en-US" altLang="zh-CN" sz="2400" dirty="0">
                    <a:solidFill>
                      <a:srgbClr val="FF0000"/>
                    </a:solidFill>
                  </a:rPr>
                  <a:t>binary search(</a:t>
                </a:r>
                <a:r>
                  <a:rPr lang="zh-CN" altLang="en-US" sz="2400" dirty="0">
                    <a:solidFill>
                      <a:srgbClr val="FF0000"/>
                    </a:solidFill>
                  </a:rPr>
                  <a:t>二分搜索</a:t>
                </a:r>
                <a:r>
                  <a:rPr lang="en-US" altLang="zh-CN" sz="2400" dirty="0">
                    <a:solidFill>
                      <a:srgbClr val="FF0000"/>
                    </a:solidFill>
                  </a:rPr>
                  <a:t>) </a:t>
                </a:r>
                <a:r>
                  <a:rPr lang="en-US" altLang="zh-CN" sz="2400" dirty="0"/>
                  <a:t>Extra Examples algorithm reduces the search for an element in a search sequence of size n to the binary search for this element in a search sequence of size n/2, when n is even. (Hence, the problem of size n has been reduced to one problem of size n/2.) Two comparisons are needed to implement this reduction (one to determine which half of the list to use and the other to determine whether any terms of the list remain). Hence, if f(n) is the number of comparisons required to search for an element in a search sequence of size n, then</a:t>
                </a:r>
                <a:endParaRPr lang="en-US" altLang="zh-CN" sz="2400" dirty="0"/>
              </a:p>
              <a:p>
                <a:pPr marL="400050" lvl="1" indent="0">
                  <a:buClr>
                    <a:schemeClr val="tx1"/>
                  </a:buClr>
                  <a:buNone/>
                </a:pPr>
                <a14:m>
                  <m:oMathPara xmlns:m="http://schemas.openxmlformats.org/officeDocument/2006/math">
                    <m:oMathParaPr>
                      <m:jc m:val="center"/>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𝒏</m:t>
                              </m:r>
                            </m:num>
                            <m:den>
                              <m:r>
                                <a:rPr lang="en-US" altLang="zh-CN" sz="2400" b="1" i="1" smtClean="0">
                                  <a:latin typeface="Cambria Math" panose="02040503050406030204" pitchFamily="18" charset="0"/>
                                </a:rPr>
                                <m:t>𝟐</m:t>
                              </m:r>
                            </m:den>
                          </m:f>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m:oMathPara>
                </a14:m>
                <a:endParaRPr lang="en-US" altLang="zh-CN" sz="2400" i="1" dirty="0">
                  <a:latin typeface="Cambria Math" panose="02040503050406030204" pitchFamily="18" charset="0"/>
                </a:endParaRPr>
              </a:p>
              <a:p>
                <a:pPr marL="400050" lvl="1" indent="0">
                  <a:lnSpc>
                    <a:spcPct val="150000"/>
                  </a:lnSpc>
                  <a:buClr>
                    <a:schemeClr val="tx1"/>
                  </a:buClr>
                  <a:buNone/>
                </a:pPr>
                <a:r>
                  <a:rPr lang="en-US" altLang="zh-CN" sz="2400" dirty="0"/>
                  <a:t>    when n is even.</a:t>
                </a:r>
                <a:endParaRPr lang="en-US" altLang="zh-CN" sz="2400" dirty="0"/>
              </a:p>
              <a:p>
                <a:pPr marL="400050" lvl="1" indent="0">
                  <a:lnSpc>
                    <a:spcPct val="150000"/>
                  </a:lnSpc>
                  <a:buNone/>
                </a:pPr>
                <a:endParaRPr lang="en-US" altLang="zh-CN" sz="2400" i="1" dirty="0">
                  <a:latin typeface="Cambria Math" panose="02040503050406030204" pitchFamily="18" charset="0"/>
                </a:endParaRPr>
              </a:p>
              <a:p>
                <a:pPr marL="400050" lvl="1" indent="0">
                  <a:lnSpc>
                    <a:spcPct val="150000"/>
                  </a:lnSpc>
                  <a:buNone/>
                </a:pPr>
                <a:endParaRPr lang="en-US" altLang="zh-CN" sz="2400" dirty="0"/>
              </a:p>
              <a:p>
                <a:pPr marL="400050" lvl="1" indent="0">
                  <a:lnSpc>
                    <a:spcPct val="150000"/>
                  </a:lnSpc>
                  <a:buNone/>
                </a:pP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922304"/>
              </a:xfrm>
              <a:prstGeom prst="rect">
                <a:avLst/>
              </a:prstGeom>
              <a:blipFill rotWithShape="1">
                <a:blip r:embed="rId2"/>
                <a:stretch>
                  <a:fillRect l="-2" t="-10" r="3" b="-344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5730" y="1583816"/>
            <a:ext cx="11981954" cy="592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a:t>
            </a:r>
            <a:endParaRPr lang="en-US" altLang="zh-CN" sz="2800" dirty="0"/>
          </a:p>
          <a:p>
            <a:pPr lvl="1" indent="-342900">
              <a:lnSpc>
                <a:spcPct val="140000"/>
              </a:lnSpc>
              <a:buClrTx/>
              <a:buFont typeface="Wingdings" panose="05000000000000000000" pitchFamily="2" charset="2"/>
              <a:buChar char="l"/>
            </a:pPr>
            <a:r>
              <a:rPr lang="en-US" altLang="zh-CN" sz="2400" dirty="0"/>
              <a:t>Consider the following algorithm for locating the maximum and minimum elements of a sequence a</a:t>
            </a:r>
            <a:r>
              <a:rPr lang="en-US" altLang="zh-CN" sz="2400" baseline="-25000" dirty="0"/>
              <a:t>1</a:t>
            </a:r>
            <a:r>
              <a:rPr lang="en-US" altLang="zh-CN" sz="2400" dirty="0"/>
              <a:t>, a</a:t>
            </a:r>
            <a:r>
              <a:rPr lang="en-US" altLang="zh-CN" sz="2400" baseline="-25000" dirty="0"/>
              <a:t>2</a:t>
            </a:r>
            <a:r>
              <a:rPr lang="en-US" altLang="zh-CN" sz="2400" dirty="0"/>
              <a:t>, … , a</a:t>
            </a:r>
            <a:r>
              <a:rPr lang="en-US" altLang="zh-CN" sz="2400" baseline="-25000" dirty="0"/>
              <a:t>n</a:t>
            </a:r>
            <a:r>
              <a:rPr lang="en-US" altLang="zh-CN" sz="2400" dirty="0"/>
              <a:t>. If n = 1, then a</a:t>
            </a:r>
            <a:r>
              <a:rPr lang="en-US" altLang="zh-CN" sz="2400" baseline="-25000" dirty="0"/>
              <a:t>1</a:t>
            </a:r>
            <a:r>
              <a:rPr lang="en-US" altLang="zh-CN" sz="2400" dirty="0"/>
              <a:t> is the maximum and the minimum. If n &gt; 1, split the sequence into two sequences, either where both have the same number of elements or where one of the sequences has one more element than the other. The problem is reduced to finding the maximum and minimum of each of the two smaller sequences. The solution to the original problem results from the comparison of the separate maxima and minima of the two smaller sequences to obtain the overall maximum and minimum.</a:t>
            </a:r>
            <a:endParaRPr lang="en-US" altLang="zh-CN" sz="2400" dirty="0"/>
          </a:p>
          <a:p>
            <a:pPr marL="400050" lvl="1" indent="0">
              <a:lnSpc>
                <a:spcPct val="150000"/>
              </a:lnSpc>
              <a:buNone/>
            </a:pPr>
            <a:endParaRPr lang="en-US" altLang="zh-CN" sz="2400" dirty="0"/>
          </a:p>
        </p:txBody>
      </p:sp>
      <p:sp>
        <p:nvSpPr>
          <p:cNvPr id="4" name="文本框 3"/>
          <p:cNvSpPr txBox="1"/>
          <p:nvPr/>
        </p:nvSpPr>
        <p:spPr>
          <a:xfrm>
            <a:off x="-259583" y="735930"/>
            <a:ext cx="12711165" cy="1138773"/>
          </a:xfrm>
          <a:prstGeom prst="rect">
            <a:avLst/>
          </a:prstGeom>
          <a:noFill/>
        </p:spPr>
        <p:txBody>
          <a:bodyPr wrap="square" rtlCol="0">
            <a:spAutoFit/>
          </a:bodyPr>
          <a:lstStyle/>
          <a:p>
            <a:pPr algn="ctr"/>
            <a:r>
              <a:rPr lang="en-US" altLang="zh-CN" sz="3600" dirty="0"/>
              <a:t>Finding the Maximum and Minimum of a Sequence</a:t>
            </a:r>
            <a:endParaRPr lang="en-US" altLang="zh-CN" sz="3600" dirty="0"/>
          </a:p>
          <a:p>
            <a:pPr algn="ctr"/>
            <a:r>
              <a:rPr lang="zh-CN" altLang="en-US" sz="3200" dirty="0"/>
              <a:t>查找序列的最大和最小</a:t>
            </a:r>
            <a:endParaRPr lang="en-US" altLang="zh-CN" sz="3200" dirty="0"/>
          </a:p>
        </p:txBody>
      </p:sp>
      <p:sp>
        <p:nvSpPr>
          <p:cNvPr id="7" name="文本框 6"/>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5730" y="1644106"/>
                <a:ext cx="11981954" cy="528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a:t>
                </a:r>
                <a:endParaRPr lang="en-US" altLang="zh-CN" sz="2800" dirty="0"/>
              </a:p>
              <a:p>
                <a:pPr lvl="1" indent="-342900">
                  <a:lnSpc>
                    <a:spcPct val="140000"/>
                  </a:lnSpc>
                  <a:buClr>
                    <a:schemeClr val="tx1"/>
                  </a:buClr>
                  <a:buFont typeface="Wingdings" panose="05000000000000000000" pitchFamily="2" charset="2"/>
                  <a:buChar char="l"/>
                </a:pPr>
                <a:r>
                  <a:rPr lang="en-US" altLang="zh-CN" sz="2400" dirty="0"/>
                  <a:t>Let f(n) be the total number of comparisons needed to find the maximum and minimum elements of the sequence with n elements. We have shown that a problem of size n can be reduced into two problems of size n/2, when n is even, using two comparisons, one to compare the maxima of the two sequences and the other to compare the minima of the two sequences. This gives the recurrence relation </a:t>
                </a:r>
                <a:endParaRPr lang="en-US" altLang="zh-CN" sz="3600" b="1" i="1" dirty="0">
                  <a:latin typeface="Cambria Math" panose="02040503050406030204" pitchFamily="18" charset="0"/>
                </a:endParaRPr>
              </a:p>
              <a:p>
                <a:pPr marL="400050" lvl="1" indent="0">
                  <a:lnSpc>
                    <a:spcPct val="140000"/>
                  </a:lnSpc>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𝒏</m:t>
                              </m:r>
                            </m:num>
                            <m:den>
                              <m:r>
                                <a:rPr lang="en-US" altLang="zh-CN" sz="2400" b="1" i="1" smtClean="0">
                                  <a:latin typeface="Cambria Math" panose="02040503050406030204" pitchFamily="18" charset="0"/>
                                </a:rPr>
                                <m:t>𝟐</m:t>
                              </m:r>
                            </m:den>
                          </m:f>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m:oMathPara>
                </a14:m>
                <a:endParaRPr lang="en-US" altLang="zh-CN" sz="2400" b="1" i="1" dirty="0">
                  <a:latin typeface="Cambria Math" panose="02040503050406030204" pitchFamily="18" charset="0"/>
                </a:endParaRPr>
              </a:p>
              <a:p>
                <a:pPr marL="400050" lvl="1" indent="0">
                  <a:lnSpc>
                    <a:spcPct val="140000"/>
                  </a:lnSpc>
                  <a:buNone/>
                </a:pPr>
                <a:r>
                  <a:rPr lang="en-US" altLang="zh-CN" sz="2400" dirty="0"/>
                  <a:t>    when n is even.</a:t>
                </a:r>
                <a:endParaRPr lang="en-US" altLang="zh-CN" sz="2400" i="1" dirty="0">
                  <a:latin typeface="Cambria Math" panose="02040503050406030204" pitchFamily="18" charset="0"/>
                </a:endParaRPr>
              </a:p>
              <a:p>
                <a:pPr marL="400050" lvl="1" indent="0">
                  <a:lnSpc>
                    <a:spcPct val="150000"/>
                  </a:lnSpc>
                  <a:buNone/>
                </a:pPr>
                <a:endParaRPr lang="en-US" altLang="zh-CN" sz="2400" dirty="0"/>
              </a:p>
              <a:p>
                <a:pPr marL="400050" lvl="1" indent="0">
                  <a:lnSpc>
                    <a:spcPct val="150000"/>
                  </a:lnSpc>
                  <a:buNone/>
                </a:pP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5730" y="1644106"/>
                <a:ext cx="11981954" cy="5289257"/>
              </a:xfrm>
              <a:prstGeom prst="rect">
                <a:avLst/>
              </a:prstGeom>
              <a:blipFill rotWithShape="1">
                <a:blip r:embed="rId2"/>
                <a:stretch>
                  <a:fillRect t="-2" r="1" b="-234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59583" y="735930"/>
            <a:ext cx="12711165" cy="1138773"/>
          </a:xfrm>
          <a:prstGeom prst="rect">
            <a:avLst/>
          </a:prstGeom>
          <a:noFill/>
        </p:spPr>
        <p:txBody>
          <a:bodyPr wrap="square" rtlCol="0">
            <a:spAutoFit/>
          </a:bodyPr>
          <a:lstStyle/>
          <a:p>
            <a:pPr algn="ctr"/>
            <a:r>
              <a:rPr lang="en-US" altLang="zh-CN" sz="3600" dirty="0"/>
              <a:t>Finding the Maximum and Minimum of a Sequence</a:t>
            </a:r>
            <a:endParaRPr lang="en-US" altLang="zh-CN" sz="3600" dirty="0"/>
          </a:p>
          <a:p>
            <a:pPr algn="ctr"/>
            <a:r>
              <a:rPr lang="zh-CN" altLang="en-US" sz="3200" dirty="0"/>
              <a:t>查找序列的最大和最小</a:t>
            </a:r>
            <a:endParaRPr lang="zh-CN" altLang="en-US" sz="32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0" y="1272317"/>
                <a:ext cx="11981954" cy="467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3:</a:t>
                </a:r>
                <a:endParaRPr lang="en-US" altLang="zh-CN" sz="2800" dirty="0"/>
              </a:p>
              <a:p>
                <a:pPr lvl="1" indent="-342900">
                  <a:lnSpc>
                    <a:spcPct val="140000"/>
                  </a:lnSpc>
                  <a:buClr>
                    <a:schemeClr val="tx1"/>
                  </a:buClr>
                  <a:buFont typeface="Wingdings" panose="05000000000000000000" pitchFamily="2" charset="2"/>
                  <a:buChar char="l"/>
                </a:pPr>
                <a:r>
                  <a:rPr lang="en-US" altLang="zh-CN" sz="2400" dirty="0"/>
                  <a:t>The merge sort algorithm (introduced in Section 5.4) splits a list to be sorted with n items, where n is even, into two lists with n/2 elements each, and uses fewer than n comparisons to merge the two sorted lists of n/2 items each into one sorted list. Consequently, the number of comparisons used by the merge sort to sort a list of n elements is less than M(n), where the function M(n) satisfies the divide-and-conquer recurrence relation</a:t>
                </a:r>
                <a:endParaRPr lang="en-US" altLang="zh-CN" sz="2400" dirty="0"/>
              </a:p>
              <a:p>
                <a:pPr marL="400050" lvl="1" indent="0">
                  <a:lnSpc>
                    <a:spcPct val="140000"/>
                  </a:lnSpc>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𝑴</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𝑴</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𝒏</m:t>
                              </m:r>
                            </m:num>
                            <m:den>
                              <m:r>
                                <a:rPr lang="en-US" altLang="zh-CN" sz="2400" b="1" i="1" smtClean="0">
                                  <a:latin typeface="Cambria Math" panose="02040503050406030204" pitchFamily="18" charset="0"/>
                                </a:rPr>
                                <m:t>𝟐</m:t>
                              </m:r>
                            </m:den>
                          </m:f>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oMath>
                  </m:oMathPara>
                </a14:m>
                <a:endParaRPr lang="en-US" altLang="zh-CN" sz="2400" b="1" i="1" dirty="0">
                  <a:latin typeface="Cambria Math" panose="02040503050406030204" pitchFamily="18" charset="0"/>
                </a:endParaRPr>
              </a:p>
              <a:p>
                <a:pPr marL="400050" lvl="1" indent="0">
                  <a:lnSpc>
                    <a:spcPct val="150000"/>
                  </a:lnSpc>
                  <a:buNone/>
                </a:pPr>
                <a:endParaRPr lang="en-US" altLang="zh-CN" sz="2400" dirty="0"/>
              </a:p>
              <a:p>
                <a:pPr marL="400050" lvl="1" indent="0">
                  <a:lnSpc>
                    <a:spcPct val="150000"/>
                  </a:lnSpc>
                  <a:buNone/>
                </a:pP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0" y="1272317"/>
                <a:ext cx="11981954" cy="4676307"/>
              </a:xfrm>
              <a:prstGeom prst="rect">
                <a:avLst/>
              </a:prstGeom>
              <a:blipFill rotWithShape="1">
                <a:blip r:embed="rId2"/>
                <a:stretch>
                  <a:fillRect t="-9" r="1" b="-271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59583" y="766075"/>
            <a:ext cx="12711165" cy="646331"/>
          </a:xfrm>
          <a:prstGeom prst="rect">
            <a:avLst/>
          </a:prstGeom>
          <a:noFill/>
        </p:spPr>
        <p:txBody>
          <a:bodyPr wrap="square" rtlCol="0">
            <a:spAutoFit/>
          </a:bodyPr>
          <a:lstStyle/>
          <a:p>
            <a:pPr algn="ctr"/>
            <a:r>
              <a:rPr lang="en-US" altLang="zh-CN" sz="3600" dirty="0"/>
              <a:t>Merge Sort - </a:t>
            </a:r>
            <a:r>
              <a:rPr lang="zh-CN" altLang="en-US" sz="3600" dirty="0"/>
              <a:t>归并排序</a:t>
            </a:r>
            <a:endParaRPr lang="en-US" altLang="zh-CN" sz="3600" b="1"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4732" y="1613961"/>
            <a:ext cx="12102534" cy="467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00050" lvl="1" indent="0">
              <a:lnSpc>
                <a:spcPct val="150000"/>
              </a:lnSpc>
              <a:buNone/>
            </a:pPr>
            <a:r>
              <a:rPr lang="en-US" altLang="zh-CN" dirty="0"/>
              <a:t>One of these algorithms, which uses a divide-and-conquer technique, will be described here. This fast multiplication algorithm proceeds by splitting each of two 2n-bit integers into two blocks, each with n bits. Then, the original multiplication is reduced from the multiplication of two 2n-bit integers to three multiplications of n-bit integers, plus shifts and additions.</a:t>
            </a:r>
            <a:endParaRPr lang="en-US" altLang="zh-CN" dirty="0"/>
          </a:p>
        </p:txBody>
      </p:sp>
      <p:sp>
        <p:nvSpPr>
          <p:cNvPr id="4" name="文本框 3"/>
          <p:cNvSpPr txBox="1"/>
          <p:nvPr/>
        </p:nvSpPr>
        <p:spPr>
          <a:xfrm>
            <a:off x="-259584" y="890061"/>
            <a:ext cx="12711165" cy="646331"/>
          </a:xfrm>
          <a:prstGeom prst="rect">
            <a:avLst/>
          </a:prstGeom>
          <a:noFill/>
        </p:spPr>
        <p:txBody>
          <a:bodyPr wrap="square" rtlCol="0">
            <a:spAutoFit/>
          </a:bodyPr>
          <a:lstStyle/>
          <a:p>
            <a:pPr algn="ctr"/>
            <a:r>
              <a:rPr lang="en-US" altLang="zh-CN" sz="3600" dirty="0"/>
              <a:t>Fast Multiplication of Integers - </a:t>
            </a:r>
            <a:r>
              <a:rPr lang="zh-CN" altLang="en-US" sz="3600" dirty="0"/>
              <a:t>整数的快速乘法</a:t>
            </a:r>
            <a:endParaRPr lang="en-US" altLang="zh-CN" sz="3600" b="1"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2:</a:t>
            </a:r>
            <a:endParaRPr lang="en-US" altLang="zh-CN" sz="2800" dirty="0"/>
          </a:p>
          <a:p>
            <a:pPr lvl="1">
              <a:lnSpc>
                <a:spcPct val="150000"/>
              </a:lnSpc>
              <a:buClr>
                <a:schemeClr val="tx1"/>
              </a:buClr>
              <a:buFont typeface="Wingdings" panose="05000000000000000000" pitchFamily="2" charset="2"/>
              <a:buChar char="l"/>
            </a:pPr>
            <a:r>
              <a:rPr lang="en-US" altLang="zh-CN" sz="2400">
                <a:solidFill>
                  <a:srgbClr val="FF0000"/>
                </a:solidFill>
              </a:rPr>
              <a:t>The Tower of Hanoi Puzzle(</a:t>
            </a:r>
            <a:r>
              <a:rPr lang="zh-CN" altLang="en-US" sz="2400">
                <a:solidFill>
                  <a:srgbClr val="FF0000"/>
                </a:solidFill>
              </a:rPr>
              <a:t>汉诺塔</a:t>
            </a:r>
            <a:r>
              <a:rPr lang="en-US" altLang="zh-CN" sz="2400">
                <a:solidFill>
                  <a:srgbClr val="FF0000"/>
                </a:solidFill>
              </a:rPr>
              <a:t>)</a:t>
            </a:r>
            <a:endParaRPr lang="en-US" altLang="zh-CN" sz="2400">
              <a:solidFill>
                <a:srgbClr val="FF0000"/>
              </a:solidFill>
            </a:endParaRPr>
          </a:p>
          <a:p>
            <a:pPr lvl="1">
              <a:lnSpc>
                <a:spcPct val="150000"/>
              </a:lnSpc>
              <a:buClr>
                <a:schemeClr val="tx1"/>
              </a:buClr>
              <a:buFont typeface="Wingdings" panose="05000000000000000000" pitchFamily="2" charset="2"/>
              <a:buChar char="l"/>
            </a:pPr>
            <a:r>
              <a:rPr lang="en-US" altLang="zh-CN" sz="2400"/>
              <a:t>A popular puzzle of the late nineteenth century invented by the French mathematician Edouard Lucas, called the Tower of Hanoi, consists of three pegs mounted on a board together with disks of different sizes. </a:t>
            </a:r>
            <a:endParaRPr lang="en-US" altLang="zh-CN" sz="2400"/>
          </a:p>
          <a:p>
            <a:pPr lvl="1">
              <a:lnSpc>
                <a:spcPct val="150000"/>
              </a:lnSpc>
              <a:buClr>
                <a:schemeClr val="tx1"/>
              </a:buClr>
              <a:buFont typeface="Wingdings" panose="05000000000000000000" pitchFamily="2" charset="2"/>
              <a:buChar char="l"/>
            </a:pPr>
            <a:r>
              <a:rPr lang="en-US" altLang="zh-CN" sz="2400"/>
              <a:t>Initially these disks are placed on the first peg in order of size, with the largest on the bottom (as shown in Figure 2). </a:t>
            </a:r>
            <a:endParaRPr lang="en-US" altLang="zh-CN" sz="2400"/>
          </a:p>
          <a:p>
            <a:pPr lvl="1">
              <a:lnSpc>
                <a:spcPct val="150000"/>
              </a:lnSpc>
              <a:buClr>
                <a:schemeClr val="tx1"/>
              </a:buClr>
              <a:buFont typeface="Wingdings" panose="05000000000000000000" pitchFamily="2" charset="2"/>
              <a:buChar char="l"/>
            </a:pPr>
            <a:r>
              <a:rPr lang="en-US" altLang="zh-CN" sz="2400"/>
              <a:t>The rules of the puzzle allow disks to be moved one at a time from one peg to another as long as a disk is never placed on top of a smaller disk. </a:t>
            </a:r>
            <a:endParaRPr lang="en-US" altLang="zh-CN" sz="2400"/>
          </a:p>
        </p:txBody>
      </p:sp>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0" y="1272317"/>
                <a:ext cx="11981954" cy="574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endParaRPr lang="en-US" altLang="zh-CN" sz="2800" dirty="0"/>
              </a:p>
              <a:p>
                <a:pPr lvl="1" indent="-342900">
                  <a:lnSpc>
                    <a:spcPct val="140000"/>
                  </a:lnSpc>
                  <a:buClr>
                    <a:schemeClr val="tx1"/>
                  </a:buClr>
                  <a:buFont typeface="Wingdings" panose="05000000000000000000" pitchFamily="2" charset="2"/>
                  <a:buChar char="l"/>
                </a:pPr>
                <a:r>
                  <a:rPr lang="en-US" altLang="zh-CN" sz="2400" dirty="0"/>
                  <a:t>Suppose that a and b are integers with binary expansions of length 2n (add initial bits of zero in these expansions if necessary to make them the same length). Let</a:t>
                </a:r>
                <a:endParaRPr lang="en-US" altLang="zh-CN" sz="2400" dirty="0"/>
              </a:p>
              <a:p>
                <a:pPr marL="400050" lvl="1" indent="0" algn="ctr">
                  <a:lnSpc>
                    <a:spcPct val="140000"/>
                  </a:lnSpc>
                  <a:buNone/>
                </a:pPr>
                <a14:m>
                  <m:oMath xmlns:m="http://schemas.openxmlformats.org/officeDocument/2006/math">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𝟐</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e>
                      <m:sub>
                        <m:r>
                          <a:rPr lang="en-US" altLang="zh-CN" sz="2400" b="1" i="1" smtClean="0">
                            <a:latin typeface="Cambria Math" panose="02040503050406030204" pitchFamily="18" charset="0"/>
                          </a:rPr>
                          <m:t>𝟐</m:t>
                        </m:r>
                      </m:sub>
                    </m:sSub>
                  </m:oMath>
                </a14:m>
                <a:r>
                  <a:rPr lang="en-US" altLang="zh-CN" sz="2400" b="1" i="1" dirty="0">
                    <a:latin typeface="Cambria Math" panose="02040503050406030204" pitchFamily="18" charset="0"/>
                  </a:rPr>
                  <a:t>   </a:t>
                </a:r>
                <a:r>
                  <a:rPr lang="en-US" altLang="zh-CN" sz="2400" b="1" dirty="0">
                    <a:latin typeface="Cambria Math" panose="02040503050406030204" pitchFamily="18" charset="0"/>
                  </a:rPr>
                  <a:t>and    </a:t>
                </a:r>
                <a14:m>
                  <m:oMath xmlns:m="http://schemas.openxmlformats.org/officeDocument/2006/math">
                    <m:r>
                      <a:rPr lang="en-US" altLang="zh-CN" sz="2400" b="1" i="1" smtClean="0">
                        <a:latin typeface="Cambria Math" panose="02040503050406030204" pitchFamily="18" charset="0"/>
                      </a:rPr>
                      <m:t>𝒃</m:t>
                    </m:r>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𝒃</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𝒃</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𝟐</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𝒃</m:t>
                            </m:r>
                          </m:e>
                          <m:sub>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𝒃</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e>
                      <m:sub>
                        <m:r>
                          <a:rPr lang="en-US" altLang="zh-CN" sz="2400" b="1" i="1" smtClean="0">
                            <a:latin typeface="Cambria Math" panose="02040503050406030204" pitchFamily="18" charset="0"/>
                          </a:rPr>
                          <m:t>𝟐</m:t>
                        </m:r>
                      </m:sub>
                    </m:sSub>
                  </m:oMath>
                </a14:m>
                <a:r>
                  <a:rPr lang="en-US" altLang="zh-CN" sz="2400" i="1" dirty="0">
                    <a:latin typeface="Cambria Math" panose="02040503050406030204" pitchFamily="18" charset="0"/>
                  </a:rPr>
                  <a:t> </a:t>
                </a:r>
                <a:endParaRPr lang="en-US" altLang="zh-CN" sz="2400" i="1" dirty="0">
                  <a:latin typeface="Cambria Math" panose="02040503050406030204" pitchFamily="18" charset="0"/>
                </a:endParaRPr>
              </a:p>
              <a:p>
                <a:pPr marL="400050" lvl="1" indent="0">
                  <a:lnSpc>
                    <a:spcPct val="140000"/>
                  </a:lnSpc>
                  <a:buNone/>
                </a:pPr>
                <a:r>
                  <a:rPr lang="en-US" altLang="zh-CN" sz="2400" b="1" dirty="0">
                    <a:latin typeface="Cambria Math" panose="02040503050406030204" pitchFamily="18" charset="0"/>
                  </a:rPr>
                  <a:t>Let  </a:t>
                </a:r>
                <a:endParaRPr lang="en-US" altLang="zh-CN" sz="2400" b="1" dirty="0">
                  <a:latin typeface="Cambria Math" panose="02040503050406030204" pitchFamily="18" charset="0"/>
                </a:endParaRPr>
              </a:p>
              <a:p>
                <a:pPr marL="400050" lvl="1" indent="0" algn="ctr">
                  <a:lnSpc>
                    <a:spcPct val="140000"/>
                  </a:lnSpc>
                  <a:buNone/>
                </a:pPr>
                <a14:m>
                  <m:oMath xmlns:m="http://schemas.openxmlformats.org/officeDocument/2006/math">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𝒏</m:t>
                        </m:r>
                      </m:sup>
                    </m:sSup>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𝑨</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𝑨</m:t>
                        </m:r>
                      </m:e>
                      <m:sub>
                        <m:r>
                          <a:rPr lang="en-US" altLang="zh-CN" sz="2400" b="1" i="1" smtClean="0">
                            <a:latin typeface="Cambria Math" panose="02040503050406030204" pitchFamily="18" charset="0"/>
                          </a:rPr>
                          <m:t>𝟎</m:t>
                        </m:r>
                      </m:sub>
                    </m:sSub>
                  </m:oMath>
                </a14:m>
                <a:r>
                  <a:rPr lang="en-US" altLang="zh-CN" sz="2400" b="1" dirty="0">
                    <a:latin typeface="Cambria Math" panose="02040503050406030204" pitchFamily="18" charset="0"/>
                  </a:rPr>
                  <a:t>, </a:t>
                </a:r>
                <a14:m>
                  <m:oMath xmlns:m="http://schemas.openxmlformats.org/officeDocument/2006/math">
                    <m:r>
                      <a:rPr lang="en-US" altLang="zh-CN" sz="2400" b="1" i="1" smtClean="0">
                        <a:latin typeface="Cambria Math" panose="02040503050406030204" pitchFamily="18" charset="0"/>
                      </a:rPr>
                      <m:t>𝒃</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𝒏</m:t>
                        </m:r>
                      </m:sup>
                    </m:sSup>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𝑩</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𝑩</m:t>
                        </m:r>
                      </m:e>
                      <m:sub>
                        <m:r>
                          <a:rPr lang="en-US" altLang="zh-CN" sz="2400" i="1">
                            <a:latin typeface="Cambria Math" panose="02040503050406030204" pitchFamily="18" charset="0"/>
                          </a:rPr>
                          <m:t>𝟎</m:t>
                        </m:r>
                      </m:sub>
                    </m:sSub>
                  </m:oMath>
                </a14:m>
                <a:endParaRPr lang="en-US" altLang="zh-CN" sz="2400" b="1" dirty="0">
                  <a:latin typeface="Cambria Math" panose="02040503050406030204" pitchFamily="18" charset="0"/>
                </a:endParaRPr>
              </a:p>
              <a:p>
                <a:pPr marL="400050" lvl="1" indent="0">
                  <a:buNone/>
                </a:pPr>
                <a:r>
                  <a:rPr lang="en-US" altLang="zh-CN" sz="2400" dirty="0">
                    <a:latin typeface="Cambria Math" panose="02040503050406030204" pitchFamily="18" charset="0"/>
                  </a:rPr>
                  <a:t>Where</a:t>
                </a:r>
                <a:endParaRPr lang="en-US" altLang="zh-CN" sz="2400" dirty="0">
                  <a:latin typeface="Cambria Math" panose="02040503050406030204" pitchFamily="18" charset="0"/>
                </a:endParaRPr>
              </a:p>
              <a:p>
                <a:pPr marL="400050" lvl="1" indent="0" algn="ctr">
                  <a:buNone/>
                </a:pP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𝑨</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i="1">
                            <a:latin typeface="Cambria Math" panose="02040503050406030204" pitchFamily="18" charset="0"/>
                          </a:rPr>
                          <m:t>)</m:t>
                        </m:r>
                      </m:e>
                      <m:sub>
                        <m:r>
                          <a:rPr lang="en-US" altLang="zh-CN" sz="2400" i="1">
                            <a:latin typeface="Cambria Math" panose="02040503050406030204" pitchFamily="18" charset="0"/>
                          </a:rPr>
                          <m:t>𝟐</m:t>
                        </m:r>
                      </m:sub>
                    </m:sSub>
                  </m:oMath>
                </a14:m>
                <a:r>
                  <a:rPr lang="zh-CN" altLang="en-US" sz="2400" b="1" dirty="0">
                    <a:latin typeface="Cambria Math" panose="02040503050406030204" pitchFamily="18" charset="0"/>
                  </a:rPr>
                  <a:t>，</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𝑨</m:t>
                            </m:r>
                          </m:e>
                          <m:sub>
                            <m:r>
                              <a:rPr lang="en-US" altLang="zh-CN" sz="2400" b="1" i="1" smtClean="0">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𝟎</m:t>
                            </m:r>
                          </m:sub>
                        </m:sSub>
                        <m:r>
                          <a:rPr lang="en-US" altLang="zh-CN" sz="2400" i="1">
                            <a:latin typeface="Cambria Math" panose="02040503050406030204" pitchFamily="18" charset="0"/>
                          </a:rPr>
                          <m:t>)</m:t>
                        </m:r>
                      </m:e>
                      <m:sub>
                        <m:r>
                          <a:rPr lang="en-US" altLang="zh-CN" sz="2400" i="1">
                            <a:latin typeface="Cambria Math" panose="02040503050406030204" pitchFamily="18" charset="0"/>
                          </a:rPr>
                          <m:t>𝟐</m:t>
                        </m:r>
                      </m:sub>
                    </m:sSub>
                  </m:oMath>
                </a14:m>
                <a:endParaRPr lang="en-US" altLang="zh-CN" sz="2400" dirty="0">
                  <a:latin typeface="Cambria Math" panose="02040503050406030204" pitchFamily="18" charset="0"/>
                </a:endParaRPr>
              </a:p>
              <a:p>
                <a:pPr marL="400050" lvl="1" indent="0" algn="ctr">
                  <a:buNone/>
                </a:pP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𝑩</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b="1" i="1" smtClean="0">
                                <a:latin typeface="Cambria Math" panose="02040503050406030204" pitchFamily="18" charset="0"/>
                              </a:rPr>
                              <m:t>𝒏</m:t>
                            </m:r>
                          </m:sub>
                        </m:sSub>
                        <m:r>
                          <a:rPr lang="en-US" altLang="zh-CN" sz="2400" i="1">
                            <a:latin typeface="Cambria Math" panose="02040503050406030204" pitchFamily="18" charset="0"/>
                          </a:rPr>
                          <m:t>)</m:t>
                        </m:r>
                      </m:e>
                      <m:sub>
                        <m:r>
                          <a:rPr lang="en-US" altLang="zh-CN" sz="2400" i="1">
                            <a:latin typeface="Cambria Math" panose="02040503050406030204" pitchFamily="18" charset="0"/>
                          </a:rPr>
                          <m:t>𝟐</m:t>
                        </m:r>
                      </m:sub>
                    </m:sSub>
                  </m:oMath>
                </a14:m>
                <a:r>
                  <a:rPr lang="zh-CN" altLang="en-US" sz="2400" b="1" dirty="0">
                    <a:latin typeface="Cambria Math" panose="02040503050406030204" pitchFamily="18" charset="0"/>
                  </a:rPr>
                  <a:t>，</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𝑩</m:t>
                            </m:r>
                          </m:e>
                          <m:sub>
                            <m:r>
                              <a:rPr lang="en-US" altLang="zh-CN" sz="2400" b="1" i="1" smtClean="0">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b="1" i="1" smtClean="0">
                                <a:latin typeface="Cambria Math" panose="02040503050406030204" pitchFamily="18" charset="0"/>
                              </a:rPr>
                              <m:t>𝟎</m:t>
                            </m:r>
                          </m:sub>
                        </m:sSub>
                        <m:r>
                          <a:rPr lang="en-US" altLang="zh-CN" sz="2400" i="1">
                            <a:latin typeface="Cambria Math" panose="02040503050406030204" pitchFamily="18" charset="0"/>
                          </a:rPr>
                          <m:t>)</m:t>
                        </m:r>
                      </m:e>
                      <m:sub>
                        <m:r>
                          <a:rPr lang="en-US" altLang="zh-CN" sz="2400" i="1">
                            <a:latin typeface="Cambria Math" panose="02040503050406030204" pitchFamily="18" charset="0"/>
                          </a:rPr>
                          <m:t>𝟐</m:t>
                        </m:r>
                      </m:sub>
                    </m:sSub>
                  </m:oMath>
                </a14:m>
                <a:endParaRPr lang="en-US" altLang="zh-CN" sz="2400" b="1" dirty="0">
                  <a:latin typeface="Cambria Math" panose="02040503050406030204" pitchFamily="18" charset="0"/>
                </a:endParaRPr>
              </a:p>
              <a:p>
                <a:pPr marL="400050" lvl="1" indent="0">
                  <a:lnSpc>
                    <a:spcPct val="150000"/>
                  </a:lnSpc>
                  <a:buNone/>
                </a:pPr>
                <a:endParaRPr lang="en-US" altLang="zh-CN" sz="2400" dirty="0"/>
              </a:p>
              <a:p>
                <a:pPr marL="400050" lvl="1" indent="0">
                  <a:lnSpc>
                    <a:spcPct val="150000"/>
                  </a:lnSpc>
                  <a:buNone/>
                </a:pP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0" y="1272317"/>
                <a:ext cx="11981954" cy="5741432"/>
              </a:xfrm>
              <a:prstGeom prst="rect">
                <a:avLst/>
              </a:prstGeom>
              <a:blipFill rotWithShape="1">
                <a:blip r:embed="rId2"/>
                <a:stretch>
                  <a:fillRect t="-7" r="1" b="-150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59583" y="735930"/>
            <a:ext cx="12711165" cy="646331"/>
          </a:xfrm>
          <a:prstGeom prst="rect">
            <a:avLst/>
          </a:prstGeom>
          <a:noFill/>
        </p:spPr>
        <p:txBody>
          <a:bodyPr wrap="square" rtlCol="0">
            <a:spAutoFit/>
          </a:bodyPr>
          <a:lstStyle/>
          <a:p>
            <a:pPr algn="ctr"/>
            <a:r>
              <a:rPr lang="en-US" altLang="zh-CN" sz="3600" dirty="0"/>
              <a:t>Fast Multiplication of Integers - </a:t>
            </a:r>
            <a:r>
              <a:rPr lang="zh-CN" altLang="en-US" sz="3600" dirty="0"/>
              <a:t>整数的快速乘法</a:t>
            </a:r>
            <a:endParaRPr lang="en-US" altLang="zh-CN" sz="3600" b="1"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0" y="1272317"/>
                <a:ext cx="11981954" cy="574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endParaRPr lang="en-US" altLang="zh-CN" sz="2800" dirty="0"/>
              </a:p>
              <a:p>
                <a:pPr lvl="1" indent="-342900">
                  <a:lnSpc>
                    <a:spcPct val="150000"/>
                  </a:lnSpc>
                  <a:buClr>
                    <a:schemeClr val="tx1"/>
                  </a:buClr>
                  <a:buFont typeface="Wingdings" panose="05000000000000000000" pitchFamily="2" charset="2"/>
                  <a:buChar char="l"/>
                </a:pPr>
                <a:r>
                  <a:rPr lang="en-US" altLang="zh-CN" sz="2400" dirty="0"/>
                  <a:t>The algorithm for fast multiplication of integers is based on the fact that ab can be rewritten as</a:t>
                </a:r>
                <a:endParaRPr lang="en-US" altLang="zh-CN" sz="2400" b="1" i="1" dirty="0">
                  <a:latin typeface="Cambria Math" panose="02040503050406030204" pitchFamily="18" charset="0"/>
                </a:endParaRPr>
              </a:p>
              <a:p>
                <a:pPr marL="400050" lvl="1" indent="0">
                  <a:lnSpc>
                    <a:spcPct val="150000"/>
                  </a:lnSpc>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𝒂𝒃</m:t>
                      </m:r>
                      <m:r>
                        <a:rPr lang="en-US" altLang="zh-CN" sz="2400" b="1"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m:t>
                          </m:r>
                          <m:r>
                            <a:rPr lang="en-US" altLang="zh-CN" sz="2400" i="1">
                              <a:latin typeface="Cambria Math" panose="02040503050406030204" pitchFamily="18" charset="0"/>
                            </a:rPr>
                            <m:t>𝟐</m:t>
                          </m:r>
                        </m:e>
                        <m:sup>
                          <m:r>
                            <a:rPr lang="en-US" altLang="zh-CN" sz="2400" i="1">
                              <a:latin typeface="Cambria Math" panose="02040503050406030204" pitchFamily="18" charset="0"/>
                            </a:rPr>
                            <m:t>𝟐</m:t>
                          </m:r>
                          <m:r>
                            <a:rPr lang="en-US" altLang="zh-CN" sz="2400" i="1">
                              <a:latin typeface="Cambria Math" panose="02040503050406030204" pitchFamily="18" charset="0"/>
                            </a:rPr>
                            <m:t>𝒏</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𝒏</m:t>
                          </m:r>
                        </m:sup>
                      </m:s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𝑨</m:t>
                          </m:r>
                        </m:e>
                        <m:sub>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𝑩</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𝒏</m:t>
                          </m:r>
                        </m:sup>
                      </m:sSup>
                      <m:d>
                        <m:dPr>
                          <m:ctrlPr>
                            <a:rPr lang="en-US" altLang="zh-CN" sz="2400" b="1"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𝑨</m:t>
                              </m:r>
                            </m:e>
                            <m:sub>
                              <m:r>
                                <a:rPr lang="en-US" altLang="zh-CN" sz="2400" i="1">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𝑨</m:t>
                              </m:r>
                            </m:e>
                            <m:sub>
                              <m:r>
                                <a:rPr lang="en-US" altLang="zh-CN" sz="2400" b="1" i="1" smtClean="0">
                                  <a:latin typeface="Cambria Math" panose="02040503050406030204" pitchFamily="18" charset="0"/>
                                </a:rPr>
                                <m:t>𝟎</m:t>
                              </m:r>
                            </m:sub>
                          </m:sSub>
                        </m:e>
                      </m:d>
                      <m:d>
                        <m:dPr>
                          <m:ctrlPr>
                            <a:rPr lang="en-US" altLang="zh-CN" sz="2400" b="1"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𝑩</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𝑩</m:t>
                              </m:r>
                            </m:e>
                            <m:sub>
                              <m:r>
                                <a:rPr lang="en-US" altLang="zh-CN" sz="2400" b="1" i="1" smtClean="0">
                                  <a:latin typeface="Cambria Math" panose="02040503050406030204" pitchFamily="18" charset="0"/>
                                </a:rPr>
                                <m:t>𝟏</m:t>
                              </m:r>
                            </m:sub>
                          </m:sSub>
                        </m:e>
                      </m:d>
                      <m:r>
                        <a:rPr lang="en-US" altLang="zh-CN" sz="2400" b="1" i="0"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𝒏</m:t>
                          </m:r>
                        </m:sup>
                      </m:sSup>
                      <m:r>
                        <a:rPr lang="en-US" altLang="zh-CN" sz="2400" i="1">
                          <a:latin typeface="Cambria Math" panose="02040503050406030204" pitchFamily="18" charset="0"/>
                        </a:rPr>
                        <m:t>+</m:t>
                      </m:r>
                      <m:r>
                        <a:rPr lang="en-US" altLang="zh-CN" sz="2400" b="1" i="0" smtClean="0">
                          <a:latin typeface="Cambria Math" panose="02040503050406030204" pitchFamily="18" charset="0"/>
                        </a:rPr>
                        <m:t>𝟏</m:t>
                      </m:r>
                      <m:r>
                        <a:rPr lang="en-US" altLang="zh-CN" sz="2400" b="1" i="0"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𝑨</m:t>
                          </m:r>
                        </m:e>
                        <m:sub>
                          <m:r>
                            <a:rPr lang="en-US" altLang="zh-CN" sz="2400" i="1">
                              <a:latin typeface="Cambria Math" panose="02040503050406030204" pitchFamily="18" charset="0"/>
                            </a:rPr>
                            <m:t>𝟎</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𝑩</m:t>
                          </m:r>
                        </m:e>
                        <m:sub>
                          <m:r>
                            <a:rPr lang="en-US" altLang="zh-CN" sz="2400" i="1">
                              <a:latin typeface="Cambria Math" panose="02040503050406030204" pitchFamily="18" charset="0"/>
                            </a:rPr>
                            <m:t>𝟎</m:t>
                          </m:r>
                        </m:sub>
                      </m:sSub>
                    </m:oMath>
                  </m:oMathPara>
                </a14:m>
                <a:endParaRPr lang="en-US" altLang="zh-CN" sz="2400" i="1" dirty="0">
                  <a:latin typeface="Cambria Math" panose="02040503050406030204" pitchFamily="18" charset="0"/>
                </a:endParaRPr>
              </a:p>
              <a:p>
                <a:pPr marL="400050" lvl="1" indent="0">
                  <a:lnSpc>
                    <a:spcPct val="150000"/>
                  </a:lnSpc>
                  <a:buNone/>
                </a:pPr>
                <a:r>
                  <a:rPr lang="en-US" altLang="zh-CN" sz="2400" dirty="0"/>
                  <a:t>The important fact about this identity is that it shows that the multiplication of two 2n-bit integers can be carried out using three multiplications of n-bit integers, together with additions, subtractions, and shifts. </a:t>
                </a:r>
                <a:endParaRPr lang="en-US" altLang="zh-CN" sz="2400" dirty="0"/>
              </a:p>
              <a:p>
                <a:pPr marL="400050" lvl="1" indent="0">
                  <a:lnSpc>
                    <a:spcPct val="150000"/>
                  </a:lnSpc>
                  <a:buNone/>
                </a:pP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0" y="1272317"/>
                <a:ext cx="11981954" cy="5741432"/>
              </a:xfrm>
              <a:prstGeom prst="rect">
                <a:avLst/>
              </a:prstGeom>
              <a:blipFill rotWithShape="1">
                <a:blip r:embed="rId2"/>
                <a:stretch>
                  <a:fillRect t="-7" r="1"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59583" y="735930"/>
            <a:ext cx="12711165" cy="646331"/>
          </a:xfrm>
          <a:prstGeom prst="rect">
            <a:avLst/>
          </a:prstGeom>
          <a:noFill/>
        </p:spPr>
        <p:txBody>
          <a:bodyPr wrap="square" rtlCol="0">
            <a:spAutoFit/>
          </a:bodyPr>
          <a:lstStyle/>
          <a:p>
            <a:pPr algn="ctr"/>
            <a:r>
              <a:rPr lang="en-US" altLang="zh-CN" sz="3600" dirty="0"/>
              <a:t>Fast Multiplication of Integers - </a:t>
            </a:r>
            <a:r>
              <a:rPr lang="zh-CN" altLang="en-US" sz="3600" dirty="0"/>
              <a:t>整数的快速乘法</a:t>
            </a:r>
            <a:endParaRPr lang="en-US" altLang="zh-CN" sz="3600" b="1"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0" y="1272317"/>
                <a:ext cx="11981954" cy="574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endParaRPr lang="en-US" altLang="zh-CN" sz="2800" dirty="0"/>
              </a:p>
              <a:p>
                <a:pPr lvl="1" indent="-342900">
                  <a:lnSpc>
                    <a:spcPct val="140000"/>
                  </a:lnSpc>
                  <a:buClr>
                    <a:schemeClr val="tx1"/>
                  </a:buClr>
                  <a:buFont typeface="Wingdings" panose="05000000000000000000" pitchFamily="2" charset="2"/>
                  <a:buChar char="l"/>
                </a:pPr>
                <a:r>
                  <a:rPr lang="en-US" altLang="zh-CN" sz="2400" dirty="0"/>
                  <a:t>This shows that if f(n) is the total number of bit operations needed to multiply two n-bit integers, then </a:t>
                </a:r>
                <a:endParaRPr lang="en-US" altLang="zh-CN" sz="2400" dirty="0"/>
              </a:p>
              <a:p>
                <a:pPr marL="400050" lvl="1" indent="0" algn="ctr">
                  <a:lnSpc>
                    <a:spcPct val="140000"/>
                  </a:lnSpc>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𝑪𝒏</m:t>
                      </m:r>
                    </m:oMath>
                  </m:oMathPara>
                </a14:m>
                <a:endParaRPr lang="en-US" altLang="zh-CN" sz="2400" b="1" i="1" dirty="0">
                  <a:latin typeface="Cambria Math" panose="02040503050406030204" pitchFamily="18" charset="0"/>
                </a:endParaRPr>
              </a:p>
              <a:p>
                <a:pPr marL="400050" lvl="1" indent="0">
                  <a:lnSpc>
                    <a:spcPct val="140000"/>
                  </a:lnSpc>
                  <a:buNone/>
                </a:pPr>
                <a:r>
                  <a:rPr lang="en-US" altLang="zh-CN" sz="2400" dirty="0"/>
                  <a:t>The reasoning behind this equation is as follows. The three multiplications of n-bit integers are carried out using 3f(n)-bit operations. Each of the additions, subtractions, and shifts uses a constant multiple of n-bit operations, and Cn represents the total number of bit operations used by these operations.</a:t>
                </a:r>
                <a:endParaRPr lang="en-US" altLang="zh-CN" sz="2400" dirty="0"/>
              </a:p>
              <a:p>
                <a:pPr marL="400050" lvl="1" indent="0" algn="ctr">
                  <a:lnSpc>
                    <a:spcPct val="140000"/>
                  </a:lnSpc>
                  <a:buNone/>
                </a:pPr>
                <a:endParaRPr lang="en-US" altLang="zh-CN" sz="2400" dirty="0"/>
              </a:p>
              <a:p>
                <a:pPr marL="400050" lvl="1" indent="0">
                  <a:lnSpc>
                    <a:spcPct val="150000"/>
                  </a:lnSpc>
                  <a:buNone/>
                </a:pP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0" y="1272317"/>
                <a:ext cx="11981954" cy="5741432"/>
              </a:xfrm>
              <a:prstGeom prst="rect">
                <a:avLst/>
              </a:prstGeom>
              <a:blipFill rotWithShape="1">
                <a:blip r:embed="rId2"/>
                <a:stretch>
                  <a:fillRect t="-7" r="1"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59583" y="735930"/>
            <a:ext cx="12711165" cy="646331"/>
          </a:xfrm>
          <a:prstGeom prst="rect">
            <a:avLst/>
          </a:prstGeom>
          <a:noFill/>
        </p:spPr>
        <p:txBody>
          <a:bodyPr wrap="square" rtlCol="0">
            <a:spAutoFit/>
          </a:bodyPr>
          <a:lstStyle/>
          <a:p>
            <a:pPr algn="ctr"/>
            <a:r>
              <a:rPr lang="en-US" altLang="zh-CN" sz="3600" dirty="0"/>
              <a:t>Fast Multiplication of Integers - </a:t>
            </a:r>
            <a:r>
              <a:rPr lang="zh-CN" altLang="en-US" sz="3600" dirty="0"/>
              <a:t>整数的快速乘法</a:t>
            </a:r>
            <a:endParaRPr lang="en-US" altLang="zh-CN" sz="3600" b="1"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683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5:</a:t>
            </a:r>
            <a:endParaRPr lang="en-US" altLang="zh-CN" sz="2800" dirty="0"/>
          </a:p>
          <a:p>
            <a:pPr lvl="1">
              <a:lnSpc>
                <a:spcPct val="150000"/>
              </a:lnSpc>
              <a:buClr>
                <a:schemeClr val="tx1"/>
              </a:buClr>
              <a:buFont typeface="Wingdings" panose="05000000000000000000" pitchFamily="2" charset="2"/>
              <a:buChar char="l"/>
            </a:pPr>
            <a:r>
              <a:rPr lang="en-US" altLang="zh-CN" sz="2400">
                <a:solidFill>
                  <a:srgbClr val="FF0000"/>
                </a:solidFill>
              </a:rPr>
              <a:t>Fast Matrix Multiplication(</a:t>
            </a:r>
            <a:r>
              <a:rPr lang="zh-CN" altLang="en-US" sz="2400">
                <a:solidFill>
                  <a:srgbClr val="FF0000"/>
                </a:solidFill>
              </a:rPr>
              <a:t>快速矩阵乘法</a:t>
            </a:r>
            <a:r>
              <a:rPr lang="en-US" altLang="zh-CN" sz="2400">
                <a:solidFill>
                  <a:srgbClr val="FF0000"/>
                </a:solidFill>
              </a:rPr>
              <a:t>) </a:t>
            </a:r>
            <a:endParaRPr lang="en-US" altLang="zh-CN" sz="2400">
              <a:solidFill>
                <a:srgbClr val="FF0000"/>
              </a:solidFill>
            </a:endParaRPr>
          </a:p>
          <a:p>
            <a:pPr lvl="1">
              <a:lnSpc>
                <a:spcPct val="150000"/>
              </a:lnSpc>
              <a:buClr>
                <a:schemeClr val="tx1"/>
              </a:buClr>
              <a:buFont typeface="Wingdings" panose="05000000000000000000" pitchFamily="2" charset="2"/>
              <a:buChar char="l"/>
            </a:pPr>
            <a:r>
              <a:rPr lang="en-US" altLang="zh-CN" sz="2400"/>
              <a:t>In Example 7 of Section 3.3 we showed that multiplying two n×n matrices using the definition of matrix multiplication required n3 multiplications and n2(n−1) additions. </a:t>
            </a:r>
            <a:endParaRPr lang="en-US" altLang="zh-CN" sz="2400"/>
          </a:p>
          <a:p>
            <a:pPr lvl="1">
              <a:lnSpc>
                <a:spcPct val="150000"/>
              </a:lnSpc>
              <a:buClr>
                <a:schemeClr val="tx1"/>
              </a:buClr>
              <a:buFont typeface="Wingdings" panose="05000000000000000000" pitchFamily="2" charset="2"/>
              <a:buChar char="l"/>
            </a:pPr>
            <a:r>
              <a:rPr lang="en-US" altLang="zh-CN" sz="2400"/>
              <a:t>Consequently, computing the product of two n×n matrices in this way requires O(n3) operations (multiplications and additions). Surprisingly, there are more efficient divide-and-conquer algorithms for multiplying two n×n matrices. </a:t>
            </a:r>
            <a:endParaRPr lang="en-US" altLang="zh-CN" sz="240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683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5:</a:t>
            </a:r>
            <a:endParaRPr lang="en-US" altLang="zh-CN" sz="2800" dirty="0"/>
          </a:p>
          <a:p>
            <a:pPr lvl="1">
              <a:lnSpc>
                <a:spcPct val="150000"/>
              </a:lnSpc>
              <a:buClr>
                <a:schemeClr val="tx1"/>
              </a:buClr>
              <a:buFont typeface="Wingdings" panose="05000000000000000000" pitchFamily="2" charset="2"/>
              <a:buChar char="l"/>
            </a:pPr>
            <a:r>
              <a:rPr lang="en-US" altLang="zh-CN" sz="2400"/>
              <a:t>Such an algorithm, invented by Volker Strassen in 1969, reduces the multiplication of two n×n matrices, when n is even, to seven multiplications of two (n/2)×(n/2) matrices and 15 additions of (n/2)×(n/2) matrices. (See [CoLeRiSt09] for the details of this algorithm.) Hence, if f(n) is the number of operations (multiplications and additions) used, it follows that</a:t>
            </a:r>
            <a:endParaRPr lang="en-US" altLang="zh-CN" sz="2400"/>
          </a:p>
          <a:p>
            <a:pPr lvl="2" algn="ctr">
              <a:lnSpc>
                <a:spcPct val="150000"/>
              </a:lnSpc>
              <a:buClr>
                <a:schemeClr val="tx1"/>
              </a:buClr>
              <a:buFont typeface="Wingdings" panose="05000000000000000000" pitchFamily="2" charset="2"/>
              <a:buChar char="l"/>
            </a:pPr>
            <a:r>
              <a:rPr lang="en-US" altLang="zh-CN" sz="2000"/>
              <a:t>f(n) = 7f(n/2) + 15n</a:t>
            </a:r>
            <a:r>
              <a:rPr lang="en-US" altLang="zh-CN" sz="2000" baseline="30000"/>
              <a:t>2</a:t>
            </a:r>
            <a:r>
              <a:rPr lang="en-US" altLang="zh-CN" sz="2000"/>
              <a:t>/4</a:t>
            </a:r>
            <a:endParaRPr lang="en-US" altLang="zh-CN" sz="2000"/>
          </a:p>
          <a:p>
            <a:pPr lvl="1">
              <a:lnSpc>
                <a:spcPct val="150000"/>
              </a:lnSpc>
              <a:buClr>
                <a:schemeClr val="tx1"/>
              </a:buClr>
              <a:buFont typeface="Wingdings" panose="05000000000000000000" pitchFamily="2" charset="2"/>
              <a:buChar char="l"/>
            </a:pPr>
            <a:r>
              <a:rPr lang="en-US" altLang="zh-CN" sz="2400"/>
              <a:t>when n is even.</a:t>
            </a:r>
            <a:endParaRPr lang="en-US" altLang="zh-CN" sz="240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As Examples 1–5 show, recurrence relations of the form f(n) = af(n/b) + g(n) arise in many different situations.</a:t>
            </a:r>
            <a:endParaRPr lang="en-US" altLang="zh-CN" sz="2800"/>
          </a:p>
          <a:p>
            <a:pPr>
              <a:lnSpc>
                <a:spcPct val="150000"/>
              </a:lnSpc>
            </a:pPr>
            <a:r>
              <a:rPr lang="en-US" altLang="zh-CN" sz="2800"/>
              <a:t>It is possible to derive estimates of the size of functions that satisfy such recurrence relations. </a:t>
            </a:r>
            <a:endParaRPr lang="en-US" altLang="zh-CN" sz="2800"/>
          </a:p>
          <a:p>
            <a:pPr>
              <a:lnSpc>
                <a:spcPct val="150000"/>
              </a:lnSpc>
            </a:pPr>
            <a:r>
              <a:rPr lang="en-US" altLang="zh-CN" sz="2800"/>
              <a:t>Suppose that f satisfies this recurrence relation whenever n is divisible by b. Let n = b</a:t>
            </a:r>
            <a:r>
              <a:rPr lang="en-US" altLang="zh-CN" sz="2800" baseline="30000"/>
              <a:t>k</a:t>
            </a:r>
            <a:r>
              <a:rPr lang="en-US" altLang="zh-CN" sz="2800"/>
              <a:t>, where k is a positive integer. </a:t>
            </a:r>
            <a:endParaRPr lang="en-US" altLang="zh-CN" sz="2800"/>
          </a:p>
        </p:txBody>
      </p:sp>
      <p:sp>
        <p:nvSpPr>
          <p:cNvPr id="7" name="文本框 6"/>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Then</a:t>
            </a:r>
            <a:endParaRPr lang="en-US" altLang="zh-CN" sz="2800"/>
          </a:p>
          <a:p>
            <a:pPr>
              <a:lnSpc>
                <a:spcPct val="150000"/>
              </a:lnSpc>
            </a:pPr>
            <a:endParaRPr lang="en-US" altLang="zh-CN" sz="2800"/>
          </a:p>
          <a:p>
            <a:pPr>
              <a:lnSpc>
                <a:spcPct val="150000"/>
              </a:lnSpc>
            </a:pPr>
            <a:endParaRPr lang="en-US" altLang="zh-CN" sz="2800"/>
          </a:p>
          <a:p>
            <a:pPr marL="0" indent="0">
              <a:lnSpc>
                <a:spcPct val="150000"/>
              </a:lnSpc>
              <a:buNone/>
            </a:pPr>
            <a:endParaRPr lang="en-US" altLang="zh-CN" sz="2800"/>
          </a:p>
          <a:p>
            <a:pPr>
              <a:lnSpc>
                <a:spcPct val="150000"/>
              </a:lnSpc>
            </a:pPr>
            <a:r>
              <a:rPr lang="en-US" altLang="zh-CN" sz="2800"/>
              <a:t>Because n/b</a:t>
            </a:r>
            <a:r>
              <a:rPr lang="en-US" altLang="zh-CN" sz="2800" baseline="30000"/>
              <a:t>k</a:t>
            </a:r>
            <a:r>
              <a:rPr lang="en-US" altLang="zh-CN" sz="2800"/>
              <a:t> = 1, it follows that</a:t>
            </a:r>
            <a:endParaRPr lang="en-US" altLang="zh-CN" sz="2800"/>
          </a:p>
          <a:p>
            <a:pPr>
              <a:lnSpc>
                <a:spcPct val="150000"/>
              </a:lnSpc>
            </a:pPr>
            <a:endParaRPr lang="en-US" altLang="zh-CN" sz="2800"/>
          </a:p>
          <a:p>
            <a:pPr>
              <a:lnSpc>
                <a:spcPct val="150000"/>
              </a:lnSpc>
            </a:pPr>
            <a:r>
              <a:rPr lang="en-US" altLang="zh-CN" sz="2800"/>
              <a:t>We can use this equation for f(n) to estimate the size of functions that satisfy divide-and-conquer relations.</a:t>
            </a:r>
            <a:endParaRPr lang="en-US" altLang="zh-CN" sz="2800"/>
          </a:p>
        </p:txBody>
      </p:sp>
      <p:pic>
        <p:nvPicPr>
          <p:cNvPr id="3" name="图片 2"/>
          <p:cNvPicPr>
            <a:picLocks noChangeAspect="1"/>
          </p:cNvPicPr>
          <p:nvPr/>
        </p:nvPicPr>
        <p:blipFill>
          <a:blip r:embed="rId2"/>
          <a:stretch>
            <a:fillRect/>
          </a:stretch>
        </p:blipFill>
        <p:spPr>
          <a:xfrm>
            <a:off x="1573428" y="1513150"/>
            <a:ext cx="4987170" cy="2328107"/>
          </a:xfrm>
          <a:prstGeom prst="rect">
            <a:avLst/>
          </a:prstGeom>
        </p:spPr>
      </p:pic>
      <p:pic>
        <p:nvPicPr>
          <p:cNvPr id="7" name="图片 6"/>
          <p:cNvPicPr>
            <a:picLocks noChangeAspect="1"/>
          </p:cNvPicPr>
          <p:nvPr/>
        </p:nvPicPr>
        <p:blipFill>
          <a:blip r:embed="rId3"/>
          <a:stretch>
            <a:fillRect/>
          </a:stretch>
        </p:blipFill>
        <p:spPr>
          <a:xfrm>
            <a:off x="1493526" y="4468914"/>
            <a:ext cx="3637764" cy="821063"/>
          </a:xfrm>
          <a:prstGeom prst="rect">
            <a:avLst/>
          </a:prstGeom>
        </p:spPr>
      </p:pic>
      <p:sp>
        <p:nvSpPr>
          <p:cNvPr id="8" name="文本框 7"/>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205001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000"/>
              </a:lnSpc>
            </a:pPr>
            <a:r>
              <a:rPr lang="en-US" altLang="zh-CN" sz="2800" dirty="0"/>
              <a:t>Let f be an increasing function that satisfies the recurrence relation</a:t>
            </a:r>
            <a:endParaRPr lang="en-US" altLang="zh-CN" sz="2800" dirty="0"/>
          </a:p>
          <a:p>
            <a:pPr>
              <a:lnSpc>
                <a:spcPts val="4000"/>
              </a:lnSpc>
            </a:pPr>
            <a:endParaRPr lang="en-US" altLang="zh-CN" sz="2800" dirty="0"/>
          </a:p>
          <a:p>
            <a:pPr>
              <a:lnSpc>
                <a:spcPts val="4000"/>
              </a:lnSpc>
            </a:pPr>
            <a:r>
              <a:rPr lang="en-US" altLang="zh-CN" sz="2800" dirty="0"/>
              <a:t>whenever n is divisible by b, where a ≥ 1, b is an integer greater than 1, and c is a positive real number. Then</a:t>
            </a:r>
            <a:endParaRPr lang="en-US" altLang="zh-CN" sz="2800" dirty="0"/>
          </a:p>
          <a:p>
            <a:pPr>
              <a:lnSpc>
                <a:spcPts val="4000"/>
              </a:lnSpc>
            </a:pPr>
            <a:endParaRPr lang="en-US" altLang="zh-CN" sz="2800" dirty="0"/>
          </a:p>
          <a:p>
            <a:pPr>
              <a:lnSpc>
                <a:spcPts val="4000"/>
              </a:lnSpc>
            </a:pPr>
            <a:endParaRPr lang="en-US" altLang="zh-CN" sz="2800" dirty="0"/>
          </a:p>
          <a:p>
            <a:pPr>
              <a:lnSpc>
                <a:spcPts val="4000"/>
              </a:lnSpc>
            </a:pPr>
            <a:r>
              <a:rPr lang="en-US" altLang="zh-CN" sz="2800" dirty="0"/>
              <a:t>Furthermore, when n = bk and a ≠ 1, where k is a positive integer,</a:t>
            </a:r>
            <a:endParaRPr lang="en-US" altLang="zh-CN" sz="2800" dirty="0"/>
          </a:p>
          <a:p>
            <a:pPr>
              <a:lnSpc>
                <a:spcPts val="4000"/>
              </a:lnSpc>
            </a:pPr>
            <a:endParaRPr lang="en-US" altLang="zh-CN" sz="2800" dirty="0"/>
          </a:p>
          <a:p>
            <a:pPr>
              <a:lnSpc>
                <a:spcPts val="4000"/>
              </a:lnSpc>
            </a:pPr>
            <a:r>
              <a:rPr lang="en-US" altLang="zh-CN" sz="2800" dirty="0"/>
              <a:t>where C1 = f(1) + c/(a−1) and C2 = −c/(a−1)</a:t>
            </a:r>
            <a:endParaRPr lang="en-US" altLang="zh-CN" sz="2800" dirty="0"/>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Theorem 1</a:t>
            </a:r>
            <a:endParaRPr lang="zh-CN" altLang="en-US" sz="4000" b="1" dirty="0"/>
          </a:p>
        </p:txBody>
      </p:sp>
      <p:pic>
        <p:nvPicPr>
          <p:cNvPr id="3" name="图片 2"/>
          <p:cNvPicPr>
            <a:picLocks noChangeAspect="1"/>
          </p:cNvPicPr>
          <p:nvPr/>
        </p:nvPicPr>
        <p:blipFill>
          <a:blip r:embed="rId2"/>
          <a:stretch>
            <a:fillRect/>
          </a:stretch>
        </p:blipFill>
        <p:spPr>
          <a:xfrm>
            <a:off x="4535979" y="3950972"/>
            <a:ext cx="3120038" cy="1023372"/>
          </a:xfrm>
          <a:prstGeom prst="rect">
            <a:avLst/>
          </a:prstGeom>
        </p:spPr>
      </p:pic>
      <p:pic>
        <p:nvPicPr>
          <p:cNvPr id="8" name="图片 7"/>
          <p:cNvPicPr>
            <a:picLocks noChangeAspect="1"/>
          </p:cNvPicPr>
          <p:nvPr/>
        </p:nvPicPr>
        <p:blipFill>
          <a:blip r:embed="rId3"/>
          <a:stretch>
            <a:fillRect/>
          </a:stretch>
        </p:blipFill>
        <p:spPr>
          <a:xfrm>
            <a:off x="4948015" y="5663736"/>
            <a:ext cx="2295965" cy="504872"/>
          </a:xfrm>
          <a:prstGeom prst="rect">
            <a:avLst/>
          </a:prstGeom>
        </p:spPr>
      </p:pic>
      <p:pic>
        <p:nvPicPr>
          <p:cNvPr id="10" name="图片 9"/>
          <p:cNvPicPr>
            <a:picLocks noChangeAspect="1"/>
          </p:cNvPicPr>
          <p:nvPr/>
        </p:nvPicPr>
        <p:blipFill>
          <a:blip r:embed="rId4"/>
          <a:stretch>
            <a:fillRect/>
          </a:stretch>
        </p:blipFill>
        <p:spPr>
          <a:xfrm>
            <a:off x="4784694" y="2202873"/>
            <a:ext cx="2622608" cy="627145"/>
          </a:xfrm>
          <a:prstGeom prst="rect">
            <a:avLst/>
          </a:prstGeom>
        </p:spPr>
      </p:pic>
      <p:sp>
        <p:nvSpPr>
          <p:cNvPr id="11" name="文本框 10"/>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819197"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First let n = b</a:t>
            </a:r>
            <a:r>
              <a:rPr lang="en-US" altLang="zh-CN" sz="2800" baseline="30000"/>
              <a:t>k</a:t>
            </a:r>
            <a:r>
              <a:rPr lang="en-US" altLang="zh-CN" sz="2800"/>
              <a:t>. From the expression for f(n) obtained in the discussion preceding the theorem, with g(n) = c, we have</a:t>
            </a:r>
            <a:endParaRPr lang="en-US" altLang="zh-CN" sz="2800"/>
          </a:p>
          <a:p>
            <a:pPr marL="0" indent="0">
              <a:lnSpc>
                <a:spcPct val="150000"/>
              </a:lnSpc>
              <a:buNone/>
            </a:pPr>
            <a:endParaRPr lang="en-US" altLang="zh-CN" sz="2800"/>
          </a:p>
          <a:p>
            <a:pPr>
              <a:lnSpc>
                <a:spcPct val="150000"/>
              </a:lnSpc>
            </a:pPr>
            <a:r>
              <a:rPr lang="en-US" altLang="zh-CN" sz="2800"/>
              <a:t>When a=1 we have</a:t>
            </a:r>
            <a:endParaRPr lang="en-US" altLang="zh-CN" sz="2800"/>
          </a:p>
          <a:p>
            <a:pPr lvl="1" algn="ctr">
              <a:lnSpc>
                <a:spcPct val="150000"/>
              </a:lnSpc>
            </a:pPr>
            <a:r>
              <a:rPr lang="en-US" altLang="zh-CN" sz="2400"/>
              <a:t>f(n) = f(1) + ck .</a:t>
            </a:r>
            <a:endParaRPr lang="en-US" altLang="zh-CN" sz="2400"/>
          </a:p>
          <a:p>
            <a:pPr>
              <a:lnSpc>
                <a:spcPct val="150000"/>
              </a:lnSpc>
            </a:pPr>
            <a:r>
              <a:rPr lang="en-US" altLang="zh-CN" sz="2800"/>
              <a:t>Because n = b</a:t>
            </a:r>
            <a:r>
              <a:rPr lang="en-US" altLang="zh-CN" sz="2800" baseline="30000"/>
              <a:t>k</a:t>
            </a:r>
            <a:r>
              <a:rPr lang="en-US" altLang="zh-CN" sz="2800"/>
              <a:t>, we have k = log</a:t>
            </a:r>
            <a:r>
              <a:rPr lang="en-US" altLang="zh-CN" sz="2800" baseline="-25000"/>
              <a:t>b</a:t>
            </a:r>
            <a:r>
              <a:rPr lang="en-US" altLang="zh-CN" sz="2800"/>
              <a:t>n. Hence,</a:t>
            </a:r>
            <a:endParaRPr lang="en-US" altLang="zh-CN" sz="2800"/>
          </a:p>
          <a:p>
            <a:pPr lvl="1" algn="ctr">
              <a:lnSpc>
                <a:spcPct val="150000"/>
              </a:lnSpc>
            </a:pPr>
            <a:r>
              <a:rPr lang="pt-BR" altLang="zh-CN" sz="2400"/>
              <a:t>f(n) = f(1) + c</a:t>
            </a:r>
            <a:r>
              <a:rPr lang="en-US" altLang="zh-CN" sz="2400"/>
              <a:t>log</a:t>
            </a:r>
            <a:r>
              <a:rPr lang="en-US" altLang="zh-CN" sz="2400" baseline="-25000"/>
              <a:t>b</a:t>
            </a:r>
            <a:r>
              <a:rPr lang="en-US" altLang="zh-CN" sz="2400"/>
              <a:t>n</a:t>
            </a:r>
            <a:r>
              <a:rPr lang="pt-BR" altLang="zh-CN" sz="2400"/>
              <a:t>.</a:t>
            </a:r>
            <a:endParaRPr lang="en-US" altLang="zh-CN" sz="2400"/>
          </a:p>
          <a:p>
            <a:pPr>
              <a:lnSpc>
                <a:spcPct val="150000"/>
              </a:lnSpc>
            </a:pPr>
            <a:endParaRPr lang="en-US" altLang="zh-CN" sz="2800"/>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Proof</a:t>
            </a:r>
            <a:endParaRPr lang="zh-CN" altLang="en-US" sz="4000" b="1" dirty="0"/>
          </a:p>
        </p:txBody>
      </p:sp>
      <p:pic>
        <p:nvPicPr>
          <p:cNvPr id="4" name="图片 3"/>
          <p:cNvPicPr>
            <a:picLocks noChangeAspect="1"/>
          </p:cNvPicPr>
          <p:nvPr/>
        </p:nvPicPr>
        <p:blipFill>
          <a:blip r:embed="rId2"/>
          <a:stretch>
            <a:fillRect/>
          </a:stretch>
        </p:blipFill>
        <p:spPr>
          <a:xfrm>
            <a:off x="3653145" y="2772375"/>
            <a:ext cx="4885710" cy="1187065"/>
          </a:xfrm>
          <a:prstGeom prst="rect">
            <a:avLst/>
          </a:prstGeom>
        </p:spPr>
      </p:pic>
      <p:sp>
        <p:nvSpPr>
          <p:cNvPr id="11" name="文本框 10"/>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819197"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When n is not a power of b, we have b</a:t>
            </a:r>
            <a:r>
              <a:rPr lang="en-US" altLang="zh-CN" sz="2800" baseline="30000"/>
              <a:t>k</a:t>
            </a:r>
            <a:r>
              <a:rPr lang="en-US" altLang="zh-CN" sz="2800"/>
              <a:t> &lt; n &lt; b</a:t>
            </a:r>
            <a:r>
              <a:rPr lang="en-US" altLang="zh-CN" sz="2800" baseline="30000"/>
              <a:t>k+1</a:t>
            </a:r>
            <a:r>
              <a:rPr lang="en-US" altLang="zh-CN" sz="2800"/>
              <a:t>, for a positive integer k. </a:t>
            </a:r>
            <a:endParaRPr lang="en-US" altLang="zh-CN" sz="2800"/>
          </a:p>
          <a:p>
            <a:pPr>
              <a:lnSpc>
                <a:spcPct val="150000"/>
              </a:lnSpc>
            </a:pPr>
            <a:r>
              <a:rPr lang="en-US" altLang="zh-CN" sz="2800"/>
              <a:t>Because f is increasing, it follows that f(n) ≤ f(b</a:t>
            </a:r>
            <a:r>
              <a:rPr lang="en-US" altLang="zh-CN" sz="2800" baseline="30000"/>
              <a:t>k+1</a:t>
            </a:r>
            <a:r>
              <a:rPr lang="en-US" altLang="zh-CN" sz="2800"/>
              <a:t>) = f(1)+c(k+1) = (f(1)+c)+ck ≤ (f(1)+c)+clog</a:t>
            </a:r>
            <a:r>
              <a:rPr lang="en-US" altLang="zh-CN" sz="2800" baseline="-25000"/>
              <a:t>b</a:t>
            </a:r>
            <a:r>
              <a:rPr lang="en-US" altLang="zh-CN" sz="2800"/>
              <a:t>n. </a:t>
            </a:r>
            <a:endParaRPr lang="en-US" altLang="zh-CN" sz="2800"/>
          </a:p>
          <a:p>
            <a:pPr>
              <a:lnSpc>
                <a:spcPct val="150000"/>
              </a:lnSpc>
            </a:pPr>
            <a:r>
              <a:rPr lang="en-US" altLang="zh-CN" sz="2800"/>
              <a:t>Therefore, in both cases, f(n) is O(logn) when a=1.</a:t>
            </a:r>
            <a:endParaRPr lang="en-US" altLang="zh-CN" sz="2800"/>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Proof</a:t>
            </a:r>
            <a:endParaRPr lang="zh-CN" altLang="en-US" sz="4000" b="1" dirty="0"/>
          </a:p>
        </p:txBody>
      </p:sp>
      <p:sp>
        <p:nvSpPr>
          <p:cNvPr id="8" name="文本框 7"/>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2:</a:t>
            </a:r>
            <a:endParaRPr lang="en-US" altLang="zh-CN" sz="2800" dirty="0"/>
          </a:p>
          <a:p>
            <a:pPr lvl="1">
              <a:lnSpc>
                <a:spcPct val="150000"/>
              </a:lnSpc>
              <a:buClr>
                <a:schemeClr val="tx1"/>
              </a:buClr>
              <a:buFont typeface="Wingdings" panose="05000000000000000000" pitchFamily="2" charset="2"/>
              <a:buChar char="l"/>
            </a:pPr>
            <a:r>
              <a:rPr lang="en-US" altLang="zh-CN" sz="2400"/>
              <a:t>The goal of the puzzle is to have all the disks on the second peg in order of size, with the largest on the bottom.</a:t>
            </a:r>
            <a:endParaRPr lang="en-US" altLang="zh-CN" sz="2400"/>
          </a:p>
          <a:p>
            <a:pPr lvl="1">
              <a:lnSpc>
                <a:spcPct val="150000"/>
              </a:lnSpc>
              <a:buClr>
                <a:schemeClr val="tx1"/>
              </a:buClr>
              <a:buFont typeface="Wingdings" panose="05000000000000000000" pitchFamily="2" charset="2"/>
              <a:buChar char="l"/>
            </a:pPr>
            <a:r>
              <a:rPr lang="en-US" altLang="zh-CN" sz="2400"/>
              <a:t>Let Hn denote the number of moves needed to solve the Tower of Hanoi puzzle with n disks. Set up a recurrence relation for the sequence {H</a:t>
            </a:r>
            <a:r>
              <a:rPr lang="en-US" altLang="zh-CN" sz="2400" baseline="-25000"/>
              <a:t>n</a:t>
            </a:r>
            <a:r>
              <a:rPr lang="en-US" altLang="zh-CN" sz="2400"/>
              <a:t>}.</a:t>
            </a:r>
            <a:endParaRPr lang="en-US" altLang="zh-CN" sz="2400" dirty="0"/>
          </a:p>
        </p:txBody>
      </p:sp>
      <p:pic>
        <p:nvPicPr>
          <p:cNvPr id="5" name="图片 4"/>
          <p:cNvPicPr>
            <a:picLocks noChangeAspect="1"/>
          </p:cNvPicPr>
          <p:nvPr/>
        </p:nvPicPr>
        <p:blipFill>
          <a:blip r:embed="rId2"/>
          <a:stretch>
            <a:fillRect/>
          </a:stretch>
        </p:blipFill>
        <p:spPr>
          <a:xfrm>
            <a:off x="3737716" y="3921089"/>
            <a:ext cx="4716567" cy="2708680"/>
          </a:xfrm>
          <a:prstGeom prst="rect">
            <a:avLst/>
          </a:prstGeom>
        </p:spPr>
      </p:pic>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819197"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Now suppose that a &gt; 1. First assume that n = b</a:t>
            </a:r>
            <a:r>
              <a:rPr lang="en-US" altLang="zh-CN" sz="2800" baseline="30000"/>
              <a:t>k</a:t>
            </a:r>
            <a:r>
              <a:rPr lang="en-US" altLang="zh-CN" sz="2800"/>
              <a:t>, where k is a positive integer. From the formula for the sum of terms of a geometric progression (Theorem 1 in Section 2.4), it follows that</a:t>
            </a:r>
            <a:endParaRPr lang="en-US" altLang="zh-CN" sz="2800"/>
          </a:p>
          <a:p>
            <a:pPr>
              <a:lnSpc>
                <a:spcPct val="150000"/>
              </a:lnSpc>
            </a:pPr>
            <a:endParaRPr lang="en-US" altLang="zh-CN" sz="2800"/>
          </a:p>
          <a:p>
            <a:pPr marL="0" indent="0">
              <a:lnSpc>
                <a:spcPct val="150000"/>
              </a:lnSpc>
              <a:buNone/>
            </a:pPr>
            <a:endParaRPr lang="en-US" altLang="zh-CN" sz="2800"/>
          </a:p>
          <a:p>
            <a:pPr>
              <a:lnSpc>
                <a:spcPct val="150000"/>
              </a:lnSpc>
            </a:pPr>
            <a:r>
              <a:rPr lang="en-US" altLang="zh-CN" sz="2800"/>
              <a:t>because                                 (see Exercise 4 in Appendix 2), where C</a:t>
            </a:r>
            <a:r>
              <a:rPr lang="en-US" altLang="zh-CN" sz="2800" baseline="-25000"/>
              <a:t>1</a:t>
            </a:r>
            <a:r>
              <a:rPr lang="en-US" altLang="zh-CN" sz="2800"/>
              <a:t> = f(1) + c/(a−1) and C</a:t>
            </a:r>
            <a:r>
              <a:rPr lang="en-US" altLang="zh-CN" sz="2800" baseline="-25000"/>
              <a:t>2</a:t>
            </a:r>
            <a:r>
              <a:rPr lang="en-US" altLang="zh-CN" sz="2800"/>
              <a:t> = −c/(a−1).</a:t>
            </a:r>
            <a:endParaRPr lang="en-US" altLang="zh-CN" sz="2800"/>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Proof</a:t>
            </a:r>
            <a:endParaRPr lang="zh-CN" altLang="en-US" sz="4000" b="1" dirty="0"/>
          </a:p>
        </p:txBody>
      </p:sp>
      <p:pic>
        <p:nvPicPr>
          <p:cNvPr id="8" name="图片 7"/>
          <p:cNvPicPr>
            <a:picLocks noChangeAspect="1"/>
          </p:cNvPicPr>
          <p:nvPr/>
        </p:nvPicPr>
        <p:blipFill>
          <a:blip r:embed="rId2"/>
          <a:stretch>
            <a:fillRect/>
          </a:stretch>
        </p:blipFill>
        <p:spPr>
          <a:xfrm>
            <a:off x="4002973" y="3614650"/>
            <a:ext cx="4186053" cy="1475167"/>
          </a:xfrm>
          <a:prstGeom prst="rect">
            <a:avLst/>
          </a:prstGeom>
        </p:spPr>
      </p:pic>
      <p:pic>
        <p:nvPicPr>
          <p:cNvPr id="10" name="图片 9"/>
          <p:cNvPicPr>
            <a:picLocks noChangeAspect="1"/>
          </p:cNvPicPr>
          <p:nvPr/>
        </p:nvPicPr>
        <p:blipFill>
          <a:blip r:embed="rId3"/>
          <a:stretch>
            <a:fillRect/>
          </a:stretch>
        </p:blipFill>
        <p:spPr>
          <a:xfrm>
            <a:off x="2246712" y="5255184"/>
            <a:ext cx="2914568" cy="358249"/>
          </a:xfrm>
          <a:prstGeom prst="rect">
            <a:avLst/>
          </a:prstGeom>
        </p:spPr>
      </p:pic>
      <p:sp>
        <p:nvSpPr>
          <p:cNvPr id="11" name="文本框 10"/>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819197"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Now suppose that n is not a power of b. Then b</a:t>
            </a:r>
            <a:r>
              <a:rPr lang="en-US" altLang="zh-CN" sz="2800" baseline="30000"/>
              <a:t>k</a:t>
            </a:r>
            <a:r>
              <a:rPr lang="en-US" altLang="zh-CN" sz="2800"/>
              <a:t> &lt; n &lt; b</a:t>
            </a:r>
            <a:r>
              <a:rPr lang="en-US" altLang="zh-CN" sz="2800" baseline="30000"/>
              <a:t>k+1</a:t>
            </a:r>
            <a:r>
              <a:rPr lang="en-US" altLang="zh-CN" sz="2800"/>
              <a:t>, where k is a nonnegative integer. Because f is increasing,</a:t>
            </a:r>
            <a:endParaRPr lang="en-US" altLang="zh-CN" sz="2800"/>
          </a:p>
          <a:p>
            <a:pPr>
              <a:lnSpc>
                <a:spcPct val="150000"/>
              </a:lnSpc>
            </a:pPr>
            <a:endParaRPr lang="en-US" altLang="zh-CN" sz="2800"/>
          </a:p>
          <a:p>
            <a:pPr>
              <a:lnSpc>
                <a:spcPct val="150000"/>
              </a:lnSpc>
            </a:pPr>
            <a:endParaRPr lang="en-US" altLang="zh-CN" sz="2800"/>
          </a:p>
          <a:p>
            <a:pPr>
              <a:lnSpc>
                <a:spcPct val="150000"/>
              </a:lnSpc>
            </a:pPr>
            <a:endParaRPr lang="en-US" altLang="zh-CN" sz="2800"/>
          </a:p>
          <a:p>
            <a:pPr>
              <a:lnSpc>
                <a:spcPct val="150000"/>
              </a:lnSpc>
            </a:pPr>
            <a:r>
              <a:rPr lang="en-US" altLang="zh-CN" sz="2800"/>
              <a:t>because k ≤ logb n &lt; k + 1. </a:t>
            </a:r>
            <a:endParaRPr lang="en-US" altLang="zh-CN" sz="2800"/>
          </a:p>
          <a:p>
            <a:pPr>
              <a:lnSpc>
                <a:spcPct val="150000"/>
              </a:lnSpc>
            </a:pPr>
            <a:r>
              <a:rPr lang="en-US" altLang="zh-CN" sz="2800"/>
              <a:t>Hence, we have f(n) is               .</a:t>
            </a:r>
            <a:endParaRPr lang="en-US" altLang="zh-CN" sz="2800"/>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Proof</a:t>
            </a:r>
            <a:endParaRPr lang="zh-CN" altLang="en-US" sz="4000" b="1" dirty="0"/>
          </a:p>
        </p:txBody>
      </p:sp>
      <p:pic>
        <p:nvPicPr>
          <p:cNvPr id="3" name="图片 2"/>
          <p:cNvPicPr>
            <a:picLocks noChangeAspect="1"/>
          </p:cNvPicPr>
          <p:nvPr/>
        </p:nvPicPr>
        <p:blipFill>
          <a:blip r:embed="rId2"/>
          <a:stretch>
            <a:fillRect/>
          </a:stretch>
        </p:blipFill>
        <p:spPr>
          <a:xfrm>
            <a:off x="3959274" y="3040941"/>
            <a:ext cx="4366578" cy="2086683"/>
          </a:xfrm>
          <a:prstGeom prst="rect">
            <a:avLst/>
          </a:prstGeom>
        </p:spPr>
      </p:pic>
      <p:pic>
        <p:nvPicPr>
          <p:cNvPr id="9" name="图片 8"/>
          <p:cNvPicPr>
            <a:picLocks noChangeAspect="1"/>
          </p:cNvPicPr>
          <p:nvPr/>
        </p:nvPicPr>
        <p:blipFill>
          <a:blip r:embed="rId3"/>
          <a:stretch>
            <a:fillRect/>
          </a:stretch>
        </p:blipFill>
        <p:spPr>
          <a:xfrm>
            <a:off x="4466907" y="6052832"/>
            <a:ext cx="1364933" cy="429149"/>
          </a:xfrm>
          <a:prstGeom prst="rect">
            <a:avLst/>
          </a:prstGeom>
        </p:spPr>
      </p:pic>
      <p:sp>
        <p:nvSpPr>
          <p:cNvPr id="11" name="文本框 10"/>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683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6:</a:t>
            </a:r>
            <a:endParaRPr lang="en-US" altLang="zh-CN" sz="2800" dirty="0"/>
          </a:p>
          <a:p>
            <a:pPr lvl="1">
              <a:lnSpc>
                <a:spcPct val="150000"/>
              </a:lnSpc>
              <a:buClr>
                <a:schemeClr val="tx1"/>
              </a:buClr>
              <a:buFont typeface="Wingdings" panose="05000000000000000000" pitchFamily="2" charset="2"/>
              <a:buChar char="l"/>
            </a:pPr>
            <a:r>
              <a:rPr lang="en-US" altLang="zh-CN" sz="2400"/>
              <a:t>Let f(n) = 5f(n/2) + 3 and f(1) = 7. Find f(2</a:t>
            </a:r>
            <a:r>
              <a:rPr lang="en-US" altLang="zh-CN" sz="2400" baseline="30000"/>
              <a:t>k</a:t>
            </a:r>
            <a:r>
              <a:rPr lang="en-US" altLang="zh-CN" sz="2400"/>
              <a:t>), where k is a positive integer. Also, estimate f(n) if f is an increasing function.</a:t>
            </a:r>
            <a:endParaRPr lang="en-US" altLang="zh-CN" sz="2400"/>
          </a:p>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From the proof of Theorem 1, with a = 5, b = 2, and c = 3, we see that if n = 2</a:t>
            </a:r>
            <a:r>
              <a:rPr lang="en-US" altLang="zh-CN" sz="2400" baseline="30000"/>
              <a:t>k</a:t>
            </a:r>
            <a:r>
              <a:rPr lang="en-US" altLang="zh-CN" sz="2400"/>
              <a:t>, then</a:t>
            </a:r>
            <a:endParaRPr lang="en-US" altLang="zh-CN" sz="2400"/>
          </a:p>
          <a:p>
            <a:pPr lvl="1">
              <a:lnSpc>
                <a:spcPct val="150000"/>
              </a:lnSpc>
              <a:buClr>
                <a:schemeClr val="tx1"/>
              </a:buClr>
              <a:buFont typeface="Wingdings" panose="05000000000000000000" pitchFamily="2" charset="2"/>
              <a:buChar char="l"/>
            </a:pPr>
            <a:endParaRPr lang="en-US" altLang="zh-CN" sz="2400"/>
          </a:p>
          <a:p>
            <a:pPr lvl="1">
              <a:lnSpc>
                <a:spcPct val="150000"/>
              </a:lnSpc>
              <a:buClr>
                <a:schemeClr val="tx1"/>
              </a:buClr>
              <a:buFont typeface="Wingdings" panose="05000000000000000000" pitchFamily="2" charset="2"/>
              <a:buChar char="l"/>
            </a:pPr>
            <a:endParaRPr lang="en-US" altLang="zh-CN" sz="2400"/>
          </a:p>
          <a:p>
            <a:pPr lvl="1">
              <a:lnSpc>
                <a:spcPct val="150000"/>
              </a:lnSpc>
              <a:buClr>
                <a:schemeClr val="tx1"/>
              </a:buClr>
              <a:buFont typeface="Wingdings" panose="05000000000000000000" pitchFamily="2" charset="2"/>
              <a:buChar char="l"/>
            </a:pPr>
            <a:r>
              <a:rPr lang="en-US" altLang="zh-CN" sz="2400"/>
              <a:t>Also, if f(n) is increasing, Theorem 1 shows that f(n) is                             .</a:t>
            </a:r>
            <a:endParaRPr lang="en-US" altLang="zh-CN" sz="2400"/>
          </a:p>
        </p:txBody>
      </p:sp>
      <p:pic>
        <p:nvPicPr>
          <p:cNvPr id="5" name="图片 4"/>
          <p:cNvPicPr>
            <a:picLocks noChangeAspect="1"/>
          </p:cNvPicPr>
          <p:nvPr/>
        </p:nvPicPr>
        <p:blipFill>
          <a:blip r:embed="rId2"/>
          <a:stretch>
            <a:fillRect/>
          </a:stretch>
        </p:blipFill>
        <p:spPr>
          <a:xfrm>
            <a:off x="3624580" y="4092415"/>
            <a:ext cx="4757146" cy="1601787"/>
          </a:xfrm>
          <a:prstGeom prst="rect">
            <a:avLst/>
          </a:prstGeom>
        </p:spPr>
      </p:pic>
      <p:pic>
        <p:nvPicPr>
          <p:cNvPr id="7" name="图片 6"/>
          <p:cNvPicPr>
            <a:picLocks noChangeAspect="1"/>
          </p:cNvPicPr>
          <p:nvPr/>
        </p:nvPicPr>
        <p:blipFill>
          <a:blip r:embed="rId3"/>
          <a:stretch>
            <a:fillRect/>
          </a:stretch>
        </p:blipFill>
        <p:spPr>
          <a:xfrm>
            <a:off x="8949690" y="5912567"/>
            <a:ext cx="2195830" cy="419304"/>
          </a:xfrm>
          <a:prstGeom prst="rect">
            <a:avLst/>
          </a:prstGeom>
        </p:spPr>
      </p:pic>
    </p:spTree>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We can use Theorem 1 to estimate the computational complexity of the binary search algorithm and the algorithm given in Example 2 for locating the minimum and maximum of a sequence.</a:t>
            </a:r>
            <a:endParaRPr lang="en-US" altLang="zh-CN" sz="2800"/>
          </a:p>
        </p:txBody>
      </p:sp>
      <p:sp>
        <p:nvSpPr>
          <p:cNvPr id="7" name="文本框 6"/>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683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7:</a:t>
            </a:r>
            <a:endParaRPr lang="en-US" altLang="zh-CN" sz="2800" dirty="0"/>
          </a:p>
          <a:p>
            <a:pPr lvl="1">
              <a:lnSpc>
                <a:spcPct val="150000"/>
              </a:lnSpc>
              <a:buClr>
                <a:schemeClr val="tx1"/>
              </a:buClr>
              <a:buFont typeface="Wingdings" panose="05000000000000000000" pitchFamily="2" charset="2"/>
              <a:buChar char="l"/>
            </a:pPr>
            <a:r>
              <a:rPr lang="en-US" altLang="zh-CN" sz="2400"/>
              <a:t>Give a big-O estimate for the number of comparisons used by a binary search.</a:t>
            </a:r>
            <a:endParaRPr lang="en-US" altLang="zh-CN" sz="2400"/>
          </a:p>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In Example 1 it was shown that f(n) = f(n/2) + 2 when n is even, where f is the number of comparisons required to perform a binary search on a sequence of size n. </a:t>
            </a:r>
            <a:endParaRPr lang="en-US" altLang="zh-CN" sz="2400"/>
          </a:p>
          <a:p>
            <a:pPr lvl="1">
              <a:lnSpc>
                <a:spcPct val="150000"/>
              </a:lnSpc>
              <a:buClr>
                <a:schemeClr val="tx1"/>
              </a:buClr>
              <a:buFont typeface="Wingdings" panose="05000000000000000000" pitchFamily="2" charset="2"/>
              <a:buChar char="l"/>
            </a:pPr>
            <a:r>
              <a:rPr lang="en-US" altLang="zh-CN" sz="2400"/>
              <a:t>Hence, from Theorem 1, it follows that f(n) is O(logn).</a:t>
            </a:r>
            <a:endParaRPr lang="en-US" altLang="zh-CN" sz="2400"/>
          </a:p>
        </p:txBody>
      </p:sp>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683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8:</a:t>
            </a:r>
            <a:endParaRPr lang="en-US" altLang="zh-CN" sz="2800" dirty="0"/>
          </a:p>
          <a:p>
            <a:pPr lvl="1">
              <a:lnSpc>
                <a:spcPct val="150000"/>
              </a:lnSpc>
              <a:buClr>
                <a:schemeClr val="tx1"/>
              </a:buClr>
              <a:buFont typeface="Wingdings" panose="05000000000000000000" pitchFamily="2" charset="2"/>
              <a:buChar char="l"/>
            </a:pPr>
            <a:r>
              <a:rPr lang="en-US" altLang="zh-CN" sz="2400"/>
              <a:t>Give a big-O estimate for the number of comparisons used to locate the maximum and minimum elements in a sequence using the algorithm given in Example 2.</a:t>
            </a:r>
            <a:endParaRPr lang="en-US" altLang="zh-CN" sz="2400"/>
          </a:p>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In Example 2 we showed that f(n) = 2f(n/2) + 2, when n is even, where f is the number of comparisons needed by this algorithm. </a:t>
            </a:r>
            <a:endParaRPr lang="en-US" altLang="zh-CN" sz="2400"/>
          </a:p>
          <a:p>
            <a:pPr lvl="1">
              <a:lnSpc>
                <a:spcPct val="150000"/>
              </a:lnSpc>
              <a:buClr>
                <a:schemeClr val="tx1"/>
              </a:buClr>
              <a:buFont typeface="Wingdings" panose="05000000000000000000" pitchFamily="2" charset="2"/>
              <a:buChar char="l"/>
            </a:pPr>
            <a:r>
              <a:rPr lang="en-US" altLang="zh-CN" sz="2400"/>
              <a:t>Hence, from Theorem 1, it follows that f(n) is O(n</a:t>
            </a:r>
            <a:r>
              <a:rPr lang="en-US" altLang="zh-CN" sz="2400" baseline="30000"/>
              <a:t>log2</a:t>
            </a:r>
            <a:r>
              <a:rPr lang="en-US" altLang="zh-CN" sz="2400"/>
              <a:t>) = O(n).</a:t>
            </a:r>
            <a:endParaRPr lang="en-US" altLang="zh-CN" sz="2400"/>
          </a:p>
        </p:txBody>
      </p:sp>
    </p:spTree>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We now state a more general, and more complicated, theorem, which has Theorem 1 as a special case. </a:t>
            </a:r>
            <a:endParaRPr lang="en-US" altLang="zh-CN" sz="2800"/>
          </a:p>
          <a:p>
            <a:pPr>
              <a:lnSpc>
                <a:spcPct val="150000"/>
              </a:lnSpc>
            </a:pPr>
            <a:r>
              <a:rPr lang="en-US" altLang="zh-CN" sz="2800"/>
              <a:t>This theorem (or more powerful versions, including big-Theta estimates) is sometimes known as the master theorem because it is useful in analyzing the complexity of many important divide-and-conquer algorithms.</a:t>
            </a:r>
            <a:endParaRPr lang="en-US" altLang="zh-CN" sz="2800"/>
          </a:p>
        </p:txBody>
      </p:sp>
      <p:sp>
        <p:nvSpPr>
          <p:cNvPr id="7" name="文本框 6"/>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819197"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Let f be an increasing function that satisfies the recurrence relation</a:t>
            </a:r>
            <a:endParaRPr lang="en-US" altLang="zh-CN" sz="2800"/>
          </a:p>
          <a:p>
            <a:pPr lvl="1" algn="ctr">
              <a:lnSpc>
                <a:spcPct val="150000"/>
              </a:lnSpc>
            </a:pPr>
            <a:r>
              <a:rPr lang="en-US" altLang="zh-CN" sz="2400"/>
              <a:t>f(n) = af(n/b) + cn</a:t>
            </a:r>
            <a:r>
              <a:rPr lang="en-US" altLang="zh-CN" sz="2400" baseline="30000"/>
              <a:t>d</a:t>
            </a:r>
            <a:endParaRPr lang="en-US" altLang="zh-CN" sz="2400" baseline="30000"/>
          </a:p>
          <a:p>
            <a:pPr>
              <a:lnSpc>
                <a:spcPct val="150000"/>
              </a:lnSpc>
            </a:pPr>
            <a:r>
              <a:rPr lang="en-US" altLang="zh-CN" sz="2800"/>
              <a:t>whenever n = b</a:t>
            </a:r>
            <a:r>
              <a:rPr lang="en-US" altLang="zh-CN" sz="2800" baseline="30000"/>
              <a:t>k</a:t>
            </a:r>
            <a:r>
              <a:rPr lang="en-US" altLang="zh-CN" sz="2800"/>
              <a:t>, where k is a positive integer, a ≥ 1, b is an integer greater than 1, and c and d are real numbers with c positive and d nonnegative. Then</a:t>
            </a:r>
            <a:endParaRPr lang="en-US" altLang="zh-CN" sz="2800"/>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Theroem 2</a:t>
            </a:r>
            <a:endParaRPr lang="zh-CN" altLang="en-US" sz="4000" b="1" dirty="0"/>
          </a:p>
        </p:txBody>
      </p:sp>
      <p:sp>
        <p:nvSpPr>
          <p:cNvPr id="11" name="文本框 10"/>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192419" y="4946504"/>
            <a:ext cx="3854450" cy="1769256"/>
          </a:xfrm>
          <a:prstGeom prst="rect">
            <a:avLst/>
          </a:prstGeom>
        </p:spPr>
      </p:pic>
    </p:spTree>
  </p:cSld>
  <p:clrMapOvr>
    <a:masterClrMapping/>
  </p:clrMapOvr>
  <p:transition>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86400" y="1677825"/>
            <a:ext cx="11819197"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The proof of Theorem 2 is left for the reader as Exercises 29–33.</a:t>
            </a:r>
            <a:endParaRPr lang="en-US" altLang="zh-CN" sz="2800" dirty="0"/>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Proof</a:t>
            </a:r>
            <a:endParaRPr lang="zh-CN" altLang="en-US" sz="4000" b="1" dirty="0"/>
          </a:p>
        </p:txBody>
      </p:sp>
      <p:sp>
        <p:nvSpPr>
          <p:cNvPr id="11" name="文本框 10"/>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41998"/>
            <a:ext cx="11579500" cy="683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9:</a:t>
            </a:r>
            <a:endParaRPr lang="en-US" altLang="zh-CN" sz="2800" dirty="0"/>
          </a:p>
          <a:p>
            <a:pPr lvl="1">
              <a:lnSpc>
                <a:spcPct val="150000"/>
              </a:lnSpc>
              <a:buClr>
                <a:schemeClr val="tx1"/>
              </a:buClr>
              <a:buFont typeface="Wingdings" panose="05000000000000000000" pitchFamily="2" charset="2"/>
              <a:buChar char="l"/>
            </a:pPr>
            <a:r>
              <a:rPr lang="en-US" altLang="zh-CN" sz="2400">
                <a:solidFill>
                  <a:srgbClr val="FF0000"/>
                </a:solidFill>
              </a:rPr>
              <a:t>Complexity of Merge Sort(</a:t>
            </a:r>
            <a:r>
              <a:rPr lang="zh-CN" altLang="en-US" sz="2400">
                <a:solidFill>
                  <a:srgbClr val="FF0000"/>
                </a:solidFill>
              </a:rPr>
              <a:t>归并排序的复杂度</a:t>
            </a:r>
            <a:r>
              <a:rPr lang="en-US" altLang="zh-CN" sz="2400">
                <a:solidFill>
                  <a:srgbClr val="FF0000"/>
                </a:solidFill>
              </a:rPr>
              <a:t>) </a:t>
            </a:r>
            <a:endParaRPr lang="en-US" altLang="zh-CN" sz="2400">
              <a:solidFill>
                <a:srgbClr val="FF0000"/>
              </a:solidFill>
            </a:endParaRPr>
          </a:p>
          <a:p>
            <a:pPr lvl="1">
              <a:lnSpc>
                <a:spcPct val="150000"/>
              </a:lnSpc>
              <a:buClr>
                <a:schemeClr val="tx1"/>
              </a:buClr>
              <a:buFont typeface="Wingdings" panose="05000000000000000000" pitchFamily="2" charset="2"/>
              <a:buChar char="l"/>
            </a:pPr>
            <a:r>
              <a:rPr lang="en-US" altLang="zh-CN" sz="2400"/>
              <a:t>In Example 3 we explained that the number of comparisons used by the merge sort to sort a list of n elements is less than M(n), where M(n) = 2M(n/2)+n. By the master theorem (Theorem 2) we find that M(n) is O(n log n), which agrees with the estimate found in Section 5.4.</a:t>
            </a:r>
            <a:endParaRPr lang="en-US" altLang="zh-CN" sz="240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41998"/>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lvl="1">
              <a:lnSpc>
                <a:spcPct val="150000"/>
              </a:lnSpc>
              <a:buClr>
                <a:schemeClr val="tx1"/>
              </a:buClr>
              <a:buFont typeface="Wingdings" panose="05000000000000000000" pitchFamily="2" charset="2"/>
              <a:buChar char="l"/>
            </a:pPr>
            <a:r>
              <a:rPr lang="en-US" altLang="zh-CN" sz="2400"/>
              <a:t>Begin with n disks on peg 1. </a:t>
            </a:r>
            <a:endParaRPr lang="en-US" altLang="zh-CN" sz="2400"/>
          </a:p>
          <a:p>
            <a:pPr lvl="1">
              <a:lnSpc>
                <a:spcPct val="150000"/>
              </a:lnSpc>
              <a:buClr>
                <a:schemeClr val="tx1"/>
              </a:buClr>
              <a:buFont typeface="Wingdings" panose="05000000000000000000" pitchFamily="2" charset="2"/>
              <a:buChar char="l"/>
            </a:pPr>
            <a:r>
              <a:rPr lang="en-US" altLang="zh-CN" sz="2400"/>
              <a:t>We can transfer the top n−1 disks, following the rules of the puzzle, to peg 3 using H</a:t>
            </a:r>
            <a:r>
              <a:rPr lang="en-US" altLang="zh-CN" sz="2400" baseline="-25000"/>
              <a:t>n−1 </a:t>
            </a:r>
            <a:r>
              <a:rPr lang="en-US" altLang="zh-CN" sz="2400"/>
              <a:t>moves (see Figure 3 for an illustration of the pegs and disks at this point). </a:t>
            </a:r>
            <a:endParaRPr lang="en-US" altLang="zh-CN" sz="2400" dirty="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545797" y="3872857"/>
            <a:ext cx="5100406" cy="2742671"/>
          </a:xfrm>
          <a:prstGeom prst="rect">
            <a:avLst/>
          </a:prstGeom>
        </p:spPr>
      </p:pic>
    </p:spTree>
  </p:cSld>
  <p:clrMapOvr>
    <a:masterClrMapping/>
  </p:clrMapOvr>
  <p:transition>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7519" y="1065513"/>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gn="l" eaLnBrk="1" hangingPunct="1">
              <a:lnSpc>
                <a:spcPct val="150000"/>
              </a:lnSpc>
              <a:buClrTx/>
              <a:buSzTx/>
              <a:buFont typeface="Wingdings" panose="05000000000000000000" pitchFamily="2" charset="2"/>
              <a:buChar char="l"/>
            </a:pPr>
            <a:r>
              <a:rPr lang="en-US" altLang="zh-CN">
                <a:sym typeface="+mn-ea"/>
              </a:rPr>
              <a:t>Example 10:</a:t>
            </a:r>
            <a:endParaRPr lang="en-US" altLang="zh-CN">
              <a:sym typeface="+mn-ea"/>
            </a:endParaRPr>
          </a:p>
          <a:p>
            <a:pPr lvl="1" indent="-342900" algn="l" eaLnBrk="1" hangingPunct="1">
              <a:lnSpc>
                <a:spcPct val="150000"/>
              </a:lnSpc>
              <a:buClrTx/>
              <a:buSzTx/>
              <a:buChar char="l"/>
            </a:pPr>
            <a:r>
              <a:rPr lang="en-US" altLang="zh-CN"/>
              <a:t>Give a big-O estimate for the number of bit operations needed to multiply two n-bit integers using the fast multiplication algorithm described in Example 4.</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53365" y="1065530"/>
            <a:ext cx="1168590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zh-CN" altLang="en-US">
              <a:sym typeface="+mn-ea"/>
            </a:endParaRPr>
          </a:p>
          <a:p>
            <a:pPr lvl="1" eaLnBrk="1" hangingPunct="1">
              <a:lnSpc>
                <a:spcPct val="150000"/>
              </a:lnSpc>
              <a:buClr>
                <a:srgbClr val="000000"/>
              </a:buClr>
              <a:buFont typeface="Wingdings" panose="05000000000000000000" charset="0"/>
              <a:buChar char="l"/>
            </a:pPr>
            <a:r>
              <a:rPr lang="en-US" altLang="zh-CN"/>
              <a:t>Example 4 shows that f(n) = 3f(n∕2) + Cn, when n is even, where f(n) is the number of bit operations required to multiply two n-bit integers using the fast multiplication algorithm.Hence, from the master theorem (Theorem 2), it follows that f(n) is O(n</a:t>
            </a:r>
            <a:r>
              <a:rPr lang="en-US" altLang="zh-CN" baseline="30000"/>
              <a:t>log 3</a:t>
            </a:r>
            <a:r>
              <a:rPr lang="en-US" altLang="zh-CN" sz="2100"/>
              <a:t>). </a:t>
            </a:r>
            <a:endParaRPr lang="en-US" altLang="zh-CN" sz="2100"/>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1035050"/>
            <a:ext cx="1168590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sym typeface="+mn-ea"/>
            </a:endParaRPr>
          </a:p>
          <a:p>
            <a:pPr lvl="1" eaLnBrk="1" hangingPunct="1">
              <a:lnSpc>
                <a:spcPct val="150000"/>
              </a:lnSpc>
              <a:buClr>
                <a:srgbClr val="000000"/>
              </a:buClr>
              <a:buFont typeface="Wingdings" panose="05000000000000000000" charset="0"/>
              <a:buChar char="l"/>
            </a:pPr>
            <a:r>
              <a:rPr lang="en-US" altLang="zh-CN">
                <a:sym typeface="+mn-ea"/>
              </a:rPr>
              <a:t>Note that log3 ∼ 1.6. Because the conventional algorithm for multiplication uses O(n</a:t>
            </a:r>
            <a:r>
              <a:rPr lang="en-US" altLang="zh-CN" baseline="30000">
                <a:sym typeface="+mn-ea"/>
              </a:rPr>
              <a:t>2</a:t>
            </a:r>
            <a:r>
              <a:rPr lang="en-US" altLang="zh-CN">
                <a:sym typeface="+mn-ea"/>
              </a:rPr>
              <a:t>) bit operations, the fast multiplication algorithm is a substantial improvement over the conventional algorithm in terms of time complexity for sufficiently large integers, including large integers that occur in </a:t>
            </a:r>
            <a:r>
              <a:rPr lang="en-US" altLang="zh-CN"/>
              <a:t>practical applications.</a:t>
            </a:r>
            <a:endParaRPr lang="en-US" altLang="zh-CN"/>
          </a:p>
          <a:p>
            <a:pPr marL="0" indent="0" eaLnBrk="1" hangingPunct="1">
              <a:lnSpc>
                <a:spcPct val="150000"/>
              </a:lnSpc>
              <a:buNone/>
            </a:pP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1096010"/>
            <a:ext cx="1168590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Example 11</a:t>
            </a:r>
            <a:r>
              <a:rPr lang="zh-CN" altLang="en-US">
                <a:sym typeface="+mn-ea"/>
              </a:rPr>
              <a:t>：</a:t>
            </a:r>
            <a:endParaRPr lang="en-US" altLang="zh-CN"/>
          </a:p>
          <a:p>
            <a:pPr marL="914400" lvl="1" indent="-457200" eaLnBrk="1" hangingPunct="1">
              <a:lnSpc>
                <a:spcPct val="150000"/>
              </a:lnSpc>
              <a:buClr>
                <a:srgbClr val="000000"/>
              </a:buClr>
              <a:buFont typeface="Wingdings" panose="05000000000000000000" charset="0"/>
              <a:buChar char="l"/>
            </a:pPr>
            <a:r>
              <a:rPr lang="en-US" altLang="zh-CN"/>
              <a:t>Give a big-</a:t>
            </a:r>
            <a:r>
              <a:rPr lang="en-US" altLang="zh-CN">
                <a:latin typeface="DejaVu Math TeX Gyre" panose="02000503000000000000" charset="0"/>
                <a:ea typeface="微软雅黑" panose="020B0503020204020204" charset="-122"/>
                <a:cs typeface="DejaVu Math TeX Gyre" panose="02000503000000000000" charset="0"/>
              </a:rPr>
              <a:t>Ο</a:t>
            </a:r>
            <a:r>
              <a:rPr lang="en-US" altLang="zh-CN"/>
              <a:t> estimate for the number of multiplications and additions required to multiply two n × n matrices using the matrix multiplication algorithm referred to in Example 5.</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127000" y="1045210"/>
            <a:ext cx="1193863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marL="914400" lvl="1" indent="-457200" eaLnBrk="1" hangingPunct="1">
              <a:lnSpc>
                <a:spcPct val="150000"/>
              </a:lnSpc>
              <a:buClr>
                <a:srgbClr val="000000"/>
              </a:buClr>
              <a:buFont typeface="Wingdings" panose="05000000000000000000" charset="0"/>
              <a:buChar char="l"/>
            </a:pPr>
            <a:r>
              <a:rPr lang="en-US" altLang="zh-CN"/>
              <a:t>Let f(n) denote the number of additions and multiplications used by the algorithm mentioned in Example 5 to multiply two n × n matrices. We have f(n) = 7 f(n ∕ 2) + 15n</a:t>
            </a:r>
            <a:r>
              <a:rPr lang="en-US" altLang="zh-CN" baseline="30000"/>
              <a:t>2 </a:t>
            </a:r>
            <a:r>
              <a:rPr lang="en-US" altLang="zh-CN"/>
              <a:t>∕4, when n is even. Hence, from the master theorem (Theorem 2), it follows that f(n) is O(n</a:t>
            </a:r>
            <a:r>
              <a:rPr lang="en-US" altLang="zh-CN" baseline="30000"/>
              <a:t>log 7</a:t>
            </a:r>
            <a:r>
              <a:rPr lang="en-US" altLang="zh-CN"/>
              <a:t>).</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126365" y="1045210"/>
            <a:ext cx="1193863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Note that log 7 ∼ 2.8. Because the conventional algorithm for multiplying two n × n matrices uses O(n</a:t>
            </a:r>
            <a:r>
              <a:rPr lang="en-US" altLang="zh-CN" baseline="30000"/>
              <a:t>3</a:t>
            </a:r>
            <a:r>
              <a:rPr lang="en-US" altLang="zh-CN"/>
              <a:t>) additions and multiplications, it follows that for sufficiently large integers n, including those that occur in many practical applications, this algorithm is substantially more efficient in time complexity than the conventional algorithm.</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149860" y="1613535"/>
            <a:ext cx="11891645" cy="363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We conclude this section by introducing a divide-and-conquer algorithm from computational geometry, the part of discrete mathematics devoted to algorithms that solve geometric problems.</a:t>
            </a:r>
            <a:endParaRPr lang="en-US" altLang="zh-CN"/>
          </a:p>
        </p:txBody>
      </p:sp>
      <p:sp>
        <p:nvSpPr>
          <p:cNvPr id="3" name="文本框 2"/>
          <p:cNvSpPr txBox="1"/>
          <p:nvPr/>
        </p:nvSpPr>
        <p:spPr>
          <a:xfrm>
            <a:off x="1346200" y="829945"/>
            <a:ext cx="8420735" cy="706755"/>
          </a:xfrm>
          <a:prstGeom prst="rect">
            <a:avLst/>
          </a:prstGeom>
          <a:noFill/>
        </p:spPr>
        <p:txBody>
          <a:bodyPr wrap="square" rtlCol="0">
            <a:spAutoFit/>
          </a:bodyPr>
          <a:lstStyle/>
          <a:p>
            <a:pPr algn="ctr"/>
            <a:r>
              <a:rPr lang="en-US" altLang="zh-CN" sz="4000" b="1"/>
              <a:t>THE CLOSEST-PAIR PROBLEM</a:t>
            </a:r>
            <a:endParaRPr lang="en-US" altLang="zh-CN" sz="4000" b="1"/>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210185" y="730885"/>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Example 12</a:t>
                </a:r>
                <a:r>
                  <a:rPr lang="zh-CN" altLang="en-US">
                    <a:sym typeface="+mn-ea"/>
                  </a:rPr>
                  <a:t>：</a:t>
                </a:r>
                <a:endParaRPr lang="en-US" altLang="zh-CN" dirty="0">
                  <a:solidFill>
                    <a:schemeClr val="tx1"/>
                  </a:solidFill>
                </a:endParaRPr>
              </a:p>
              <a:p>
                <a:pPr marL="914400" lvl="1" indent="-457200" eaLnBrk="1" hangingPunct="1">
                  <a:lnSpc>
                    <a:spcPct val="150000"/>
                  </a:lnSpc>
                  <a:buClr>
                    <a:srgbClr val="000000"/>
                  </a:buClr>
                  <a:buFont typeface="Wingdings" panose="05000000000000000000" charset="0"/>
                  <a:buChar char="l"/>
                </a:pPr>
                <a:r>
                  <a:rPr lang="en-US" altLang="zh-CN" dirty="0">
                    <a:solidFill>
                      <a:schemeClr val="tx1"/>
                    </a:solidFill>
                  </a:rPr>
                  <a:t>The Closest-Pair Problem</a:t>
                </a:r>
                <a:r>
                  <a:rPr lang="zh-CN" altLang="en-US" dirty="0">
                    <a:solidFill>
                      <a:schemeClr val="tx1"/>
                    </a:solidFill>
                  </a:rPr>
                  <a:t>：</a:t>
                </a:r>
                <a:r>
                  <a:rPr lang="en-US" altLang="zh-CN" dirty="0"/>
                  <a:t> </a:t>
                </a:r>
                <a:endParaRPr lang="en-US" altLang="zh-CN" dirty="0"/>
              </a:p>
              <a:p>
                <a:pPr marL="800100" lvl="2" indent="-342900" eaLnBrk="1" hangingPunct="1">
                  <a:lnSpc>
                    <a:spcPct val="150000"/>
                  </a:lnSpc>
                  <a:buClr>
                    <a:srgbClr val="000000"/>
                  </a:buClr>
                  <a:buFont typeface="Wingdings" panose="05000000000000000000" charset="0"/>
                  <a:buChar char="l"/>
                </a:pPr>
                <a:r>
                  <a:rPr lang="en-US" altLang="zh-CN" dirty="0"/>
                  <a:t>Consider the problem of determining the closest pair of points in a set of n points (x</a:t>
                </a:r>
                <a:r>
                  <a:rPr lang="en-US" altLang="zh-CN" baseline="-25000" dirty="0"/>
                  <a:t>1</a:t>
                </a:r>
                <a:r>
                  <a:rPr lang="en-US" altLang="zh-CN" dirty="0"/>
                  <a:t>, y</a:t>
                </a:r>
                <a:r>
                  <a:rPr lang="en-US" altLang="zh-CN" baseline="-25000" dirty="0"/>
                  <a:t>1</a:t>
                </a:r>
                <a:r>
                  <a:rPr lang="en-US" altLang="zh-CN" dirty="0"/>
                  <a:t>), … , (</a:t>
                </a:r>
                <a:r>
                  <a:rPr lang="en-US" altLang="zh-CN" dirty="0" err="1"/>
                  <a:t>x</a:t>
                </a:r>
                <a:r>
                  <a:rPr lang="en-US" altLang="zh-CN" baseline="-25000" dirty="0" err="1"/>
                  <a:t>n</a:t>
                </a:r>
                <a:r>
                  <a:rPr lang="en-US" altLang="zh-CN" dirty="0"/>
                  <a:t>, </a:t>
                </a:r>
                <a:r>
                  <a:rPr lang="en-US" altLang="zh-CN" dirty="0" err="1"/>
                  <a:t>y</a:t>
                </a:r>
                <a:r>
                  <a:rPr lang="en-US" altLang="zh-CN" baseline="-25000" dirty="0" err="1"/>
                  <a:t>n</a:t>
                </a:r>
                <a:r>
                  <a:rPr lang="en-US" altLang="zh-CN" dirty="0"/>
                  <a:t>) in the plane, where the distance between two points (x</a:t>
                </a:r>
                <a:r>
                  <a:rPr lang="en-US" altLang="zh-CN" baseline="-25000" dirty="0"/>
                  <a:t>i</a:t>
                </a:r>
                <a:r>
                  <a:rPr lang="en-US" altLang="zh-CN" dirty="0"/>
                  <a:t>, </a:t>
                </a:r>
                <a:r>
                  <a:rPr lang="en-US" altLang="zh-CN" dirty="0" err="1"/>
                  <a:t>y</a:t>
                </a:r>
                <a:r>
                  <a:rPr lang="en-US" altLang="zh-CN" baseline="-25000" dirty="0" err="1"/>
                  <a:t>i</a:t>
                </a:r>
                <a:r>
                  <a:rPr lang="en-US" altLang="zh-CN" dirty="0"/>
                  <a:t>) and (</a:t>
                </a:r>
                <a:r>
                  <a:rPr lang="en-US" altLang="zh-CN" dirty="0" err="1"/>
                  <a:t>x</a:t>
                </a:r>
                <a:r>
                  <a:rPr lang="en-US" altLang="zh-CN" baseline="-25000" dirty="0" err="1"/>
                  <a:t>j</a:t>
                </a:r>
                <a:r>
                  <a:rPr lang="en-US" altLang="zh-CN" dirty="0"/>
                  <a:t>, </a:t>
                </a:r>
                <a:r>
                  <a:rPr lang="en-US" altLang="zh-CN" dirty="0" err="1"/>
                  <a:t>y</a:t>
                </a:r>
                <a:r>
                  <a:rPr lang="en-US" altLang="zh-CN" baseline="-25000" dirty="0" err="1"/>
                  <a:t>j</a:t>
                </a:r>
                <a:r>
                  <a:rPr lang="en-US" altLang="zh-CN" dirty="0"/>
                  <a:t>) is the usual Euclidean distance </a:t>
                </a:r>
                <a14:m>
                  <m:oMath xmlns:m="http://schemas.openxmlformats.org/officeDocument/2006/math">
                    <m:rad>
                      <m:radPr>
                        <m:degHide m:val="on"/>
                        <m:ctrlPr>
                          <a:rPr lang="en-US" altLang="zh-CN" i="1" baseline="30000">
                            <a:latin typeface="Cambria Math" panose="02040503050406030204" pitchFamily="18" charset="0"/>
                            <a:cs typeface="Cambria Math" panose="02040503050406030204" pitchFamily="18" charset="0"/>
                          </a:rPr>
                        </m:ctrlPr>
                      </m:radPr>
                      <m:deg/>
                      <m:e>
                        <m:r>
                          <a:rPr lang="en-US" altLang="zh-CN">
                            <a:latin typeface="Cambria Math" panose="02040503050406030204" pitchFamily="18" charset="0"/>
                            <a:sym typeface="+mn-ea"/>
                          </a:rPr>
                          <m:t>(</m:t>
                        </m:r>
                        <m:r>
                          <a:rPr lang="en-US" altLang="zh-CN">
                            <a:latin typeface="Cambria Math" panose="02040503050406030204" pitchFamily="18" charset="0"/>
                            <a:sym typeface="+mn-ea"/>
                          </a:rPr>
                          <m:t>𝑥𝑖</m:t>
                        </m:r>
                        <m:r>
                          <a:rPr lang="en-US" altLang="zh-CN">
                            <a:latin typeface="Cambria Math" panose="02040503050406030204" pitchFamily="18" charset="0"/>
                            <a:sym typeface="+mn-ea"/>
                          </a:rPr>
                          <m:t> − </m:t>
                        </m:r>
                        <m:r>
                          <a:rPr lang="en-US" altLang="zh-CN">
                            <a:latin typeface="Cambria Math" panose="02040503050406030204" pitchFamily="18" charset="0"/>
                            <a:sym typeface="+mn-ea"/>
                          </a:rPr>
                          <m:t>𝑥𝑗</m:t>
                        </m:r>
                        <m:r>
                          <a:rPr lang="en-US" altLang="zh-CN">
                            <a:latin typeface="Cambria Math" panose="02040503050406030204" pitchFamily="18" charset="0"/>
                            <a:sym typeface="+mn-ea"/>
                          </a:rPr>
                          <m:t>)</m:t>
                        </m:r>
                        <m:r>
                          <a:rPr lang="en-US" altLang="zh-CN" baseline="30000">
                            <a:latin typeface="Cambria Math" panose="02040503050406030204" pitchFamily="18" charset="0"/>
                            <a:sym typeface="+mn-ea"/>
                          </a:rPr>
                          <m:t>2</m:t>
                        </m:r>
                        <m:r>
                          <a:rPr lang="en-US" altLang="zh-CN" baseline="30000">
                            <a:latin typeface="Cambria Math" panose="02040503050406030204" pitchFamily="18" charset="0"/>
                            <a:sym typeface="+mn-ea"/>
                          </a:rPr>
                          <m:t> </m:t>
                        </m:r>
                        <m:r>
                          <a:rPr lang="en-US" altLang="zh-CN">
                            <a:latin typeface="Cambria Math" panose="02040503050406030204" pitchFamily="18" charset="0"/>
                            <a:sym typeface="+mn-ea"/>
                          </a:rPr>
                          <m:t>+ (</m:t>
                        </m:r>
                        <m:r>
                          <a:rPr lang="en-US" altLang="zh-CN">
                            <a:latin typeface="Cambria Math" panose="02040503050406030204" pitchFamily="18" charset="0"/>
                            <a:sym typeface="+mn-ea"/>
                          </a:rPr>
                          <m:t>𝑦𝑖</m:t>
                        </m:r>
                        <m:r>
                          <a:rPr lang="en-US" altLang="zh-CN" baseline="-25000">
                            <a:latin typeface="Cambria Math" panose="02040503050406030204" pitchFamily="18" charset="0"/>
                            <a:sym typeface="+mn-ea"/>
                          </a:rPr>
                          <m:t> − </m:t>
                        </m:r>
                        <m:r>
                          <a:rPr lang="en-US" altLang="zh-CN">
                            <a:latin typeface="Cambria Math" panose="02040503050406030204" pitchFamily="18" charset="0"/>
                            <a:sym typeface="+mn-ea"/>
                          </a:rPr>
                          <m:t>𝑦𝑗</m:t>
                        </m:r>
                        <m:r>
                          <a:rPr lang="en-US" altLang="zh-CN">
                            <a:latin typeface="Cambria Math" panose="02040503050406030204" pitchFamily="18" charset="0"/>
                            <a:sym typeface="+mn-ea"/>
                          </a:rPr>
                          <m:t>)</m:t>
                        </m:r>
                        <m:r>
                          <a:rPr lang="en-US" altLang="zh-CN" baseline="30000">
                            <a:latin typeface="Cambria Math" panose="02040503050406030204" pitchFamily="18" charset="0"/>
                            <a:sym typeface="+mn-ea"/>
                          </a:rPr>
                          <m:t>2</m:t>
                        </m:r>
                        <m:r>
                          <a:rPr lang="en-US" altLang="zh-CN" baseline="30000">
                            <a:latin typeface="Cambria Math" panose="02040503050406030204" pitchFamily="18" charset="0"/>
                          </a:rPr>
                          <m:t> </m:t>
                        </m:r>
                      </m:e>
                    </m:rad>
                  </m:oMath>
                </a14:m>
                <a:r>
                  <a:rPr lang="en-US" altLang="zh-CN" b="0" dirty="0">
                    <a:latin typeface="Cambria Math" panose="02040503050406030204" pitchFamily="18" charset="0"/>
                    <a:cs typeface="Cambria Math" panose="02040503050406030204" pitchFamily="18" charset="0"/>
                  </a:rPr>
                  <a:t> .</a:t>
                </a:r>
                <a:endParaRPr lang="en-US" altLang="zh-CN" b="0" dirty="0">
                  <a:latin typeface="Cambria Math" panose="02040503050406030204" pitchFamily="18" charset="0"/>
                  <a:cs typeface="Cambria Math" panose="02040503050406030204" pitchFamily="18" charset="0"/>
                </a:endParaRPr>
              </a:p>
              <a:p>
                <a:pPr marL="914400" lvl="2" indent="-457200" eaLnBrk="1" hangingPunct="1">
                  <a:lnSpc>
                    <a:spcPct val="150000"/>
                  </a:lnSpc>
                  <a:buClr>
                    <a:srgbClr val="000000"/>
                  </a:buClr>
                  <a:buFont typeface="Wingdings" panose="05000000000000000000" charset="0"/>
                  <a:buChar char="l"/>
                </a:pPr>
                <a:r>
                  <a:rPr lang="en-US" altLang="zh-CN" dirty="0"/>
                  <a:t>How can this closest pair of points be found in an efficient way?</a:t>
                </a:r>
                <a:endParaRPr lang="en-US" altLang="zh-CN"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210185" y="730885"/>
                <a:ext cx="11286490" cy="5396865"/>
              </a:xfrm>
              <a:prstGeom prst="rect">
                <a:avLst/>
              </a:prstGeom>
              <a:blipFill rotWithShape="1">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78130" y="829945"/>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marL="914400" lvl="1" indent="-457200" eaLnBrk="1" hangingPunct="1">
              <a:lnSpc>
                <a:spcPct val="150000"/>
              </a:lnSpc>
              <a:buClr>
                <a:srgbClr val="000000"/>
              </a:buClr>
              <a:buFont typeface="Wingdings" panose="05000000000000000000" charset="0"/>
              <a:buChar char="l"/>
            </a:pPr>
            <a:r>
              <a:rPr lang="en-US" altLang="zh-CN"/>
              <a:t>To solve this problem we can first determine the distance between every pair of points and then find the smallest of these distances. However, this approach requires O(n</a:t>
            </a:r>
            <a:r>
              <a:rPr lang="en-US" altLang="zh-CN" baseline="30000"/>
              <a:t>2</a:t>
            </a:r>
            <a:r>
              <a:rPr lang="en-US" altLang="zh-CN"/>
              <a:t>) computations of distances and comparisons because there are C(n, 2) = n(n − 1)∕2 pairs of points.</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1068705"/>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r>
              <a:rPr lang="en-US" altLang="zh-CN"/>
              <a:t> </a:t>
            </a:r>
            <a:endParaRPr lang="en-US" altLang="zh-CN"/>
          </a:p>
          <a:p>
            <a:pPr lvl="1" eaLnBrk="1" hangingPunct="1">
              <a:lnSpc>
                <a:spcPct val="150000"/>
              </a:lnSpc>
              <a:buClr>
                <a:srgbClr val="000000"/>
              </a:buClr>
              <a:buFont typeface="Wingdings" panose="05000000000000000000" charset="0"/>
              <a:buChar char="l"/>
            </a:pPr>
            <a:r>
              <a:rPr lang="en-US" altLang="zh-CN"/>
              <a:t>there is an elegant divide-and-conquer algorithm that can solve the closest-pair problem for n points using O(nlogn) computations of distances and comparisons. The algorithm we describe here is due to Michael Samos (see [PrSa85]).</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41998"/>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lvl="1">
              <a:lnSpc>
                <a:spcPct val="150000"/>
              </a:lnSpc>
              <a:buClr>
                <a:schemeClr val="tx1"/>
              </a:buClr>
              <a:buFont typeface="Wingdings" panose="05000000000000000000" pitchFamily="2" charset="2"/>
              <a:buChar char="l"/>
            </a:pPr>
            <a:r>
              <a:rPr lang="en-US" altLang="zh-CN" sz="2400"/>
              <a:t>We keep the largest disk fixed during these moves. Then, we use one move to transfer the largest disk to the second peg. </a:t>
            </a:r>
            <a:endParaRPr lang="en-US" altLang="zh-CN" sz="2400"/>
          </a:p>
          <a:p>
            <a:pPr lvl="1">
              <a:lnSpc>
                <a:spcPct val="150000"/>
              </a:lnSpc>
              <a:buClr>
                <a:schemeClr val="tx1"/>
              </a:buClr>
              <a:buFont typeface="Wingdings" panose="05000000000000000000" pitchFamily="2" charset="2"/>
              <a:buChar char="l"/>
            </a:pPr>
            <a:r>
              <a:rPr lang="en-US" altLang="zh-CN" sz="2400"/>
              <a:t>Finally, we transfer the n−1 disks on peg 3 to peg 2 using H</a:t>
            </a:r>
            <a:r>
              <a:rPr lang="en-US" altLang="zh-CN" sz="2400" baseline="-25000"/>
              <a:t>n−1 </a:t>
            </a:r>
            <a:r>
              <a:rPr lang="en-US" altLang="zh-CN" sz="2400"/>
              <a:t>moves, placing them on top of the largest disk, which always stays fixed on the bottom of peg 2. </a:t>
            </a:r>
            <a:endParaRPr lang="en-US" altLang="zh-CN" sz="2400"/>
          </a:p>
          <a:p>
            <a:pPr lvl="1">
              <a:lnSpc>
                <a:spcPct val="150000"/>
              </a:lnSpc>
              <a:buClr>
                <a:schemeClr val="tx1"/>
              </a:buClr>
              <a:buFont typeface="Wingdings" panose="05000000000000000000" pitchFamily="2" charset="2"/>
              <a:buChar char="l"/>
            </a:pPr>
            <a:r>
              <a:rPr lang="en-US" altLang="zh-CN" sz="2400"/>
              <a:t>This shows that we can solve the Tower of Hano puzzle for n disks using 2H</a:t>
            </a:r>
            <a:r>
              <a:rPr lang="en-US" altLang="zh-CN" sz="2400" baseline="-25000"/>
              <a:t>n−1</a:t>
            </a:r>
            <a:r>
              <a:rPr lang="en-US" altLang="zh-CN" sz="2400"/>
              <a:t>+1 moves.</a:t>
            </a:r>
            <a:endParaRPr lang="en-US" altLang="zh-CN" sz="2400" dirty="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1129665"/>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endParaRPr lang="en-US" altLang="zh-CN"/>
          </a:p>
          <a:p>
            <a:pPr lvl="1" eaLnBrk="1" hangingPunct="1">
              <a:lnSpc>
                <a:spcPct val="150000"/>
              </a:lnSpc>
              <a:buClr>
                <a:srgbClr val="000000"/>
              </a:buClr>
              <a:buFont typeface="Wingdings" panose="05000000000000000000" charset="0"/>
              <a:buChar char="l"/>
            </a:pPr>
            <a:r>
              <a:rPr lang="en-US" altLang="zh-CN"/>
              <a:t>For simplicity, we assume that n = 2</a:t>
            </a:r>
            <a:r>
              <a:rPr lang="en-US" altLang="zh-CN" baseline="30000"/>
              <a:t>k</a:t>
            </a:r>
            <a:r>
              <a:rPr lang="en-US" altLang="zh-CN"/>
              <a:t>, where k is a positive integer. (We avoid some technical considerations that are needed when n is not a power of 2.) When n = 2, we have only one pair of points; the distance between these two points is the minimum distance.</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1200785"/>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At the start of the algorithm we use the merge sort twice, once to sort the points in order of increasing x coordinates, and once to sort the points in order of increasing y coordinates. Each of these sorts requires O(nlogn) operations. We will use these sorted lists in each recursive step.</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1049020"/>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The recursive part of the algorithm divides the problem into two subproblems, each involving half as many points. Using the sorted list of the points by their x coordinates, we construct a vertical line 𝓁 dividing the n points into two parts, a left part and a right part of equal size, each containing n ∕ 2 points, as shown in Figure 1.</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pic>
        <p:nvPicPr>
          <p:cNvPr id="2" name="图片 1"/>
          <p:cNvPicPr>
            <a:picLocks noChangeAspect="1"/>
          </p:cNvPicPr>
          <p:nvPr>
            <p:custDataLst>
              <p:tags r:id="rId1"/>
            </p:custDataLst>
          </p:nvPr>
        </p:nvPicPr>
        <p:blipFill>
          <a:blip r:embed="rId2"/>
          <a:stretch>
            <a:fillRect/>
          </a:stretch>
        </p:blipFill>
        <p:spPr>
          <a:xfrm>
            <a:off x="210185" y="1002030"/>
            <a:ext cx="4353560" cy="4128770"/>
          </a:xfrm>
          <a:prstGeom prst="rect">
            <a:avLst/>
          </a:prstGeom>
        </p:spPr>
      </p:pic>
      <p:sp>
        <p:nvSpPr>
          <p:cNvPr id="4" name="文本框 3"/>
          <p:cNvSpPr txBox="1"/>
          <p:nvPr/>
        </p:nvSpPr>
        <p:spPr>
          <a:xfrm>
            <a:off x="4878070" y="1548765"/>
            <a:ext cx="7313930" cy="3107690"/>
          </a:xfrm>
          <a:prstGeom prst="rect">
            <a:avLst/>
          </a:prstGeom>
          <a:noFill/>
        </p:spPr>
        <p:txBody>
          <a:bodyPr wrap="square" rtlCol="0">
            <a:spAutoFit/>
          </a:bodyPr>
          <a:lstStyle/>
          <a:p>
            <a:pPr algn="l"/>
            <a:r>
              <a:rPr lang="en-US" altLang="zh-CN" sz="2800" b="1"/>
              <a:t>In this illustration the problem of finding the closest pair in a set of 16 points is reduced to two problems of finding the closest pair in a set of eight points and the problem of determining whether there are points closer than d = min(d</a:t>
            </a:r>
            <a:r>
              <a:rPr lang="en-US" altLang="zh-CN" sz="2800" b="1" baseline="-25000"/>
              <a:t>L</a:t>
            </a:r>
            <a:r>
              <a:rPr lang="en-US" altLang="zh-CN" sz="2800" b="1"/>
              <a:t>, d</a:t>
            </a:r>
            <a:r>
              <a:rPr lang="en-US" altLang="zh-CN" sz="2800" b="1" baseline="-25000"/>
              <a:t>R</a:t>
            </a:r>
            <a:r>
              <a:rPr lang="en-US" altLang="zh-CN" sz="2800" b="1"/>
              <a:t>) within the strip of width 2d centered at .</a:t>
            </a:r>
            <a:endParaRPr lang="en-US" altLang="zh-CN" sz="2800" b="1"/>
          </a:p>
        </p:txBody>
      </p:sp>
      <p:sp>
        <p:nvSpPr>
          <p:cNvPr id="6" name="文本框 5"/>
          <p:cNvSpPr txBox="1"/>
          <p:nvPr/>
        </p:nvSpPr>
        <p:spPr>
          <a:xfrm>
            <a:off x="80645" y="5374640"/>
            <a:ext cx="5544185" cy="645160"/>
          </a:xfrm>
          <a:prstGeom prst="rect">
            <a:avLst/>
          </a:prstGeom>
          <a:noFill/>
        </p:spPr>
        <p:txBody>
          <a:bodyPr wrap="square" rtlCol="0">
            <a:spAutoFit/>
          </a:bodyPr>
          <a:lstStyle/>
          <a:p>
            <a:r>
              <a:rPr lang="zh-CN" altLang="en-US"/>
              <a:t>FIGURE 1 The recursive step of the algorithm for solving the closest-pair problem.</a:t>
            </a:r>
            <a:endParaRPr lang="zh-CN" altLang="en-US"/>
          </a:p>
        </p:txBody>
      </p:sp>
    </p:spTree>
  </p:cSld>
  <p:clrMapOvr>
    <a:masterClrMapping/>
  </p:clrMapOvr>
  <p:transition>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1068705"/>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At subsequent steps of the recursion we need not sort on x coordinates again, because we can select the corresponding sorted subset of all the points. This selection is a task that can be done with O(n) comparisons.</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1038225"/>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At subsequent steps of the recursion we need not sort on x coordinates again, because we can select the corresponding sorted subset of all the points. This selection is a task that can be done with O(n) comparisons.</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1079500"/>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There are three possibilities concerning the positions of the closest points: </a:t>
            </a:r>
            <a:endParaRPr lang="en-US" altLang="zh-CN"/>
          </a:p>
          <a:p>
            <a:pPr marL="457200" lvl="1" indent="0" eaLnBrk="1" hangingPunct="1">
              <a:lnSpc>
                <a:spcPct val="150000"/>
              </a:lnSpc>
              <a:buNone/>
            </a:pPr>
            <a:r>
              <a:rPr lang="en-US" altLang="zh-CN"/>
              <a:t> (1) they are both in the left region L,</a:t>
            </a:r>
            <a:endParaRPr lang="en-US" altLang="zh-CN"/>
          </a:p>
          <a:p>
            <a:pPr marL="457200" lvl="1" indent="0" eaLnBrk="1" hangingPunct="1">
              <a:lnSpc>
                <a:spcPct val="150000"/>
              </a:lnSpc>
              <a:buNone/>
            </a:pPr>
            <a:r>
              <a:rPr lang="en-US" altLang="zh-CN"/>
              <a:t> (2) they are both in the right region R</a:t>
            </a:r>
            <a:endParaRPr lang="en-US" altLang="zh-CN"/>
          </a:p>
          <a:p>
            <a:pPr marL="457200" lvl="1" indent="0" eaLnBrk="1" hangingPunct="1">
              <a:lnSpc>
                <a:spcPct val="150000"/>
              </a:lnSpc>
              <a:buNone/>
            </a:pPr>
            <a:r>
              <a:rPr lang="en-US" altLang="zh-CN"/>
              <a:t> (3) one point is in the left region and the other is in the right    region.</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7815" y="927735"/>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t> </a:t>
            </a:r>
            <a:r>
              <a:rPr lang="en-US" altLang="zh-CN">
                <a:sym typeface="+mn-ea"/>
              </a:rPr>
              <a:t>Solution</a:t>
            </a:r>
            <a:r>
              <a:rPr lang="zh-CN" altLang="en-US">
                <a:sym typeface="+mn-ea"/>
              </a:rPr>
              <a:t>：</a:t>
            </a:r>
            <a:endParaRPr lang="en-US" altLang="zh-CN"/>
          </a:p>
          <a:p>
            <a:pPr marL="914400" lvl="1" indent="-457200" eaLnBrk="1" hangingPunct="1">
              <a:lnSpc>
                <a:spcPct val="150000"/>
              </a:lnSpc>
              <a:buClr>
                <a:srgbClr val="000000"/>
              </a:buClr>
              <a:buFont typeface="Wingdings" panose="05000000000000000000" charset="0"/>
              <a:buChar char="l"/>
            </a:pPr>
            <a:r>
              <a:rPr lang="en-US" altLang="zh-CN"/>
              <a:t>Apply the algorithm recursively to compute d</a:t>
            </a:r>
            <a:r>
              <a:rPr lang="en-US" altLang="zh-CN" baseline="-25000"/>
              <a:t>L</a:t>
            </a:r>
            <a:r>
              <a:rPr lang="en-US" altLang="zh-CN"/>
              <a:t> and d</a:t>
            </a:r>
            <a:r>
              <a:rPr lang="en-US" altLang="zh-CN" baseline="-25000"/>
              <a:t>R</a:t>
            </a:r>
            <a:r>
              <a:rPr lang="en-US" altLang="zh-CN"/>
              <a:t>,where d</a:t>
            </a:r>
            <a:r>
              <a:rPr lang="en-US" altLang="zh-CN" baseline="-25000"/>
              <a:t>L</a:t>
            </a:r>
            <a:r>
              <a:rPr lang="en-US" altLang="zh-CN"/>
              <a:t> is the minimum distance between points in the left region and d</a:t>
            </a:r>
            <a:r>
              <a:rPr lang="en-US" altLang="zh-CN" baseline="-25000"/>
              <a:t>R</a:t>
            </a:r>
            <a:r>
              <a:rPr lang="en-US" altLang="zh-CN"/>
              <a:t> is the minimum distance between points in the right region. Let d = min(d</a:t>
            </a:r>
            <a:r>
              <a:rPr lang="en-US" altLang="zh-CN" baseline="-25000"/>
              <a:t>L</a:t>
            </a:r>
            <a:r>
              <a:rPr lang="en-US" altLang="zh-CN"/>
              <a:t>, d</a:t>
            </a:r>
            <a:r>
              <a:rPr lang="en-US" altLang="zh-CN" baseline="-25000"/>
              <a:t>R</a:t>
            </a:r>
            <a:r>
              <a:rPr lang="en-US" altLang="zh-CN"/>
              <a:t>).</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0" y="1038860"/>
            <a:ext cx="1180401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sz="2900">
                <a:sym typeface="+mn-ea"/>
              </a:rPr>
              <a:t>Solution</a:t>
            </a:r>
            <a:r>
              <a:rPr lang="zh-CN" altLang="en-US" sz="2900">
                <a:sym typeface="+mn-ea"/>
              </a:rPr>
              <a:t>：</a:t>
            </a:r>
            <a:endParaRPr lang="en-US" altLang="zh-CN" sz="2900"/>
          </a:p>
          <a:p>
            <a:pPr lvl="1" eaLnBrk="1" hangingPunct="1">
              <a:lnSpc>
                <a:spcPct val="150000"/>
              </a:lnSpc>
              <a:buClr>
                <a:srgbClr val="000000"/>
              </a:buClr>
              <a:buFont typeface="Wingdings" panose="05000000000000000000" charset="0"/>
              <a:buChar char="l"/>
            </a:pPr>
            <a:r>
              <a:rPr lang="en-US" altLang="zh-CN" sz="2535"/>
              <a:t>shortest distances between points in the two regions separately, we have to handle the conquer part of the algorithm, which requires that we consider the case where the closest points lie in different regions, that is, one point is in L and the other in R. Because there is a pair of points at distance d where both points lie in R or both points lie in L, for the closest points to lie in different regions requires that they must be a distance less than d apart.</a:t>
            </a:r>
            <a:endParaRPr lang="en-US" altLang="zh-CN" sz="2535"/>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977900"/>
            <a:ext cx="112864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For a point in the left region and a point in the right region to lie at a distance less than d apart, these points must lie in the vertical strip of width 2d that has the line 𝓁 as its center. (Otherwise, the distance between these points is greater than the difference in their x coordinates,which exceeds d.)</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41998"/>
            <a:ext cx="1162388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lvl="1">
              <a:lnSpc>
                <a:spcPct val="150000"/>
              </a:lnSpc>
              <a:buClr>
                <a:schemeClr val="tx1"/>
              </a:buClr>
              <a:buFont typeface="Wingdings" panose="05000000000000000000" pitchFamily="2" charset="2"/>
              <a:buChar char="l"/>
            </a:pPr>
            <a:r>
              <a:rPr lang="en-US" altLang="zh-CN" sz="2400"/>
              <a:t>We now show that we cannot solve the puzzle for n disks using fewer that 2H</a:t>
            </a:r>
            <a:r>
              <a:rPr lang="en-US" altLang="zh-CN" sz="2400" baseline="-25000"/>
              <a:t>n−1</a:t>
            </a:r>
            <a:r>
              <a:rPr lang="en-US" altLang="zh-CN" sz="2400"/>
              <a:t>+1 moves. </a:t>
            </a:r>
            <a:endParaRPr lang="en-US" altLang="zh-CN" sz="2400"/>
          </a:p>
          <a:p>
            <a:pPr lvl="1">
              <a:lnSpc>
                <a:spcPct val="150000"/>
              </a:lnSpc>
              <a:buClr>
                <a:schemeClr val="tx1"/>
              </a:buClr>
              <a:buFont typeface="Wingdings" panose="05000000000000000000" pitchFamily="2" charset="2"/>
              <a:buChar char="l"/>
            </a:pPr>
            <a:r>
              <a:rPr lang="en-US" altLang="zh-CN" sz="2400"/>
              <a:t>Note that when we move the largest disk, we must have already moved the n−1 smaller disks onto a peg other than peg 1. </a:t>
            </a:r>
            <a:endParaRPr lang="en-US" altLang="zh-CN" sz="2400"/>
          </a:p>
          <a:p>
            <a:pPr lvl="1">
              <a:lnSpc>
                <a:spcPct val="150000"/>
              </a:lnSpc>
              <a:buClr>
                <a:schemeClr val="tx1"/>
              </a:buClr>
              <a:buFont typeface="Wingdings" panose="05000000000000000000" pitchFamily="2" charset="2"/>
              <a:buChar char="l"/>
            </a:pPr>
            <a:r>
              <a:rPr lang="en-US" altLang="zh-CN" sz="2400"/>
              <a:t>Doing so requires at least H</a:t>
            </a:r>
            <a:r>
              <a:rPr lang="en-US" altLang="zh-CN" sz="2400" baseline="-25000"/>
              <a:t>n−1 </a:t>
            </a:r>
            <a:r>
              <a:rPr lang="en-US" altLang="zh-CN" sz="2400"/>
              <a:t>moves. Another move is needed to transfer the largest disk. </a:t>
            </a:r>
            <a:endParaRPr lang="en-US" altLang="zh-CN" sz="2400"/>
          </a:p>
          <a:p>
            <a:pPr lvl="1">
              <a:lnSpc>
                <a:spcPct val="150000"/>
              </a:lnSpc>
              <a:buClr>
                <a:schemeClr val="tx1"/>
              </a:buClr>
              <a:buFont typeface="Wingdings" panose="05000000000000000000" pitchFamily="2" charset="2"/>
              <a:buChar char="l"/>
            </a:pPr>
            <a:r>
              <a:rPr lang="en-US" altLang="zh-CN" sz="2400"/>
              <a:t>Finally, at least H</a:t>
            </a:r>
            <a:r>
              <a:rPr lang="en-US" altLang="zh-CN" sz="2400" baseline="-25000"/>
              <a:t>n−1 </a:t>
            </a:r>
            <a:r>
              <a:rPr lang="en-US" altLang="zh-CN" sz="2400"/>
              <a:t>more moves are needed to put the n−1 smallest disks back on top of the largest disk. Adding the number of moves required gives us the desired lower bound.</a:t>
            </a:r>
            <a:endParaRPr lang="en-US" altLang="zh-CN" sz="2400" dirty="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978535"/>
            <a:ext cx="1150429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At each recursive step, we form a subset of the points in the region sorted by their y coordinates from the already sorted set of all points sorted by their y coordinates, which can be done with O(n) comparisons.</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968375"/>
            <a:ext cx="1150429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To examine the points within this strip, we sort the points so that they are listed in order of increasing y coordinates, using the sorted list of the points by their y coordinates.</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105410" y="947420"/>
            <a:ext cx="1150429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Beginning with a point in the strip with the smallest y coordinate, we successively examine each point in the strip, computing the distance between this point and all other points in the strip that have larger y coordinates that could lie at a distance less than d from this point.</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185" y="1038225"/>
            <a:ext cx="1150429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t> </a:t>
            </a: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t>Note that to examine a point p, we need only consider the distances between p and points in the set that lie within the rectangle of height d and width 2d with p on its base and with vertical sides at distance d from 𝓁.</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98425" y="977900"/>
            <a:ext cx="1150429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marL="914400" lvl="1" indent="-457200" eaLnBrk="1" hangingPunct="1">
              <a:lnSpc>
                <a:spcPct val="150000"/>
              </a:lnSpc>
              <a:buClr>
                <a:srgbClr val="000000"/>
              </a:buClr>
              <a:buFont typeface="Wingdings" panose="05000000000000000000" charset="0"/>
              <a:buChar char="l"/>
            </a:pPr>
            <a:r>
              <a:rPr lang="en-US" altLang="zh-CN"/>
              <a:t>We can show that there are at most eight points from the set, including p, in or on this 2d × d rectangle. To see this, note that there can be at most one point in each of the eight d∕2 × d∕2 squares shown in Figure 2.</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pic>
        <p:nvPicPr>
          <p:cNvPr id="2" name="图片 1"/>
          <p:cNvPicPr>
            <a:picLocks noChangeAspect="1"/>
          </p:cNvPicPr>
          <p:nvPr/>
        </p:nvPicPr>
        <p:blipFill>
          <a:blip r:embed="rId1"/>
          <a:stretch>
            <a:fillRect/>
          </a:stretch>
        </p:blipFill>
        <p:spPr>
          <a:xfrm>
            <a:off x="308610" y="1022350"/>
            <a:ext cx="4142740" cy="3790315"/>
          </a:xfrm>
          <a:prstGeom prst="rect">
            <a:avLst/>
          </a:prstGeom>
        </p:spPr>
      </p:pic>
      <p:sp>
        <p:nvSpPr>
          <p:cNvPr id="4" name="文本框 3"/>
          <p:cNvSpPr txBox="1"/>
          <p:nvPr/>
        </p:nvSpPr>
        <p:spPr>
          <a:xfrm>
            <a:off x="6871970" y="1605915"/>
            <a:ext cx="4488180" cy="3107690"/>
          </a:xfrm>
          <a:prstGeom prst="rect">
            <a:avLst/>
          </a:prstGeom>
          <a:noFill/>
        </p:spPr>
        <p:txBody>
          <a:bodyPr wrap="square" rtlCol="0">
            <a:spAutoFit/>
          </a:bodyPr>
          <a:lstStyle/>
          <a:p>
            <a:pPr algn="l">
              <a:buClrTx/>
              <a:buSzTx/>
              <a:buFontTx/>
            </a:pPr>
            <a:r>
              <a:rPr lang="en-US" altLang="zh-CN" sz="2800" b="1"/>
              <a:t>At most eight points, including p, can lie in or on the 2d × d rectangle </a:t>
            </a:r>
            <a:endParaRPr lang="en-US" altLang="zh-CN" sz="2800" b="1"/>
          </a:p>
          <a:p>
            <a:pPr algn="l">
              <a:buClrTx/>
              <a:buSzTx/>
              <a:buFontTx/>
            </a:pPr>
            <a:r>
              <a:rPr lang="en-US" altLang="zh-CN" sz="2800" b="1"/>
              <a:t>centered at because at most one point can lie in or on each of the eight (d/2) × (d/2) squares.</a:t>
            </a:r>
            <a:endParaRPr lang="en-US" altLang="zh-CN" sz="2800" b="1"/>
          </a:p>
        </p:txBody>
      </p:sp>
      <p:sp>
        <p:nvSpPr>
          <p:cNvPr id="6" name="文本框 5"/>
          <p:cNvSpPr txBox="1"/>
          <p:nvPr/>
        </p:nvSpPr>
        <p:spPr>
          <a:xfrm>
            <a:off x="-10160" y="5130800"/>
            <a:ext cx="6203315" cy="645160"/>
          </a:xfrm>
          <a:prstGeom prst="rect">
            <a:avLst/>
          </a:prstGeom>
          <a:noFill/>
        </p:spPr>
        <p:txBody>
          <a:bodyPr wrap="square" rtlCol="0">
            <a:spAutoFit/>
          </a:bodyPr>
          <a:lstStyle/>
          <a:p>
            <a:pPr algn="l"/>
            <a:r>
              <a:rPr lang="zh-CN" altLang="en-US"/>
              <a:t>FIGURE 2 Showing that there are at most seven other points to consider for each pointin the strip.</a:t>
            </a:r>
            <a:endParaRPr lang="zh-CN" altLang="en-US"/>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210185" y="996950"/>
                <a:ext cx="12023090"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sz="2800">
                    <a:sym typeface="+mn-ea"/>
                  </a:rPr>
                  <a:t>Solution</a:t>
                </a:r>
                <a:r>
                  <a:rPr lang="zh-CN" altLang="en-US" sz="2800">
                    <a:sym typeface="+mn-ea"/>
                  </a:rPr>
                  <a:t>：</a:t>
                </a:r>
                <a:endParaRPr lang="en-US" altLang="zh-CN" sz="2800"/>
              </a:p>
              <a:p>
                <a:pPr lvl="1" eaLnBrk="1" hangingPunct="1">
                  <a:lnSpc>
                    <a:spcPct val="150000"/>
                  </a:lnSpc>
                  <a:buClr>
                    <a:srgbClr val="000000"/>
                  </a:buClr>
                  <a:buFont typeface="Wingdings" panose="05000000000000000000" charset="0"/>
                  <a:buChar char="l"/>
                </a:pPr>
                <a:r>
                  <a:rPr lang="en-US" altLang="zh-CN" sz="2450"/>
                  <a:t>This follows because the farthest apart points can be on or within one of these squares is the diagonal length d/</a:t>
                </a:r>
                <a14:m>
                  <m:oMath xmlns:m="http://schemas.openxmlformats.org/officeDocument/2006/math">
                    <m:r>
                      <a:rPr lang="en-US" altLang="zh-CN" sz="2450" b="1" i="1">
                        <a:latin typeface="Cambria Math" panose="02040503050406030204" pitchFamily="18" charset="0"/>
                        <a:cs typeface="Cambria Math" panose="02040503050406030204" pitchFamily="18" charset="0"/>
                      </a:rPr>
                      <m:t>√</m:t>
                    </m:r>
                    <m:r>
                      <a:rPr lang="en-US" altLang="zh-CN" sz="2450" b="1" i="1">
                        <a:latin typeface="Cambria Math" panose="02040503050406030204" pitchFamily="18" charset="0"/>
                        <a:cs typeface="Cambria Math" panose="02040503050406030204" pitchFamily="18" charset="0"/>
                      </a:rPr>
                      <m:t>𝟐</m:t>
                    </m:r>
                    <m:r>
                      <a:rPr lang="en-US" altLang="zh-CN" sz="2450" b="1" i="1">
                        <a:latin typeface="Cambria Math" panose="02040503050406030204" pitchFamily="18" charset="0"/>
                        <a:cs typeface="Cambria Math" panose="02040503050406030204" pitchFamily="18" charset="0"/>
                      </a:rPr>
                      <m:t> </m:t>
                    </m:r>
                  </m:oMath>
                </a14:m>
                <a:r>
                  <a:rPr lang="en-US" altLang="zh-CN" sz="2450"/>
                  <a:t> (which can be found using the Pythagorean theorem),which is less than d, and each of these</a:t>
                </a:r>
                <a14:m>
                  <m:oMath xmlns:m="http://schemas.openxmlformats.org/officeDocument/2006/math">
                    <m:r>
                      <a:rPr lang="en-US" altLang="zh-CN" sz="2450" b="1" i="1">
                        <a:latin typeface="Cambria Math" panose="02040503050406030204" pitchFamily="18" charset="0"/>
                        <a:cs typeface="Cambria Math" panose="02040503050406030204" pitchFamily="18" charset="0"/>
                      </a:rPr>
                      <m:t>√</m:t>
                    </m:r>
                  </m:oMath>
                </a14:m>
                <a:r>
                  <a:rPr lang="en-US" altLang="zh-CN" sz="2450"/>
                  <a:t>2 (which can be found using the Pythagorean d∕2 × d∕2 squares lies entirely within the leftregion or the right region. This means that at this stage we need only compare at most seven distances, the distances between p and the seven or fewer other points in or on the rectangle,with d.</a:t>
                </a:r>
                <a:endParaRPr lang="en-US" altLang="zh-CN" sz="2450"/>
              </a:p>
            </p:txBody>
          </p:sp>
        </mc:Choice>
        <mc:Fallback>
          <p:sp>
            <p:nvSpPr>
              <p:cNvPr id="58" name="Rectangle 3"/>
              <p:cNvSpPr txBox="1">
                <a:spLocks noRot="1" noChangeAspect="1" noMove="1" noResize="1" noEditPoints="1" noAdjustHandles="1" noChangeArrowheads="1" noChangeShapeType="1" noTextEdit="1"/>
              </p:cNvSpPr>
              <p:nvPr/>
            </p:nvSpPr>
            <p:spPr bwMode="auto">
              <a:xfrm>
                <a:off x="210185" y="996950"/>
                <a:ext cx="12023090" cy="5396865"/>
              </a:xfrm>
              <a:prstGeom prst="rect">
                <a:avLst/>
              </a:prstGeom>
              <a:blipFill rotWithShape="1">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98425" y="937260"/>
            <a:ext cx="1150429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a:sym typeface="+mn-ea"/>
              </a:rPr>
              <a:t>Solution</a:t>
            </a:r>
            <a:r>
              <a:rPr lang="zh-CN" altLang="en-US">
                <a:sym typeface="+mn-ea"/>
              </a:rPr>
              <a:t>：</a:t>
            </a:r>
            <a:endParaRPr lang="en-US" altLang="zh-CN"/>
          </a:p>
          <a:p>
            <a:pPr lvl="1" eaLnBrk="1" hangingPunct="1">
              <a:lnSpc>
                <a:spcPct val="150000"/>
              </a:lnSpc>
              <a:buClr>
                <a:srgbClr val="000000"/>
              </a:buClr>
              <a:buFont typeface="Wingdings" panose="05000000000000000000" charset="0"/>
              <a:buChar char="l"/>
            </a:pPr>
            <a:r>
              <a:rPr lang="en-US" altLang="zh-CN">
                <a:sym typeface="+mn-ea"/>
              </a:rPr>
              <a:t>Because the total number of points in the strip of width 2d does not exceed n (the total number of points in the set), at most 7n distances need to be compared with d to find the minimum distance between points. That is, there are only 7n possible distances that could be less than d.</a:t>
            </a:r>
            <a:endParaRPr lang="en-US" altLang="zh-CN"/>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130810" y="962025"/>
            <a:ext cx="1150429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sz="2800">
                <a:sym typeface="+mn-ea"/>
              </a:rPr>
              <a:t>Solution</a:t>
            </a:r>
            <a:r>
              <a:rPr lang="zh-CN" altLang="en-US" sz="2800">
                <a:sym typeface="+mn-ea"/>
              </a:rPr>
              <a:t>：</a:t>
            </a:r>
            <a:endParaRPr lang="en-US" altLang="zh-CN" sz="2800"/>
          </a:p>
          <a:p>
            <a:pPr lvl="1" eaLnBrk="1" hangingPunct="1">
              <a:lnSpc>
                <a:spcPct val="150000"/>
              </a:lnSpc>
              <a:buClr>
                <a:srgbClr val="000000"/>
              </a:buClr>
              <a:buFont typeface="Wingdings" panose="05000000000000000000" charset="0"/>
              <a:buChar char="l"/>
            </a:pPr>
            <a:r>
              <a:rPr lang="en-US" altLang="zh-CN" sz="2450">
                <a:sym typeface="+mn-ea"/>
              </a:rPr>
              <a:t>Consequently, once the merge sort has been used to sort the pairs according to their x coordinates and according to their y coordinates, we find that the increasing function f(n) satisfying the recurrence relation </a:t>
            </a:r>
            <a:endParaRPr lang="en-US" altLang="zh-CN" sz="2450">
              <a:sym typeface="+mn-ea"/>
            </a:endParaRPr>
          </a:p>
          <a:p>
            <a:pPr marL="0" indent="0" algn="ctr" eaLnBrk="1" hangingPunct="1">
              <a:lnSpc>
                <a:spcPct val="150000"/>
              </a:lnSpc>
              <a:buNone/>
            </a:pPr>
            <a:r>
              <a:rPr lang="en-US" altLang="zh-CN" sz="2800">
                <a:sym typeface="+mn-ea"/>
              </a:rPr>
              <a:t>   f(n) = 2 f(n∕2) + 7n</a:t>
            </a:r>
            <a:endParaRPr lang="en-US" altLang="zh-CN" sz="2800">
              <a:sym typeface="+mn-ea"/>
            </a:endParaRPr>
          </a:p>
          <a:p>
            <a:pPr marL="914400" lvl="1" indent="-457200" eaLnBrk="1" hangingPunct="1">
              <a:lnSpc>
                <a:spcPct val="150000"/>
              </a:lnSpc>
              <a:buClr>
                <a:srgbClr val="000000"/>
              </a:buClr>
              <a:buFont typeface="Wingdings" panose="05000000000000000000" charset="0"/>
              <a:buChar char="l"/>
            </a:pPr>
            <a:r>
              <a:rPr lang="en-US" altLang="zh-CN" sz="2450">
                <a:sym typeface="+mn-ea"/>
              </a:rPr>
              <a:t> where f(2) = 1, exceeds the number of comparisons needed to      solve the closest-pair problem for n points. By the master theorem (Theorem 2), it follows that f(n) is O(nlogn).</a:t>
            </a:r>
            <a:endParaRPr lang="en-US" altLang="zh-CN" sz="2450">
              <a:sym typeface="+mn-ea"/>
            </a:endParaRPr>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162560" y="982345"/>
            <a:ext cx="11104245" cy="539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eaLnBrk="1" hangingPunct="1">
              <a:lnSpc>
                <a:spcPct val="150000"/>
              </a:lnSpc>
              <a:buFont typeface="Wingdings" panose="05000000000000000000" charset="0"/>
              <a:buChar char="l"/>
            </a:pPr>
            <a:r>
              <a:rPr lang="en-US" altLang="zh-CN" sz="2800">
                <a:sym typeface="+mn-ea"/>
              </a:rPr>
              <a:t>Solution</a:t>
            </a:r>
            <a:r>
              <a:rPr lang="zh-CN" altLang="en-US" sz="2800">
                <a:sym typeface="+mn-ea"/>
              </a:rPr>
              <a:t>：</a:t>
            </a:r>
            <a:endParaRPr lang="en-US" altLang="zh-CN" sz="2800"/>
          </a:p>
          <a:p>
            <a:pPr lvl="1" eaLnBrk="1" hangingPunct="1">
              <a:lnSpc>
                <a:spcPct val="150000"/>
              </a:lnSpc>
              <a:buClr>
                <a:srgbClr val="000000"/>
              </a:buClr>
              <a:buFont typeface="Wingdings" panose="05000000000000000000" charset="0"/>
              <a:buChar char="l"/>
            </a:pPr>
            <a:r>
              <a:rPr lang="en-US" altLang="zh-CN" sz="2450">
                <a:sym typeface="+mn-ea"/>
              </a:rPr>
              <a:t>The two sorts of points by their x coordinates and by their y coordinates each can be done using O(nlogn) comparisons, by using the merge sort, and the sorted subsets of these coordinates at each of the O(logn) steps of the algorithm can be done using O(n) comparisons each. Thus, we find that the closest-pair problem can be solved using O(nlogn) comparisons.</a:t>
            </a:r>
            <a:endParaRPr lang="en-US" altLang="zh-CN" sz="2450">
              <a:sym typeface="+mn-ea"/>
            </a:endParaRPr>
          </a:p>
        </p:txBody>
      </p:sp>
      <p:sp>
        <p:nvSpPr>
          <p:cNvPr id="5" name="文本框 4"/>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250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41998"/>
            <a:ext cx="11206637"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lvl="1">
              <a:lnSpc>
                <a:spcPct val="150000"/>
              </a:lnSpc>
              <a:buClr>
                <a:schemeClr val="tx1"/>
              </a:buClr>
              <a:buFont typeface="Wingdings" panose="05000000000000000000" pitchFamily="2" charset="2"/>
              <a:buChar char="l"/>
            </a:pPr>
            <a:r>
              <a:rPr lang="en-US" altLang="zh-CN" sz="2400"/>
              <a:t>We conclude that</a:t>
            </a:r>
            <a:endParaRPr lang="en-US" altLang="zh-CN" sz="2400"/>
          </a:p>
          <a:p>
            <a:pPr lvl="2" algn="ctr">
              <a:lnSpc>
                <a:spcPct val="150000"/>
              </a:lnSpc>
              <a:buClr>
                <a:schemeClr val="tx1"/>
              </a:buClr>
              <a:buFont typeface="Wingdings" panose="05000000000000000000" pitchFamily="2" charset="2"/>
              <a:buChar char="l"/>
            </a:pPr>
            <a:r>
              <a:rPr lang="en-US" altLang="zh-CN" sz="2000"/>
              <a:t>H</a:t>
            </a:r>
            <a:r>
              <a:rPr lang="en-US" altLang="zh-CN" sz="2000" baseline="-25000"/>
              <a:t>n</a:t>
            </a:r>
            <a:r>
              <a:rPr lang="en-US" altLang="zh-CN" sz="2000"/>
              <a:t> = 2H</a:t>
            </a:r>
            <a:r>
              <a:rPr lang="en-US" altLang="zh-CN" sz="2000" baseline="-25000"/>
              <a:t>n−1 </a:t>
            </a:r>
            <a:r>
              <a:rPr lang="en-US" altLang="zh-CN" sz="2000"/>
              <a:t>+ 1.</a:t>
            </a:r>
            <a:endParaRPr lang="en-US" altLang="zh-CN" sz="2000"/>
          </a:p>
          <a:p>
            <a:pPr lvl="1">
              <a:lnSpc>
                <a:spcPct val="150000"/>
              </a:lnSpc>
              <a:buClr>
                <a:schemeClr val="tx1"/>
              </a:buClr>
              <a:buFont typeface="Wingdings" panose="05000000000000000000" pitchFamily="2" charset="2"/>
              <a:buChar char="l"/>
            </a:pPr>
            <a:r>
              <a:rPr lang="en-US" altLang="zh-CN" sz="2400"/>
              <a:t>The initial condition is H</a:t>
            </a:r>
            <a:r>
              <a:rPr lang="en-US" altLang="zh-CN" sz="2400" baseline="-25000"/>
              <a:t>1</a:t>
            </a:r>
            <a:r>
              <a:rPr lang="en-US" altLang="zh-CN" sz="2400"/>
              <a:t> = 1, because one disk can be transferred from peg 1 to peg 2, according to the rules of the puzzle, in one move.</a:t>
            </a:r>
            <a:endParaRPr lang="en-US" altLang="zh-CN" sz="2400"/>
          </a:p>
          <a:p>
            <a:pPr lvl="1">
              <a:lnSpc>
                <a:spcPct val="150000"/>
              </a:lnSpc>
              <a:buClr>
                <a:schemeClr val="tx1"/>
              </a:buClr>
              <a:buFont typeface="Wingdings" panose="05000000000000000000" pitchFamily="2" charset="2"/>
              <a:buChar char="l"/>
            </a:pPr>
            <a:r>
              <a:rPr lang="en-US" altLang="zh-CN" sz="2400"/>
              <a:t>We can use an iterative approach to solve this recurrence relation. Note that</a:t>
            </a:r>
            <a:endParaRPr lang="en-US" altLang="zh-CN" sz="240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pic>
        <p:nvPicPr>
          <p:cNvPr id="5" name="图片 4"/>
          <p:cNvPicPr>
            <a:picLocks noChangeAspect="1"/>
          </p:cNvPicPr>
          <p:nvPr/>
        </p:nvPicPr>
        <p:blipFill rotWithShape="1">
          <a:blip r:embed="rId2"/>
          <a:srcRect l="574" r="-1"/>
          <a:stretch>
            <a:fillRect/>
          </a:stretch>
        </p:blipFill>
        <p:spPr>
          <a:xfrm>
            <a:off x="4291330" y="4498628"/>
            <a:ext cx="4652190" cy="2250146"/>
          </a:xfrm>
          <a:prstGeom prst="rect">
            <a:avLst/>
          </a:prstGeom>
        </p:spPr>
      </p:pic>
    </p:spTree>
  </p:cSld>
  <p:clrMapOvr>
    <a:masterClrMapping/>
  </p:clrMapOvr>
  <p:transition>
    <p:fad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61806" y="995044"/>
            <a:ext cx="6123214" cy="769441"/>
          </a:xfrm>
          <a:prstGeom prst="rect">
            <a:avLst/>
          </a:prstGeom>
          <a:noFill/>
        </p:spPr>
        <p:txBody>
          <a:bodyPr wrap="square">
            <a:spAutoFit/>
          </a:bodyPr>
          <a:lstStyle/>
          <a:p>
            <a:r>
              <a:rPr kumimoji="0" lang="en-US" altLang="zh-CN" sz="44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Homework</a:t>
            </a:r>
            <a:endParaRPr lang="zh-CN" altLang="en-US" dirty="0"/>
          </a:p>
        </p:txBody>
      </p:sp>
      <p:sp>
        <p:nvSpPr>
          <p:cNvPr id="9" name="Rectangle 3"/>
          <p:cNvSpPr txBox="1">
            <a:spLocks noChangeArrowheads="1"/>
          </p:cNvSpPr>
          <p:nvPr/>
        </p:nvSpPr>
        <p:spPr bwMode="auto">
          <a:xfrm>
            <a:off x="323559" y="1847127"/>
            <a:ext cx="1154361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sz="3600" dirty="0"/>
              <a:t>8.3</a:t>
            </a:r>
            <a:endParaRPr lang="en-US" altLang="zh-CN" sz="3600" dirty="0"/>
          </a:p>
          <a:p>
            <a:pPr lvl="1">
              <a:lnSpc>
                <a:spcPct val="150000"/>
              </a:lnSpc>
              <a:defRPr/>
            </a:pPr>
            <a:r>
              <a:rPr lang="en-US" altLang="zh-CN" sz="3200" dirty="0"/>
              <a:t>14 	P561</a:t>
            </a:r>
            <a:endParaRPr lang="en-US" altLang="zh-CN" sz="3200" dirty="0"/>
          </a:p>
          <a:p>
            <a:pPr lvl="1">
              <a:lnSpc>
                <a:spcPct val="150000"/>
              </a:lnSpc>
              <a:defRPr/>
            </a:pPr>
            <a:r>
              <a:rPr lang="en-US" altLang="zh-CN" sz="3200" dirty="0"/>
              <a:t>28	P562</a:t>
            </a:r>
            <a:endParaRPr lang="en-US" altLang="zh-CN" sz="3200" dirty="0"/>
          </a:p>
        </p:txBody>
      </p:sp>
      <p:sp>
        <p:nvSpPr>
          <p:cNvPr id="7" name="文本框 6"/>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sym typeface="+mn-ea"/>
              </a:rPr>
              <a:t>8.3.2 Divide-and-Conquer Recurrence Relations</a:t>
            </a:r>
            <a:endParaRPr lang="en-US" altLang="zh-CN" sz="3200"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41998"/>
            <a:ext cx="11206637"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lvl="1">
              <a:lnSpc>
                <a:spcPct val="150000"/>
              </a:lnSpc>
              <a:buClr>
                <a:schemeClr val="tx1"/>
              </a:buClr>
              <a:buFont typeface="Wingdings" panose="05000000000000000000" pitchFamily="2" charset="2"/>
              <a:buChar char="l"/>
            </a:pPr>
            <a:r>
              <a:rPr lang="en-US" altLang="zh-CN" sz="2400"/>
              <a:t>We have used the recurrence relation repeatedly to express H</a:t>
            </a:r>
            <a:r>
              <a:rPr lang="en-US" altLang="zh-CN" sz="2400" baseline="-25000"/>
              <a:t>n</a:t>
            </a:r>
            <a:r>
              <a:rPr lang="en-US" altLang="zh-CN" sz="2400"/>
              <a:t> in terms of previous terms of the sequence. In the next to last equality, the initial condition H</a:t>
            </a:r>
            <a:r>
              <a:rPr lang="en-US" altLang="zh-CN" sz="2400" baseline="-25000"/>
              <a:t>1</a:t>
            </a:r>
            <a:r>
              <a:rPr lang="en-US" altLang="zh-CN" sz="2400"/>
              <a:t> = 1 has been used. The last equality is based on the formula for the sum of the terms of a geometric series, which can be found in Theorem 1 in Section 2.4.</a:t>
            </a:r>
            <a:endParaRPr lang="en-US" altLang="zh-CN" sz="2400"/>
          </a:p>
          <a:p>
            <a:pPr lvl="1">
              <a:lnSpc>
                <a:spcPct val="150000"/>
              </a:lnSpc>
              <a:buClr>
                <a:schemeClr val="tx1"/>
              </a:buClr>
              <a:buFont typeface="Wingdings" panose="05000000000000000000" pitchFamily="2" charset="2"/>
              <a:buChar char="l"/>
            </a:pPr>
            <a:r>
              <a:rPr lang="en-US" altLang="zh-CN" sz="2400"/>
              <a:t>The iterative approach has produced the solution to the recurrence relation Hn = 2H</a:t>
            </a:r>
            <a:r>
              <a:rPr lang="en-US" altLang="zh-CN" sz="2400" baseline="-25000"/>
              <a:t>n−1 </a:t>
            </a:r>
            <a:r>
              <a:rPr lang="en-US" altLang="zh-CN" sz="2400"/>
              <a:t>+ 1 with the initial condition H</a:t>
            </a:r>
            <a:r>
              <a:rPr lang="en-US" altLang="zh-CN" sz="2400" baseline="-25000"/>
              <a:t>1</a:t>
            </a:r>
            <a:r>
              <a:rPr lang="en-US" altLang="zh-CN" sz="2400"/>
              <a:t> = 1. This formula can be proved using mathematical induction. This is left for the reader as Exercise 1.</a:t>
            </a:r>
            <a:endParaRPr lang="en-US" altLang="zh-CN" sz="240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41998"/>
            <a:ext cx="11206637"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lvl="1">
              <a:lnSpc>
                <a:spcPct val="150000"/>
              </a:lnSpc>
              <a:buClr>
                <a:schemeClr val="tx1"/>
              </a:buClr>
              <a:buFont typeface="Wingdings" panose="05000000000000000000" pitchFamily="2" charset="2"/>
              <a:buChar char="l"/>
            </a:pPr>
            <a:r>
              <a:rPr lang="en-US" altLang="zh-CN" sz="2400"/>
              <a:t>A myth created to accompany the puzzle tells of a tower in Hanoi where monks are transferring 64 gold disks from one peg to another, according to the rules of the puzzle. </a:t>
            </a:r>
            <a:endParaRPr lang="en-US" altLang="zh-CN" sz="2400"/>
          </a:p>
          <a:p>
            <a:pPr lvl="1">
              <a:lnSpc>
                <a:spcPct val="150000"/>
              </a:lnSpc>
              <a:buClr>
                <a:schemeClr val="tx1"/>
              </a:buClr>
              <a:buFont typeface="Wingdings" panose="05000000000000000000" pitchFamily="2" charset="2"/>
              <a:buChar char="l"/>
            </a:pPr>
            <a:r>
              <a:rPr lang="en-US" altLang="zh-CN" sz="2400"/>
              <a:t>The myth says that the world will end when they finish the puzzle. </a:t>
            </a:r>
            <a:endParaRPr lang="en-US" altLang="zh-CN" sz="2400"/>
          </a:p>
          <a:p>
            <a:pPr lvl="1">
              <a:lnSpc>
                <a:spcPct val="150000"/>
              </a:lnSpc>
              <a:buClr>
                <a:schemeClr val="tx1"/>
              </a:buClr>
              <a:buFont typeface="Wingdings" panose="05000000000000000000" pitchFamily="2" charset="2"/>
              <a:buChar char="l"/>
            </a:pPr>
            <a:r>
              <a:rPr lang="en-US" altLang="zh-CN" sz="2400"/>
              <a:t>How long after the monks started will the world end if the monks take one second to move a disk?</a:t>
            </a:r>
            <a:endParaRPr lang="en-US" altLang="zh-CN" sz="240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Advanced Counting Techniques</a:t>
            </a:r>
            <a:endParaRPr lang="en-US" altLang="zh-CN" sz="3200"/>
          </a:p>
        </p:txBody>
      </p:sp>
      <p:sp>
        <p:nvSpPr>
          <p:cNvPr id="58" name="Rectangle 3"/>
          <p:cNvSpPr txBox="1">
            <a:spLocks noChangeArrowheads="1"/>
          </p:cNvSpPr>
          <p:nvPr/>
        </p:nvSpPr>
        <p:spPr bwMode="auto">
          <a:xfrm>
            <a:off x="371722" y="963624"/>
            <a:ext cx="11737419" cy="565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dirty="0"/>
              <a:t>8.1 </a:t>
            </a:r>
            <a:r>
              <a:rPr lang="zh-CN" altLang="en-US" dirty="0"/>
              <a:t>递推关系的应用</a:t>
            </a:r>
            <a:r>
              <a:rPr lang="en-US" altLang="zh-CN" dirty="0"/>
              <a:t>/Applications of Recurrence Relations</a:t>
            </a:r>
            <a:endParaRPr lang="en-US" altLang="zh-CN" dirty="0"/>
          </a:p>
          <a:p>
            <a:pPr eaLnBrk="1" hangingPunct="1">
              <a:lnSpc>
                <a:spcPct val="150000"/>
              </a:lnSpc>
              <a:defRPr/>
            </a:pPr>
            <a:r>
              <a:rPr lang="en-US" altLang="zh-CN" dirty="0"/>
              <a:t>8.2 </a:t>
            </a:r>
            <a:r>
              <a:rPr lang="zh-CN" altLang="en-US" dirty="0"/>
              <a:t>求解线性递推关系</a:t>
            </a:r>
            <a:r>
              <a:rPr lang="en-US" altLang="zh-CN" dirty="0"/>
              <a:t>/Solving Linear Recurrence Relations</a:t>
            </a:r>
            <a:endParaRPr lang="en-US" altLang="zh-CN" dirty="0"/>
          </a:p>
          <a:p>
            <a:pPr eaLnBrk="1" hangingPunct="1">
              <a:lnSpc>
                <a:spcPct val="150000"/>
              </a:lnSpc>
              <a:defRPr/>
            </a:pPr>
            <a:r>
              <a:rPr lang="en-US" altLang="zh-CN" dirty="0"/>
              <a:t>8.3 </a:t>
            </a:r>
            <a:r>
              <a:rPr lang="zh-CN" altLang="en-US" dirty="0"/>
              <a:t>分治算法和递推关系</a:t>
            </a:r>
            <a:r>
              <a:rPr lang="en-US" altLang="zh-CN" dirty="0"/>
              <a:t>/Divide-and-Conquer Algorithms and Recurrence Relations</a:t>
            </a:r>
            <a:endParaRPr lang="en-US" altLang="zh-CN" dirty="0"/>
          </a:p>
          <a:p>
            <a:pPr eaLnBrk="1" hangingPunct="1">
              <a:lnSpc>
                <a:spcPct val="150000"/>
              </a:lnSpc>
              <a:defRPr/>
            </a:pPr>
            <a:r>
              <a:rPr lang="en-US" altLang="zh-CN" dirty="0"/>
              <a:t>8.4 </a:t>
            </a:r>
            <a:r>
              <a:rPr lang="zh-CN" altLang="en-US" dirty="0"/>
              <a:t>生成函数</a:t>
            </a:r>
            <a:r>
              <a:rPr lang="en-US" altLang="zh-CN" dirty="0"/>
              <a:t>/Generating Functions </a:t>
            </a:r>
            <a:endParaRPr lang="en-US" altLang="zh-CN" dirty="0"/>
          </a:p>
          <a:p>
            <a:pPr eaLnBrk="1" hangingPunct="1">
              <a:lnSpc>
                <a:spcPct val="150000"/>
              </a:lnSpc>
              <a:defRPr/>
            </a:pPr>
            <a:r>
              <a:rPr lang="en-US" altLang="zh-CN" dirty="0"/>
              <a:t>8.5 </a:t>
            </a:r>
            <a:r>
              <a:rPr lang="zh-CN" altLang="en-US" dirty="0"/>
              <a:t>容斥</a:t>
            </a:r>
            <a:r>
              <a:rPr lang="en-US" altLang="zh-CN" dirty="0"/>
              <a:t>/Inclusion–Exclusion</a:t>
            </a:r>
            <a:endParaRPr lang="en-US" altLang="zh-CN" dirty="0"/>
          </a:p>
          <a:p>
            <a:pPr>
              <a:lnSpc>
                <a:spcPct val="150000"/>
              </a:lnSpc>
              <a:defRPr/>
            </a:pPr>
            <a:r>
              <a:rPr lang="en-US" altLang="zh-CN" dirty="0"/>
              <a:t>8.6</a:t>
            </a:r>
            <a:r>
              <a:rPr lang="zh-CN" altLang="en-US" dirty="0"/>
              <a:t> 容斥原理的应用</a:t>
            </a:r>
            <a:r>
              <a:rPr lang="en-US" altLang="zh-CN" dirty="0"/>
              <a:t>/Applications of Inclusion–Exclusion</a:t>
            </a:r>
            <a:endParaRPr lang="en-US" altLang="zh-CN" dirty="0"/>
          </a:p>
          <a:p>
            <a:pPr marL="0" indent="0" eaLnBrk="1" hangingPunct="1">
              <a:lnSpc>
                <a:spcPct val="150000"/>
              </a:lnSpc>
              <a:buNone/>
              <a:defRPr/>
            </a:pPr>
            <a:endParaRPr lang="en-US" altLang="zh-CN"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41998"/>
            <a:ext cx="11206637"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lvl="1">
              <a:lnSpc>
                <a:spcPct val="150000"/>
              </a:lnSpc>
              <a:buClr>
                <a:schemeClr val="tx1"/>
              </a:buClr>
              <a:buFont typeface="Wingdings" panose="05000000000000000000" pitchFamily="2" charset="2"/>
              <a:buChar char="l"/>
            </a:pPr>
            <a:r>
              <a:rPr lang="en-US" altLang="zh-CN" sz="2400"/>
              <a:t>From the explicit formula, the monks require</a:t>
            </a:r>
            <a:endParaRPr lang="en-US" altLang="zh-CN" sz="2400"/>
          </a:p>
          <a:p>
            <a:pPr lvl="2" algn="ctr">
              <a:lnSpc>
                <a:spcPct val="150000"/>
              </a:lnSpc>
              <a:buClr>
                <a:schemeClr val="tx1"/>
              </a:buClr>
              <a:buFont typeface="Wingdings" panose="05000000000000000000" pitchFamily="2" charset="2"/>
              <a:buChar char="l"/>
            </a:pPr>
            <a:r>
              <a:rPr lang="en-US" altLang="zh-CN" sz="2000"/>
              <a:t>2</a:t>
            </a:r>
            <a:r>
              <a:rPr lang="en-US" altLang="zh-CN" sz="2000" baseline="30000"/>
              <a:t>64</a:t>
            </a:r>
            <a:r>
              <a:rPr lang="en-US" altLang="zh-CN" sz="2000"/>
              <a:t> − 1 = 18,446,744,073,709,551,615</a:t>
            </a:r>
            <a:endParaRPr lang="en-US" altLang="zh-CN" sz="2000"/>
          </a:p>
          <a:p>
            <a:pPr lvl="1">
              <a:lnSpc>
                <a:spcPct val="150000"/>
              </a:lnSpc>
              <a:buClr>
                <a:schemeClr val="tx1"/>
              </a:buClr>
              <a:buFont typeface="Wingdings" panose="05000000000000000000" pitchFamily="2" charset="2"/>
              <a:buChar char="l"/>
            </a:pPr>
            <a:r>
              <a:rPr lang="en-US" altLang="zh-CN" sz="2400"/>
              <a:t>moves to transfer the disks. Making one move per second, it will take them more than 500 billion years to complete the transfer, so the world should survive a while longer than it already has.</a:t>
            </a:r>
            <a:endParaRPr lang="en-US" altLang="zh-CN" sz="240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Many people have studied variations of the original Tower of Hanoi puzzle discussed in Example 2. Some variations use more pegs, some allow disks to be of the same size, and some restrict the types of allowable disk moves. </a:t>
            </a:r>
            <a:endParaRPr lang="en-US" altLang="zh-CN" sz="2800"/>
          </a:p>
          <a:p>
            <a:pPr>
              <a:lnSpc>
                <a:spcPct val="150000"/>
              </a:lnSpc>
            </a:pPr>
            <a:r>
              <a:rPr lang="en-US" altLang="zh-CN" sz="2800"/>
              <a:t>One of the oldest and most interesting variations is the </a:t>
            </a:r>
            <a:r>
              <a:rPr lang="en-US" altLang="zh-CN" sz="2800">
                <a:solidFill>
                  <a:srgbClr val="FF0000"/>
                </a:solidFill>
              </a:rPr>
              <a:t>Reve’s puzzle</a:t>
            </a:r>
            <a:r>
              <a:rPr lang="en-US" altLang="zh-CN" sz="2800" baseline="30000">
                <a:solidFill>
                  <a:srgbClr val="FF0000"/>
                </a:solidFill>
              </a:rPr>
              <a:t>∗</a:t>
            </a:r>
            <a:r>
              <a:rPr lang="en-US" altLang="zh-CN" sz="2800">
                <a:solidFill>
                  <a:srgbClr val="FF0000"/>
                </a:solidFill>
              </a:rPr>
              <a:t>(</a:t>
            </a:r>
            <a:r>
              <a:rPr lang="zh-CN" altLang="en-US" sz="2800">
                <a:solidFill>
                  <a:srgbClr val="FF0000"/>
                </a:solidFill>
              </a:rPr>
              <a:t>雷夫难题</a:t>
            </a:r>
            <a:r>
              <a:rPr lang="en-US" altLang="zh-CN" sz="2800">
                <a:solidFill>
                  <a:srgbClr val="FF0000"/>
                </a:solidFill>
              </a:rPr>
              <a:t>)</a:t>
            </a:r>
            <a:r>
              <a:rPr lang="en-US" altLang="zh-CN" sz="2800"/>
              <a:t>,</a:t>
            </a:r>
            <a:r>
              <a:rPr lang="en-US" altLang="zh-CN" sz="2800">
                <a:solidFill>
                  <a:srgbClr val="FF0000"/>
                </a:solidFill>
              </a:rPr>
              <a:t> </a:t>
            </a:r>
            <a:r>
              <a:rPr lang="en-US" altLang="zh-CN" sz="2800"/>
              <a:t>proposed in 1907 by Henry Dudeney in his book The Canterbury Puzzles.</a:t>
            </a:r>
            <a:endParaRPr lang="en-US" altLang="zh-CN" sz="280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Remarks</a:t>
            </a:r>
            <a:endParaRPr lang="zh-CN" altLang="en-US" sz="4000" b="1"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3:</a:t>
            </a:r>
            <a:endParaRPr lang="en-US" altLang="zh-CN" sz="2800" dirty="0"/>
          </a:p>
          <a:p>
            <a:pPr lvl="1">
              <a:lnSpc>
                <a:spcPct val="150000"/>
              </a:lnSpc>
              <a:buClr>
                <a:schemeClr val="tx1"/>
              </a:buClr>
              <a:buFont typeface="Wingdings" panose="05000000000000000000" pitchFamily="2" charset="2"/>
              <a:buChar char="l"/>
            </a:pPr>
            <a:r>
              <a:rPr lang="en-US" altLang="zh-CN" sz="2400"/>
              <a:t>Find a recurrence relation and give initial conditions for the number of bit strings of length n that do not have two consecutive 0s. How many such bit strings are there of length five?</a:t>
            </a:r>
            <a:endParaRPr lang="en-US" altLang="zh-CN" sz="2400"/>
          </a:p>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Let an denote the number of bit strings of length n that do not have two consecutive 0s. We assume that n ≥ 3, so that the bit string has at least three bits. </a:t>
            </a:r>
            <a:endParaRPr lang="en-US" altLang="zh-CN" sz="2400"/>
          </a:p>
          <a:p>
            <a:pPr lvl="1">
              <a:lnSpc>
                <a:spcPct val="150000"/>
              </a:lnSpc>
              <a:buClr>
                <a:schemeClr val="tx1"/>
              </a:buClr>
              <a:buFont typeface="Wingdings" panose="05000000000000000000" pitchFamily="2" charset="2"/>
              <a:buChar char="l"/>
            </a:pPr>
            <a:r>
              <a:rPr lang="en-US" altLang="zh-CN" sz="2400"/>
              <a:t>Strings of this sort of length n can be divided into those that end in 1 and those that end in 0. </a:t>
            </a:r>
            <a:endParaRPr lang="en-US" altLang="zh-CN" sz="240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The bit strings of length n ending with 1 that do not have two consecutive 0s are precisely the bit strings of length n − 1 with no two consecutive 0s with a 1 added at the end. Consequently, there are a</a:t>
            </a:r>
            <a:r>
              <a:rPr lang="en-US" altLang="zh-CN" sz="2400" baseline="-25000"/>
              <a:t>n−1 </a:t>
            </a:r>
            <a:r>
              <a:rPr lang="en-US" altLang="zh-CN" sz="2400"/>
              <a:t>such bit strings.</a:t>
            </a:r>
            <a:endParaRPr lang="en-US" altLang="zh-CN" sz="2400"/>
          </a:p>
          <a:p>
            <a:pPr lvl="1">
              <a:lnSpc>
                <a:spcPct val="150000"/>
              </a:lnSpc>
              <a:buClr>
                <a:schemeClr val="tx1"/>
              </a:buClr>
              <a:buFont typeface="Wingdings" panose="05000000000000000000" pitchFamily="2" charset="2"/>
              <a:buChar char="l"/>
            </a:pPr>
            <a:r>
              <a:rPr lang="en-US" altLang="zh-CN" sz="2400"/>
              <a:t>Bit strings of length n ending with a 0 that do not have two consecutive 0s must have 1 as their (n − 1)st bit; otherwise they would end with a pair of 0s. Hence, the bit strings of length n ending with a 0 that have no two consecutive 0s are precisely the bit strings of length n − 2 with no two consecutive 0s with 10 added at the end. Consequently, there are a</a:t>
            </a:r>
            <a:r>
              <a:rPr lang="en-US" altLang="zh-CN" sz="2400" baseline="-25000"/>
              <a:t>n−2 </a:t>
            </a:r>
            <a:r>
              <a:rPr lang="en-US" altLang="zh-CN" sz="2400"/>
              <a:t>such bit strings</a:t>
            </a:r>
            <a:endParaRPr lang="en-US" altLang="zh-CN" sz="240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771908" cy="612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We conclude, as illustrated in Figure 4, that for n ≥ 3</a:t>
            </a:r>
            <a:endParaRPr lang="en-US" altLang="zh-CN" sz="2400"/>
          </a:p>
          <a:p>
            <a:pPr lvl="2" algn="ctr">
              <a:lnSpc>
                <a:spcPct val="150000"/>
              </a:lnSpc>
              <a:buClr>
                <a:schemeClr val="tx1"/>
              </a:buClr>
              <a:buFont typeface="Wingdings" panose="05000000000000000000" pitchFamily="2" charset="2"/>
              <a:buChar char="l"/>
            </a:pPr>
            <a:r>
              <a:rPr lang="en-US" altLang="zh-CN" sz="2000"/>
              <a:t>a</a:t>
            </a:r>
            <a:r>
              <a:rPr lang="en-US" altLang="zh-CN" sz="2000" baseline="-25000"/>
              <a:t>n</a:t>
            </a:r>
            <a:r>
              <a:rPr lang="en-US" altLang="zh-CN" sz="2000"/>
              <a:t> = a</a:t>
            </a:r>
            <a:r>
              <a:rPr lang="en-US" altLang="zh-CN" sz="2000" baseline="-25000"/>
              <a:t>n−1 </a:t>
            </a:r>
            <a:r>
              <a:rPr lang="en-US" altLang="zh-CN" sz="2000"/>
              <a:t>+ a</a:t>
            </a:r>
            <a:r>
              <a:rPr lang="en-US" altLang="zh-CN" sz="2000" baseline="-25000"/>
              <a:t>n−2</a:t>
            </a:r>
            <a:endParaRPr lang="en-US" altLang="zh-CN" sz="2000" baseline="-25000"/>
          </a:p>
          <a:p>
            <a:pPr lvl="1">
              <a:lnSpc>
                <a:spcPct val="150000"/>
              </a:lnSpc>
              <a:buClr>
                <a:schemeClr val="tx1"/>
              </a:buClr>
              <a:buFont typeface="Wingdings" panose="05000000000000000000" pitchFamily="2" charset="2"/>
              <a:buChar char="l"/>
            </a:pPr>
            <a:r>
              <a:rPr lang="en-US" altLang="zh-CN" sz="2400"/>
              <a:t>The initial conditions are a</a:t>
            </a:r>
            <a:r>
              <a:rPr lang="en-US" altLang="zh-CN" sz="2400" baseline="-25000"/>
              <a:t>1</a:t>
            </a:r>
            <a:r>
              <a:rPr lang="en-US" altLang="zh-CN" sz="2400"/>
              <a:t> = 2, because both bit strings of length one, 0 and 1 do not have consecutive 0s, and a</a:t>
            </a:r>
            <a:r>
              <a:rPr lang="en-US" altLang="zh-CN" sz="2400" baseline="-25000"/>
              <a:t>2</a:t>
            </a:r>
            <a:r>
              <a:rPr lang="en-US" altLang="zh-CN" sz="2400"/>
              <a:t> = 3, because the valid bit strings of length two are 01, 10, and 11. To obtain a</a:t>
            </a:r>
            <a:r>
              <a:rPr lang="en-US" altLang="zh-CN" sz="2400" baseline="-25000"/>
              <a:t>5</a:t>
            </a:r>
            <a:r>
              <a:rPr lang="en-US" altLang="zh-CN" sz="2400"/>
              <a:t>, we use the recurrence relation three times to find that</a:t>
            </a:r>
            <a:endParaRPr lang="en-US" altLang="zh-CN" sz="2400"/>
          </a:p>
          <a:p>
            <a:pPr lvl="2">
              <a:lnSpc>
                <a:spcPct val="150000"/>
              </a:lnSpc>
              <a:buClr>
                <a:schemeClr val="tx1"/>
              </a:buClr>
              <a:buFont typeface="Wingdings" panose="05000000000000000000" pitchFamily="2" charset="2"/>
              <a:buChar char="l"/>
            </a:pPr>
            <a:r>
              <a:rPr lang="pt-BR" altLang="zh-CN" sz="2000"/>
              <a:t>a</a:t>
            </a:r>
            <a:r>
              <a:rPr lang="pt-BR" altLang="zh-CN" sz="2000" baseline="-25000"/>
              <a:t>3</a:t>
            </a:r>
            <a:r>
              <a:rPr lang="pt-BR" altLang="zh-CN" sz="2000"/>
              <a:t> = a</a:t>
            </a:r>
            <a:r>
              <a:rPr lang="pt-BR" altLang="zh-CN" sz="2000" baseline="-25000"/>
              <a:t>2</a:t>
            </a:r>
            <a:r>
              <a:rPr lang="pt-BR" altLang="zh-CN" sz="2000"/>
              <a:t> + a</a:t>
            </a:r>
            <a:r>
              <a:rPr lang="pt-BR" altLang="zh-CN" sz="2000" baseline="-25000"/>
              <a:t>1</a:t>
            </a:r>
            <a:r>
              <a:rPr lang="pt-BR" altLang="zh-CN" sz="2000"/>
              <a:t> = 3 + 2 = 5,</a:t>
            </a:r>
            <a:endParaRPr lang="pt-BR" altLang="zh-CN" sz="2000"/>
          </a:p>
          <a:p>
            <a:pPr lvl="2">
              <a:lnSpc>
                <a:spcPct val="150000"/>
              </a:lnSpc>
              <a:buClr>
                <a:schemeClr val="tx1"/>
              </a:buClr>
              <a:buFont typeface="Wingdings" panose="05000000000000000000" pitchFamily="2" charset="2"/>
              <a:buChar char="l"/>
            </a:pPr>
            <a:r>
              <a:rPr lang="pt-BR" altLang="zh-CN" sz="2000"/>
              <a:t>a</a:t>
            </a:r>
            <a:r>
              <a:rPr lang="pt-BR" altLang="zh-CN" sz="2000" baseline="-25000"/>
              <a:t>4</a:t>
            </a:r>
            <a:r>
              <a:rPr lang="pt-BR" altLang="zh-CN" sz="2000"/>
              <a:t> = a</a:t>
            </a:r>
            <a:r>
              <a:rPr lang="pt-BR" altLang="zh-CN" sz="2000" baseline="-25000"/>
              <a:t>3</a:t>
            </a:r>
            <a:r>
              <a:rPr lang="pt-BR" altLang="zh-CN" sz="2000"/>
              <a:t> + a</a:t>
            </a:r>
            <a:r>
              <a:rPr lang="pt-BR" altLang="zh-CN" sz="2000" baseline="-25000"/>
              <a:t>2</a:t>
            </a:r>
            <a:r>
              <a:rPr lang="pt-BR" altLang="zh-CN" sz="2000"/>
              <a:t> = 5 + 3 = 8,</a:t>
            </a:r>
            <a:endParaRPr lang="pt-BR" altLang="zh-CN" sz="2000"/>
          </a:p>
          <a:p>
            <a:pPr lvl="2">
              <a:lnSpc>
                <a:spcPct val="150000"/>
              </a:lnSpc>
              <a:buClr>
                <a:schemeClr val="tx1"/>
              </a:buClr>
              <a:buFont typeface="Wingdings" panose="05000000000000000000" pitchFamily="2" charset="2"/>
              <a:buChar char="l"/>
            </a:pPr>
            <a:r>
              <a:rPr lang="pt-BR" altLang="zh-CN" sz="2000"/>
              <a:t>a</a:t>
            </a:r>
            <a:r>
              <a:rPr lang="pt-BR" altLang="zh-CN" sz="2000" baseline="-25000"/>
              <a:t>5</a:t>
            </a:r>
            <a:r>
              <a:rPr lang="pt-BR" altLang="zh-CN" sz="2000"/>
              <a:t> = a</a:t>
            </a:r>
            <a:r>
              <a:rPr lang="pt-BR" altLang="zh-CN" sz="2000" baseline="-25000"/>
              <a:t>4</a:t>
            </a:r>
            <a:r>
              <a:rPr lang="pt-BR" altLang="zh-CN" sz="2000"/>
              <a:t> + a</a:t>
            </a:r>
            <a:r>
              <a:rPr lang="pt-BR" altLang="zh-CN" sz="2000" baseline="-25000"/>
              <a:t>3</a:t>
            </a:r>
            <a:r>
              <a:rPr lang="pt-BR" altLang="zh-CN" sz="2000"/>
              <a:t> = 8 + 5 = 13.</a:t>
            </a:r>
            <a:endParaRPr lang="en-US" altLang="zh-CN" sz="2000"/>
          </a:p>
        </p:txBody>
      </p:sp>
      <p:pic>
        <p:nvPicPr>
          <p:cNvPr id="5" name="图片 4"/>
          <p:cNvPicPr>
            <a:picLocks noChangeAspect="1"/>
          </p:cNvPicPr>
          <p:nvPr/>
        </p:nvPicPr>
        <p:blipFill>
          <a:blip r:embed="rId2"/>
          <a:stretch>
            <a:fillRect/>
          </a:stretch>
        </p:blipFill>
        <p:spPr>
          <a:xfrm>
            <a:off x="6019060" y="4387477"/>
            <a:ext cx="4518734" cy="2095240"/>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Note that {a</a:t>
            </a:r>
            <a:r>
              <a:rPr lang="en-US" altLang="zh-CN" sz="2800" baseline="-25000"/>
              <a:t>n</a:t>
            </a:r>
            <a:r>
              <a:rPr lang="en-US" altLang="zh-CN" sz="2800"/>
              <a:t>} satisfies the same recurrence relation as the Fibonacci sequence. </a:t>
            </a:r>
            <a:endParaRPr lang="en-US" altLang="zh-CN" sz="2800"/>
          </a:p>
          <a:p>
            <a:pPr>
              <a:lnSpc>
                <a:spcPct val="150000"/>
              </a:lnSpc>
            </a:pPr>
            <a:r>
              <a:rPr lang="en-US" altLang="zh-CN" sz="2800"/>
              <a:t>Because a</a:t>
            </a:r>
            <a:r>
              <a:rPr lang="en-US" altLang="zh-CN" sz="2800" baseline="-25000"/>
              <a:t>1</a:t>
            </a:r>
            <a:r>
              <a:rPr lang="en-US" altLang="zh-CN" sz="2800"/>
              <a:t> = f</a:t>
            </a:r>
            <a:r>
              <a:rPr lang="en-US" altLang="zh-CN" sz="2800" baseline="-25000"/>
              <a:t>3</a:t>
            </a:r>
            <a:r>
              <a:rPr lang="en-US" altLang="zh-CN" sz="2800"/>
              <a:t> and a</a:t>
            </a:r>
            <a:r>
              <a:rPr lang="en-US" altLang="zh-CN" sz="2800" baseline="-25000"/>
              <a:t>2</a:t>
            </a:r>
            <a:r>
              <a:rPr lang="en-US" altLang="zh-CN" sz="2800"/>
              <a:t> = f</a:t>
            </a:r>
            <a:r>
              <a:rPr lang="en-US" altLang="zh-CN" sz="2800" baseline="-25000"/>
              <a:t>4</a:t>
            </a:r>
            <a:r>
              <a:rPr lang="en-US" altLang="zh-CN" sz="2800"/>
              <a:t> it follows that a</a:t>
            </a:r>
            <a:r>
              <a:rPr lang="en-US" altLang="zh-CN" sz="2800" baseline="-25000"/>
              <a:t>n</a:t>
            </a:r>
            <a:r>
              <a:rPr lang="en-US" altLang="zh-CN" sz="2800"/>
              <a:t> = f</a:t>
            </a:r>
            <a:r>
              <a:rPr lang="en-US" altLang="zh-CN" sz="2800" baseline="-25000"/>
              <a:t>n+2</a:t>
            </a:r>
            <a:endParaRPr lang="en-US" altLang="zh-CN" sz="2800" baseline="-25000"/>
          </a:p>
        </p:txBody>
      </p:sp>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Remarks</a:t>
            </a:r>
            <a:endParaRPr lang="zh-CN" altLang="en-US" sz="4000" b="1"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4:</a:t>
            </a:r>
            <a:endParaRPr lang="en-US" altLang="zh-CN" sz="2800" dirty="0"/>
          </a:p>
          <a:p>
            <a:pPr lvl="1">
              <a:lnSpc>
                <a:spcPct val="150000"/>
              </a:lnSpc>
              <a:buClr>
                <a:schemeClr val="tx1"/>
              </a:buClr>
              <a:buFont typeface="Wingdings" panose="05000000000000000000" pitchFamily="2" charset="2"/>
              <a:buChar char="l"/>
            </a:pPr>
            <a:r>
              <a:rPr lang="en-US" altLang="zh-CN" sz="2400">
                <a:solidFill>
                  <a:srgbClr val="FF0000"/>
                </a:solidFill>
              </a:rPr>
              <a:t>Codeword Enumeration(</a:t>
            </a:r>
            <a:r>
              <a:rPr lang="zh-CN" altLang="en-US" sz="2400">
                <a:solidFill>
                  <a:srgbClr val="FF0000"/>
                </a:solidFill>
              </a:rPr>
              <a:t>编码字的枚举</a:t>
            </a:r>
            <a:r>
              <a:rPr lang="en-US" altLang="zh-CN" sz="2400">
                <a:solidFill>
                  <a:srgbClr val="FF0000"/>
                </a:solidFill>
              </a:rPr>
              <a:t>) </a:t>
            </a:r>
            <a:endParaRPr lang="en-US" altLang="zh-CN" sz="2400">
              <a:solidFill>
                <a:srgbClr val="FF0000"/>
              </a:solidFill>
            </a:endParaRPr>
          </a:p>
          <a:p>
            <a:pPr lvl="1">
              <a:lnSpc>
                <a:spcPct val="150000"/>
              </a:lnSpc>
              <a:buClr>
                <a:schemeClr val="tx1"/>
              </a:buClr>
              <a:buFont typeface="Wingdings" panose="05000000000000000000" pitchFamily="2" charset="2"/>
              <a:buChar char="l"/>
            </a:pPr>
            <a:r>
              <a:rPr lang="en-US" altLang="zh-CN" sz="2400"/>
              <a:t>A computer system considers a string of decimal digits a valid codeword if it contains an even number of 0 digits. For instance, 1230407869 is valid, whereas 120987045608 is not valid. </a:t>
            </a:r>
            <a:endParaRPr lang="en-US" altLang="zh-CN" sz="2400"/>
          </a:p>
          <a:p>
            <a:pPr lvl="1">
              <a:lnSpc>
                <a:spcPct val="150000"/>
              </a:lnSpc>
              <a:buClr>
                <a:schemeClr val="tx1"/>
              </a:buClr>
              <a:buFont typeface="Wingdings" panose="05000000000000000000" pitchFamily="2" charset="2"/>
              <a:buChar char="l"/>
            </a:pPr>
            <a:r>
              <a:rPr lang="en-US" altLang="zh-CN" sz="2400"/>
              <a:t>Let a</a:t>
            </a:r>
            <a:r>
              <a:rPr lang="en-US" altLang="zh-CN" sz="2400" baseline="-25000"/>
              <a:t>n</a:t>
            </a:r>
            <a:r>
              <a:rPr lang="en-US" altLang="zh-CN" sz="2400"/>
              <a:t> be the number of valid </a:t>
            </a:r>
            <a:r>
              <a:rPr lang="en-US" altLang="zh-CN" sz="2400" i="1"/>
              <a:t>n-digit</a:t>
            </a:r>
            <a:r>
              <a:rPr lang="en-US" altLang="zh-CN" sz="2400"/>
              <a:t> codewords. Find a recurrence relation for a</a:t>
            </a:r>
            <a:r>
              <a:rPr lang="en-US" altLang="zh-CN" sz="2400" baseline="-25000"/>
              <a:t>n</a:t>
            </a:r>
            <a:r>
              <a:rPr lang="en-US" altLang="zh-CN" sz="2400"/>
              <a:t>.</a:t>
            </a:r>
            <a:endParaRPr lang="en-US" altLang="zh-CN" sz="240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Note that a</a:t>
            </a:r>
            <a:r>
              <a:rPr lang="en-US" altLang="zh-CN" sz="2400" baseline="-25000"/>
              <a:t>1</a:t>
            </a:r>
            <a:r>
              <a:rPr lang="en-US" altLang="zh-CN" sz="2400"/>
              <a:t> = 9 because there are 10 one-digit strings, and only one, namely, the string 0, is not valid. </a:t>
            </a:r>
            <a:endParaRPr lang="en-US" altLang="zh-CN" sz="2400"/>
          </a:p>
          <a:p>
            <a:pPr lvl="1">
              <a:lnSpc>
                <a:spcPct val="150000"/>
              </a:lnSpc>
              <a:buClr>
                <a:schemeClr val="tx1"/>
              </a:buClr>
              <a:buFont typeface="Wingdings" panose="05000000000000000000" pitchFamily="2" charset="2"/>
              <a:buChar char="l"/>
            </a:pPr>
            <a:r>
              <a:rPr lang="en-US" altLang="zh-CN" sz="2400"/>
              <a:t>A recurrence relation can be derived for this sequence by considering how a valid n-digit string can be obtained from strings of n−1 digits. </a:t>
            </a:r>
            <a:endParaRPr lang="en-US" altLang="zh-CN" sz="2400"/>
          </a:p>
          <a:p>
            <a:pPr lvl="1">
              <a:lnSpc>
                <a:spcPct val="150000"/>
              </a:lnSpc>
              <a:buClr>
                <a:schemeClr val="tx1"/>
              </a:buClr>
              <a:buFont typeface="Wingdings" panose="05000000000000000000" pitchFamily="2" charset="2"/>
              <a:buChar char="l"/>
            </a:pPr>
            <a:r>
              <a:rPr lang="en-US" altLang="zh-CN" sz="2400"/>
              <a:t>There are two ways to form a valid string with n digits from a string with one fewer digit.</a:t>
            </a:r>
            <a:endParaRPr lang="en-US" altLang="zh-CN" sz="240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96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Note that a</a:t>
            </a:r>
            <a:r>
              <a:rPr lang="en-US" altLang="zh-CN" sz="2400" baseline="-25000"/>
              <a:t>1</a:t>
            </a:r>
            <a:r>
              <a:rPr lang="en-US" altLang="zh-CN" sz="2400"/>
              <a:t> = 9 because there are 10 one-digit strings, and only one, namely, the string 0, is not valid. </a:t>
            </a:r>
            <a:endParaRPr lang="en-US" altLang="zh-CN" sz="2400"/>
          </a:p>
          <a:p>
            <a:pPr lvl="1">
              <a:lnSpc>
                <a:spcPct val="150000"/>
              </a:lnSpc>
              <a:buClr>
                <a:schemeClr val="tx1"/>
              </a:buClr>
              <a:buFont typeface="Wingdings" panose="05000000000000000000" pitchFamily="2" charset="2"/>
              <a:buChar char="l"/>
            </a:pPr>
            <a:r>
              <a:rPr lang="en-US" altLang="zh-CN" sz="2400"/>
              <a:t>A recurrence relation can be derived for this sequence by considering how a valid n-digit string can be obtained from strings of n−1 digits.</a:t>
            </a:r>
            <a:endParaRPr lang="en-US" altLang="zh-CN" sz="2400"/>
          </a:p>
          <a:p>
            <a:pPr lvl="1">
              <a:lnSpc>
                <a:spcPct val="150000"/>
              </a:lnSpc>
              <a:buClr>
                <a:schemeClr val="tx1"/>
              </a:buClr>
              <a:buFont typeface="Wingdings" panose="05000000000000000000" pitchFamily="2" charset="2"/>
              <a:buChar char="l"/>
            </a:pPr>
            <a:r>
              <a:rPr lang="en-US" altLang="zh-CN" sz="2400"/>
              <a:t>There are two ways to form a valid string with n digits from a string with one fewer digit.</a:t>
            </a:r>
            <a:endParaRPr lang="en-US" altLang="zh-CN" sz="240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96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First, a valid string of n digits can be obtained by appending a valid string of n − 1 digits with a digit other than 0. This appending can be done in nine ways. Hence, a valid stringwith n digits can be formed in this manner in 9a</a:t>
            </a:r>
            <a:r>
              <a:rPr lang="en-US" altLang="zh-CN" sz="2400" baseline="-25000"/>
              <a:t>n−1 </a:t>
            </a:r>
            <a:r>
              <a:rPr lang="en-US" altLang="zh-CN" sz="2400"/>
              <a:t>ways. </a:t>
            </a:r>
            <a:endParaRPr lang="en-US" altLang="zh-CN" sz="24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8.1.1 Introduction</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Recall from Chapter 2 that a recursive definition of a sequence specifies one or more initial terms and a rule for determining subsequent terms from those that precede them. </a:t>
            </a:r>
            <a:endParaRPr lang="en-US" altLang="zh-CN" sz="2800"/>
          </a:p>
          <a:p>
            <a:pPr>
              <a:lnSpc>
                <a:spcPct val="150000"/>
              </a:lnSpc>
            </a:pPr>
            <a:r>
              <a:rPr lang="en-US" altLang="zh-CN" sz="2800"/>
              <a:t>Also, recall that a rule of the latter sort (whether or not it is part of a recursive definition) is called a </a:t>
            </a:r>
            <a:r>
              <a:rPr lang="en-US" altLang="zh-CN" sz="2800">
                <a:solidFill>
                  <a:srgbClr val="FF0000"/>
                </a:solidFill>
              </a:rPr>
              <a:t>recurrence relation(</a:t>
            </a:r>
            <a:r>
              <a:rPr lang="zh-CN" altLang="en-US" sz="2800">
                <a:solidFill>
                  <a:srgbClr val="FF0000"/>
                </a:solidFill>
              </a:rPr>
              <a:t>递推关系</a:t>
            </a:r>
            <a:r>
              <a:rPr lang="en-US" altLang="zh-CN" sz="2800">
                <a:solidFill>
                  <a:srgbClr val="FF0000"/>
                </a:solidFill>
              </a:rPr>
              <a:t>) </a:t>
            </a:r>
            <a:r>
              <a:rPr lang="en-US" altLang="zh-CN" sz="2800"/>
              <a:t>and that a sequence is called a solution of a recurrence relation if its terms satisfy the recurrence relation.</a:t>
            </a:r>
            <a:endParaRPr lang="en-US" altLang="zh-CN" sz="280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96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Second, a valid string of n digits can be obtained by appending a 0 to a string of length n−1 that is not valid. (This produces a string with an even number of 0 digits because the invalid string of length n−1 has an odd number of 0 digits.) </a:t>
            </a:r>
            <a:endParaRPr lang="en-US" altLang="zh-CN" sz="2400"/>
          </a:p>
          <a:p>
            <a:pPr lvl="1">
              <a:lnSpc>
                <a:spcPct val="150000"/>
              </a:lnSpc>
              <a:buClr>
                <a:schemeClr val="tx1"/>
              </a:buClr>
              <a:buFont typeface="Wingdings" panose="05000000000000000000" pitchFamily="2" charset="2"/>
              <a:buChar char="l"/>
            </a:pPr>
            <a:r>
              <a:rPr lang="en-US" altLang="zh-CN" sz="2400"/>
              <a:t>The number of ways that this can be done equals the number of invalid (n−1)-digit strings. Because there are 10</a:t>
            </a:r>
            <a:r>
              <a:rPr lang="en-US" altLang="zh-CN" sz="2400" baseline="30000"/>
              <a:t>n−1 </a:t>
            </a:r>
            <a:r>
              <a:rPr lang="en-US" altLang="zh-CN" sz="2400"/>
              <a:t>strings of length n−1, and a</a:t>
            </a:r>
            <a:r>
              <a:rPr lang="en-US" altLang="zh-CN" sz="2400" baseline="-25000"/>
              <a:t>n−1 </a:t>
            </a:r>
            <a:r>
              <a:rPr lang="en-US" altLang="zh-CN" sz="2400"/>
              <a:t>are valid, there are 10</a:t>
            </a:r>
            <a:r>
              <a:rPr lang="en-US" altLang="zh-CN" sz="2400" baseline="30000"/>
              <a:t>n−1</a:t>
            </a:r>
            <a:r>
              <a:rPr lang="en-US" altLang="zh-CN" sz="2400"/>
              <a:t>−a</a:t>
            </a:r>
            <a:r>
              <a:rPr lang="en-US" altLang="zh-CN" sz="2400" baseline="-25000"/>
              <a:t>n−1 </a:t>
            </a:r>
            <a:r>
              <a:rPr lang="en-US" altLang="zh-CN" sz="2400"/>
              <a:t>valid n-digit strings obtained by appending an invalid string of length n−1 with a 0.</a:t>
            </a:r>
            <a:endParaRPr lang="en-US" altLang="zh-CN" sz="240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96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Because all valid strings of length n are produced in one of these two ways, it follows that there are</a:t>
            </a:r>
            <a:endParaRPr lang="en-US" altLang="zh-CN" sz="2400"/>
          </a:p>
          <a:p>
            <a:pPr lvl="2">
              <a:lnSpc>
                <a:spcPct val="150000"/>
              </a:lnSpc>
              <a:buClr>
                <a:schemeClr val="tx1"/>
              </a:buClr>
              <a:buFont typeface="Wingdings" panose="05000000000000000000" pitchFamily="2" charset="2"/>
              <a:buChar char="l"/>
            </a:pPr>
            <a:r>
              <a:rPr lang="en-US" altLang="zh-CN" sz="2000"/>
              <a:t>a</a:t>
            </a:r>
            <a:r>
              <a:rPr lang="en-US" altLang="zh-CN" sz="2000" baseline="-25000"/>
              <a:t>n</a:t>
            </a:r>
            <a:r>
              <a:rPr lang="en-US" altLang="zh-CN" sz="2000"/>
              <a:t> = 9a</a:t>
            </a:r>
            <a:r>
              <a:rPr lang="en-US" altLang="zh-CN" sz="2000" baseline="-25000"/>
              <a:t>n−1 </a:t>
            </a:r>
            <a:r>
              <a:rPr lang="en-US" altLang="zh-CN" sz="2000"/>
              <a:t>+ (10</a:t>
            </a:r>
            <a:r>
              <a:rPr lang="en-US" altLang="zh-CN" sz="2000" baseline="30000"/>
              <a:t>n−1 </a:t>
            </a:r>
            <a:r>
              <a:rPr lang="en-US" altLang="zh-CN" sz="2000"/>
              <a:t>− a</a:t>
            </a:r>
            <a:r>
              <a:rPr lang="en-US" altLang="zh-CN" sz="2000" baseline="-25000"/>
              <a:t>n−1</a:t>
            </a:r>
            <a:r>
              <a:rPr lang="en-US" altLang="zh-CN" sz="2000"/>
              <a:t>)</a:t>
            </a:r>
            <a:endParaRPr lang="en-US" altLang="zh-CN" sz="2000"/>
          </a:p>
          <a:p>
            <a:pPr lvl="2">
              <a:lnSpc>
                <a:spcPct val="150000"/>
              </a:lnSpc>
              <a:buClr>
                <a:schemeClr val="tx1"/>
              </a:buClr>
              <a:buFont typeface="Wingdings" panose="05000000000000000000" pitchFamily="2" charset="2"/>
              <a:buChar char="l"/>
            </a:pPr>
            <a:r>
              <a:rPr lang="en-US" altLang="zh-CN" sz="2000"/>
              <a:t>= 8a</a:t>
            </a:r>
            <a:r>
              <a:rPr lang="en-US" altLang="zh-CN" sz="2000" baseline="-25000"/>
              <a:t>n−1 </a:t>
            </a:r>
            <a:r>
              <a:rPr lang="en-US" altLang="zh-CN" sz="2000"/>
              <a:t>+ 10</a:t>
            </a:r>
            <a:r>
              <a:rPr lang="en-US" altLang="zh-CN" sz="2000" baseline="30000"/>
              <a:t>n−1</a:t>
            </a:r>
            <a:endParaRPr lang="en-US" altLang="zh-CN" sz="2000" baseline="30000"/>
          </a:p>
          <a:p>
            <a:pPr lvl="1">
              <a:lnSpc>
                <a:spcPct val="150000"/>
              </a:lnSpc>
              <a:buClr>
                <a:schemeClr val="tx1"/>
              </a:buClr>
              <a:buFont typeface="Wingdings" panose="05000000000000000000" pitchFamily="2" charset="2"/>
              <a:buChar char="l"/>
            </a:pPr>
            <a:r>
              <a:rPr lang="en-US" altLang="zh-CN" sz="2400"/>
              <a:t>valid strings of length n.</a:t>
            </a:r>
            <a:endParaRPr lang="en-US" altLang="zh-CN" sz="240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5:</a:t>
            </a:r>
            <a:endParaRPr lang="en-US" altLang="zh-CN" sz="2800" dirty="0"/>
          </a:p>
          <a:p>
            <a:pPr lvl="1">
              <a:lnSpc>
                <a:spcPct val="150000"/>
              </a:lnSpc>
              <a:buClr>
                <a:schemeClr val="tx1"/>
              </a:buClr>
              <a:buFont typeface="Wingdings" panose="05000000000000000000" pitchFamily="2" charset="2"/>
              <a:buChar char="l"/>
            </a:pPr>
            <a:r>
              <a:rPr lang="en-US" altLang="zh-CN" sz="2400"/>
              <a:t>Find a recurrence relation for C</a:t>
            </a:r>
            <a:r>
              <a:rPr lang="en-US" altLang="zh-CN" sz="2400" baseline="-25000"/>
              <a:t>n</a:t>
            </a:r>
            <a:r>
              <a:rPr lang="en-US" altLang="zh-CN" sz="2400"/>
              <a:t>, the number of ways to parenthesize the product of n+1 numbers, x</a:t>
            </a:r>
            <a:r>
              <a:rPr lang="en-US" altLang="zh-CN" sz="2400" baseline="-25000"/>
              <a:t>0</a:t>
            </a:r>
            <a:r>
              <a:rPr lang="en-US" altLang="zh-CN" sz="2400"/>
              <a:t> ⋅ x</a:t>
            </a:r>
            <a:r>
              <a:rPr lang="en-US" altLang="zh-CN" sz="2400" baseline="-25000"/>
              <a:t>1</a:t>
            </a:r>
            <a:r>
              <a:rPr lang="en-US" altLang="zh-CN" sz="2400"/>
              <a:t> ⋅ x</a:t>
            </a:r>
            <a:r>
              <a:rPr lang="en-US" altLang="zh-CN" sz="2400" baseline="-25000"/>
              <a:t>2</a:t>
            </a:r>
            <a:r>
              <a:rPr lang="en-US" altLang="zh-CN" sz="2400"/>
              <a:t> ⋅…⋅ x</a:t>
            </a:r>
            <a:r>
              <a:rPr lang="en-US" altLang="zh-CN" sz="2400" baseline="-25000"/>
              <a:t>n</a:t>
            </a:r>
            <a:r>
              <a:rPr lang="en-US" altLang="zh-CN" sz="2400"/>
              <a:t>, to specify the order of multiplication. </a:t>
            </a:r>
            <a:endParaRPr lang="en-US" altLang="zh-CN" sz="2400"/>
          </a:p>
          <a:p>
            <a:pPr lvl="1">
              <a:lnSpc>
                <a:spcPct val="150000"/>
              </a:lnSpc>
              <a:buClr>
                <a:schemeClr val="tx1"/>
              </a:buClr>
              <a:buFont typeface="Wingdings" panose="05000000000000000000" pitchFamily="2" charset="2"/>
              <a:buChar char="l"/>
            </a:pPr>
            <a:r>
              <a:rPr lang="en-US" altLang="zh-CN" sz="2400"/>
              <a:t>For example, C</a:t>
            </a:r>
            <a:r>
              <a:rPr lang="en-US" altLang="zh-CN" sz="2400" baseline="-25000"/>
              <a:t>3</a:t>
            </a:r>
            <a:r>
              <a:rPr lang="en-US" altLang="zh-CN" sz="2400"/>
              <a:t> = 5 because there are five ways to parenthesize x</a:t>
            </a:r>
            <a:r>
              <a:rPr lang="en-US" altLang="zh-CN" sz="2400" baseline="-25000"/>
              <a:t>0</a:t>
            </a:r>
            <a:r>
              <a:rPr lang="en-US" altLang="zh-CN" sz="2400"/>
              <a:t> ⋅ x</a:t>
            </a:r>
            <a:r>
              <a:rPr lang="en-US" altLang="zh-CN" sz="2400" baseline="-25000"/>
              <a:t>1</a:t>
            </a:r>
            <a:r>
              <a:rPr lang="en-US" altLang="zh-CN" sz="2400"/>
              <a:t> ⋅ x</a:t>
            </a:r>
            <a:r>
              <a:rPr lang="en-US" altLang="zh-CN" sz="2400" baseline="-25000"/>
              <a:t>2</a:t>
            </a:r>
            <a:r>
              <a:rPr lang="en-US" altLang="zh-CN" sz="2400"/>
              <a:t> ⋅ x</a:t>
            </a:r>
            <a:r>
              <a:rPr lang="en-US" altLang="zh-CN" sz="2400" baseline="-25000"/>
              <a:t>3</a:t>
            </a:r>
            <a:r>
              <a:rPr lang="en-US" altLang="zh-CN" sz="2400"/>
              <a:t> to determine the order of multiplication:</a:t>
            </a:r>
            <a:endParaRPr lang="en-US" altLang="zh-CN" sz="2400"/>
          </a:p>
        </p:txBody>
      </p:sp>
      <p:pic>
        <p:nvPicPr>
          <p:cNvPr id="5" name="图片 4"/>
          <p:cNvPicPr>
            <a:picLocks noChangeAspect="1"/>
          </p:cNvPicPr>
          <p:nvPr/>
        </p:nvPicPr>
        <p:blipFill>
          <a:blip r:embed="rId2"/>
          <a:stretch>
            <a:fillRect/>
          </a:stretch>
        </p:blipFill>
        <p:spPr>
          <a:xfrm>
            <a:off x="1585980" y="4576253"/>
            <a:ext cx="8827632" cy="1158722"/>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96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To develop a recurrence relation for Cn, we note that however we insert parentheses in the product x</a:t>
            </a:r>
            <a:r>
              <a:rPr lang="en-US" altLang="zh-CN" sz="2400" baseline="-25000"/>
              <a:t>0</a:t>
            </a:r>
            <a:r>
              <a:rPr lang="en-US" altLang="zh-CN" sz="2400"/>
              <a:t> ⋅ x</a:t>
            </a:r>
            <a:r>
              <a:rPr lang="en-US" altLang="zh-CN" sz="2400" baseline="-25000"/>
              <a:t>1</a:t>
            </a:r>
            <a:r>
              <a:rPr lang="en-US" altLang="zh-CN" sz="2400"/>
              <a:t> ⋅ x</a:t>
            </a:r>
            <a:r>
              <a:rPr lang="en-US" altLang="zh-CN" sz="2400" baseline="-25000"/>
              <a:t>2</a:t>
            </a:r>
            <a:r>
              <a:rPr lang="en-US" altLang="zh-CN" sz="2400"/>
              <a:t> ⋅ … ⋅ x</a:t>
            </a:r>
            <a:r>
              <a:rPr lang="en-US" altLang="zh-CN" sz="2400" baseline="-25000"/>
              <a:t>n</a:t>
            </a:r>
            <a:r>
              <a:rPr lang="en-US" altLang="zh-CN" sz="2400"/>
              <a:t>, one “⋅” operator remains outside all parentheses, namely, the operator for the final multiplication to be performed. [For example, in (x</a:t>
            </a:r>
            <a:r>
              <a:rPr lang="en-US" altLang="zh-CN" sz="2400" baseline="-25000"/>
              <a:t>0</a:t>
            </a:r>
            <a:r>
              <a:rPr lang="en-US" altLang="zh-CN" sz="2400"/>
              <a:t> ⋅ (x</a:t>
            </a:r>
            <a:r>
              <a:rPr lang="en-US" altLang="zh-CN" sz="2400" baseline="-25000"/>
              <a:t>1</a:t>
            </a:r>
            <a:r>
              <a:rPr lang="en-US" altLang="zh-CN" sz="2400"/>
              <a:t> ⋅ x</a:t>
            </a:r>
            <a:r>
              <a:rPr lang="en-US" altLang="zh-CN" sz="2400" baseline="-25000"/>
              <a:t>2</a:t>
            </a:r>
            <a:r>
              <a:rPr lang="en-US" altLang="zh-CN" sz="2400"/>
              <a:t>)) ⋅ x</a:t>
            </a:r>
            <a:r>
              <a:rPr lang="en-US" altLang="zh-CN" sz="2400" baseline="-25000"/>
              <a:t>3</a:t>
            </a:r>
            <a:r>
              <a:rPr lang="en-US" altLang="zh-CN" sz="2400"/>
              <a:t>, it is the final “⋅”, while in (x</a:t>
            </a:r>
            <a:r>
              <a:rPr lang="en-US" altLang="zh-CN" sz="2400" baseline="-25000"/>
              <a:t>0</a:t>
            </a:r>
            <a:r>
              <a:rPr lang="en-US" altLang="zh-CN" sz="2400"/>
              <a:t> ⋅ x</a:t>
            </a:r>
            <a:r>
              <a:rPr lang="en-US" altLang="zh-CN" sz="2400" baseline="-25000"/>
              <a:t>1</a:t>
            </a:r>
            <a:r>
              <a:rPr lang="en-US" altLang="zh-CN" sz="2400"/>
              <a:t>) ⋅ (x</a:t>
            </a:r>
            <a:r>
              <a:rPr lang="en-US" altLang="zh-CN" sz="2400" baseline="-25000"/>
              <a:t>2</a:t>
            </a:r>
            <a:r>
              <a:rPr lang="en-US" altLang="zh-CN" sz="2400"/>
              <a:t> ⋅ x</a:t>
            </a:r>
            <a:r>
              <a:rPr lang="en-US" altLang="zh-CN" sz="2400" baseline="-25000"/>
              <a:t>3</a:t>
            </a:r>
            <a:r>
              <a:rPr lang="en-US" altLang="zh-CN" sz="2400"/>
              <a:t>) it is the second “⋅”.] </a:t>
            </a:r>
            <a:endParaRPr lang="en-US" altLang="zh-CN" sz="2400"/>
          </a:p>
          <a:p>
            <a:pPr lvl="1">
              <a:lnSpc>
                <a:spcPct val="150000"/>
              </a:lnSpc>
              <a:buClr>
                <a:schemeClr val="tx1"/>
              </a:buClr>
              <a:buFont typeface="Wingdings" panose="05000000000000000000" pitchFamily="2" charset="2"/>
              <a:buChar char="l"/>
            </a:pPr>
            <a:r>
              <a:rPr lang="en-US" altLang="zh-CN" sz="2400"/>
              <a:t>This final operator appears between two of the n+1 numbers, say, x</a:t>
            </a:r>
            <a:r>
              <a:rPr lang="en-US" altLang="zh-CN" sz="2400" baseline="-25000"/>
              <a:t>k</a:t>
            </a:r>
            <a:r>
              <a:rPr lang="en-US" altLang="zh-CN" sz="2400"/>
              <a:t> and x</a:t>
            </a:r>
            <a:r>
              <a:rPr lang="en-US" altLang="zh-CN" sz="2400" baseline="-25000"/>
              <a:t>k+1</a:t>
            </a:r>
            <a:r>
              <a:rPr lang="en-US" altLang="zh-CN" sz="2400"/>
              <a:t>.</a:t>
            </a:r>
            <a:endParaRPr lang="en-US" altLang="zh-CN" sz="240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96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There are C</a:t>
            </a:r>
            <a:r>
              <a:rPr lang="en-US" altLang="zh-CN" sz="2400" baseline="-25000"/>
              <a:t>k</a:t>
            </a:r>
            <a:r>
              <a:rPr lang="en-US" altLang="zh-CN" sz="2400"/>
              <a:t>C</a:t>
            </a:r>
            <a:r>
              <a:rPr lang="en-US" altLang="zh-CN" sz="2400" baseline="-25000"/>
              <a:t>n−k−1 </a:t>
            </a:r>
            <a:r>
              <a:rPr lang="en-US" altLang="zh-CN" sz="2400"/>
              <a:t>ways to insert parentheses to determine the order of the n+1 numbers to be multiplied when the final operator appears between x</a:t>
            </a:r>
            <a:r>
              <a:rPr lang="en-US" altLang="zh-CN" sz="2400" baseline="-25000"/>
              <a:t>k</a:t>
            </a:r>
            <a:r>
              <a:rPr lang="en-US" altLang="zh-CN" sz="2400"/>
              <a:t> and x</a:t>
            </a:r>
            <a:r>
              <a:rPr lang="en-US" altLang="zh-CN" sz="2400" baseline="-25000"/>
              <a:t>k+1</a:t>
            </a:r>
            <a:r>
              <a:rPr lang="en-US" altLang="zh-CN" sz="2400"/>
              <a:t>, because there are C</a:t>
            </a:r>
            <a:r>
              <a:rPr lang="en-US" altLang="zh-CN" sz="2400" baseline="-25000"/>
              <a:t>k</a:t>
            </a:r>
            <a:r>
              <a:rPr lang="en-US" altLang="zh-CN" sz="2400"/>
              <a:t> ways to insert parentheses in the product x</a:t>
            </a:r>
            <a:r>
              <a:rPr lang="en-US" altLang="zh-CN" sz="2400" baseline="-25000"/>
              <a:t>0</a:t>
            </a:r>
            <a:r>
              <a:rPr lang="en-US" altLang="zh-CN" sz="2400"/>
              <a:t> ⋅ x</a:t>
            </a:r>
            <a:r>
              <a:rPr lang="en-US" altLang="zh-CN" sz="2400" baseline="-25000"/>
              <a:t>1</a:t>
            </a:r>
            <a:r>
              <a:rPr lang="en-US" altLang="zh-CN" sz="2400"/>
              <a:t> ⋅…⋅ x</a:t>
            </a:r>
            <a:r>
              <a:rPr lang="en-US" altLang="zh-CN" sz="2400" baseline="-25000"/>
              <a:t>k</a:t>
            </a:r>
            <a:r>
              <a:rPr lang="en-US" altLang="zh-CN" sz="2400"/>
              <a:t> to determine the order in which these k+1 numbers are to be multiplied and C</a:t>
            </a:r>
            <a:r>
              <a:rPr lang="en-US" altLang="zh-CN" sz="2400" baseline="-25000"/>
              <a:t>n−k−1 </a:t>
            </a:r>
            <a:r>
              <a:rPr lang="en-US" altLang="zh-CN" sz="2400"/>
              <a:t>ways to insert parentheses in the product x</a:t>
            </a:r>
            <a:r>
              <a:rPr lang="en-US" altLang="zh-CN" sz="2400" baseline="-25000"/>
              <a:t>k+1 </a:t>
            </a:r>
            <a:r>
              <a:rPr lang="en-US" altLang="zh-CN" sz="2400"/>
              <a:t>⋅ x</a:t>
            </a:r>
            <a:r>
              <a:rPr lang="en-US" altLang="zh-CN" sz="2400" baseline="-25000"/>
              <a:t>k+2 </a:t>
            </a:r>
            <a:r>
              <a:rPr lang="en-US" altLang="zh-CN" sz="2400"/>
              <a:t>⋅…⋅ x</a:t>
            </a:r>
            <a:r>
              <a:rPr lang="en-US" altLang="zh-CN" sz="2400" baseline="-25000"/>
              <a:t>n</a:t>
            </a:r>
            <a:r>
              <a:rPr lang="en-US" altLang="zh-CN" sz="2400"/>
              <a:t> to determine the order in which these n−k numbers are to be multiplied. </a:t>
            </a:r>
            <a:endParaRPr lang="en-US" altLang="zh-CN" sz="240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96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Because this final operator can appear between any two of the n+1 numbers, it follows that</a:t>
            </a:r>
            <a:endParaRPr lang="en-US" altLang="zh-CN" sz="2400"/>
          </a:p>
          <a:p>
            <a:pPr lvl="1">
              <a:lnSpc>
                <a:spcPct val="150000"/>
              </a:lnSpc>
              <a:buClr>
                <a:schemeClr val="tx1"/>
              </a:buClr>
              <a:buFont typeface="Wingdings" panose="05000000000000000000" pitchFamily="2" charset="2"/>
              <a:buChar char="l"/>
            </a:pPr>
            <a:endParaRPr lang="en-US" altLang="zh-CN" sz="2400"/>
          </a:p>
          <a:p>
            <a:pPr lvl="1">
              <a:lnSpc>
                <a:spcPct val="150000"/>
              </a:lnSpc>
              <a:buClr>
                <a:schemeClr val="tx1"/>
              </a:buClr>
              <a:buFont typeface="Wingdings" panose="05000000000000000000" pitchFamily="2" charset="2"/>
              <a:buChar char="l"/>
            </a:pPr>
            <a:endParaRPr lang="en-US" altLang="zh-CN" sz="2400"/>
          </a:p>
          <a:p>
            <a:pPr lvl="1">
              <a:lnSpc>
                <a:spcPct val="150000"/>
              </a:lnSpc>
              <a:buClr>
                <a:schemeClr val="tx1"/>
              </a:buClr>
              <a:buFont typeface="Wingdings" panose="05000000000000000000" pitchFamily="2" charset="2"/>
              <a:buChar char="l"/>
            </a:pPr>
            <a:endParaRPr lang="en-US" altLang="zh-CN" sz="2400"/>
          </a:p>
          <a:p>
            <a:pPr lvl="1">
              <a:lnSpc>
                <a:spcPct val="150000"/>
              </a:lnSpc>
              <a:buClr>
                <a:schemeClr val="tx1"/>
              </a:buClr>
              <a:buFont typeface="Wingdings" panose="05000000000000000000" pitchFamily="2" charset="2"/>
              <a:buChar char="l"/>
            </a:pPr>
            <a:r>
              <a:rPr lang="en-US" altLang="zh-CN" sz="2400"/>
              <a:t>Note that the initial conditions are C</a:t>
            </a:r>
            <a:r>
              <a:rPr lang="en-US" altLang="zh-CN" sz="2400" baseline="-25000"/>
              <a:t>0</a:t>
            </a:r>
            <a:r>
              <a:rPr lang="en-US" altLang="zh-CN" sz="2400"/>
              <a:t> = 1 and C</a:t>
            </a:r>
            <a:r>
              <a:rPr lang="en-US" altLang="zh-CN" sz="2400" baseline="-25000"/>
              <a:t>1</a:t>
            </a:r>
            <a:r>
              <a:rPr lang="en-US" altLang="zh-CN" sz="2400"/>
              <a:t> = 1.</a:t>
            </a:r>
            <a:endParaRPr lang="en-US" altLang="zh-CN" sz="2400"/>
          </a:p>
        </p:txBody>
      </p:sp>
      <p:pic>
        <p:nvPicPr>
          <p:cNvPr id="5" name="图片 4"/>
          <p:cNvPicPr>
            <a:picLocks noChangeAspect="1"/>
          </p:cNvPicPr>
          <p:nvPr/>
        </p:nvPicPr>
        <p:blipFill>
          <a:blip r:embed="rId2"/>
          <a:stretch>
            <a:fillRect/>
          </a:stretch>
        </p:blipFill>
        <p:spPr>
          <a:xfrm>
            <a:off x="3455615" y="2725445"/>
            <a:ext cx="5280769" cy="1665210"/>
          </a:xfrm>
          <a:prstGeom prst="rect">
            <a:avLst/>
          </a:prstGeom>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0622" cy="596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a:p>
          <a:p>
            <a:pPr lvl="1">
              <a:lnSpc>
                <a:spcPct val="150000"/>
              </a:lnSpc>
              <a:buClr>
                <a:schemeClr val="tx1"/>
              </a:buClr>
              <a:buFont typeface="Wingdings" panose="05000000000000000000" pitchFamily="2" charset="2"/>
              <a:buChar char="l"/>
            </a:pPr>
            <a:r>
              <a:rPr lang="en-US" altLang="zh-CN" sz="2400"/>
              <a:t>The recurrence relation in Example 5 can be solved using the method of generating functions, which will be discussed in Section 8.4. It can be shown that C</a:t>
            </a:r>
            <a:r>
              <a:rPr lang="en-US" altLang="zh-CN" sz="2400" baseline="-25000"/>
              <a:t>n</a:t>
            </a:r>
            <a:r>
              <a:rPr lang="en-US" altLang="zh-CN" sz="2400"/>
              <a:t> = C(2n, n)/(n + 1) (see Exercise 43 in Section 8.4) and that C</a:t>
            </a:r>
            <a:r>
              <a:rPr lang="en-US" altLang="zh-CN" sz="2400" baseline="-25000"/>
              <a:t>n</a:t>
            </a:r>
            <a:r>
              <a:rPr lang="en-US" altLang="zh-CN" sz="2400"/>
              <a:t>            (see [GrKnPa94]). </a:t>
            </a:r>
            <a:endParaRPr lang="en-US" altLang="zh-CN" sz="2400"/>
          </a:p>
          <a:p>
            <a:pPr lvl="1">
              <a:lnSpc>
                <a:spcPct val="150000"/>
              </a:lnSpc>
              <a:buClr>
                <a:schemeClr val="tx1"/>
              </a:buClr>
              <a:buFont typeface="Wingdings" panose="05000000000000000000" pitchFamily="2" charset="2"/>
              <a:buChar char="l"/>
            </a:pPr>
            <a:r>
              <a:rPr lang="en-US" altLang="zh-CN" sz="2400"/>
              <a:t>The sequence {C</a:t>
            </a:r>
            <a:r>
              <a:rPr lang="en-US" altLang="zh-CN" sz="2400" baseline="-25000"/>
              <a:t>n</a:t>
            </a:r>
            <a:r>
              <a:rPr lang="en-US" altLang="zh-CN" sz="2400"/>
              <a:t>} is the Links sequence of </a:t>
            </a:r>
            <a:r>
              <a:rPr lang="en-US" altLang="zh-CN" sz="2400">
                <a:solidFill>
                  <a:srgbClr val="FF0000"/>
                </a:solidFill>
              </a:rPr>
              <a:t>Catalan numbers(</a:t>
            </a:r>
            <a:r>
              <a:rPr lang="zh-CN" altLang="en-US" sz="2400">
                <a:solidFill>
                  <a:srgbClr val="FF0000"/>
                </a:solidFill>
              </a:rPr>
              <a:t>卡塔兰数</a:t>
            </a:r>
            <a:r>
              <a:rPr lang="en-US" altLang="zh-CN" sz="2400">
                <a:solidFill>
                  <a:srgbClr val="FF0000"/>
                </a:solidFill>
              </a:rPr>
              <a:t>)</a:t>
            </a:r>
            <a:r>
              <a:rPr lang="en-US" altLang="zh-CN" sz="2400"/>
              <a:t>, named after Eugene Charles Catalan. </a:t>
            </a:r>
            <a:endParaRPr lang="en-US" altLang="zh-CN" sz="2400"/>
          </a:p>
          <a:p>
            <a:pPr lvl="1">
              <a:lnSpc>
                <a:spcPct val="150000"/>
              </a:lnSpc>
              <a:buClr>
                <a:schemeClr val="tx1"/>
              </a:buClr>
              <a:buFont typeface="Wingdings" panose="05000000000000000000" pitchFamily="2" charset="2"/>
              <a:buChar char="l"/>
            </a:pPr>
            <a:r>
              <a:rPr lang="en-US" altLang="zh-CN" sz="2400"/>
              <a:t>This sequence appears as the solution of many different counting problems besides the one considered here (see the chapter on Catalan numbers in [MiRo91] or [RoTe03] for details).</a:t>
            </a:r>
            <a:endParaRPr lang="en-US" altLang="zh-CN" sz="2400"/>
          </a:p>
        </p:txBody>
      </p:sp>
      <p:pic>
        <p:nvPicPr>
          <p:cNvPr id="5" name="图片 4"/>
          <p:cNvPicPr>
            <a:picLocks noChangeAspect="1"/>
          </p:cNvPicPr>
          <p:nvPr/>
        </p:nvPicPr>
        <p:blipFill rotWithShape="1">
          <a:blip r:embed="rId2"/>
          <a:srcRect l="26768"/>
          <a:stretch>
            <a:fillRect/>
          </a:stretch>
        </p:blipFill>
        <p:spPr>
          <a:xfrm>
            <a:off x="1426845" y="3202752"/>
            <a:ext cx="902994" cy="452495"/>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Recurrence relations play an important role in many aspects of the study of algorithms and their complexity. </a:t>
            </a:r>
            <a:endParaRPr lang="en-US" altLang="zh-CN" sz="2800"/>
          </a:p>
          <a:p>
            <a:pPr>
              <a:lnSpc>
                <a:spcPct val="150000"/>
              </a:lnSpc>
            </a:pPr>
            <a:r>
              <a:rPr lang="en-US" altLang="zh-CN" sz="2800"/>
              <a:t>In Section 8.3, we will show how recurrence relations can be used to analyze the complexity of divide-and-conquer algorithms, such as the merge sort algorithm introduced in Section 5.4. </a:t>
            </a:r>
            <a:endParaRPr lang="en-US" altLang="zh-CN" sz="280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As we will see in Section 8.3, divide-and-conquer algorithms recursively divide a problem into a fixed number of nonoverlapping subproblems until they become simple enough to solve directly. </a:t>
            </a:r>
            <a:endParaRPr lang="en-US" altLang="zh-CN" sz="2800"/>
          </a:p>
          <a:p>
            <a:pPr>
              <a:lnSpc>
                <a:spcPct val="150000"/>
              </a:lnSpc>
            </a:pPr>
            <a:r>
              <a:rPr lang="en-US" altLang="zh-CN" sz="2800"/>
              <a:t>We conclude this section by introducing another algorithmic paradigm known as </a:t>
            </a:r>
            <a:r>
              <a:rPr lang="en-US" altLang="zh-CN" sz="2800">
                <a:solidFill>
                  <a:srgbClr val="FF0000"/>
                </a:solidFill>
              </a:rPr>
              <a:t>dynamic programming(</a:t>
            </a:r>
            <a:r>
              <a:rPr lang="zh-CN" altLang="en-US" sz="2800">
                <a:solidFill>
                  <a:srgbClr val="FF0000"/>
                </a:solidFill>
              </a:rPr>
              <a:t>动态规划</a:t>
            </a:r>
            <a:r>
              <a:rPr lang="en-US" altLang="zh-CN" sz="2800">
                <a:solidFill>
                  <a:srgbClr val="FF0000"/>
                </a:solidFill>
              </a:rPr>
              <a:t>)</a:t>
            </a:r>
            <a:r>
              <a:rPr lang="en-US" altLang="zh-CN" sz="2800"/>
              <a:t>, which can be used to solve many optimization problems efficiently.</a:t>
            </a:r>
            <a:endParaRPr lang="en-US" altLang="zh-CN" sz="280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The problem we use to illustrate dynamic programming is related to the problem studied in Example 7 in Section 3.1. In that problem our goal was to schedule as many talks as possible in a single lecture hall. </a:t>
            </a:r>
            <a:endParaRPr lang="en-US" altLang="zh-CN" sz="2800"/>
          </a:p>
          <a:p>
            <a:pPr>
              <a:lnSpc>
                <a:spcPct val="150000"/>
              </a:lnSpc>
            </a:pPr>
            <a:r>
              <a:rPr lang="en-US" altLang="zh-CN" sz="2800"/>
              <a:t>These talks have preset start and end times; once a talk starts, it continues until it ends; no two talks can proceed at the same time; and a talk can begin at the same time another one ends. </a:t>
            </a:r>
            <a:endParaRPr lang="en-US" altLang="zh-CN" sz="2800" baseline="-25000"/>
          </a:p>
        </p:txBody>
      </p:sp>
      <p:sp>
        <p:nvSpPr>
          <p:cNvPr id="6" name="文本框 5"/>
          <p:cNvSpPr txBox="1"/>
          <p:nvPr/>
        </p:nvSpPr>
        <p:spPr>
          <a:xfrm>
            <a:off x="503068" y="897423"/>
            <a:ext cx="11185864" cy="707886"/>
          </a:xfrm>
          <a:prstGeom prst="rect">
            <a:avLst/>
          </a:prstGeom>
          <a:noFill/>
        </p:spPr>
        <p:txBody>
          <a:bodyPr wrap="square" rtlCol="0">
            <a:spAutoFit/>
          </a:bodyPr>
          <a:lstStyle/>
          <a:p>
            <a:pPr algn="ctr"/>
            <a:r>
              <a:rPr lang="en-US" altLang="zh-CN" sz="4000" b="1"/>
              <a:t>An Example of Dynamic Programming</a:t>
            </a:r>
            <a:endParaRPr lang="zh-CN" altLang="en-US" sz="4000" b="1" dirty="0"/>
          </a:p>
        </p:txBody>
      </p:sp>
      <p:sp>
        <p:nvSpPr>
          <p:cNvPr id="7" name="文本框 6"/>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8.1.1 Introduction</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712665"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In this section we will show that such relations can be used to study and to solve counting problems. For example, suppose that the number of bacteria in a colony doubles every hour. If a colony begins with five bacteria, how many will be present in n hours? </a:t>
            </a:r>
            <a:endParaRPr lang="en-US" altLang="zh-CN" sz="2800"/>
          </a:p>
          <a:p>
            <a:pPr>
              <a:lnSpc>
                <a:spcPct val="150000"/>
              </a:lnSpc>
            </a:pPr>
            <a:r>
              <a:rPr lang="en-US" altLang="zh-CN" sz="2800"/>
              <a:t>To solve this problem, let an be the number of bacteria at the end of n hours. Because the number of bacteria doubles every hour, the relationship a</a:t>
            </a:r>
            <a:r>
              <a:rPr lang="en-US" altLang="zh-CN" sz="2800" baseline="-25000"/>
              <a:t>n</a:t>
            </a:r>
            <a:r>
              <a:rPr lang="en-US" altLang="zh-CN" sz="2800"/>
              <a:t> = 2a</a:t>
            </a:r>
            <a:r>
              <a:rPr lang="en-US" altLang="zh-CN" sz="2800" baseline="-25000"/>
              <a:t>n−1 </a:t>
            </a:r>
            <a:r>
              <a:rPr lang="en-US" altLang="zh-CN" sz="2800"/>
              <a:t>holds whenever n is a positive integer. </a:t>
            </a:r>
            <a:endParaRPr lang="zh-CN" altLang="en-US" sz="2800" dirty="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2028986"/>
            <a:ext cx="11845830"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We developed a greedy algorithm that always produces an optimal schedule, as we proved in Example 12 in Section 5.1. Now suppose that our goal is not to schedule the most talks possible, but rather to have the largest possible combined attendance of the scheduled talks.</a:t>
            </a:r>
            <a:endParaRPr lang="en-US" altLang="zh-CN" sz="2800" baseline="-25000"/>
          </a:p>
        </p:txBody>
      </p:sp>
      <p:sp>
        <p:nvSpPr>
          <p:cNvPr id="6" name="文本框 5"/>
          <p:cNvSpPr txBox="1"/>
          <p:nvPr/>
        </p:nvSpPr>
        <p:spPr>
          <a:xfrm>
            <a:off x="503068" y="897423"/>
            <a:ext cx="11185864" cy="707886"/>
          </a:xfrm>
          <a:prstGeom prst="rect">
            <a:avLst/>
          </a:prstGeom>
          <a:noFill/>
        </p:spPr>
        <p:txBody>
          <a:bodyPr wrap="square" rtlCol="0">
            <a:spAutoFit/>
          </a:bodyPr>
          <a:lstStyle/>
          <a:p>
            <a:pPr algn="ctr"/>
            <a:r>
              <a:rPr lang="en-US" altLang="zh-CN" sz="4000" b="1"/>
              <a:t>An Example of Dynamic Programming</a:t>
            </a:r>
            <a:endParaRPr lang="zh-CN" altLang="en-US" sz="4000" b="1" dirty="0"/>
          </a:p>
        </p:txBody>
      </p:sp>
      <p:sp>
        <p:nvSpPr>
          <p:cNvPr id="7" name="文本框 6"/>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We formalize this problem by supposing that we have n talks, where talk j begins at time t</a:t>
            </a:r>
            <a:r>
              <a:rPr lang="en-US" altLang="zh-CN" sz="2800" baseline="-25000"/>
              <a:t>j</a:t>
            </a:r>
            <a:r>
              <a:rPr lang="en-US" altLang="zh-CN" sz="2800"/>
              <a:t>, ends at time e</a:t>
            </a:r>
            <a:r>
              <a:rPr lang="en-US" altLang="zh-CN" sz="2800" baseline="-25000"/>
              <a:t>j</a:t>
            </a:r>
            <a:r>
              <a:rPr lang="en-US" altLang="zh-CN" sz="2800"/>
              <a:t>, and will be attended by w</a:t>
            </a:r>
            <a:r>
              <a:rPr lang="en-US" altLang="zh-CN" sz="2800" baseline="-25000"/>
              <a:t>j</a:t>
            </a:r>
            <a:r>
              <a:rPr lang="en-US" altLang="zh-CN" sz="2800"/>
              <a:t> students. We want a schedule that maximizes the total number of student attendees. </a:t>
            </a:r>
            <a:endParaRPr lang="en-US" altLang="zh-CN" sz="2800" baseline="-25000"/>
          </a:p>
        </p:txBody>
      </p:sp>
      <p:sp>
        <p:nvSpPr>
          <p:cNvPr id="6" name="文本框 5"/>
          <p:cNvSpPr txBox="1"/>
          <p:nvPr/>
        </p:nvSpPr>
        <p:spPr>
          <a:xfrm>
            <a:off x="503068" y="897423"/>
            <a:ext cx="11185864" cy="707886"/>
          </a:xfrm>
          <a:prstGeom prst="rect">
            <a:avLst/>
          </a:prstGeom>
          <a:noFill/>
        </p:spPr>
        <p:txBody>
          <a:bodyPr wrap="square" rtlCol="0">
            <a:spAutoFit/>
          </a:bodyPr>
          <a:lstStyle/>
          <a:p>
            <a:pPr algn="ctr"/>
            <a:r>
              <a:rPr lang="en-US" altLang="zh-CN" sz="4000" b="1"/>
              <a:t>An Example of Dynamic Programming</a:t>
            </a:r>
            <a:endParaRPr lang="zh-CN" altLang="en-US" sz="4000" b="1" dirty="0"/>
          </a:p>
        </p:txBody>
      </p:sp>
      <p:sp>
        <p:nvSpPr>
          <p:cNvPr id="7" name="文本框 6"/>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That is, we wish to schedule a subset of talks to maximize the sum of wj over all scheduled talks. (Note that when a student attends more than one talk, this student is counted according to the number of talks attended.) </a:t>
            </a:r>
            <a:endParaRPr lang="en-US" altLang="zh-CN" sz="2800"/>
          </a:p>
          <a:p>
            <a:pPr>
              <a:lnSpc>
                <a:spcPct val="150000"/>
              </a:lnSpc>
            </a:pPr>
            <a:r>
              <a:rPr lang="en-US" altLang="zh-CN" sz="2800"/>
              <a:t>We denote by T(j) the maximum number of total attendees for an optimal schedule from the first j talks, so T(n) is the maximal number of total attendees for an optimal schedule for all n talks.</a:t>
            </a:r>
            <a:endParaRPr lang="en-US" altLang="zh-CN" sz="2800" baseline="-25000"/>
          </a:p>
        </p:txBody>
      </p:sp>
      <p:sp>
        <p:nvSpPr>
          <p:cNvPr id="6" name="文本框 5"/>
          <p:cNvSpPr txBox="1"/>
          <p:nvPr/>
        </p:nvSpPr>
        <p:spPr>
          <a:xfrm>
            <a:off x="503068" y="897423"/>
            <a:ext cx="11185864" cy="707886"/>
          </a:xfrm>
          <a:prstGeom prst="rect">
            <a:avLst/>
          </a:prstGeom>
          <a:noFill/>
        </p:spPr>
        <p:txBody>
          <a:bodyPr wrap="square" rtlCol="0">
            <a:spAutoFit/>
          </a:bodyPr>
          <a:lstStyle/>
          <a:p>
            <a:pPr algn="ctr"/>
            <a:r>
              <a:rPr lang="en-US" altLang="zh-CN" sz="4000" b="1"/>
              <a:t>An Example of Dynamic Programming</a:t>
            </a:r>
            <a:endParaRPr lang="zh-CN" altLang="en-US" sz="4000" b="1" dirty="0"/>
          </a:p>
        </p:txBody>
      </p:sp>
      <p:sp>
        <p:nvSpPr>
          <p:cNvPr id="7" name="文本框 6"/>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We first sort the talks in order of increasing end time. After doing this, we renumber the talks so that e</a:t>
            </a:r>
            <a:r>
              <a:rPr lang="en-US" altLang="zh-CN" sz="2800" baseline="-25000"/>
              <a:t>1</a:t>
            </a:r>
            <a:r>
              <a:rPr lang="en-US" altLang="zh-CN" sz="2800"/>
              <a:t> ≤ e</a:t>
            </a:r>
            <a:r>
              <a:rPr lang="en-US" altLang="zh-CN" sz="2800" baseline="-25000"/>
              <a:t>2</a:t>
            </a:r>
            <a:r>
              <a:rPr lang="en-US" altLang="zh-CN" sz="2800"/>
              <a:t> ≤ ⋯ ≤ e</a:t>
            </a:r>
            <a:r>
              <a:rPr lang="en-US" altLang="zh-CN" sz="2800" baseline="-25000"/>
              <a:t>n</a:t>
            </a:r>
            <a:r>
              <a:rPr lang="en-US" altLang="zh-CN" sz="2800"/>
              <a:t>. </a:t>
            </a:r>
            <a:endParaRPr lang="en-US" altLang="zh-CN" sz="2800"/>
          </a:p>
          <a:p>
            <a:pPr>
              <a:lnSpc>
                <a:spcPct val="150000"/>
              </a:lnSpc>
            </a:pPr>
            <a:r>
              <a:rPr lang="en-US" altLang="zh-CN" sz="2800"/>
              <a:t>We say that two talks are </a:t>
            </a:r>
            <a:r>
              <a:rPr lang="en-US" altLang="zh-CN" sz="2800">
                <a:solidFill>
                  <a:srgbClr val="FF0000"/>
                </a:solidFill>
              </a:rPr>
              <a:t>compatible(</a:t>
            </a:r>
            <a:r>
              <a:rPr lang="zh-CN" altLang="en-US" sz="2800">
                <a:solidFill>
                  <a:srgbClr val="FF0000"/>
                </a:solidFill>
              </a:rPr>
              <a:t>相容的</a:t>
            </a:r>
            <a:r>
              <a:rPr lang="en-US" altLang="zh-CN" sz="2800">
                <a:solidFill>
                  <a:srgbClr val="FF0000"/>
                </a:solidFill>
              </a:rPr>
              <a:t>)</a:t>
            </a:r>
            <a:r>
              <a:rPr lang="en-US" altLang="zh-CN" sz="2800"/>
              <a:t> if they can be part of the same schedule, that is, if the times they are scheduled do not overlap (other than the possibility one ends and the other starts at the same time). </a:t>
            </a:r>
            <a:endParaRPr lang="en-US" altLang="zh-CN" sz="2800" baseline="-25000"/>
          </a:p>
        </p:txBody>
      </p:sp>
      <p:sp>
        <p:nvSpPr>
          <p:cNvPr id="6" name="文本框 5"/>
          <p:cNvSpPr txBox="1"/>
          <p:nvPr/>
        </p:nvSpPr>
        <p:spPr>
          <a:xfrm>
            <a:off x="503068" y="897423"/>
            <a:ext cx="11185864" cy="707886"/>
          </a:xfrm>
          <a:prstGeom prst="rect">
            <a:avLst/>
          </a:prstGeom>
          <a:noFill/>
        </p:spPr>
        <p:txBody>
          <a:bodyPr wrap="square" rtlCol="0">
            <a:spAutoFit/>
          </a:bodyPr>
          <a:lstStyle/>
          <a:p>
            <a:pPr algn="ctr"/>
            <a:r>
              <a:rPr lang="en-US" altLang="zh-CN" sz="4000" b="1"/>
              <a:t>An Example of Dynamic Programming</a:t>
            </a:r>
            <a:endParaRPr lang="zh-CN" altLang="en-US" sz="4000" b="1" dirty="0"/>
          </a:p>
        </p:txBody>
      </p:sp>
      <p:sp>
        <p:nvSpPr>
          <p:cNvPr id="7" name="文本框 6"/>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We define p(j) to be largest integer i, i &lt; j, for which e</a:t>
            </a:r>
            <a:r>
              <a:rPr lang="en-US" altLang="zh-CN" sz="2800" baseline="-25000"/>
              <a:t>i</a:t>
            </a:r>
            <a:r>
              <a:rPr lang="en-US" altLang="zh-CN" sz="2800"/>
              <a:t> ≤ s</a:t>
            </a:r>
            <a:r>
              <a:rPr lang="en-US" altLang="zh-CN" sz="2800" baseline="-25000"/>
              <a:t>j</a:t>
            </a:r>
            <a:r>
              <a:rPr lang="en-US" altLang="zh-CN" sz="2800"/>
              <a:t>, if such an integer exists, and p(j) = 0 otherwise. </a:t>
            </a:r>
            <a:endParaRPr lang="en-US" altLang="zh-CN" sz="2800"/>
          </a:p>
          <a:p>
            <a:pPr>
              <a:lnSpc>
                <a:spcPct val="150000"/>
              </a:lnSpc>
            </a:pPr>
            <a:r>
              <a:rPr lang="en-US" altLang="zh-CN" sz="2800"/>
              <a:t>That is, talk p(j) is the talk ending latest among talks compatible with talk j that end before talk j ends, if such a talk exists, and p(j) = 0 if there are no such talks.</a:t>
            </a:r>
            <a:endParaRPr lang="en-US" altLang="zh-CN" sz="2800" baseline="-25000"/>
          </a:p>
        </p:txBody>
      </p:sp>
      <p:sp>
        <p:nvSpPr>
          <p:cNvPr id="6" name="文本框 5"/>
          <p:cNvSpPr txBox="1"/>
          <p:nvPr/>
        </p:nvSpPr>
        <p:spPr>
          <a:xfrm>
            <a:off x="503068" y="897423"/>
            <a:ext cx="11185864" cy="707886"/>
          </a:xfrm>
          <a:prstGeom prst="rect">
            <a:avLst/>
          </a:prstGeom>
          <a:noFill/>
        </p:spPr>
        <p:txBody>
          <a:bodyPr wrap="square" rtlCol="0">
            <a:spAutoFit/>
          </a:bodyPr>
          <a:lstStyle/>
          <a:p>
            <a:pPr algn="ctr"/>
            <a:r>
              <a:rPr lang="en-US" altLang="zh-CN" sz="4000" b="1"/>
              <a:t>An Example of Dynamic Programming</a:t>
            </a:r>
            <a:endParaRPr lang="zh-CN" altLang="en-US" sz="4000" b="1" dirty="0"/>
          </a:p>
        </p:txBody>
      </p:sp>
      <p:sp>
        <p:nvSpPr>
          <p:cNvPr id="7" name="文本框 6"/>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6:</a:t>
            </a:r>
            <a:endParaRPr lang="en-US" altLang="zh-CN" sz="2800" dirty="0"/>
          </a:p>
          <a:p>
            <a:pPr lvl="1">
              <a:lnSpc>
                <a:spcPct val="150000"/>
              </a:lnSpc>
              <a:buClr>
                <a:schemeClr val="tx1"/>
              </a:buClr>
              <a:buFont typeface="Wingdings" panose="05000000000000000000" pitchFamily="2" charset="2"/>
              <a:buChar char="l"/>
            </a:pPr>
            <a:r>
              <a:rPr lang="en-US" altLang="zh-CN" sz="2400"/>
              <a:t>Consider seven talks with these start times and end times, as illustrated in Figure 5</a:t>
            </a:r>
            <a:endParaRPr lang="en-US" altLang="zh-CN" sz="2400"/>
          </a:p>
          <a:p>
            <a:pPr lvl="1">
              <a:lnSpc>
                <a:spcPct val="150000"/>
              </a:lnSpc>
              <a:buClr>
                <a:schemeClr val="tx1"/>
              </a:buClr>
              <a:buFont typeface="Wingdings" panose="05000000000000000000" pitchFamily="2" charset="2"/>
              <a:buChar char="l"/>
            </a:pPr>
            <a:endParaRPr lang="en-US" altLang="zh-CN" sz="2400"/>
          </a:p>
          <a:p>
            <a:pPr lvl="1">
              <a:lnSpc>
                <a:spcPct val="150000"/>
              </a:lnSpc>
              <a:buClr>
                <a:schemeClr val="tx1"/>
              </a:buClr>
              <a:buFont typeface="Wingdings" panose="05000000000000000000" pitchFamily="2" charset="2"/>
              <a:buChar char="l"/>
            </a:pPr>
            <a:endParaRPr lang="en-US" altLang="zh-CN" sz="2400"/>
          </a:p>
          <a:p>
            <a:pPr lvl="1">
              <a:lnSpc>
                <a:spcPct val="150000"/>
              </a:lnSpc>
              <a:buClr>
                <a:schemeClr val="tx1"/>
              </a:buClr>
              <a:buFont typeface="Wingdings" panose="05000000000000000000" pitchFamily="2" charset="2"/>
              <a:buChar char="l"/>
            </a:pPr>
            <a:r>
              <a:rPr lang="en-US" altLang="zh-CN" sz="2400"/>
              <a:t>Find p(j) for j = 1, 2, … , 7.</a:t>
            </a:r>
            <a:endParaRPr lang="en-US" altLang="zh-CN" sz="240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2353645" y="2618469"/>
            <a:ext cx="7832200" cy="1254064"/>
          </a:xfrm>
          <a:prstGeom prst="rect">
            <a:avLst/>
          </a:prstGeom>
        </p:spPr>
      </p:pic>
      <p:pic>
        <p:nvPicPr>
          <p:cNvPr id="9" name="图片 8"/>
          <p:cNvPicPr>
            <a:picLocks noChangeAspect="1"/>
          </p:cNvPicPr>
          <p:nvPr/>
        </p:nvPicPr>
        <p:blipFill>
          <a:blip r:embed="rId3"/>
          <a:stretch>
            <a:fillRect/>
          </a:stretch>
        </p:blipFill>
        <p:spPr>
          <a:xfrm>
            <a:off x="6269745" y="3872533"/>
            <a:ext cx="4647612" cy="2836235"/>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dirty="0"/>
          </a:p>
          <a:p>
            <a:pPr lvl="1">
              <a:lnSpc>
                <a:spcPct val="150000"/>
              </a:lnSpc>
              <a:buClr>
                <a:schemeClr val="tx1"/>
              </a:buClr>
              <a:buFont typeface="Wingdings" panose="05000000000000000000" pitchFamily="2" charset="2"/>
              <a:buChar char="l"/>
            </a:pPr>
            <a:r>
              <a:rPr lang="en-US" altLang="zh-CN" sz="2400"/>
              <a:t>We have p(1) = 0 and p(2) = 0, because no talks end before either of the first two talks begin. We have p(3) = 1 because talk 3 and talk 1 are compatible, but talk 3 and talk 2 are not compatible; p(4) = 0 because talk 4 is not compatible with any of talks 1, 2, and 3; p(5) = 0 because talk 5 is not compatible with any of talks 1, 2, 3, and 4; and p(6) = 2 because talk 6 and talk 2 are compatible, but talk 6 is not compatible with any of talks 3, 4, and 5. </a:t>
            </a:r>
            <a:endParaRPr lang="en-US" altLang="zh-CN" sz="2400"/>
          </a:p>
          <a:p>
            <a:pPr lvl="1">
              <a:lnSpc>
                <a:spcPct val="150000"/>
              </a:lnSpc>
              <a:buClr>
                <a:schemeClr val="tx1"/>
              </a:buClr>
              <a:buFont typeface="Wingdings" panose="05000000000000000000" pitchFamily="2" charset="2"/>
              <a:buChar char="l"/>
            </a:pPr>
            <a:r>
              <a:rPr lang="en-US" altLang="zh-CN" sz="2400"/>
              <a:t>Finally, p(7) = 4, because talk 7 and talk 4 are compatible, but talk 7 is not compatible with either of talks 5 or 6.</a:t>
            </a:r>
            <a:endParaRPr lang="en-US" altLang="zh-CN" sz="240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To develop a dynamic programming algorithm for this problem, we first develop a key recurrence relation. </a:t>
            </a:r>
            <a:endParaRPr lang="en-US" altLang="zh-CN" sz="2800"/>
          </a:p>
          <a:p>
            <a:pPr>
              <a:lnSpc>
                <a:spcPct val="150000"/>
              </a:lnSpc>
            </a:pPr>
            <a:r>
              <a:rPr lang="en-US" altLang="zh-CN" sz="2800"/>
              <a:t>To do this, first note that if j ≤ n, there are two possibilities for an optimal schedule of the first j talks (recall that we are assuming that the n talks are ordered by increasing end time): (i) talk j belongs to the optimal schedule or (ii) it does not.</a:t>
            </a:r>
            <a:endParaRPr lang="en-US" altLang="zh-CN" sz="2800"/>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Case (i): We know that talks p(j)+1, … , j−1 do not belong to this schedule, for none of these other talks are compatible with talk j. Furthermore, the other talks in this optimal schedule must comprise an optimal schedule for talks 1, 2, … , p(j). For if there were a better schedule for talks 1, 2, … , p(j), by adding talk j, we will have a schedule better than the overall optimal schedule. Consequently, in case (i), we have T(j) = wj + T(p(j)).</a:t>
            </a:r>
            <a:endParaRPr lang="en-US" altLang="zh-CN" sz="280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Case (ii): When talk j does not belong to an optimal schedule, it follows that an optimal schedule from talks 1, 2, … , j is the same as an optimal schedule from talks 1, 2, … , j−1. Consequently, in case (ii), we have T(j) = T( j−1). Combining cases (i) and (ii) leads us to the recurrence relation</a:t>
            </a:r>
            <a:endParaRPr lang="en-US" altLang="zh-CN" sz="2800"/>
          </a:p>
        </p:txBody>
      </p:sp>
      <p:pic>
        <p:nvPicPr>
          <p:cNvPr id="4" name="图片 3"/>
          <p:cNvPicPr>
            <a:picLocks noChangeAspect="1"/>
          </p:cNvPicPr>
          <p:nvPr/>
        </p:nvPicPr>
        <p:blipFill>
          <a:blip r:embed="rId2"/>
          <a:stretch>
            <a:fillRect/>
          </a:stretch>
        </p:blipFill>
        <p:spPr>
          <a:xfrm>
            <a:off x="3408505" y="4243526"/>
            <a:ext cx="5374990" cy="813927"/>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8.1.1 Introduction</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7" y="856587"/>
            <a:ext cx="11836952"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This recurrence relation, together with the initial condition a</a:t>
            </a:r>
            <a:r>
              <a:rPr lang="en-US" altLang="zh-CN" sz="2800" baseline="-25000"/>
              <a:t>0</a:t>
            </a:r>
            <a:r>
              <a:rPr lang="en-US" altLang="zh-CN" sz="2800"/>
              <a:t> = 5, uniquely determines an for all nonnegative integers n. We can find a formula for an using the iterative approach followed in Chapter 2, namely that a</a:t>
            </a:r>
            <a:r>
              <a:rPr lang="en-US" altLang="zh-CN" sz="2800" baseline="-25000"/>
              <a:t>n</a:t>
            </a:r>
            <a:r>
              <a:rPr lang="en-US" altLang="zh-CN" sz="2800"/>
              <a:t> = 5 ⋅ 2</a:t>
            </a:r>
            <a:r>
              <a:rPr lang="en-US" altLang="zh-CN" sz="2800" baseline="30000"/>
              <a:t>n</a:t>
            </a:r>
            <a:r>
              <a:rPr lang="en-US" altLang="zh-CN" sz="2800"/>
              <a:t> for all nonnegative integers n.</a:t>
            </a:r>
            <a:endParaRPr lang="en-US" altLang="zh-CN" sz="2800"/>
          </a:p>
          <a:p>
            <a:pPr>
              <a:lnSpc>
                <a:spcPct val="150000"/>
              </a:lnSpc>
            </a:pPr>
            <a:r>
              <a:rPr lang="en-US" altLang="zh-CN" sz="2800"/>
              <a:t>Some of the counting problems that cannot be solved using the techniques discussed in Chapter 6 can be solved by finding recurrence relations involving the terms of a sequence, as was done in the problem involving bacteria. </a:t>
            </a:r>
            <a:endParaRPr lang="en-US" altLang="zh-CN" sz="280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Now that we have developed this recurrence relation, we can construct an efficient algorithm, Algorithm 1, for computing the maximum total number of attendees. </a:t>
            </a:r>
            <a:endParaRPr lang="en-US" altLang="zh-CN" sz="2800"/>
          </a:p>
          <a:p>
            <a:pPr>
              <a:lnSpc>
                <a:spcPct val="150000"/>
              </a:lnSpc>
            </a:pPr>
            <a:r>
              <a:rPr lang="en-US" altLang="zh-CN" sz="2800"/>
              <a:t>We ensure that the algorithm is efficient by storing the value of each T(j) after we compute it. </a:t>
            </a:r>
            <a:endParaRPr lang="en-US" altLang="zh-CN" sz="2800"/>
          </a:p>
          <a:p>
            <a:pPr>
              <a:lnSpc>
                <a:spcPct val="150000"/>
              </a:lnSpc>
            </a:pPr>
            <a:r>
              <a:rPr lang="en-US" altLang="zh-CN" sz="2800"/>
              <a:t>This allows us to compute T(j) only once. If we did not do this, the algorithm would have exponential worst-case complexity. </a:t>
            </a:r>
            <a:endParaRPr lang="en-US" altLang="zh-CN" sz="280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The process of storing the values as each is computed is known as </a:t>
            </a:r>
            <a:r>
              <a:rPr lang="en-US" altLang="zh-CN" sz="2800">
                <a:solidFill>
                  <a:srgbClr val="FF0000"/>
                </a:solidFill>
              </a:rPr>
              <a:t>memorization(</a:t>
            </a:r>
            <a:r>
              <a:rPr lang="zh-CN" altLang="en-US" sz="2800">
                <a:solidFill>
                  <a:srgbClr val="FF0000"/>
                </a:solidFill>
              </a:rPr>
              <a:t>记忆</a:t>
            </a:r>
            <a:r>
              <a:rPr lang="en-US" altLang="zh-CN" sz="2800">
                <a:solidFill>
                  <a:srgbClr val="FF0000"/>
                </a:solidFill>
              </a:rPr>
              <a:t>)</a:t>
            </a:r>
            <a:r>
              <a:rPr lang="en-US" altLang="zh-CN" sz="2800"/>
              <a:t> and is an important technique for making recursive algorithms efficient.</a:t>
            </a:r>
            <a:endParaRPr lang="en-US" altLang="zh-CN" sz="2800"/>
          </a:p>
        </p:txBody>
      </p:sp>
      <p:pic>
        <p:nvPicPr>
          <p:cNvPr id="4" name="图片 3"/>
          <p:cNvPicPr>
            <a:picLocks noChangeAspect="1"/>
          </p:cNvPicPr>
          <p:nvPr/>
        </p:nvPicPr>
        <p:blipFill rotWithShape="1">
          <a:blip r:embed="rId2"/>
          <a:srcRect l="4577" t="10445" r="20393" b="6573"/>
          <a:stretch>
            <a:fillRect/>
          </a:stretch>
        </p:blipFill>
        <p:spPr>
          <a:xfrm>
            <a:off x="2259618" y="2814222"/>
            <a:ext cx="7672764" cy="3915052"/>
          </a:xfrm>
          <a:prstGeom prst="rect">
            <a:avLst/>
          </a:prstGeom>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In Algorithm 1 we determine the maximum number of attendees that can be achieved by a schedule of talks, but we do not find a schedule that achieves this maximum. </a:t>
            </a:r>
            <a:endParaRPr lang="en-US" altLang="zh-CN" sz="2800"/>
          </a:p>
          <a:p>
            <a:pPr>
              <a:lnSpc>
                <a:spcPct val="150000"/>
              </a:lnSpc>
            </a:pPr>
            <a:r>
              <a:rPr lang="en-US" altLang="zh-CN" sz="2800"/>
              <a:t>To find talks we need to schedule, we use the fact that talk j belongs to an optimal solution for the first j talks if and only if wj + T(p(j)) ≥ T(j−1). We leave it as Exercise 53 to construct an algorithm based on this observation that determines which talks should be scheduled to achieve the maximum total number of attendees.</a:t>
            </a:r>
            <a:endParaRPr lang="en-US" altLang="zh-CN" sz="2800"/>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8.1.3 Algorithms and Recurrence Relations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526234"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Algorithm 1 is a good example of dynamic programming as the maximum total attendance is found using the optimal solutions of the overlapping subproblems, each of which determines the maximum total attendance of the first j talks for some j with 1 ≤ j ≤ n−1.</a:t>
            </a:r>
            <a:endParaRPr lang="en-US" altLang="zh-CN" sz="2800"/>
          </a:p>
          <a:p>
            <a:pPr>
              <a:lnSpc>
                <a:spcPct val="150000"/>
              </a:lnSpc>
            </a:pPr>
            <a:r>
              <a:rPr lang="en-US" altLang="zh-CN" sz="2800"/>
              <a:t>See Exercises 56 and 57 and Supplementary Exercises 14 and 17 for other examples of dynamic programming.</a:t>
            </a:r>
            <a:endParaRPr lang="en-US" altLang="zh-CN" sz="280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1383326"/>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a:t>
            </a:r>
            <a:endParaRPr lang="en-US" altLang="zh-CN"/>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 Applications of Recurrence Relations-</a:t>
            </a:r>
            <a:r>
              <a:rPr lang="zh-CN" altLang="en-US" sz="3200"/>
              <a:t>作业</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963624"/>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dirty="0"/>
              <a:t>A linear homogeneous recurrence relation of degree k with constant coefficients is a recurrence relation of the form </a:t>
            </a:r>
            <a:endParaRPr lang="en-US" altLang="zh-CN" sz="2800" dirty="0"/>
          </a:p>
          <a:p>
            <a:pPr marL="0" indent="0" algn="ctr" eaLnBrk="1" hangingPunct="1">
              <a:lnSpc>
                <a:spcPct val="150000"/>
              </a:lnSpc>
              <a:buNone/>
            </a:pPr>
            <a:r>
              <a:rPr lang="de-DE" altLang="zh-CN" sz="2800" dirty="0"/>
              <a:t>a</a:t>
            </a:r>
            <a:r>
              <a:rPr lang="de-DE" altLang="zh-CN" sz="2800" baseline="-25000" dirty="0"/>
              <a:t>n</a:t>
            </a:r>
            <a:r>
              <a:rPr lang="de-DE" altLang="zh-CN" sz="2800" dirty="0"/>
              <a:t> = c</a:t>
            </a:r>
            <a:r>
              <a:rPr lang="de-DE" altLang="zh-CN" sz="2800" baseline="-25000" dirty="0"/>
              <a:t>1</a:t>
            </a:r>
            <a:r>
              <a:rPr lang="de-DE" altLang="zh-CN" sz="2800" dirty="0"/>
              <a:t>a</a:t>
            </a:r>
            <a:r>
              <a:rPr lang="de-DE" altLang="zh-CN" sz="2800" baseline="-25000" dirty="0"/>
              <a:t>n−1</a:t>
            </a:r>
            <a:r>
              <a:rPr lang="de-DE" altLang="zh-CN" sz="2800" dirty="0"/>
              <a:t> + c</a:t>
            </a:r>
            <a:r>
              <a:rPr lang="de-DE" altLang="zh-CN" sz="2800" baseline="-25000" dirty="0"/>
              <a:t>2</a:t>
            </a:r>
            <a:r>
              <a:rPr lang="de-DE" altLang="zh-CN" sz="2800" dirty="0"/>
              <a:t>a</a:t>
            </a:r>
            <a:r>
              <a:rPr lang="de-DE" altLang="zh-CN" sz="2800" baseline="-25000" dirty="0"/>
              <a:t>n−2</a:t>
            </a:r>
            <a:r>
              <a:rPr lang="de-DE" altLang="zh-CN" sz="2800" dirty="0"/>
              <a:t> + ⋯ + c</a:t>
            </a:r>
            <a:r>
              <a:rPr lang="de-DE" altLang="zh-CN" sz="2800" baseline="-25000" dirty="0"/>
              <a:t>k</a:t>
            </a:r>
            <a:r>
              <a:rPr lang="de-DE" altLang="zh-CN" sz="2800" dirty="0"/>
              <a:t>a</a:t>
            </a:r>
            <a:r>
              <a:rPr lang="de-DE" altLang="zh-CN" sz="2800" baseline="-25000" dirty="0"/>
              <a:t>n−k</a:t>
            </a:r>
            <a:r>
              <a:rPr lang="de-DE" altLang="zh-CN" sz="2800" dirty="0"/>
              <a:t>,</a:t>
            </a:r>
            <a:endParaRPr lang="de-DE" altLang="zh-CN" sz="2800" dirty="0"/>
          </a:p>
          <a:p>
            <a:pPr marL="0" indent="0" eaLnBrk="1" hangingPunct="1">
              <a:lnSpc>
                <a:spcPct val="150000"/>
              </a:lnSpc>
              <a:buNone/>
            </a:pPr>
            <a:r>
              <a:rPr lang="en-US" altLang="zh-CN" sz="2800" dirty="0"/>
              <a:t>   where </a:t>
            </a:r>
            <a:r>
              <a:rPr lang="de-DE" altLang="zh-CN" sz="2800" dirty="0"/>
              <a:t>c</a:t>
            </a:r>
            <a:r>
              <a:rPr lang="de-DE" altLang="zh-CN" sz="2800" baseline="-25000" dirty="0"/>
              <a:t>1</a:t>
            </a:r>
            <a:r>
              <a:rPr lang="en-US" altLang="zh-CN" sz="2800" dirty="0"/>
              <a:t>, </a:t>
            </a:r>
            <a:r>
              <a:rPr lang="de-DE" altLang="zh-CN" sz="2800" dirty="0"/>
              <a:t>c</a:t>
            </a:r>
            <a:r>
              <a:rPr lang="de-DE" altLang="zh-CN" sz="2800" baseline="-25000" dirty="0"/>
              <a:t>2</a:t>
            </a:r>
            <a:r>
              <a:rPr lang="en-US" altLang="zh-CN" sz="2800" dirty="0"/>
              <a:t>, … , </a:t>
            </a:r>
            <a:r>
              <a:rPr lang="de-DE" altLang="zh-CN" sz="2800" dirty="0"/>
              <a:t>c</a:t>
            </a:r>
            <a:r>
              <a:rPr lang="de-DE" altLang="zh-CN" sz="2800" baseline="-25000" dirty="0"/>
              <a:t>k </a:t>
            </a:r>
            <a:r>
              <a:rPr lang="en-US" altLang="zh-CN" sz="2800" dirty="0"/>
              <a:t>are real numbers, and </a:t>
            </a:r>
            <a:r>
              <a:rPr lang="de-DE" altLang="zh-CN" sz="2800" dirty="0"/>
              <a:t>c</a:t>
            </a:r>
            <a:r>
              <a:rPr lang="de-DE" altLang="zh-CN" sz="2800" baseline="-25000" dirty="0"/>
              <a:t>k</a:t>
            </a:r>
            <a:r>
              <a:rPr lang="en-US" altLang="zh-CN" sz="2800" dirty="0"/>
              <a:t> ≠ 0.</a:t>
            </a:r>
            <a:endParaRPr lang="en-US" altLang="zh-CN" sz="2800" dirty="0"/>
          </a:p>
        </p:txBody>
      </p:sp>
      <p:sp>
        <p:nvSpPr>
          <p:cNvPr id="6" name="文本框 5"/>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8.2.1</a:t>
            </a:r>
            <a:r>
              <a:rPr lang="zh-CN" altLang="en-US" sz="3200" dirty="0"/>
              <a:t> </a:t>
            </a:r>
            <a:r>
              <a:rPr lang="en-US" altLang="zh-CN" sz="3200" dirty="0"/>
              <a:t> Introduction</a:t>
            </a:r>
            <a:endParaRPr lang="en-US" altLang="zh-CN" sz="3200" dirty="0"/>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1142710"/>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The recurrence relation in the definition is </a:t>
            </a:r>
            <a:r>
              <a:rPr lang="en-US" altLang="zh-CN" sz="2800" dirty="0">
                <a:solidFill>
                  <a:srgbClr val="FF0000"/>
                </a:solidFill>
              </a:rPr>
              <a:t>linear(</a:t>
            </a:r>
            <a:r>
              <a:rPr lang="zh-CN" altLang="en-US" sz="2800" dirty="0">
                <a:solidFill>
                  <a:srgbClr val="FF0000"/>
                </a:solidFill>
              </a:rPr>
              <a:t>线性的</a:t>
            </a:r>
            <a:r>
              <a:rPr lang="en-US" altLang="zh-CN" sz="2800" dirty="0">
                <a:solidFill>
                  <a:srgbClr val="FF0000"/>
                </a:solidFill>
              </a:rPr>
              <a:t>)</a:t>
            </a:r>
            <a:r>
              <a:rPr lang="en-US" altLang="zh-CN" sz="2800" dirty="0"/>
              <a:t> because the right-hand side is a sum of previous terms of the sequence each multiplied by a function of n. The recurrence relation is </a:t>
            </a:r>
            <a:r>
              <a:rPr lang="en-US" altLang="zh-CN" sz="2800" dirty="0">
                <a:solidFill>
                  <a:srgbClr val="FF0000"/>
                </a:solidFill>
              </a:rPr>
              <a:t>homogeneous(</a:t>
            </a:r>
            <a:r>
              <a:rPr lang="zh-CN" altLang="en-US" sz="2800" dirty="0">
                <a:solidFill>
                  <a:srgbClr val="FF0000"/>
                </a:solidFill>
              </a:rPr>
              <a:t>齐次的</a:t>
            </a:r>
            <a:r>
              <a:rPr lang="en-US" altLang="zh-CN" sz="2800" dirty="0">
                <a:solidFill>
                  <a:srgbClr val="FF0000"/>
                </a:solidFill>
              </a:rPr>
              <a:t>) </a:t>
            </a:r>
            <a:r>
              <a:rPr lang="en-US" altLang="zh-CN" sz="2800" dirty="0"/>
              <a:t>because no terms occur that are not multiples of the a</a:t>
            </a:r>
            <a:r>
              <a:rPr lang="en-US" altLang="zh-CN" sz="2800" baseline="-25000" dirty="0"/>
              <a:t>j</a:t>
            </a:r>
            <a:r>
              <a:rPr lang="en-US" altLang="zh-CN" sz="2800" dirty="0"/>
              <a:t>s. The coefficients of the terms of the sequence are all </a:t>
            </a:r>
            <a:r>
              <a:rPr lang="en-US" altLang="zh-CN" sz="2800" dirty="0">
                <a:solidFill>
                  <a:srgbClr val="FF0000"/>
                </a:solidFill>
              </a:rPr>
              <a:t>constants(</a:t>
            </a:r>
            <a:r>
              <a:rPr lang="zh-CN" altLang="en-US" sz="2800" dirty="0">
                <a:solidFill>
                  <a:srgbClr val="FF0000"/>
                </a:solidFill>
              </a:rPr>
              <a:t>常数</a:t>
            </a:r>
            <a:r>
              <a:rPr lang="en-US" altLang="zh-CN" sz="2800" dirty="0">
                <a:solidFill>
                  <a:srgbClr val="FF0000"/>
                </a:solidFill>
              </a:rPr>
              <a:t>)</a:t>
            </a:r>
            <a:r>
              <a:rPr lang="en-US" altLang="zh-CN" sz="2800" dirty="0"/>
              <a:t>, rather than functions that depend on n. The </a:t>
            </a:r>
            <a:r>
              <a:rPr lang="en-US" altLang="zh-CN" sz="2800" dirty="0">
                <a:solidFill>
                  <a:srgbClr val="FF0000"/>
                </a:solidFill>
              </a:rPr>
              <a:t>degree(</a:t>
            </a:r>
            <a:r>
              <a:rPr lang="zh-CN" altLang="en-US" sz="2800" dirty="0">
                <a:solidFill>
                  <a:srgbClr val="FF0000"/>
                </a:solidFill>
              </a:rPr>
              <a:t>阶</a:t>
            </a:r>
            <a:r>
              <a:rPr lang="en-US" altLang="zh-CN" sz="2800" dirty="0">
                <a:solidFill>
                  <a:srgbClr val="FF0000"/>
                </a:solidFill>
              </a:rPr>
              <a:t>)</a:t>
            </a:r>
            <a:r>
              <a:rPr lang="en-US" altLang="zh-CN" sz="2800" dirty="0"/>
              <a:t> is k because an is expressed in terms of the previous k terms of the sequence.</a:t>
            </a:r>
            <a:endParaRPr lang="en-US" altLang="zh-CN" sz="2800" dirty="0"/>
          </a:p>
        </p:txBody>
      </p:sp>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8.2.1</a:t>
            </a:r>
            <a:r>
              <a:rPr lang="zh-CN" altLang="en-US" sz="3200" dirty="0"/>
              <a:t> </a:t>
            </a:r>
            <a:r>
              <a:rPr lang="en-US" altLang="zh-CN" sz="3200" dirty="0"/>
              <a:t> Introduction</a:t>
            </a:r>
            <a:endParaRPr lang="en-US" altLang="zh-CN" sz="3200"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371723" y="1142710"/>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A consequence of the second principle of mathematical induction is that a sequence satisfying the recurrence relation in the definition is uniquely determined by this recurrence relation and the k initial conditions.</a:t>
                </a:r>
                <a:endParaRPr lang="en-US" altLang="zh-CN" sz="28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𝟎</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𝟎</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𝒌</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𝒌</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oMath>
                  </m:oMathPara>
                </a14:m>
                <a:endParaRPr lang="en-US" altLang="zh-CN" sz="2800" dirty="0"/>
              </a:p>
              <a:p>
                <a:pPr marL="0" indent="0">
                  <a:lnSpc>
                    <a:spcPct val="150000"/>
                  </a:lnSpc>
                  <a:buNone/>
                </a:pP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371723" y="1142710"/>
                <a:ext cx="11448554" cy="4930751"/>
              </a:xfrm>
              <a:prstGeom prst="rect">
                <a:avLst/>
              </a:prstGeom>
              <a:blipFill rotWithShape="1">
                <a:blip r:embed="rId2"/>
                <a:stretch>
                  <a:fillRect l="-2" t="-7" r="3" b="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8.2.1</a:t>
            </a:r>
            <a:r>
              <a:rPr lang="zh-CN" altLang="en-US" sz="3200" dirty="0"/>
              <a:t> </a:t>
            </a:r>
            <a:r>
              <a:rPr lang="en-US" altLang="zh-CN" sz="3200" dirty="0"/>
              <a:t> Introduction</a:t>
            </a:r>
            <a:endParaRPr lang="en-US" altLang="zh-CN" sz="3200" dirty="0"/>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1:</a:t>
            </a:r>
            <a:endParaRPr lang="en-US" altLang="zh-CN" sz="2800" dirty="0"/>
          </a:p>
          <a:p>
            <a:pPr lvl="1">
              <a:lnSpc>
                <a:spcPct val="150000"/>
              </a:lnSpc>
              <a:buClrTx/>
              <a:buFont typeface="Wingdings" panose="05000000000000000000" pitchFamily="2" charset="2"/>
              <a:buChar char="l"/>
            </a:pPr>
            <a:r>
              <a:rPr lang="en-US" altLang="zh-CN" sz="2400" dirty="0"/>
              <a:t>The recurrence relation P</a:t>
            </a:r>
            <a:r>
              <a:rPr lang="en-US" altLang="zh-CN" sz="2400" baseline="-25000" dirty="0"/>
              <a:t>n</a:t>
            </a:r>
            <a:r>
              <a:rPr lang="en-US" altLang="zh-CN" sz="2400" dirty="0"/>
              <a:t> = (1.11)P</a:t>
            </a:r>
            <a:r>
              <a:rPr lang="en-US" altLang="zh-CN" sz="2400" baseline="-25000" dirty="0"/>
              <a:t>n−1</a:t>
            </a:r>
            <a:r>
              <a:rPr lang="en-US" altLang="zh-CN" sz="2400" dirty="0"/>
              <a:t> is a linear homogeneous recurrence relation of degree one. The recurrence relation f</a:t>
            </a:r>
            <a:r>
              <a:rPr lang="en-US" altLang="zh-CN" sz="2400" baseline="-25000" dirty="0"/>
              <a:t>n</a:t>
            </a:r>
            <a:r>
              <a:rPr lang="en-US" altLang="zh-CN" sz="2400" dirty="0"/>
              <a:t> = f</a:t>
            </a:r>
            <a:r>
              <a:rPr lang="en-US" altLang="zh-CN" sz="2400" baseline="-25000" dirty="0"/>
              <a:t>n−1</a:t>
            </a:r>
            <a:r>
              <a:rPr lang="en-US" altLang="zh-CN" sz="2400" dirty="0"/>
              <a:t> + f</a:t>
            </a:r>
            <a:r>
              <a:rPr lang="en-US" altLang="zh-CN" sz="2400" baseline="-25000" dirty="0"/>
              <a:t>n−2</a:t>
            </a:r>
            <a:r>
              <a:rPr lang="en-US" altLang="zh-CN" sz="2400" dirty="0"/>
              <a:t> is a linear homogeneous recurrence relation of degree two. The recurrence relation a</a:t>
            </a:r>
            <a:r>
              <a:rPr lang="en-US" altLang="zh-CN" sz="2400" baseline="-25000" dirty="0"/>
              <a:t>n</a:t>
            </a:r>
            <a:r>
              <a:rPr lang="en-US" altLang="zh-CN" sz="2400" dirty="0"/>
              <a:t> = a</a:t>
            </a:r>
            <a:r>
              <a:rPr lang="en-US" altLang="zh-CN" sz="2400" baseline="-25000" dirty="0"/>
              <a:t>n−5</a:t>
            </a:r>
            <a:r>
              <a:rPr lang="en-US" altLang="zh-CN" sz="2400" dirty="0"/>
              <a:t> is a linear homogeneous recurrence relation of degree five.</a:t>
            </a:r>
            <a:endParaRPr lang="en-US" altLang="zh-CN" sz="2400" dirty="0"/>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8.2.1</a:t>
            </a:r>
            <a:r>
              <a:rPr lang="zh-CN" altLang="en-US" sz="3200" dirty="0"/>
              <a:t> </a:t>
            </a:r>
            <a:r>
              <a:rPr lang="en-US" altLang="zh-CN" sz="3200" dirty="0"/>
              <a:t> Introduction</a:t>
            </a:r>
            <a:endParaRPr lang="en-US" altLang="zh-CN" sz="3200"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2:</a:t>
                </a:r>
                <a:endParaRPr lang="en-US" altLang="zh-CN" sz="2800" dirty="0"/>
              </a:p>
              <a:p>
                <a:pPr lvl="1">
                  <a:lnSpc>
                    <a:spcPct val="150000"/>
                  </a:lnSpc>
                  <a:buClrTx/>
                  <a:buFont typeface="Wingdings" panose="05000000000000000000" pitchFamily="2" charset="2"/>
                  <a:buChar char="l"/>
                </a:pPr>
                <a:r>
                  <a:rPr lang="en-US" altLang="zh-CN" sz="2400" dirty="0"/>
                  <a:t>The recurrence relation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rPr>
                        </m:ctrlPr>
                      </m:sSubSup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sub>
                      <m:sup>
                        <m:r>
                          <a:rPr lang="en-US" altLang="zh-CN" sz="2400" b="1" i="1" smtClean="0">
                            <a:latin typeface="Cambria Math" panose="02040503050406030204" pitchFamily="18" charset="0"/>
                          </a:rPr>
                          <m:t>𝟐</m:t>
                        </m:r>
                      </m:sup>
                    </m:sSubSup>
                  </m:oMath>
                </a14:m>
                <a:r>
                  <a:rPr lang="en-US" altLang="zh-CN" sz="2400" dirty="0"/>
                  <a:t> is not linear. The recurrence relation H</a:t>
                </a:r>
                <a:r>
                  <a:rPr lang="en-US" altLang="zh-CN" sz="2400" baseline="-25000" dirty="0"/>
                  <a:t>n</a:t>
                </a:r>
                <a:r>
                  <a:rPr lang="en-US" altLang="zh-CN" sz="2400" dirty="0"/>
                  <a:t> = 2H</a:t>
                </a:r>
                <a:r>
                  <a:rPr lang="en-US" altLang="zh-CN" sz="2400" baseline="-25000" dirty="0"/>
                  <a:t>n−1 </a:t>
                </a:r>
                <a:r>
                  <a:rPr lang="en-US" altLang="zh-CN" sz="2400" dirty="0"/>
                  <a:t>+1 is not homogeneous. The recurrence relation B</a:t>
                </a:r>
                <a:r>
                  <a:rPr lang="en-US" altLang="zh-CN" sz="2400" baseline="-25000" dirty="0"/>
                  <a:t>n</a:t>
                </a:r>
                <a:r>
                  <a:rPr lang="en-US" altLang="zh-CN" sz="2400" dirty="0"/>
                  <a:t> = nB</a:t>
                </a:r>
                <a:r>
                  <a:rPr lang="en-US" altLang="zh-CN" sz="2400" baseline="-25000" dirty="0"/>
                  <a:t>n−1</a:t>
                </a:r>
                <a:r>
                  <a:rPr lang="en-US" altLang="zh-CN" sz="2400" dirty="0"/>
                  <a:t> does not have constant coefficients.</a:t>
                </a: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210046" y="918110"/>
                <a:ext cx="11605436" cy="6612243"/>
              </a:xfrm>
              <a:prstGeom prst="rect">
                <a:avLst/>
              </a:prstGeom>
              <a:blipFill rotWithShape="1">
                <a:blip r:embed="rId2"/>
                <a:stretch>
                  <a:fillRect l="-4" t="-8"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8.2.1</a:t>
            </a:r>
            <a:r>
              <a:rPr lang="zh-CN" altLang="en-US" sz="3200" dirty="0"/>
              <a:t> </a:t>
            </a:r>
            <a:r>
              <a:rPr lang="en-US" altLang="zh-CN" sz="3200" dirty="0"/>
              <a:t> Introduction</a:t>
            </a:r>
            <a:endParaRPr lang="en-US" altLang="zh-CN" sz="32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8.1.1 Introduction</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981954"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In this section we will study a variety of counting problems that can be modeled using recurrence relations. In Chapter 2 we developed methods for solving certain recurrence relation. </a:t>
            </a:r>
            <a:endParaRPr lang="en-US" altLang="zh-CN" sz="2800"/>
          </a:p>
          <a:p>
            <a:pPr>
              <a:lnSpc>
                <a:spcPct val="150000"/>
              </a:lnSpc>
            </a:pPr>
            <a:r>
              <a:rPr lang="en-US" altLang="zh-CN" sz="2800"/>
              <a:t>In Section 8.2 we will study methods for finding explicit formulae for the terms of sequences that satisfy certain types of recurrence relations.</a:t>
            </a:r>
            <a:endParaRPr lang="en-US" altLang="zh-CN" sz="2800"/>
          </a:p>
          <a:p>
            <a:pPr>
              <a:lnSpc>
                <a:spcPct val="150000"/>
              </a:lnSpc>
            </a:pPr>
            <a:r>
              <a:rPr lang="en-US" altLang="zh-CN" sz="2800"/>
              <a:t>We conclude this section by introducing the algorithmic paradigm of dynamic programming. After explaining how this paradigm works, we will illustrate its use with an example.</a:t>
            </a:r>
            <a:endParaRPr lang="zh-CN" altLang="en-US" sz="2800"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371723" y="1138546"/>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pPr>
                <a:r>
                  <a:rPr lang="en-US" altLang="zh-CN" sz="2800" dirty="0"/>
                  <a:t>Recurrence relations may be difficult to solve, but fortunately this is not the case for linear homogenous recurrence relations with constant coefficients. We can use two key ideas to find all their solutions. First, these recurrence relations have solutions of the form a</a:t>
                </a:r>
                <a:r>
                  <a:rPr lang="en-US" altLang="zh-CN" sz="2800" baseline="-25000" dirty="0"/>
                  <a:t>n</a:t>
                </a:r>
                <a:r>
                  <a:rPr lang="en-US" altLang="zh-CN" sz="2800" dirty="0"/>
                  <a:t> = r</a:t>
                </a:r>
                <a:r>
                  <a:rPr lang="en-US" altLang="zh-CN" sz="2800" baseline="30000" dirty="0"/>
                  <a:t>n</a:t>
                </a:r>
                <a:r>
                  <a:rPr lang="en-US" altLang="zh-CN" sz="2800" dirty="0"/>
                  <a:t>, where r is a constant. To see this, observe that a</a:t>
                </a:r>
                <a:r>
                  <a:rPr lang="en-US" altLang="zh-CN" sz="2800" baseline="-25000" dirty="0"/>
                  <a:t>n</a:t>
                </a:r>
                <a:r>
                  <a:rPr lang="en-US" altLang="zh-CN" sz="2800" dirty="0"/>
                  <a:t> = r</a:t>
                </a:r>
                <a:r>
                  <a:rPr lang="en-US" altLang="zh-CN" sz="2800" baseline="30000" dirty="0"/>
                  <a:t>n  </a:t>
                </a:r>
                <a:r>
                  <a:rPr lang="en-US" altLang="zh-CN" sz="2800" dirty="0"/>
                  <a:t>is a solution of the recurrence relation a</a:t>
                </a:r>
                <a:r>
                  <a:rPr lang="en-US" altLang="zh-CN" sz="2800" baseline="-25000" dirty="0"/>
                  <a:t>n</a:t>
                </a:r>
                <a:r>
                  <a:rPr lang="en-US" altLang="zh-CN" sz="2800" dirty="0"/>
                  <a:t> =c</a:t>
                </a:r>
                <a:r>
                  <a:rPr lang="en-US" altLang="zh-CN" sz="2800" baseline="-25000" dirty="0"/>
                  <a:t>1</a:t>
                </a:r>
                <a:r>
                  <a:rPr lang="en-US" altLang="zh-CN" sz="2800" dirty="0"/>
                  <a:t>a</a:t>
                </a:r>
                <a:r>
                  <a:rPr lang="en-US" altLang="zh-CN" sz="2800" baseline="-25000" dirty="0"/>
                  <a:t>n−1</a:t>
                </a:r>
                <a:r>
                  <a:rPr lang="en-US" altLang="zh-CN" sz="2800" dirty="0"/>
                  <a:t> + c</a:t>
                </a:r>
                <a:r>
                  <a:rPr lang="en-US" altLang="zh-CN" sz="2800" baseline="-25000" dirty="0"/>
                  <a:t>2</a:t>
                </a:r>
                <a:r>
                  <a:rPr lang="en-US" altLang="zh-CN" sz="2800" dirty="0"/>
                  <a:t>a</a:t>
                </a:r>
                <a:r>
                  <a:rPr lang="en-US" altLang="zh-CN" sz="2800" baseline="-25000" dirty="0"/>
                  <a:t>n−2</a:t>
                </a:r>
                <a:r>
                  <a:rPr lang="en-US" altLang="zh-CN" sz="2800" dirty="0"/>
                  <a:t> + ⋯ + c</a:t>
                </a:r>
                <a:r>
                  <a:rPr lang="en-US" altLang="zh-CN" sz="2800" baseline="-25000" dirty="0"/>
                  <a:t>k</a:t>
                </a:r>
                <a:r>
                  <a:rPr lang="en-US" altLang="zh-CN" sz="2800" dirty="0"/>
                  <a:t>a</a:t>
                </a:r>
                <a:r>
                  <a:rPr lang="en-US" altLang="zh-CN" sz="2800" baseline="-25000" dirty="0"/>
                  <a:t>n−k</a:t>
                </a:r>
                <a:r>
                  <a:rPr lang="en-US" altLang="zh-CN" sz="2800" dirty="0"/>
                  <a:t> if and only if</a:t>
                </a:r>
                <a:endParaRPr lang="en-US" altLang="zh-CN" sz="2800" dirty="0"/>
              </a:p>
              <a:p>
                <a:pPr marL="0" indent="0" algn="ctr">
                  <a:lnSpc>
                    <a:spcPct val="140000"/>
                  </a:lnSpc>
                  <a:buNone/>
                </a:pPr>
                <a14:m>
                  <m:oMathPara xmlns:m="http://schemas.openxmlformats.org/officeDocument/2006/math">
                    <m:oMathParaPr>
                      <m:jc m:val="centerGroup"/>
                    </m:oMathParaPr>
                    <m:oMath xmlns:m="http://schemas.openxmlformats.org/officeDocument/2006/math">
                      <m:sSup>
                        <m:sSupPr>
                          <m:ctrlPr>
                            <a:rPr lang="en-US" altLang="zh-CN" sz="2800" i="1" smtClean="0">
                              <a:latin typeface="Cambria Math" panose="02040503050406030204" pitchFamily="18" charset="0"/>
                            </a:rPr>
                          </m:ctrlPr>
                        </m:sSupPr>
                        <m:e>
                          <m:r>
                            <a:rPr lang="en-US" altLang="zh-CN" sz="2800" b="1" i="1" smtClean="0">
                              <a:latin typeface="Cambria Math" panose="02040503050406030204" pitchFamily="18" charset="0"/>
                            </a:rPr>
                            <m:t>𝒓</m:t>
                          </m:r>
                        </m:e>
                        <m:sup>
                          <m:r>
                            <a:rPr lang="en-US" altLang="zh-CN" sz="2800" b="1" i="1" smtClean="0">
                              <a:latin typeface="Cambria Math" panose="02040503050406030204" pitchFamily="18" charset="0"/>
                            </a:rPr>
                            <m:t>𝒏</m:t>
                          </m:r>
                        </m:sup>
                      </m:sSup>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𝒓</m:t>
                          </m:r>
                        </m:e>
                        <m:sup>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p>
                      </m:sSup>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sSup>
                        <m:sSupPr>
                          <m:ctrlPr>
                            <a:rPr lang="en-US" altLang="zh-CN" sz="2800" i="1">
                              <a:latin typeface="Cambria Math" panose="02040503050406030204" pitchFamily="18" charset="0"/>
                            </a:rPr>
                          </m:ctrlPr>
                        </m:sSupPr>
                        <m:e>
                          <m:r>
                            <a:rPr lang="en-US" altLang="zh-CN" sz="2800" b="1" i="1" smtClean="0">
                              <a:latin typeface="Cambria Math" panose="02040503050406030204" pitchFamily="18" charset="0"/>
                            </a:rPr>
                            <m:t>𝒓</m:t>
                          </m:r>
                        </m:e>
                        <m:sup>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m:t>
                          </m:r>
                        </m:sup>
                      </m:sSup>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𝒌</m:t>
                          </m:r>
                        </m:sub>
                      </m:sSub>
                      <m:sSup>
                        <m:sSupPr>
                          <m:ctrlPr>
                            <a:rPr lang="en-US" altLang="zh-CN" sz="2800" i="1">
                              <a:latin typeface="Cambria Math" panose="02040503050406030204" pitchFamily="18" charset="0"/>
                            </a:rPr>
                          </m:ctrlPr>
                        </m:sSupPr>
                        <m:e>
                          <m:r>
                            <a:rPr lang="en-US" altLang="zh-CN" sz="2800" b="1" i="1" smtClean="0">
                              <a:latin typeface="Cambria Math" panose="02040503050406030204" pitchFamily="18" charset="0"/>
                            </a:rPr>
                            <m:t>𝒓</m:t>
                          </m:r>
                        </m:e>
                        <m:sup>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𝒌</m:t>
                          </m:r>
                        </m:sup>
                      </m:sSup>
                    </m:oMath>
                  </m:oMathPara>
                </a14:m>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371723" y="1138546"/>
                <a:ext cx="11448554" cy="4930751"/>
              </a:xfrm>
              <a:prstGeom prst="rect">
                <a:avLst/>
              </a:prstGeom>
              <a:blipFill rotWithShape="1">
                <a:blip r:embed="rId2"/>
                <a:stretch>
                  <a:fillRect l="-2" t="-13" r="3" b="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210046" y="1018724"/>
                <a:ext cx="11448554" cy="595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pPr>
                <a:r>
                  <a:rPr lang="en-US" altLang="zh-CN" sz="2800" dirty="0"/>
                  <a:t>When both sides of this equation are divided by rn−k (when r ≠ 0) and the right-hand side is subtracted from the left, we obtain the equation</a:t>
                </a:r>
                <a:endParaRPr lang="en-US" altLang="zh-CN" sz="2800" dirty="0"/>
              </a:p>
              <a:p>
                <a:pPr marL="0" indent="0" algn="ctr">
                  <a:lnSpc>
                    <a:spcPct val="140000"/>
                  </a:lnSpc>
                  <a:buNone/>
                </a:pPr>
                <a14:m>
                  <m:oMathPara xmlns:m="http://schemas.openxmlformats.org/officeDocument/2006/math">
                    <m:oMathParaPr>
                      <m:jc m:val="centerGroup"/>
                    </m:oMathParaPr>
                    <m:oMath xmlns:m="http://schemas.openxmlformats.org/officeDocument/2006/math">
                      <m:sSup>
                        <m:sSupPr>
                          <m:ctrlPr>
                            <a:rPr lang="en-US" altLang="zh-CN" sz="2800" i="1" smtClean="0">
                              <a:latin typeface="Cambria Math" panose="02040503050406030204" pitchFamily="18" charset="0"/>
                            </a:rPr>
                          </m:ctrlPr>
                        </m:sSupPr>
                        <m:e>
                          <m:r>
                            <a:rPr lang="en-US" altLang="zh-CN" sz="2800" b="1" i="1" smtClean="0">
                              <a:latin typeface="Cambria Math" panose="02040503050406030204" pitchFamily="18" charset="0"/>
                            </a:rPr>
                            <m:t>𝒓</m:t>
                          </m:r>
                        </m:e>
                        <m:sup>
                          <m:r>
                            <a:rPr lang="en-US" altLang="zh-CN" sz="2800" b="1" i="1" smtClean="0">
                              <a:latin typeface="Cambria Math" panose="02040503050406030204" pitchFamily="18" charset="0"/>
                            </a:rPr>
                            <m:t>𝒌</m:t>
                          </m:r>
                        </m:sup>
                      </m:sSup>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𝒓</m:t>
                          </m:r>
                        </m:e>
                        <m:sup>
                          <m:r>
                            <a:rPr lang="en-US" altLang="zh-CN" sz="2800" b="1" i="1" smtClean="0">
                              <a:latin typeface="Cambria Math" panose="02040503050406030204" pitchFamily="18" charset="0"/>
                            </a:rPr>
                            <m:t>𝒌</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p>
                      </m:sSup>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sSup>
                        <m:sSupPr>
                          <m:ctrlPr>
                            <a:rPr lang="en-US" altLang="zh-CN" sz="2800" i="1">
                              <a:latin typeface="Cambria Math" panose="02040503050406030204" pitchFamily="18" charset="0"/>
                            </a:rPr>
                          </m:ctrlPr>
                        </m:sSupPr>
                        <m:e>
                          <m:r>
                            <a:rPr lang="en-US" altLang="zh-CN" sz="2800" b="1" i="1" smtClean="0">
                              <a:latin typeface="Cambria Math" panose="02040503050406030204" pitchFamily="18" charset="0"/>
                            </a:rPr>
                            <m:t>𝒓</m:t>
                          </m:r>
                        </m:e>
                        <m:sup>
                          <m:r>
                            <a:rPr lang="en-US" altLang="zh-CN" sz="2800" b="1" i="1" smtClean="0">
                              <a:latin typeface="Cambria Math" panose="02040503050406030204" pitchFamily="18" charset="0"/>
                            </a:rPr>
                            <m:t>𝒌</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m:t>
                          </m:r>
                        </m:sup>
                      </m:sSup>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𝒌</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𝒓</m:t>
                      </m:r>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𝒌</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𝟎</m:t>
                      </m:r>
                    </m:oMath>
                  </m:oMathPara>
                </a14:m>
                <a:endParaRPr lang="en-US" altLang="zh-CN" sz="2800" dirty="0"/>
              </a:p>
              <a:p>
                <a:pPr>
                  <a:lnSpc>
                    <a:spcPct val="140000"/>
                  </a:lnSpc>
                </a:pPr>
                <a:r>
                  <a:rPr lang="en-US" altLang="zh-CN" sz="2800" dirty="0"/>
                  <a:t>Consequently, the sequence {an} with an = rn where r ≠ 0 is a solution if and only if r is a solution of this last equation. We call this the </a:t>
                </a:r>
                <a:r>
                  <a:rPr lang="en-US" altLang="zh-CN" sz="2800" dirty="0">
                    <a:solidFill>
                      <a:srgbClr val="FF0000"/>
                    </a:solidFill>
                  </a:rPr>
                  <a:t>characteristic equation(</a:t>
                </a:r>
                <a:r>
                  <a:rPr lang="zh-CN" altLang="en-US" sz="2800" dirty="0">
                    <a:solidFill>
                      <a:srgbClr val="FF0000"/>
                    </a:solidFill>
                  </a:rPr>
                  <a:t>特征方程</a:t>
                </a:r>
                <a:r>
                  <a:rPr lang="en-US" altLang="zh-CN" sz="2800" dirty="0">
                    <a:solidFill>
                      <a:srgbClr val="FF0000"/>
                    </a:solidFill>
                  </a:rPr>
                  <a:t>) </a:t>
                </a:r>
                <a:r>
                  <a:rPr lang="en-US" altLang="zh-CN" sz="2800" dirty="0"/>
                  <a:t>of the recurrence relation. The solutions of this equation are called the </a:t>
                </a:r>
                <a:r>
                  <a:rPr lang="en-US" altLang="zh-CN" sz="2800" dirty="0">
                    <a:solidFill>
                      <a:srgbClr val="FF0000"/>
                    </a:solidFill>
                  </a:rPr>
                  <a:t>characteristic roots(</a:t>
                </a:r>
                <a:r>
                  <a:rPr lang="zh-CN" altLang="en-US" sz="2800" dirty="0">
                    <a:solidFill>
                      <a:srgbClr val="FF0000"/>
                    </a:solidFill>
                  </a:rPr>
                  <a:t>特征根</a:t>
                </a:r>
                <a:r>
                  <a:rPr lang="en-US" altLang="zh-CN" sz="2800" dirty="0">
                    <a:solidFill>
                      <a:srgbClr val="FF0000"/>
                    </a:solidFill>
                  </a:rPr>
                  <a:t>) </a:t>
                </a:r>
                <a:r>
                  <a:rPr lang="en-US" altLang="zh-CN" sz="2800" dirty="0"/>
                  <a:t>of the recurrence relation. </a:t>
                </a: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210046" y="1018724"/>
                <a:ext cx="11448554" cy="5955514"/>
              </a:xfrm>
              <a:prstGeom prst="rect">
                <a:avLst/>
              </a:prstGeom>
              <a:blipFill rotWithShape="1">
                <a:blip r:embed="rId2"/>
                <a:stretch>
                  <a:fillRect l="-4" t="-3"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369258" y="1261442"/>
                <a:ext cx="11453484" cy="597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30000"/>
                  </a:lnSpc>
                </a:pPr>
                <a:r>
                  <a:rPr lang="en-US" altLang="zh-CN" sz="2800" dirty="0"/>
                  <a:t>The other key observation is that a linear combination of two solutions of a linear homogeneous recurrence relation is also a solution. To see this, suppose that sn and tn are both solutions of a</a:t>
                </a:r>
                <a:r>
                  <a:rPr lang="en-US" altLang="zh-CN" sz="2800" baseline="-25000" dirty="0"/>
                  <a:t>n</a:t>
                </a:r>
                <a:r>
                  <a:rPr lang="en-US" altLang="zh-CN" sz="2800" dirty="0"/>
                  <a:t> =c</a:t>
                </a:r>
                <a:r>
                  <a:rPr lang="en-US" altLang="zh-CN" sz="2800" baseline="-25000" dirty="0"/>
                  <a:t>1</a:t>
                </a:r>
                <a:r>
                  <a:rPr lang="en-US" altLang="zh-CN" sz="2800" dirty="0"/>
                  <a:t>a</a:t>
                </a:r>
                <a:r>
                  <a:rPr lang="en-US" altLang="zh-CN" sz="2800" baseline="-25000" dirty="0"/>
                  <a:t>n−1</a:t>
                </a:r>
                <a:r>
                  <a:rPr lang="en-US" altLang="zh-CN" sz="2800" dirty="0"/>
                  <a:t> + c</a:t>
                </a:r>
                <a:r>
                  <a:rPr lang="en-US" altLang="zh-CN" sz="2800" baseline="-25000" dirty="0"/>
                  <a:t>2</a:t>
                </a:r>
                <a:r>
                  <a:rPr lang="en-US" altLang="zh-CN" sz="2800" dirty="0"/>
                  <a:t>a</a:t>
                </a:r>
                <a:r>
                  <a:rPr lang="en-US" altLang="zh-CN" sz="2800" baseline="-25000" dirty="0"/>
                  <a:t>n−2</a:t>
                </a:r>
                <a:r>
                  <a:rPr lang="en-US" altLang="zh-CN" sz="2800" dirty="0"/>
                  <a:t> + ⋯ + c</a:t>
                </a:r>
                <a:r>
                  <a:rPr lang="en-US" altLang="zh-CN" sz="2800" baseline="-25000" dirty="0"/>
                  <a:t>k</a:t>
                </a:r>
                <a:r>
                  <a:rPr lang="en-US" altLang="zh-CN" sz="2800" dirty="0"/>
                  <a:t>a</a:t>
                </a:r>
                <a:r>
                  <a:rPr lang="en-US" altLang="zh-CN" sz="2800" baseline="-25000" dirty="0"/>
                  <a:t>n−k</a:t>
                </a:r>
                <a:r>
                  <a:rPr lang="en-US" altLang="zh-CN" sz="2800" dirty="0"/>
                  <a:t> . </a:t>
                </a:r>
                <a:endParaRPr lang="en-US" altLang="zh-CN" sz="2800" dirty="0"/>
              </a:p>
              <a:p>
                <a:pPr marL="0" indent="0">
                  <a:lnSpc>
                    <a:spcPct val="130000"/>
                  </a:lnSpc>
                  <a:buNone/>
                </a:pPr>
                <a:r>
                  <a:rPr lang="en-US" altLang="zh-CN" sz="2800" dirty="0"/>
                  <a:t>   Then</a:t>
                </a:r>
                <a:endParaRPr lang="en-US" altLang="zh-CN" sz="2800" dirty="0"/>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𝒔</m:t>
                          </m:r>
                        </m:e>
                        <m:sub>
                          <m:r>
                            <a:rPr lang="en-US" altLang="zh-CN" sz="2800" b="1" i="1" smtClean="0">
                              <a:latin typeface="Cambria Math" panose="02040503050406030204" pitchFamily="18" charset="0"/>
                            </a:rPr>
                            <m:t>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𝒔</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𝒔</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𝟐</m:t>
                          </m:r>
                        </m:sub>
                      </m:sSub>
                      <m:r>
                        <a:rPr lang="en-US" altLang="zh-CN" sz="2800" b="1"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𝒌</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𝒔</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𝒌</m:t>
                          </m:r>
                        </m:sub>
                      </m:sSub>
                    </m:oMath>
                  </m:oMathPara>
                </a14:m>
                <a:endParaRPr lang="en-US" altLang="zh-CN" sz="2800" dirty="0"/>
              </a:p>
              <a:p>
                <a:pPr marL="0" indent="0">
                  <a:lnSpc>
                    <a:spcPct val="130000"/>
                  </a:lnSpc>
                  <a:buNone/>
                </a:pPr>
                <a:r>
                  <a:rPr lang="en-US" altLang="zh-CN" sz="2800" dirty="0"/>
                  <a:t>   and</a:t>
                </a:r>
                <a:endParaRPr lang="en-US" altLang="zh-CN" sz="2800" dirty="0"/>
              </a:p>
              <a:p>
                <a:pPr marL="0" indent="0" algn="ctr">
                  <a:lnSpc>
                    <a:spcPct val="130000"/>
                  </a:lnSpc>
                  <a:buNone/>
                </a:pPr>
                <a:r>
                  <a:rPr lang="en-US" altLang="zh-CN" sz="2800" dirty="0"/>
                  <a:t> </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𝒕</m:t>
                        </m:r>
                      </m:e>
                      <m:sub>
                        <m:r>
                          <a:rPr lang="en-US" altLang="zh-CN" sz="2800" b="1" i="1" smtClean="0">
                            <a:latin typeface="Cambria Math" panose="02040503050406030204" pitchFamily="18" charset="0"/>
                          </a:rPr>
                          <m:t>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𝒕</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𝒕</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𝟐</m:t>
                        </m:r>
                      </m:sub>
                    </m:sSub>
                    <m:r>
                      <a:rPr lang="en-US" altLang="zh-CN" sz="2800" b="1"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𝒌</m:t>
                        </m:r>
                      </m:sub>
                    </m:sSub>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𝒕</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𝒌</m:t>
                        </m:r>
                      </m:sub>
                    </m:sSub>
                  </m:oMath>
                </a14:m>
                <a:endParaRPr lang="en-US" altLang="zh-CN" sz="2800" dirty="0"/>
              </a:p>
              <a:p>
                <a:pPr marL="0" indent="0">
                  <a:lnSpc>
                    <a:spcPct val="130000"/>
                  </a:lnSpc>
                  <a:buNone/>
                </a:pPr>
                <a:r>
                  <a:rPr lang="en-US" altLang="zh-CN" sz="2800" dirty="0"/>
                  <a:t>   </a:t>
                </a: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369258" y="1261442"/>
                <a:ext cx="11453484" cy="5971012"/>
              </a:xfrm>
              <a:prstGeom prst="rect">
                <a:avLst/>
              </a:prstGeom>
              <a:blipFill rotWithShape="1">
                <a:blip r:embed="rId2"/>
                <a:stretch>
                  <a:fillRect l="-3" t="-6" r="3" b="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117057"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046" y="1017142"/>
            <a:ext cx="11453484" cy="53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30000"/>
              </a:lnSpc>
            </a:pPr>
            <a:endParaRPr lang="en-US" altLang="zh-CN" sz="2800" dirty="0"/>
          </a:p>
          <a:p>
            <a:pPr>
              <a:lnSpc>
                <a:spcPct val="130000"/>
              </a:lnSpc>
            </a:pPr>
            <a:r>
              <a:rPr lang="en-US" altLang="zh-CN" sz="2800" dirty="0"/>
              <a:t>Now suppose that b1 and b2 are real numbers. Then</a:t>
            </a:r>
            <a:endParaRPr lang="en-US" altLang="zh-CN" sz="2800" dirty="0"/>
          </a:p>
          <a:p>
            <a:pPr marL="0" indent="0">
              <a:lnSpc>
                <a:spcPct val="140000"/>
              </a:lnSpc>
              <a:buNone/>
            </a:pPr>
            <a:endParaRPr lang="en-US" altLang="zh-CN" sz="2800" dirty="0"/>
          </a:p>
          <a:p>
            <a:pPr marL="0" indent="0">
              <a:lnSpc>
                <a:spcPct val="140000"/>
              </a:lnSpc>
              <a:buNone/>
            </a:pPr>
            <a:r>
              <a:rPr lang="en-US" altLang="zh-CN" sz="2800" dirty="0"/>
              <a:t>  </a:t>
            </a:r>
            <a:endParaRPr lang="en-US" altLang="zh-CN" sz="2800" dirty="0"/>
          </a:p>
          <a:p>
            <a:pPr marL="400050" lvl="1" indent="0">
              <a:lnSpc>
                <a:spcPct val="140000"/>
              </a:lnSpc>
              <a:buNone/>
            </a:pPr>
            <a:r>
              <a:rPr lang="en-US" altLang="zh-CN" dirty="0"/>
              <a:t>This means that b</a:t>
            </a:r>
            <a:r>
              <a:rPr lang="en-US" altLang="zh-CN" baseline="-25000" dirty="0"/>
              <a:t>1</a:t>
            </a:r>
            <a:r>
              <a:rPr lang="en-US" altLang="zh-CN" dirty="0"/>
              <a:t>s</a:t>
            </a:r>
            <a:r>
              <a:rPr lang="en-US" altLang="zh-CN" baseline="-25000" dirty="0"/>
              <a:t>n</a:t>
            </a:r>
            <a:r>
              <a:rPr lang="en-US" altLang="zh-CN" dirty="0"/>
              <a:t> + b</a:t>
            </a:r>
            <a:r>
              <a:rPr lang="en-US" altLang="zh-CN" baseline="-25000" dirty="0"/>
              <a:t>2</a:t>
            </a:r>
            <a:r>
              <a:rPr lang="en-US" altLang="zh-CN" dirty="0"/>
              <a:t>t</a:t>
            </a:r>
            <a:r>
              <a:rPr lang="en-US" altLang="zh-CN" baseline="-25000" dirty="0"/>
              <a:t>n</a:t>
            </a:r>
            <a:r>
              <a:rPr lang="en-US" altLang="zh-CN" dirty="0"/>
              <a:t> is also a solution of the same linear      homogeneous recurrence relation.</a:t>
            </a:r>
            <a:endParaRPr lang="en-US" altLang="zh-CN" dirty="0"/>
          </a:p>
          <a:p>
            <a:pPr marL="0" indent="0">
              <a:lnSpc>
                <a:spcPct val="140000"/>
              </a:lnSpc>
              <a:buNone/>
            </a:pPr>
            <a:endParaRPr lang="en-US" altLang="zh-CN" sz="2800" dirty="0"/>
          </a:p>
        </p:txBody>
      </p:sp>
      <mc:AlternateContent xmlns:mc="http://schemas.openxmlformats.org/markup-compatibility/2006">
        <mc:Choice xmlns:a14="http://schemas.microsoft.com/office/drawing/2010/main" Requires="a14">
          <p:sp>
            <p:nvSpPr>
              <p:cNvPr id="5" name="文本框 4"/>
              <p:cNvSpPr txBox="1"/>
              <p:nvPr/>
            </p:nvSpPr>
            <p:spPr>
              <a:xfrm>
                <a:off x="233673" y="2575659"/>
                <a:ext cx="11748281" cy="738664"/>
              </a:xfrm>
              <a:prstGeom prst="rect">
                <a:avLst/>
              </a:prstGeom>
              <a:noFill/>
            </p:spPr>
            <p:txBody>
              <a:bodyPr wrap="none" lIns="0" tIns="0" rIns="0" bIns="0"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b="1" i="1" smtClean="0">
                            <a:latin typeface="Cambria Math" panose="02040503050406030204" pitchFamily="18" charset="0"/>
                          </a:rPr>
                          <m:t>𝟏</m:t>
                        </m:r>
                      </m:sub>
                    </m:sSub>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𝒔</m:t>
                        </m:r>
                      </m:e>
                      <m:sub>
                        <m:r>
                          <a:rPr lang="en-US" altLang="zh-CN" sz="2400" b="1" i="1" smtClean="0">
                            <a:latin typeface="Cambria Math" panose="02040503050406030204" pitchFamily="18" charset="0"/>
                          </a:rPr>
                          <m:t>𝒏</m:t>
                        </m:r>
                      </m:sub>
                    </m:sSub>
                  </m:oMath>
                </a14:m>
                <a:r>
                  <a:rPr lang="en-US" altLang="zh-CN" sz="2400" b="1" dirty="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𝒃</m:t>
                        </m:r>
                      </m:e>
                      <m:sub>
                        <m:r>
                          <a:rPr lang="en-US" altLang="zh-CN" sz="2400" b="1" i="1" smtClean="0">
                            <a:latin typeface="Cambria Math" panose="02040503050406030204" pitchFamily="18" charset="0"/>
                          </a:rPr>
                          <m:t>𝟐</m:t>
                        </m:r>
                      </m:sub>
                    </m:sSub>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a:latin typeface="Cambria Math" panose="02040503050406030204" pitchFamily="18" charset="0"/>
                          </a:rPr>
                          <m:t>𝒏</m:t>
                        </m:r>
                      </m:sub>
                    </m:sSub>
                    <m:r>
                      <a:rPr lang="en-US" altLang="zh-CN" sz="2400" b="1" i="0"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𝒃</m:t>
                        </m:r>
                      </m:e>
                      <m:sub>
                        <m:r>
                          <a:rPr lang="en-US" altLang="zh-CN" sz="2400" b="1" i="1">
                            <a:latin typeface="Cambria Math" panose="02040503050406030204" pitchFamily="18" charset="0"/>
                          </a:rPr>
                          <m:t>𝟏</m:t>
                        </m:r>
                      </m:sub>
                    </m:sSub>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𝒄</m:t>
                            </m:r>
                          </m:e>
                          <m:sub>
                            <m:r>
                              <a:rPr lang="en-US" altLang="zh-CN" sz="2400" b="1" i="1" smtClean="0">
                                <a:latin typeface="Cambria Math" panose="02040503050406030204" pitchFamily="18" charset="0"/>
                              </a:rPr>
                              <m:t>𝟏</m:t>
                            </m:r>
                          </m:sub>
                        </m:sSub>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𝒔</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0"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smtClean="0">
                                <a:latin typeface="Cambria Math" panose="02040503050406030204" pitchFamily="18" charset="0"/>
                              </a:rPr>
                              <m:t>𝟐</m:t>
                            </m:r>
                          </m:sub>
                        </m:sSub>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m:t>
                            </m:r>
                          </m:sub>
                        </m:sSub>
                        <m:r>
                          <a:rPr lang="en-US" altLang="zh-CN" sz="2400" b="1" i="0"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smtClean="0">
                                <a:latin typeface="Cambria Math" panose="02040503050406030204" pitchFamily="18" charset="0"/>
                              </a:rPr>
                              <m:t>𝒌</m:t>
                            </m:r>
                          </m:sub>
                        </m:sSub>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smtClean="0">
                                <a:latin typeface="Cambria Math" panose="02040503050406030204" pitchFamily="18" charset="0"/>
                              </a:rPr>
                              <m:t>𝒌</m:t>
                            </m:r>
                          </m:sub>
                        </m:sSub>
                      </m:e>
                    </m:d>
                    <m:r>
                      <a:rPr lang="en-US" altLang="zh-CN" sz="2400" b="1" i="0"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𝒃</m:t>
                        </m:r>
                      </m:e>
                      <m:sub>
                        <m:r>
                          <a:rPr lang="en-US" altLang="zh-CN" sz="2400" b="1" i="1" smtClean="0">
                            <a:latin typeface="Cambria Math" panose="02040503050406030204" pitchFamily="18" charset="0"/>
                          </a:rPr>
                          <m:t>𝟐</m:t>
                        </m:r>
                      </m:sub>
                    </m:sSub>
                    <m:d>
                      <m:dPr>
                        <m:ctrlPr>
                          <a:rPr lang="en-US" altLang="zh-CN" sz="2400" b="1"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a:latin typeface="Cambria Math" panose="02040503050406030204" pitchFamily="18" charset="0"/>
                              </a:rPr>
                              <m:t>𝟏</m:t>
                            </m:r>
                          </m:sub>
                        </m:sSub>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a:latin typeface="Cambria Math" panose="02040503050406030204" pitchFamily="18" charset="0"/>
                              </a:rPr>
                              <m:t>𝟏</m:t>
                            </m:r>
                          </m:sub>
                        </m:sSub>
                        <m:r>
                          <a:rPr lang="en-US" altLang="zh-CN" sz="2400" b="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a:latin typeface="Cambria Math" panose="02040503050406030204" pitchFamily="18" charset="0"/>
                              </a:rPr>
                              <m:t>𝟐</m:t>
                            </m:r>
                          </m:sub>
                        </m:sSub>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a:latin typeface="Cambria Math" panose="02040503050406030204" pitchFamily="18" charset="0"/>
                              </a:rPr>
                              <m:t>𝟐</m:t>
                            </m:r>
                          </m:sub>
                        </m:sSub>
                        <m:r>
                          <a:rPr lang="en-US" altLang="zh-CN" sz="2400" b="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a:latin typeface="Cambria Math" panose="02040503050406030204" pitchFamily="18" charset="0"/>
                              </a:rPr>
                              <m:t>𝒌</m:t>
                            </m:r>
                          </m:sub>
                        </m:sSub>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a:latin typeface="Cambria Math" panose="02040503050406030204" pitchFamily="18" charset="0"/>
                              </a:rPr>
                              <m:t>𝒌</m:t>
                            </m:r>
                          </m:sub>
                        </m:sSub>
                      </m:e>
                    </m:d>
                  </m:oMath>
                </a14:m>
                <a:endParaRPr lang="en-US" altLang="zh-CN" sz="2400" b="1" i="0" dirty="0">
                  <a:latin typeface="Cambria Math" panose="02040503050406030204" pitchFamily="18" charset="0"/>
                </a:endParaRPr>
              </a:p>
              <a:p>
                <a14:m>
                  <m:oMath xmlns:m="http://schemas.openxmlformats.org/officeDocument/2006/math">
                    <m:r>
                      <a:rPr lang="en-US" altLang="zh-CN" sz="2400" b="1" i="0" smtClean="0">
                        <a:latin typeface="Cambria Math" panose="02040503050406030204" pitchFamily="18" charset="0"/>
                      </a:rPr>
                      <m:t>                        =</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a:latin typeface="Cambria Math" panose="02040503050406030204" pitchFamily="18" charset="0"/>
                          </a:rPr>
                          <m:t>𝟏</m:t>
                        </m:r>
                      </m:sub>
                    </m:sSub>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b="1" i="1">
                                <a:latin typeface="Cambria Math" panose="02040503050406030204" pitchFamily="18" charset="0"/>
                              </a:rPr>
                              <m:t>𝟏</m:t>
                            </m:r>
                          </m:sub>
                        </m:sSub>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a:latin typeface="Cambria Math" panose="02040503050406030204" pitchFamily="18" charset="0"/>
                              </a:rPr>
                              <m:t>𝟏</m:t>
                            </m:r>
                          </m:sub>
                        </m:sSub>
                        <m:r>
                          <a:rPr lang="en-US" altLang="zh-CN" sz="2400" b="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b="1" i="1">
                                <a:latin typeface="Cambria Math" panose="02040503050406030204" pitchFamily="18" charset="0"/>
                              </a:rPr>
                              <m:t>𝟐</m:t>
                            </m:r>
                          </m:sub>
                        </m:sSub>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smtClean="0">
                                <a:latin typeface="Cambria Math" panose="02040503050406030204" pitchFamily="18" charset="0"/>
                              </a:rPr>
                              <m:t>𝟏</m:t>
                            </m:r>
                          </m:sub>
                        </m:sSub>
                      </m:e>
                    </m:d>
                    <m:r>
                      <a:rPr lang="en-US" altLang="zh-CN" sz="2400" b="1" i="0"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smtClean="0">
                            <a:latin typeface="Cambria Math" panose="02040503050406030204" pitchFamily="18" charset="0"/>
                          </a:rPr>
                          <m:t>𝟐</m:t>
                        </m:r>
                      </m:sub>
                    </m:sSub>
                    <m:d>
                      <m:dPr>
                        <m:ctrlPr>
                          <a:rPr lang="en-US" altLang="zh-CN"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𝒃</m:t>
                            </m:r>
                          </m:e>
                          <m:sub>
                            <m:r>
                              <a:rPr lang="en-US" altLang="zh-CN" sz="2400" b="1" i="1">
                                <a:latin typeface="Cambria Math" panose="02040503050406030204" pitchFamily="18" charset="0"/>
                              </a:rPr>
                              <m:t>𝟏</m:t>
                            </m:r>
                          </m:sub>
                        </m:sSub>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m:t>
                            </m:r>
                          </m:sub>
                        </m:sSub>
                        <m:r>
                          <a:rPr lang="en-US" altLang="zh-CN" sz="2400" b="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𝒃</m:t>
                            </m:r>
                          </m:e>
                          <m:sub>
                            <m:r>
                              <a:rPr lang="en-US" altLang="zh-CN" sz="2400" b="1" i="1">
                                <a:latin typeface="Cambria Math" panose="02040503050406030204" pitchFamily="18" charset="0"/>
                              </a:rPr>
                              <m:t>𝟐</m:t>
                            </m:r>
                          </m:sub>
                        </m:sSub>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m:t>
                            </m:r>
                          </m:sub>
                        </m:sSub>
                      </m:e>
                    </m:d>
                    <m:r>
                      <a:rPr lang="en-US" altLang="zh-CN" sz="2400" b="1" i="0" smtClean="0">
                        <a:latin typeface="Cambria Math" panose="02040503050406030204" pitchFamily="18" charset="0"/>
                      </a:rPr>
                      <m:t>+</m:t>
                    </m:r>
                    <m:r>
                      <a:rPr lang="en-US" altLang="zh-CN" sz="2400" b="1"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i="1" smtClean="0">
                            <a:latin typeface="Cambria Math" panose="02040503050406030204" pitchFamily="18" charset="0"/>
                          </a:rPr>
                          <m:t>𝒌</m:t>
                        </m:r>
                      </m:sub>
                    </m:sSub>
                    <m:r>
                      <a:rPr lang="en-US" altLang="zh-CN" sz="2400" b="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𝒃</m:t>
                        </m:r>
                      </m:e>
                      <m:sub>
                        <m:r>
                          <a:rPr lang="en-US" altLang="zh-CN" sz="2400" b="1" i="1">
                            <a:latin typeface="Cambria Math" panose="02040503050406030204" pitchFamily="18" charset="0"/>
                          </a:rPr>
                          <m:t>𝟏</m:t>
                        </m:r>
                      </m:sub>
                    </m:sSub>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smtClean="0">
                            <a:latin typeface="Cambria Math" panose="02040503050406030204" pitchFamily="18" charset="0"/>
                          </a:rPr>
                          <m:t>𝒌</m:t>
                        </m:r>
                      </m:sub>
                    </m:sSub>
                    <m:r>
                      <a:rPr lang="en-US" altLang="zh-CN" sz="2400" b="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𝒃</m:t>
                        </m:r>
                      </m:e>
                      <m:sub>
                        <m:r>
                          <a:rPr lang="en-US" altLang="zh-CN" sz="2400" b="1" i="1" smtClean="0">
                            <a:latin typeface="Cambria Math" panose="02040503050406030204" pitchFamily="18" charset="0"/>
                          </a:rPr>
                          <m:t>𝒌</m:t>
                        </m:r>
                      </m:sub>
                    </m:sSub>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𝒕</m:t>
                        </m:r>
                      </m:e>
                      <m:sub>
                        <m:r>
                          <a:rPr lang="en-US" altLang="zh-CN" sz="2400" b="1" i="1">
                            <a:latin typeface="Cambria Math" panose="02040503050406030204" pitchFamily="18" charset="0"/>
                          </a:rPr>
                          <m:t>𝒏</m:t>
                        </m:r>
                        <m:r>
                          <a:rPr lang="en-US" altLang="zh-CN" sz="2400" b="1" i="1">
                            <a:latin typeface="Cambria Math" panose="02040503050406030204" pitchFamily="18" charset="0"/>
                          </a:rPr>
                          <m:t>−</m:t>
                        </m:r>
                        <m:r>
                          <a:rPr lang="en-US" altLang="zh-CN" sz="2400" b="1" i="1" smtClean="0">
                            <a:latin typeface="Cambria Math" panose="02040503050406030204" pitchFamily="18" charset="0"/>
                          </a:rPr>
                          <m:t>𝒌</m:t>
                        </m:r>
                      </m:sub>
                    </m:sSub>
                    <m:r>
                      <a:rPr lang="en-US" altLang="zh-CN" sz="2400" b="1">
                        <a:latin typeface="Cambria Math" panose="02040503050406030204" pitchFamily="18" charset="0"/>
                      </a:rPr>
                      <m:t>)</m:t>
                    </m:r>
                  </m:oMath>
                </a14:m>
                <a:r>
                  <a:rPr lang="en-US" altLang="zh-CN" sz="2400" b="1" dirty="0"/>
                  <a:t>.</a:t>
                </a:r>
                <a:endParaRPr lang="zh-CN" altLang="en-US" sz="2400" b="1" dirty="0"/>
              </a:p>
            </p:txBody>
          </p:sp>
        </mc:Choice>
        <mc:Fallback>
          <p:sp>
            <p:nvSpPr>
              <p:cNvPr id="5" name="文本框 4"/>
              <p:cNvSpPr txBox="1">
                <a:spLocks noRot="1" noChangeAspect="1" noMove="1" noResize="1" noEditPoints="1" noAdjustHandles="1" noChangeArrowheads="1" noChangeShapeType="1" noTextEdit="1"/>
              </p:cNvSpPr>
              <p:nvPr/>
            </p:nvSpPr>
            <p:spPr>
              <a:xfrm>
                <a:off x="233673" y="2575659"/>
                <a:ext cx="11748281" cy="738664"/>
              </a:xfrm>
              <a:prstGeom prst="rect">
                <a:avLst/>
              </a:prstGeom>
              <a:blipFill rotWithShape="1">
                <a:blip r:embed="rId2"/>
                <a:stretch>
                  <a:fillRect l="-5" t="-13" r="-345" b="35"/>
                </a:stretch>
              </a:blipFill>
            </p:spPr>
            <p:txBody>
              <a:bodyPr/>
              <a:lstStyle/>
              <a:p>
                <a:r>
                  <a:rPr lang="zh-CN" altLang="en-US">
                    <a:noFill/>
                  </a:rPr>
                  <a:t> </a:t>
                </a:r>
              </a:p>
            </p:txBody>
          </p:sp>
        </mc:Fallback>
      </mc:AlternateContent>
      <p:sp>
        <p:nvSpPr>
          <p:cNvPr id="8" name="文本框 7"/>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210046" y="1661236"/>
                <a:ext cx="119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dirty="0"/>
                  <a:t>Let c</a:t>
                </a:r>
                <a:r>
                  <a:rPr lang="en-US" altLang="zh-CN" baseline="-25000" dirty="0"/>
                  <a:t>1</a:t>
                </a:r>
                <a:r>
                  <a:rPr lang="en-US" altLang="zh-CN" dirty="0"/>
                  <a:t> and c</a:t>
                </a:r>
                <a:r>
                  <a:rPr lang="en-US" altLang="zh-CN" baseline="-25000" dirty="0"/>
                  <a:t>2</a:t>
                </a:r>
                <a:r>
                  <a:rPr lang="en-US" altLang="zh-CN" dirty="0"/>
                  <a:t> be real numbers. </a:t>
                </a:r>
                <a:endParaRPr lang="en-US" altLang="zh-CN" dirty="0"/>
              </a:p>
              <a:p>
                <a:pPr>
                  <a:lnSpc>
                    <a:spcPct val="150000"/>
                  </a:lnSpc>
                </a:pPr>
                <a:r>
                  <a:rPr lang="en-US" altLang="zh-CN" dirty="0"/>
                  <a:t>Suppose that </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𝒓</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has two distinct roots r</a:t>
                </a:r>
                <a:r>
                  <a:rPr lang="en-US" altLang="zh-CN" baseline="-25000" dirty="0"/>
                  <a:t>1</a:t>
                </a:r>
                <a:r>
                  <a:rPr lang="en-US" altLang="zh-CN" dirty="0"/>
                  <a:t> and r</a:t>
                </a:r>
                <a:r>
                  <a:rPr lang="en-US" altLang="zh-CN" baseline="-25000" dirty="0"/>
                  <a:t>2</a:t>
                </a:r>
                <a:r>
                  <a:rPr lang="en-US" altLang="zh-CN" dirty="0"/>
                  <a:t>. Then the sequence {a</a:t>
                </a:r>
                <a:r>
                  <a:rPr lang="en-US" altLang="zh-CN" baseline="-25000" dirty="0"/>
                  <a:t>n</a:t>
                </a:r>
                <a:r>
                  <a:rPr lang="en-US" altLang="zh-CN" dirty="0"/>
                  <a:t>} is a solution of the recurrence relation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𝟐</m:t>
                        </m:r>
                      </m:sub>
                    </m:sSub>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 </m:t>
                    </m:r>
                  </m:oMath>
                </a14:m>
                <a:r>
                  <a:rPr lang="en-US" altLang="zh-CN" dirty="0"/>
                  <a:t>if and only 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𝒏</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𝜶</m:t>
                        </m:r>
                      </m:e>
                      <m:sub>
                        <m:r>
                          <a:rPr lang="en-US" altLang="zh-CN" b="1" i="1" smtClean="0">
                            <a:latin typeface="Cambria Math" panose="02040503050406030204" pitchFamily="18" charset="0"/>
                          </a:rPr>
                          <m:t>𝟏</m:t>
                        </m:r>
                      </m:sub>
                    </m:sSub>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𝒏</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𝜶</m:t>
                        </m:r>
                      </m:e>
                      <m:sub>
                        <m:r>
                          <a:rPr lang="en-US" altLang="zh-CN" b="1" i="1" smtClean="0">
                            <a:latin typeface="Cambria Math" panose="02040503050406030204" pitchFamily="18" charset="0"/>
                          </a:rPr>
                          <m:t>𝟐</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𝒓</m:t>
                        </m:r>
                      </m:e>
                      <m:sub>
                        <m:r>
                          <a:rPr lang="en-US" altLang="zh-CN" b="1" i="1" smtClean="0">
                            <a:latin typeface="Cambria Math" panose="02040503050406030204" pitchFamily="18" charset="0"/>
                          </a:rPr>
                          <m:t>𝟐</m:t>
                        </m:r>
                      </m:sub>
                      <m:sup>
                        <m:r>
                          <a:rPr lang="en-US" altLang="zh-CN" i="1">
                            <a:latin typeface="Cambria Math" panose="02040503050406030204" pitchFamily="18" charset="0"/>
                          </a:rPr>
                          <m:t>𝒏</m:t>
                        </m:r>
                      </m:sup>
                    </m:sSubSup>
                  </m:oMath>
                </a14:m>
                <a:r>
                  <a:rPr lang="en-US" altLang="zh-CN" dirty="0"/>
                  <a:t> for n = 0, 1, 2, … , where </a:t>
                </a:r>
                <a:r>
                  <a:rPr lang="zh-CN" altLang="en-US" dirty="0"/>
                  <a:t>𝛼</a:t>
                </a:r>
                <a:r>
                  <a:rPr lang="en-US" altLang="zh-CN" baseline="-25000" dirty="0"/>
                  <a:t>1</a:t>
                </a:r>
                <a:r>
                  <a:rPr lang="en-US" altLang="zh-CN" dirty="0"/>
                  <a:t> and </a:t>
                </a:r>
                <a:r>
                  <a:rPr lang="zh-CN" altLang="en-US" dirty="0"/>
                  <a:t>𝛼</a:t>
                </a:r>
                <a:r>
                  <a:rPr lang="en-US" altLang="zh-CN" baseline="-25000" dirty="0"/>
                  <a:t>2</a:t>
                </a:r>
                <a:r>
                  <a:rPr lang="en-US" altLang="zh-CN" dirty="0"/>
                  <a:t> are constants.</a:t>
                </a:r>
                <a:endParaRPr lang="en-US" altLang="zh-CN"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210046" y="1661236"/>
                <a:ext cx="11995688" cy="5396882"/>
              </a:xfrm>
              <a:prstGeom prst="rect">
                <a:avLst/>
              </a:prstGeom>
              <a:blipFill rotWithShape="1">
                <a:blip r:embed="rId2"/>
                <a:stretch>
                  <a:fillRect l="-4" t="-1" r="3"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970922" y="846552"/>
            <a:ext cx="4459705" cy="707886"/>
          </a:xfrm>
          <a:prstGeom prst="rect">
            <a:avLst/>
          </a:prstGeom>
          <a:noFill/>
        </p:spPr>
        <p:txBody>
          <a:bodyPr wrap="square" rtlCol="0">
            <a:spAutoFit/>
          </a:bodyPr>
          <a:lstStyle/>
          <a:p>
            <a:pPr algn="ctr"/>
            <a:r>
              <a:rPr lang="en-US" altLang="zh-CN" sz="4000" b="1" dirty="0"/>
              <a:t>Theorem 1</a:t>
            </a:r>
            <a:endParaRPr lang="en-US" altLang="zh-CN" sz="4000" b="1" dirty="0"/>
          </a:p>
        </p:txBody>
      </p:sp>
      <p:sp>
        <p:nvSpPr>
          <p:cNvPr id="8" name="文本框 7"/>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59564" y="1306135"/>
                <a:ext cx="12251563"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40000"/>
                  </a:lnSpc>
                  <a:buNone/>
                </a:pPr>
                <a:r>
                  <a:rPr lang="en-US" altLang="zh-CN" sz="2800" dirty="0"/>
                  <a:t>    We must do two things to prove the theorem.</a:t>
                </a:r>
                <a:endParaRPr lang="en-US" altLang="zh-CN" sz="2800" dirty="0"/>
              </a:p>
              <a:p>
                <a:pPr>
                  <a:lnSpc>
                    <a:spcPct val="140000"/>
                  </a:lnSpc>
                </a:pPr>
                <a:r>
                  <a:rPr lang="en-US" altLang="zh-CN" sz="2800" dirty="0"/>
                  <a:t> First, it must be shown that if r</a:t>
                </a:r>
                <a:r>
                  <a:rPr lang="en-US" altLang="zh-CN" sz="2800" baseline="-25000" dirty="0"/>
                  <a:t>1</a:t>
                </a:r>
                <a:r>
                  <a:rPr lang="en-US" altLang="zh-CN" sz="2800" dirty="0"/>
                  <a:t> and r</a:t>
                </a:r>
                <a:r>
                  <a:rPr lang="en-US" altLang="zh-CN" sz="2800" baseline="-25000" dirty="0"/>
                  <a:t>2 </a:t>
                </a:r>
                <a:r>
                  <a:rPr lang="en-US" altLang="zh-CN" sz="2800" dirty="0"/>
                  <a:t>are the roots of the characteristic equation, and </a:t>
                </a:r>
                <a:r>
                  <a:rPr lang="zh-CN" altLang="en-US" sz="2800" dirty="0"/>
                  <a:t>𝛼</a:t>
                </a:r>
                <a:r>
                  <a:rPr lang="en-US" altLang="zh-CN" sz="2800" baseline="-25000" dirty="0"/>
                  <a:t>1</a:t>
                </a:r>
                <a:r>
                  <a:rPr lang="en-US" altLang="zh-CN" sz="2800" dirty="0"/>
                  <a:t> and </a:t>
                </a:r>
                <a:r>
                  <a:rPr lang="zh-CN" altLang="en-US" sz="2800" dirty="0"/>
                  <a:t>𝛼</a:t>
                </a:r>
                <a:r>
                  <a:rPr lang="en-US" altLang="zh-CN" sz="2800" baseline="-25000" dirty="0"/>
                  <a:t>2</a:t>
                </a:r>
                <a:r>
                  <a:rPr lang="en-US" altLang="zh-CN" sz="2800" dirty="0"/>
                  <a:t> are constants, then the sequence {a</a:t>
                </a:r>
                <a:r>
                  <a:rPr lang="en-US" altLang="zh-CN" sz="2800" baseline="-25000" dirty="0"/>
                  <a:t>n</a:t>
                </a:r>
                <a:r>
                  <a:rPr lang="en-US" altLang="zh-CN" sz="2800" dirty="0"/>
                  <a:t>} with</a:t>
                </a:r>
                <a:endParaRPr lang="en-US" altLang="zh-CN" sz="2800" dirty="0"/>
              </a:p>
              <a:p>
                <a:pPr marL="0" indent="0" algn="ctr">
                  <a:lnSpc>
                    <a:spcPct val="140000"/>
                  </a:lnSpc>
                  <a:buNone/>
                </a:pPr>
                <a:r>
                  <a:rPr lang="en-US" altLang="zh-CN" sz="2800" dirty="0"/>
                  <a:t> </a:t>
                </a:r>
                <a14:m>
                  <m:oMath xmlns:m="http://schemas.openxmlformats.org/officeDocument/2006/math">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𝒂</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𝒏</m:t>
                        </m:r>
                      </m:sub>
                    </m:s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𝜶</m:t>
                        </m:r>
                      </m:e>
                      <m:sub>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sSubSup>
                      <m:sSub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𝒓</m:t>
                        </m:r>
                      </m:e>
                      <m:sub>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𝒏</m:t>
                        </m:r>
                      </m:sup>
                    </m:sSub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𝜶</m:t>
                        </m:r>
                      </m:e>
                      <m:sub>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sSubSup>
                      <m:sSubSup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𝒓</m:t>
                        </m:r>
                      </m:e>
                      <m:sub>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𝒏</m:t>
                        </m:r>
                      </m:sup>
                    </m:sSub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oMath>
                </a14:m>
                <a:endParaRPr kumimoji="0" lang="en-US" altLang="zh-CN" sz="2400" b="0" u="none" strike="noStrike" kern="1200" cap="none" spc="0" normalizeH="0" baseline="0" noProof="0" dirty="0">
                  <a:ln>
                    <a:noFill/>
                  </a:ln>
                  <a:solidFill>
                    <a:srgbClr val="000000"/>
                  </a:solidFill>
                  <a:effectLst/>
                  <a:uLnTx/>
                  <a:uFillTx/>
                  <a:cs typeface="+mn-cs"/>
                </a:endParaRPr>
              </a:p>
              <a:p>
                <a:pPr marL="0" indent="0">
                  <a:lnSpc>
                    <a:spcPct val="140000"/>
                  </a:lnSpc>
                  <a:buNone/>
                </a:pPr>
                <a:r>
                  <a:rPr lang="en-US" altLang="zh-CN" sz="2800" dirty="0"/>
                  <a:t>    It is a solution of the recurrence relation. </a:t>
                </a: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59564" y="1306135"/>
                <a:ext cx="12251563" cy="5396882"/>
              </a:xfrm>
              <a:prstGeom prst="rect">
                <a:avLst/>
              </a:prstGeom>
              <a:blipFill rotWithShape="1">
                <a:blip r:embed="rId2"/>
                <a:stretch>
                  <a:fillRect l="4" t="-11" r="5"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endParaRPr lang="en-US" altLang="zh-CN" sz="4000" b="1"/>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59564" y="1306135"/>
                <a:ext cx="12251563"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gn="ctr">
                  <a:lnSpc>
                    <a:spcPct val="140000"/>
                  </a:lnSpc>
                </a:pPr>
                <a:r>
                  <a:rPr lang="en-US" altLang="zh-CN" sz="2800" dirty="0"/>
                  <a:t>Second, it must be shown that if the sequence {a</a:t>
                </a:r>
                <a:r>
                  <a:rPr lang="en-US" altLang="zh-CN" sz="2800" baseline="-25000" dirty="0"/>
                  <a:t>n</a:t>
                </a:r>
                <a:r>
                  <a:rPr lang="en-US" altLang="zh-CN" sz="2800" dirty="0"/>
                  <a:t>} is a solution, then </a:t>
                </a:r>
                <a14:m>
                  <m:oMath xmlns:m="http://schemas.openxmlformats.org/officeDocument/2006/math">
                    <m:sSub>
                      <m:sSubPr>
                        <m:ctrlPr>
                          <a:rPr lang="en-US" altLang="zh-CN" sz="2800" b="0" i="1">
                            <a:solidFill>
                              <a:srgbClr val="000000"/>
                            </a:solidFill>
                            <a:latin typeface="Cambria Math" panose="02040503050406030204" pitchFamily="18" charset="0"/>
                          </a:rPr>
                        </m:ctrlPr>
                      </m:sSubPr>
                      <m:e>
                        <m:r>
                          <a:rPr lang="en-US" altLang="zh-CN" sz="2800" b="0" i="1">
                            <a:solidFill>
                              <a:srgbClr val="000000"/>
                            </a:solidFill>
                            <a:latin typeface="Cambria Math" panose="02040503050406030204" pitchFamily="18" charset="0"/>
                          </a:rPr>
                          <m:t>𝒂</m:t>
                        </m:r>
                      </m:e>
                      <m:sub>
                        <m:r>
                          <a:rPr lang="en-US" altLang="zh-CN" sz="2800" b="0" i="1">
                            <a:solidFill>
                              <a:srgbClr val="000000"/>
                            </a:solidFill>
                            <a:latin typeface="Cambria Math" panose="02040503050406030204" pitchFamily="18" charset="0"/>
                          </a:rPr>
                          <m:t>𝒏</m:t>
                        </m:r>
                      </m:sub>
                    </m:sSub>
                    <m:r>
                      <a:rPr lang="en-US" altLang="zh-CN" sz="2800" b="0" i="1">
                        <a:solidFill>
                          <a:srgbClr val="000000"/>
                        </a:solidFill>
                        <a:latin typeface="Cambria Math" panose="02040503050406030204" pitchFamily="18" charset="0"/>
                      </a:rPr>
                      <m:t>=</m:t>
                    </m:r>
                    <m:sSub>
                      <m:sSubPr>
                        <m:ctrlPr>
                          <a:rPr lang="en-US" altLang="zh-CN" sz="2800" b="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𝜶</m:t>
                        </m:r>
                      </m:e>
                      <m:sub>
                        <m:r>
                          <a:rPr lang="en-US" altLang="zh-CN" sz="2800" i="1">
                            <a:solidFill>
                              <a:srgbClr val="000000"/>
                            </a:solidFill>
                            <a:latin typeface="Cambria Math" panose="02040503050406030204" pitchFamily="18" charset="0"/>
                          </a:rPr>
                          <m:t>𝟏</m:t>
                        </m:r>
                      </m:sub>
                    </m:sSub>
                    <m:sSubSup>
                      <m:sSubSupPr>
                        <m:ctrlPr>
                          <a:rPr lang="en-US" altLang="zh-CN" sz="2800" b="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𝒓</m:t>
                        </m:r>
                      </m:e>
                      <m:sub>
                        <m:r>
                          <a:rPr lang="en-US" altLang="zh-CN" sz="2800" i="1">
                            <a:solidFill>
                              <a:srgbClr val="000000"/>
                            </a:solidFill>
                            <a:latin typeface="Cambria Math" panose="02040503050406030204" pitchFamily="18" charset="0"/>
                          </a:rPr>
                          <m:t>𝟏</m:t>
                        </m:r>
                      </m:sub>
                      <m:sup>
                        <m:r>
                          <a:rPr lang="en-US" altLang="zh-CN" sz="2800" i="1">
                            <a:solidFill>
                              <a:srgbClr val="000000"/>
                            </a:solidFill>
                            <a:latin typeface="Cambria Math" panose="02040503050406030204" pitchFamily="18" charset="0"/>
                          </a:rPr>
                          <m:t>𝒏</m:t>
                        </m:r>
                      </m:sup>
                    </m:sSubSup>
                    <m:r>
                      <a:rPr lang="en-US" altLang="zh-CN" sz="2800" b="0" i="1">
                        <a:solidFill>
                          <a:srgbClr val="000000"/>
                        </a:solidFill>
                        <a:latin typeface="Cambria Math" panose="02040503050406030204" pitchFamily="18" charset="0"/>
                      </a:rPr>
                      <m:t>+</m:t>
                    </m:r>
                    <m:sSub>
                      <m:sSubPr>
                        <m:ctrlPr>
                          <a:rPr lang="en-US" altLang="zh-CN" sz="2800" b="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𝜶</m:t>
                        </m:r>
                      </m:e>
                      <m:sub>
                        <m:r>
                          <a:rPr lang="en-US" altLang="zh-CN" sz="2800" i="1">
                            <a:solidFill>
                              <a:srgbClr val="000000"/>
                            </a:solidFill>
                            <a:latin typeface="Cambria Math" panose="02040503050406030204" pitchFamily="18" charset="0"/>
                          </a:rPr>
                          <m:t>𝟐</m:t>
                        </m:r>
                      </m:sub>
                    </m:sSub>
                    <m:sSubSup>
                      <m:sSubSupPr>
                        <m:ctrlPr>
                          <a:rPr lang="en-US" altLang="zh-CN" sz="2800" b="0" i="1">
                            <a:solidFill>
                              <a:srgbClr val="000000"/>
                            </a:solidFill>
                            <a:latin typeface="Cambria Math" panose="02040503050406030204" pitchFamily="18" charset="0"/>
                          </a:rPr>
                        </m:ctrlPr>
                      </m:sSubSupPr>
                      <m:e>
                        <m:r>
                          <a:rPr lang="en-US" altLang="zh-CN" sz="2800" b="0" i="1">
                            <a:solidFill>
                              <a:srgbClr val="000000"/>
                            </a:solidFill>
                            <a:latin typeface="Cambria Math" panose="02040503050406030204" pitchFamily="18" charset="0"/>
                          </a:rPr>
                          <m:t>𝒓</m:t>
                        </m:r>
                      </m:e>
                      <m:sub>
                        <m:r>
                          <a:rPr lang="en-US" altLang="zh-CN" sz="2800" i="1">
                            <a:solidFill>
                              <a:srgbClr val="000000"/>
                            </a:solidFill>
                            <a:latin typeface="Cambria Math" panose="02040503050406030204" pitchFamily="18" charset="0"/>
                          </a:rPr>
                          <m:t>𝟐</m:t>
                        </m:r>
                      </m:sub>
                      <m:sup>
                        <m:r>
                          <a:rPr lang="en-US" altLang="zh-CN" sz="2800" b="0" i="1">
                            <a:solidFill>
                              <a:srgbClr val="000000"/>
                            </a:solidFill>
                            <a:latin typeface="Cambria Math" panose="02040503050406030204" pitchFamily="18" charset="0"/>
                          </a:rPr>
                          <m:t>𝒏</m:t>
                        </m:r>
                      </m:sup>
                    </m:sSubSup>
                    <m:r>
                      <a:rPr lang="en-US" altLang="zh-CN" sz="2800" b="0" i="1">
                        <a:solidFill>
                          <a:srgbClr val="000000"/>
                        </a:solidFill>
                        <a:latin typeface="Cambria Math" panose="02040503050406030204" pitchFamily="18" charset="0"/>
                      </a:rPr>
                      <m:t> </m:t>
                    </m:r>
                  </m:oMath>
                </a14:m>
                <a:endParaRPr lang="en-US" altLang="zh-CN" sz="2800" b="0" dirty="0">
                  <a:solidFill>
                    <a:srgbClr val="000000"/>
                  </a:solidFill>
                </a:endParaRPr>
              </a:p>
              <a:p>
                <a:pPr marL="0" indent="0">
                  <a:lnSpc>
                    <a:spcPct val="140000"/>
                  </a:lnSpc>
                  <a:buNone/>
                </a:pPr>
                <a:r>
                  <a:rPr lang="en-US" altLang="zh-CN" sz="2800" dirty="0"/>
                  <a:t>    for some constants </a:t>
                </a:r>
                <a:r>
                  <a:rPr lang="zh-CN" altLang="en-US" sz="2800" dirty="0"/>
                  <a:t>𝛼</a:t>
                </a:r>
                <a:r>
                  <a:rPr lang="en-US" altLang="zh-CN" sz="2800" baseline="-25000" dirty="0"/>
                  <a:t>1</a:t>
                </a:r>
                <a:r>
                  <a:rPr lang="en-US" altLang="zh-CN" sz="2800" dirty="0"/>
                  <a:t> and </a:t>
                </a:r>
                <a:r>
                  <a:rPr lang="zh-CN" altLang="en-US" sz="2800" dirty="0"/>
                  <a:t>𝛼</a:t>
                </a:r>
                <a:r>
                  <a:rPr lang="en-US" altLang="zh-CN" sz="2800" baseline="-25000" dirty="0"/>
                  <a:t>2</a:t>
                </a:r>
                <a:r>
                  <a:rPr lang="en-US" altLang="zh-CN" sz="2800" dirty="0"/>
                  <a:t> .</a:t>
                </a:r>
                <a:endParaRPr lang="en-US" altLang="zh-CN" sz="2800" dirty="0"/>
              </a:p>
              <a:p>
                <a:pPr>
                  <a:lnSpc>
                    <a:spcPct val="140000"/>
                  </a:lnSpc>
                </a:pPr>
                <a:r>
                  <a:rPr lang="en-US" altLang="zh-CN" sz="2800" dirty="0"/>
                  <a:t>We now show that if </a:t>
                </a:r>
                <a14:m>
                  <m:oMath xmlns:m="http://schemas.openxmlformats.org/officeDocument/2006/math">
                    <m:sSub>
                      <m:sSubPr>
                        <m:ctrlPr>
                          <a:rPr lang="en-US" altLang="zh-CN" sz="2800" b="0" i="1">
                            <a:solidFill>
                              <a:srgbClr val="000000"/>
                            </a:solidFill>
                            <a:latin typeface="Cambria Math" panose="02040503050406030204" pitchFamily="18" charset="0"/>
                          </a:rPr>
                        </m:ctrlPr>
                      </m:sSubPr>
                      <m:e>
                        <m:r>
                          <a:rPr lang="en-US" altLang="zh-CN" sz="2800" b="0" i="1">
                            <a:solidFill>
                              <a:srgbClr val="000000"/>
                            </a:solidFill>
                            <a:latin typeface="Cambria Math" panose="02040503050406030204" pitchFamily="18" charset="0"/>
                          </a:rPr>
                          <m:t>𝒂</m:t>
                        </m:r>
                      </m:e>
                      <m:sub>
                        <m:r>
                          <a:rPr lang="en-US" altLang="zh-CN" sz="2800" b="0" i="1">
                            <a:solidFill>
                              <a:srgbClr val="000000"/>
                            </a:solidFill>
                            <a:latin typeface="Cambria Math" panose="02040503050406030204" pitchFamily="18" charset="0"/>
                          </a:rPr>
                          <m:t>𝒏</m:t>
                        </m:r>
                      </m:sub>
                    </m:sSub>
                    <m:r>
                      <a:rPr lang="en-US" altLang="zh-CN" sz="2800" b="0" i="1">
                        <a:solidFill>
                          <a:srgbClr val="000000"/>
                        </a:solidFill>
                        <a:latin typeface="Cambria Math" panose="02040503050406030204" pitchFamily="18" charset="0"/>
                      </a:rPr>
                      <m:t>=</m:t>
                    </m:r>
                    <m:sSub>
                      <m:sSubPr>
                        <m:ctrlPr>
                          <a:rPr lang="en-US" altLang="zh-CN" sz="2800" b="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𝜶</m:t>
                        </m:r>
                      </m:e>
                      <m:sub>
                        <m:r>
                          <a:rPr lang="en-US" altLang="zh-CN" sz="2800" i="1">
                            <a:solidFill>
                              <a:srgbClr val="000000"/>
                            </a:solidFill>
                            <a:latin typeface="Cambria Math" panose="02040503050406030204" pitchFamily="18" charset="0"/>
                          </a:rPr>
                          <m:t>𝟏</m:t>
                        </m:r>
                      </m:sub>
                    </m:sSub>
                    <m:sSubSup>
                      <m:sSubSupPr>
                        <m:ctrlPr>
                          <a:rPr lang="en-US" altLang="zh-CN" sz="2800" b="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𝒓</m:t>
                        </m:r>
                      </m:e>
                      <m:sub>
                        <m:r>
                          <a:rPr lang="en-US" altLang="zh-CN" sz="2800" i="1">
                            <a:solidFill>
                              <a:srgbClr val="000000"/>
                            </a:solidFill>
                            <a:latin typeface="Cambria Math" panose="02040503050406030204" pitchFamily="18" charset="0"/>
                          </a:rPr>
                          <m:t>𝟏</m:t>
                        </m:r>
                      </m:sub>
                      <m:sup>
                        <m:r>
                          <a:rPr lang="en-US" altLang="zh-CN" sz="2800" i="1">
                            <a:solidFill>
                              <a:srgbClr val="000000"/>
                            </a:solidFill>
                            <a:latin typeface="Cambria Math" panose="02040503050406030204" pitchFamily="18" charset="0"/>
                          </a:rPr>
                          <m:t>𝒏</m:t>
                        </m:r>
                      </m:sup>
                    </m:sSubSup>
                    <m:r>
                      <a:rPr lang="en-US" altLang="zh-CN" sz="2800" b="0" i="1">
                        <a:solidFill>
                          <a:srgbClr val="000000"/>
                        </a:solidFill>
                        <a:latin typeface="Cambria Math" panose="02040503050406030204" pitchFamily="18" charset="0"/>
                      </a:rPr>
                      <m:t>+</m:t>
                    </m:r>
                    <m:sSub>
                      <m:sSubPr>
                        <m:ctrlPr>
                          <a:rPr lang="en-US" altLang="zh-CN" sz="2800" b="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𝜶</m:t>
                        </m:r>
                      </m:e>
                      <m:sub>
                        <m:r>
                          <a:rPr lang="en-US" altLang="zh-CN" sz="2800" i="1">
                            <a:solidFill>
                              <a:srgbClr val="000000"/>
                            </a:solidFill>
                            <a:latin typeface="Cambria Math" panose="02040503050406030204" pitchFamily="18" charset="0"/>
                          </a:rPr>
                          <m:t>𝟐</m:t>
                        </m:r>
                      </m:sub>
                    </m:sSub>
                    <m:sSubSup>
                      <m:sSubSupPr>
                        <m:ctrlPr>
                          <a:rPr lang="en-US" altLang="zh-CN" sz="2800" b="0" i="1">
                            <a:solidFill>
                              <a:srgbClr val="000000"/>
                            </a:solidFill>
                            <a:latin typeface="Cambria Math" panose="02040503050406030204" pitchFamily="18" charset="0"/>
                          </a:rPr>
                        </m:ctrlPr>
                      </m:sSubSupPr>
                      <m:e>
                        <m:r>
                          <a:rPr lang="en-US" altLang="zh-CN" sz="2800" b="0" i="1">
                            <a:solidFill>
                              <a:srgbClr val="000000"/>
                            </a:solidFill>
                            <a:latin typeface="Cambria Math" panose="02040503050406030204" pitchFamily="18" charset="0"/>
                          </a:rPr>
                          <m:t>𝒓</m:t>
                        </m:r>
                      </m:e>
                      <m:sub>
                        <m:r>
                          <a:rPr lang="en-US" altLang="zh-CN" sz="2800" i="1">
                            <a:solidFill>
                              <a:srgbClr val="000000"/>
                            </a:solidFill>
                            <a:latin typeface="Cambria Math" panose="02040503050406030204" pitchFamily="18" charset="0"/>
                          </a:rPr>
                          <m:t>𝟐</m:t>
                        </m:r>
                      </m:sub>
                      <m:sup>
                        <m:r>
                          <a:rPr lang="en-US" altLang="zh-CN" sz="2800" b="0" i="1">
                            <a:solidFill>
                              <a:srgbClr val="000000"/>
                            </a:solidFill>
                            <a:latin typeface="Cambria Math" panose="02040503050406030204" pitchFamily="18" charset="0"/>
                          </a:rPr>
                          <m:t>𝒏</m:t>
                        </m:r>
                      </m:sup>
                    </m:sSubSup>
                    <m:r>
                      <a:rPr lang="en-US" altLang="zh-CN" sz="2800" b="0" i="1">
                        <a:solidFill>
                          <a:srgbClr val="000000"/>
                        </a:solidFill>
                        <a:latin typeface="Cambria Math" panose="02040503050406030204" pitchFamily="18" charset="0"/>
                      </a:rPr>
                      <m:t> </m:t>
                    </m:r>
                  </m:oMath>
                </a14:m>
                <a:r>
                  <a:rPr lang="en-US" altLang="zh-CN" sz="2800" dirty="0"/>
                  <a:t>, then the sequence {an} is a solution of the recurrence relation. Because r</a:t>
                </a:r>
                <a:r>
                  <a:rPr lang="en-US" altLang="zh-CN" sz="2800" baseline="-25000" dirty="0"/>
                  <a:t>1</a:t>
                </a:r>
                <a:r>
                  <a:rPr lang="en-US" altLang="zh-CN" sz="2800" dirty="0"/>
                  <a:t> and r</a:t>
                </a:r>
                <a:r>
                  <a:rPr lang="en-US" altLang="zh-CN" sz="2800" baseline="-25000" dirty="0"/>
                  <a:t>2  </a:t>
                </a:r>
                <a:r>
                  <a:rPr lang="en-US" altLang="zh-CN" sz="2800" dirty="0"/>
                  <a:t>are roots of</a:t>
                </a:r>
                <a:endParaRPr lang="en-US" altLang="zh-CN" sz="2800" dirty="0"/>
              </a:p>
              <a:p>
                <a:pPr marL="0" indent="0" algn="ctr">
                  <a:lnSpc>
                    <a:spcPct val="140000"/>
                  </a:lnSpc>
                  <a:buNone/>
                </a:pPr>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𝟐</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𝒓</m:t>
                    </m:r>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𝟎</m:t>
                    </m:r>
                  </m:oMath>
                </a14:m>
                <a:endParaRPr lang="en-US" altLang="zh-CN" sz="2800" dirty="0"/>
              </a:p>
              <a:p>
                <a:pPr marL="0" indent="0">
                  <a:lnSpc>
                    <a:spcPct val="140000"/>
                  </a:lnSpc>
                  <a:buNone/>
                </a:pPr>
                <a:r>
                  <a:rPr lang="en-US" altLang="zh-CN" sz="2800" dirty="0"/>
                  <a:t>   it follows that </a:t>
                </a:r>
                <a14:m>
                  <m:oMath xmlns:m="http://schemas.openxmlformats.org/officeDocument/2006/math">
                    <m:sSubSup>
                      <m:sSubSupPr>
                        <m:ctrlPr>
                          <a:rPr lang="en-US" altLang="zh-CN" sz="2800" b="1" i="1" smtClean="0">
                            <a:latin typeface="Cambria Math" panose="02040503050406030204" pitchFamily="18" charset="0"/>
                          </a:rPr>
                        </m:ctrlPr>
                      </m:sSubSup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up>
                        <m:r>
                          <a:rPr lang="en-US" altLang="zh-CN" sz="2800" b="1" i="1" smtClean="0">
                            <a:latin typeface="Cambria Math" panose="02040503050406030204" pitchFamily="18" charset="0"/>
                          </a:rPr>
                          <m:t>𝟐</m:t>
                        </m:r>
                      </m:sup>
                    </m:sSubSup>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𝟏</m:t>
                        </m:r>
                      </m:sub>
                    </m:sSub>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𝟐</m:t>
                        </m:r>
                      </m:sub>
                    </m:sSub>
                  </m:oMath>
                </a14:m>
                <a:r>
                  <a:rPr lang="en-US" altLang="zh-CN" sz="2800" dirty="0"/>
                  <a:t> and </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i="1">
                            <a:latin typeface="Cambria Math" panose="02040503050406030204" pitchFamily="18" charset="0"/>
                          </a:rPr>
                          <m:t>𝟏</m:t>
                        </m:r>
                      </m:sub>
                      <m:sup>
                        <m:r>
                          <a:rPr lang="en-US" altLang="zh-CN" sz="2800" i="1">
                            <a:latin typeface="Cambria Math" panose="02040503050406030204" pitchFamily="18" charset="0"/>
                          </a:rPr>
                          <m:t>𝟐</m:t>
                        </m:r>
                      </m:sup>
                    </m:sSub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𝟏</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𝒓</m:t>
                        </m:r>
                      </m:e>
                      <m:sub>
                        <m:r>
                          <a:rPr lang="en-US" altLang="zh-CN" sz="2800" i="1">
                            <a:latin typeface="Cambria Math" panose="02040503050406030204" pitchFamily="18" charset="0"/>
                          </a:rPr>
                          <m:t>𝟐</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𝟐</m:t>
                        </m:r>
                      </m:sub>
                    </m:sSub>
                  </m:oMath>
                </a14:m>
                <a:r>
                  <a:rPr lang="en-US" altLang="zh-CN" sz="2800" dirty="0"/>
                  <a:t> .</a:t>
                </a: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59564" y="1306135"/>
                <a:ext cx="12251563" cy="5396882"/>
              </a:xfrm>
              <a:prstGeom prst="rect">
                <a:avLst/>
              </a:prstGeom>
              <a:blipFill rotWithShape="1">
                <a:blip r:embed="rId2"/>
                <a:stretch>
                  <a:fillRect l="4" t="-11" r="5"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endParaRPr lang="en-US" altLang="zh-CN" sz="4000" b="1"/>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210046" y="1321357"/>
                <a:ext cx="11327841" cy="553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pPr>
                <a:r>
                  <a:rPr lang="en-US" altLang="zh-CN" sz="2800" dirty="0"/>
                  <a:t>From these equations, we see that</a:t>
                </a:r>
                <a:endParaRPr lang="en-US" altLang="zh-CN" sz="2800" dirty="0"/>
              </a:p>
              <a:p>
                <a:pPr marL="0" indent="0">
                  <a:lnSpc>
                    <a:spcPct val="140000"/>
                  </a:lnSpc>
                  <a:buNone/>
                </a:pP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𝟏</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𝟏</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𝟐</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𝟐</m:t>
                        </m:r>
                      </m:sub>
                    </m:sSub>
                    <m:r>
                      <a:rPr lang="en-US" altLang="zh-CN" sz="2800" b="1" i="0"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𝟏</m:t>
                        </m:r>
                      </m:sub>
                    </m:sSub>
                    <m:d>
                      <m:dPr>
                        <m:ctrlPr>
                          <a:rPr lang="en-US" altLang="zh-CN" sz="2800" b="1" i="1" smtClean="0">
                            <a:latin typeface="Cambria Math" panose="02040503050406030204" pitchFamily="18" charset="0"/>
                          </a:rPr>
                        </m:ctrlPr>
                      </m:dPr>
                      <m:e>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𝜶</m:t>
                            </m:r>
                          </m:e>
                          <m:sub>
                            <m:r>
                              <a:rPr lang="en-US" altLang="zh-CN" sz="2800" b="1" i="1" smtClean="0">
                                <a:latin typeface="Cambria Math" panose="02040503050406030204" pitchFamily="18" charset="0"/>
                              </a:rPr>
                              <m:t>𝟏</m:t>
                            </m:r>
                          </m:sub>
                        </m:sSub>
                        <m:sSubSup>
                          <m:sSubSupPr>
                            <m:ctrlPr>
                              <a:rPr lang="en-US" altLang="zh-CN" sz="2800" b="1" i="1" smtClean="0">
                                <a:latin typeface="Cambria Math" panose="02040503050406030204" pitchFamily="18" charset="0"/>
                              </a:rPr>
                            </m:ctrlPr>
                          </m:sSubSup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up>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p>
                        </m:sSubSup>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b="1" i="1" smtClean="0">
                                <a:latin typeface="Cambria Math" panose="02040503050406030204" pitchFamily="18" charset="0"/>
                              </a:rPr>
                              <m:t>𝟐</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b="1" i="1" smtClean="0">
                                <a:latin typeface="Cambria Math" panose="02040503050406030204" pitchFamily="18" charset="0"/>
                              </a:rPr>
                              <m:t>𝟐</m:t>
                            </m:r>
                          </m:sub>
                          <m:sup>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𝟏</m:t>
                            </m:r>
                          </m:sup>
                        </m:sSubSup>
                      </m:e>
                    </m:d>
                    <m:r>
                      <a:rPr lang="en-US" altLang="zh-CN" sz="2800" b="1" i="0" smtClean="0">
                        <a:latin typeface="Cambria Math" panose="02040503050406030204" pitchFamily="18" charset="0"/>
                      </a:rPr>
                      <m:t>+</m:t>
                    </m:r>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b="1" i="1" smtClean="0">
                            <a:latin typeface="Cambria Math" panose="02040503050406030204" pitchFamily="18" charset="0"/>
                          </a:rPr>
                          <m:t>𝟐</m:t>
                        </m:r>
                      </m:sub>
                    </m:sSub>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i="1">
                                <a:latin typeface="Cambria Math" panose="02040503050406030204" pitchFamily="18" charset="0"/>
                              </a:rPr>
                              <m:t>𝟏</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i="1">
                                <a:latin typeface="Cambria Math" panose="02040503050406030204" pitchFamily="18" charset="0"/>
                              </a:rPr>
                              <m:t>𝟏</m:t>
                            </m:r>
                          </m:sub>
                          <m:sup>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𝟐</m:t>
                            </m:r>
                          </m:sup>
                        </m:sSub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i="1">
                                <a:latin typeface="Cambria Math" panose="02040503050406030204" pitchFamily="18" charset="0"/>
                              </a:rPr>
                              <m:t>𝟐</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i="1">
                                <a:latin typeface="Cambria Math" panose="02040503050406030204" pitchFamily="18" charset="0"/>
                              </a:rPr>
                              <m:t>𝟐</m:t>
                            </m:r>
                          </m:sub>
                          <m:sup>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𝟐</m:t>
                            </m:r>
                          </m:sup>
                        </m:sSubSup>
                      </m:e>
                    </m:d>
                  </m:oMath>
                </a14:m>
                <a:endParaRPr lang="en-US" altLang="zh-CN" sz="2800" i="1" dirty="0">
                  <a:latin typeface="Cambria Math" panose="02040503050406030204" pitchFamily="18" charset="0"/>
                </a:endParaRPr>
              </a:p>
              <a:p>
                <a:pPr marL="0" indent="0">
                  <a:lnSpc>
                    <a:spcPct val="140000"/>
                  </a:lnSpc>
                  <a:buNone/>
                </a:pPr>
                <a14:m>
                  <m:oMathPara xmlns:m="http://schemas.openxmlformats.org/officeDocument/2006/math">
                    <m:oMathParaPr>
                      <m:jc m:val="centerGroup"/>
                    </m:oMathParaPr>
                    <m:oMath xmlns:m="http://schemas.openxmlformats.org/officeDocument/2006/math">
                      <m:r>
                        <a:rPr lang="en-US" altLang="zh-CN" sz="2800" b="1" i="0" smtClean="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i="1">
                              <a:latin typeface="Cambria Math" panose="02040503050406030204" pitchFamily="18" charset="0"/>
                            </a:rPr>
                            <m:t>𝟏</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i="1">
                              <a:latin typeface="Cambria Math" panose="02040503050406030204" pitchFamily="18" charset="0"/>
                            </a:rPr>
                            <m:t>𝟏</m:t>
                          </m:r>
                        </m:sub>
                        <m:sup>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𝟐</m:t>
                          </m:r>
                        </m:sup>
                      </m:sSubSup>
                      <m:d>
                        <m:dPr>
                          <m:ctrlPr>
                            <a:rPr lang="en-US" altLang="zh-CN" sz="2800" b="1"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𝟏</m:t>
                              </m:r>
                            </m:sub>
                          </m:sSub>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b="1" i="1" smtClean="0">
                                  <a:latin typeface="Cambria Math" panose="02040503050406030204" pitchFamily="18" charset="0"/>
                                </a:rPr>
                                <m:t>𝟐</m:t>
                              </m:r>
                            </m:sub>
                          </m:sSub>
                        </m:e>
                      </m:d>
                      <m:r>
                        <a:rPr lang="en-US" altLang="zh-CN" sz="2800" b="1" i="0" smtClean="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b="1" i="1" smtClean="0">
                              <a:latin typeface="Cambria Math" panose="02040503050406030204" pitchFamily="18" charset="0"/>
                            </a:rPr>
                            <m:t>𝟐</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b="1" i="1" smtClean="0">
                              <a:latin typeface="Cambria Math" panose="02040503050406030204" pitchFamily="18" charset="0"/>
                            </a:rPr>
                            <m:t>𝟐</m:t>
                          </m:r>
                        </m:sub>
                        <m:sup>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𝟐</m:t>
                          </m:r>
                        </m:sup>
                      </m:sSubSup>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𝟏</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𝒓</m:t>
                              </m:r>
                            </m:e>
                            <m:sub>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𝟐</m:t>
                              </m:r>
                            </m:sub>
                          </m:sSub>
                        </m:e>
                      </m:d>
                    </m:oMath>
                  </m:oMathPara>
                </a14:m>
                <a:endParaRPr lang="en-US" altLang="zh-CN" sz="2800" i="1" dirty="0">
                  <a:latin typeface="Cambria Math" panose="02040503050406030204" pitchFamily="18" charset="0"/>
                </a:endParaRPr>
              </a:p>
              <a:p>
                <a:pPr marL="0" indent="0">
                  <a:lnSpc>
                    <a:spcPct val="140000"/>
                  </a:lnSpc>
                  <a:buNone/>
                </a:pPr>
                <a:r>
                  <a:rPr lang="en-US" altLang="zh-CN" sz="2800" b="1" dirty="0"/>
                  <a:t>                            </a:t>
                </a:r>
                <a14:m>
                  <m:oMath xmlns:m="http://schemas.openxmlformats.org/officeDocument/2006/math">
                    <m:r>
                      <a:rPr lang="en-US" altLang="zh-CN" sz="2800" b="1" i="0" smtClean="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i="1">
                            <a:latin typeface="Cambria Math" panose="02040503050406030204" pitchFamily="18" charset="0"/>
                          </a:rPr>
                          <m:t>𝟏</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i="1">
                            <a:latin typeface="Cambria Math" panose="02040503050406030204" pitchFamily="18" charset="0"/>
                          </a:rPr>
                          <m:t>𝟏</m:t>
                        </m:r>
                      </m:sub>
                      <m:sup>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𝟐</m:t>
                        </m:r>
                      </m:sup>
                    </m:sSubSup>
                    <m:sSubSup>
                      <m:sSubSupPr>
                        <m:ctrlPr>
                          <a:rPr lang="en-US" altLang="zh-CN" sz="2800" i="1" smtClean="0">
                            <a:latin typeface="Cambria Math" panose="02040503050406030204" pitchFamily="18" charset="0"/>
                          </a:rPr>
                        </m:ctrlPr>
                      </m:sSubSup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up>
                        <m:r>
                          <a:rPr lang="en-US" altLang="zh-CN" sz="2800" b="1" i="1" smtClean="0">
                            <a:latin typeface="Cambria Math" panose="02040503050406030204" pitchFamily="18" charset="0"/>
                          </a:rPr>
                          <m:t>𝟐</m:t>
                        </m:r>
                      </m:sup>
                    </m:sSubSup>
                    <m:r>
                      <a:rPr lang="en-US" altLang="zh-CN" sz="2800" b="1" i="0" smtClean="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b="1" i="1" smtClean="0">
                            <a:latin typeface="Cambria Math" panose="02040503050406030204" pitchFamily="18" charset="0"/>
                          </a:rPr>
                          <m:t>𝟐</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b="1" i="1" smtClean="0">
                            <a:latin typeface="Cambria Math" panose="02040503050406030204" pitchFamily="18" charset="0"/>
                          </a:rPr>
                          <m:t>𝟐</m:t>
                        </m:r>
                      </m:sub>
                      <m:sup>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𝟐</m:t>
                        </m:r>
                      </m:sup>
                    </m:sSubSup>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b="1" i="1" smtClean="0">
                            <a:latin typeface="Cambria Math" panose="02040503050406030204" pitchFamily="18" charset="0"/>
                          </a:rPr>
                          <m:t>𝟐</m:t>
                        </m:r>
                      </m:sub>
                      <m:sup>
                        <m:r>
                          <a:rPr lang="en-US" altLang="zh-CN" sz="2800" i="1">
                            <a:latin typeface="Cambria Math" panose="02040503050406030204" pitchFamily="18" charset="0"/>
                          </a:rPr>
                          <m:t>𝟐</m:t>
                        </m:r>
                      </m:sup>
                    </m:sSubSup>
                  </m:oMath>
                </a14:m>
                <a:endParaRPr lang="en-US" altLang="zh-CN" sz="2800" i="1" dirty="0">
                  <a:latin typeface="Cambria Math" panose="02040503050406030204" pitchFamily="18" charset="0"/>
                </a:endParaRPr>
              </a:p>
              <a:p>
                <a:pPr marL="0" indent="0">
                  <a:lnSpc>
                    <a:spcPct val="140000"/>
                  </a:lnSpc>
                  <a:buNone/>
                </a:pPr>
                <a:r>
                  <a:rPr lang="en-US" altLang="zh-CN" sz="2800" b="1" dirty="0"/>
                  <a:t>                            </a:t>
                </a:r>
                <a14:m>
                  <m:oMath xmlns:m="http://schemas.openxmlformats.org/officeDocument/2006/math">
                    <m:r>
                      <a:rPr lang="en-US" altLang="zh-CN" sz="2800" b="1" i="0" smtClean="0">
                        <a:latin typeface="Cambria Math" panose="02040503050406030204" pitchFamily="18" charset="0"/>
                      </a:rPr>
                      <m:t>=</m:t>
                    </m:r>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i="1">
                            <a:latin typeface="Cambria Math" panose="02040503050406030204" pitchFamily="18" charset="0"/>
                          </a:rPr>
                          <m:t>𝟏</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i="1">
                            <a:latin typeface="Cambria Math" panose="02040503050406030204" pitchFamily="18" charset="0"/>
                          </a:rPr>
                          <m:t>𝟏</m:t>
                        </m:r>
                      </m:sub>
                      <m:sup>
                        <m:r>
                          <a:rPr lang="en-US" altLang="zh-CN" sz="2800" i="1">
                            <a:latin typeface="Cambria Math" panose="02040503050406030204" pitchFamily="18" charset="0"/>
                          </a:rPr>
                          <m:t>𝒏</m:t>
                        </m:r>
                      </m:sup>
                    </m:sSubSup>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i="1">
                            <a:latin typeface="Cambria Math" panose="02040503050406030204" pitchFamily="18" charset="0"/>
                          </a:rPr>
                          <m:t>𝟐</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i="1">
                            <a:latin typeface="Cambria Math" panose="02040503050406030204" pitchFamily="18" charset="0"/>
                          </a:rPr>
                          <m:t>𝟐</m:t>
                        </m:r>
                      </m:sub>
                      <m:sup>
                        <m:r>
                          <a:rPr lang="en-US" altLang="zh-CN" sz="2800" i="1">
                            <a:latin typeface="Cambria Math" panose="02040503050406030204" pitchFamily="18" charset="0"/>
                          </a:rPr>
                          <m:t>𝒏</m:t>
                        </m:r>
                      </m:sup>
                    </m:sSubSup>
                  </m:oMath>
                </a14:m>
                <a:endParaRPr lang="en-US" altLang="zh-CN" sz="2800" i="1" dirty="0">
                  <a:latin typeface="Cambria Math" panose="02040503050406030204" pitchFamily="18" charset="0"/>
                </a:endParaRPr>
              </a:p>
              <a:p>
                <a:pPr marL="0" indent="0">
                  <a:lnSpc>
                    <a:spcPct val="140000"/>
                  </a:lnSpc>
                  <a:buNone/>
                </a:pPr>
                <a:r>
                  <a:rPr lang="en-US" altLang="zh-CN" sz="2800" b="1" dirty="0"/>
                  <a:t>                            </a:t>
                </a:r>
                <a14:m>
                  <m:oMath xmlns:m="http://schemas.openxmlformats.org/officeDocument/2006/math">
                    <m:r>
                      <a:rPr lang="en-US" altLang="zh-CN" sz="2800" b="1" i="0" smtClean="0">
                        <a:latin typeface="Cambria Math" panose="02040503050406030204" pitchFamily="18" charset="0"/>
                      </a:rPr>
                      <m:t>=</m:t>
                    </m:r>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sub>
                    </m:sSub>
                  </m:oMath>
                </a14:m>
                <a:endParaRPr lang="en-US" altLang="zh-CN" sz="2800" dirty="0"/>
              </a:p>
              <a:p>
                <a:pPr marL="0" indent="0">
                  <a:lnSpc>
                    <a:spcPct val="140000"/>
                  </a:lnSpc>
                  <a:buNone/>
                </a:pPr>
                <a:r>
                  <a:rPr lang="en-US" altLang="zh-CN" sz="2800" dirty="0"/>
                  <a:t>This shows that the sequence {a</a:t>
                </a:r>
                <a:r>
                  <a:rPr lang="en-US" altLang="zh-CN" sz="2800" baseline="-25000" dirty="0"/>
                  <a:t>n</a:t>
                </a:r>
                <a:r>
                  <a:rPr lang="en-US" altLang="zh-CN" sz="2800" dirty="0"/>
                  <a:t>} with </a:t>
                </a:r>
                <a14:m>
                  <m:oMath xmlns:m="http://schemas.openxmlformats.org/officeDocument/2006/math">
                    <m:sSub>
                      <m:sSubPr>
                        <m:ctrlPr>
                          <a:rPr lang="en-US" altLang="zh-CN" sz="2800" b="0" i="1" smtClean="0">
                            <a:solidFill>
                              <a:srgbClr val="000000"/>
                            </a:solidFill>
                            <a:latin typeface="Cambria Math" panose="02040503050406030204" pitchFamily="18" charset="0"/>
                          </a:rPr>
                        </m:ctrlPr>
                      </m:sSubPr>
                      <m:e>
                        <m:r>
                          <a:rPr lang="en-US" altLang="zh-CN" sz="2800" b="0" i="1">
                            <a:solidFill>
                              <a:srgbClr val="000000"/>
                            </a:solidFill>
                            <a:latin typeface="Cambria Math" panose="02040503050406030204" pitchFamily="18" charset="0"/>
                          </a:rPr>
                          <m:t>𝒂</m:t>
                        </m:r>
                      </m:e>
                      <m:sub>
                        <m:r>
                          <a:rPr lang="en-US" altLang="zh-CN" sz="2800" b="0" i="1">
                            <a:solidFill>
                              <a:srgbClr val="000000"/>
                            </a:solidFill>
                            <a:latin typeface="Cambria Math" panose="02040503050406030204" pitchFamily="18" charset="0"/>
                          </a:rPr>
                          <m:t>𝒏</m:t>
                        </m:r>
                      </m:sub>
                    </m:sSub>
                    <m:r>
                      <a:rPr lang="en-US" altLang="zh-CN" sz="2800" b="0" i="1">
                        <a:solidFill>
                          <a:srgbClr val="000000"/>
                        </a:solidFill>
                        <a:latin typeface="Cambria Math" panose="02040503050406030204" pitchFamily="18" charset="0"/>
                      </a:rPr>
                      <m:t>=</m:t>
                    </m:r>
                    <m:sSub>
                      <m:sSubPr>
                        <m:ctrlPr>
                          <a:rPr lang="en-US" altLang="zh-CN" sz="2800" b="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𝜶</m:t>
                        </m:r>
                      </m:e>
                      <m:sub>
                        <m:r>
                          <a:rPr lang="en-US" altLang="zh-CN" sz="2800" i="1">
                            <a:solidFill>
                              <a:srgbClr val="000000"/>
                            </a:solidFill>
                            <a:latin typeface="Cambria Math" panose="02040503050406030204" pitchFamily="18" charset="0"/>
                          </a:rPr>
                          <m:t>𝟏</m:t>
                        </m:r>
                      </m:sub>
                    </m:sSub>
                    <m:sSubSup>
                      <m:sSubSupPr>
                        <m:ctrlPr>
                          <a:rPr lang="en-US" altLang="zh-CN" sz="2800" b="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𝒓</m:t>
                        </m:r>
                      </m:e>
                      <m:sub>
                        <m:r>
                          <a:rPr lang="en-US" altLang="zh-CN" sz="2800" i="1">
                            <a:solidFill>
                              <a:srgbClr val="000000"/>
                            </a:solidFill>
                            <a:latin typeface="Cambria Math" panose="02040503050406030204" pitchFamily="18" charset="0"/>
                          </a:rPr>
                          <m:t>𝟏</m:t>
                        </m:r>
                      </m:sub>
                      <m:sup>
                        <m:r>
                          <a:rPr lang="en-US" altLang="zh-CN" sz="2800" i="1">
                            <a:solidFill>
                              <a:srgbClr val="000000"/>
                            </a:solidFill>
                            <a:latin typeface="Cambria Math" panose="02040503050406030204" pitchFamily="18" charset="0"/>
                          </a:rPr>
                          <m:t>𝒏</m:t>
                        </m:r>
                      </m:sup>
                    </m:sSubSup>
                    <m:r>
                      <a:rPr lang="en-US" altLang="zh-CN" sz="2800" b="0" i="1">
                        <a:solidFill>
                          <a:srgbClr val="000000"/>
                        </a:solidFill>
                        <a:latin typeface="Cambria Math" panose="02040503050406030204" pitchFamily="18" charset="0"/>
                      </a:rPr>
                      <m:t>+</m:t>
                    </m:r>
                    <m:sSub>
                      <m:sSubPr>
                        <m:ctrlPr>
                          <a:rPr lang="en-US" altLang="zh-CN" sz="2800" b="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𝜶</m:t>
                        </m:r>
                      </m:e>
                      <m:sub>
                        <m:r>
                          <a:rPr lang="en-US" altLang="zh-CN" sz="2800" i="1">
                            <a:solidFill>
                              <a:srgbClr val="000000"/>
                            </a:solidFill>
                            <a:latin typeface="Cambria Math" panose="02040503050406030204" pitchFamily="18" charset="0"/>
                          </a:rPr>
                          <m:t>𝟐</m:t>
                        </m:r>
                      </m:sub>
                    </m:sSub>
                    <m:sSubSup>
                      <m:sSubSupPr>
                        <m:ctrlPr>
                          <a:rPr lang="en-US" altLang="zh-CN" sz="2800" b="0" i="1">
                            <a:solidFill>
                              <a:srgbClr val="000000"/>
                            </a:solidFill>
                            <a:latin typeface="Cambria Math" panose="02040503050406030204" pitchFamily="18" charset="0"/>
                          </a:rPr>
                        </m:ctrlPr>
                      </m:sSubSupPr>
                      <m:e>
                        <m:r>
                          <a:rPr lang="en-US" altLang="zh-CN" sz="2800" b="0" i="1">
                            <a:solidFill>
                              <a:srgbClr val="000000"/>
                            </a:solidFill>
                            <a:latin typeface="Cambria Math" panose="02040503050406030204" pitchFamily="18" charset="0"/>
                          </a:rPr>
                          <m:t>𝒓</m:t>
                        </m:r>
                      </m:e>
                      <m:sub>
                        <m:r>
                          <a:rPr lang="en-US" altLang="zh-CN" sz="2800" i="1">
                            <a:solidFill>
                              <a:srgbClr val="000000"/>
                            </a:solidFill>
                            <a:latin typeface="Cambria Math" panose="02040503050406030204" pitchFamily="18" charset="0"/>
                          </a:rPr>
                          <m:t>𝟐</m:t>
                        </m:r>
                      </m:sub>
                      <m:sup>
                        <m:r>
                          <a:rPr lang="en-US" altLang="zh-CN" sz="2800" b="0" i="1">
                            <a:solidFill>
                              <a:srgbClr val="000000"/>
                            </a:solidFill>
                            <a:latin typeface="Cambria Math" panose="02040503050406030204" pitchFamily="18" charset="0"/>
                          </a:rPr>
                          <m:t>𝒏</m:t>
                        </m:r>
                      </m:sup>
                    </m:sSubSup>
                    <m:r>
                      <a:rPr lang="en-US" altLang="zh-CN" sz="2800" b="0" i="1">
                        <a:solidFill>
                          <a:srgbClr val="000000"/>
                        </a:solidFill>
                        <a:latin typeface="Cambria Math" panose="02040503050406030204" pitchFamily="18" charset="0"/>
                      </a:rPr>
                      <m:t> </m:t>
                    </m:r>
                  </m:oMath>
                </a14:m>
                <a:r>
                  <a:rPr lang="en-US" altLang="zh-CN" sz="2800" dirty="0"/>
                  <a:t> is a solution of the recurrence relation.</a:t>
                </a:r>
                <a:endParaRPr lang="en-US" altLang="zh-CN" sz="2800" dirty="0"/>
              </a:p>
              <a:p>
                <a:pPr marL="0" indent="0">
                  <a:lnSpc>
                    <a:spcPct val="140000"/>
                  </a:lnSpc>
                  <a:buNone/>
                </a:pPr>
                <a:endParaRPr lang="en-US" altLang="zh-CN" sz="2800" dirty="0"/>
              </a:p>
              <a:p>
                <a:pPr marL="0" indent="0">
                  <a:lnSpc>
                    <a:spcPct val="140000"/>
                  </a:lnSpc>
                  <a:buNone/>
                </a:pPr>
                <a:endParaRPr lang="en-US" altLang="zh-CN" sz="2800" dirty="0"/>
              </a:p>
              <a:p>
                <a:pPr marL="0" indent="0">
                  <a:lnSpc>
                    <a:spcPct val="140000"/>
                  </a:lnSpc>
                  <a:buNone/>
                </a:pPr>
                <a:endParaRPr lang="en-US" altLang="zh-CN" sz="2800" dirty="0"/>
              </a:p>
              <a:p>
                <a:pPr>
                  <a:lnSpc>
                    <a:spcPct val="140000"/>
                  </a:lnSpc>
                </a:pPr>
                <a:endParaRPr lang="en-US" altLang="zh-CN" sz="2800" dirty="0"/>
              </a:p>
              <a:p>
                <a:pPr>
                  <a:lnSpc>
                    <a:spcPct val="140000"/>
                  </a:lnSpc>
                </a:pPr>
                <a:endParaRPr lang="en-US" altLang="zh-CN" sz="2800" dirty="0"/>
              </a:p>
              <a:p>
                <a:pPr>
                  <a:lnSpc>
                    <a:spcPct val="140000"/>
                  </a:lnSpc>
                </a:pP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210046" y="1321357"/>
                <a:ext cx="11327841" cy="5536643"/>
              </a:xfrm>
              <a:prstGeom prst="rect">
                <a:avLst/>
              </a:prstGeom>
              <a:blipFill rotWithShape="1">
                <a:blip r:embed="rId2"/>
                <a:stretch>
                  <a:fillRect l="-4" t="-10" r="5" b="-734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endParaRPr lang="en-US" altLang="zh-CN" sz="4000" b="1"/>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462740" y="1429250"/>
                <a:ext cx="11266516" cy="48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To show that every solution {a</a:t>
                </a:r>
                <a:r>
                  <a:rPr lang="en-US" altLang="zh-CN" sz="2800" baseline="-25000" dirty="0"/>
                  <a:t>n</a:t>
                </a:r>
                <a:r>
                  <a:rPr lang="en-US" altLang="zh-CN" sz="2800" dirty="0"/>
                  <a:t>} of the recurrence relation </a:t>
                </a:r>
                <a:endParaRPr lang="en-US" altLang="zh-CN" sz="2800" dirty="0"/>
              </a:p>
              <a:p>
                <a:pPr marL="400050" lvl="1"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𝟐</m:t>
                          </m:r>
                        </m:sub>
                      </m:sSub>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 </m:t>
                      </m:r>
                    </m:oMath>
                  </m:oMathPara>
                </a14:m>
                <a:endParaRPr lang="en-US" altLang="zh-CN" b="1" dirty="0"/>
              </a:p>
              <a:p>
                <a:pPr marL="400050" lvl="1" indent="0">
                  <a:lnSpc>
                    <a:spcPct val="150000"/>
                  </a:lnSpc>
                  <a:buNone/>
                </a:pPr>
                <a:r>
                  <a:rPr lang="en-US" altLang="zh-CN" dirty="0"/>
                  <a:t>has </a:t>
                </a:r>
                <a:endParaRPr lang="en-US" altLang="zh-CN" dirty="0"/>
              </a:p>
              <a:p>
                <a:pPr marL="400050" lvl="1" indent="0" algn="ctr">
                  <a:lnSpc>
                    <a:spcPct val="150000"/>
                  </a:lnSpc>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𝜶</m:t>
                        </m:r>
                      </m:e>
                      <m:sub>
                        <m:r>
                          <a:rPr lang="en-US" altLang="zh-CN" i="1">
                            <a:latin typeface="Cambria Math" panose="02040503050406030204" pitchFamily="18" charset="0"/>
                          </a:rPr>
                          <m:t>𝟏</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𝒓</m:t>
                        </m:r>
                      </m:e>
                      <m:sub>
                        <m:r>
                          <a:rPr lang="en-US" altLang="zh-CN" i="1">
                            <a:latin typeface="Cambria Math" panose="02040503050406030204" pitchFamily="18" charset="0"/>
                          </a:rPr>
                          <m:t>𝟏</m:t>
                        </m:r>
                      </m:sub>
                      <m:sup>
                        <m:r>
                          <a:rPr lang="en-US" altLang="zh-CN" i="1">
                            <a:latin typeface="Cambria Math" panose="02040503050406030204" pitchFamily="18" charset="0"/>
                          </a:rPr>
                          <m:t>𝒏</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𝜶</m:t>
                        </m:r>
                      </m:e>
                      <m:sub>
                        <m:r>
                          <a:rPr lang="en-US" altLang="zh-CN" i="1">
                            <a:latin typeface="Cambria Math" panose="02040503050406030204" pitchFamily="18" charset="0"/>
                          </a:rPr>
                          <m:t>𝟐</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𝒓</m:t>
                        </m:r>
                      </m:e>
                      <m:sub>
                        <m:r>
                          <a:rPr lang="en-US" altLang="zh-CN" i="1">
                            <a:latin typeface="Cambria Math" panose="02040503050406030204" pitchFamily="18" charset="0"/>
                          </a:rPr>
                          <m:t>𝟐</m:t>
                        </m:r>
                      </m:sub>
                      <m:sup>
                        <m:r>
                          <a:rPr lang="en-US" altLang="zh-CN" i="1">
                            <a:latin typeface="Cambria Math" panose="02040503050406030204" pitchFamily="18" charset="0"/>
                          </a:rPr>
                          <m:t>𝒏</m:t>
                        </m:r>
                      </m:sup>
                    </m:sSubSup>
                    <m:r>
                      <a:rPr lang="en-US" altLang="zh-CN" i="1">
                        <a:latin typeface="Cambria Math" panose="02040503050406030204" pitchFamily="18" charset="0"/>
                      </a:rPr>
                      <m:t> </m:t>
                    </m:r>
                  </m:oMath>
                </a14:m>
                <a:r>
                  <a:rPr lang="en-US" altLang="zh-CN" dirty="0"/>
                  <a:t> for n = 0, 1, 2, … </a:t>
                </a:r>
                <a:endParaRPr lang="en-US" altLang="zh-CN" dirty="0"/>
              </a:p>
              <a:p>
                <a:pPr marL="400050" lvl="1" indent="0">
                  <a:lnSpc>
                    <a:spcPct val="150000"/>
                  </a:lnSpc>
                  <a:buNone/>
                </a:pPr>
                <a:r>
                  <a:rPr lang="en-US" altLang="zh-CN" dirty="0"/>
                  <a:t>for some constants </a:t>
                </a:r>
                <a:r>
                  <a:rPr lang="zh-CN" altLang="en-US" dirty="0"/>
                  <a:t>𝛼</a:t>
                </a:r>
                <a:r>
                  <a:rPr lang="en-US" altLang="zh-CN" baseline="-25000" dirty="0"/>
                  <a:t>1</a:t>
                </a:r>
                <a:r>
                  <a:rPr lang="en-US" altLang="zh-CN" dirty="0"/>
                  <a:t> and </a:t>
                </a:r>
                <a:r>
                  <a:rPr lang="zh-CN" altLang="en-US" dirty="0"/>
                  <a:t>𝛼</a:t>
                </a:r>
                <a:r>
                  <a:rPr lang="en-US" altLang="zh-CN" baseline="-25000" dirty="0"/>
                  <a:t>2</a:t>
                </a:r>
                <a:r>
                  <a:rPr lang="en-US" altLang="zh-CN" dirty="0"/>
                  <a:t> , suppose that {a</a:t>
                </a:r>
                <a:r>
                  <a:rPr lang="en-US" altLang="zh-CN" baseline="-25000" dirty="0"/>
                  <a:t>n</a:t>
                </a:r>
                <a:r>
                  <a:rPr lang="en-US" altLang="zh-CN" dirty="0"/>
                  <a:t>} is a solution of the recurrence relation, and the initial conditions a</a:t>
                </a:r>
                <a:r>
                  <a:rPr lang="en-US" altLang="zh-CN" baseline="-25000" dirty="0"/>
                  <a:t>0 </a:t>
                </a:r>
                <a:r>
                  <a:rPr lang="en-US" altLang="zh-CN" dirty="0"/>
                  <a:t>= C</a:t>
                </a:r>
                <a:r>
                  <a:rPr lang="en-US" altLang="zh-CN" baseline="-25000" dirty="0"/>
                  <a:t>0</a:t>
                </a:r>
                <a:r>
                  <a:rPr lang="en-US" altLang="zh-CN" dirty="0"/>
                  <a:t> and a</a:t>
                </a:r>
                <a:r>
                  <a:rPr lang="en-US" altLang="zh-CN" baseline="-25000" dirty="0"/>
                  <a:t>1</a:t>
                </a:r>
                <a:r>
                  <a:rPr lang="en-US" altLang="zh-CN" dirty="0"/>
                  <a:t> = C</a:t>
                </a:r>
                <a:r>
                  <a:rPr lang="en-US" altLang="zh-CN" baseline="-25000" dirty="0"/>
                  <a:t>1</a:t>
                </a:r>
                <a:r>
                  <a:rPr lang="en-US" altLang="zh-CN" dirty="0"/>
                  <a:t> hold. </a:t>
                </a:r>
                <a:endParaRPr lang="en-US" altLang="zh-CN" sz="2800" dirty="0"/>
              </a:p>
              <a:p>
                <a:pPr>
                  <a:lnSpc>
                    <a:spcPct val="150000"/>
                  </a:lnSpc>
                </a:pPr>
                <a:endParaRPr lang="en-US" altLang="zh-CN" sz="2800" dirty="0"/>
              </a:p>
              <a:p>
                <a:pPr>
                  <a:lnSpc>
                    <a:spcPct val="150000"/>
                  </a:lnSpc>
                </a:pP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462740" y="1429250"/>
                <a:ext cx="11266516" cy="4820825"/>
              </a:xfrm>
              <a:prstGeom prst="rect">
                <a:avLst/>
              </a:prstGeom>
              <a:blipFill rotWithShape="1">
                <a:blip r:embed="rId2"/>
                <a:stretch>
                  <a:fillRect l="-4" t="-10" r="2" b="-294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endParaRPr lang="en-US" altLang="zh-CN" sz="4000" b="1"/>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426230" y="1429250"/>
                <a:ext cx="11339535"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dirty="0"/>
                  <a:t> It will be shown that there are constants </a:t>
                </a:r>
                <a:r>
                  <a:rPr lang="zh-CN" altLang="en-US" dirty="0"/>
                  <a:t>𝛼</a:t>
                </a:r>
                <a:r>
                  <a:rPr lang="en-US" altLang="zh-CN" baseline="-25000" dirty="0"/>
                  <a:t>1</a:t>
                </a:r>
                <a:r>
                  <a:rPr lang="en-US" altLang="zh-CN" dirty="0"/>
                  <a:t> and </a:t>
                </a:r>
                <a:r>
                  <a:rPr lang="zh-CN" altLang="en-US" dirty="0"/>
                  <a:t>𝛼</a:t>
                </a:r>
                <a:r>
                  <a:rPr lang="en-US" altLang="zh-CN" baseline="-25000" dirty="0"/>
                  <a:t>2</a:t>
                </a:r>
                <a:r>
                  <a:rPr lang="en-US" altLang="zh-CN" dirty="0"/>
                  <a:t> such that the sequence {a</a:t>
                </a:r>
                <a:r>
                  <a:rPr lang="en-US" altLang="zh-CN" baseline="-25000" dirty="0"/>
                  <a:t>n</a:t>
                </a:r>
                <a:r>
                  <a:rPr lang="en-US" altLang="zh-CN" dirty="0"/>
                  <a:t>} with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𝜶</m:t>
                        </m:r>
                      </m:e>
                      <m:sub>
                        <m:r>
                          <a:rPr lang="en-US" altLang="zh-CN" i="1">
                            <a:latin typeface="Cambria Math" panose="02040503050406030204" pitchFamily="18" charset="0"/>
                          </a:rPr>
                          <m:t>𝟏</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𝒓</m:t>
                        </m:r>
                      </m:e>
                      <m:sub>
                        <m:r>
                          <a:rPr lang="en-US" altLang="zh-CN" i="1">
                            <a:latin typeface="Cambria Math" panose="02040503050406030204" pitchFamily="18" charset="0"/>
                          </a:rPr>
                          <m:t>𝟏</m:t>
                        </m:r>
                      </m:sub>
                      <m:sup>
                        <m:r>
                          <a:rPr lang="en-US" altLang="zh-CN" i="1">
                            <a:latin typeface="Cambria Math" panose="02040503050406030204" pitchFamily="18" charset="0"/>
                          </a:rPr>
                          <m:t>𝒏</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𝜶</m:t>
                        </m:r>
                      </m:e>
                      <m:sub>
                        <m:r>
                          <a:rPr lang="en-US" altLang="zh-CN" i="1">
                            <a:latin typeface="Cambria Math" panose="02040503050406030204" pitchFamily="18" charset="0"/>
                          </a:rPr>
                          <m:t>𝟐</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𝒓</m:t>
                        </m:r>
                      </m:e>
                      <m:sub>
                        <m:r>
                          <a:rPr lang="en-US" altLang="zh-CN" i="1">
                            <a:latin typeface="Cambria Math" panose="02040503050406030204" pitchFamily="18" charset="0"/>
                          </a:rPr>
                          <m:t>𝟐</m:t>
                        </m:r>
                      </m:sub>
                      <m:sup>
                        <m:r>
                          <a:rPr lang="en-US" altLang="zh-CN" i="1">
                            <a:latin typeface="Cambria Math" panose="02040503050406030204" pitchFamily="18" charset="0"/>
                          </a:rPr>
                          <m:t>𝒏</m:t>
                        </m:r>
                      </m:sup>
                    </m:sSubSup>
                    <m:r>
                      <a:rPr lang="en-US" altLang="zh-CN" i="1">
                        <a:latin typeface="Cambria Math" panose="02040503050406030204" pitchFamily="18" charset="0"/>
                      </a:rPr>
                      <m:t> </m:t>
                    </m:r>
                  </m:oMath>
                </a14:m>
                <a:r>
                  <a:rPr lang="en-US" altLang="zh-CN" dirty="0"/>
                  <a:t> satisfies these same initial conditions. </a:t>
                </a:r>
                <a:endParaRPr lang="en-US" altLang="zh-CN" dirty="0"/>
              </a:p>
              <a:p>
                <a:pPr marL="400050" lvl="1" indent="0">
                  <a:lnSpc>
                    <a:spcPct val="150000"/>
                  </a:lnSpc>
                  <a:buNone/>
                </a:pPr>
                <a:r>
                  <a:rPr lang="en-US" altLang="zh-CN" sz="3200" dirty="0"/>
                  <a:t>This requires that</a:t>
                </a:r>
                <a:endParaRPr lang="en-US" altLang="zh-CN" sz="32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𝟎</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𝟎</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𝜶</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𝜶</m:t>
                          </m:r>
                        </m:e>
                        <m:sub>
                          <m:r>
                            <a:rPr lang="en-US" altLang="zh-CN" sz="2800" b="1" i="1" smtClean="0">
                              <a:latin typeface="Cambria Math" panose="02040503050406030204" pitchFamily="18" charset="0"/>
                            </a:rPr>
                            <m:t>𝟐</m:t>
                          </m:r>
                        </m:sub>
                      </m:sSub>
                    </m:oMath>
                  </m:oMathPara>
                </a14:m>
                <a:endParaRPr lang="en-US" altLang="zh-CN" sz="2800" dirty="0"/>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𝜶</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𝒓</m:t>
                          </m:r>
                        </m:e>
                        <m:sub>
                          <m:r>
                            <a:rPr lang="en-US" altLang="zh-CN" sz="2800" b="1" i="1" smtClean="0">
                              <a:latin typeface="Cambria Math" panose="02040503050406030204" pitchFamily="18" charset="0"/>
                            </a:rPr>
                            <m:t>𝟐</m:t>
                          </m:r>
                        </m:sub>
                      </m:sSub>
                    </m:oMath>
                  </m:oMathPara>
                </a14:m>
                <a:endParaRPr lang="en-US" altLang="zh-CN" sz="2800" dirty="0"/>
              </a:p>
              <a:p>
                <a:pPr marL="0" indent="0">
                  <a:lnSpc>
                    <a:spcPct val="150000"/>
                  </a:lnSpc>
                  <a:buNone/>
                </a:pPr>
                <a:endParaRPr lang="en-US" altLang="zh-CN" sz="2800" dirty="0"/>
              </a:p>
              <a:p>
                <a:pPr>
                  <a:lnSpc>
                    <a:spcPct val="150000"/>
                  </a:lnSpc>
                </a:pPr>
                <a:endParaRPr lang="en-US" altLang="zh-CN" sz="2800" dirty="0"/>
              </a:p>
              <a:p>
                <a:pPr>
                  <a:lnSpc>
                    <a:spcPct val="150000"/>
                  </a:lnSpc>
                </a:pP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426230" y="1429250"/>
                <a:ext cx="11339535" cy="5396882"/>
              </a:xfrm>
              <a:prstGeom prst="rect">
                <a:avLst/>
              </a:prstGeom>
              <a:blipFill rotWithShape="1">
                <a:blip r:embed="rId2"/>
                <a:stretch>
                  <a:fillRect l="-1" t="-9" r="4" b="-2109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endParaRPr lang="en-US" altLang="zh-CN" sz="4000" b="1"/>
          </a:p>
        </p:txBody>
      </p:sp>
      <p:sp>
        <p:nvSpPr>
          <p:cNvPr id="7" name="文本框 6"/>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981954"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We can use recurrence relations to model a wide variety of problems, such as finding compound interest (see Example 11 in Section 2.4), counting rabbits on an island, determining the number of moves in the Tower of Hanoi puzzle, and counting bit strings with certain properties.</a:t>
            </a:r>
            <a:endParaRPr lang="en-US" altLang="zh-CN" sz="2800"/>
          </a:p>
          <a:p>
            <a:pPr>
              <a:lnSpc>
                <a:spcPct val="150000"/>
              </a:lnSpc>
            </a:pPr>
            <a:r>
              <a:rPr lang="en-US" altLang="zh-CN" sz="2800"/>
              <a:t>Example 1 shows how the population of rabbits on an island can be modeled using a recurrence relation.</a:t>
            </a:r>
            <a:endParaRPr lang="zh-CN" altLang="en-US" sz="2800" dirty="0"/>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75479" y="1345656"/>
                <a:ext cx="12116521" cy="55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pPr>
                <a:r>
                  <a:rPr lang="en-US" altLang="zh-CN" sz="2800" dirty="0"/>
                  <a:t>We can solve these two equations for </a:t>
                </a:r>
                <a:r>
                  <a:rPr lang="zh-CN" altLang="en-US" sz="2800" dirty="0"/>
                  <a:t>𝛼</a:t>
                </a:r>
                <a:r>
                  <a:rPr lang="en-US" altLang="zh-CN" sz="2800" baseline="-25000" dirty="0"/>
                  <a:t>1</a:t>
                </a:r>
                <a:r>
                  <a:rPr lang="en-US" altLang="zh-CN" sz="2800" dirty="0"/>
                  <a:t> and </a:t>
                </a:r>
                <a:r>
                  <a:rPr lang="zh-CN" altLang="en-US" sz="2800" dirty="0"/>
                  <a:t>𝛼</a:t>
                </a:r>
                <a:r>
                  <a:rPr lang="en-US" altLang="zh-CN" sz="2800" baseline="-25000" dirty="0"/>
                  <a:t>2</a:t>
                </a:r>
                <a:r>
                  <a:rPr lang="en-US" altLang="zh-CN" sz="2800" dirty="0"/>
                  <a:t>. From the first equation it follows that </a:t>
                </a:r>
                <a:r>
                  <a:rPr lang="zh-CN" altLang="en-US" sz="2800" dirty="0"/>
                  <a:t>𝛼</a:t>
                </a:r>
                <a:r>
                  <a:rPr lang="en-US" altLang="zh-CN" sz="2800" baseline="-25000" dirty="0"/>
                  <a:t>2</a:t>
                </a:r>
                <a:r>
                  <a:rPr lang="en-US" altLang="zh-CN" sz="2800" dirty="0"/>
                  <a:t> = C</a:t>
                </a:r>
                <a:r>
                  <a:rPr lang="en-US" altLang="zh-CN" sz="2800" baseline="-25000" dirty="0"/>
                  <a:t>0</a:t>
                </a:r>
                <a:r>
                  <a:rPr lang="en-US" altLang="zh-CN" sz="2800" dirty="0"/>
                  <a:t> − </a:t>
                </a:r>
                <a:r>
                  <a:rPr lang="zh-CN" altLang="en-US" sz="2800" dirty="0"/>
                  <a:t>𝛼</a:t>
                </a:r>
                <a:r>
                  <a:rPr lang="en-US" altLang="zh-CN" sz="2800" baseline="-25000" dirty="0"/>
                  <a:t>1</a:t>
                </a:r>
                <a:r>
                  <a:rPr lang="en-US" altLang="zh-CN" sz="2800" dirty="0"/>
                  <a:t>. Inserting this expression into the second equation gives</a:t>
                </a:r>
                <a:endParaRPr lang="en-US" altLang="zh-CN" sz="2800" dirty="0"/>
              </a:p>
              <a:p>
                <a:pPr marL="0" indent="0" algn="ctr">
                  <a:lnSpc>
                    <a:spcPct val="140000"/>
                  </a:lnSpc>
                  <a:buNone/>
                </a:pPr>
                <a:r>
                  <a:rPr lang="en-US" altLang="zh-CN" sz="2800" dirty="0"/>
                  <a:t> </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𝜶</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𝟎</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i="1">
                                <a:latin typeface="Cambria Math" panose="02040503050406030204" pitchFamily="18" charset="0"/>
                              </a:rPr>
                              <m:t>𝟏</m:t>
                            </m:r>
                          </m:sub>
                        </m:sSub>
                        <m:r>
                          <a:rPr lang="en-US" altLang="zh-CN" sz="2800" b="1" i="1" smtClean="0">
                            <a:latin typeface="Cambria Math" panose="02040503050406030204" pitchFamily="18" charset="0"/>
                          </a:rPr>
                          <m:t>)</m:t>
                        </m:r>
                        <m:r>
                          <a:rPr lang="en-US" altLang="zh-CN" sz="2800" i="1">
                            <a:latin typeface="Cambria Math" panose="02040503050406030204" pitchFamily="18" charset="0"/>
                          </a:rPr>
                          <m:t>𝒓</m:t>
                        </m:r>
                      </m:e>
                      <m:sub>
                        <m:r>
                          <a:rPr lang="en-US" altLang="zh-CN" sz="2800" b="1" i="1" smtClean="0">
                            <a:latin typeface="Cambria Math" panose="02040503050406030204" pitchFamily="18" charset="0"/>
                          </a:rPr>
                          <m:t>𝟐</m:t>
                        </m:r>
                      </m:sub>
                    </m:sSub>
                    <m:r>
                      <a:rPr lang="en-US" altLang="zh-CN" sz="2800" b="1" i="0" smtClean="0">
                        <a:latin typeface="Cambria Math" panose="02040503050406030204" pitchFamily="18" charset="0"/>
                      </a:rPr>
                      <m:t> </m:t>
                    </m:r>
                  </m:oMath>
                </a14:m>
                <a:endParaRPr lang="en-US" altLang="zh-CN" sz="2800" dirty="0"/>
              </a:p>
              <a:p>
                <a:pPr marL="0" indent="0">
                  <a:lnSpc>
                    <a:spcPct val="140000"/>
                  </a:lnSpc>
                  <a:buNone/>
                </a:pPr>
                <a:r>
                  <a:rPr lang="en-US" altLang="zh-CN" sz="2800" dirty="0"/>
                  <a:t>    Hence,</a:t>
                </a:r>
                <a:endParaRPr lang="en-US" altLang="zh-CN" sz="2800" dirty="0"/>
              </a:p>
              <a:p>
                <a:pPr marL="0" indent="0" algn="ctr">
                  <a:lnSpc>
                    <a:spcPct val="140000"/>
                  </a:lnSpc>
                  <a:buNone/>
                </a:pPr>
                <a:r>
                  <a:rPr lang="en-US" altLang="zh-CN" sz="2800" b="1" dirty="0"/>
                  <a:t> </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sSub>
                          <m:sSubPr>
                            <m:ctrlPr>
                              <a:rPr lang="en-US" altLang="zh-CN" sz="2800" b="1" i="1" smtClean="0">
                                <a:latin typeface="Cambria Math" panose="02040503050406030204" pitchFamily="18" charset="0"/>
                              </a:rPr>
                            </m:ctrlPr>
                          </m:sSubPr>
                          <m:e>
                            <m:r>
                              <a:rPr lang="zh-CN" altLang="en-US" sz="2800" b="1" i="1" smtClean="0">
                                <a:latin typeface="Cambria Math" panose="02040503050406030204" pitchFamily="18" charset="0"/>
                              </a:rPr>
                              <m:t>𝜶</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𝟐</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𝟎</m:t>
                            </m:r>
                          </m:sub>
                        </m:sSub>
                        <m:r>
                          <a:rPr lang="en-US" altLang="zh-CN" sz="2800" i="1">
                            <a:latin typeface="Cambria Math" panose="02040503050406030204" pitchFamily="18" charset="0"/>
                          </a:rPr>
                          <m:t>𝒓</m:t>
                        </m:r>
                      </m:e>
                      <m:sub>
                        <m:r>
                          <a:rPr lang="en-US" altLang="zh-CN" sz="2800" b="1" i="1" smtClean="0">
                            <a:latin typeface="Cambria Math" panose="02040503050406030204" pitchFamily="18" charset="0"/>
                          </a:rPr>
                          <m:t>𝟐</m:t>
                        </m:r>
                      </m:sub>
                    </m:sSub>
                  </m:oMath>
                </a14:m>
                <a:endParaRPr lang="en-US" altLang="zh-CN" sz="2800" b="1" dirty="0"/>
              </a:p>
              <a:p>
                <a:pPr marL="0" indent="0">
                  <a:lnSpc>
                    <a:spcPct val="140000"/>
                  </a:lnSpc>
                  <a:buNone/>
                </a:pP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75479" y="1345656"/>
                <a:ext cx="12116521" cy="5512344"/>
              </a:xfrm>
              <a:prstGeom prst="rect">
                <a:avLst/>
              </a:prstGeom>
              <a:blipFill rotWithShape="1">
                <a:blip r:embed="rId2"/>
                <a:stretch>
                  <a:fillRect l="-5" t="-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7" y="689496"/>
            <a:ext cx="4459705" cy="707886"/>
          </a:xfrm>
          <a:prstGeom prst="rect">
            <a:avLst/>
          </a:prstGeom>
          <a:noFill/>
        </p:spPr>
        <p:txBody>
          <a:bodyPr wrap="square" rtlCol="0">
            <a:spAutoFit/>
          </a:bodyPr>
          <a:lstStyle/>
          <a:p>
            <a:pPr algn="ctr"/>
            <a:r>
              <a:rPr lang="en-US" altLang="zh-CN" sz="4000" b="1"/>
              <a:t>Proof</a:t>
            </a:r>
            <a:endParaRPr lang="en-US" altLang="zh-CN" sz="4000" b="1"/>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75479" y="1229420"/>
                <a:ext cx="12116521" cy="55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pPr>
                <a:r>
                  <a:rPr lang="en-US" altLang="zh-CN" sz="2800" dirty="0"/>
                  <a:t>This shows that </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𝜶</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f>
                      <m:fPr>
                        <m:ctrlPr>
                          <a:rPr lang="en-US" altLang="zh-CN" sz="2800" b="1" i="1" smtClean="0">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𝟎</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𝟐</m:t>
                            </m:r>
                          </m:sub>
                        </m:sSub>
                      </m:num>
                      <m:den>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𝟐</m:t>
                            </m:r>
                          </m:sub>
                        </m:sSub>
                      </m:den>
                    </m:f>
                    <m:r>
                      <a:rPr lang="en-US" altLang="zh-CN" sz="2800" b="1" i="0" smtClean="0">
                        <a:latin typeface="Cambria Math" panose="02040503050406030204" pitchFamily="18" charset="0"/>
                      </a:rPr>
                      <m:t>, </m:t>
                    </m:r>
                  </m:oMath>
                </a14:m>
                <a:r>
                  <a:rPr lang="en-US" altLang="zh-CN" sz="2800" dirty="0"/>
                  <a:t>and</a:t>
                </a:r>
                <a:endParaRPr lang="en-US" altLang="zh-CN" sz="2800" dirty="0"/>
              </a:p>
              <a:p>
                <a:pPr marL="0" indent="0" algn="ctr">
                  <a:lnSpc>
                    <a:spcPct val="140000"/>
                  </a:lnSpc>
                  <a:buNone/>
                </a:pPr>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𝜶</m:t>
                        </m:r>
                      </m:e>
                      <m:sub>
                        <m:r>
                          <a:rPr lang="en-US" altLang="zh-CN" sz="2800" b="1" i="1" smtClean="0">
                            <a:latin typeface="Cambria Math" panose="02040503050406030204" pitchFamily="18" charset="0"/>
                          </a:rPr>
                          <m:t>𝟐</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𝑪</m:t>
                        </m:r>
                      </m:e>
                      <m:sub>
                        <m:r>
                          <a:rPr lang="en-US" altLang="zh-CN" sz="2800" i="1">
                            <a:latin typeface="Cambria Math" panose="02040503050406030204" pitchFamily="18" charset="0"/>
                          </a:rPr>
                          <m:t>𝟎</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i="1">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𝑪</m:t>
                        </m:r>
                      </m:e>
                      <m:sub>
                        <m:r>
                          <a:rPr lang="en-US" altLang="zh-CN" sz="2800" i="1">
                            <a:latin typeface="Cambria Math" panose="02040503050406030204" pitchFamily="18" charset="0"/>
                          </a:rPr>
                          <m:t>𝟎</m:t>
                        </m:r>
                      </m:sub>
                    </m:sSub>
                    <m:r>
                      <a:rPr lang="en-US" altLang="zh-CN" sz="2800" b="1" i="1" smtClean="0">
                        <a:latin typeface="Cambria Math" panose="02040503050406030204" pitchFamily="18" charset="0"/>
                      </a:rPr>
                      <m:t>−</m:t>
                    </m:r>
                    <m:f>
                      <m:fPr>
                        <m:ctrlPr>
                          <a:rPr lang="en-US" altLang="zh-CN" sz="2800" b="1" i="1" smtClean="0">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𝑪</m:t>
                            </m:r>
                          </m:e>
                          <m:sub>
                            <m:r>
                              <a:rPr lang="en-US" altLang="zh-CN" sz="2800" b="1" i="1" smtClean="0">
                                <a:latin typeface="Cambria Math" panose="02040503050406030204" pitchFamily="18" charset="0"/>
                              </a:rPr>
                              <m:t>𝟎</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𝟐</m:t>
                            </m:r>
                          </m:sub>
                        </m:sSub>
                      </m:num>
                      <m:den>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𝟐</m:t>
                            </m:r>
                          </m:sub>
                        </m:sSub>
                      </m:den>
                    </m:f>
                    <m:r>
                      <a:rPr lang="en-US" altLang="zh-CN" sz="2800" b="1" i="0" smtClean="0">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𝑪</m:t>
                            </m:r>
                          </m:e>
                          <m:sub>
                            <m:r>
                              <a:rPr lang="en-US" altLang="zh-CN" sz="2800" b="1" i="1" smtClean="0">
                                <a:latin typeface="Cambria Math" panose="02040503050406030204" pitchFamily="18" charset="0"/>
                              </a:rPr>
                              <m:t>𝟎</m:t>
                            </m:r>
                          </m:sub>
                        </m:sSub>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𝑪</m:t>
                            </m:r>
                          </m:e>
                          <m:sub>
                            <m:r>
                              <a:rPr lang="en-US" altLang="zh-CN" sz="2800" b="1" i="1" smtClean="0">
                                <a:latin typeface="Cambria Math" panose="02040503050406030204" pitchFamily="18" charset="0"/>
                              </a:rPr>
                              <m:t>𝟏</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𝒓</m:t>
                            </m:r>
                          </m:e>
                          <m:sub>
                            <m:r>
                              <a:rPr lang="en-US" altLang="zh-CN" sz="2800" i="1">
                                <a:latin typeface="Cambria Math" panose="02040503050406030204" pitchFamily="18" charset="0"/>
                              </a:rPr>
                              <m:t>𝟏</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𝒓</m:t>
                            </m:r>
                          </m:e>
                          <m:sub>
                            <m:r>
                              <a:rPr lang="en-US" altLang="zh-CN" sz="2800" i="1">
                                <a:latin typeface="Cambria Math" panose="02040503050406030204" pitchFamily="18" charset="0"/>
                              </a:rPr>
                              <m:t>𝟐</m:t>
                            </m:r>
                          </m:sub>
                        </m:sSub>
                      </m:den>
                    </m:f>
                  </m:oMath>
                </a14:m>
                <a:endParaRPr lang="en-US" altLang="zh-CN" sz="2800" dirty="0"/>
              </a:p>
              <a:p>
                <a:pPr marL="400050" lvl="1" indent="0">
                  <a:lnSpc>
                    <a:spcPct val="140000"/>
                  </a:lnSpc>
                  <a:buNone/>
                </a:pPr>
                <a:r>
                  <a:rPr lang="en-US" altLang="zh-CN" dirty="0"/>
                  <a:t>where these expressions for </a:t>
                </a:r>
                <a:r>
                  <a:rPr lang="zh-CN" altLang="en-US" dirty="0"/>
                  <a:t>𝛼</a:t>
                </a:r>
                <a:r>
                  <a:rPr lang="en-US" altLang="zh-CN" baseline="-25000" dirty="0"/>
                  <a:t>1</a:t>
                </a:r>
                <a:r>
                  <a:rPr lang="en-US" altLang="zh-CN" dirty="0"/>
                  <a:t> and </a:t>
                </a:r>
                <a:r>
                  <a:rPr lang="zh-CN" altLang="en-US" dirty="0"/>
                  <a:t>𝛼</a:t>
                </a:r>
                <a:r>
                  <a:rPr lang="en-US" altLang="zh-CN" baseline="-25000" dirty="0"/>
                  <a:t>2 </a:t>
                </a:r>
                <a:r>
                  <a:rPr lang="en-US" altLang="zh-CN" dirty="0"/>
                  <a:t>depend on the fact that r</a:t>
                </a:r>
                <a:r>
                  <a:rPr lang="en-US" altLang="zh-CN" baseline="-25000" dirty="0"/>
                  <a:t>1</a:t>
                </a:r>
                <a:r>
                  <a:rPr lang="en-US" altLang="zh-CN" dirty="0"/>
                  <a:t> ≠ r</a:t>
                </a:r>
                <a:r>
                  <a:rPr lang="en-US" altLang="zh-CN" baseline="-25000" dirty="0"/>
                  <a:t>2</a:t>
                </a:r>
                <a:r>
                  <a:rPr lang="en-US" altLang="zh-CN" dirty="0"/>
                  <a:t>. (When r</a:t>
                </a:r>
                <a:r>
                  <a:rPr lang="en-US" altLang="zh-CN" baseline="-25000" dirty="0"/>
                  <a:t>1</a:t>
                </a:r>
                <a:r>
                  <a:rPr lang="en-US" altLang="zh-CN" dirty="0"/>
                  <a:t> = r</a:t>
                </a:r>
                <a:r>
                  <a:rPr lang="en-US" altLang="zh-CN" baseline="-25000" dirty="0"/>
                  <a:t>2</a:t>
                </a:r>
                <a:r>
                  <a:rPr lang="en-US" altLang="zh-CN" dirty="0"/>
                  <a:t>, this theorem is not true.) </a:t>
                </a:r>
                <a:endParaRPr lang="en-US" altLang="zh-CN" dirty="0"/>
              </a:p>
              <a:p>
                <a:pPr marL="400050" lvl="1" indent="0">
                  <a:lnSpc>
                    <a:spcPct val="140000"/>
                  </a:lnSpc>
                  <a:buNone/>
                </a:pPr>
                <a:r>
                  <a:rPr lang="en-US" altLang="zh-CN" dirty="0"/>
                  <a:t>Hence, with these values for </a:t>
                </a:r>
                <a:r>
                  <a:rPr lang="zh-CN" altLang="en-US" dirty="0"/>
                  <a:t>𝛼</a:t>
                </a:r>
                <a:r>
                  <a:rPr lang="en-US" altLang="zh-CN" baseline="-25000" dirty="0"/>
                  <a:t>1</a:t>
                </a:r>
                <a:r>
                  <a:rPr lang="en-US" altLang="zh-CN" dirty="0"/>
                  <a:t> and </a:t>
                </a:r>
                <a:r>
                  <a:rPr lang="zh-CN" altLang="en-US" dirty="0"/>
                  <a:t>𝛼</a:t>
                </a:r>
                <a:r>
                  <a:rPr lang="en-US" altLang="zh-CN" baseline="-25000" dirty="0"/>
                  <a:t>2</a:t>
                </a:r>
                <a:r>
                  <a:rPr lang="en-US" altLang="zh-CN" dirty="0"/>
                  <a:t>, the sequence {a</a:t>
                </a:r>
                <a:r>
                  <a:rPr lang="en-US" altLang="zh-CN" baseline="-25000" dirty="0"/>
                  <a:t>n</a:t>
                </a:r>
                <a:r>
                  <a:rPr lang="en-US" altLang="zh-CN" dirty="0"/>
                  <a:t>} with satisfies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𝜶</m:t>
                        </m:r>
                      </m:e>
                      <m:sub>
                        <m:r>
                          <a:rPr lang="en-US" altLang="zh-CN" i="1">
                            <a:latin typeface="Cambria Math" panose="02040503050406030204" pitchFamily="18" charset="0"/>
                          </a:rPr>
                          <m:t>𝟏</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𝒓</m:t>
                        </m:r>
                      </m:e>
                      <m:sub>
                        <m:r>
                          <a:rPr lang="en-US" altLang="zh-CN" i="1">
                            <a:latin typeface="Cambria Math" panose="02040503050406030204" pitchFamily="18" charset="0"/>
                          </a:rPr>
                          <m:t>𝟏</m:t>
                        </m:r>
                      </m:sub>
                      <m:sup>
                        <m:r>
                          <a:rPr lang="en-US" altLang="zh-CN" i="1">
                            <a:latin typeface="Cambria Math" panose="02040503050406030204" pitchFamily="18" charset="0"/>
                          </a:rPr>
                          <m:t>𝒏</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𝜶</m:t>
                        </m:r>
                      </m:e>
                      <m:sub>
                        <m:r>
                          <a:rPr lang="en-US" altLang="zh-CN" i="1">
                            <a:latin typeface="Cambria Math" panose="02040503050406030204" pitchFamily="18" charset="0"/>
                          </a:rPr>
                          <m:t>𝟐</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𝒓</m:t>
                        </m:r>
                      </m:e>
                      <m:sub>
                        <m:r>
                          <a:rPr lang="en-US" altLang="zh-CN" i="1">
                            <a:latin typeface="Cambria Math" panose="02040503050406030204" pitchFamily="18" charset="0"/>
                          </a:rPr>
                          <m:t>𝟐</m:t>
                        </m:r>
                      </m:sub>
                      <m:sup>
                        <m:r>
                          <a:rPr lang="en-US" altLang="zh-CN" i="1">
                            <a:latin typeface="Cambria Math" panose="02040503050406030204" pitchFamily="18" charset="0"/>
                          </a:rPr>
                          <m:t>𝒏</m:t>
                        </m:r>
                      </m:sup>
                    </m:sSubSup>
                    <m:r>
                      <a:rPr lang="en-US" altLang="zh-CN" i="1">
                        <a:latin typeface="Cambria Math" panose="02040503050406030204" pitchFamily="18" charset="0"/>
                      </a:rPr>
                      <m:t> </m:t>
                    </m:r>
                  </m:oMath>
                </a14:m>
                <a:r>
                  <a:rPr lang="en-US" altLang="zh-CN" dirty="0"/>
                  <a:t> the two initial conditions.</a:t>
                </a:r>
                <a:endParaRPr lang="en-US" altLang="zh-CN" dirty="0"/>
              </a:p>
              <a:p>
                <a:pPr>
                  <a:lnSpc>
                    <a:spcPct val="140000"/>
                  </a:lnSpc>
                </a:pP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75479" y="1229420"/>
                <a:ext cx="12116521" cy="5512344"/>
              </a:xfrm>
              <a:prstGeom prst="rect">
                <a:avLst/>
              </a:prstGeom>
              <a:blipFill rotWithShape="1">
                <a:blip r:embed="rId2"/>
                <a:stretch>
                  <a:fillRect l="-5" t="-1"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7" y="689496"/>
            <a:ext cx="4459705" cy="707886"/>
          </a:xfrm>
          <a:prstGeom prst="rect">
            <a:avLst/>
          </a:prstGeom>
          <a:noFill/>
        </p:spPr>
        <p:txBody>
          <a:bodyPr wrap="square" rtlCol="0">
            <a:spAutoFit/>
          </a:bodyPr>
          <a:lstStyle/>
          <a:p>
            <a:pPr algn="ctr"/>
            <a:r>
              <a:rPr lang="en-US" altLang="zh-CN" sz="4000" b="1"/>
              <a:t>Proof</a:t>
            </a:r>
            <a:endParaRPr lang="en-US" altLang="zh-CN" sz="4000" b="1"/>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209798" y="739754"/>
                <a:ext cx="11981954"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3:</a:t>
                </a:r>
                <a:endParaRPr lang="en-US" altLang="zh-CN" sz="2800" dirty="0"/>
              </a:p>
              <a:p>
                <a:pPr lvl="1" indent="-342900">
                  <a:lnSpc>
                    <a:spcPts val="4100"/>
                  </a:lnSpc>
                  <a:buClr>
                    <a:schemeClr val="tx1"/>
                  </a:buClr>
                  <a:buFont typeface="Wingdings" panose="05000000000000000000" pitchFamily="2" charset="2"/>
                  <a:buChar char="l"/>
                </a:pPr>
                <a:r>
                  <a:rPr lang="en-US" altLang="zh-CN" sz="2400" dirty="0"/>
                  <a:t>What is the solution of the recurrence relation,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sub>
                    </m:sSub>
                  </m:oMath>
                </a14:m>
                <a:r>
                  <a:rPr lang="en-US" altLang="zh-CN" sz="2400" dirty="0"/>
                  <a:t>, </a:t>
                </a:r>
                <a:endParaRPr lang="en-US" altLang="zh-CN" sz="2400" dirty="0"/>
              </a:p>
              <a:p>
                <a:pPr marL="400050" lvl="1" indent="0">
                  <a:lnSpc>
                    <a:spcPts val="4100"/>
                  </a:lnSpc>
                  <a:buNone/>
                </a:pPr>
                <a:r>
                  <a:rPr lang="en-US" altLang="zh-CN" sz="2400" dirty="0"/>
                  <a:t>     with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𝟕</m:t>
                    </m:r>
                    <m:r>
                      <a:rPr lang="en-US" altLang="zh-CN" sz="2400" b="1" i="1" smtClean="0">
                        <a:latin typeface="Cambria Math" panose="02040503050406030204" pitchFamily="18" charset="0"/>
                      </a:rPr>
                      <m:t>?</m:t>
                    </m:r>
                  </m:oMath>
                </a14:m>
                <a:endParaRPr lang="en-US" altLang="zh-CN" sz="2400" dirty="0"/>
              </a:p>
              <a:p>
                <a:pPr marL="400050" lvl="1" indent="0">
                  <a:lnSpc>
                    <a:spcPts val="4100"/>
                  </a:lnSpc>
                  <a:buNone/>
                </a:pP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209798" y="739754"/>
                <a:ext cx="11981954" cy="5939890"/>
              </a:xfrm>
              <a:prstGeom prst="rect">
                <a:avLst/>
              </a:prstGeom>
              <a:blipFill rotWithShape="1">
                <a:blip r:embed="rId2"/>
                <a:stretch>
                  <a:fillRect l="-2" t="-10" r="3"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209798" y="739754"/>
                <a:ext cx="11981954"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Solution:</a:t>
                </a:r>
                <a:endParaRPr lang="en-US" altLang="zh-CN" sz="2800" dirty="0"/>
              </a:p>
              <a:p>
                <a:pPr lvl="1" indent="-342900">
                  <a:lnSpc>
                    <a:spcPct val="140000"/>
                  </a:lnSpc>
                  <a:buClr>
                    <a:schemeClr val="tx1"/>
                  </a:buClr>
                  <a:buFont typeface="Wingdings" panose="05000000000000000000" pitchFamily="2" charset="2"/>
                  <a:buChar char="l"/>
                </a:pPr>
                <a:r>
                  <a:rPr lang="en-US" altLang="zh-CN" sz="2400" dirty="0"/>
                  <a:t>Theorem 1 can be used to solve this problem. The characteristic equation of the recurrence relation is r</a:t>
                </a:r>
                <a:r>
                  <a:rPr lang="en-US" altLang="zh-CN" sz="2400" baseline="30000" dirty="0"/>
                  <a:t>2</a:t>
                </a:r>
                <a:r>
                  <a:rPr lang="en-US" altLang="zh-CN" sz="2400" dirty="0"/>
                  <a:t> − r − 2 = 0. Its roots are r = 2 and r = −1. Hence, the sequence {a</a:t>
                </a:r>
                <a:r>
                  <a:rPr lang="en-US" altLang="zh-CN" sz="2400" baseline="-25000" dirty="0"/>
                  <a:t>n</a:t>
                </a:r>
                <a:r>
                  <a:rPr lang="en-US" altLang="zh-CN" sz="2400" dirty="0"/>
                  <a:t>} is a solution to the recurrence relation if and only if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𝜶</m:t>
                        </m:r>
                      </m:e>
                      <m:sub>
                        <m:r>
                          <a:rPr lang="en-US" altLang="zh-CN" sz="2400" b="1" i="1" smtClean="0">
                            <a:latin typeface="Cambria Math" panose="02040503050406030204" pitchFamily="18" charset="0"/>
                          </a:rPr>
                          <m:t>𝟏</m:t>
                        </m:r>
                      </m:sub>
                    </m:sSub>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𝜶</m:t>
                        </m:r>
                      </m:e>
                      <m:sub>
                        <m:r>
                          <a:rPr lang="en-US" altLang="zh-CN" sz="2400" b="1" i="1" smtClean="0">
                            <a:latin typeface="Cambria Math" panose="02040503050406030204" pitchFamily="18" charset="0"/>
                          </a:rPr>
                          <m:t>𝟐</m:t>
                        </m:r>
                      </m:sub>
                    </m:sSub>
                    <m:d>
                      <m:dPr>
                        <m:ctrlPr>
                          <a:rPr lang="en-US" altLang="zh-CN" sz="2400" b="1" i="1" smtClean="0">
                            <a:latin typeface="Cambria Math" panose="02040503050406030204" pitchFamily="18" charset="0"/>
                          </a:rPr>
                        </m:ctrlPr>
                      </m:dPr>
                      <m:e>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𝟏</m:t>
                        </m:r>
                      </m:e>
                    </m:d>
                    <m:r>
                      <a:rPr lang="en-US" altLang="zh-CN" sz="2400" b="1" i="0" baseline="30000" smtClean="0">
                        <a:latin typeface="Cambria Math" panose="02040503050406030204" pitchFamily="18" charset="0"/>
                      </a:rPr>
                      <m:t>𝐧</m:t>
                    </m:r>
                    <m:r>
                      <a:rPr lang="en-US" altLang="zh-CN" sz="2400" b="1" i="0" baseline="30000" smtClean="0">
                        <a:latin typeface="Cambria Math" panose="02040503050406030204" pitchFamily="18" charset="0"/>
                      </a:rPr>
                      <m:t>  </m:t>
                    </m:r>
                  </m:oMath>
                </a14:m>
                <a:r>
                  <a:rPr lang="en-US" altLang="zh-CN" sz="2400" dirty="0"/>
                  <a:t>for some constants </a:t>
                </a:r>
                <a:r>
                  <a:rPr lang="zh-CN" altLang="en-US" sz="2400" dirty="0"/>
                  <a:t>𝛼</a:t>
                </a:r>
                <a:r>
                  <a:rPr lang="en-US" altLang="zh-CN" sz="2400" baseline="-25000" dirty="0"/>
                  <a:t>1</a:t>
                </a:r>
                <a:r>
                  <a:rPr lang="en-US" altLang="zh-CN" sz="2400" dirty="0"/>
                  <a:t> and </a:t>
                </a:r>
                <a:r>
                  <a:rPr lang="zh-CN" altLang="en-US" sz="2400" dirty="0"/>
                  <a:t>𝛼</a:t>
                </a:r>
                <a:r>
                  <a:rPr lang="en-US" altLang="zh-CN" sz="2400" baseline="-25000" dirty="0"/>
                  <a:t>2</a:t>
                </a:r>
                <a:r>
                  <a:rPr lang="en-US" altLang="zh-CN" sz="2400" dirty="0"/>
                  <a:t>. From the initial conditions, it follows that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zh-CN" altLang="en-US" sz="2400" i="1">
                            <a:latin typeface="Cambria Math" panose="02040503050406030204" pitchFamily="18" charset="0"/>
                          </a:rPr>
                          <m:t>𝜶</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𝟐</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𝟏</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𝟕</m:t>
                    </m:r>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𝟏</m:t>
                        </m:r>
                      </m:sub>
                    </m:sSub>
                    <m:r>
                      <a:rPr lang="en-US" altLang="zh-CN" sz="240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𝟐</m:t>
                        </m:r>
                      </m:sub>
                    </m:sSub>
                    <m:r>
                      <a:rPr lang="en-US" altLang="zh-CN" sz="2400" i="1" smtClean="0">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m:t>
                        </m:r>
                        <m:r>
                          <a:rPr lang="en-US" altLang="zh-CN" sz="2400">
                            <a:latin typeface="Cambria Math" panose="02040503050406030204" pitchFamily="18" charset="0"/>
                          </a:rPr>
                          <m:t>𝟏</m:t>
                        </m:r>
                      </m:e>
                    </m:d>
                    <m:r>
                      <a:rPr lang="en-US" altLang="zh-CN" sz="2400" baseline="30000">
                        <a:latin typeface="Cambria Math" panose="02040503050406030204" pitchFamily="18" charset="0"/>
                      </a:rPr>
                      <m:t> </m:t>
                    </m:r>
                  </m:oMath>
                </a14:m>
                <a:r>
                  <a:rPr lang="en-US" altLang="zh-CN" sz="2400" dirty="0"/>
                  <a:t>, Solving these two equations shows that </a:t>
                </a:r>
                <a:r>
                  <a:rPr lang="zh-CN" altLang="en-US" sz="2400" dirty="0"/>
                  <a:t>𝛼</a:t>
                </a:r>
                <a:r>
                  <a:rPr lang="en-US" altLang="zh-CN" sz="2400" baseline="-25000" dirty="0"/>
                  <a:t>1</a:t>
                </a:r>
                <a:r>
                  <a:rPr lang="en-US" altLang="zh-CN" sz="2400" dirty="0"/>
                  <a:t> = 3 and </a:t>
                </a:r>
                <a:r>
                  <a:rPr lang="zh-CN" altLang="en-US" sz="2400" dirty="0"/>
                  <a:t>𝛼</a:t>
                </a:r>
                <a:r>
                  <a:rPr lang="en-US" altLang="zh-CN" sz="2400" baseline="-25000" dirty="0"/>
                  <a:t>2</a:t>
                </a:r>
                <a:r>
                  <a:rPr lang="en-US" altLang="zh-CN" sz="2400" dirty="0"/>
                  <a:t> = −1. Hence, the solution to the recurrence relation and initial conditions is the sequence {a</a:t>
                </a:r>
                <a:r>
                  <a:rPr lang="en-US" altLang="zh-CN" sz="2400" baseline="-25000" dirty="0"/>
                  <a:t>n</a:t>
                </a:r>
                <a:r>
                  <a:rPr lang="en-US" altLang="zh-CN" sz="2400" dirty="0"/>
                  <a:t>} with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𝒏</m:t>
                        </m:r>
                      </m:sup>
                    </m:sSup>
                    <m:r>
                      <a:rPr lang="en-US" altLang="zh-CN" sz="2400" b="1"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m:t>
                        </m:r>
                        <m:r>
                          <a:rPr lang="en-US" altLang="zh-CN" sz="2400">
                            <a:latin typeface="Cambria Math" panose="02040503050406030204" pitchFamily="18" charset="0"/>
                          </a:rPr>
                          <m:t>𝟏</m:t>
                        </m:r>
                      </m:e>
                    </m:d>
                    <m:r>
                      <a:rPr lang="en-US" altLang="zh-CN" sz="2400" baseline="30000">
                        <a:latin typeface="Cambria Math" panose="02040503050406030204" pitchFamily="18" charset="0"/>
                      </a:rPr>
                      <m:t>𝐧</m:t>
                    </m:r>
                    <m:r>
                      <a:rPr lang="en-US" altLang="zh-CN" sz="2400" baseline="30000">
                        <a:latin typeface="Cambria Math" panose="02040503050406030204" pitchFamily="18" charset="0"/>
                      </a:rPr>
                      <m:t> </m:t>
                    </m:r>
                  </m:oMath>
                </a14:m>
                <a:r>
                  <a:rPr lang="en-US" altLang="zh-CN" sz="2400" dirty="0"/>
                  <a:t>.</a:t>
                </a:r>
                <a:endParaRPr lang="en-US" altLang="zh-CN" sz="2400" dirty="0"/>
              </a:p>
              <a:p>
                <a:pPr marL="400050" lvl="1" indent="0">
                  <a:lnSpc>
                    <a:spcPts val="4100"/>
                  </a:lnSpc>
                  <a:buNone/>
                </a:pP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209798" y="739754"/>
                <a:ext cx="11981954" cy="5939890"/>
              </a:xfrm>
              <a:prstGeom prst="rect">
                <a:avLst/>
              </a:prstGeom>
              <a:blipFill rotWithShape="1">
                <a:blip r:embed="rId2"/>
                <a:stretch>
                  <a:fillRect l="-2" t="-10" r="3"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209798" y="739754"/>
                <a:ext cx="11981954"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4:</a:t>
                </a:r>
                <a:endParaRPr lang="en-US" altLang="zh-CN" sz="2800" dirty="0"/>
              </a:p>
              <a:p>
                <a:pPr lvl="1" indent="-342900">
                  <a:lnSpc>
                    <a:spcPts val="4100"/>
                  </a:lnSpc>
                  <a:buClrTx/>
                  <a:buFont typeface="Wingdings" panose="05000000000000000000" pitchFamily="2" charset="2"/>
                  <a:buChar char="l"/>
                </a:pPr>
                <a:r>
                  <a:rPr lang="en-US" altLang="zh-CN" sz="2400" dirty="0"/>
                  <a:t>Find an explicit formula for the Fibonacci numbers.</a:t>
                </a:r>
                <a:endParaRPr lang="en-US" altLang="zh-CN" sz="2400" dirty="0"/>
              </a:p>
              <a:p>
                <a:pPr>
                  <a:lnSpc>
                    <a:spcPts val="4100"/>
                  </a:lnSpc>
                  <a:buFont typeface="Wingdings" panose="05000000000000000000" pitchFamily="2" charset="2"/>
                  <a:buChar char="l"/>
                </a:pPr>
                <a:r>
                  <a:rPr lang="en-US" altLang="zh-CN" sz="2800" dirty="0"/>
                  <a:t>Solution:</a:t>
                </a:r>
                <a:endParaRPr lang="en-US" altLang="zh-CN" sz="2800" dirty="0"/>
              </a:p>
              <a:p>
                <a:pPr lvl="1" indent="-342900">
                  <a:lnSpc>
                    <a:spcPct val="140000"/>
                  </a:lnSpc>
                  <a:buClr>
                    <a:schemeClr val="tx1"/>
                  </a:buClr>
                  <a:buFont typeface="Wingdings" panose="05000000000000000000" pitchFamily="2" charset="2"/>
                  <a:buChar char="l"/>
                </a:pPr>
                <a:r>
                  <a:rPr lang="en-US" altLang="zh-CN" sz="2400" dirty="0"/>
                  <a:t>Recall that the sequence of Fibonacci numbers satisfies the recurrence relation f</a:t>
                </a:r>
                <a:r>
                  <a:rPr lang="en-US" altLang="zh-CN" sz="2400" baseline="-25000" dirty="0"/>
                  <a:t>n</a:t>
                </a:r>
                <a:r>
                  <a:rPr lang="en-US" altLang="zh-CN" sz="2400" dirty="0"/>
                  <a:t> = f</a:t>
                </a:r>
                <a:r>
                  <a:rPr lang="en-US" altLang="zh-CN" sz="2400" baseline="-25000" dirty="0"/>
                  <a:t>n−1</a:t>
                </a:r>
                <a:r>
                  <a:rPr lang="en-US" altLang="zh-CN" sz="2400" dirty="0"/>
                  <a:t> + f</a:t>
                </a:r>
                <a:r>
                  <a:rPr lang="en-US" altLang="zh-CN" sz="2400" baseline="-25000" dirty="0"/>
                  <a:t>n−2</a:t>
                </a:r>
                <a:r>
                  <a:rPr lang="en-US" altLang="zh-CN" sz="2400" dirty="0"/>
                  <a:t> and also satisfies the initial conditions f</a:t>
                </a:r>
                <a:r>
                  <a:rPr lang="en-US" altLang="zh-CN" sz="2400" baseline="-25000" dirty="0"/>
                  <a:t>0</a:t>
                </a:r>
                <a:r>
                  <a:rPr lang="en-US" altLang="zh-CN" sz="2400" dirty="0"/>
                  <a:t> = 0 and f</a:t>
                </a:r>
                <a:r>
                  <a:rPr lang="en-US" altLang="zh-CN" sz="2400" baseline="-25000" dirty="0"/>
                  <a:t>1</a:t>
                </a:r>
                <a:r>
                  <a:rPr lang="en-US" altLang="zh-CN" sz="2400" dirty="0"/>
                  <a:t> = 1. The roots of the characteristic equation r</a:t>
                </a:r>
                <a:r>
                  <a:rPr lang="en-US" altLang="zh-CN" sz="2400" baseline="30000" dirty="0"/>
                  <a:t>2</a:t>
                </a:r>
                <a:r>
                  <a:rPr lang="en-US" altLang="zh-CN" sz="2400" dirty="0"/>
                  <a:t> − r − 1 = 0 are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ad>
                          <m:radPr>
                            <m:degHide m:val="on"/>
                            <m:ctrlPr>
                              <a:rPr lang="en-US" altLang="zh-CN" sz="2400" b="1" i="1" smtClean="0">
                                <a:latin typeface="Cambria Math" panose="02040503050406030204" pitchFamily="18" charset="0"/>
                              </a:rPr>
                            </m:ctrlPr>
                          </m:radPr>
                          <m:deg/>
                          <m:e>
                            <m:r>
                              <a:rPr lang="en-US" altLang="zh-CN" sz="2400" b="1" i="1" smtClean="0">
                                <a:latin typeface="Cambria Math" panose="02040503050406030204" pitchFamily="18" charset="0"/>
                              </a:rPr>
                              <m:t>𝟓</m:t>
                            </m:r>
                          </m:e>
                        </m:rad>
                      </m:num>
                      <m:den>
                        <m:r>
                          <a:rPr lang="en-US" altLang="zh-CN" sz="2400" b="1" i="1" smtClean="0">
                            <a:latin typeface="Cambria Math" panose="02040503050406030204" pitchFamily="18" charset="0"/>
                          </a:rPr>
                          <m:t>𝟐</m:t>
                        </m:r>
                      </m:den>
                    </m:f>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𝒓</m:t>
                        </m:r>
                      </m:e>
                      <m:sub>
                        <m:r>
                          <a:rPr lang="en-US" altLang="zh-CN" sz="2400" b="1" i="1" smtClean="0">
                            <a:latin typeface="Cambria Math" panose="02040503050406030204" pitchFamily="18" charset="0"/>
                          </a:rPr>
                          <m:t>𝟐</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𝟏</m:t>
                        </m:r>
                        <m:r>
                          <a:rPr lang="en-US" altLang="zh-CN" sz="2400" b="1" i="1" smtClean="0">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𝟓</m:t>
                            </m:r>
                          </m:e>
                        </m:rad>
                      </m:num>
                      <m:den>
                        <m:r>
                          <a:rPr lang="en-US" altLang="zh-CN" sz="2400" i="1">
                            <a:latin typeface="Cambria Math" panose="02040503050406030204" pitchFamily="18" charset="0"/>
                          </a:rPr>
                          <m:t>𝟐</m:t>
                        </m:r>
                      </m:den>
                    </m:f>
                  </m:oMath>
                </a14:m>
                <a:r>
                  <a:rPr lang="en-US" altLang="zh-CN" sz="2400" dirty="0"/>
                  <a:t>. Therefore, from Theorem 1 it follows that the Fibonacci numbers are given by</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𝒏</m:t>
                        </m:r>
                      </m:sub>
                    </m:sSub>
                    <m:r>
                      <a:rPr lang="en-US" altLang="zh-CN" sz="2400" b="1" i="0"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𝜶</m:t>
                        </m:r>
                      </m:e>
                      <m:sub>
                        <m:r>
                          <a:rPr lang="en-US" altLang="zh-CN" sz="2400" b="1" i="1" smtClean="0">
                            <a:latin typeface="Cambria Math" panose="02040503050406030204" pitchFamily="18" charset="0"/>
                          </a:rPr>
                          <m:t>𝟏</m:t>
                        </m:r>
                      </m:sub>
                    </m:sSub>
                    <m:sSup>
                      <m:sSupPr>
                        <m:ctrlPr>
                          <a:rPr lang="en-US" altLang="zh-CN" sz="2400" b="1" i="1" smtClean="0">
                            <a:latin typeface="Cambria Math" panose="02040503050406030204" pitchFamily="18" charset="0"/>
                          </a:rPr>
                        </m:ctrlPr>
                      </m:sSupPr>
                      <m:e>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𝟏</m:t>
                                </m:r>
                                <m:r>
                                  <a:rPr lang="en-US" altLang="zh-CN" sz="2400" i="1">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𝟓</m:t>
                                    </m:r>
                                  </m:e>
                                </m:rad>
                              </m:num>
                              <m:den>
                                <m:r>
                                  <a:rPr lang="en-US" altLang="zh-CN" sz="2400" i="1">
                                    <a:latin typeface="Cambria Math" panose="02040503050406030204" pitchFamily="18" charset="0"/>
                                  </a:rPr>
                                  <m:t>𝟐</m:t>
                                </m:r>
                              </m:den>
                            </m:f>
                          </m:e>
                        </m:d>
                      </m:e>
                      <m:sup>
                        <m:r>
                          <a:rPr lang="en-US" altLang="zh-CN" sz="2400" b="1" i="1" smtClean="0">
                            <a:latin typeface="Cambria Math" panose="02040503050406030204" pitchFamily="18" charset="0"/>
                          </a:rPr>
                          <m:t>𝒏</m:t>
                        </m:r>
                      </m:sup>
                    </m:sSup>
                    <m:r>
                      <a:rPr lang="en-US" altLang="zh-CN" sz="2400" b="1" i="0"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𝜶</m:t>
                        </m:r>
                      </m:e>
                      <m:sub>
                        <m:r>
                          <a:rPr lang="en-US" altLang="zh-CN" sz="2400" b="1" i="1" smtClean="0">
                            <a:latin typeface="Cambria Math" panose="02040503050406030204" pitchFamily="18" charset="0"/>
                          </a:rPr>
                          <m:t>𝟐</m:t>
                        </m:r>
                      </m:sub>
                    </m:sSub>
                  </m:oMath>
                </a14:m>
                <a:r>
                  <a:rPr lang="en-US" altLang="zh-CN" sz="2400" dirty="0"/>
                  <a:t> </a:t>
                </a:r>
                <a14:m>
                  <m:oMath xmlns:m="http://schemas.openxmlformats.org/officeDocument/2006/math">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𝟏</m:t>
                                </m:r>
                                <m:r>
                                  <a:rPr lang="en-US" altLang="zh-CN" sz="2400" b="1" i="1" smtClean="0">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𝟓</m:t>
                                    </m:r>
                                  </m:e>
                                </m:rad>
                              </m:num>
                              <m:den>
                                <m:r>
                                  <a:rPr lang="en-US" altLang="zh-CN" sz="2400" i="1">
                                    <a:latin typeface="Cambria Math" panose="02040503050406030204" pitchFamily="18" charset="0"/>
                                  </a:rPr>
                                  <m:t>𝟐</m:t>
                                </m:r>
                              </m:den>
                            </m:f>
                          </m:e>
                        </m:d>
                      </m:e>
                      <m:sup>
                        <m:r>
                          <a:rPr lang="en-US" altLang="zh-CN" sz="2400" i="1">
                            <a:latin typeface="Cambria Math" panose="02040503050406030204" pitchFamily="18" charset="0"/>
                          </a:rPr>
                          <m:t>𝒏</m:t>
                        </m:r>
                      </m:sup>
                    </m:sSup>
                  </m:oMath>
                </a14:m>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209798" y="739754"/>
                <a:ext cx="11981954" cy="5939890"/>
              </a:xfrm>
              <a:prstGeom prst="rect">
                <a:avLst/>
              </a:prstGeom>
              <a:blipFill rotWithShape="1">
                <a:blip r:embed="rId2"/>
                <a:stretch>
                  <a:fillRect l="-2" t="-10" r="3"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209798" y="739754"/>
                <a:ext cx="11981954"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Solution:</a:t>
                </a:r>
                <a:endParaRPr lang="en-US" altLang="zh-CN" sz="2800" dirty="0"/>
              </a:p>
              <a:p>
                <a:pPr marL="457200" lvl="1" indent="0">
                  <a:lnSpc>
                    <a:spcPts val="4100"/>
                  </a:lnSpc>
                  <a:buClrTx/>
                  <a:buNone/>
                </a:pPr>
                <a:r>
                  <a:rPr lang="en-US" altLang="zh-CN" sz="2400" dirty="0"/>
                  <a:t>for some constants </a:t>
                </a:r>
                <a:r>
                  <a:rPr lang="zh-CN" altLang="en-US" sz="2400" dirty="0"/>
                  <a:t>𝛼</a:t>
                </a:r>
                <a:r>
                  <a:rPr lang="en-US" altLang="zh-CN" sz="2400" baseline="-25000" dirty="0"/>
                  <a:t>1</a:t>
                </a:r>
                <a:r>
                  <a:rPr lang="en-US" altLang="zh-CN" sz="2400" dirty="0"/>
                  <a:t> and </a:t>
                </a:r>
                <a:r>
                  <a:rPr lang="zh-CN" altLang="en-US" sz="2400" dirty="0"/>
                  <a:t>𝛼</a:t>
                </a:r>
                <a:r>
                  <a:rPr lang="en-US" altLang="zh-CN" sz="2400" baseline="-25000" dirty="0"/>
                  <a:t>2</a:t>
                </a:r>
                <a:r>
                  <a:rPr lang="en-US" altLang="zh-CN" sz="2400" dirty="0"/>
                  <a:t>. The initial conditions f</a:t>
                </a:r>
                <a:r>
                  <a:rPr lang="en-US" altLang="zh-CN" sz="2400" baseline="-25000" dirty="0"/>
                  <a:t>0</a:t>
                </a:r>
                <a:r>
                  <a:rPr lang="en-US" altLang="zh-CN" sz="2400" dirty="0"/>
                  <a:t> = 0 and f</a:t>
                </a:r>
                <a:r>
                  <a:rPr lang="en-US" altLang="zh-CN" sz="2400" baseline="-25000" dirty="0"/>
                  <a:t>1</a:t>
                </a:r>
                <a:r>
                  <a:rPr lang="en-US" altLang="zh-CN" sz="2400" dirty="0"/>
                  <a:t> = 1 can be used to find these constants. We have</a:t>
                </a:r>
                <a:endParaRPr lang="en-US" altLang="zh-CN" sz="2400" dirty="0"/>
              </a:p>
              <a:p>
                <a:pPr marL="457200" lvl="1" indent="0">
                  <a:lnSpc>
                    <a:spcPts val="4100"/>
                  </a:lnSpc>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r>
                        <a:rPr lang="en-US" altLang="zh-CN" sz="2400" b="1"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b="1" i="1">
                              <a:latin typeface="Cambria Math" panose="02040503050406030204" pitchFamily="18" charset="0"/>
                            </a:rPr>
                            <m:t>𝜶</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b="1" i="1">
                              <a:latin typeface="Cambria Math" panose="02040503050406030204" pitchFamily="18" charset="0"/>
                            </a:rPr>
                            <m:t>𝜶</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r>
                        <a:rPr lang="en-US" altLang="zh-CN" sz="2400" b="1" i="1">
                          <a:latin typeface="Cambria Math" panose="02040503050406030204" pitchFamily="18" charset="0"/>
                        </a:rPr>
                        <m:t>𝟎</m:t>
                      </m:r>
                    </m:oMath>
                  </m:oMathPara>
                </a14:m>
                <a:endParaRPr lang="en-US" altLang="zh-CN" sz="2400" i="1" dirty="0">
                  <a:latin typeface="Cambria Math" panose="02040503050406030204" pitchFamily="18" charset="0"/>
                </a:endParaRPr>
              </a:p>
              <a:p>
                <a:pPr marL="457200" lvl="1" indent="0">
                  <a:lnSpc>
                    <a:spcPts val="2000"/>
                  </a:lnSpc>
                  <a:buNone/>
                </a:pPr>
                <a:endParaRPr lang="en-US" altLang="zh-CN" sz="100" i="1" dirty="0">
                  <a:latin typeface="Cambria Math" panose="02040503050406030204" pitchFamily="18" charset="0"/>
                </a:endParaRPr>
              </a:p>
              <a:p>
                <a:pPr marL="457200" lvl="1" indent="0">
                  <a:lnSpc>
                    <a:spcPts val="4100"/>
                  </a:lnSpc>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r>
                        <a:rPr lang="en-US" altLang="zh-CN" sz="2400" b="1"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b="1" i="1">
                              <a:latin typeface="Cambria Math" panose="02040503050406030204" pitchFamily="18" charset="0"/>
                            </a:rPr>
                            <m:t>𝜶</m:t>
                          </m:r>
                        </m:e>
                        <m:sub>
                          <m:r>
                            <a:rPr lang="en-US" altLang="zh-CN" sz="2400" b="1" i="1">
                              <a:latin typeface="Cambria Math" panose="02040503050406030204" pitchFamily="18" charset="0"/>
                            </a:rPr>
                            <m:t>𝟏</m:t>
                          </m:r>
                        </m:sub>
                      </m:sSub>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b="1" i="1">
                                  <a:latin typeface="Cambria Math" panose="02040503050406030204" pitchFamily="18" charset="0"/>
                                </a:rPr>
                                <m:t>𝟏</m:t>
                              </m:r>
                              <m:r>
                                <a:rPr lang="en-US" altLang="zh-CN" sz="2400" b="1" i="1">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b="1" i="1">
                                      <a:latin typeface="Cambria Math" panose="02040503050406030204" pitchFamily="18" charset="0"/>
                                    </a:rPr>
                                    <m:t>𝟓</m:t>
                                  </m:r>
                                </m:e>
                              </m:rad>
                            </m:num>
                            <m:den>
                              <m:r>
                                <a:rPr lang="en-US" altLang="zh-CN" sz="2400" b="1" i="1">
                                  <a:latin typeface="Cambria Math" panose="02040503050406030204" pitchFamily="18" charset="0"/>
                                </a:rPr>
                                <m:t>𝟐</m:t>
                              </m:r>
                            </m:den>
                          </m:f>
                        </m:e>
                      </m:d>
                      <m:r>
                        <a:rPr lang="en-US" altLang="zh-CN" sz="2400" b="1"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b="1" i="1">
                              <a:latin typeface="Cambria Math" panose="02040503050406030204" pitchFamily="18" charset="0"/>
                            </a:rPr>
                            <m:t>𝜶</m:t>
                          </m:r>
                        </m:e>
                        <m:sub>
                          <m:r>
                            <a:rPr lang="en-US" altLang="zh-CN" sz="2400" b="1" i="1">
                              <a:latin typeface="Cambria Math" panose="02040503050406030204" pitchFamily="18" charset="0"/>
                            </a:rPr>
                            <m:t>𝟏</m:t>
                          </m:r>
                        </m:sub>
                      </m:sSub>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b="1" i="1">
                                  <a:latin typeface="Cambria Math" panose="02040503050406030204" pitchFamily="18" charset="0"/>
                                </a:rPr>
                                <m:t>𝟏</m:t>
                              </m:r>
                              <m:r>
                                <a:rPr lang="en-US" altLang="zh-CN" sz="2400" b="1" i="1">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b="1" i="1">
                                      <a:latin typeface="Cambria Math" panose="02040503050406030204" pitchFamily="18" charset="0"/>
                                    </a:rPr>
                                    <m:t>𝟓</m:t>
                                  </m:r>
                                </m:e>
                              </m:rad>
                            </m:num>
                            <m:den>
                              <m:r>
                                <a:rPr lang="en-US" altLang="zh-CN" sz="2400" b="1" i="1">
                                  <a:latin typeface="Cambria Math" panose="02040503050406030204" pitchFamily="18" charset="0"/>
                                </a:rPr>
                                <m:t>𝟐</m:t>
                              </m:r>
                            </m:den>
                          </m:f>
                        </m:e>
                      </m:d>
                    </m:oMath>
                  </m:oMathPara>
                </a14:m>
                <a:endParaRPr lang="en-US" altLang="zh-CN" sz="2400" i="1" dirty="0"/>
              </a:p>
              <a:p>
                <a:pPr marL="457200" lvl="1" indent="0">
                  <a:lnSpc>
                    <a:spcPts val="4100"/>
                  </a:lnSpc>
                  <a:buNone/>
                </a:pPr>
                <a:r>
                  <a:rPr lang="en-US" altLang="zh-CN" sz="2400" dirty="0"/>
                  <a:t>The solution to these simultaneous equations for </a:t>
                </a:r>
                <a:r>
                  <a:rPr lang="zh-CN" altLang="en-US" sz="2400" dirty="0"/>
                  <a:t>𝛼</a:t>
                </a:r>
                <a:r>
                  <a:rPr lang="en-US" altLang="zh-CN" sz="2400" baseline="-25000" dirty="0"/>
                  <a:t>1</a:t>
                </a:r>
                <a:r>
                  <a:rPr lang="en-US" altLang="zh-CN" sz="2400" dirty="0"/>
                  <a:t> and </a:t>
                </a:r>
                <a:r>
                  <a:rPr lang="zh-CN" altLang="en-US" sz="2400" dirty="0"/>
                  <a:t>𝛼</a:t>
                </a:r>
                <a:r>
                  <a:rPr lang="en-US" altLang="zh-CN" sz="2400" baseline="-25000" dirty="0"/>
                  <a:t>2 </a:t>
                </a:r>
                <a:r>
                  <a:rPr lang="en-US" altLang="zh-CN" sz="2400" dirty="0"/>
                  <a:t>is</a:t>
                </a:r>
                <a:endParaRPr lang="en-US" altLang="zh-CN" sz="2400" dirty="0"/>
              </a:p>
              <a:p>
                <a:pPr marL="457200" lvl="1" indent="0" algn="ctr">
                  <a:lnSpc>
                    <a:spcPts val="4100"/>
                  </a:lnSpc>
                  <a:buNone/>
                </a:pPr>
                <a14:m>
                  <m:oMath xmlns:m="http://schemas.openxmlformats.org/officeDocument/2006/math">
                    <m:sSub>
                      <m:sSubPr>
                        <m:ctrlPr>
                          <a:rPr lang="en-US" altLang="zh-CN" i="1">
                            <a:latin typeface="Cambria Math" panose="02040503050406030204" pitchFamily="18" charset="0"/>
                          </a:rPr>
                        </m:ctrlPr>
                      </m:sSubPr>
                      <m:e>
                        <m:r>
                          <a:rPr lang="zh-CN" altLang="en-US" b="1" i="1">
                            <a:latin typeface="Cambria Math" panose="02040503050406030204" pitchFamily="18" charset="0"/>
                          </a:rPr>
                          <m:t>𝜶</m:t>
                        </m:r>
                      </m:e>
                      <m:sub>
                        <m:r>
                          <a:rPr lang="en-US" altLang="zh-CN" b="1" i="1">
                            <a:latin typeface="Cambria Math" panose="02040503050406030204" pitchFamily="18" charset="0"/>
                          </a:rPr>
                          <m:t>𝟏</m:t>
                        </m:r>
                      </m:sub>
                    </m:sSub>
                    <m:r>
                      <a:rPr lang="en-US" altLang="zh-CN" b="1" i="0"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1" i="0" smtClean="0">
                            <a:latin typeface="Cambria Math" panose="02040503050406030204" pitchFamily="18" charset="0"/>
                          </a:rPr>
                          <m:t>𝟏</m:t>
                        </m:r>
                      </m:num>
                      <m:den>
                        <m:rad>
                          <m:radPr>
                            <m:degHide m:val="on"/>
                            <m:ctrlPr>
                              <a:rPr lang="en-US" altLang="zh-CN" i="1" smtClean="0">
                                <a:latin typeface="Cambria Math" panose="02040503050406030204" pitchFamily="18" charset="0"/>
                              </a:rPr>
                            </m:ctrlPr>
                          </m:radPr>
                          <m:deg/>
                          <m:e>
                            <m:r>
                              <a:rPr lang="en-US" altLang="zh-CN" b="1" i="1" smtClean="0">
                                <a:latin typeface="Cambria Math" panose="02040503050406030204" pitchFamily="18" charset="0"/>
                              </a:rPr>
                              <m:t>𝟓</m:t>
                            </m:r>
                          </m:e>
                        </m:rad>
                      </m:den>
                    </m:f>
                    <m:r>
                      <a:rPr lang="en-US" altLang="zh-CN" b="1" i="0"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b="1" i="1">
                            <a:latin typeface="Cambria Math" panose="02040503050406030204" pitchFamily="18" charset="0"/>
                          </a:rPr>
                          <m:t>𝜶</m:t>
                        </m:r>
                      </m:e>
                      <m:sub>
                        <m:r>
                          <a:rPr lang="en-US" altLang="zh-CN" b="1" i="1" smtClean="0">
                            <a:latin typeface="Cambria Math" panose="02040503050406030204" pitchFamily="18" charset="0"/>
                          </a:rPr>
                          <m:t>𝟐</m:t>
                        </m:r>
                      </m:sub>
                    </m:sSub>
                    <m:r>
                      <a:rPr lang="en-US" altLang="zh-CN" b="1">
                        <a:latin typeface="Cambria Math" panose="02040503050406030204" pitchFamily="18" charset="0"/>
                      </a:rPr>
                      <m:t>=</m:t>
                    </m:r>
                    <m:f>
                      <m:fPr>
                        <m:ctrlPr>
                          <a:rPr lang="en-US" altLang="zh-CN" i="1">
                            <a:latin typeface="Cambria Math" panose="02040503050406030204" pitchFamily="18" charset="0"/>
                          </a:rPr>
                        </m:ctrlPr>
                      </m:fPr>
                      <m:num>
                        <m:r>
                          <a:rPr lang="en-US" altLang="zh-CN" b="1" i="1" smtClean="0">
                            <a:latin typeface="Cambria Math" panose="02040503050406030204" pitchFamily="18" charset="0"/>
                          </a:rPr>
                          <m:t>−</m:t>
                        </m:r>
                        <m:r>
                          <a:rPr lang="en-US" altLang="zh-CN" b="1">
                            <a:latin typeface="Cambria Math" panose="02040503050406030204" pitchFamily="18" charset="0"/>
                          </a:rPr>
                          <m:t>𝟏</m:t>
                        </m:r>
                      </m:num>
                      <m:den>
                        <m:rad>
                          <m:radPr>
                            <m:degHide m:val="on"/>
                            <m:ctrlPr>
                              <a:rPr lang="en-US" altLang="zh-CN" i="1">
                                <a:latin typeface="Cambria Math" panose="02040503050406030204" pitchFamily="18" charset="0"/>
                              </a:rPr>
                            </m:ctrlPr>
                          </m:radPr>
                          <m:deg/>
                          <m:e>
                            <m:r>
                              <a:rPr lang="en-US" altLang="zh-CN" b="1" i="1">
                                <a:latin typeface="Cambria Math" panose="02040503050406030204" pitchFamily="18" charset="0"/>
                              </a:rPr>
                              <m:t>𝟓</m:t>
                            </m:r>
                          </m:e>
                        </m:rad>
                      </m:den>
                    </m:f>
                  </m:oMath>
                </a14:m>
                <a:endParaRPr lang="en-US" altLang="zh-CN" sz="2400" dirty="0"/>
              </a:p>
              <a:p>
                <a:pPr marL="457200" lvl="1" indent="0">
                  <a:lnSpc>
                    <a:spcPts val="4100"/>
                  </a:lnSpc>
                  <a:buNone/>
                </a:pPr>
                <a:r>
                  <a:rPr lang="en-US" altLang="zh-CN" sz="2400" dirty="0"/>
                  <a:t>Consequently, the Fibonacci numbers are given by</a:t>
                </a:r>
                <a:endParaRPr lang="en-US" altLang="zh-CN" sz="2400" dirty="0"/>
              </a:p>
              <a:p>
                <a:pPr marL="457200" lvl="1" indent="0">
                  <a:lnSpc>
                    <a:spcPts val="2000"/>
                  </a:lnSpc>
                  <a:buNone/>
                </a:pPr>
                <a:endParaRPr lang="en-US" altLang="zh-CN" sz="1600" dirty="0"/>
              </a:p>
              <a:p>
                <a:pPr marL="457200" lvl="1" indent="0">
                  <a:lnSpc>
                    <a:spcPts val="4100"/>
                  </a:lnSpc>
                  <a:buNone/>
                </a:pPr>
                <a14:m>
                  <m:oMathPara xmlns:m="http://schemas.openxmlformats.org/officeDocument/2006/math">
                    <m:oMathParaPr>
                      <m:jc m:val="center"/>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𝒇</m:t>
                          </m:r>
                        </m:e>
                        <m:sub>
                          <m:r>
                            <a:rPr lang="en-US" altLang="zh-CN" sz="2400" b="1" i="1" smtClean="0">
                              <a:latin typeface="Cambria Math" panose="02040503050406030204" pitchFamily="18" charset="0"/>
                            </a:rPr>
                            <m:t>𝒏</m:t>
                          </m:r>
                        </m:sub>
                      </m:sSub>
                      <m:r>
                        <a:rPr lang="en-US" altLang="zh-CN" sz="2400" i="1">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1" i="1" smtClean="0">
                              <a:latin typeface="Cambria Math" panose="02040503050406030204" pitchFamily="18" charset="0"/>
                            </a:rPr>
                            <m:t>𝟏</m:t>
                          </m:r>
                        </m:num>
                        <m:den>
                          <m:rad>
                            <m:radPr>
                              <m:degHide m:val="on"/>
                              <m:ctrlPr>
                                <a:rPr lang="en-US" altLang="zh-CN" sz="2400" i="1" smtClean="0">
                                  <a:latin typeface="Cambria Math" panose="02040503050406030204" pitchFamily="18" charset="0"/>
                                </a:rPr>
                              </m:ctrlPr>
                            </m:radPr>
                            <m:deg/>
                            <m:e>
                              <m:r>
                                <a:rPr lang="en-US" altLang="zh-CN" sz="2400" b="1" i="1" smtClean="0">
                                  <a:latin typeface="Cambria Math" panose="02040503050406030204" pitchFamily="18" charset="0"/>
                                </a:rPr>
                                <m:t>𝟓</m:t>
                              </m:r>
                            </m:e>
                          </m:rad>
                        </m:den>
                      </m:f>
                      <m:sSup>
                        <m:sSupPr>
                          <m:ctrlPr>
                            <a:rPr lang="en-US" altLang="zh-CN" sz="2400" i="1" smtClean="0">
                              <a:latin typeface="Cambria Math" panose="02040503050406030204" pitchFamily="18" charset="0"/>
                            </a:rPr>
                          </m:ctrlPr>
                        </m:sSupPr>
                        <m:e>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𝟏</m:t>
                                  </m:r>
                                  <m:r>
                                    <a:rPr lang="en-US" altLang="zh-CN" sz="2400" i="1">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𝟓</m:t>
                                      </m:r>
                                    </m:e>
                                  </m:rad>
                                </m:num>
                                <m:den>
                                  <m:r>
                                    <a:rPr lang="en-US" altLang="zh-CN" sz="2400" i="1">
                                      <a:latin typeface="Cambria Math" panose="02040503050406030204" pitchFamily="18" charset="0"/>
                                    </a:rPr>
                                    <m:t>𝟐</m:t>
                                  </m:r>
                                </m:den>
                              </m:f>
                            </m:e>
                          </m:d>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𝟏</m:t>
                          </m:r>
                        </m:num>
                        <m:den>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𝟓</m:t>
                              </m:r>
                            </m:e>
                          </m:rad>
                        </m:den>
                      </m:f>
                      <m:sSup>
                        <m:sSupPr>
                          <m:ctrlPr>
                            <a:rPr lang="en-US" altLang="zh-CN" sz="2400" i="1" smtClean="0">
                              <a:latin typeface="Cambria Math" panose="02040503050406030204" pitchFamily="18" charset="0"/>
                            </a:rPr>
                          </m:ctrlPr>
                        </m:sSupPr>
                        <m:e>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𝟏</m:t>
                                  </m:r>
                                  <m:r>
                                    <a:rPr lang="en-US" altLang="zh-CN" sz="2400" i="1">
                                      <a:latin typeface="Cambria Math" panose="02040503050406030204" pitchFamily="18" charset="0"/>
                                    </a:rPr>
                                    <m:t>−</m:t>
                                  </m:r>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𝟓</m:t>
                                      </m:r>
                                    </m:e>
                                  </m:rad>
                                </m:num>
                                <m:den>
                                  <m:r>
                                    <a:rPr lang="en-US" altLang="zh-CN" sz="2400" i="1">
                                      <a:latin typeface="Cambria Math" panose="02040503050406030204" pitchFamily="18" charset="0"/>
                                    </a:rPr>
                                    <m:t>𝟐</m:t>
                                  </m:r>
                                </m:den>
                              </m:f>
                            </m:e>
                          </m:d>
                        </m:e>
                        <m:sup>
                          <m:r>
                            <a:rPr lang="en-US" altLang="zh-CN" sz="2400" b="1" i="1" smtClean="0">
                              <a:latin typeface="Cambria Math" panose="02040503050406030204" pitchFamily="18" charset="0"/>
                            </a:rPr>
                            <m:t>𝒏</m:t>
                          </m:r>
                        </m:sup>
                      </m:sSup>
                    </m:oMath>
                  </m:oMathPara>
                </a14:m>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209798" y="739754"/>
                <a:ext cx="11981954" cy="5939890"/>
              </a:xfrm>
              <a:prstGeom prst="rect">
                <a:avLst/>
              </a:prstGeom>
              <a:blipFill rotWithShape="1">
                <a:blip r:embed="rId2"/>
                <a:stretch>
                  <a:fillRect l="-2" t="-10" r="3"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1" y="1429250"/>
                <a:ext cx="119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dirty="0"/>
                  <a:t>Let c</a:t>
                </a:r>
                <a:r>
                  <a:rPr lang="en-US" altLang="zh-CN" baseline="-25000" dirty="0"/>
                  <a:t>1</a:t>
                </a:r>
                <a:r>
                  <a:rPr lang="en-US" altLang="zh-CN" dirty="0"/>
                  <a:t> and c</a:t>
                </a:r>
                <a:r>
                  <a:rPr lang="en-US" altLang="zh-CN" baseline="-25000" dirty="0"/>
                  <a:t>2</a:t>
                </a:r>
                <a:r>
                  <a:rPr lang="en-US" altLang="zh-CN" dirty="0"/>
                  <a:t> be real numbers with c</a:t>
                </a:r>
                <a:r>
                  <a:rPr lang="en-US" altLang="zh-CN" baseline="-25000" dirty="0"/>
                  <a:t>2</a:t>
                </a:r>
                <a:r>
                  <a:rPr lang="en-US" altLang="zh-CN" dirty="0"/>
                  <a:t> ≠ 0. Suppose that </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𝒓</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has only one root r</a:t>
                </a:r>
                <a:r>
                  <a:rPr lang="en-US" altLang="zh-CN" baseline="-25000" dirty="0"/>
                  <a:t>0</a:t>
                </a:r>
                <a:r>
                  <a:rPr lang="en-US" altLang="zh-CN" dirty="0"/>
                  <a:t>. A sequence {a</a:t>
                </a:r>
                <a:r>
                  <a:rPr lang="en-US" altLang="zh-CN" baseline="-25000" dirty="0"/>
                  <a:t>n</a:t>
                </a:r>
                <a:r>
                  <a:rPr lang="en-US" altLang="zh-CN" dirty="0"/>
                  <a:t>} is a solution of the recurrence relation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𝟐</m:t>
                        </m:r>
                      </m:sub>
                    </m:sSub>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 </m:t>
                    </m:r>
                  </m:oMath>
                </a14:m>
                <a:r>
                  <a:rPr lang="en-US" altLang="zh-CN" dirty="0"/>
                  <a:t>if and only 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𝒏</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𝜶</m:t>
                        </m:r>
                      </m:e>
                      <m:sub>
                        <m:r>
                          <a:rPr lang="en-US" altLang="zh-CN" b="1" i="1" smtClean="0">
                            <a:latin typeface="Cambria Math" panose="02040503050406030204" pitchFamily="18" charset="0"/>
                          </a:rPr>
                          <m:t>𝟏</m:t>
                        </m:r>
                      </m:sub>
                    </m:sSub>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𝟎</m:t>
                        </m:r>
                      </m:sub>
                      <m:sup>
                        <m:r>
                          <a:rPr lang="en-US" altLang="zh-CN" b="1" i="1" smtClean="0">
                            <a:latin typeface="Cambria Math" panose="02040503050406030204" pitchFamily="18" charset="0"/>
                          </a:rPr>
                          <m:t>𝒏</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𝜶</m:t>
                        </m:r>
                      </m:e>
                      <m:sub>
                        <m:r>
                          <a:rPr lang="en-US" altLang="zh-CN" b="1" i="1" smtClean="0">
                            <a:latin typeface="Cambria Math" panose="02040503050406030204" pitchFamily="18" charset="0"/>
                          </a:rPr>
                          <m:t>𝟐</m:t>
                        </m:r>
                      </m:sub>
                    </m:sSub>
                    <m:sSubSup>
                      <m:sSubSupPr>
                        <m:ctrlPr>
                          <a:rPr lang="en-US" altLang="zh-CN" i="1">
                            <a:latin typeface="Cambria Math" panose="02040503050406030204" pitchFamily="18" charset="0"/>
                          </a:rPr>
                        </m:ctrlPr>
                      </m:sSubSupPr>
                      <m:e>
                        <m:r>
                          <a:rPr lang="en-US" altLang="zh-CN" b="1" i="1" smtClean="0">
                            <a:latin typeface="Cambria Math" panose="02040503050406030204" pitchFamily="18" charset="0"/>
                          </a:rPr>
                          <m:t>𝒏</m:t>
                        </m:r>
                        <m:r>
                          <a:rPr lang="en-US" altLang="zh-CN" i="1">
                            <a:latin typeface="Cambria Math" panose="02040503050406030204" pitchFamily="18" charset="0"/>
                          </a:rPr>
                          <m:t>𝒓</m:t>
                        </m:r>
                      </m:e>
                      <m:sub>
                        <m:r>
                          <a:rPr lang="en-US" altLang="zh-CN" b="1" i="1" smtClean="0">
                            <a:latin typeface="Cambria Math" panose="02040503050406030204" pitchFamily="18" charset="0"/>
                          </a:rPr>
                          <m:t>𝟎</m:t>
                        </m:r>
                      </m:sub>
                      <m:sup>
                        <m:r>
                          <a:rPr lang="en-US" altLang="zh-CN" i="1">
                            <a:latin typeface="Cambria Math" panose="02040503050406030204" pitchFamily="18" charset="0"/>
                          </a:rPr>
                          <m:t>𝒏</m:t>
                        </m:r>
                      </m:sup>
                    </m:sSubSup>
                  </m:oMath>
                </a14:m>
                <a:r>
                  <a:rPr lang="en-US" altLang="zh-CN" dirty="0"/>
                  <a:t> for n = 0, 1, 2, … , where </a:t>
                </a:r>
                <a:r>
                  <a:rPr lang="zh-CN" altLang="en-US" dirty="0"/>
                  <a:t>𝛼</a:t>
                </a:r>
                <a:r>
                  <a:rPr lang="en-US" altLang="zh-CN" baseline="-25000" dirty="0"/>
                  <a:t>1</a:t>
                </a:r>
                <a:r>
                  <a:rPr lang="en-US" altLang="zh-CN" dirty="0"/>
                  <a:t> and </a:t>
                </a:r>
                <a:r>
                  <a:rPr lang="zh-CN" altLang="en-US" dirty="0"/>
                  <a:t>𝛼</a:t>
                </a:r>
                <a:r>
                  <a:rPr lang="en-US" altLang="zh-CN" baseline="-25000" dirty="0"/>
                  <a:t>2</a:t>
                </a:r>
                <a:r>
                  <a:rPr lang="en-US" altLang="zh-CN" dirty="0"/>
                  <a:t> are constants.</a:t>
                </a:r>
                <a:endParaRPr lang="en-US" altLang="zh-CN" dirty="0"/>
              </a:p>
              <a:p>
                <a:pPr>
                  <a:lnSpc>
                    <a:spcPct val="150000"/>
                  </a:lnSpc>
                </a:pPr>
                <a:r>
                  <a:rPr lang="en-US" altLang="zh-CN" dirty="0"/>
                  <a:t>Proof: The proof of Theorem 2 is left as Exercise 10. Example 5 illustrates the use of this theorem.</a:t>
                </a:r>
                <a:endParaRPr lang="en-US" altLang="zh-CN"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1" y="1429250"/>
                <a:ext cx="11995688" cy="5396882"/>
              </a:xfrm>
              <a:prstGeom prst="rect">
                <a:avLst/>
              </a:prstGeom>
              <a:blipFill rotWithShape="1">
                <a:blip r:embed="rId2"/>
                <a:stretch>
                  <a:fillRect t="-9" r="4"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dirty="0"/>
              <a:t>Theorem 2</a:t>
            </a:r>
            <a:endParaRPr lang="en-US" altLang="zh-CN" sz="4000" b="1" dirty="0"/>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209798" y="739754"/>
                <a:ext cx="11981954"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5:</a:t>
                </a:r>
                <a:endParaRPr lang="en-US" altLang="zh-CN" sz="2800" dirty="0"/>
              </a:p>
              <a:p>
                <a:pPr lvl="1" indent="-342900">
                  <a:lnSpc>
                    <a:spcPts val="4100"/>
                  </a:lnSpc>
                  <a:buClrTx/>
                  <a:buFont typeface="Wingdings" panose="05000000000000000000" pitchFamily="2" charset="2"/>
                  <a:buChar char="l"/>
                </a:pPr>
                <a:r>
                  <a:rPr lang="en-US" altLang="zh-CN" sz="2400" dirty="0"/>
                  <a:t>What is the solution of the recurrence relation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𝟔</m:t>
                        </m:r>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𝟐</m:t>
                        </m:r>
                      </m:sub>
                    </m:sSub>
                  </m:oMath>
                </a14:m>
                <a:r>
                  <a:rPr lang="en-US" altLang="zh-CN" sz="2400" dirty="0"/>
                  <a:t>, with initial conditions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𝟏</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𝟔</m:t>
                    </m:r>
                    <m:r>
                      <a:rPr lang="en-US" altLang="zh-CN" sz="2400" i="1">
                        <a:latin typeface="Cambria Math" panose="02040503050406030204" pitchFamily="18" charset="0"/>
                      </a:rPr>
                      <m:t>?</m:t>
                    </m:r>
                  </m:oMath>
                </a14:m>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209798" y="739754"/>
                <a:ext cx="11981954" cy="5939890"/>
              </a:xfrm>
              <a:prstGeom prst="rect">
                <a:avLst/>
              </a:prstGeom>
              <a:blipFill rotWithShape="1">
                <a:blip r:embed="rId2"/>
                <a:stretch>
                  <a:fillRect l="-2" t="-10" r="3"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209798" y="739754"/>
                <a:ext cx="11981954"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Solution:</a:t>
                </a:r>
                <a:endParaRPr lang="en-US" altLang="zh-CN" sz="2800" dirty="0"/>
              </a:p>
              <a:p>
                <a:pPr marL="400050" lvl="1" indent="0">
                  <a:lnSpc>
                    <a:spcPct val="140000"/>
                  </a:lnSpc>
                  <a:buClr>
                    <a:schemeClr val="tx1"/>
                  </a:buClr>
                  <a:buNone/>
                </a:pPr>
                <a:r>
                  <a:rPr lang="en-US" altLang="zh-CN" sz="2400" dirty="0"/>
                  <a:t>The only root of r</a:t>
                </a:r>
                <a:r>
                  <a:rPr lang="en-US" altLang="zh-CN" sz="2400" baseline="30000" dirty="0"/>
                  <a:t>2</a:t>
                </a:r>
                <a:r>
                  <a:rPr lang="en-US" altLang="zh-CN" sz="2400" dirty="0"/>
                  <a:t> − 6r + 9 = 0 is r = 3. Hence, the solution to this recurrence relation is </a:t>
                </a:r>
                <a:endParaRPr lang="en-US" altLang="zh-CN" sz="2400" dirty="0"/>
              </a:p>
              <a:p>
                <a:pPr marL="400050" lvl="1" indent="0" algn="ctr">
                  <a:lnSpc>
                    <a:spcPct val="140000"/>
                  </a:lnSpc>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𝟏</m:t>
                          </m:r>
                        </m:sub>
                      </m:sSub>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𝟑</m:t>
                          </m:r>
                        </m:e>
                        <m:sup>
                          <m:r>
                            <a:rPr lang="en-US" altLang="zh-CN" sz="2400" b="1" i="1" smtClean="0">
                              <a:latin typeface="Cambria Math" panose="02040503050406030204" pitchFamily="18" charset="0"/>
                            </a:rPr>
                            <m:t>𝒏</m:t>
                          </m:r>
                        </m:sup>
                      </m:s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𝒏</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𝟑</m:t>
                          </m:r>
                        </m:e>
                        <m:sup>
                          <m:r>
                            <a:rPr lang="en-US" altLang="zh-CN" sz="2400" b="1" i="1" smtClean="0">
                              <a:latin typeface="Cambria Math" panose="02040503050406030204" pitchFamily="18" charset="0"/>
                            </a:rPr>
                            <m:t>𝒏</m:t>
                          </m:r>
                        </m:sup>
                      </m:sSup>
                    </m:oMath>
                  </m:oMathPara>
                </a14:m>
                <a:endParaRPr lang="en-US" altLang="zh-CN" sz="2400" dirty="0"/>
              </a:p>
              <a:p>
                <a:pPr marL="400050" lvl="1" indent="0">
                  <a:lnSpc>
                    <a:spcPct val="140000"/>
                  </a:lnSpc>
                  <a:buNone/>
                </a:pPr>
                <a:r>
                  <a:rPr lang="en-US" altLang="zh-CN" sz="2400" dirty="0"/>
                  <a:t>for some constants </a:t>
                </a:r>
                <a:r>
                  <a:rPr lang="zh-CN" altLang="en-US" dirty="0"/>
                  <a:t>𝛼</a:t>
                </a:r>
                <a:r>
                  <a:rPr lang="en-US" altLang="zh-CN" baseline="-25000" dirty="0"/>
                  <a:t>1</a:t>
                </a:r>
                <a:r>
                  <a:rPr lang="en-US" altLang="zh-CN" dirty="0"/>
                  <a:t> and </a:t>
                </a:r>
                <a:r>
                  <a:rPr lang="zh-CN" altLang="en-US" dirty="0"/>
                  <a:t>𝛼</a:t>
                </a:r>
                <a:r>
                  <a:rPr lang="en-US" altLang="zh-CN" baseline="-25000" dirty="0"/>
                  <a:t>2</a:t>
                </a:r>
                <a:r>
                  <a:rPr lang="en-US" altLang="zh-CN" sz="2400" dirty="0"/>
                  <a:t>. Using the initial conditions, it follows that </a:t>
                </a:r>
                <a:endParaRPr lang="en-US" altLang="zh-CN" sz="2400" dirty="0"/>
              </a:p>
              <a:p>
                <a:pPr marL="400050" lvl="1" indent="0" algn="ctr">
                  <a:lnSpc>
                    <a:spcPct val="140000"/>
                  </a:lnSpc>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𝟏</m:t>
                          </m:r>
                          <m:r>
                            <a:rPr lang="en-US" altLang="zh-CN" sz="2400" i="1">
                              <a:latin typeface="Cambria Math" panose="02040503050406030204" pitchFamily="18" charset="0"/>
                            </a:rPr>
                            <m:t>=</m:t>
                          </m:r>
                          <m:r>
                            <a:rPr lang="zh-CN" altLang="en-US" sz="2400" i="1">
                              <a:latin typeface="Cambria Math" panose="02040503050406030204" pitchFamily="18" charset="0"/>
                            </a:rPr>
                            <m:t>𝜶</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𝟐</m:t>
                          </m:r>
                        </m:sub>
                      </m:sSub>
                    </m:oMath>
                  </m:oMathPara>
                </a14:m>
                <a:endParaRPr lang="en-US" altLang="zh-CN" sz="2400" dirty="0"/>
              </a:p>
              <a:p>
                <a:pPr marL="400050" lvl="1" indent="0" algn="ctr">
                  <a:lnSpc>
                    <a:spcPct val="140000"/>
                  </a:lnSpc>
                  <a:buNone/>
                </a:pP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𝟔</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𝟏</m:t>
                        </m:r>
                      </m:sub>
                    </m:sSub>
                    <m:r>
                      <a:rPr lang="en-US" altLang="zh-CN" sz="2400"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𝟑</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𝟐</m:t>
                        </m:r>
                      </m:sub>
                    </m:sSub>
                    <m:r>
                      <a:rPr lang="en-US" altLang="zh-CN" sz="2400"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𝟑</m:t>
                    </m:r>
                  </m:oMath>
                </a14:m>
                <a:endParaRPr lang="en-US" altLang="zh-CN" sz="2400" dirty="0"/>
              </a:p>
              <a:p>
                <a:pPr marL="400050" lvl="1" indent="0">
                  <a:lnSpc>
                    <a:spcPct val="140000"/>
                  </a:lnSpc>
                  <a:buNone/>
                </a:pPr>
                <a:r>
                  <a:rPr lang="en-US" altLang="zh-CN" sz="2400" dirty="0"/>
                  <a:t>Solving these two equations shows that </a:t>
                </a:r>
                <a:r>
                  <a:rPr lang="zh-CN" altLang="en-US" sz="2400" dirty="0"/>
                  <a:t>𝛼</a:t>
                </a:r>
                <a:r>
                  <a:rPr lang="en-US" altLang="zh-CN" sz="2400" baseline="-25000" dirty="0"/>
                  <a:t>1</a:t>
                </a:r>
                <a:r>
                  <a:rPr lang="en-US" altLang="zh-CN" sz="2400" dirty="0"/>
                  <a:t> = 1 and </a:t>
                </a:r>
                <a:r>
                  <a:rPr lang="zh-CN" altLang="en-US" sz="2400" dirty="0"/>
                  <a:t>𝛼</a:t>
                </a:r>
                <a:r>
                  <a:rPr lang="en-US" altLang="zh-CN" sz="2400" baseline="-25000" dirty="0"/>
                  <a:t>2</a:t>
                </a:r>
                <a:r>
                  <a:rPr lang="en-US" altLang="zh-CN" sz="2400" dirty="0"/>
                  <a:t> = 1. Consequently, the solution to this recurrence relation and the initial conditions is</a:t>
                </a:r>
                <a:endParaRPr lang="en-US" altLang="zh-CN" sz="2400" dirty="0"/>
              </a:p>
              <a:p>
                <a:pPr marL="400050" lvl="1" indent="0" algn="ctr">
                  <a:lnSpc>
                    <a:spcPct val="140000"/>
                  </a:lnSpc>
                  <a:buNone/>
                </a:pP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𝟑</m:t>
                        </m:r>
                      </m:e>
                      <m:sup>
                        <m:r>
                          <a:rPr lang="en-US" altLang="zh-CN" sz="2400" i="1">
                            <a:latin typeface="Cambria Math" panose="02040503050406030204" pitchFamily="18" charset="0"/>
                          </a:rPr>
                          <m:t>𝒏</m:t>
                        </m:r>
                      </m:sup>
                    </m:sSup>
                    <m:r>
                      <a:rPr lang="en-US" altLang="zh-CN" sz="2400" i="1">
                        <a:latin typeface="Cambria Math" panose="02040503050406030204" pitchFamily="18" charset="0"/>
                      </a:rPr>
                      <m:t>+</m:t>
                    </m:r>
                    <m:r>
                      <a:rPr lang="en-US" altLang="zh-CN" sz="2400" i="1">
                        <a:latin typeface="Cambria Math" panose="02040503050406030204" pitchFamily="18" charset="0"/>
                      </a:rPr>
                      <m:t>𝒏</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𝟑</m:t>
                        </m:r>
                      </m:e>
                      <m:sup>
                        <m:r>
                          <a:rPr lang="en-US" altLang="zh-CN" sz="2400" i="1">
                            <a:latin typeface="Cambria Math" panose="02040503050406030204" pitchFamily="18" charset="0"/>
                          </a:rPr>
                          <m:t>𝒏</m:t>
                        </m:r>
                      </m:sup>
                    </m:sSup>
                  </m:oMath>
                </a14:m>
                <a:r>
                  <a:rPr lang="en-US" altLang="zh-CN" sz="2400" dirty="0"/>
                  <a:t>.</a:t>
                </a: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209798" y="739754"/>
                <a:ext cx="11981954" cy="5939890"/>
              </a:xfrm>
              <a:prstGeom prst="rect">
                <a:avLst/>
              </a:prstGeom>
              <a:blipFill rotWithShape="1">
                <a:blip r:embed="rId2"/>
                <a:stretch>
                  <a:fillRect l="-2" t="-10" r="3"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1" y="1429250"/>
                <a:ext cx="119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dirty="0"/>
                  <a:t>Let c</a:t>
                </a:r>
                <a:r>
                  <a:rPr lang="en-US" altLang="zh-CN" baseline="-25000" dirty="0"/>
                  <a:t>1</a:t>
                </a:r>
                <a:r>
                  <a:rPr lang="en-US" altLang="zh-CN" dirty="0"/>
                  <a:t> ,c</a:t>
                </a:r>
                <a:r>
                  <a:rPr lang="en-US" altLang="zh-CN" baseline="-25000" dirty="0"/>
                  <a:t>2</a:t>
                </a:r>
                <a:r>
                  <a:rPr lang="en-US" altLang="zh-CN" dirty="0"/>
                  <a:t>,…,c</a:t>
                </a:r>
                <a:r>
                  <a:rPr lang="en-US" altLang="zh-CN" baseline="-25000" dirty="0"/>
                  <a:t>k </a:t>
                </a:r>
                <a:r>
                  <a:rPr lang="en-US" altLang="zh-CN" dirty="0"/>
                  <a:t>be real numbers. </a:t>
                </a:r>
                <a:endParaRPr lang="en-US" altLang="zh-CN" dirty="0"/>
              </a:p>
              <a:p>
                <a:pPr>
                  <a:lnSpc>
                    <a:spcPct val="150000"/>
                  </a:lnSpc>
                </a:pPr>
                <a:r>
                  <a:rPr lang="en-US" altLang="zh-CN" dirty="0"/>
                  <a:t>Suppose that </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𝒌</m:t>
                        </m:r>
                      </m:sup>
                    </m:s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𝟏</m:t>
                        </m:r>
                      </m:sub>
                    </m:sSub>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𝒌</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has k distinct roots r</a:t>
                </a:r>
                <a:r>
                  <a:rPr lang="en-US" altLang="zh-CN" baseline="-25000" dirty="0"/>
                  <a:t>1</a:t>
                </a:r>
                <a:r>
                  <a:rPr lang="en-US" altLang="zh-CN" dirty="0"/>
                  <a:t>, r</a:t>
                </a:r>
                <a:r>
                  <a:rPr lang="en-US" altLang="zh-CN" baseline="-25000" dirty="0"/>
                  <a:t>2</a:t>
                </a:r>
                <a:r>
                  <a:rPr lang="en-US" altLang="zh-CN" dirty="0"/>
                  <a:t> …, r</a:t>
                </a:r>
                <a:r>
                  <a:rPr lang="en-US" altLang="zh-CN" baseline="-25000" dirty="0"/>
                  <a:t>k</a:t>
                </a:r>
                <a:r>
                  <a:rPr lang="en-US" altLang="zh-CN" dirty="0"/>
                  <a:t>. Then a sequence {a</a:t>
                </a:r>
                <a:r>
                  <a:rPr lang="en-US" altLang="zh-CN" baseline="-25000" dirty="0"/>
                  <a:t>n</a:t>
                </a:r>
                <a:r>
                  <a:rPr lang="en-US" altLang="zh-CN" dirty="0"/>
                  <a:t>} is a solution of the recurrence relation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𝟐</m:t>
                        </m:r>
                      </m:sub>
                    </m:sSub>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𝒄</m:t>
                        </m:r>
                      </m:e>
                      <m:sub>
                        <m:r>
                          <a:rPr lang="en-US" altLang="zh-CN" b="1" i="1" smtClean="0">
                            <a:latin typeface="Cambria Math" panose="02040503050406030204" pitchFamily="18" charset="0"/>
                          </a:rPr>
                          <m:t>𝒌</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𝒏</m:t>
                        </m:r>
                        <m:r>
                          <a:rPr lang="en-US" altLang="zh-CN" i="1">
                            <a:latin typeface="Cambria Math" panose="02040503050406030204" pitchFamily="18" charset="0"/>
                          </a:rPr>
                          <m:t>−</m:t>
                        </m:r>
                        <m:r>
                          <a:rPr lang="en-US" altLang="zh-CN" b="1" i="1" smtClean="0">
                            <a:latin typeface="Cambria Math" panose="02040503050406030204" pitchFamily="18" charset="0"/>
                          </a:rPr>
                          <m:t>𝒌</m:t>
                        </m:r>
                      </m:sub>
                    </m:sSub>
                  </m:oMath>
                </a14:m>
                <a:r>
                  <a:rPr lang="en-US" altLang="zh-CN" dirty="0"/>
                  <a:t> if and only 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𝒏</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𝜶</m:t>
                        </m:r>
                      </m:e>
                      <m:sub>
                        <m:r>
                          <a:rPr lang="en-US" altLang="zh-CN" b="1" i="1" smtClean="0">
                            <a:latin typeface="Cambria Math" panose="02040503050406030204" pitchFamily="18" charset="0"/>
                          </a:rPr>
                          <m:t>𝟏</m:t>
                        </m:r>
                      </m:sub>
                    </m:sSub>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𝒓</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𝒏</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𝜶</m:t>
                        </m:r>
                      </m:e>
                      <m:sub>
                        <m:r>
                          <a:rPr lang="en-US" altLang="zh-CN" i="1">
                            <a:latin typeface="Cambria Math" panose="02040503050406030204" pitchFamily="18" charset="0"/>
                          </a:rPr>
                          <m:t>𝟐</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𝒓</m:t>
                        </m:r>
                      </m:e>
                      <m:sub>
                        <m:r>
                          <a:rPr lang="en-US" altLang="zh-CN" i="1">
                            <a:latin typeface="Cambria Math" panose="02040503050406030204" pitchFamily="18" charset="0"/>
                          </a:rPr>
                          <m:t>𝟏</m:t>
                        </m:r>
                      </m:sub>
                      <m:sup>
                        <m:r>
                          <a:rPr lang="en-US" altLang="zh-CN" i="1">
                            <a:latin typeface="Cambria Math" panose="02040503050406030204" pitchFamily="18" charset="0"/>
                          </a:rPr>
                          <m:t>𝒏</m:t>
                        </m:r>
                      </m:sup>
                    </m:sSubSup>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𝜶</m:t>
                        </m:r>
                      </m:e>
                      <m:sub>
                        <m:r>
                          <a:rPr lang="en-US" altLang="zh-CN" b="1" i="1" smtClean="0">
                            <a:latin typeface="Cambria Math" panose="02040503050406030204" pitchFamily="18" charset="0"/>
                          </a:rPr>
                          <m:t>𝒌</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𝒓</m:t>
                        </m:r>
                      </m:e>
                      <m:sub>
                        <m:r>
                          <a:rPr lang="en-US" altLang="zh-CN" b="1" i="1" smtClean="0">
                            <a:latin typeface="Cambria Math" panose="02040503050406030204" pitchFamily="18" charset="0"/>
                          </a:rPr>
                          <m:t>𝒌</m:t>
                        </m:r>
                      </m:sub>
                      <m:sup>
                        <m:r>
                          <a:rPr lang="en-US" altLang="zh-CN" i="1">
                            <a:latin typeface="Cambria Math" panose="02040503050406030204" pitchFamily="18" charset="0"/>
                          </a:rPr>
                          <m:t>𝒏</m:t>
                        </m:r>
                      </m:sup>
                    </m:sSubSup>
                  </m:oMath>
                </a14:m>
                <a:r>
                  <a:rPr lang="en-US" altLang="zh-CN" dirty="0"/>
                  <a:t> for n = 0, 1, 2, … , where </a:t>
                </a:r>
                <a:r>
                  <a:rPr lang="zh-CN" altLang="en-US" dirty="0"/>
                  <a:t>𝛼</a:t>
                </a:r>
                <a:r>
                  <a:rPr lang="en-US" altLang="zh-CN" baseline="-25000" dirty="0"/>
                  <a:t>1</a:t>
                </a:r>
                <a:r>
                  <a:rPr lang="en-US" altLang="zh-CN" dirty="0"/>
                  <a:t>, </a:t>
                </a:r>
                <a:r>
                  <a:rPr lang="zh-CN" altLang="en-US" dirty="0"/>
                  <a:t>𝛼</a:t>
                </a:r>
                <a:r>
                  <a:rPr lang="en-US" altLang="zh-CN" baseline="-25000" dirty="0"/>
                  <a:t>2</a:t>
                </a:r>
                <a:r>
                  <a:rPr lang="en-US" altLang="zh-CN" dirty="0"/>
                  <a:t>,…,</a:t>
                </a:r>
                <a:r>
                  <a:rPr lang="zh-CN" altLang="en-US" dirty="0"/>
                  <a:t>𝛼</a:t>
                </a:r>
                <a:r>
                  <a:rPr lang="en-US" altLang="zh-CN" baseline="-25000" dirty="0"/>
                  <a:t>k </a:t>
                </a:r>
                <a:r>
                  <a:rPr lang="en-US" altLang="zh-CN" dirty="0"/>
                  <a:t>are constants.</a:t>
                </a:r>
                <a:endParaRPr lang="en-US" altLang="zh-CN"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1" y="1429250"/>
                <a:ext cx="11995688" cy="5396882"/>
              </a:xfrm>
              <a:prstGeom prst="rect">
                <a:avLst/>
              </a:prstGeom>
              <a:blipFill rotWithShape="1">
                <a:blip r:embed="rId2"/>
                <a:stretch>
                  <a:fillRect t="-9" r="4"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dirty="0"/>
              <a:t>Theorem 3</a:t>
            </a:r>
            <a:endParaRPr lang="en-US" altLang="zh-CN" sz="4000" b="1" dirty="0"/>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a:t>
            </a:r>
            <a:endParaRPr lang="en-US" altLang="zh-CN" sz="2800" dirty="0"/>
          </a:p>
          <a:p>
            <a:pPr lvl="1">
              <a:lnSpc>
                <a:spcPct val="150000"/>
              </a:lnSpc>
              <a:buClr>
                <a:schemeClr val="tx1"/>
              </a:buClr>
              <a:buFont typeface="Wingdings" panose="05000000000000000000" pitchFamily="2" charset="2"/>
              <a:buChar char="l"/>
            </a:pPr>
            <a:r>
              <a:rPr lang="en-US" altLang="zh-CN" sz="2400">
                <a:solidFill>
                  <a:srgbClr val="FF0000"/>
                </a:solidFill>
              </a:rPr>
              <a:t>Rabbits and the Fibonacci Numbers(</a:t>
            </a:r>
            <a:r>
              <a:rPr lang="zh-CN" altLang="en-US" sz="2400">
                <a:solidFill>
                  <a:srgbClr val="FF0000"/>
                </a:solidFill>
              </a:rPr>
              <a:t>兔子和斐波那契数</a:t>
            </a:r>
            <a:r>
              <a:rPr lang="en-US" altLang="zh-CN" sz="2400">
                <a:solidFill>
                  <a:srgbClr val="FF0000"/>
                </a:solidFill>
              </a:rPr>
              <a:t>) </a:t>
            </a:r>
            <a:endParaRPr lang="en-US" altLang="zh-CN" sz="2400">
              <a:solidFill>
                <a:srgbClr val="FF0000"/>
              </a:solidFill>
            </a:endParaRPr>
          </a:p>
          <a:p>
            <a:pPr lvl="1">
              <a:lnSpc>
                <a:spcPct val="150000"/>
              </a:lnSpc>
              <a:buClr>
                <a:schemeClr val="tx1"/>
              </a:buClr>
              <a:buFont typeface="Wingdings" panose="05000000000000000000" pitchFamily="2" charset="2"/>
              <a:buChar char="l"/>
            </a:pPr>
            <a:r>
              <a:rPr lang="en-US" altLang="zh-CN" sz="2400"/>
              <a:t>Consider this problem, which was originally posed by Leonardo Pisano, also known as Fibonacci, in the thirteenth century in his book </a:t>
            </a:r>
            <a:r>
              <a:rPr lang="en-US" altLang="zh-CN" sz="2400" i="1"/>
              <a:t>Liber abaci</a:t>
            </a:r>
            <a:r>
              <a:rPr lang="en-US" altLang="zh-CN" sz="2400"/>
              <a:t>. </a:t>
            </a:r>
            <a:endParaRPr lang="en-US" altLang="zh-CN" sz="2400"/>
          </a:p>
          <a:p>
            <a:pPr lvl="1">
              <a:lnSpc>
                <a:spcPct val="150000"/>
              </a:lnSpc>
              <a:buClr>
                <a:schemeClr val="tx1"/>
              </a:buClr>
              <a:buFont typeface="Wingdings" panose="05000000000000000000" pitchFamily="2" charset="2"/>
              <a:buChar char="l"/>
            </a:pPr>
            <a:r>
              <a:rPr lang="en-US" altLang="zh-CN" sz="2400"/>
              <a:t>A young pair of rabbits (one of each sex) is placed on an island. A pair of rabbits does not breed until they are 2 months old. After they are 2 months old, each pair of rabbits produces another pair each month, as shown in Figure 1. Find a recurrence relation for the number of pairs of rabbits on the island after n months, assuming that no rabbits ever die.</a:t>
            </a:r>
            <a:endParaRPr lang="en-US" altLang="zh-CN" sz="2400" dirty="0"/>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6:</a:t>
                </a:r>
                <a:endParaRPr lang="en-US" altLang="zh-CN" sz="2800" dirty="0"/>
              </a:p>
              <a:p>
                <a:pPr lvl="1" indent="-342900">
                  <a:lnSpc>
                    <a:spcPts val="4100"/>
                  </a:lnSpc>
                  <a:buClrTx/>
                  <a:buFont typeface="Wingdings" panose="05000000000000000000" pitchFamily="2" charset="2"/>
                  <a:buChar char="l"/>
                </a:pPr>
                <a:r>
                  <a:rPr lang="en-US" altLang="zh-CN" sz="2400" dirty="0"/>
                  <a:t>What is the solution of the recurrence relation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𝟔</m:t>
                        </m:r>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𝟏𝟏</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𝟐</m:t>
                        </m:r>
                      </m:sub>
                    </m:sSub>
                    <m:r>
                      <a:rPr lang="en-US" altLang="zh-CN" sz="2400" b="1" i="0"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𝟔</m:t>
                        </m:r>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b="1" i="1" smtClean="0">
                            <a:latin typeface="Cambria Math" panose="02040503050406030204" pitchFamily="18" charset="0"/>
                          </a:rPr>
                          <m:t>𝟑</m:t>
                        </m:r>
                      </m:sub>
                    </m:sSub>
                  </m:oMath>
                </a14:m>
                <a:r>
                  <a:rPr lang="en-US" altLang="zh-CN" sz="2400" dirty="0"/>
                  <a:t>, with initial conditions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𝟓</m:t>
                    </m:r>
                    <m:r>
                      <a:rPr lang="en-US" altLang="zh-CN" sz="2400" b="1" i="1" smtClean="0">
                        <a:latin typeface="Cambria Math" panose="02040503050406030204" pitchFamily="18" charset="0"/>
                      </a:rPr>
                      <m:t>,</m:t>
                    </m:r>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𝟐</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𝟏𝟏</m:t>
                    </m:r>
                    <m:r>
                      <a:rPr lang="en-US" altLang="zh-CN" sz="2400" b="1" i="1" smtClean="0">
                        <a:latin typeface="Cambria Math" panose="02040503050406030204" pitchFamily="18" charset="0"/>
                      </a:rPr>
                      <m:t>.</m:t>
                    </m:r>
                  </m:oMath>
                </a14:m>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Solution:</a:t>
                </a:r>
                <a:endParaRPr lang="en-US" altLang="zh-CN" sz="2800" dirty="0"/>
              </a:p>
              <a:p>
                <a:pPr marL="400050" lvl="1" indent="0">
                  <a:lnSpc>
                    <a:spcPct val="150000"/>
                  </a:lnSpc>
                  <a:buClr>
                    <a:schemeClr val="tx1"/>
                  </a:buClr>
                  <a:buNone/>
                </a:pPr>
                <a:r>
                  <a:rPr lang="en-US" altLang="zh-CN" sz="2400" dirty="0"/>
                  <a:t>The characteristic polynomial of this recurrence relation is r</a:t>
                </a:r>
                <a:r>
                  <a:rPr lang="en-US" altLang="zh-CN" sz="2400" baseline="30000" dirty="0"/>
                  <a:t>3</a:t>
                </a:r>
                <a:r>
                  <a:rPr lang="en-US" altLang="zh-CN" sz="2400" dirty="0"/>
                  <a:t> − 6r</a:t>
                </a:r>
                <a:r>
                  <a:rPr lang="en-US" altLang="zh-CN" sz="2400" baseline="30000" dirty="0"/>
                  <a:t>2</a:t>
                </a:r>
                <a:r>
                  <a:rPr lang="en-US" altLang="zh-CN" sz="2400" dirty="0"/>
                  <a:t> + 11r − 6. The characteristic roots are r = 1, r = 2, and r = 3, because is </a:t>
                </a:r>
                <a:endParaRPr lang="en-US" altLang="zh-CN" sz="2400" dirty="0"/>
              </a:p>
              <a:p>
                <a:pPr marL="400050" lvl="1" indent="0" algn="ctr">
                  <a:lnSpc>
                    <a:spcPct val="150000"/>
                  </a:lnSpc>
                  <a:buNone/>
                </a:pPr>
                <a:r>
                  <a:rPr lang="en-US" altLang="zh-CN" sz="2400" dirty="0"/>
                  <a:t>r</a:t>
                </a:r>
                <a:r>
                  <a:rPr lang="en-US" altLang="zh-CN" sz="2400" baseline="30000" dirty="0"/>
                  <a:t>3</a:t>
                </a:r>
                <a:r>
                  <a:rPr lang="en-US" altLang="zh-CN" sz="2400" dirty="0"/>
                  <a:t> − 6r</a:t>
                </a:r>
                <a:r>
                  <a:rPr lang="en-US" altLang="zh-CN" sz="2400" baseline="30000" dirty="0"/>
                  <a:t>2</a:t>
                </a:r>
                <a:r>
                  <a:rPr lang="en-US" altLang="zh-CN" sz="2400" dirty="0"/>
                  <a:t> + 11r − 6 = (r − 1)(r − 2)(r − 3). </a:t>
                </a:r>
                <a:endParaRPr lang="en-US" altLang="zh-CN" sz="2400" dirty="0"/>
              </a:p>
              <a:p>
                <a:pPr marL="400050" lvl="1" indent="0">
                  <a:lnSpc>
                    <a:spcPct val="150000"/>
                  </a:lnSpc>
                  <a:buNone/>
                </a:pPr>
                <a:r>
                  <a:rPr lang="en-US" altLang="zh-CN" sz="2400" dirty="0"/>
                  <a:t>Hence, the solutions to this recurrence relation are of the form </a:t>
                </a:r>
                <a:endParaRPr lang="en-US" altLang="zh-CN" sz="2400" dirty="0"/>
              </a:p>
              <a:p>
                <a:pPr marL="400050" lvl="1"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𝒏</m:t>
                          </m:r>
                        </m:sub>
                      </m:sSub>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m:t>
                          </m:r>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𝟏</m:t>
                          </m:r>
                        </m:sub>
                      </m:sSub>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m:t>
                          </m:r>
                        </m:e>
                        <m:sup>
                          <m:r>
                            <a:rPr lang="en-US" altLang="zh-CN" sz="2400" b="1" i="1" smtClean="0">
                              <a:latin typeface="Cambria Math" panose="02040503050406030204" pitchFamily="18" charset="0"/>
                              <a:ea typeface="Cambria Math" panose="02040503050406030204" pitchFamily="18" charset="0"/>
                            </a:rPr>
                            <m:t>𝒏</m:t>
                          </m:r>
                        </m:sup>
                      </m:s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𝟐</m:t>
                          </m:r>
                        </m:sub>
                      </m:sSub>
                      <m:r>
                        <a:rPr lang="en-US" altLang="zh-CN" sz="2400" i="1">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𝟐</m:t>
                          </m:r>
                        </m:e>
                        <m:sup>
                          <m:r>
                            <a:rPr lang="en-US" altLang="zh-CN" sz="2400" i="1">
                              <a:latin typeface="Cambria Math" panose="02040503050406030204" pitchFamily="18" charset="0"/>
                              <a:ea typeface="Cambria Math" panose="02040503050406030204" pitchFamily="18" charset="0"/>
                            </a:rPr>
                            <m:t>𝒏</m:t>
                          </m:r>
                        </m:sup>
                      </m:sSup>
                      <m:r>
                        <a:rPr lang="en-US" altLang="zh-CN" sz="2400" b="1" i="0"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𝟑</m:t>
                          </m:r>
                        </m:sub>
                      </m:sSub>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𝟑</m:t>
                          </m:r>
                        </m:e>
                        <m:sup>
                          <m:r>
                            <a:rPr lang="en-US" altLang="zh-CN" sz="2400" i="1">
                              <a:latin typeface="Cambria Math" panose="02040503050406030204" pitchFamily="18" charset="0"/>
                              <a:ea typeface="Cambria Math" panose="02040503050406030204" pitchFamily="18" charset="0"/>
                            </a:rPr>
                            <m:t>𝒏</m:t>
                          </m:r>
                        </m:sup>
                      </m:sSup>
                    </m:oMath>
                  </m:oMathPara>
                </a14:m>
                <a:endParaRPr lang="en-US" altLang="zh-CN" sz="2400" dirty="0">
                  <a:ea typeface="Cambria Math" panose="02040503050406030204" pitchFamily="18" charset="0"/>
                </a:endParaRPr>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Solution:</a:t>
                </a:r>
                <a:endParaRPr lang="en-US" altLang="zh-CN" sz="2800" dirty="0"/>
              </a:p>
              <a:p>
                <a:pPr marL="400050" lvl="1" indent="0">
                  <a:lnSpc>
                    <a:spcPct val="140000"/>
                  </a:lnSpc>
                  <a:buClrTx/>
                  <a:buNone/>
                </a:pPr>
                <a:r>
                  <a:rPr lang="en-US" altLang="zh-CN" sz="2400" dirty="0"/>
                  <a:t>To find the constants </a:t>
                </a:r>
                <a:r>
                  <a:rPr lang="zh-CN" altLang="en-US" sz="2400" dirty="0"/>
                  <a:t>𝛼</a:t>
                </a:r>
                <a:r>
                  <a:rPr lang="en-US" altLang="zh-CN" sz="2400" baseline="-25000" dirty="0"/>
                  <a:t>1</a:t>
                </a:r>
                <a:r>
                  <a:rPr lang="en-US" altLang="zh-CN" sz="2400" dirty="0"/>
                  <a:t>, </a:t>
                </a:r>
                <a:r>
                  <a:rPr lang="zh-CN" altLang="en-US" sz="2400" dirty="0"/>
                  <a:t>𝛼</a:t>
                </a:r>
                <a:r>
                  <a:rPr lang="en-US" altLang="zh-CN" sz="2400" baseline="-25000" dirty="0"/>
                  <a:t>2</a:t>
                </a:r>
                <a:r>
                  <a:rPr lang="en-US" altLang="zh-CN" sz="2400" dirty="0"/>
                  <a:t>, and </a:t>
                </a:r>
                <a:r>
                  <a:rPr lang="zh-CN" altLang="en-US" sz="2400" dirty="0"/>
                  <a:t>𝛼</a:t>
                </a:r>
                <a:r>
                  <a:rPr lang="en-US" altLang="zh-CN" sz="2400" baseline="-25000" dirty="0"/>
                  <a:t>3</a:t>
                </a:r>
                <a:r>
                  <a:rPr lang="en-US" altLang="zh-CN" sz="2400" dirty="0"/>
                  <a:t>, use the initial conditions. This gives</a:t>
                </a:r>
                <a:endParaRPr lang="en-US" altLang="zh-CN" sz="2400" dirty="0"/>
              </a:p>
              <a:p>
                <a:pPr marL="400050" lvl="1" indent="0" algn="ctr">
                  <a:lnSpc>
                    <a:spcPct val="140000"/>
                  </a:lnSpc>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𝟐</m:t>
                        </m:r>
                        <m:r>
                          <a:rPr lang="en-US" altLang="zh-CN" sz="2400" i="1">
                            <a:latin typeface="Cambria Math" panose="02040503050406030204" pitchFamily="18" charset="0"/>
                          </a:rPr>
                          <m:t>=</m:t>
                        </m:r>
                        <m:r>
                          <a:rPr lang="zh-CN" altLang="en-US" sz="2400" i="1">
                            <a:latin typeface="Cambria Math" panose="02040503050406030204" pitchFamily="18" charset="0"/>
                          </a:rPr>
                          <m:t>𝜶</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𝟐</m:t>
                        </m:r>
                      </m:sub>
                    </m:sSub>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𝟑</m:t>
                        </m:r>
                      </m:sub>
                    </m:sSub>
                  </m:oMath>
                </a14:m>
                <a:r>
                  <a:rPr lang="en-US" altLang="zh-CN" sz="2400" dirty="0"/>
                  <a:t>,</a:t>
                </a:r>
                <a:endParaRPr lang="en-US" altLang="zh-CN" sz="2400" dirty="0"/>
              </a:p>
              <a:p>
                <a:pPr marL="400050" lvl="1" indent="0" algn="ctr">
                  <a:lnSpc>
                    <a:spcPct val="140000"/>
                  </a:lnSpc>
                  <a:buNone/>
                </a:pP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𝟓</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𝟐</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2</m:t>
                    </m:r>
                    <m:r>
                      <a:rPr lang="en-US" altLang="zh-CN" sz="2400" b="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𝟑</m:t>
                        </m:r>
                      </m:sub>
                    </m:sSub>
                    <m:r>
                      <a:rPr lang="en-US" altLang="zh-CN" sz="2400"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𝟑</m:t>
                    </m:r>
                  </m:oMath>
                </a14:m>
                <a:endParaRPr lang="en-US" altLang="zh-CN" sz="2400" dirty="0"/>
              </a:p>
              <a:p>
                <a:pPr marL="400050" lvl="1" indent="0" algn="ctr">
                  <a:lnSpc>
                    <a:spcPct val="14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𝟐</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𝟏𝟓</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𝟐</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4</m:t>
                      </m:r>
                      <m:r>
                        <a:rPr lang="en-US" altLang="zh-CN" sz="2400" b="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𝟑</m:t>
                          </m:r>
                        </m:sub>
                      </m:sSub>
                      <m:r>
                        <a:rPr lang="en-US" altLang="zh-CN" sz="2400"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𝟗</m:t>
                      </m:r>
                    </m:oMath>
                  </m:oMathPara>
                </a14:m>
                <a:endParaRPr lang="en-US" altLang="zh-CN" sz="2400" dirty="0"/>
              </a:p>
              <a:p>
                <a:pPr marL="400050" lvl="1" indent="0">
                  <a:lnSpc>
                    <a:spcPct val="140000"/>
                  </a:lnSpc>
                  <a:buNone/>
                </a:pPr>
                <a:r>
                  <a:rPr lang="en-US" altLang="zh-CN" sz="2400" dirty="0"/>
                  <a:t>When these three simultaneous equations are solved for </a:t>
                </a:r>
                <a:r>
                  <a:rPr lang="zh-CN" altLang="en-US" sz="2400" dirty="0"/>
                  <a:t>𝛼</a:t>
                </a:r>
                <a:r>
                  <a:rPr lang="en-US" altLang="zh-CN" sz="2400" dirty="0"/>
                  <a:t>1, </a:t>
                </a:r>
                <a:r>
                  <a:rPr lang="zh-CN" altLang="en-US" sz="2400" dirty="0"/>
                  <a:t>𝛼</a:t>
                </a:r>
                <a:r>
                  <a:rPr lang="en-US" altLang="zh-CN" sz="2400" dirty="0"/>
                  <a:t>2, and </a:t>
                </a:r>
                <a:r>
                  <a:rPr lang="zh-CN" altLang="en-US" sz="2400" dirty="0"/>
                  <a:t>𝛼</a:t>
                </a:r>
                <a:r>
                  <a:rPr lang="en-US" altLang="zh-CN" sz="2400" dirty="0"/>
                  <a:t>3, we find that </a:t>
                </a:r>
                <a:r>
                  <a:rPr lang="zh-CN" altLang="en-US" sz="2400" dirty="0"/>
                  <a:t>𝛼</a:t>
                </a:r>
                <a:r>
                  <a:rPr lang="en-US" altLang="zh-CN" sz="2400" baseline="-25000" dirty="0"/>
                  <a:t>1</a:t>
                </a:r>
                <a:r>
                  <a:rPr lang="en-US" altLang="zh-CN" sz="2400" dirty="0"/>
                  <a:t> = 1,</a:t>
                </a:r>
                <a:r>
                  <a:rPr lang="zh-CN" altLang="en-US" sz="2400" dirty="0"/>
                  <a:t>𝛼</a:t>
                </a:r>
                <a:r>
                  <a:rPr lang="en-US" altLang="zh-CN" sz="2400" baseline="-25000" dirty="0"/>
                  <a:t>2</a:t>
                </a:r>
                <a:r>
                  <a:rPr lang="en-US" altLang="zh-CN" sz="2400" dirty="0"/>
                  <a:t> = −1, and </a:t>
                </a:r>
                <a:r>
                  <a:rPr lang="zh-CN" altLang="en-US" sz="2400" dirty="0"/>
                  <a:t>𝛼</a:t>
                </a:r>
                <a:r>
                  <a:rPr lang="en-US" altLang="zh-CN" sz="2400" baseline="-25000" dirty="0"/>
                  <a:t>3</a:t>
                </a:r>
                <a:r>
                  <a:rPr lang="en-US" altLang="zh-CN" sz="2400" dirty="0"/>
                  <a:t> = 2. Hence, the unique solution to this recurrence relation and the given initial conditions is the sequence {a</a:t>
                </a:r>
                <a:r>
                  <a:rPr lang="en-US" altLang="zh-CN" sz="2400" baseline="-25000" dirty="0"/>
                  <a:t>n</a:t>
                </a:r>
                <a:r>
                  <a:rPr lang="en-US" altLang="zh-CN" sz="2400" dirty="0"/>
                  <a:t>} with</a:t>
                </a:r>
                <a:endParaRPr lang="en-US" altLang="zh-CN" sz="2400" dirty="0"/>
              </a:p>
              <a:p>
                <a:pPr marL="400050" lvl="1" indent="0" algn="ctr">
                  <a:lnSpc>
                    <a:spcPct val="14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𝟐</m:t>
                          </m:r>
                        </m:e>
                        <m:sup>
                          <m:r>
                            <a:rPr lang="en-US" altLang="zh-CN" sz="2400" i="1">
                              <a:latin typeface="Cambria Math" panose="02040503050406030204" pitchFamily="18" charset="0"/>
                              <a:ea typeface="Cambria Math" panose="02040503050406030204" pitchFamily="18" charset="0"/>
                            </a:rPr>
                            <m:t>𝒏</m:t>
                          </m:r>
                        </m:sup>
                      </m:sSup>
                      <m:r>
                        <a:rPr lang="en-US" altLang="zh-CN" sz="2400" b="1" i="0"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𝟐</m:t>
                      </m:r>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𝟑</m:t>
                          </m:r>
                        </m:e>
                        <m:sup>
                          <m:r>
                            <a:rPr lang="en-US" altLang="zh-CN" sz="2400" i="1">
                              <a:latin typeface="Cambria Math" panose="02040503050406030204" pitchFamily="18" charset="0"/>
                              <a:ea typeface="Cambria Math" panose="02040503050406030204" pitchFamily="18" charset="0"/>
                            </a:rPr>
                            <m:t>𝒏</m:t>
                          </m:r>
                        </m:sup>
                      </m:sSup>
                    </m:oMath>
                  </m:oMathPara>
                </a14:m>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1" y="1429250"/>
                <a:ext cx="119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pPr>
                <a:r>
                  <a:rPr lang="en-US" altLang="zh-CN" sz="2800" dirty="0"/>
                  <a:t>Let c</a:t>
                </a:r>
                <a:r>
                  <a:rPr lang="en-US" altLang="zh-CN" sz="2800" baseline="-25000" dirty="0"/>
                  <a:t>1</a:t>
                </a:r>
                <a:r>
                  <a:rPr lang="en-US" altLang="zh-CN" sz="2800" dirty="0"/>
                  <a:t> ,c</a:t>
                </a:r>
                <a:r>
                  <a:rPr lang="en-US" altLang="zh-CN" sz="2800" baseline="-25000" dirty="0"/>
                  <a:t>2</a:t>
                </a:r>
                <a:r>
                  <a:rPr lang="en-US" altLang="zh-CN" sz="2800" dirty="0"/>
                  <a:t>,…,c</a:t>
                </a:r>
                <a:r>
                  <a:rPr lang="en-US" altLang="zh-CN" sz="2800" baseline="-25000" dirty="0"/>
                  <a:t>k </a:t>
                </a:r>
                <a:r>
                  <a:rPr lang="en-US" altLang="zh-CN" sz="2800" dirty="0"/>
                  <a:t>be real numbers. Suppose that the characteristic equation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1" i="1" smtClean="0">
                            <a:latin typeface="Cambria Math" panose="02040503050406030204" pitchFamily="18" charset="0"/>
                          </a:rPr>
                          <m:t>𝒓</m:t>
                        </m:r>
                      </m:e>
                      <m:sup>
                        <m:r>
                          <a:rPr lang="en-US" altLang="zh-CN" sz="2800" b="1" i="1" smtClean="0">
                            <a:latin typeface="Cambria Math" panose="02040503050406030204" pitchFamily="18" charset="0"/>
                          </a:rPr>
                          <m:t>𝒌</m:t>
                        </m:r>
                      </m:sup>
                    </m:sSup>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𝒓</m:t>
                        </m:r>
                      </m:e>
                      <m:sup>
                        <m:r>
                          <a:rPr lang="en-US" altLang="zh-CN" sz="2800" b="1" i="1" smtClean="0">
                            <a:latin typeface="Cambria Math" panose="02040503050406030204" pitchFamily="18" charset="0"/>
                          </a:rPr>
                          <m:t>𝒌</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p>
                    </m:sSup>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𝒌</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𝟎</m:t>
                    </m:r>
                  </m:oMath>
                </a14:m>
                <a:r>
                  <a:rPr lang="en-US" altLang="zh-CN" sz="2800" dirty="0"/>
                  <a:t> has t distinct roots r</a:t>
                </a:r>
                <a:r>
                  <a:rPr lang="en-US" altLang="zh-CN" sz="2800" baseline="-25000" dirty="0"/>
                  <a:t>1</a:t>
                </a:r>
                <a:r>
                  <a:rPr lang="en-US" altLang="zh-CN" sz="2800" dirty="0"/>
                  <a:t>, r</a:t>
                </a:r>
                <a:r>
                  <a:rPr lang="en-US" altLang="zh-CN" sz="2800" baseline="-25000" dirty="0"/>
                  <a:t>2</a:t>
                </a:r>
                <a:r>
                  <a:rPr lang="en-US" altLang="zh-CN" sz="2800" dirty="0"/>
                  <a:t> …, r</a:t>
                </a:r>
                <a:r>
                  <a:rPr lang="en-US" altLang="zh-CN" sz="2800" baseline="-25000" dirty="0"/>
                  <a:t>t </a:t>
                </a:r>
                <a:r>
                  <a:rPr lang="en-US" altLang="zh-CN" sz="2800" dirty="0"/>
                  <a:t>with m</a:t>
                </a:r>
                <a:r>
                  <a:rPr lang="en-US" altLang="zh-CN" sz="2800" baseline="-25000" dirty="0"/>
                  <a:t>1</a:t>
                </a:r>
                <a:r>
                  <a:rPr lang="en-US" altLang="zh-CN" sz="2800" dirty="0"/>
                  <a:t> + m</a:t>
                </a:r>
                <a:r>
                  <a:rPr lang="en-US" altLang="zh-CN" sz="2800" baseline="-25000" dirty="0"/>
                  <a:t>2</a:t>
                </a:r>
                <a:r>
                  <a:rPr lang="en-US" altLang="zh-CN" sz="2800" dirty="0"/>
                  <a:t> + ⋯ + m</a:t>
                </a:r>
                <a:r>
                  <a:rPr lang="en-US" altLang="zh-CN" sz="2800" baseline="-25000" dirty="0"/>
                  <a:t>t</a:t>
                </a:r>
                <a:r>
                  <a:rPr lang="en-US" altLang="zh-CN" sz="2800" dirty="0"/>
                  <a:t> = k. Then a sequence {a</a:t>
                </a:r>
                <a:r>
                  <a:rPr lang="en-US" altLang="zh-CN" sz="2800" baseline="-25000" dirty="0"/>
                  <a:t>n</a:t>
                </a:r>
                <a:r>
                  <a:rPr lang="en-US" altLang="zh-CN" sz="2800" dirty="0"/>
                  <a:t>} is a solution of the recurrence relation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b="1" i="1" smtClean="0">
                            <a:latin typeface="Cambria Math" panose="02040503050406030204" pitchFamily="18" charset="0"/>
                          </a:rPr>
                          <m:t>𝒌</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𝒌</m:t>
                        </m:r>
                      </m:sub>
                    </m:sSub>
                  </m:oMath>
                </a14:m>
                <a:r>
                  <a:rPr lang="en-US" altLang="zh-CN" sz="2800" dirty="0"/>
                  <a:t> if and only if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sub>
                    </m:sSub>
                    <m:r>
                      <a:rPr lang="en-US" altLang="zh-CN" sz="2800" i="1">
                        <a:latin typeface="Cambria Math" panose="02040503050406030204" pitchFamily="18" charset="0"/>
                      </a:rPr>
                      <m:t>=</m:t>
                    </m:r>
                    <m:d>
                      <m:dPr>
                        <m:ctrlPr>
                          <a:rPr lang="en-US" altLang="zh-CN" sz="2800" b="1" i="1" smtClean="0">
                            <a:latin typeface="Cambria Math" panose="02040503050406030204" pitchFamily="18" charset="0"/>
                          </a:rPr>
                        </m:ctrlPr>
                      </m:dPr>
                      <m:e>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b="1" i="1" smtClean="0">
                                <a:latin typeface="Cambria Math" panose="02040503050406030204" pitchFamily="18" charset="0"/>
                              </a:rPr>
                              <m:t>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𝟎</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i="1">
                                <a:latin typeface="Cambria Math" panose="02040503050406030204" pitchFamily="18" charset="0"/>
                              </a:rPr>
                              <m:t>𝟏</m:t>
                            </m:r>
                            <m:r>
                              <a:rPr lang="en-US" altLang="zh-CN" sz="2800" i="1">
                                <a:latin typeface="Cambria Math" panose="02040503050406030204" pitchFamily="18" charset="0"/>
                              </a:rPr>
                              <m:t>,</m:t>
                            </m:r>
                            <m:r>
                              <a:rPr lang="en-US" altLang="zh-CN" sz="2800" i="1">
                                <a:latin typeface="Cambria Math" panose="02040503050406030204" pitchFamily="18" charset="0"/>
                              </a:rPr>
                              <m:t>𝟏</m:t>
                            </m:r>
                          </m:sub>
                        </m:s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i="1">
                                <a:latin typeface="Cambria Math" panose="02040503050406030204" pitchFamily="18" charset="0"/>
                              </a:rPr>
                              <m:t>𝟏</m:t>
                            </m:r>
                            <m:r>
                              <a:rPr lang="en-US" altLang="zh-CN" sz="2800" i="1">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𝒎</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sSup>
                          <m:sSupPr>
                            <m:ctrlPr>
                              <a:rPr lang="en-US" altLang="zh-CN" sz="2800" i="1" smtClean="0">
                                <a:latin typeface="Cambria Math" panose="02040503050406030204" pitchFamily="18" charset="0"/>
                              </a:rPr>
                            </m:ctrlPr>
                          </m:sSupPr>
                          <m:e>
                            <m:r>
                              <a:rPr lang="en-US" altLang="zh-CN" sz="2800" b="1" i="1" smtClean="0">
                                <a:latin typeface="Cambria Math" panose="02040503050406030204" pitchFamily="18" charset="0"/>
                              </a:rPr>
                              <m:t>𝒏</m:t>
                            </m:r>
                          </m:e>
                          <m:sup>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𝒎</m:t>
                                </m:r>
                              </m:e>
                              <m:sub>
                                <m:r>
                                  <a:rPr lang="en-US" altLang="zh-CN" sz="2800" i="1">
                                    <a:latin typeface="Cambria Math" panose="02040503050406030204" pitchFamily="18" charset="0"/>
                                  </a:rPr>
                                  <m:t>𝟏</m:t>
                                </m:r>
                              </m:sub>
                            </m:sSub>
                            <m:r>
                              <a:rPr lang="en-US" altLang="zh-CN" sz="2800" i="1">
                                <a:latin typeface="Cambria Math" panose="02040503050406030204" pitchFamily="18" charset="0"/>
                              </a:rPr>
                              <m:t>−</m:t>
                            </m:r>
                            <m:r>
                              <a:rPr lang="en-US" altLang="zh-CN" sz="2800" i="1">
                                <a:latin typeface="Cambria Math" panose="02040503050406030204" pitchFamily="18" charset="0"/>
                              </a:rPr>
                              <m:t>𝟏</m:t>
                            </m:r>
                          </m:sup>
                        </m:sSup>
                      </m:e>
                    </m:d>
                    <m:sSubSup>
                      <m:sSubSupPr>
                        <m:ctrlPr>
                          <a:rPr lang="en-US" altLang="zh-CN" sz="2800" b="1" i="1" smtClean="0">
                            <a:latin typeface="Cambria Math" panose="02040503050406030204" pitchFamily="18" charset="0"/>
                          </a:rPr>
                        </m:ctrlPr>
                      </m:sSubSupPr>
                      <m:e>
                        <m:r>
                          <a:rPr lang="en-US" altLang="zh-CN" sz="2800" b="1" i="1" smtClean="0">
                            <a:latin typeface="Cambria Math" panose="02040503050406030204" pitchFamily="18" charset="0"/>
                          </a:rPr>
                          <m:t>𝒓</m:t>
                        </m:r>
                      </m:e>
                      <m:sub>
                        <m:r>
                          <a:rPr lang="en-US" altLang="zh-CN" sz="2800" b="1" i="1" smtClean="0">
                            <a:latin typeface="Cambria Math" panose="02040503050406030204" pitchFamily="18" charset="0"/>
                          </a:rPr>
                          <m:t>𝟏</m:t>
                        </m:r>
                      </m:sub>
                      <m:sup>
                        <m:r>
                          <a:rPr lang="en-US" altLang="zh-CN" sz="2800" b="1" i="1" smtClean="0">
                            <a:latin typeface="Cambria Math" panose="02040503050406030204" pitchFamily="18" charset="0"/>
                          </a:rPr>
                          <m:t>𝒏</m:t>
                        </m:r>
                      </m:sup>
                    </m:sSubSup>
                    <m:r>
                      <a:rPr lang="en-US" altLang="zh-CN" sz="2800" b="1" i="0" smtClean="0">
                        <a:latin typeface="Cambria Math" panose="02040503050406030204" pitchFamily="18" charset="0"/>
                      </a:rPr>
                      <m:t>+…+</m:t>
                    </m:r>
                  </m:oMath>
                </a14:m>
                <a:r>
                  <a:rPr lang="en-US" altLang="zh-CN" sz="2800" dirty="0"/>
                  <a:t> </a:t>
                </a:r>
                <a14:m>
                  <m:oMath xmlns:m="http://schemas.openxmlformats.org/officeDocument/2006/math">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b="1" i="1" smtClean="0">
                                <a:latin typeface="Cambria Math" panose="02040503050406030204" pitchFamily="18" charset="0"/>
                              </a:rPr>
                              <m:t>𝒕</m:t>
                            </m:r>
                            <m:r>
                              <a:rPr lang="en-US" altLang="zh-CN" sz="2800" i="1">
                                <a:latin typeface="Cambria Math" panose="02040503050406030204" pitchFamily="18" charset="0"/>
                              </a:rPr>
                              <m:t>,</m:t>
                            </m:r>
                            <m:r>
                              <a:rPr lang="en-US" altLang="zh-CN" sz="2800" i="1">
                                <a:latin typeface="Cambria Math" panose="02040503050406030204" pitchFamily="18" charset="0"/>
                              </a:rPr>
                              <m:t>𝟎</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b="1" i="1" smtClean="0">
                                <a:latin typeface="Cambria Math" panose="02040503050406030204" pitchFamily="18" charset="0"/>
                              </a:rPr>
                              <m:t>𝒕</m:t>
                            </m:r>
                            <m:r>
                              <a:rPr lang="en-US" altLang="zh-CN" sz="2800" i="1">
                                <a:latin typeface="Cambria Math" panose="02040503050406030204" pitchFamily="18" charset="0"/>
                              </a:rPr>
                              <m:t>,</m:t>
                            </m:r>
                            <m:r>
                              <a:rPr lang="en-US" altLang="zh-CN" sz="2800" i="1">
                                <a:latin typeface="Cambria Math" panose="02040503050406030204" pitchFamily="18" charset="0"/>
                              </a:rPr>
                              <m:t>𝟏</m:t>
                            </m:r>
                          </m:sub>
                        </m:sSub>
                        <m:r>
                          <a:rPr lang="en-US" altLang="zh-CN" sz="2800" i="1">
                            <a:latin typeface="Cambria Math" panose="02040503050406030204" pitchFamily="18" charset="0"/>
                          </a:rPr>
                          <m:t>𝒏</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𝜶</m:t>
                            </m:r>
                          </m:e>
                          <m:sub>
                            <m:r>
                              <a:rPr lang="en-US" altLang="zh-CN" sz="2800" b="1" i="1" smtClean="0">
                                <a:latin typeface="Cambria Math" panose="02040503050406030204" pitchFamily="18" charset="0"/>
                              </a:rPr>
                              <m:t>𝒕</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𝒎</m:t>
                                </m:r>
                              </m:e>
                              <m:sub>
                                <m:r>
                                  <a:rPr lang="en-US" altLang="zh-CN" sz="2800" b="1" i="1" smtClean="0">
                                    <a:latin typeface="Cambria Math" panose="02040503050406030204" pitchFamily="18" charset="0"/>
                                  </a:rPr>
                                  <m:t>𝒕</m:t>
                                </m:r>
                              </m:sub>
                            </m:sSub>
                            <m:r>
                              <a:rPr lang="en-US" altLang="zh-CN" sz="2800" i="1">
                                <a:latin typeface="Cambria Math" panose="02040503050406030204" pitchFamily="18" charset="0"/>
                              </a:rPr>
                              <m:t>−</m:t>
                            </m:r>
                            <m:r>
                              <a:rPr lang="en-US" altLang="zh-CN" sz="2800" i="1">
                                <a:latin typeface="Cambria Math" panose="02040503050406030204" pitchFamily="18" charset="0"/>
                              </a:rPr>
                              <m:t>𝟏</m:t>
                            </m:r>
                          </m:sub>
                        </m:s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𝒏</m:t>
                            </m:r>
                          </m:e>
                          <m:sup>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𝒎</m:t>
                                </m:r>
                              </m:e>
                              <m:sub>
                                <m:r>
                                  <a:rPr lang="en-US" altLang="zh-CN" sz="2800" b="1" i="1" smtClean="0">
                                    <a:latin typeface="Cambria Math" panose="02040503050406030204" pitchFamily="18" charset="0"/>
                                  </a:rPr>
                                  <m:t>𝒕</m:t>
                                </m:r>
                              </m:sub>
                            </m:sSub>
                            <m:r>
                              <a:rPr lang="en-US" altLang="zh-CN" sz="2800" i="1">
                                <a:latin typeface="Cambria Math" panose="02040503050406030204" pitchFamily="18" charset="0"/>
                              </a:rPr>
                              <m:t>−</m:t>
                            </m:r>
                            <m:r>
                              <a:rPr lang="en-US" altLang="zh-CN" sz="2800" i="1">
                                <a:latin typeface="Cambria Math" panose="02040503050406030204" pitchFamily="18" charset="0"/>
                              </a:rPr>
                              <m:t>𝟏</m:t>
                            </m:r>
                          </m:sup>
                        </m:sSup>
                      </m:e>
                    </m:d>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𝒓</m:t>
                        </m:r>
                      </m:e>
                      <m:sub>
                        <m:r>
                          <a:rPr lang="en-US" altLang="zh-CN" sz="2800" b="1" i="1" smtClean="0">
                            <a:latin typeface="Cambria Math" panose="02040503050406030204" pitchFamily="18" charset="0"/>
                          </a:rPr>
                          <m:t>𝒕</m:t>
                        </m:r>
                      </m:sub>
                      <m:sup>
                        <m:r>
                          <a:rPr lang="en-US" altLang="zh-CN" sz="2800" i="1">
                            <a:latin typeface="Cambria Math" panose="02040503050406030204" pitchFamily="18" charset="0"/>
                          </a:rPr>
                          <m:t>𝒏</m:t>
                        </m:r>
                      </m:sup>
                    </m:sSubSup>
                  </m:oMath>
                </a14:m>
                <a:endParaRPr lang="en-US" altLang="zh-CN" sz="2800" dirty="0"/>
              </a:p>
              <a:p>
                <a:pPr marL="0" indent="0">
                  <a:lnSpc>
                    <a:spcPct val="140000"/>
                  </a:lnSpc>
                  <a:buNone/>
                </a:pPr>
                <a:r>
                  <a:rPr lang="en-US" altLang="zh-CN" sz="2800" dirty="0"/>
                  <a:t>   for n = 0, 1, 2, … , where </a:t>
                </a:r>
                <a:r>
                  <a:rPr lang="zh-CN" altLang="en-US" sz="2800" dirty="0"/>
                  <a:t>𝛼</a:t>
                </a:r>
                <a:r>
                  <a:rPr lang="en-US" altLang="zh-CN" sz="2800" baseline="-25000" dirty="0"/>
                  <a:t>i,j </a:t>
                </a:r>
                <a:r>
                  <a:rPr lang="en-US" altLang="zh-CN" sz="2800" dirty="0"/>
                  <a:t>are constants for 1 ≤ </a:t>
                </a:r>
                <a:r>
                  <a:rPr lang="en-US" altLang="zh-CN" sz="2800" dirty="0" err="1"/>
                  <a:t>i</a:t>
                </a:r>
                <a:r>
                  <a:rPr lang="en-US" altLang="zh-CN" sz="2800" dirty="0"/>
                  <a:t> ≤ t and </a:t>
                </a:r>
                <a:endParaRPr lang="en-US" altLang="zh-CN" sz="2800" dirty="0"/>
              </a:p>
              <a:p>
                <a:pPr marL="0" indent="0">
                  <a:lnSpc>
                    <a:spcPct val="140000"/>
                  </a:lnSpc>
                  <a:buNone/>
                </a:pPr>
                <a:r>
                  <a:rPr lang="en-US" altLang="zh-CN" sz="2800" dirty="0"/>
                  <a:t>   0 ≤ j ≤ m</a:t>
                </a:r>
                <a:r>
                  <a:rPr lang="en-US" altLang="zh-CN" sz="2800" baseline="-25000" dirty="0"/>
                  <a:t>i</a:t>
                </a:r>
                <a:r>
                  <a:rPr lang="en-US" altLang="zh-CN" sz="2800" dirty="0"/>
                  <a:t> − 1</a:t>
                </a: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1" y="1429250"/>
                <a:ext cx="11995688" cy="5396882"/>
              </a:xfrm>
              <a:prstGeom prst="rect">
                <a:avLst/>
              </a:prstGeom>
              <a:blipFill rotWithShape="1">
                <a:blip r:embed="rId2"/>
                <a:stretch>
                  <a:fillRect t="-9" r="4"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dirty="0"/>
              <a:t>Theorem 4</a:t>
            </a:r>
            <a:endParaRPr lang="en-US" altLang="zh-CN" sz="4000" b="1" dirty="0"/>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7:</a:t>
                </a:r>
                <a:endParaRPr lang="en-US" altLang="zh-CN" sz="2800" dirty="0"/>
              </a:p>
              <a:p>
                <a:pPr lvl="1" indent="-342900">
                  <a:lnSpc>
                    <a:spcPts val="4100"/>
                  </a:lnSpc>
                  <a:buClrTx/>
                  <a:buFont typeface="Wingdings" panose="05000000000000000000" pitchFamily="2" charset="2"/>
                  <a:buChar char="l"/>
                </a:pPr>
                <a:r>
                  <a:rPr lang="en-US" altLang="zh-CN" sz="2400" dirty="0"/>
                  <a:t>Suppose that the roots of the characteristic equation of a linear homogeneous recurrence relation are 2, 2, 2, 5, 5, and 9 (that is, there are three roots, the root 2 with multiplicity three, the root 5 with multiplicity two, and the root 9 with multiplicity one). What is the form of the general solution?</a:t>
                </a:r>
                <a:endParaRPr lang="en-US" altLang="zh-CN" sz="2400" dirty="0"/>
              </a:p>
              <a:p>
                <a:pPr>
                  <a:lnSpc>
                    <a:spcPts val="4100"/>
                  </a:lnSpc>
                  <a:buFont typeface="Wingdings" panose="05000000000000000000" pitchFamily="2" charset="2"/>
                  <a:buChar char="l"/>
                </a:pPr>
                <a:r>
                  <a:rPr lang="en-US" altLang="zh-CN" sz="2800" dirty="0"/>
                  <a:t>Solution:</a:t>
                </a:r>
                <a:endParaRPr lang="en-US" altLang="zh-CN" sz="2800" dirty="0"/>
              </a:p>
              <a:p>
                <a:pPr lvl="1" indent="-342900">
                  <a:lnSpc>
                    <a:spcPct val="140000"/>
                  </a:lnSpc>
                  <a:buClr>
                    <a:schemeClr val="tx1"/>
                  </a:buClr>
                  <a:buFont typeface="Wingdings" panose="05000000000000000000" pitchFamily="2" charset="2"/>
                  <a:buChar char="l"/>
                </a:pPr>
                <a:r>
                  <a:rPr lang="en-US" altLang="zh-CN" sz="2400" dirty="0"/>
                  <a:t>By Theorem 4, the general form of the solution is</a:t>
                </a:r>
                <a:endParaRPr lang="en-US" altLang="zh-CN" sz="2400" dirty="0"/>
              </a:p>
              <a:p>
                <a:pPr marL="400050" lvl="1" indent="0">
                  <a:lnSpc>
                    <a:spcPct val="140000"/>
                  </a:lnSpc>
                  <a:buNone/>
                </a:pPr>
                <a14:m>
                  <m:oMathPara xmlns:m="http://schemas.openxmlformats.org/officeDocument/2006/math">
                    <m:oMathParaPr>
                      <m:jc m:val="centerGroup"/>
                    </m:oMathParaPr>
                    <m:oMath xmlns:m="http://schemas.openxmlformats.org/officeDocument/2006/math">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𝟏</m:t>
                              </m:r>
                              <m:r>
                                <a:rPr lang="en-US" altLang="zh-CN" sz="2400" i="1">
                                  <a:latin typeface="Cambria Math" panose="02040503050406030204" pitchFamily="18" charset="0"/>
                                </a:rPr>
                                <m:t>,</m:t>
                              </m:r>
                              <m:r>
                                <a:rPr lang="en-US" altLang="zh-CN" sz="2400" i="1">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i="1">
                              <a:latin typeface="Cambria Math" panose="02040503050406030204" pitchFamily="18" charset="0"/>
                            </a:rPr>
                            <m:t>𝒏</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𝟏</m:t>
                              </m:r>
                              <m:r>
                                <a:rPr lang="en-US" altLang="zh-CN" sz="2400" i="1">
                                  <a:latin typeface="Cambria Math" panose="02040503050406030204" pitchFamily="18" charset="0"/>
                                </a:rPr>
                                <m:t>,</m:t>
                              </m:r>
                              <m:r>
                                <a:rPr lang="en-US" altLang="zh-CN" sz="2400" b="1" i="1" smtClean="0">
                                  <a:latin typeface="Cambria Math" panose="02040503050406030204" pitchFamily="18" charset="0"/>
                                </a:rPr>
                                <m:t>𝟐</m:t>
                              </m:r>
                              <m:r>
                                <a:rPr lang="en-US" altLang="zh-CN" sz="2400" i="1" smtClean="0">
                                  <a:latin typeface="Cambria Math" panose="02040503050406030204" pitchFamily="18" charset="0"/>
                                </a:rPr>
                                <m:t> </m:t>
                              </m:r>
                            </m:sub>
                          </m:s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𝒏</m:t>
                              </m:r>
                            </m:e>
                            <m:sup>
                              <m:r>
                                <a:rPr lang="en-US" altLang="zh-CN" sz="2400" b="1" i="1" smtClean="0">
                                  <a:latin typeface="Cambria Math" panose="02040503050406030204" pitchFamily="18" charset="0"/>
                                </a:rPr>
                                <m:t>𝟐</m:t>
                              </m:r>
                            </m:sup>
                          </m:sSup>
                        </m:e>
                      </m:d>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𝒏</m:t>
                          </m:r>
                        </m:sup>
                      </m:sSup>
                      <m:r>
                        <a:rPr lang="en-US" altLang="zh-CN" sz="2400">
                          <a:latin typeface="Cambria Math" panose="02040503050406030204" pitchFamily="18" charset="0"/>
                        </a:rPr>
                        <m:t>+…+</m:t>
                      </m:r>
                      <m:r>
                        <m:rPr>
                          <m:nor/>
                        </m:rPr>
                        <a:rPr lang="en-US" altLang="zh-CN" sz="2400" dirty="0">
                          <a:latin typeface="Cambria Math" panose="02040503050406030204" pitchFamily="18" charset="0"/>
                        </a:rPr>
                        <m:t> </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𝟐</m:t>
                              </m:r>
                              <m:r>
                                <a:rPr lang="en-US" altLang="zh-CN" sz="2400" i="1">
                                  <a:latin typeface="Cambria Math" panose="02040503050406030204" pitchFamily="18" charset="0"/>
                                </a:rPr>
                                <m:t>,</m:t>
                              </m:r>
                              <m:r>
                                <a:rPr lang="en-US" altLang="zh-CN" sz="2400" i="1">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𝟐</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i="1">
                              <a:latin typeface="Cambria Math" panose="02040503050406030204" pitchFamily="18" charset="0"/>
                            </a:rPr>
                            <m:t>𝒏</m:t>
                          </m:r>
                        </m:e>
                      </m:d>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𝟓</m:t>
                          </m:r>
                        </m:e>
                        <m:sup>
                          <m:r>
                            <a:rPr lang="en-US" altLang="zh-CN" sz="2400" b="1" i="1" smtClean="0">
                              <a:latin typeface="Cambria Math" panose="02040503050406030204" pitchFamily="18" charset="0"/>
                            </a:rPr>
                            <m:t>𝒏</m:t>
                          </m:r>
                        </m:sup>
                      </m:sSup>
                      <m:r>
                        <a:rPr lang="en-US" altLang="zh-CN" sz="2400" b="1" i="0"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𝟑</m:t>
                          </m:r>
                          <m:r>
                            <a:rPr lang="en-US" altLang="zh-CN" sz="2400" i="1">
                              <a:latin typeface="Cambria Math" panose="02040503050406030204" pitchFamily="18" charset="0"/>
                            </a:rPr>
                            <m:t>,</m:t>
                          </m:r>
                          <m:r>
                            <a:rPr lang="en-US" altLang="zh-CN" sz="2400" i="1">
                              <a:latin typeface="Cambria Math" panose="02040503050406030204" pitchFamily="18" charset="0"/>
                            </a:rPr>
                            <m:t>𝟎</m:t>
                          </m:r>
                        </m:sub>
                      </m:sSub>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𝟗</m:t>
                          </m:r>
                        </m:e>
                        <m:sup>
                          <m:r>
                            <a:rPr lang="en-US" altLang="zh-CN" sz="2400" b="1" i="1" smtClean="0">
                              <a:latin typeface="Cambria Math" panose="02040503050406030204" pitchFamily="18" charset="0"/>
                            </a:rPr>
                            <m:t>𝒏</m:t>
                          </m:r>
                        </m:sup>
                      </m:sSup>
                    </m:oMath>
                  </m:oMathPara>
                </a14:m>
                <a:endParaRPr lang="en-US" altLang="zh-CN" sz="2400" dirty="0">
                  <a:ea typeface="Cambria Math" panose="02040503050406030204" pitchFamily="18" charset="0"/>
                </a:endParaRPr>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606"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8:</a:t>
                </a:r>
                <a:endParaRPr lang="en-US" altLang="zh-CN" sz="2800" dirty="0"/>
              </a:p>
              <a:p>
                <a:pPr lvl="1" indent="-342900">
                  <a:lnSpc>
                    <a:spcPts val="4100"/>
                  </a:lnSpc>
                  <a:buClr>
                    <a:schemeClr val="tx1"/>
                  </a:buClr>
                  <a:buFont typeface="Wingdings" panose="05000000000000000000" pitchFamily="2" charset="2"/>
                  <a:buChar char="l"/>
                </a:pPr>
                <a:r>
                  <a:rPr lang="en-US" altLang="zh-CN" sz="2400" dirty="0"/>
                  <a:t>Find the solution to the recurrence relation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𝟐</m:t>
                        </m:r>
                      </m:sub>
                    </m:sSub>
                    <m:r>
                      <a:rPr lang="en-US" altLang="zh-CN" sz="2400" b="1" i="0"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b="1" i="1" smtClean="0">
                            <a:latin typeface="Cambria Math" panose="02040503050406030204" pitchFamily="18" charset="0"/>
                          </a:rPr>
                          <m:t>𝟑</m:t>
                        </m:r>
                      </m:sub>
                    </m:sSub>
                  </m:oMath>
                </a14:m>
                <a:endParaRPr lang="en-US" altLang="zh-CN" sz="2400" b="1" dirty="0"/>
              </a:p>
              <a:p>
                <a:pPr marL="400050" lvl="1" indent="0">
                  <a:lnSpc>
                    <a:spcPts val="4100"/>
                  </a:lnSpc>
                  <a:buClr>
                    <a:schemeClr val="tx1"/>
                  </a:buClr>
                  <a:buNone/>
                </a:pPr>
                <a:r>
                  <a:rPr lang="en-US" altLang="zh-CN" sz="2400" dirty="0"/>
                  <a:t>    with initial conditions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𝟏</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i="1">
                        <a:latin typeface="Cambria Math" panose="02040503050406030204" pitchFamily="18" charset="0"/>
                      </a:rPr>
                      <m:t>,</m:t>
                    </m:r>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𝟐</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m:t>
                    </m:r>
                    <m:r>
                      <a:rPr lang="en-US" altLang="zh-CN" sz="2400" i="1">
                        <a:latin typeface="Cambria Math" panose="02040503050406030204" pitchFamily="18" charset="0"/>
                      </a:rPr>
                      <m:t>𝟏</m:t>
                    </m:r>
                    <m:r>
                      <a:rPr lang="en-US" altLang="zh-CN" sz="2400" i="1">
                        <a:latin typeface="Cambria Math" panose="02040503050406030204" pitchFamily="18" charset="0"/>
                      </a:rPr>
                      <m:t>.</m:t>
                    </m:r>
                  </m:oMath>
                </a14:m>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dirty="0"/>
              </a:p>
              <a:p>
                <a:pPr marL="400050" lvl="1" indent="0">
                  <a:lnSpc>
                    <a:spcPct val="150000"/>
                  </a:lnSpc>
                  <a:buClr>
                    <a:schemeClr val="tx1"/>
                  </a:buClr>
                  <a:buNone/>
                </a:pPr>
                <a:r>
                  <a:rPr lang="en-US" altLang="zh-CN" sz="2400" dirty="0"/>
                  <a:t>The characteristic equation of this recurrence relation is r</a:t>
                </a:r>
                <a:r>
                  <a:rPr lang="en-US" altLang="zh-CN" sz="2400" baseline="30000" dirty="0"/>
                  <a:t>3</a:t>
                </a:r>
                <a:r>
                  <a:rPr lang="en-US" altLang="zh-CN" sz="2400" dirty="0"/>
                  <a:t> + 3r</a:t>
                </a:r>
                <a:r>
                  <a:rPr lang="en-US" altLang="zh-CN" sz="2400" baseline="30000" dirty="0"/>
                  <a:t>2</a:t>
                </a:r>
                <a:r>
                  <a:rPr lang="en-US" altLang="zh-CN" sz="2400" dirty="0"/>
                  <a:t> + 3r + 1 = 0. Because </a:t>
                </a:r>
                <a:endParaRPr lang="en-US" altLang="zh-CN" sz="2400" dirty="0"/>
              </a:p>
              <a:p>
                <a:pPr marL="400050" lvl="1" indent="0" algn="ctr">
                  <a:lnSpc>
                    <a:spcPct val="150000"/>
                  </a:lnSpc>
                  <a:buNone/>
                </a:pPr>
                <a:r>
                  <a:rPr lang="en-US" altLang="zh-CN" sz="2400" dirty="0"/>
                  <a:t>r</a:t>
                </a:r>
                <a:r>
                  <a:rPr lang="en-US" altLang="zh-CN" sz="2400" baseline="30000" dirty="0"/>
                  <a:t>3</a:t>
                </a:r>
                <a:r>
                  <a:rPr lang="en-US" altLang="zh-CN" sz="2400" dirty="0"/>
                  <a:t> + 3r</a:t>
                </a:r>
                <a:r>
                  <a:rPr lang="en-US" altLang="zh-CN" sz="2400" baseline="30000" dirty="0"/>
                  <a:t>2</a:t>
                </a:r>
                <a:r>
                  <a:rPr lang="en-US" altLang="zh-CN" sz="2400" dirty="0"/>
                  <a:t> + 3r + 1 = (r + 1)</a:t>
                </a:r>
                <a:r>
                  <a:rPr lang="en-US" altLang="zh-CN" sz="2400" baseline="30000" dirty="0"/>
                  <a:t>3</a:t>
                </a:r>
                <a:endParaRPr lang="en-US" altLang="zh-CN" sz="2400" dirty="0"/>
              </a:p>
              <a:p>
                <a:pPr marL="400050" lvl="1" indent="0">
                  <a:lnSpc>
                    <a:spcPct val="150000"/>
                  </a:lnSpc>
                  <a:buNone/>
                </a:pPr>
                <a:r>
                  <a:rPr lang="en-US" altLang="zh-CN" sz="2400" dirty="0"/>
                  <a:t>there is a single root r = −1 of multiplicity three of the characteristic equation. By Theorem 4 the solutions of this recurrence relation are of the form </a:t>
                </a:r>
                <a:endParaRPr lang="en-US" altLang="zh-CN" sz="2400" dirty="0"/>
              </a:p>
              <a:p>
                <a:pPr marL="400050" lvl="1" indent="0" algn="ctr">
                  <a:lnSpc>
                    <a:spcPct val="150000"/>
                  </a:lnSpc>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𝟏</m:t>
                        </m:r>
                        <m:r>
                          <a:rPr lang="en-US" altLang="zh-CN" sz="2400" i="1">
                            <a:latin typeface="Cambria Math" panose="02040503050406030204" pitchFamily="18" charset="0"/>
                          </a:rPr>
                          <m:t>,</m:t>
                        </m:r>
                        <m:r>
                          <a:rPr lang="en-US" altLang="zh-CN" sz="2400" i="1">
                            <a:latin typeface="Cambria Math" panose="02040503050406030204" pitchFamily="18" charset="0"/>
                          </a:rPr>
                          <m:t>𝟎</m:t>
                        </m:r>
                      </m:sub>
                    </m:sSub>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𝒏</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sub>
                    </m:sSub>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𝒏</m:t>
                        </m:r>
                      </m:e>
                      <m:sup>
                        <m:r>
                          <a:rPr lang="en-US" altLang="zh-CN" sz="2400" b="1" i="1" smtClean="0">
                            <a:latin typeface="Cambria Math" panose="02040503050406030204" pitchFamily="18" charset="0"/>
                          </a:rPr>
                          <m:t>𝟐</m:t>
                        </m:r>
                      </m:sup>
                    </m:sSup>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e>
                      <m:sup>
                        <m:r>
                          <a:rPr lang="en-US" altLang="zh-CN" sz="2400" b="1" i="1" smtClean="0">
                            <a:latin typeface="Cambria Math" panose="02040503050406030204" pitchFamily="18" charset="0"/>
                          </a:rPr>
                          <m:t>𝒏</m:t>
                        </m:r>
                      </m:sup>
                    </m:sSup>
                    <m:r>
                      <a:rPr lang="en-US" altLang="zh-CN" sz="2400" b="1" i="0" smtClean="0">
                        <a:latin typeface="Cambria Math" panose="02040503050406030204" pitchFamily="18" charset="0"/>
                      </a:rPr>
                      <m:t>,</m:t>
                    </m:r>
                  </m:oMath>
                </a14:m>
                <a:r>
                  <a:rPr lang="en-US" altLang="zh-CN" sz="2400" dirty="0"/>
                  <a:t> </a:t>
                </a:r>
                <a:endParaRPr lang="en-US" altLang="zh-CN" sz="2400" dirty="0">
                  <a:ea typeface="Cambria Math" panose="02040503050406030204" pitchFamily="18" charset="0"/>
                </a:endParaRPr>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Solution:</a:t>
                </a:r>
                <a:endParaRPr lang="en-US" altLang="zh-CN" sz="2800" dirty="0"/>
              </a:p>
              <a:p>
                <a:pPr lvl="1" indent="-342900">
                  <a:lnSpc>
                    <a:spcPct val="140000"/>
                  </a:lnSpc>
                  <a:buClrTx/>
                  <a:buFont typeface="Wingdings" panose="05000000000000000000" pitchFamily="2" charset="2"/>
                  <a:buChar char="l"/>
                </a:pPr>
                <a:r>
                  <a:rPr lang="en-US" altLang="zh-CN" sz="2400" dirty="0"/>
                  <a:t>To find the constants</a:t>
                </a:r>
                <a:r>
                  <a:rPr lang="zh-CN" altLang="en-US" sz="2400" dirty="0"/>
                  <a:t>𝛼</a:t>
                </a:r>
                <a:r>
                  <a:rPr lang="en-US" altLang="zh-CN" sz="2400" baseline="-25000" dirty="0"/>
                  <a:t>1,0</a:t>
                </a:r>
                <a:r>
                  <a:rPr lang="en-US" altLang="zh-CN" sz="2400" dirty="0"/>
                  <a:t>, </a:t>
                </a:r>
                <a:r>
                  <a:rPr lang="zh-CN" altLang="en-US" sz="2400" dirty="0"/>
                  <a:t>𝛼</a:t>
                </a:r>
                <a:r>
                  <a:rPr lang="en-US" altLang="zh-CN" sz="2400" baseline="-25000" dirty="0"/>
                  <a:t>1,1</a:t>
                </a:r>
                <a:r>
                  <a:rPr lang="en-US" altLang="zh-CN" sz="2400" dirty="0"/>
                  <a:t>, and </a:t>
                </a:r>
                <a:r>
                  <a:rPr lang="zh-CN" altLang="en-US" sz="2400" dirty="0"/>
                  <a:t>𝛼</a:t>
                </a:r>
                <a:r>
                  <a:rPr lang="en-US" altLang="zh-CN" sz="2400" baseline="-25000" dirty="0"/>
                  <a:t>1,2</a:t>
                </a:r>
                <a:r>
                  <a:rPr lang="en-US" altLang="zh-CN" sz="2400" dirty="0"/>
                  <a:t>, use the initial conditions. This gives</a:t>
                </a:r>
                <a:endParaRPr lang="en-US" altLang="zh-CN" sz="2400" dirty="0"/>
              </a:p>
              <a:p>
                <a:pPr marL="400050" lvl="1" indent="0" algn="ctr">
                  <a:lnSpc>
                    <a:spcPct val="140000"/>
                  </a:lnSpc>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𝟏</m:t>
                        </m:r>
                        <m:r>
                          <a:rPr lang="en-US" altLang="zh-CN" sz="2400" i="1">
                            <a:latin typeface="Cambria Math" panose="02040503050406030204" pitchFamily="18" charset="0"/>
                          </a:rPr>
                          <m:t>=</m:t>
                        </m:r>
                        <m:r>
                          <a:rPr lang="zh-CN" altLang="en-US" sz="2400" i="1">
                            <a:latin typeface="Cambria Math" panose="02040503050406030204" pitchFamily="18" charset="0"/>
                          </a:rPr>
                          <m:t>𝜶</m:t>
                        </m:r>
                      </m:e>
                      <m:sub>
                        <m:r>
                          <a:rPr lang="en-US" altLang="zh-CN" sz="2400" i="1">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sub>
                    </m:sSub>
                  </m:oMath>
                </a14:m>
                <a:r>
                  <a:rPr lang="en-US" altLang="zh-CN" sz="2400" dirty="0"/>
                  <a:t>,</a:t>
                </a:r>
                <a:endParaRPr lang="en-US" altLang="zh-CN" sz="2400" dirty="0"/>
              </a:p>
              <a:p>
                <a:pPr marL="400050" lvl="1" indent="0" algn="ctr">
                  <a:lnSpc>
                    <a:spcPct val="140000"/>
                  </a:lnSpc>
                  <a:buNone/>
                </a:pP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m:t>
                        </m:r>
                        <m:r>
                          <a:rPr lang="zh-CN" altLang="en-US" sz="2400" i="1">
                            <a:latin typeface="Cambria Math" panose="02040503050406030204" pitchFamily="18" charset="0"/>
                          </a:rPr>
                          <m:t>𝜶</m:t>
                        </m:r>
                      </m:e>
                      <m:sub>
                        <m:r>
                          <a:rPr lang="en-US" altLang="zh-CN" sz="2400" i="1">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sub>
                    </m:sSub>
                  </m:oMath>
                </a14:m>
                <a:endParaRPr lang="en-US" altLang="zh-CN" sz="2400" b="1" i="1" dirty="0">
                  <a:latin typeface="Cambria Math" panose="02040503050406030204" pitchFamily="18" charset="0"/>
                </a:endParaRPr>
              </a:p>
              <a:p>
                <a:pPr marL="400050" lvl="1" indent="0" algn="ctr">
                  <a:lnSpc>
                    <a:spcPct val="14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𝟐</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i="1">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𝟐</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0" i="1">
                          <a:latin typeface="Cambria Math" panose="02040503050406030204" pitchFamily="18" charset="0"/>
                        </a:rPr>
                        <m:t>+</m:t>
                      </m:r>
                      <m:r>
                        <a:rPr lang="en-US" altLang="zh-CN" sz="2400" b="0" i="1" smtClean="0">
                          <a:latin typeface="Cambria Math" panose="02040503050406030204" pitchFamily="18" charset="0"/>
                        </a:rPr>
                        <m:t>4</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𝜶</m:t>
                          </m:r>
                        </m:e>
                        <m:sub>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sub>
                      </m:sSub>
                    </m:oMath>
                  </m:oMathPara>
                </a14:m>
                <a:endParaRPr lang="en-US" altLang="zh-CN" sz="2400" dirty="0"/>
              </a:p>
              <a:p>
                <a:pPr marL="400050" lvl="1" indent="0">
                  <a:lnSpc>
                    <a:spcPct val="140000"/>
                  </a:lnSpc>
                  <a:buNone/>
                </a:pPr>
                <a:r>
                  <a:rPr lang="en-US" altLang="zh-CN" sz="2400" dirty="0"/>
                  <a:t>The simultaneous solution of these three equations is </a:t>
                </a:r>
                <a:r>
                  <a:rPr lang="zh-CN" altLang="en-US" sz="2400" dirty="0"/>
                  <a:t>𝛼</a:t>
                </a:r>
                <a:r>
                  <a:rPr lang="en-US" altLang="zh-CN" sz="2400" baseline="-25000" dirty="0"/>
                  <a:t>1,0</a:t>
                </a:r>
                <a:r>
                  <a:rPr lang="en-US" altLang="zh-CN" sz="2400" dirty="0"/>
                  <a:t> = 1,</a:t>
                </a:r>
                <a:r>
                  <a:rPr lang="zh-CN" altLang="en-US" sz="2400" dirty="0"/>
                  <a:t>𝛼</a:t>
                </a:r>
                <a:r>
                  <a:rPr lang="en-US" altLang="zh-CN" sz="2400" baseline="-25000" dirty="0"/>
                  <a:t>1,1</a:t>
                </a:r>
                <a:r>
                  <a:rPr lang="en-US" altLang="zh-CN" sz="2400" dirty="0"/>
                  <a:t> = 3,</a:t>
                </a:r>
                <a:r>
                  <a:rPr lang="zh-CN" altLang="en-US" sz="2400" dirty="0"/>
                  <a:t>𝛼</a:t>
                </a:r>
                <a:r>
                  <a:rPr lang="en-US" altLang="zh-CN" sz="2400" baseline="-25000" dirty="0"/>
                  <a:t>1,2</a:t>
                </a:r>
                <a:r>
                  <a:rPr lang="en-US" altLang="zh-CN" sz="2400" dirty="0"/>
                  <a:t> = 2, and </a:t>
                </a:r>
                <a:r>
                  <a:rPr lang="zh-CN" altLang="en-US" sz="2400" dirty="0"/>
                  <a:t>𝛼</a:t>
                </a:r>
                <a:r>
                  <a:rPr lang="en-US" altLang="zh-CN" sz="2400" baseline="-25000" dirty="0"/>
                  <a:t>3</a:t>
                </a:r>
                <a:r>
                  <a:rPr lang="en-US" altLang="zh-CN" sz="2400" dirty="0"/>
                  <a:t> = 2. Hence, the unique solution to this recurrence relation and the given initial conditions is the sequence {a</a:t>
                </a:r>
                <a:r>
                  <a:rPr lang="en-US" altLang="zh-CN" sz="2400" baseline="-25000" dirty="0"/>
                  <a:t>n</a:t>
                </a:r>
                <a:r>
                  <a:rPr lang="en-US" altLang="zh-CN" sz="2400" dirty="0"/>
                  <a:t>} with</a:t>
                </a:r>
                <a:endParaRPr lang="en-US" altLang="zh-CN" sz="2400" dirty="0"/>
              </a:p>
              <a:p>
                <a:pPr marL="400050" lvl="1" indent="0" algn="ctr">
                  <a:lnSpc>
                    <a:spcPct val="14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𝒏</m:t>
                          </m:r>
                        </m:e>
                        <m:sup>
                          <m:r>
                            <a:rPr lang="en-US" altLang="zh-CN" sz="2400" b="1" i="1" smtClean="0">
                              <a:latin typeface="Cambria Math" panose="02040503050406030204" pitchFamily="18" charset="0"/>
                              <a:ea typeface="Cambria Math" panose="02040503050406030204" pitchFamily="18" charset="0"/>
                            </a:rPr>
                            <m:t>𝟐</m:t>
                          </m:r>
                        </m:sup>
                      </m:sSup>
                      <m:r>
                        <a:rPr lang="en-US" altLang="zh-CN" sz="2400" b="1" i="0"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en-US" altLang="zh-CN" sz="2400" b="1" i="1" smtClean="0">
                              <a:latin typeface="Cambria Math" panose="02040503050406030204" pitchFamily="18" charset="0"/>
                              <a:ea typeface="Cambria Math" panose="02040503050406030204" pitchFamily="18" charset="0"/>
                            </a:rPr>
                            <m:t>)</m:t>
                          </m:r>
                        </m:e>
                        <m:sup>
                          <m:r>
                            <a:rPr lang="en-US" altLang="zh-CN" sz="2400" i="1">
                              <a:latin typeface="Cambria Math" panose="02040503050406030204" pitchFamily="18" charset="0"/>
                              <a:ea typeface="Cambria Math" panose="02040503050406030204" pitchFamily="18" charset="0"/>
                            </a:rPr>
                            <m:t>𝒏</m:t>
                          </m:r>
                        </m:sup>
                      </m:sSup>
                    </m:oMath>
                  </m:oMathPara>
                </a14:m>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8.2.2</a:t>
            </a:r>
            <a:r>
              <a:rPr lang="en-US" altLang="zh-CN" sz="3200" dirty="0"/>
              <a:t>  </a:t>
            </a:r>
            <a:r>
              <a:rPr lang="en-US" altLang="zh-CN" sz="2400" dirty="0"/>
              <a:t>Solving Linear Homogeneous Recurrence Relations with Constant Coefficients</a:t>
            </a:r>
            <a:endParaRPr lang="en-US" altLang="zh-CN" sz="2400" dirty="0"/>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269208" y="1174372"/>
                <a:ext cx="11863134" cy="497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25000"/>
                  </a:lnSpc>
                </a:pPr>
                <a:r>
                  <a:rPr lang="en-US" altLang="zh-CN" sz="2800" dirty="0"/>
                  <a:t>The recurrence relation a</a:t>
                </a:r>
                <a:r>
                  <a:rPr lang="en-US" altLang="zh-CN" sz="2800" baseline="-25000" dirty="0"/>
                  <a:t>n</a:t>
                </a:r>
                <a:r>
                  <a:rPr lang="en-US" altLang="zh-CN" sz="2800" dirty="0"/>
                  <a:t> = 3a</a:t>
                </a:r>
                <a:r>
                  <a:rPr lang="en-US" altLang="zh-CN" sz="2800" baseline="-25000" dirty="0"/>
                  <a:t>n−1</a:t>
                </a:r>
                <a:r>
                  <a:rPr lang="en-US" altLang="zh-CN" sz="2800" dirty="0"/>
                  <a:t> + 2</a:t>
                </a:r>
                <a:r>
                  <a:rPr lang="en-US" altLang="zh-CN" sz="2800" baseline="30000" dirty="0"/>
                  <a:t>n</a:t>
                </a:r>
                <a:r>
                  <a:rPr lang="en-US" altLang="zh-CN" sz="2800" dirty="0"/>
                  <a:t> is an example of a </a:t>
                </a:r>
                <a:r>
                  <a:rPr lang="en-US" altLang="zh-CN" sz="2800" dirty="0">
                    <a:solidFill>
                      <a:srgbClr val="FF0000"/>
                    </a:solidFill>
                  </a:rPr>
                  <a:t>linear nonhomogeneous recurrence relation with constant coefficients(</a:t>
                </a:r>
                <a:r>
                  <a:rPr lang="zh-CN" altLang="en-US" sz="2800" dirty="0">
                    <a:solidFill>
                      <a:srgbClr val="FF0000"/>
                    </a:solidFill>
                  </a:rPr>
                  <a:t>常系数线性非齐次递推关系</a:t>
                </a:r>
                <a:r>
                  <a:rPr lang="en-US" altLang="zh-CN" sz="2800" dirty="0">
                    <a:solidFill>
                      <a:srgbClr val="FF0000"/>
                    </a:solidFill>
                  </a:rPr>
                  <a:t>)</a:t>
                </a:r>
                <a:endParaRPr lang="en-US" altLang="zh-CN" sz="2800" dirty="0">
                  <a:solidFill>
                    <a:srgbClr val="FF0000"/>
                  </a:solidFill>
                </a:endParaRPr>
              </a:p>
              <a:p>
                <a:pPr marL="400050" lvl="1" indent="0">
                  <a:lnSpc>
                    <a:spcPct val="125000"/>
                  </a:lnSpc>
                  <a:buNone/>
                </a:pPr>
                <a:r>
                  <a:rPr lang="en-US" altLang="zh-CN" dirty="0"/>
                  <a:t>that is, a recurrence relation of the form</a:t>
                </a:r>
                <a:endParaRPr lang="en-US" altLang="zh-CN" i="1" dirty="0">
                  <a:latin typeface="Cambria Math" panose="02040503050406030204" pitchFamily="18" charset="0"/>
                </a:endParaRPr>
              </a:p>
              <a:p>
                <a:pPr marL="0" indent="0">
                  <a:lnSpc>
                    <a:spcPct val="125000"/>
                  </a:lnSpc>
                  <a:buNone/>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m:t>
                      </m:r>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𝒌</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𝒌</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𝑭</m:t>
                      </m:r>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𝒏</m:t>
                          </m:r>
                        </m:e>
                      </m:d>
                    </m:oMath>
                  </m:oMathPara>
                </a14:m>
                <a:endParaRPr lang="en-US" altLang="zh-CN" sz="2800" b="1" dirty="0"/>
              </a:p>
              <a:p>
                <a:pPr marL="400050" lvl="1" indent="0">
                  <a:lnSpc>
                    <a:spcPct val="125000"/>
                  </a:lnSpc>
                  <a:buNone/>
                </a:pPr>
                <a:r>
                  <a:rPr lang="en-US" altLang="zh-CN" dirty="0"/>
                  <a:t>where c</a:t>
                </a:r>
                <a:r>
                  <a:rPr lang="en-US" altLang="zh-CN" baseline="-25000" dirty="0"/>
                  <a:t>1</a:t>
                </a:r>
                <a:r>
                  <a:rPr lang="en-US" altLang="zh-CN" dirty="0"/>
                  <a:t>, c</a:t>
                </a:r>
                <a:r>
                  <a:rPr lang="en-US" altLang="zh-CN" baseline="-25000" dirty="0"/>
                  <a:t>2</a:t>
                </a:r>
                <a:r>
                  <a:rPr lang="en-US" altLang="zh-CN" dirty="0"/>
                  <a:t>, … , c</a:t>
                </a:r>
                <a:r>
                  <a:rPr lang="en-US" altLang="zh-CN" baseline="-25000" dirty="0"/>
                  <a:t>k</a:t>
                </a:r>
                <a:r>
                  <a:rPr lang="en-US" altLang="zh-CN" dirty="0"/>
                  <a:t> are real numbers and F(n) is a function not identically zero depending only on n. </a:t>
                </a:r>
                <a:endParaRPr lang="en-US" altLang="zh-CN"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269208" y="1174372"/>
                <a:ext cx="11863134" cy="4975536"/>
              </a:xfrm>
              <a:prstGeom prst="rect">
                <a:avLst/>
              </a:prstGeom>
              <a:blipFill rotWithShape="1">
                <a:blip r:embed="rId2"/>
                <a:stretch>
                  <a:fillRect l="-5" t="-873"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文本框 7"/>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269208" y="2166264"/>
                <a:ext cx="11863134" cy="368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The recurrence relation</a:t>
                </a:r>
                <a:endParaRPr lang="en-US" altLang="zh-CN" sz="2800" dirty="0"/>
              </a:p>
              <a:p>
                <a:pPr marL="0" indent="0" algn="ctr">
                  <a:lnSpc>
                    <a:spcPct val="150000"/>
                  </a:lnSpc>
                  <a:buNone/>
                </a:pPr>
                <a:r>
                  <a:rPr lang="en-US" altLang="zh-CN" sz="2800" dirty="0"/>
                  <a:t> </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m:t>
                    </m:r>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𝒌</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𝒌</m:t>
                        </m:r>
                      </m:sub>
                    </m:sSub>
                    <m:r>
                      <a:rPr lang="en-US" altLang="zh-CN" sz="2800" b="1" i="0" smtClean="0">
                        <a:latin typeface="Cambria Math" panose="02040503050406030204" pitchFamily="18" charset="0"/>
                      </a:rPr>
                      <m:t>  </m:t>
                    </m:r>
                  </m:oMath>
                </a14:m>
                <a:endParaRPr lang="en-US" altLang="zh-CN" sz="2800" dirty="0"/>
              </a:p>
              <a:p>
                <a:pPr marL="400050" lvl="1" indent="0">
                  <a:lnSpc>
                    <a:spcPct val="150000"/>
                  </a:lnSpc>
                  <a:buNone/>
                </a:pPr>
                <a:r>
                  <a:rPr lang="en-US" altLang="zh-CN" dirty="0"/>
                  <a:t>It’s called the </a:t>
                </a:r>
                <a:r>
                  <a:rPr lang="en-US" altLang="zh-CN" dirty="0">
                    <a:solidFill>
                      <a:srgbClr val="FF0000"/>
                    </a:solidFill>
                  </a:rPr>
                  <a:t>associated homogeneous recurrence relation(</a:t>
                </a:r>
                <a:r>
                  <a:rPr lang="zh-CN" altLang="en-US" dirty="0">
                    <a:solidFill>
                      <a:srgbClr val="FF0000"/>
                    </a:solidFill>
                  </a:rPr>
                  <a:t>相伴的齐次递推关系</a:t>
                </a:r>
                <a:r>
                  <a:rPr lang="en-US" altLang="zh-CN" dirty="0">
                    <a:solidFill>
                      <a:srgbClr val="FF0000"/>
                    </a:solidFill>
                  </a:rPr>
                  <a:t>)</a:t>
                </a:r>
                <a:r>
                  <a:rPr lang="en-US" altLang="zh-CN" dirty="0"/>
                  <a:t>. It plays an important role in the solution of the nonhomogeneous recurrence relation.</a:t>
                </a:r>
                <a:endParaRPr lang="en-US" altLang="zh-CN" dirty="0"/>
              </a:p>
              <a:p>
                <a:pPr marL="0" indent="0">
                  <a:lnSpc>
                    <a:spcPct val="150000"/>
                  </a:lnSpc>
                  <a:buNone/>
                </a:pP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269208" y="2166264"/>
                <a:ext cx="11863134" cy="3684680"/>
              </a:xfrm>
              <a:prstGeom prst="rect">
                <a:avLst/>
              </a:prstGeom>
              <a:blipFill rotWithShape="1">
                <a:blip r:embed="rId2"/>
                <a:stretch>
                  <a:fillRect l="-5" t="-8" b="-123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文本框 1"/>
          <p:cNvSpPr txBox="1"/>
          <p:nvPr/>
        </p:nvSpPr>
        <p:spPr>
          <a:xfrm>
            <a:off x="868582" y="914400"/>
            <a:ext cx="10902164" cy="1077218"/>
          </a:xfrm>
          <a:prstGeom prst="rect">
            <a:avLst/>
          </a:prstGeom>
          <a:noFill/>
        </p:spPr>
        <p:txBody>
          <a:bodyPr wrap="square" rtlCol="0">
            <a:spAutoFit/>
          </a:bodyPr>
          <a:lstStyle/>
          <a:p>
            <a:pPr algn="ctr"/>
            <a:r>
              <a:rPr lang="en-US" altLang="zh-CN" sz="3200" b="1" dirty="0"/>
              <a:t> Linear Nonhomogeneous Recurrence Relations</a:t>
            </a:r>
            <a:endParaRPr lang="en-US" altLang="zh-CN" sz="3200" b="1" dirty="0"/>
          </a:p>
          <a:p>
            <a:pPr algn="ctr"/>
            <a:r>
              <a:rPr lang="en-US" altLang="zh-CN" sz="3200" b="1" dirty="0"/>
              <a:t>with Constant Coefficients</a:t>
            </a:r>
            <a:endParaRPr lang="zh-CN" altLang="en-US" sz="3200" b="1" dirty="0"/>
          </a:p>
        </p:txBody>
      </p:sp>
      <p:sp>
        <p:nvSpPr>
          <p:cNvPr id="7" name="文本框 6"/>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a:t>
            </a:r>
            <a:r>
              <a:rPr lang="en-US" altLang="zh-CN" sz="2800"/>
              <a:t>1:</a:t>
            </a:r>
            <a:endParaRPr lang="en-US" altLang="zh-CN" sz="2800"/>
          </a:p>
          <a:p>
            <a:pPr>
              <a:lnSpc>
                <a:spcPct val="150000"/>
              </a:lnSpc>
              <a:buFont typeface="Wingdings" panose="05000000000000000000" pitchFamily="2" charset="2"/>
              <a:buChar char="l"/>
            </a:pPr>
            <a:endParaRPr lang="en-US" altLang="zh-CN" sz="2800" dirty="0"/>
          </a:p>
        </p:txBody>
      </p:sp>
      <p:pic>
        <p:nvPicPr>
          <p:cNvPr id="5" name="图片 4"/>
          <p:cNvPicPr>
            <a:picLocks noChangeAspect="1"/>
          </p:cNvPicPr>
          <p:nvPr/>
        </p:nvPicPr>
        <p:blipFill>
          <a:blip r:embed="rId2"/>
          <a:stretch>
            <a:fillRect/>
          </a:stretch>
        </p:blipFill>
        <p:spPr>
          <a:xfrm>
            <a:off x="1666875" y="1416868"/>
            <a:ext cx="8858250" cy="4705350"/>
          </a:xfrm>
          <a:prstGeom prst="rect">
            <a:avLst/>
          </a:prstGeom>
        </p:spPr>
      </p:pic>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8.1.2 Modeling With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981954"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9:</a:t>
            </a:r>
            <a:endParaRPr lang="en-US" altLang="zh-CN" sz="2800" dirty="0"/>
          </a:p>
          <a:p>
            <a:pPr lvl="1">
              <a:lnSpc>
                <a:spcPct val="140000"/>
              </a:lnSpc>
              <a:buClrTx/>
              <a:buFont typeface="Wingdings" panose="05000000000000000000" pitchFamily="2" charset="2"/>
              <a:buChar char="l"/>
            </a:pPr>
            <a:r>
              <a:rPr lang="en-US" altLang="zh-CN" sz="2400" dirty="0"/>
              <a:t>Each of the recurrence relations a</a:t>
            </a:r>
            <a:r>
              <a:rPr lang="en-US" altLang="zh-CN" sz="2400" baseline="-25000" dirty="0"/>
              <a:t>n</a:t>
            </a:r>
            <a:r>
              <a:rPr lang="en-US" altLang="zh-CN" sz="2400" dirty="0"/>
              <a:t> = a</a:t>
            </a:r>
            <a:r>
              <a:rPr lang="en-US" altLang="zh-CN" sz="2400" baseline="-25000" dirty="0"/>
              <a:t>n−1</a:t>
            </a:r>
            <a:r>
              <a:rPr lang="en-US" altLang="zh-CN" sz="2400" dirty="0"/>
              <a:t> + 2</a:t>
            </a:r>
            <a:r>
              <a:rPr lang="en-US" altLang="zh-CN" sz="2400" baseline="30000" dirty="0"/>
              <a:t>n</a:t>
            </a:r>
            <a:r>
              <a:rPr lang="en-US" altLang="zh-CN" sz="2400" dirty="0"/>
              <a:t> , a</a:t>
            </a:r>
            <a:r>
              <a:rPr lang="en-US" altLang="zh-CN" sz="2400" baseline="-25000" dirty="0"/>
              <a:t>n</a:t>
            </a:r>
            <a:r>
              <a:rPr lang="en-US" altLang="zh-CN" sz="2400" dirty="0"/>
              <a:t> = a</a:t>
            </a:r>
            <a:r>
              <a:rPr lang="en-US" altLang="zh-CN" sz="2400" baseline="-25000" dirty="0"/>
              <a:t>n−1</a:t>
            </a:r>
            <a:r>
              <a:rPr lang="en-US" altLang="zh-CN" sz="2400" dirty="0"/>
              <a:t> + a</a:t>
            </a:r>
            <a:r>
              <a:rPr lang="en-US" altLang="zh-CN" sz="2400" baseline="-25000" dirty="0"/>
              <a:t>n−2</a:t>
            </a:r>
            <a:r>
              <a:rPr lang="en-US" altLang="zh-CN" sz="2400" dirty="0"/>
              <a:t> + n</a:t>
            </a:r>
            <a:r>
              <a:rPr lang="en-US" altLang="zh-CN" sz="2400" baseline="30000" dirty="0"/>
              <a:t>2</a:t>
            </a:r>
            <a:r>
              <a:rPr lang="en-US" altLang="zh-CN" sz="2400" dirty="0"/>
              <a:t> + n + 1,</a:t>
            </a:r>
            <a:endParaRPr lang="en-US" altLang="zh-CN" sz="2400" dirty="0"/>
          </a:p>
          <a:p>
            <a:pPr marL="857250" lvl="2" indent="0">
              <a:lnSpc>
                <a:spcPct val="140000"/>
              </a:lnSpc>
              <a:buClrTx/>
              <a:buNone/>
            </a:pPr>
            <a:r>
              <a:rPr lang="en-US" altLang="zh-CN" dirty="0"/>
              <a:t>a</a:t>
            </a:r>
            <a:r>
              <a:rPr lang="en-US" altLang="zh-CN" baseline="-25000" dirty="0"/>
              <a:t>n</a:t>
            </a:r>
            <a:r>
              <a:rPr lang="en-US" altLang="zh-CN" dirty="0"/>
              <a:t> = 3a</a:t>
            </a:r>
            <a:r>
              <a:rPr lang="en-US" altLang="zh-CN" baseline="-25000" dirty="0"/>
              <a:t>n−1</a:t>
            </a:r>
            <a:r>
              <a:rPr lang="en-US" altLang="zh-CN" dirty="0"/>
              <a:t> + n3</a:t>
            </a:r>
            <a:r>
              <a:rPr lang="en-US" altLang="zh-CN" baseline="30000" dirty="0"/>
              <a:t>n</a:t>
            </a:r>
            <a:r>
              <a:rPr lang="en-US" altLang="zh-CN" dirty="0"/>
              <a:t>, and a</a:t>
            </a:r>
            <a:r>
              <a:rPr lang="en-US" altLang="zh-CN" baseline="-25000" dirty="0"/>
              <a:t>n</a:t>
            </a:r>
            <a:r>
              <a:rPr lang="en-US" altLang="zh-CN" dirty="0"/>
              <a:t> = a</a:t>
            </a:r>
            <a:r>
              <a:rPr lang="en-US" altLang="zh-CN" baseline="-25000" dirty="0"/>
              <a:t>n−1</a:t>
            </a:r>
            <a:r>
              <a:rPr lang="en-US" altLang="zh-CN" dirty="0"/>
              <a:t> + a</a:t>
            </a:r>
            <a:r>
              <a:rPr lang="en-US" altLang="zh-CN" baseline="-25000" dirty="0"/>
              <a:t>n−2  </a:t>
            </a:r>
            <a:r>
              <a:rPr lang="en-US" altLang="zh-CN" dirty="0"/>
              <a:t>+ a</a:t>
            </a:r>
            <a:r>
              <a:rPr lang="en-US" altLang="zh-CN" baseline="-25000" dirty="0"/>
              <a:t>n−3</a:t>
            </a:r>
            <a:r>
              <a:rPr lang="en-US" altLang="zh-CN" dirty="0"/>
              <a:t> + n! is a linear nonhomogeneous recurrence relation with constant coefficients. The associated linear homogeneous recurrence relations are a</a:t>
            </a:r>
            <a:r>
              <a:rPr lang="en-US" altLang="zh-CN" baseline="-25000" dirty="0"/>
              <a:t>n</a:t>
            </a:r>
            <a:r>
              <a:rPr lang="en-US" altLang="zh-CN" dirty="0"/>
              <a:t> = a</a:t>
            </a:r>
            <a:r>
              <a:rPr lang="en-US" altLang="zh-CN" baseline="-25000" dirty="0"/>
              <a:t>n−1</a:t>
            </a:r>
            <a:r>
              <a:rPr lang="en-US" altLang="zh-CN" dirty="0"/>
              <a:t>, a</a:t>
            </a:r>
            <a:r>
              <a:rPr lang="en-US" altLang="zh-CN" baseline="-25000" dirty="0"/>
              <a:t>n</a:t>
            </a:r>
            <a:r>
              <a:rPr lang="en-US" altLang="zh-CN" dirty="0"/>
              <a:t> = a</a:t>
            </a:r>
            <a:r>
              <a:rPr lang="en-US" altLang="zh-CN" baseline="-25000" dirty="0"/>
              <a:t>n−1</a:t>
            </a:r>
            <a:r>
              <a:rPr lang="en-US" altLang="zh-CN" dirty="0"/>
              <a:t> + a</a:t>
            </a:r>
            <a:r>
              <a:rPr lang="en-US" altLang="zh-CN" baseline="-25000" dirty="0"/>
              <a:t>n−2</a:t>
            </a:r>
            <a:r>
              <a:rPr lang="en-US" altLang="zh-CN" dirty="0"/>
              <a:t>, a</a:t>
            </a:r>
            <a:r>
              <a:rPr lang="en-US" altLang="zh-CN" baseline="-25000" dirty="0"/>
              <a:t>n</a:t>
            </a:r>
            <a:r>
              <a:rPr lang="en-US" altLang="zh-CN" dirty="0"/>
              <a:t> = 3a</a:t>
            </a:r>
            <a:r>
              <a:rPr lang="en-US" altLang="zh-CN" baseline="-25000" dirty="0"/>
              <a:t>n−1</a:t>
            </a:r>
            <a:r>
              <a:rPr lang="en-US" altLang="zh-CN" dirty="0"/>
              <a:t>, </a:t>
            </a:r>
            <a:endParaRPr lang="en-US" altLang="zh-CN" dirty="0"/>
          </a:p>
          <a:p>
            <a:pPr marL="857250" lvl="2" indent="0">
              <a:lnSpc>
                <a:spcPct val="140000"/>
              </a:lnSpc>
              <a:buClrTx/>
              <a:buNone/>
            </a:pPr>
            <a:r>
              <a:rPr lang="en-US" altLang="zh-CN" dirty="0"/>
              <a:t>and a</a:t>
            </a:r>
            <a:r>
              <a:rPr lang="en-US" altLang="zh-CN" baseline="-25000" dirty="0"/>
              <a:t>n</a:t>
            </a:r>
            <a:r>
              <a:rPr lang="en-US" altLang="zh-CN" dirty="0"/>
              <a:t> = a</a:t>
            </a:r>
            <a:r>
              <a:rPr lang="en-US" altLang="zh-CN" baseline="-25000" dirty="0"/>
              <a:t>n−1</a:t>
            </a:r>
            <a:r>
              <a:rPr lang="en-US" altLang="zh-CN" dirty="0"/>
              <a:t> + a</a:t>
            </a:r>
            <a:r>
              <a:rPr lang="en-US" altLang="zh-CN" baseline="-25000" dirty="0"/>
              <a:t>n−2  </a:t>
            </a:r>
            <a:r>
              <a:rPr lang="en-US" altLang="zh-CN" dirty="0"/>
              <a:t>+ a</a:t>
            </a:r>
            <a:r>
              <a:rPr lang="en-US" altLang="zh-CN" baseline="-25000" dirty="0"/>
              <a:t>n−3</a:t>
            </a:r>
            <a:r>
              <a:rPr lang="en-US" altLang="zh-CN" dirty="0"/>
              <a:t> , respectively.</a:t>
            </a:r>
            <a:endParaRPr lang="en-US" altLang="zh-CN" dirty="0"/>
          </a:p>
        </p:txBody>
      </p:sp>
      <p:sp>
        <p:nvSpPr>
          <p:cNvPr id="5" name="文本框 4"/>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1" y="1429250"/>
                <a:ext cx="119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pPr>
                <a:r>
                  <a:rPr lang="en-US" altLang="zh-CN" sz="2800" dirty="0"/>
                  <a:t>If {</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sub>
                      <m: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𝒑</m:t>
                        </m:r>
                        <m:r>
                          <a:rPr lang="en-US" altLang="zh-CN" sz="2800" b="1" i="1" smtClean="0">
                            <a:latin typeface="Cambria Math" panose="02040503050406030204" pitchFamily="18" charset="0"/>
                          </a:rPr>
                          <m:t>)</m:t>
                        </m:r>
                      </m:sup>
                    </m:sSubSup>
                  </m:oMath>
                </a14:m>
                <a:r>
                  <a:rPr lang="en-US" altLang="zh-CN" sz="2800" dirty="0"/>
                  <a:t>} is a particular solution of the nonhomogeneous linear recurrence relation with constant coefficients </a:t>
                </a:r>
                <a:endParaRPr lang="en-US" altLang="zh-CN" sz="2800" dirty="0"/>
              </a:p>
              <a:p>
                <a:pPr marL="0" indent="0" algn="ctr">
                  <a:lnSpc>
                    <a:spcPct val="140000"/>
                  </a:lnSpc>
                  <a:buNone/>
                </a:pPr>
                <a14:m>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𝒌</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𝒌</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𝑭</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oMath>
                </a14:m>
                <a:r>
                  <a:rPr lang="en-US" altLang="zh-CN" sz="2800" dirty="0"/>
                  <a:t> </a:t>
                </a:r>
                <a:endParaRPr lang="en-US" altLang="zh-CN" sz="2800" dirty="0"/>
              </a:p>
              <a:p>
                <a:pPr marL="400050" lvl="1" indent="0">
                  <a:lnSpc>
                    <a:spcPct val="140000"/>
                  </a:lnSpc>
                  <a:buNone/>
                </a:pPr>
                <a:r>
                  <a:rPr lang="en-US" altLang="zh-CN" dirty="0"/>
                  <a:t>then every solution is of the form {</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sub>
                      <m: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𝒑</m:t>
                        </m:r>
                        <m:r>
                          <a:rPr lang="en-US" altLang="zh-CN" sz="2800" b="1" i="1" smtClean="0">
                            <a:latin typeface="Cambria Math" panose="02040503050406030204" pitchFamily="18" charset="0"/>
                          </a:rPr>
                          <m:t>)</m:t>
                        </m:r>
                      </m:sup>
                    </m:sSubSup>
                    <m:sSubSup>
                      <m:sSubSupPr>
                        <m:ctrlPr>
                          <a:rPr lang="en-US" altLang="zh-CN" sz="2800" b="1" i="1" smtClean="0">
                            <a:latin typeface="Cambria Math" panose="02040503050406030204" pitchFamily="18" charset="0"/>
                          </a:rPr>
                        </m:ctrlPr>
                      </m:sSubSupPr>
                      <m:e>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sub>
                      <m: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𝒉</m:t>
                        </m:r>
                        <m:r>
                          <a:rPr lang="en-US" altLang="zh-CN" sz="2800" b="1" i="1" smtClean="0">
                            <a:latin typeface="Cambria Math" panose="02040503050406030204" pitchFamily="18" charset="0"/>
                          </a:rPr>
                          <m:t>)</m:t>
                        </m:r>
                      </m:sup>
                    </m:sSubSup>
                  </m:oMath>
                </a14:m>
                <a:r>
                  <a:rPr lang="en-US" altLang="zh-CN" dirty="0"/>
                  <a:t>}, where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𝒂</m:t>
                        </m:r>
                      </m:e>
                      <m:sub>
                        <m:r>
                          <a:rPr lang="en-US" altLang="zh-CN" i="1">
                            <a:latin typeface="Cambria Math" panose="02040503050406030204" pitchFamily="18" charset="0"/>
                          </a:rPr>
                          <m:t>𝒏</m:t>
                        </m:r>
                      </m:sub>
                      <m:sup>
                        <m:r>
                          <a:rPr lang="en-US" altLang="zh-CN" i="1">
                            <a:latin typeface="Cambria Math" panose="02040503050406030204" pitchFamily="18" charset="0"/>
                          </a:rPr>
                          <m:t>(</m:t>
                        </m:r>
                        <m:r>
                          <a:rPr lang="en-US" altLang="zh-CN" i="1">
                            <a:latin typeface="Cambria Math" panose="02040503050406030204" pitchFamily="18" charset="0"/>
                          </a:rPr>
                          <m:t>𝒉</m:t>
                        </m:r>
                        <m:r>
                          <a:rPr lang="en-US" altLang="zh-CN" i="1">
                            <a:latin typeface="Cambria Math" panose="02040503050406030204" pitchFamily="18" charset="0"/>
                          </a:rPr>
                          <m:t>)</m:t>
                        </m:r>
                      </m:sup>
                    </m:sSubSup>
                  </m:oMath>
                </a14:m>
                <a:r>
                  <a:rPr lang="en-US" altLang="zh-CN" dirty="0"/>
                  <a:t>} is a solution of the associated homogeneous recurrence relation</a:t>
                </a:r>
                <a:endParaRPr lang="en-US" altLang="zh-CN" dirty="0"/>
              </a:p>
              <a:p>
                <a:pPr marL="0" indent="0" algn="ctr">
                  <a:lnSpc>
                    <a:spcPct val="140000"/>
                  </a:lnSpc>
                  <a:buNone/>
                </a:pP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𝟏</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𝟏</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𝟐</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𝟐</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𝒌</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𝒌</m:t>
                        </m:r>
                      </m:sub>
                    </m:sSub>
                  </m:oMath>
                </a14:m>
                <a:endParaRPr lang="en-US" altLang="zh-CN" sz="2800" dirty="0"/>
              </a:p>
              <a:p>
                <a:pPr marL="0" indent="0">
                  <a:lnSpc>
                    <a:spcPct val="140000"/>
                  </a:lnSpc>
                  <a:buNone/>
                </a:pPr>
                <a:r>
                  <a:rPr lang="en-US" altLang="zh-CN" sz="2800" dirty="0"/>
                  <a:t>   </a:t>
                </a: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1" y="1429250"/>
                <a:ext cx="11995688" cy="5396882"/>
              </a:xfrm>
              <a:prstGeom prst="rect">
                <a:avLst/>
              </a:prstGeom>
              <a:blipFill rotWithShape="1">
                <a:blip r:embed="rId2"/>
                <a:stretch>
                  <a:fillRect t="-9" r="4"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dirty="0"/>
              <a:t>Theorem 5</a:t>
            </a:r>
            <a:endParaRPr lang="en-US" altLang="zh-CN" sz="4000" b="1" dirty="0"/>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75479" y="1229420"/>
                <a:ext cx="12116521" cy="55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Because {</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sub>
                      <m:sup>
                        <m:r>
                          <a:rPr lang="en-US" altLang="zh-CN" sz="2800" i="1">
                            <a:latin typeface="Cambria Math" panose="02040503050406030204" pitchFamily="18" charset="0"/>
                          </a:rPr>
                          <m:t>(</m:t>
                        </m:r>
                        <m:r>
                          <a:rPr lang="en-US" altLang="zh-CN" sz="2800" i="1">
                            <a:latin typeface="Cambria Math" panose="02040503050406030204" pitchFamily="18" charset="0"/>
                          </a:rPr>
                          <m:t>𝒑</m:t>
                        </m:r>
                        <m:r>
                          <a:rPr lang="en-US" altLang="zh-CN" sz="2800" i="1">
                            <a:latin typeface="Cambria Math" panose="02040503050406030204" pitchFamily="18" charset="0"/>
                          </a:rPr>
                          <m:t>)</m:t>
                        </m:r>
                      </m:sup>
                    </m:sSubSup>
                  </m:oMath>
                </a14:m>
                <a:r>
                  <a:rPr lang="en-US" altLang="zh-CN" sz="2800" dirty="0"/>
                  <a:t>} is a particular solution of the nonhomogeneous recurrence relation, we know that</a:t>
                </a:r>
                <a:endParaRPr lang="en-US" altLang="zh-CN" sz="2800" dirty="0"/>
              </a:p>
              <a:p>
                <a:pPr marL="0" indent="0" algn="ctr">
                  <a:lnSpc>
                    <a:spcPct val="150000"/>
                  </a:lnSpc>
                  <a:buNone/>
                </a:pPr>
                <a:r>
                  <a:rPr lang="en-US" altLang="zh-CN" sz="2800" dirty="0"/>
                  <a:t> </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sub>
                      <m: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𝒑</m:t>
                        </m:r>
                        <m:r>
                          <a:rPr lang="en-US" altLang="zh-CN" sz="2800" b="1" i="1" smtClean="0">
                            <a:latin typeface="Cambria Math" panose="02040503050406030204" pitchFamily="18" charset="0"/>
                          </a:rPr>
                          <m:t>)</m:t>
                        </m:r>
                      </m:sup>
                    </m:sSub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𝟏</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up>
                        <m:r>
                          <a:rPr lang="en-US" altLang="zh-CN" sz="2800" i="1">
                            <a:latin typeface="Cambria Math" panose="02040503050406030204" pitchFamily="18" charset="0"/>
                          </a:rPr>
                          <m:t>(</m:t>
                        </m:r>
                        <m:r>
                          <a:rPr lang="en-US" altLang="zh-CN" sz="2800" i="1">
                            <a:latin typeface="Cambria Math" panose="02040503050406030204" pitchFamily="18" charset="0"/>
                          </a:rPr>
                          <m:t>𝒑</m:t>
                        </m:r>
                        <m:r>
                          <a:rPr lang="en-US" altLang="zh-CN" sz="2800" i="1">
                            <a:latin typeface="Cambria Math" panose="02040503050406030204" pitchFamily="18" charset="0"/>
                          </a:rPr>
                          <m:t>)</m:t>
                        </m:r>
                      </m:sup>
                    </m:sSub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𝟐</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m:t>
                        </m:r>
                      </m:sub>
                      <m:sup>
                        <m:r>
                          <a:rPr lang="en-US" altLang="zh-CN" sz="2800" i="1">
                            <a:latin typeface="Cambria Math" panose="02040503050406030204" pitchFamily="18" charset="0"/>
                          </a:rPr>
                          <m:t>(</m:t>
                        </m:r>
                        <m:r>
                          <a:rPr lang="en-US" altLang="zh-CN" sz="2800" i="1">
                            <a:latin typeface="Cambria Math" panose="02040503050406030204" pitchFamily="18" charset="0"/>
                          </a:rPr>
                          <m:t>𝒑</m:t>
                        </m:r>
                        <m:r>
                          <a:rPr lang="en-US" altLang="zh-CN" sz="2800" i="1">
                            <a:latin typeface="Cambria Math" panose="02040503050406030204" pitchFamily="18" charset="0"/>
                          </a:rPr>
                          <m:t>)</m:t>
                        </m:r>
                      </m:sup>
                    </m:sSub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𝒌</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𝒌</m:t>
                        </m:r>
                      </m:sub>
                      <m:sup>
                        <m:r>
                          <a:rPr lang="en-US" altLang="zh-CN" sz="2800" i="1">
                            <a:latin typeface="Cambria Math" panose="02040503050406030204" pitchFamily="18" charset="0"/>
                          </a:rPr>
                          <m:t>(</m:t>
                        </m:r>
                        <m:r>
                          <a:rPr lang="en-US" altLang="zh-CN" sz="2800" i="1">
                            <a:latin typeface="Cambria Math" panose="02040503050406030204" pitchFamily="18" charset="0"/>
                          </a:rPr>
                          <m:t>𝒑</m:t>
                        </m:r>
                        <m:r>
                          <a:rPr lang="en-US" altLang="zh-CN" sz="2800" i="1">
                            <a:latin typeface="Cambria Math" panose="02040503050406030204" pitchFamily="18" charset="0"/>
                          </a:rPr>
                          <m:t>)</m:t>
                        </m:r>
                      </m:sup>
                    </m:sSubSup>
                    <m:r>
                      <a:rPr lang="en-US" altLang="zh-CN" sz="2800" i="1">
                        <a:latin typeface="Cambria Math" panose="02040503050406030204" pitchFamily="18" charset="0"/>
                      </a:rPr>
                      <m:t>+</m:t>
                    </m:r>
                    <m:r>
                      <a:rPr lang="en-US" altLang="zh-CN" sz="2800" i="1">
                        <a:latin typeface="Cambria Math" panose="02040503050406030204" pitchFamily="18" charset="0"/>
                      </a:rPr>
                      <m:t>𝑭</m:t>
                    </m:r>
                    <m:r>
                      <a:rPr lang="en-US" altLang="zh-CN" sz="2800" i="1">
                        <a:latin typeface="Cambria Math" panose="02040503050406030204" pitchFamily="18" charset="0"/>
                      </a:rPr>
                      <m:t>(</m:t>
                    </m:r>
                    <m:r>
                      <a:rPr lang="en-US" altLang="zh-CN" sz="2800" i="1">
                        <a:latin typeface="Cambria Math" panose="02040503050406030204" pitchFamily="18" charset="0"/>
                      </a:rPr>
                      <m:t>𝒏</m:t>
                    </m:r>
                    <m:r>
                      <a:rPr lang="en-US" altLang="zh-CN" sz="2800" i="1">
                        <a:latin typeface="Cambria Math" panose="02040503050406030204" pitchFamily="18" charset="0"/>
                      </a:rPr>
                      <m:t>)</m:t>
                    </m:r>
                  </m:oMath>
                </a14:m>
                <a:r>
                  <a:rPr lang="en-US" altLang="zh-CN" sz="2800" dirty="0"/>
                  <a:t> </a:t>
                </a:r>
                <a:endParaRPr lang="en-US" altLang="zh-CN" sz="2800" dirty="0"/>
              </a:p>
              <a:p>
                <a:pPr marL="400050" lvl="1" indent="0">
                  <a:lnSpc>
                    <a:spcPct val="150000"/>
                  </a:lnSpc>
                  <a:buNone/>
                </a:pPr>
                <a:r>
                  <a:rPr lang="en-US" altLang="zh-CN" dirty="0"/>
                  <a:t>Now suppose that {bn} is a second solution of the nonhomogeneous recurrence relation, so that</a:t>
                </a:r>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𝒃</m:t>
                          </m:r>
                        </m:e>
                        <m:sub>
                          <m:r>
                            <a:rPr lang="en-US" altLang="zh-CN" sz="2800" b="1" i="1" smtClean="0">
                              <a:latin typeface="Cambria Math" panose="02040503050406030204" pitchFamily="18" charset="0"/>
                            </a:rPr>
                            <m:t>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𝟏</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𝒃</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𝟐</m:t>
                          </m:r>
                        </m:sub>
                      </m:sSub>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𝒃</m:t>
                          </m:r>
                        </m:e>
                        <m:sub>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𝒌</m:t>
                          </m:r>
                        </m:sub>
                      </m:sSub>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𝒃</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𝒌</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𝑭</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oMath>
                  </m:oMathPara>
                </a14:m>
                <a:endParaRPr lang="en-US" altLang="zh-CN" sz="2800" dirty="0"/>
              </a:p>
              <a:p>
                <a:pPr marL="0" indent="0">
                  <a:lnSpc>
                    <a:spcPct val="150000"/>
                  </a:lnSpc>
                  <a:buNone/>
                </a:pP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75479" y="1229420"/>
                <a:ext cx="12116521" cy="5512344"/>
              </a:xfrm>
              <a:prstGeom prst="rect">
                <a:avLst/>
              </a:prstGeom>
              <a:blipFill rotWithShape="1">
                <a:blip r:embed="rId2"/>
                <a:stretch>
                  <a:fillRect l="-5" t="-1"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7" y="689496"/>
            <a:ext cx="4459705" cy="707886"/>
          </a:xfrm>
          <a:prstGeom prst="rect">
            <a:avLst/>
          </a:prstGeom>
          <a:noFill/>
        </p:spPr>
        <p:txBody>
          <a:bodyPr wrap="square" rtlCol="0">
            <a:spAutoFit/>
          </a:bodyPr>
          <a:lstStyle/>
          <a:p>
            <a:pPr algn="ctr"/>
            <a:r>
              <a:rPr lang="en-US" altLang="zh-CN" sz="4000" b="1"/>
              <a:t>Proof</a:t>
            </a:r>
            <a:endParaRPr lang="en-US" altLang="zh-CN" sz="4000" b="1"/>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8" name="Rectangle 3"/>
              <p:cNvSpPr txBox="1">
                <a:spLocks noChangeArrowheads="1"/>
              </p:cNvSpPr>
              <p:nvPr/>
            </p:nvSpPr>
            <p:spPr bwMode="auto">
              <a:xfrm>
                <a:off x="75479" y="1229420"/>
                <a:ext cx="12116521" cy="55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pPr>
                <a:r>
                  <a:rPr lang="en-US" altLang="zh-CN" sz="2800" dirty="0"/>
                  <a:t>Subtracting the first of these two equations from the second shows that</a:t>
                </a:r>
                <a:endParaRPr lang="en-US" altLang="zh-CN" sz="2800" dirty="0"/>
              </a:p>
              <a:p>
                <a:pPr marL="0" indent="0">
                  <a:lnSpc>
                    <a:spcPct val="140000"/>
                  </a:lnSpc>
                  <a:buNone/>
                </a:pPr>
                <a14:m>
                  <m:oMathPara xmlns:m="http://schemas.openxmlformats.org/officeDocument/2006/math">
                    <m:oMathParaPr>
                      <m:jc m:val="centerGroup"/>
                    </m:oMathParaPr>
                    <m:oMath xmlns:m="http://schemas.openxmlformats.org/officeDocument/2006/math">
                      <m:sSubSup>
                        <m:sSubSupPr>
                          <m:ctrlPr>
                            <a:rPr lang="en-US" altLang="zh-CN" sz="2800" i="1" smtClean="0">
                              <a:latin typeface="Cambria Math" panose="02040503050406030204" pitchFamily="18" charset="0"/>
                            </a:rPr>
                          </m:ctrlPr>
                        </m:sSubSupPr>
                        <m:e>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𝒃</m:t>
                              </m:r>
                            </m:e>
                            <m:sub>
                              <m:r>
                                <a:rPr lang="en-US" altLang="zh-CN" sz="2800" b="1" i="1" smtClean="0">
                                  <a:latin typeface="Cambria Math" panose="02040503050406030204" pitchFamily="18" charset="0"/>
                                </a:rPr>
                                <m:t>𝒏</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𝒏</m:t>
                          </m:r>
                        </m:sub>
                        <m: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𝒑</m:t>
                          </m:r>
                          <m:r>
                            <a:rPr lang="en-US" altLang="zh-CN" sz="2800" b="1" i="1" smtClean="0">
                              <a:latin typeface="Cambria Math" panose="02040503050406030204" pitchFamily="18" charset="0"/>
                            </a:rPr>
                            <m:t>)</m:t>
                          </m:r>
                        </m:sup>
                      </m:sSub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𝟏</m:t>
                          </m:r>
                        </m:sub>
                      </m:sSub>
                      <m:sSubSup>
                        <m:sSubSupPr>
                          <m:ctrlPr>
                            <a:rPr lang="en-US" altLang="zh-CN" sz="2800" i="1">
                              <a:latin typeface="Cambria Math" panose="02040503050406030204" pitchFamily="18" charset="0"/>
                            </a:rPr>
                          </m:ctrlPr>
                        </m:sSubSupPr>
                        <m:e>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𝒃</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i="1">
                                  <a:latin typeface="Cambria Math" panose="02040503050406030204" pitchFamily="18" charset="0"/>
                                </a:rPr>
                                <m:t>𝟏</m:t>
                              </m:r>
                            </m:sub>
                          </m:sSub>
                          <m:r>
                            <a:rPr lang="en-US" altLang="zh-CN" sz="2800" b="1" i="1" smtClean="0">
                              <a:latin typeface="Cambria Math" panose="02040503050406030204" pitchFamily="18" charset="0"/>
                            </a:rPr>
                            <m:t>−</m:t>
                          </m:r>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up>
                          <m:r>
                            <a:rPr lang="en-US" altLang="zh-CN" sz="2800" i="1">
                              <a:latin typeface="Cambria Math" panose="02040503050406030204" pitchFamily="18" charset="0"/>
                            </a:rPr>
                            <m:t>(</m:t>
                          </m:r>
                          <m:r>
                            <a:rPr lang="en-US" altLang="zh-CN" sz="2800" i="1">
                              <a:latin typeface="Cambria Math" panose="02040503050406030204" pitchFamily="18" charset="0"/>
                            </a:rPr>
                            <m:t>𝒑</m:t>
                          </m:r>
                          <m:r>
                            <a:rPr lang="en-US" altLang="zh-CN" sz="2800" i="1">
                              <a:latin typeface="Cambria Math" panose="02040503050406030204" pitchFamily="18" charset="0"/>
                            </a:rPr>
                            <m:t>)</m:t>
                          </m:r>
                        </m:sup>
                      </m:sSubSup>
                      <m:r>
                        <a:rPr lang="en-US" altLang="zh-CN" sz="2800" b="1" i="1" smtClean="0">
                          <a:latin typeface="Cambria Math" panose="02040503050406030204" pitchFamily="18" charset="0"/>
                        </a:rPr>
                        <m:t>)</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𝟐</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𝒃</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m:t>
                          </m:r>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𝟐</m:t>
                          </m:r>
                        </m:sub>
                        <m:sup>
                          <m:r>
                            <a:rPr lang="en-US" altLang="zh-CN" sz="2800" i="1">
                              <a:latin typeface="Cambria Math" panose="02040503050406030204" pitchFamily="18" charset="0"/>
                            </a:rPr>
                            <m:t>(</m:t>
                          </m:r>
                          <m:r>
                            <a:rPr lang="en-US" altLang="zh-CN" sz="2800" i="1">
                              <a:latin typeface="Cambria Math" panose="02040503050406030204" pitchFamily="18" charset="0"/>
                            </a:rPr>
                            <m:t>𝒑</m:t>
                          </m:r>
                          <m:r>
                            <a:rPr lang="en-US" altLang="zh-CN" sz="2800" i="1">
                              <a:latin typeface="Cambria Math" panose="02040503050406030204" pitchFamily="18" charset="0"/>
                            </a:rPr>
                            <m:t>)</m:t>
                          </m:r>
                        </m:sup>
                      </m:sSub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𝒄</m:t>
                          </m:r>
                        </m:e>
                        <m:sub>
                          <m:r>
                            <a:rPr lang="en-US" altLang="zh-CN" sz="2800" i="1">
                              <a:latin typeface="Cambria Math" panose="02040503050406030204" pitchFamily="18" charset="0"/>
                            </a:rPr>
                            <m:t>𝒌</m:t>
                          </m:r>
                        </m:sub>
                      </m:sSub>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𝒃</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𝒌</m:t>
                              </m:r>
                            </m:sub>
                          </m:sSub>
                          <m:r>
                            <a:rPr lang="en-US" altLang="zh-CN" sz="2800" i="1">
                              <a:latin typeface="Cambria Math" panose="02040503050406030204" pitchFamily="18" charset="0"/>
                            </a:rPr>
                            <m:t>−</m:t>
                          </m:r>
                          <m:r>
                            <a:rPr lang="en-US" altLang="zh-CN" sz="2800" i="1">
                              <a:latin typeface="Cambria Math" panose="02040503050406030204" pitchFamily="18" charset="0"/>
                            </a:rPr>
                            <m:t>𝒂</m:t>
                          </m:r>
                        </m:e>
                        <m:sub>
                          <m:r>
                            <a:rPr lang="en-US" altLang="zh-CN" sz="2800" i="1">
                              <a:latin typeface="Cambria Math" panose="02040503050406030204" pitchFamily="18" charset="0"/>
                            </a:rPr>
                            <m:t>𝒏</m:t>
                          </m:r>
                          <m:r>
                            <a:rPr lang="en-US" altLang="zh-CN" sz="2800" i="1">
                              <a:latin typeface="Cambria Math" panose="02040503050406030204" pitchFamily="18" charset="0"/>
                            </a:rPr>
                            <m:t>−</m:t>
                          </m:r>
                          <m:r>
                            <a:rPr lang="en-US" altLang="zh-CN" sz="2800" b="1" i="1" smtClean="0">
                              <a:latin typeface="Cambria Math" panose="02040503050406030204" pitchFamily="18" charset="0"/>
                            </a:rPr>
                            <m:t>𝒌</m:t>
                          </m:r>
                        </m:sub>
                        <m: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𝒑</m:t>
                              </m:r>
                            </m:e>
                          </m:d>
                        </m:sup>
                      </m:sSubSup>
                      <m:r>
                        <a:rPr lang="en-US" altLang="zh-CN" sz="2800" i="1">
                          <a:latin typeface="Cambria Math" panose="02040503050406030204" pitchFamily="18" charset="0"/>
                        </a:rPr>
                        <m:t>)</m:t>
                      </m:r>
                    </m:oMath>
                  </m:oMathPara>
                </a14:m>
                <a:endParaRPr lang="en-US" altLang="zh-CN" sz="2800" dirty="0"/>
              </a:p>
              <a:p>
                <a:pPr marL="400050" lvl="1" indent="0">
                  <a:lnSpc>
                    <a:spcPct val="140000"/>
                  </a:lnSpc>
                  <a:buNone/>
                </a:pPr>
                <a:r>
                  <a:rPr lang="en-US" altLang="zh-CN" dirty="0"/>
                  <a:t>It follows that {</a:t>
                </a:r>
                <a14:m>
                  <m:oMath xmlns:m="http://schemas.openxmlformats.org/officeDocument/2006/math">
                    <m:sSubSup>
                      <m:sSubSupPr>
                        <m:ctrlPr>
                          <a:rPr lang="en-US" altLang="zh-CN" i="1" smtClean="0">
                            <a:latin typeface="Cambria Math" panose="02040503050406030204" pitchFamily="18" charset="0"/>
                          </a:rPr>
                        </m:ctrlPr>
                      </m:sSubSup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sub>
                      <m:sup>
                        <m:r>
                          <a:rPr lang="en-US" altLang="zh-CN" b="1" i="1" smtClean="0">
                            <a:latin typeface="Cambria Math" panose="02040503050406030204" pitchFamily="18" charset="0"/>
                          </a:rPr>
                          <m:t>𝒑</m:t>
                        </m:r>
                      </m:sup>
                    </m:sSubSup>
                  </m:oMath>
                </a14:m>
                <a:r>
                  <a:rPr lang="en-US" altLang="zh-CN" dirty="0"/>
                  <a:t>} is a solution of the associated homogeneous linear recurrence, say,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𝒂</m:t>
                        </m:r>
                      </m:e>
                      <m:sub>
                        <m:r>
                          <a:rPr lang="en-US" altLang="zh-CN" i="1">
                            <a:latin typeface="Cambria Math" panose="02040503050406030204" pitchFamily="18" charset="0"/>
                          </a:rPr>
                          <m:t>𝒏</m:t>
                        </m:r>
                      </m:sub>
                      <m:sup>
                        <m:r>
                          <a:rPr lang="en-US" altLang="zh-CN" i="1">
                            <a:latin typeface="Cambria Math" panose="02040503050406030204" pitchFamily="18" charset="0"/>
                          </a:rPr>
                          <m:t>(</m:t>
                        </m:r>
                        <m:r>
                          <a:rPr lang="en-US" altLang="zh-CN" i="1">
                            <a:latin typeface="Cambria Math" panose="02040503050406030204" pitchFamily="18" charset="0"/>
                          </a:rPr>
                          <m:t>𝒉</m:t>
                        </m:r>
                        <m:r>
                          <a:rPr lang="en-US" altLang="zh-CN" i="1">
                            <a:latin typeface="Cambria Math" panose="02040503050406030204" pitchFamily="18" charset="0"/>
                          </a:rPr>
                          <m:t>)</m:t>
                        </m:r>
                      </m:sup>
                    </m:sSubSup>
                  </m:oMath>
                </a14:m>
                <a:r>
                  <a:rPr lang="en-US" altLang="zh-CN" dirty="0"/>
                  <a:t>}. </a:t>
                </a:r>
                <a:endParaRPr lang="en-US" altLang="zh-CN" dirty="0"/>
              </a:p>
              <a:p>
                <a:pPr marL="400050" lvl="1" indent="0">
                  <a:lnSpc>
                    <a:spcPct val="140000"/>
                  </a:lnSpc>
                  <a:buNone/>
                </a:pPr>
                <a:r>
                  <a:rPr lang="en-US" altLang="zh-CN" dirty="0"/>
                  <a:t>Consequently,</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𝒃</m:t>
                        </m:r>
                      </m:e>
                      <m:sub>
                        <m:r>
                          <a:rPr lang="en-US" altLang="zh-CN" i="1">
                            <a:latin typeface="Cambria Math" panose="02040503050406030204" pitchFamily="18" charset="0"/>
                          </a:rPr>
                          <m:t>𝒏</m:t>
                        </m:r>
                      </m:sub>
                    </m:sSub>
                    <m:r>
                      <a:rPr lang="en-US" altLang="zh-CN" b="1"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𝒂</m:t>
                        </m:r>
                      </m:e>
                      <m:sub>
                        <m:r>
                          <a:rPr lang="en-US" altLang="zh-CN" i="1">
                            <a:latin typeface="Cambria Math" panose="02040503050406030204" pitchFamily="18" charset="0"/>
                          </a:rPr>
                          <m:t>𝒏</m:t>
                        </m:r>
                      </m:sub>
                      <m:sup>
                        <m:r>
                          <a:rPr lang="en-US" altLang="zh-CN" i="1">
                            <a:latin typeface="Cambria Math" panose="02040503050406030204" pitchFamily="18" charset="0"/>
                          </a:rPr>
                          <m:t>(</m:t>
                        </m:r>
                        <m:r>
                          <a:rPr lang="en-US" altLang="zh-CN" i="1">
                            <a:latin typeface="Cambria Math" panose="02040503050406030204" pitchFamily="18" charset="0"/>
                          </a:rPr>
                          <m:t>𝒑</m:t>
                        </m:r>
                        <m:r>
                          <a:rPr lang="en-US" altLang="zh-CN" i="1">
                            <a:latin typeface="Cambria Math" panose="02040503050406030204" pitchFamily="18" charset="0"/>
                          </a:rPr>
                          <m:t>)</m:t>
                        </m:r>
                      </m:sup>
                    </m:sSubSup>
                    <m:r>
                      <a:rPr lang="en-US" altLang="zh-CN" b="1"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𝒂</m:t>
                        </m:r>
                      </m:e>
                      <m:sub>
                        <m:r>
                          <a:rPr lang="en-US" altLang="zh-CN" i="1">
                            <a:latin typeface="Cambria Math" panose="02040503050406030204" pitchFamily="18" charset="0"/>
                          </a:rPr>
                          <m:t>𝒏</m:t>
                        </m:r>
                      </m:sub>
                      <m:sup>
                        <m:r>
                          <a:rPr lang="en-US" altLang="zh-CN" i="1">
                            <a:latin typeface="Cambria Math" panose="02040503050406030204" pitchFamily="18" charset="0"/>
                          </a:rPr>
                          <m:t>(</m:t>
                        </m:r>
                        <m:r>
                          <a:rPr lang="en-US" altLang="zh-CN" b="1" i="1" smtClean="0">
                            <a:latin typeface="Cambria Math" panose="02040503050406030204" pitchFamily="18" charset="0"/>
                          </a:rPr>
                          <m:t>𝒉</m:t>
                        </m:r>
                        <m:r>
                          <a:rPr lang="en-US" altLang="zh-CN" i="1">
                            <a:latin typeface="Cambria Math" panose="02040503050406030204" pitchFamily="18" charset="0"/>
                          </a:rPr>
                          <m:t>)</m:t>
                        </m:r>
                      </m:sup>
                    </m:sSubSup>
                  </m:oMath>
                </a14:m>
                <a:r>
                  <a:rPr lang="en-US" altLang="zh-CN" dirty="0"/>
                  <a:t> for all n.</a:t>
                </a:r>
                <a:endParaRPr lang="en-US" altLang="zh-CN" dirty="0"/>
              </a:p>
              <a:p>
                <a:pPr marL="0" indent="0">
                  <a:lnSpc>
                    <a:spcPct val="140000"/>
                  </a:lnSpc>
                  <a:buNone/>
                </a:pPr>
                <a:endParaRPr lang="en-US" altLang="zh-CN" sz="2800" dirty="0"/>
              </a:p>
              <a:p>
                <a:pPr>
                  <a:lnSpc>
                    <a:spcPct val="140000"/>
                  </a:lnSpc>
                </a:pPr>
                <a:endParaRPr lang="en-US" altLang="zh-CN" sz="2800" dirty="0"/>
              </a:p>
              <a:p>
                <a:pPr>
                  <a:lnSpc>
                    <a:spcPct val="140000"/>
                  </a:lnSpc>
                </a:pPr>
                <a:endParaRPr lang="en-US" altLang="zh-CN" sz="2800" dirty="0"/>
              </a:p>
            </p:txBody>
          </p:sp>
        </mc:Choice>
        <mc:Fallback>
          <p:sp>
            <p:nvSpPr>
              <p:cNvPr id="58" name="Rectangle 3"/>
              <p:cNvSpPr txBox="1">
                <a:spLocks noRot="1" noChangeAspect="1" noMove="1" noResize="1" noEditPoints="1" noAdjustHandles="1" noChangeArrowheads="1" noChangeShapeType="1" noTextEdit="1"/>
              </p:cNvSpPr>
              <p:nvPr/>
            </p:nvSpPr>
            <p:spPr bwMode="auto">
              <a:xfrm>
                <a:off x="75479" y="1229420"/>
                <a:ext cx="12116521" cy="5512344"/>
              </a:xfrm>
              <a:prstGeom prst="rect">
                <a:avLst/>
              </a:prstGeom>
              <a:blipFill rotWithShape="1">
                <a:blip r:embed="rId2"/>
                <a:stretch>
                  <a:fillRect l="-5" t="-1" b="-147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7" y="689496"/>
            <a:ext cx="4459705" cy="707886"/>
          </a:xfrm>
          <a:prstGeom prst="rect">
            <a:avLst/>
          </a:prstGeom>
          <a:noFill/>
        </p:spPr>
        <p:txBody>
          <a:bodyPr wrap="square" rtlCol="0">
            <a:spAutoFit/>
          </a:bodyPr>
          <a:lstStyle/>
          <a:p>
            <a:pPr algn="ctr"/>
            <a:r>
              <a:rPr lang="en-US" altLang="zh-CN" sz="4000" b="1"/>
              <a:t>Proof</a:t>
            </a:r>
            <a:endParaRPr lang="en-US" altLang="zh-CN" sz="4000" b="1"/>
          </a:p>
        </p:txBody>
      </p:sp>
      <p:sp>
        <p:nvSpPr>
          <p:cNvPr id="6" name="文本框 5"/>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75479" y="1229420"/>
            <a:ext cx="12116521" cy="55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40000"/>
              </a:lnSpc>
            </a:pPr>
            <a:r>
              <a:rPr lang="en-US" altLang="zh-CN" sz="2800" dirty="0"/>
              <a:t>By Theorem 5, we see that the key to solving nonhomogeneous recurrence relations with constant coefficients is finding a particular solution. Then every solution is a sum of this solution and a solution of the associated homogeneous recurrence relation. Although there is no general method for finding such a solution that works for every function F(n), there are techniques that work for certain types of functions F(n), such as polynomials and powers of constants. This is illustrated in Examples 10 and 11.</a:t>
            </a:r>
            <a:endParaRPr lang="en-US" altLang="zh-CN" sz="2800" dirty="0"/>
          </a:p>
          <a:p>
            <a:pPr>
              <a:lnSpc>
                <a:spcPct val="140000"/>
              </a:lnSpc>
            </a:pPr>
            <a:endParaRPr lang="en-US" altLang="zh-CN" sz="2800" dirty="0"/>
          </a:p>
          <a:p>
            <a:pPr>
              <a:lnSpc>
                <a:spcPct val="140000"/>
              </a:lnSpc>
            </a:pPr>
            <a:endParaRPr lang="en-US" altLang="zh-CN" sz="2800" dirty="0"/>
          </a:p>
        </p:txBody>
      </p:sp>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10:</a:t>
                </a:r>
                <a:endParaRPr lang="en-US" altLang="zh-CN" sz="2800" dirty="0"/>
              </a:p>
              <a:p>
                <a:pPr lvl="1" indent="-342900">
                  <a:lnSpc>
                    <a:spcPts val="4100"/>
                  </a:lnSpc>
                  <a:buClr>
                    <a:schemeClr val="tx1"/>
                  </a:buClr>
                  <a:buFont typeface="Wingdings" panose="05000000000000000000" pitchFamily="2" charset="2"/>
                  <a:buChar char="l"/>
                </a:pPr>
                <a:r>
                  <a:rPr lang="en-US" altLang="zh-CN" sz="2400" dirty="0"/>
                  <a:t>Find all solutions of the recurrence relation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𝟑</m:t>
                        </m:r>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𝒏</m:t>
                    </m:r>
                  </m:oMath>
                </a14:m>
                <a:r>
                  <a:rPr lang="en-US" altLang="zh-CN" sz="2400" dirty="0"/>
                  <a:t>. What is the solution with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r>
                      <a:rPr lang="en-US" altLang="zh-CN" sz="2400" b="1" i="1" smtClean="0">
                        <a:latin typeface="Cambria Math" panose="02040503050406030204" pitchFamily="18" charset="0"/>
                      </a:rPr>
                      <m:t>𝟑</m:t>
                    </m:r>
                  </m:oMath>
                </a14:m>
                <a:r>
                  <a:rPr lang="en-US" altLang="zh-CN" sz="2400" dirty="0"/>
                  <a:t>? </a:t>
                </a:r>
                <a:endParaRPr lang="en-US" altLang="zh-CN" sz="2400" dirty="0">
                  <a:ea typeface="Cambria Math" panose="02040503050406030204" pitchFamily="18" charset="0"/>
                </a:endParaRPr>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Solution:</a:t>
                </a:r>
                <a:endParaRPr lang="en-US" altLang="zh-CN" sz="2800" dirty="0"/>
              </a:p>
              <a:p>
                <a:pPr lvl="1" indent="-342900">
                  <a:lnSpc>
                    <a:spcPct val="140000"/>
                  </a:lnSpc>
                  <a:buClr>
                    <a:schemeClr val="tx1"/>
                  </a:buClr>
                  <a:buFont typeface="Wingdings" panose="05000000000000000000" pitchFamily="2" charset="2"/>
                  <a:buChar char="l"/>
                </a:pPr>
                <a:r>
                  <a:rPr lang="en-US" altLang="zh-CN" sz="2400" dirty="0"/>
                  <a:t>To solve this linear nonhomogeneous recurrence relation with constant coefficients, we need to solve its associated linear homogeneous equation and to find a particular solution for the given nonhomogeneous equation. The associated linear homogeneous equation is</a:t>
                </a:r>
                <a:endParaRPr lang="en-US" altLang="zh-CN" sz="2400" dirty="0"/>
              </a:p>
              <a:p>
                <a:pPr marL="400050" lvl="1" indent="0" algn="ctr">
                  <a:lnSpc>
                    <a:spcPct val="140000"/>
                  </a:lnSpc>
                  <a:buNone/>
                </a:pP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𝟑</m:t>
                        </m:r>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oMath>
                </a14:m>
                <a:r>
                  <a:rPr lang="en-US" altLang="zh-CN" sz="2400" dirty="0"/>
                  <a:t> </a:t>
                </a:r>
                <a:endParaRPr lang="en-US" altLang="zh-CN" sz="2400" dirty="0"/>
              </a:p>
              <a:p>
                <a:pPr marL="400050" lvl="1" indent="0">
                  <a:lnSpc>
                    <a:spcPct val="140000"/>
                  </a:lnSpc>
                  <a:buNone/>
                </a:pPr>
                <a:r>
                  <a:rPr lang="en-US" altLang="zh-CN" sz="2400" dirty="0"/>
                  <a:t>Its solutions are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up>
                        <m:r>
                          <a:rPr lang="en-US" altLang="zh-CN" sz="2400" i="1">
                            <a:latin typeface="Cambria Math" panose="02040503050406030204" pitchFamily="18" charset="0"/>
                          </a:rPr>
                          <m:t>(</m:t>
                        </m:r>
                        <m:r>
                          <a:rPr lang="en-US" altLang="zh-CN" sz="2400" i="1">
                            <a:latin typeface="Cambria Math" panose="02040503050406030204" pitchFamily="18" charset="0"/>
                          </a:rPr>
                          <m:t>𝒉</m:t>
                        </m:r>
                        <m:r>
                          <a:rPr lang="en-US" altLang="zh-CN" sz="2400" i="1">
                            <a:latin typeface="Cambria Math" panose="02040503050406030204" pitchFamily="18" charset="0"/>
                          </a:rPr>
                          <m:t>)</m:t>
                        </m:r>
                      </m:sup>
                    </m:sSubSup>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𝜶</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𝟑</m:t>
                        </m:r>
                      </m:e>
                      <m:sup>
                        <m:r>
                          <a:rPr lang="en-US" altLang="zh-CN" sz="2400" b="1" i="1" smtClean="0">
                            <a:latin typeface="Cambria Math" panose="02040503050406030204" pitchFamily="18" charset="0"/>
                          </a:rPr>
                          <m:t>𝒏</m:t>
                        </m:r>
                      </m:sup>
                    </m:sSup>
                  </m:oMath>
                </a14:m>
                <a:r>
                  <a:rPr lang="en-US" altLang="zh-CN" sz="2400" dirty="0"/>
                  <a:t>, where </a:t>
                </a:r>
                <a:r>
                  <a:rPr lang="zh-CN" altLang="en-US" sz="2400" dirty="0"/>
                  <a:t>𝛼 </a:t>
                </a:r>
                <a:r>
                  <a:rPr lang="en-US" altLang="zh-CN" sz="2400" dirty="0"/>
                  <a:t>is a constant.</a:t>
                </a:r>
                <a:endParaRPr lang="en-US" altLang="zh-CN" sz="2400" dirty="0"/>
              </a:p>
              <a:p>
                <a:pPr marL="400050" lvl="1" indent="0">
                  <a:lnSpc>
                    <a:spcPct val="140000"/>
                  </a:lnSpc>
                  <a:buNone/>
                </a:pPr>
                <a:r>
                  <a:rPr lang="en-US" altLang="zh-CN" sz="2400" dirty="0"/>
                  <a:t>We now find a particular solution. Because F(n) = 2n is a polynomial in n of degree one, a reasonable trial solution is a linear function in n, say, pn = cn + d, where c and d are constants. </a:t>
                </a:r>
                <a:endParaRPr lang="en-US" altLang="zh-CN" sz="2400" dirty="0"/>
              </a:p>
              <a:p>
                <a:pPr marL="400050" lvl="1" indent="0" algn="ctr">
                  <a:lnSpc>
                    <a:spcPct val="140000"/>
                  </a:lnSpc>
                  <a:buNone/>
                </a:pPr>
                <a:r>
                  <a:rPr lang="en-US" altLang="zh-CN" sz="2400" dirty="0"/>
                  <a:t> </a:t>
                </a:r>
                <a:endParaRPr lang="en-US" altLang="zh-CN" sz="2400" dirty="0">
                  <a:ea typeface="Cambria Math" panose="02040503050406030204" pitchFamily="18" charset="0"/>
                </a:endParaRPr>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68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Solution:</a:t>
            </a:r>
            <a:endParaRPr lang="en-US" altLang="zh-CN" sz="2800" dirty="0"/>
          </a:p>
          <a:p>
            <a:pPr marL="400050" lvl="1" indent="0">
              <a:lnSpc>
                <a:spcPct val="140000"/>
              </a:lnSpc>
              <a:buNone/>
            </a:pPr>
            <a:r>
              <a:rPr lang="en-US" altLang="zh-CN" sz="2400" dirty="0"/>
              <a:t>To determine whether there are any solutions of this form, suppose that p</a:t>
            </a:r>
            <a:r>
              <a:rPr lang="en-US" altLang="zh-CN" sz="2400" baseline="-25000" dirty="0"/>
              <a:t>n</a:t>
            </a:r>
            <a:r>
              <a:rPr lang="en-US" altLang="zh-CN" sz="2400" dirty="0"/>
              <a:t> = cn + d is such a solution. Then the equation a</a:t>
            </a:r>
            <a:r>
              <a:rPr lang="en-US" altLang="zh-CN" sz="2400" baseline="-25000" dirty="0"/>
              <a:t>n</a:t>
            </a:r>
            <a:r>
              <a:rPr lang="en-US" altLang="zh-CN" sz="2400" dirty="0"/>
              <a:t> = 3a</a:t>
            </a:r>
            <a:r>
              <a:rPr lang="en-US" altLang="zh-CN" sz="2400" baseline="-25000" dirty="0"/>
              <a:t>n−1</a:t>
            </a:r>
            <a:r>
              <a:rPr lang="en-US" altLang="zh-CN" sz="2400" dirty="0"/>
              <a:t> + 2n becomes </a:t>
            </a:r>
            <a:endParaRPr lang="en-US" altLang="zh-CN" sz="2400" dirty="0"/>
          </a:p>
          <a:p>
            <a:pPr marL="400050" lvl="1" indent="0" algn="ctr">
              <a:lnSpc>
                <a:spcPct val="140000"/>
              </a:lnSpc>
              <a:buNone/>
            </a:pPr>
            <a:r>
              <a:rPr lang="en-US" altLang="zh-CN" sz="2400" dirty="0"/>
              <a:t>cn + d = 3(c(n − 1) + d) + 2n. </a:t>
            </a:r>
            <a:endParaRPr lang="en-US" altLang="zh-CN" sz="2400" dirty="0"/>
          </a:p>
          <a:p>
            <a:pPr marL="400050" lvl="1" indent="0">
              <a:lnSpc>
                <a:spcPct val="140000"/>
              </a:lnSpc>
              <a:buNone/>
            </a:pPr>
            <a:r>
              <a:rPr lang="en-US" altLang="zh-CN" sz="2400" dirty="0"/>
              <a:t>Simplifying and combining like terms gives </a:t>
            </a:r>
            <a:endParaRPr lang="en-US" altLang="zh-CN" sz="2400" dirty="0"/>
          </a:p>
          <a:p>
            <a:pPr marL="400050" lvl="1" indent="0" algn="ctr">
              <a:lnSpc>
                <a:spcPct val="140000"/>
              </a:lnSpc>
              <a:buNone/>
            </a:pPr>
            <a:r>
              <a:rPr lang="en-US" altLang="zh-CN" sz="2400" dirty="0"/>
              <a:t>(2 + 2c)n+ (2d − 3c) = 0</a:t>
            </a:r>
            <a:endParaRPr lang="en-US" altLang="zh-CN" sz="2400" dirty="0"/>
          </a:p>
          <a:p>
            <a:pPr marL="400050" lvl="1" indent="0">
              <a:lnSpc>
                <a:spcPct val="140000"/>
              </a:lnSpc>
              <a:buNone/>
            </a:pPr>
            <a:r>
              <a:rPr lang="en-US" altLang="zh-CN" sz="2400" dirty="0"/>
              <a:t>It follows that cn + d is a solution if and only if 2 + 2c = 0 and 2d − 3c = 0. </a:t>
            </a:r>
            <a:endParaRPr lang="en-US" altLang="zh-CN" sz="2400" dirty="0"/>
          </a:p>
          <a:p>
            <a:pPr marL="400050" lvl="1" indent="0">
              <a:lnSpc>
                <a:spcPct val="140000"/>
              </a:lnSpc>
              <a:buNone/>
            </a:pPr>
            <a:r>
              <a:rPr lang="en-US" altLang="zh-CN" sz="2400" dirty="0"/>
              <a:t>This shows that cn + d is a solution if and only if c = −1 and d = −3/2. Consequently, a (p) n = −n − 3/2 is a particular solution.</a:t>
            </a:r>
            <a:endParaRPr lang="en-US" altLang="zh-CN" sz="2400" dirty="0"/>
          </a:p>
          <a:p>
            <a:pPr marL="400050" lvl="1" indent="0" algn="ctr">
              <a:lnSpc>
                <a:spcPct val="140000"/>
              </a:lnSpc>
              <a:buNone/>
            </a:pPr>
            <a:r>
              <a:rPr lang="en-US" altLang="zh-CN" sz="2400" dirty="0"/>
              <a:t> </a:t>
            </a:r>
            <a:endParaRPr lang="en-US" altLang="zh-CN" sz="2400" dirty="0">
              <a:ea typeface="Cambria Math" panose="02040503050406030204" pitchFamily="18" charset="0"/>
            </a:endParaRPr>
          </a:p>
        </p:txBody>
      </p:sp>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Solution:</a:t>
                </a:r>
                <a:endParaRPr lang="en-US" altLang="zh-CN" sz="2800" dirty="0"/>
              </a:p>
              <a:p>
                <a:pPr marL="400050" lvl="1" indent="0">
                  <a:lnSpc>
                    <a:spcPct val="140000"/>
                  </a:lnSpc>
                  <a:buNone/>
                </a:pPr>
                <a:r>
                  <a:rPr lang="en-US" altLang="zh-CN" sz="2400" dirty="0"/>
                  <a:t>By Theorem 5 all solutions are of the form</a:t>
                </a:r>
                <a:endParaRPr lang="en-US" altLang="zh-CN" sz="2400" dirty="0"/>
              </a:p>
              <a:p>
                <a:pPr marL="400050" lvl="1" indent="0" algn="ctr">
                  <a:lnSpc>
                    <a:spcPct val="140000"/>
                  </a:lnSpc>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up>
                          <m:r>
                            <a:rPr lang="en-US" altLang="zh-CN" sz="2400" i="1">
                              <a:latin typeface="Cambria Math" panose="02040503050406030204" pitchFamily="18" charset="0"/>
                            </a:rPr>
                            <m:t>(</m:t>
                          </m:r>
                          <m:r>
                            <a:rPr lang="en-US" altLang="zh-CN" sz="2400" i="1">
                              <a:latin typeface="Cambria Math" panose="02040503050406030204" pitchFamily="18" charset="0"/>
                            </a:rPr>
                            <m:t>𝒑</m:t>
                          </m:r>
                          <m:r>
                            <a:rPr lang="en-US" altLang="zh-CN" sz="2400" i="1">
                              <a:latin typeface="Cambria Math" panose="02040503050406030204" pitchFamily="18" charset="0"/>
                            </a:rPr>
                            <m:t>)</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up>
                          <m:r>
                            <a:rPr lang="en-US" altLang="zh-CN" sz="2400" i="1">
                              <a:latin typeface="Cambria Math" panose="02040503050406030204" pitchFamily="18" charset="0"/>
                            </a:rPr>
                            <m:t>(</m:t>
                          </m:r>
                          <m:r>
                            <a:rPr lang="en-US" altLang="zh-CN" sz="2400" i="1">
                              <a:latin typeface="Cambria Math" panose="02040503050406030204" pitchFamily="18" charset="0"/>
                            </a:rPr>
                            <m:t>𝒉</m:t>
                          </m:r>
                          <m:r>
                            <a:rPr lang="en-US" altLang="zh-CN" sz="2400" i="1">
                              <a:latin typeface="Cambria Math" panose="02040503050406030204" pitchFamily="18" charset="0"/>
                            </a:rPr>
                            <m:t>)</m:t>
                          </m:r>
                        </m:sup>
                      </m:sSubSup>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𝐧</m:t>
                      </m:r>
                      <m:r>
                        <a:rPr lang="en-US" altLang="zh-CN" sz="2400" b="1" i="0"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𝟑</m:t>
                          </m:r>
                        </m:num>
                        <m:den>
                          <m:r>
                            <a:rPr lang="en-US" altLang="zh-CN" sz="2400" b="1" i="1" smtClean="0">
                              <a:latin typeface="Cambria Math" panose="02040503050406030204" pitchFamily="18" charset="0"/>
                            </a:rPr>
                            <m:t>𝟐</m:t>
                          </m:r>
                        </m:den>
                      </m:f>
                      <m:r>
                        <a:rPr lang="en-US" altLang="zh-CN" sz="2400" b="1" i="0" smtClean="0">
                          <a:latin typeface="Cambria Math" panose="02040503050406030204" pitchFamily="18" charset="0"/>
                        </a:rPr>
                        <m:t>+</m:t>
                      </m:r>
                      <m:r>
                        <a:rPr lang="zh-CN" altLang="en-US" sz="2400" b="1" i="1" smtClean="0">
                          <a:latin typeface="Cambria Math" panose="02040503050406030204" pitchFamily="18" charset="0"/>
                        </a:rPr>
                        <m:t>𝛂</m:t>
                      </m:r>
                      <m:r>
                        <a:rPr lang="zh-CN" altLang="en-US"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𝟑</m:t>
                          </m:r>
                        </m:e>
                        <m:sup>
                          <m:r>
                            <a:rPr lang="en-US" altLang="zh-CN" sz="2400" b="1" i="1" smtClean="0">
                              <a:latin typeface="Cambria Math" panose="02040503050406030204" pitchFamily="18" charset="0"/>
                            </a:rPr>
                            <m:t>𝒏</m:t>
                          </m:r>
                        </m:sup>
                      </m:sSup>
                    </m:oMath>
                  </m:oMathPara>
                </a14:m>
                <a:endParaRPr lang="en-US" altLang="zh-CN" sz="2400" dirty="0"/>
              </a:p>
              <a:p>
                <a:pPr marL="400050" lvl="1" indent="0">
                  <a:lnSpc>
                    <a:spcPct val="140000"/>
                  </a:lnSpc>
                  <a:buNone/>
                </a:pPr>
                <a:r>
                  <a:rPr lang="en-US" altLang="zh-CN" sz="2400" dirty="0"/>
                  <a:t>where </a:t>
                </a:r>
                <a:r>
                  <a:rPr lang="zh-CN" altLang="en-US" sz="2400" dirty="0"/>
                  <a:t>𝛼 </a:t>
                </a:r>
                <a:r>
                  <a:rPr lang="en-US" altLang="zh-CN" sz="2400" dirty="0"/>
                  <a:t>is a constant.</a:t>
                </a:r>
                <a:endParaRPr lang="en-US" altLang="zh-CN" sz="2400" dirty="0"/>
              </a:p>
              <a:p>
                <a:pPr marL="400050" lvl="1" indent="0">
                  <a:lnSpc>
                    <a:spcPct val="140000"/>
                  </a:lnSpc>
                  <a:buNone/>
                </a:pPr>
                <a:r>
                  <a:rPr lang="en-US" altLang="zh-CN" sz="2400" dirty="0"/>
                  <a:t>To find the solution with a</a:t>
                </a:r>
                <a:r>
                  <a:rPr lang="en-US" altLang="zh-CN" sz="2400" baseline="-25000" dirty="0"/>
                  <a:t>1</a:t>
                </a:r>
                <a:r>
                  <a:rPr lang="en-US" altLang="zh-CN" sz="2400" dirty="0"/>
                  <a:t> = 3, let n = 1 in the formula we obtained for the general solution. We find that 3 = −1 − 3/2 + 3</a:t>
                </a:r>
                <a:r>
                  <a:rPr lang="zh-CN" altLang="en-US" sz="2400" dirty="0"/>
                  <a:t>𝛼</a:t>
                </a:r>
                <a:r>
                  <a:rPr lang="en-US" altLang="zh-CN" sz="2400" dirty="0"/>
                  <a:t>, which implies that </a:t>
                </a:r>
                <a:r>
                  <a:rPr lang="zh-CN" altLang="en-US" sz="2400" dirty="0"/>
                  <a:t>𝛼 </a:t>
                </a:r>
                <a:r>
                  <a:rPr lang="en-US" altLang="zh-CN" sz="2400" dirty="0"/>
                  <a:t>= 11/6. The solution we seek is</a:t>
                </a:r>
                <a:endParaRPr lang="en-US" altLang="zh-CN" sz="2400" dirty="0"/>
              </a:p>
              <a:p>
                <a:pPr marL="400050" lvl="1" indent="0" algn="ctr">
                  <a:lnSpc>
                    <a:spcPct val="140000"/>
                  </a:lnSpc>
                  <a:buNone/>
                </a:pPr>
                <a:r>
                  <a:rPr lang="en-US" altLang="zh-CN" sz="2400" dirty="0"/>
                  <a:t>a</a:t>
                </a:r>
                <a:r>
                  <a:rPr lang="en-US" altLang="zh-CN" sz="2400" baseline="-25000" dirty="0"/>
                  <a:t>n</a:t>
                </a:r>
                <a:r>
                  <a:rPr lang="en-US" altLang="zh-CN" sz="2400" dirty="0"/>
                  <a:t> = −n − 3/2 + (11/6)3</a:t>
                </a:r>
                <a:r>
                  <a:rPr lang="en-US" altLang="zh-CN" sz="2400" baseline="30000" dirty="0"/>
                  <a:t>n</a:t>
                </a:r>
                <a:endParaRPr lang="en-US" altLang="zh-CN" sz="2400" baseline="30000" dirty="0"/>
              </a:p>
              <a:p>
                <a:pPr marL="400050" lvl="1" indent="0" algn="ctr">
                  <a:lnSpc>
                    <a:spcPct val="140000"/>
                  </a:lnSpc>
                  <a:buNone/>
                </a:pPr>
                <a:endParaRPr lang="en-US" altLang="zh-CN" sz="2400" dirty="0"/>
              </a:p>
              <a:p>
                <a:pPr marL="400050" lvl="1" indent="0" algn="ctr">
                  <a:lnSpc>
                    <a:spcPct val="140000"/>
                  </a:lnSpc>
                  <a:buNone/>
                </a:pPr>
                <a:r>
                  <a:rPr lang="en-US" altLang="zh-CN" sz="2400" dirty="0"/>
                  <a:t> </a:t>
                </a:r>
                <a:endParaRPr lang="en-US" altLang="zh-CN" sz="2400" dirty="0">
                  <a:ea typeface="Cambria Math" panose="02040503050406030204" pitchFamily="18" charset="0"/>
                </a:endParaRPr>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37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p:cNvSpPr txBox="1">
                <a:spLocks noChangeArrowheads="1"/>
              </p:cNvSpPr>
              <p:nvPr/>
            </p:nvSpPr>
            <p:spPr bwMode="auto">
              <a:xfrm>
                <a:off x="105023" y="739754"/>
                <a:ext cx="11981954" cy="583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1"/>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11:</a:t>
                </a:r>
                <a:endParaRPr lang="en-US" altLang="zh-CN" sz="2800" dirty="0"/>
              </a:p>
              <a:p>
                <a:pPr lvl="1" indent="-342900">
                  <a:lnSpc>
                    <a:spcPct val="150000"/>
                  </a:lnSpc>
                  <a:buClr>
                    <a:schemeClr val="tx1"/>
                  </a:buClr>
                  <a:buFont typeface="Wingdings" panose="05000000000000000000" pitchFamily="2" charset="2"/>
                  <a:buChar char="l"/>
                </a:pPr>
                <a:r>
                  <a:rPr lang="en-US" altLang="zh-CN" sz="2400" dirty="0"/>
                  <a:t>Find the solution to the recurrence relation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𝟓</m:t>
                        </m:r>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𝟔</m:t>
                    </m:r>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𝟐</m:t>
                        </m:r>
                      </m:sub>
                    </m:sSub>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𝟕</m:t>
                        </m:r>
                      </m:e>
                      <m:sup>
                        <m:r>
                          <a:rPr lang="en-US" altLang="zh-CN" sz="2400" b="1" i="1" smtClean="0">
                            <a:latin typeface="Cambria Math" panose="02040503050406030204" pitchFamily="18" charset="0"/>
                          </a:rPr>
                          <m:t>𝒏</m:t>
                        </m:r>
                      </m:sup>
                    </m:sSup>
                  </m:oMath>
                </a14:m>
                <a:endParaRPr lang="en-US" altLang="zh-CN" sz="2400" b="1" dirty="0"/>
              </a:p>
              <a:p>
                <a:pPr marL="0" indent="0">
                  <a:lnSpc>
                    <a:spcPct val="150000"/>
                  </a:lnSpc>
                  <a:buNone/>
                </a:pPr>
                <a:endParaRPr lang="en-US" altLang="zh-CN" sz="2400" dirty="0"/>
              </a:p>
            </p:txBody>
          </p:sp>
        </mc:Choice>
        <mc:Fallback>
          <p:sp>
            <p:nvSpPr>
              <p:cNvPr id="3" name="Rectangle 3"/>
              <p:cNvSpPr txBox="1">
                <a:spLocks noRot="1" noChangeAspect="1" noMove="1" noResize="1" noEditPoints="1" noAdjustHandles="1" noChangeArrowheads="1" noChangeShapeType="1" noTextEdit="1"/>
              </p:cNvSpPr>
              <p:nvPr/>
            </p:nvSpPr>
            <p:spPr bwMode="auto">
              <a:xfrm>
                <a:off x="105023" y="739754"/>
                <a:ext cx="11981954" cy="5831528"/>
              </a:xfrm>
              <a:prstGeom prst="rect">
                <a:avLst/>
              </a:prstGeom>
              <a:blipFill rotWithShape="1">
                <a:blip r:embed="rId2"/>
                <a:stretch>
                  <a:fillRect l="-2" t="-11" r="3"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3195988" cy="739754"/>
          </a:xfrm>
          <a:prstGeom prst="rect">
            <a:avLst/>
          </a:prstGeom>
          <a:noFill/>
        </p:spPr>
        <p:txBody>
          <a:bodyPr wrap="square" rtlCol="0">
            <a:spAutoFit/>
          </a:bodyPr>
          <a:lstStyle/>
          <a:p>
            <a:pPr>
              <a:lnSpc>
                <a:spcPct val="150000"/>
              </a:lnSpc>
            </a:pPr>
            <a:r>
              <a:rPr lang="en-US" altLang="zh-CN" sz="2800" dirty="0"/>
              <a:t>8.2.3</a:t>
            </a:r>
            <a:r>
              <a:rPr lang="en-US" altLang="zh-CN" sz="3200" dirty="0"/>
              <a:t>  </a:t>
            </a:r>
            <a:r>
              <a:rPr lang="en-US" altLang="zh-CN" sz="2400" dirty="0"/>
              <a:t>Linear Nonhomogeneous Recurrence Relations with Constant Coefficients</a:t>
            </a:r>
            <a:endParaRPr lang="en-US" altLang="zh-CN" sz="2400" dirty="0"/>
          </a:p>
        </p:txBody>
      </p:sp>
    </p:spTree>
  </p:cSld>
  <p:clrMapOvr>
    <a:masterClrMapping/>
  </p:clrMapOvr>
  <p:transition>
    <p:fade/>
  </p:transition>
</p:sld>
</file>

<file path=ppt/tags/tag1.xml><?xml version="1.0" encoding="utf-8"?>
<p:tagLst xmlns:p="http://schemas.openxmlformats.org/presentationml/2006/main">
  <p:tag name="KSO_WM_UNIT_PLACING_PICTURE_USER_VIEWPORT" val="{&quot;height&quot;:9915,&quot;width&quot;:10455}"/>
</p:tagLst>
</file>

<file path=ppt/theme/theme1.xml><?xml version="1.0" encoding="utf-8"?>
<a:theme xmlns:a="http://schemas.openxmlformats.org/drawingml/2006/main" name="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嘉迪</Template>
  <TotalTime>0</TotalTime>
  <Words>69457</Words>
  <Application>WPS 演示</Application>
  <PresentationFormat>宽屏</PresentationFormat>
  <Paragraphs>1221</Paragraphs>
  <Slides>170</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170</vt:i4>
      </vt:variant>
    </vt:vector>
  </HeadingPairs>
  <TitlesOfParts>
    <vt:vector size="187" baseType="lpstr">
      <vt:lpstr>Arial</vt:lpstr>
      <vt:lpstr>宋体</vt:lpstr>
      <vt:lpstr>Wingdings</vt:lpstr>
      <vt:lpstr>黑体</vt:lpstr>
      <vt:lpstr>Wingdings 2</vt:lpstr>
      <vt:lpstr>Wingdings</vt:lpstr>
      <vt:lpstr>Microsoft JhengHei</vt:lpstr>
      <vt:lpstr>Times New Roman</vt:lpstr>
      <vt:lpstr>微软雅黑</vt:lpstr>
      <vt:lpstr>Arial Unicode MS</vt:lpstr>
      <vt:lpstr>Cambria Math</vt:lpstr>
      <vt:lpstr>Arial</vt:lpstr>
      <vt:lpstr>DejaVu Math TeX Gyre</vt:lpstr>
      <vt:lpstr>Calibri</vt:lpstr>
      <vt:lpstr>BatangChe</vt:lpstr>
      <vt:lpstr>Segoe Print</vt:lpstr>
      <vt:lpstr>嘉迪</vt:lpstr>
      <vt:lpstr>离散数据及其应用 Discrete Mathematics and Its Applications （Eighth  Edition/Kenneth H.Rosen）  郭少勇 (syguo@bupt.edu.cn) 北京邮电大学 2021.10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metarnet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跨界数据创新</dc:title>
  <dc:creator>张龙</dc:creator>
  <cp:lastModifiedBy>瑞</cp:lastModifiedBy>
  <cp:revision>2221</cp:revision>
  <dcterms:created xsi:type="dcterms:W3CDTF">2014-06-11T06:47:00Z</dcterms:created>
  <dcterms:modified xsi:type="dcterms:W3CDTF">2021-11-11T00:18:19Z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CEE855D6EC0646A5AC487CE6141A24AE</vt:lpwstr>
  </property>
  <property fmtid="{D5CDD505-2E9C-101B-9397-08002B2CF9AE}" pid="3" name="KSOProductBuildVer">
    <vt:lpwstr>2052-11.1.0.11045</vt:lpwstr>
  </property>
</Properties>
</file>