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6"/>
  </p:notesMasterIdLst>
  <p:handoutMasterIdLst>
    <p:handoutMasterId r:id="rId27"/>
  </p:handoutMasterIdLst>
  <p:sldIdLst>
    <p:sldId id="256" r:id="rId4"/>
    <p:sldId id="257" r:id="rId5"/>
    <p:sldId id="269" r:id="rId6"/>
    <p:sldId id="270" r:id="rId7"/>
    <p:sldId id="271" r:id="rId8"/>
    <p:sldId id="260" r:id="rId9"/>
    <p:sldId id="272" r:id="rId10"/>
    <p:sldId id="284" r:id="rId11"/>
    <p:sldId id="261" r:id="rId12"/>
    <p:sldId id="273" r:id="rId13"/>
    <p:sldId id="274" r:id="rId14"/>
    <p:sldId id="285" r:id="rId15"/>
    <p:sldId id="268" r:id="rId16"/>
    <p:sldId id="275" r:id="rId17"/>
    <p:sldId id="276" r:id="rId18"/>
    <p:sldId id="277" r:id="rId19"/>
    <p:sldId id="278" r:id="rId20"/>
    <p:sldId id="282" r:id="rId21"/>
    <p:sldId id="279" r:id="rId22"/>
    <p:sldId id="280" r:id="rId23"/>
    <p:sldId id="281" r:id="rId24"/>
    <p:sldId id="28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0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0095" cy="6858000"/>
          </a:xfrm>
          <a:prstGeom prst="rect">
            <a:avLst/>
          </a:prstGeom>
          <a:gradFill>
            <a:gsLst>
              <a:gs pos="0">
                <a:schemeClr val="bg2">
                  <a:lumMod val="92000"/>
                </a:schemeClr>
              </a:gs>
              <a:gs pos="100000">
                <a:schemeClr val="bg1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椭圆 7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 flipH="1">
            <a:off x="8610600" y="1253806"/>
            <a:ext cx="1763395" cy="1763395"/>
          </a:xfrm>
          <a:prstGeom prst="ellips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1">
                  <a:alpha val="17000"/>
                </a:schemeClr>
              </a:gs>
            </a:gsLst>
            <a:lin ang="20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1" name="矩形: 圆顶角 13"/>
          <p:cNvSpPr/>
          <p:nvPr userDrawn="1">
            <p:custDataLst>
              <p:tags r:id="rId4"/>
            </p:custDataLst>
          </p:nvPr>
        </p:nvSpPr>
        <p:spPr>
          <a:xfrm rot="8100000" flipH="1">
            <a:off x="1561337" y="2210865"/>
            <a:ext cx="2029437" cy="3830417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87000">
                <a:srgbClr val="FFFFFF">
                  <a:alpha val="0"/>
                </a:srgbClr>
              </a:gs>
              <a:gs pos="0">
                <a:schemeClr val="accent1">
                  <a:lumMod val="0"/>
                  <a:lumOff val="10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cs typeface="MiSans" panose="00000500000000000000" charset="-122"/>
            </a:endParaRPr>
          </a:p>
        </p:txBody>
      </p:sp>
      <p:sp>
        <p:nvSpPr>
          <p:cNvPr id="12" name="副标题"/>
          <p:cNvSpPr txBox="1">
            <a:spLocks noGrp="1"/>
          </p:cNvSpPr>
          <p:nvPr>
            <p:ph type="body" idx="3" hasCustomPrompt="1"/>
            <p:custDataLst>
              <p:tags r:id="rId5"/>
            </p:custDataLst>
          </p:nvPr>
        </p:nvSpPr>
        <p:spPr>
          <a:xfrm>
            <a:off x="4518584" y="1886033"/>
            <a:ext cx="6724805" cy="87689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kumimoji="0" lang="zh-CN" altLang="en-US" sz="2200" b="1" i="0" u="none" strike="noStrike" kern="1200" cap="none" spc="0" normalizeH="0" baseline="0" noProof="1" dirty="0" smtClean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2" hasCustomPrompt="1"/>
            <p:custDataLst>
              <p:tags r:id="rId6"/>
            </p:custDataLst>
          </p:nvPr>
        </p:nvSpPr>
        <p:spPr>
          <a:xfrm>
            <a:off x="4200965" y="2887128"/>
            <a:ext cx="7100480" cy="124684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1" i="0" u="none" strike="noStrike" kern="1200" cap="none" spc="30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此处编辑标题</a:t>
            </a:r>
            <a:endParaRPr dirty="0">
              <a:sym typeface="+mn-ea"/>
            </a:endParaRPr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9" name="署名占位符 10"/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8583655" y="4607241"/>
            <a:ext cx="2670175" cy="5743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  <p:sp>
        <p:nvSpPr>
          <p:cNvPr id="9" name="矩形: 圆顶角 12"/>
          <p:cNvSpPr/>
          <p:nvPr userDrawn="1">
            <p:custDataLst>
              <p:tags r:id="rId11"/>
            </p:custDataLst>
          </p:nvPr>
        </p:nvSpPr>
        <p:spPr>
          <a:xfrm rot="18900000" flipH="1">
            <a:off x="1864646" y="998280"/>
            <a:ext cx="2029437" cy="3777696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6000">
                <a:schemeClr val="accent1">
                  <a:alpha val="34000"/>
                </a:schemeClr>
              </a:gs>
              <a:gs pos="98000">
                <a:schemeClr val="accent1">
                  <a:alpha val="5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cs typeface="MiSans" panose="00000500000000000000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0095" cy="6858000"/>
          </a:xfrm>
          <a:prstGeom prst="rect">
            <a:avLst/>
          </a:prstGeom>
          <a:gradFill>
            <a:gsLst>
              <a:gs pos="0">
                <a:schemeClr val="bg2">
                  <a:lumMod val="92000"/>
                </a:schemeClr>
              </a:gs>
              <a:gs pos="100000">
                <a:schemeClr val="bg1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6" name="标题"/>
          <p:cNvSpPr txBox="1">
            <a:spLocks noGrp="1"/>
          </p:cNvSpPr>
          <p:nvPr>
            <p:ph type="title" idx="1" hasCustomPrompt="1"/>
            <p:custDataLst>
              <p:tags r:id="rId3"/>
            </p:custDataLst>
          </p:nvPr>
        </p:nvSpPr>
        <p:spPr>
          <a:xfrm>
            <a:off x="4391953" y="2821599"/>
            <a:ext cx="779487" cy="1214803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54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17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8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9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9" name="任意多边形: 形状 8"/>
          <p:cNvSpPr/>
          <p:nvPr userDrawn="1">
            <p:custDataLst>
              <p:tags r:id="rId7"/>
            </p:custDataLst>
          </p:nvPr>
        </p:nvSpPr>
        <p:spPr>
          <a:xfrm>
            <a:off x="635" y="3260090"/>
            <a:ext cx="3695065" cy="3597910"/>
          </a:xfrm>
          <a:custGeom>
            <a:avLst/>
            <a:gdLst>
              <a:gd name="connsiteX0" fmla="*/ 736674 w 3699837"/>
              <a:gd name="connsiteY0" fmla="*/ 1 h 3598032"/>
              <a:gd name="connsiteX1" fmla="*/ 1521677 w 3699837"/>
              <a:gd name="connsiteY1" fmla="*/ 325103 h 3598032"/>
              <a:gd name="connsiteX2" fmla="*/ 3699837 w 3699837"/>
              <a:gd name="connsiteY2" fmla="*/ 2503264 h 3598032"/>
              <a:gd name="connsiteX3" fmla="*/ 2605068 w 3699837"/>
              <a:gd name="connsiteY3" fmla="*/ 3598032 h 3598032"/>
              <a:gd name="connsiteX4" fmla="*/ 1654210 w 3699837"/>
              <a:gd name="connsiteY4" fmla="*/ 3598032 h 3598032"/>
              <a:gd name="connsiteX5" fmla="*/ 0 w 3699837"/>
              <a:gd name="connsiteY5" fmla="*/ 1943822 h 3598032"/>
              <a:gd name="connsiteX6" fmla="*/ 144 w 3699837"/>
              <a:gd name="connsiteY6" fmla="*/ 281376 h 3598032"/>
              <a:gd name="connsiteX7" fmla="*/ 35939 w 3699837"/>
              <a:gd name="connsiteY7" fmla="*/ 249020 h 3598032"/>
              <a:gd name="connsiteX8" fmla="*/ 736674 w 3699837"/>
              <a:gd name="connsiteY8" fmla="*/ 1 h 359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99837" h="3598032">
                <a:moveTo>
                  <a:pt x="736674" y="1"/>
                </a:moveTo>
                <a:cubicBezTo>
                  <a:pt x="1020799" y="-24"/>
                  <a:pt x="1304915" y="108342"/>
                  <a:pt x="1521677" y="325103"/>
                </a:cubicBezTo>
                <a:lnTo>
                  <a:pt x="3699837" y="2503264"/>
                </a:lnTo>
                <a:lnTo>
                  <a:pt x="2605068" y="3598032"/>
                </a:lnTo>
                <a:lnTo>
                  <a:pt x="1654210" y="3598032"/>
                </a:lnTo>
                <a:lnTo>
                  <a:pt x="0" y="1943822"/>
                </a:lnTo>
                <a:lnTo>
                  <a:pt x="144" y="281376"/>
                </a:lnTo>
                <a:lnTo>
                  <a:pt x="35939" y="249020"/>
                </a:lnTo>
                <a:cubicBezTo>
                  <a:pt x="239448" y="83031"/>
                  <a:pt x="488064" y="22"/>
                  <a:pt x="736674" y="1"/>
                </a:cubicBezTo>
                <a:close/>
              </a:path>
            </a:pathLst>
          </a:custGeom>
          <a:gradFill flip="none" rotWithShape="1">
            <a:gsLst>
              <a:gs pos="87000">
                <a:schemeClr val="accent1">
                  <a:alpha val="0"/>
                  <a:lumMod val="2000"/>
                  <a:lumOff val="98000"/>
                </a:schemeClr>
              </a:gs>
              <a:gs pos="0">
                <a:schemeClr val="accent1">
                  <a:lumMod val="3000"/>
                  <a:lumOff val="97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" name="任意多边形: 形状 3"/>
          <p:cNvSpPr/>
          <p:nvPr userDrawn="1">
            <p:custDataLst>
              <p:tags r:id="rId8"/>
            </p:custDataLst>
          </p:nvPr>
        </p:nvSpPr>
        <p:spPr>
          <a:xfrm>
            <a:off x="0" y="4176395"/>
            <a:ext cx="2851785" cy="2681605"/>
          </a:xfrm>
          <a:custGeom>
            <a:avLst/>
            <a:gdLst>
              <a:gd name="connsiteX0" fmla="*/ 406010 w 2844974"/>
              <a:gd name="connsiteY0" fmla="*/ 0 h 2696845"/>
              <a:gd name="connsiteX1" fmla="*/ 2543439 w 2844974"/>
              <a:gd name="connsiteY1" fmla="*/ 2137429 h 2696845"/>
              <a:gd name="connsiteX2" fmla="*/ 2822872 w 2844974"/>
              <a:gd name="connsiteY2" fmla="*/ 2606335 h 2696845"/>
              <a:gd name="connsiteX3" fmla="*/ 2844974 w 2844974"/>
              <a:gd name="connsiteY3" fmla="*/ 2696845 h 2696845"/>
              <a:gd name="connsiteX4" fmla="*/ 78 w 2844974"/>
              <a:gd name="connsiteY4" fmla="*/ 2696747 h 2696845"/>
              <a:gd name="connsiteX5" fmla="*/ 0 w 2844974"/>
              <a:gd name="connsiteY5" fmla="*/ 406010 h 2696845"/>
              <a:gd name="connsiteX6" fmla="*/ 406010 w 2844974"/>
              <a:gd name="connsiteY6" fmla="*/ 0 h 269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4974" h="2696845">
                <a:moveTo>
                  <a:pt x="406010" y="0"/>
                </a:moveTo>
                <a:lnTo>
                  <a:pt x="2543439" y="2137429"/>
                </a:lnTo>
                <a:cubicBezTo>
                  <a:pt x="2678919" y="2272909"/>
                  <a:pt x="2772063" y="2434691"/>
                  <a:pt x="2822872" y="2606335"/>
                </a:cubicBezTo>
                <a:lnTo>
                  <a:pt x="2844974" y="2696845"/>
                </a:lnTo>
                <a:lnTo>
                  <a:pt x="78" y="2696747"/>
                </a:lnTo>
                <a:lnTo>
                  <a:pt x="0" y="406010"/>
                </a:lnTo>
                <a:lnTo>
                  <a:pt x="406010" y="0"/>
                </a:lnTo>
                <a:close/>
              </a:path>
            </a:pathLst>
          </a:custGeom>
          <a:gradFill flip="none" rotWithShape="1">
            <a:gsLst>
              <a:gs pos="0">
                <a:srgbClr val="FFFFFF">
                  <a:alpha val="0"/>
                </a:srgbClr>
              </a:gs>
              <a:gs pos="56000">
                <a:schemeClr val="accent1">
                  <a:alpha val="34000"/>
                </a:schemeClr>
              </a:gs>
              <a:gs pos="98000">
                <a:schemeClr val="accent1">
                  <a:alpha val="55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0095" cy="6858000"/>
          </a:xfrm>
          <a:prstGeom prst="rect">
            <a:avLst/>
          </a:prstGeom>
          <a:gradFill>
            <a:gsLst>
              <a:gs pos="0">
                <a:schemeClr val="bg2">
                  <a:lumMod val="92000"/>
                </a:schemeClr>
              </a:gs>
              <a:gs pos="100000">
                <a:schemeClr val="bg1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9" name="标题"/>
          <p:cNvSpPr txBox="1">
            <a:spLocks noGrp="1"/>
          </p:cNvSpPr>
          <p:nvPr>
            <p:ph type="title" idx="2" hasCustomPrompt="1"/>
            <p:custDataLst>
              <p:tags r:id="rId3"/>
            </p:custDataLst>
          </p:nvPr>
        </p:nvSpPr>
        <p:spPr>
          <a:xfrm>
            <a:off x="4176395" y="3316586"/>
            <a:ext cx="6257925" cy="164528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10" name="节编号"/>
          <p:cNvSpPr txBox="1"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399681" y="1979230"/>
            <a:ext cx="4034659" cy="115189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none" lIns="0" tIns="0" rIns="0" bIns="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4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编辑节编号</a:t>
            </a:r>
            <a:endParaRPr dirty="0">
              <a:sym typeface="+mn-ea"/>
            </a:endParaRP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: 圆顶角 12"/>
          <p:cNvSpPr/>
          <p:nvPr userDrawn="1">
            <p:custDataLst>
              <p:tags r:id="rId8"/>
            </p:custDataLst>
          </p:nvPr>
        </p:nvSpPr>
        <p:spPr>
          <a:xfrm rot="2160000" flipH="1">
            <a:off x="2314395" y="2028634"/>
            <a:ext cx="1498714" cy="2882836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6000">
                <a:schemeClr val="accent1">
                  <a:alpha val="34000"/>
                </a:schemeClr>
              </a:gs>
              <a:gs pos="98000">
                <a:schemeClr val="accent1">
                  <a:alpha val="5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cs typeface="MiSans" panose="00000500000000000000" charset="-122"/>
              <a:sym typeface="+mn-ea"/>
            </a:endParaRPr>
          </a:p>
        </p:txBody>
      </p:sp>
      <p:sp>
        <p:nvSpPr>
          <p:cNvPr id="15" name="矩形: 圆顶角 13"/>
          <p:cNvSpPr/>
          <p:nvPr userDrawn="1">
            <p:custDataLst>
              <p:tags r:id="rId9"/>
            </p:custDataLst>
          </p:nvPr>
        </p:nvSpPr>
        <p:spPr>
          <a:xfrm rot="12960000" flipH="1">
            <a:off x="1374377" y="1923376"/>
            <a:ext cx="1498714" cy="2923057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87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cs typeface="MiSans" panose="00000500000000000000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0095" cy="6858000"/>
          </a:xfrm>
          <a:prstGeom prst="rect">
            <a:avLst/>
          </a:prstGeom>
          <a:gradFill>
            <a:gsLst>
              <a:gs pos="0">
                <a:schemeClr val="bg2">
                  <a:lumMod val="92000"/>
                </a:schemeClr>
              </a:gs>
              <a:gs pos="100000">
                <a:schemeClr val="bg1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椭圆 7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2288565" y="1318468"/>
            <a:ext cx="1763395" cy="1763395"/>
          </a:xfrm>
          <a:prstGeom prst="ellips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1">
                  <a:alpha val="17000"/>
                </a:schemeClr>
              </a:gs>
            </a:gsLst>
            <a:lin ang="20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6" name="矩形: 圆顶角 12"/>
          <p:cNvSpPr/>
          <p:nvPr userDrawn="1">
            <p:custDataLst>
              <p:tags r:id="rId7"/>
            </p:custDataLst>
          </p:nvPr>
        </p:nvSpPr>
        <p:spPr>
          <a:xfrm rot="2700000" flipH="1" flipV="1">
            <a:off x="8203681" y="2169756"/>
            <a:ext cx="2033110" cy="3784533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6000">
                <a:schemeClr val="accent1">
                  <a:alpha val="34000"/>
                </a:schemeClr>
              </a:gs>
              <a:gs pos="98000">
                <a:schemeClr val="accent1">
                  <a:alpha val="5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cs typeface="MiSans" panose="00000500000000000000" charset="-122"/>
              <a:sym typeface="+mn-ea"/>
            </a:endParaRPr>
          </a:p>
        </p:txBody>
      </p:sp>
      <p:sp>
        <p:nvSpPr>
          <p:cNvPr id="17" name="矩形: 圆顶角 13"/>
          <p:cNvSpPr/>
          <p:nvPr userDrawn="1">
            <p:custDataLst>
              <p:tags r:id="rId8"/>
            </p:custDataLst>
          </p:nvPr>
        </p:nvSpPr>
        <p:spPr>
          <a:xfrm rot="13500000" flipH="1" flipV="1">
            <a:off x="7899822" y="902160"/>
            <a:ext cx="2033110" cy="3837349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87000">
                <a:srgbClr val="FFFFFF">
                  <a:alpha val="0"/>
                </a:srgbClr>
              </a:gs>
              <a:gs pos="0">
                <a:schemeClr val="accent1">
                  <a:lumMod val="5000"/>
                  <a:lumOff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cs typeface="MiSans" panose="00000500000000000000" charset="-122"/>
              <a:sym typeface="+mn-ea"/>
            </a:endParaRPr>
          </a:p>
        </p:txBody>
      </p:sp>
      <p:sp>
        <p:nvSpPr>
          <p:cNvPr id="19" name="标题"/>
          <p:cNvSpPr txBox="1">
            <a:spLocks noGrp="1"/>
          </p:cNvSpPr>
          <p:nvPr>
            <p:ph type="title" idx="6" hasCustomPrompt="1"/>
            <p:custDataLst>
              <p:tags r:id="rId9"/>
            </p:custDataLst>
          </p:nvPr>
        </p:nvSpPr>
        <p:spPr>
          <a:xfrm>
            <a:off x="837565" y="2005330"/>
            <a:ext cx="5723255" cy="138366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l"/>
            <a:r>
              <a:rPr dirty="0">
                <a:sym typeface="+mn-ea"/>
              </a:rPr>
              <a:t>单击此处</a:t>
            </a:r>
            <a:br>
              <a:rPr dirty="0">
                <a:sym typeface="+mn-ea"/>
              </a:rPr>
            </a:br>
            <a:r>
              <a:rPr dirty="0">
                <a:sym typeface="+mn-ea"/>
              </a:rPr>
              <a:t>编辑标题样式</a:t>
            </a:r>
            <a:endParaRPr dirty="0">
              <a:sym typeface="+mn-ea"/>
            </a:endParaRPr>
          </a:p>
        </p:txBody>
      </p:sp>
      <p:sp>
        <p:nvSpPr>
          <p:cNvPr id="2" name="署名占位符 10"/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837565" y="4244627"/>
            <a:ext cx="2670175" cy="5743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0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9.xml"/><Relationship Id="rId18" Type="http://schemas.openxmlformats.org/officeDocument/2006/relationships/tags" Target="../tags/tag138.xml"/><Relationship Id="rId17" Type="http://schemas.openxmlformats.org/officeDocument/2006/relationships/tags" Target="../tags/tag137.xml"/><Relationship Id="rId16" Type="http://schemas.openxmlformats.org/officeDocument/2006/relationships/tags" Target="../tags/tag136.xml"/><Relationship Id="rId15" Type="http://schemas.openxmlformats.org/officeDocument/2006/relationships/tags" Target="../tags/tag135.xml"/><Relationship Id="rId14" Type="http://schemas.openxmlformats.org/officeDocument/2006/relationships/tags" Target="../tags/tag134.xml"/><Relationship Id="rId13" Type="http://schemas.openxmlformats.org/officeDocument/2006/relationships/tags" Target="../tags/tag133.xml"/><Relationship Id="rId12" Type="http://schemas.openxmlformats.org/officeDocument/2006/relationships/tags" Target="../tags/tag13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2190095" cy="6858000"/>
          </a:xfrm>
          <a:prstGeom prst="rect">
            <a:avLst/>
          </a:prstGeom>
          <a:gradFill>
            <a:gsLst>
              <a:gs pos="0">
                <a:schemeClr val="bg2">
                  <a:lumMod val="92000"/>
                </a:schemeClr>
              </a:gs>
              <a:gs pos="100000">
                <a:schemeClr val="bg1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9" name="任意多边形: 形状 8"/>
          <p:cNvSpPr/>
          <p:nvPr userDrawn="1">
            <p:custDataLst>
              <p:tags r:id="rId13"/>
            </p:custDataLst>
          </p:nvPr>
        </p:nvSpPr>
        <p:spPr>
          <a:xfrm flipH="1">
            <a:off x="10699478" y="0"/>
            <a:ext cx="1490346" cy="840741"/>
          </a:xfrm>
          <a:custGeom>
            <a:avLst/>
            <a:gdLst>
              <a:gd name="connsiteX0" fmla="*/ 1480712 w 1490346"/>
              <a:gd name="connsiteY0" fmla="*/ 0 h 840741"/>
              <a:gd name="connsiteX1" fmla="*/ 9634 w 1490346"/>
              <a:gd name="connsiteY1" fmla="*/ 0 h 840741"/>
              <a:gd name="connsiteX2" fmla="*/ 0 w 1490346"/>
              <a:gd name="connsiteY2" fmla="*/ 95568 h 840741"/>
              <a:gd name="connsiteX3" fmla="*/ 745173 w 1490346"/>
              <a:gd name="connsiteY3" fmla="*/ 840741 h 840741"/>
              <a:gd name="connsiteX4" fmla="*/ 1490346 w 1490346"/>
              <a:gd name="connsiteY4" fmla="*/ 95568 h 840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0346" h="840741">
                <a:moveTo>
                  <a:pt x="1480712" y="0"/>
                </a:moveTo>
                <a:lnTo>
                  <a:pt x="9634" y="0"/>
                </a:lnTo>
                <a:lnTo>
                  <a:pt x="0" y="95568"/>
                </a:lnTo>
                <a:cubicBezTo>
                  <a:pt x="0" y="507116"/>
                  <a:pt x="333625" y="840741"/>
                  <a:pt x="745173" y="840741"/>
                </a:cubicBezTo>
                <a:cubicBezTo>
                  <a:pt x="1156721" y="840741"/>
                  <a:pt x="1490346" y="507116"/>
                  <a:pt x="1490346" y="95568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alpha val="17000"/>
                </a:schemeClr>
              </a:gs>
            </a:gsLst>
            <a:lin ang="20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tags" Target="../tags/tag15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tags" Target="../tags/tag15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tags" Target="../tags/tag15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5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tags" Target="../tags/tag15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tags" Target="../tags/tag156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tags" Target="../tags/tag15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tags" Target="../tags/tag158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tags" Target="../tags/tag159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tags" Target="../tags/tag160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4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61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62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63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4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4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4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48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tags" Target="../tags/tag149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17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4548429" y="3429083"/>
            <a:ext cx="6724805" cy="876899"/>
          </a:xfrm>
        </p:spPr>
        <p:txBody>
          <a:bodyPr/>
          <a:p>
            <a:pPr marL="0" indent="-2286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altLang="en-US" sz="2200"/>
              <a:t>成员</a:t>
            </a:r>
            <a:r>
              <a:rPr altLang="en-US" sz="2200"/>
              <a:t>:梁维熙,张晨阳,金建名,廖轩毅,冯国晟,曹文卿</a:t>
            </a:r>
            <a:endParaRPr altLang="en-US" sz="2200"/>
          </a:p>
        </p:txBody>
      </p:sp>
      <p:sp>
        <p:nvSpPr>
          <p:cNvPr id="19" name="标题 18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>
          <a:xfrm>
            <a:off x="4200965" y="2348013"/>
            <a:ext cx="7100480" cy="1246841"/>
          </a:xfrm>
        </p:spPr>
        <p:txBody>
          <a:bodyPr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altLang="en-US" sz="7200"/>
              <a:t>验收汇报</a:t>
            </a:r>
            <a:endParaRPr altLang="en-US" sz="72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960" y="360045"/>
            <a:ext cx="5323840" cy="720090"/>
          </a:xfrm>
        </p:spPr>
        <p:txBody>
          <a:bodyPr/>
          <a:p>
            <a:r>
              <a:t>增加字符串</a:t>
            </a:r>
            <a:r>
              <a:t>支持</a:t>
            </a:r>
          </a:p>
        </p:txBody>
      </p:sp>
      <p:pic>
        <p:nvPicPr>
          <p:cNvPr id="6" name="内容占位符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95960" y="2459355"/>
            <a:ext cx="5323840" cy="2559685"/>
          </a:xfrm>
          <a:prstGeom prst="rect">
            <a:avLst/>
          </a:prstGeom>
        </p:spPr>
      </p:pic>
      <p:pic>
        <p:nvPicPr>
          <p:cNvPr id="7" name="内容占位符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486535"/>
            <a:ext cx="5323840" cy="450596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6172200" y="360045"/>
            <a:ext cx="5323840" cy="72009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32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t>增加</a:t>
            </a:r>
            <a:r>
              <a:rPr lang="en-US" altLang="zh-CN"/>
              <a:t>switch</a:t>
            </a:r>
            <a:r>
              <a:t>语句</a:t>
            </a: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960" y="360045"/>
            <a:ext cx="5323840" cy="720090"/>
          </a:xfrm>
        </p:spPr>
        <p:txBody>
          <a:bodyPr/>
          <a:p>
            <a:r>
              <a:t>增加</a:t>
            </a:r>
            <a:r>
              <a:rPr lang="en-US" altLang="zh-CN"/>
              <a:t>Continue</a:t>
            </a:r>
            <a:r>
              <a:t>关键字</a:t>
            </a:r>
            <a:r>
              <a:t>支持</a:t>
            </a:r>
          </a:p>
        </p:txBody>
      </p:sp>
      <p:pic>
        <p:nvPicPr>
          <p:cNvPr id="9" name="内容占位符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95960" y="1671320"/>
            <a:ext cx="5323840" cy="4135755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/>
        </p:nvSpPr>
        <p:spPr>
          <a:xfrm>
            <a:off x="6282055" y="360045"/>
            <a:ext cx="5323840" cy="72009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32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t>增加</a:t>
            </a:r>
            <a:r>
              <a:rPr lang="en-US" altLang="zh-CN"/>
              <a:t>While</a:t>
            </a:r>
            <a:r>
              <a:t>语句</a:t>
            </a:r>
            <a:r>
              <a:t>支持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055" y="1671320"/>
            <a:ext cx="5763895" cy="16065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完成自动测试</a:t>
            </a:r>
            <a:r>
              <a:rPr lang="zh-CN" altLang="en-US"/>
              <a:t>脚本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95960" y="1265555"/>
            <a:ext cx="4752975" cy="5395595"/>
          </a:xfrm>
          <a:prstGeom prst="rect">
            <a:avLst/>
          </a:prstGeom>
        </p:spPr>
      </p:pic>
      <p:pic>
        <p:nvPicPr>
          <p:cNvPr id="6" name="内容占位符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94145" y="555625"/>
            <a:ext cx="4599940" cy="61626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p>
            <a:pPr algn="l"/>
            <a:r>
              <a:rPr lang="zh-CN" altLang="en-US"/>
              <a:t>四、错误处理</a:t>
            </a:r>
            <a:r>
              <a:rPr lang="zh-CN" altLang="en-US"/>
              <a:t>情况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词法分析</a:t>
            </a:r>
            <a:r>
              <a:rPr lang="zh-CN" altLang="en-US"/>
              <a:t>部分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增加括号匹配错误</a:t>
            </a:r>
            <a:r>
              <a:rPr lang="zh-CN" altLang="en-US"/>
              <a:t>检测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5960" y="1946910"/>
            <a:ext cx="7395210" cy="1774825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695960" y="3721735"/>
            <a:ext cx="5323840" cy="487585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增加非</a:t>
            </a:r>
            <a:r>
              <a:rPr lang="en-US" altLang="zh-CN"/>
              <a:t>ASCII</a:t>
            </a:r>
            <a:r>
              <a:rPr lang="zh-CN" altLang="en-US"/>
              <a:t>字符检测</a:t>
            </a:r>
            <a:r>
              <a:rPr lang="zh-CN" altLang="en-US"/>
              <a:t>报错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" y="4345940"/>
            <a:ext cx="6038850" cy="16192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语法分析</a:t>
            </a:r>
            <a:r>
              <a:rPr lang="zh-CN" altLang="en-US"/>
              <a:t>部分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常量重复定义检测</a:t>
            </a:r>
            <a:r>
              <a:rPr lang="en-US" altLang="zh-CN"/>
              <a:t>	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5960" y="2026285"/>
            <a:ext cx="6739890" cy="16167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" y="4065270"/>
            <a:ext cx="8865235" cy="18186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语法分析</a:t>
            </a:r>
            <a:r>
              <a:rPr lang="zh-CN" altLang="en-US"/>
              <a:t>部分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常量重复定义检测</a:t>
            </a:r>
            <a:r>
              <a:rPr lang="en-US" altLang="zh-CN"/>
              <a:t>	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5960" y="2026285"/>
            <a:ext cx="6739890" cy="16167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" y="4065270"/>
            <a:ext cx="8865235" cy="18186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语法分析</a:t>
            </a:r>
            <a:r>
              <a:rPr lang="zh-CN" altLang="en-US"/>
              <a:t>部分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变量重复定义检测</a:t>
            </a:r>
            <a:r>
              <a:rPr lang="en-US" altLang="zh-CN"/>
              <a:t>	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5960" y="1882775"/>
            <a:ext cx="7120255" cy="18345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" y="3844290"/>
            <a:ext cx="6982460" cy="19704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语法分析</a:t>
            </a:r>
            <a:r>
              <a:rPr lang="zh-CN" altLang="en-US"/>
              <a:t>部分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过程与</a:t>
            </a:r>
            <a:r>
              <a:rPr lang="zh-CN" altLang="en-US"/>
              <a:t>函数重复定义检测</a:t>
            </a:r>
            <a:r>
              <a:rPr lang="en-US" altLang="zh-CN"/>
              <a:t>	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5960" y="2096770"/>
            <a:ext cx="8318500" cy="1558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" y="4110990"/>
            <a:ext cx="7635875" cy="17024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语法分析</a:t>
            </a:r>
            <a:r>
              <a:rPr lang="zh-CN" altLang="en-US"/>
              <a:t>部分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数组上下标定义</a:t>
            </a:r>
            <a:r>
              <a:rPr lang="zh-CN" altLang="en-US"/>
              <a:t>错误检测</a:t>
            </a:r>
            <a:r>
              <a:rPr lang="en-US" altLang="zh-CN"/>
              <a:t>	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5960" y="2010410"/>
            <a:ext cx="8168005" cy="14185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" y="3825875"/>
            <a:ext cx="8194040" cy="15798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一、组员工作</a:t>
            </a:r>
            <a:r>
              <a:rPr>
                <a:sym typeface="+mn-ea"/>
              </a:rPr>
              <a:t>情况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语法分析</a:t>
            </a:r>
            <a:r>
              <a:rPr lang="zh-CN" altLang="en-US"/>
              <a:t>部分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使用错误类型进行定义</a:t>
            </a:r>
            <a:r>
              <a:rPr lang="zh-CN" altLang="en-US"/>
              <a:t>检测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5960" y="1922145"/>
            <a:ext cx="10212070" cy="34861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语法分析</a:t>
            </a:r>
            <a:r>
              <a:rPr lang="zh-CN" altLang="en-US"/>
              <a:t>部分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使用错误类型进行定义</a:t>
            </a:r>
            <a:r>
              <a:rPr lang="zh-CN" altLang="en-US"/>
              <a:t>检测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5960" y="1922145"/>
            <a:ext cx="10212070" cy="34861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语法分析</a:t>
            </a:r>
            <a:r>
              <a:rPr lang="zh-CN" altLang="en-US"/>
              <a:t>部分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错误使用未定义变量</a:t>
            </a:r>
            <a:r>
              <a:rPr lang="zh-CN" altLang="en-US"/>
              <a:t>检测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5960" y="2237740"/>
            <a:ext cx="9175115" cy="19545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960" y="360045"/>
            <a:ext cx="5323840" cy="720090"/>
          </a:xfrm>
        </p:spPr>
        <p:txBody>
          <a:bodyPr/>
          <a:p>
            <a:r>
              <a:rPr lang="zh-CN" altLang="en-US"/>
              <a:t>张晨阳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完成词法分析模块</a:t>
            </a:r>
            <a:endParaRPr lang="zh-CN" altLang="en-US"/>
          </a:p>
          <a:p>
            <a:r>
              <a:rPr lang="zh-CN" altLang="en-US"/>
              <a:t>完成词法分析与语法分析模块的连接</a:t>
            </a:r>
            <a:endParaRPr lang="zh-CN" altLang="en-US"/>
          </a:p>
          <a:p>
            <a:r>
              <a:rPr lang="zh-CN" altLang="en-US"/>
              <a:t>完善代码生成模块实现细节</a:t>
            </a:r>
            <a:endParaRPr lang="zh-CN" altLang="en-US"/>
          </a:p>
          <a:p>
            <a:r>
              <a:rPr lang="zh-CN" altLang="en-US"/>
              <a:t>完成</a:t>
            </a:r>
            <a:r>
              <a:rPr lang="zh-CN" altLang="en-US"/>
              <a:t>历次报告文件的整合编写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完成语法分析模块</a:t>
            </a:r>
            <a:endParaRPr lang="zh-CN" altLang="en-US"/>
          </a:p>
          <a:p>
            <a:r>
              <a:rPr lang="zh-CN" altLang="en-US"/>
              <a:t>语法树设计与实现</a:t>
            </a:r>
            <a:endParaRPr lang="zh-CN" altLang="en-US"/>
          </a:p>
          <a:p>
            <a:r>
              <a:rPr lang="zh-CN" altLang="en-US"/>
              <a:t>完善代码生成模块实现细节</a:t>
            </a:r>
            <a:endParaRPr lang="zh-CN" altLang="en-US"/>
          </a:p>
          <a:p>
            <a:r>
              <a:rPr lang="zh-CN" altLang="en-US"/>
              <a:t>完成词法分析与语法分析模块的连接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6172200" y="360045"/>
            <a:ext cx="5323840" cy="72009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32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梁维熙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960" y="360045"/>
            <a:ext cx="5323840" cy="720090"/>
          </a:xfrm>
        </p:spPr>
        <p:txBody>
          <a:bodyPr/>
          <a:p>
            <a:r>
              <a:rPr lang="zh-CN" altLang="en-US"/>
              <a:t>金建</a:t>
            </a:r>
            <a:r>
              <a:rPr lang="zh-CN" altLang="en-US"/>
              <a:t>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完成代码生成模块框架</a:t>
            </a:r>
            <a:endParaRPr lang="zh-CN" altLang="en-US"/>
          </a:p>
          <a:p>
            <a:r>
              <a:rPr lang="zh-CN" altLang="en-US"/>
              <a:t>完善代码生成模块实现细节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完成符号表的调用</a:t>
            </a:r>
            <a:endParaRPr lang="zh-CN" altLang="en-US"/>
          </a:p>
          <a:p>
            <a:r>
              <a:rPr lang="zh-CN" altLang="en-US"/>
              <a:t>完善</a:t>
            </a:r>
            <a:r>
              <a:rPr lang="zh-CN" altLang="en-US"/>
              <a:t>符号表实现细节</a:t>
            </a:r>
            <a:endParaRPr lang="zh-CN" altLang="en-US"/>
          </a:p>
          <a:p>
            <a:r>
              <a:rPr lang="zh-CN" altLang="en-US"/>
              <a:t>对代码进行调试与修正</a:t>
            </a:r>
            <a:endParaRPr lang="zh-CN" altLang="en-US"/>
          </a:p>
          <a:p>
            <a:r>
              <a:rPr lang="zh-CN" altLang="en-US"/>
              <a:t>完成词法分析模块中的错误检测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6172200" y="360045"/>
            <a:ext cx="5323840" cy="72009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32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冯国</a:t>
            </a:r>
            <a:r>
              <a:rPr lang="zh-CN" altLang="en-US"/>
              <a:t>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960" y="360045"/>
            <a:ext cx="5323840" cy="720090"/>
          </a:xfrm>
        </p:spPr>
        <p:txBody>
          <a:bodyPr/>
          <a:p>
            <a:r>
              <a:rPr lang="zh-CN" altLang="en-US"/>
              <a:t>廖轩毅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完成符号表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完成语法分析模块中的错误检测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6172200" y="360045"/>
            <a:ext cx="5323840" cy="72009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32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曹文卿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p>
            <a:r>
              <a:rPr lang="zh-CN" altLang="en-US"/>
              <a:t>二、头歌平台测试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白盒测试用例通过</a:t>
            </a:r>
            <a:r>
              <a:rPr lang="en-US" altLang="zh-CN"/>
              <a:t> 65/70		</a:t>
            </a:r>
            <a:r>
              <a:rPr lang="zh-CN" altLang="en-US"/>
              <a:t>黑盒测试用例通过</a:t>
            </a:r>
            <a:r>
              <a:rPr lang="en-US" altLang="zh-CN"/>
              <a:t> 19/25</a:t>
            </a:r>
            <a:endParaRPr lang="zh-CN" altLang="en-US"/>
          </a:p>
        </p:txBody>
      </p:sp>
      <p:pic>
        <p:nvPicPr>
          <p:cNvPr id="4" name="内容占位符 3" descr="测试用例通过情况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144270"/>
            <a:ext cx="12192000" cy="5713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微信图片_20250522093639_1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53465"/>
            <a:ext cx="12192000" cy="1755775"/>
          </a:xfrm>
          <a:prstGeom prst="rect">
            <a:avLst/>
          </a:prstGeom>
        </p:spPr>
      </p:pic>
      <p:pic>
        <p:nvPicPr>
          <p:cNvPr id="3" name="图片 2" descr="微信图片_20250522093645_1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56660"/>
            <a:ext cx="12192000" cy="13506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2"/>
          </p:nvPr>
        </p:nvSpPr>
        <p:spPr/>
        <p:txBody>
          <a:bodyPr>
            <a:normAutofit/>
          </a:bodyPr>
          <a:p>
            <a:pPr algn="l"/>
            <a:r>
              <a:rPr lang="zh-CN" altLang="en-US"/>
              <a:t>三、拓展</a:t>
            </a:r>
            <a:r>
              <a:rPr lang="zh-CN" altLang="en-US"/>
              <a:t>功能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3"/>
  <p:tag name="KSO_WM_UNIT_LAYERLEVEL" val="1"/>
  <p:tag name="KSO_WM_TAG_VERSION" val="3.0"/>
  <p:tag name="KSO_WM_BEAUTIFY_FLAG" val="#wm#"/>
  <p:tag name="KSO_WM_UNIT_TYPE" val="i"/>
  <p:tag name="KSO_WM_UNIT_INDEX" val="13"/>
</p:tagLst>
</file>

<file path=ppt/tags/tag124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66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28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129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3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3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  <p:tag name="KSO_WM_UNIT_CONTENT_GROUP_TYPE" val="titlestyle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33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7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31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TEMPLATE_CATEGORY" val="custom"/>
  <p:tag name="KSO_WM_TEMPLATE_INDEX" val="2023031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39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311"/>
  <p:tag name="KSO_WM_TEMPLATE_THUMBS_INDEX" val="1、9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311_1*b*1"/>
  <p:tag name="KSO_WM_TEMPLATE_CATEGORY" val="custom"/>
  <p:tag name="KSO_WM_TEMPLATE_INDEX" val="20230311"/>
  <p:tag name="KSO_WM_UNIT_LAYERLEVEL" val="1"/>
  <p:tag name="KSO_WM_TAG_VERSION" val="3.0"/>
  <p:tag name="KSO_WM_BEAUTIFY_FLAG" val="#wm#"/>
  <p:tag name="KSO_WM_UNIT_CONTENT_GROUP_TYPE" val="contentchip"/>
  <p:tag name="KSO_WM_UNIT_PRESET_TEXT" val=" WPS,a click to unlimited possibilities"/>
  <p:tag name="KSO_WM_UNIT_TEXT_TYPE" val="1"/>
</p:tagLst>
</file>

<file path=ppt/tags/tag14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1_1*a*1"/>
  <p:tag name="KSO_WM_TEMPLATE_CATEGORY" val="custom"/>
  <p:tag name="KSO_WM_TEMPLATE_INDEX" val="20230311"/>
  <p:tag name="KSO_WM_UNIT_LAYERLEVEL" val="1"/>
  <p:tag name="KSO_WM_TAG_VERSION" val="3.0"/>
  <p:tag name="KSO_WM_BEAUTIFY_FLAG" val="#wm#"/>
  <p:tag name="KSO_WM_UNIT_CONTENT_GROUP_TYPE" val="contentchip"/>
  <p:tag name="KSO_WM_UNIT_PRESET_TEXT" val="添加文档标题"/>
  <p:tag name="KSO_WM_UNIT_TEXT_TYPE" val="1"/>
</p:tagLst>
</file>

<file path=ppt/tags/tag142.xml><?xml version="1.0" encoding="utf-8"?>
<p:tagLst xmlns:p="http://schemas.openxmlformats.org/presentationml/2006/main">
  <p:tag name="KSO_WM_SLIDE_ID" val="custom20230311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0311"/>
  <p:tag name="KSO_WM_SLIDE_LAYOUT" val="a_b_f"/>
  <p:tag name="KSO_WM_SLIDE_LAYOUT_CNT" val="1_1_1"/>
  <p:tag name="KSO_WM_TEMPLATE_THUMBS_INDEX" val="1、9"/>
  <p:tag name="KSO_WM_SLIDE_CONTENT_AREA" val="{&quot;left&quot;:&quot;312.85&quot;,&quot;top&quot;:&quot;117.3&quot;,&quot;width&quot;:&quot;619.95&quot;,&quot;height&quot;:&quot;244.5&quot;}"/>
  <p:tag name="KSO_WM_SLIDE_THEME_ID" val="3303377"/>
  <p:tag name="KSO_WM_SLIDE_THEME_NAME" val="渐变胶囊简约风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  <p:tag name="KSO_WM_SLIDE_TYPE" val="text"/>
  <p:tag name="KSO_WM_SLIDE_ID" val="custom20230311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SLIDE_SUBTYPE" val="pureTxt"/>
  <p:tag name="KSO_WM_SLIDE_SIZE" val="850*457"/>
  <p:tag name="KSO_WM_SLIDE_POSITION" val="54*28"/>
  <p:tag name="KSO_WM_SLIDE_LAYOUT" val="a_f"/>
  <p:tag name="KSO_WM_SLIDE_LAYOUT_CNT" val="1_1"/>
  <p:tag name="KSO_WM_SPECIAL_SOURCE" val="bdnull"/>
  <p:tag name="KSO_WM_SLIDE_LAYOUT_NAME" val="标题和内容"/>
</p:tagLst>
</file>

<file path=ppt/tags/tag144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</p:tagLst>
</file>

<file path=ppt/tags/tag145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</p:tagLst>
</file>

<file path=ppt/tags/tag146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</p:tagLst>
</file>

<file path=ppt/tags/tag147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</p:tagLst>
</file>

<file path=ppt/tags/tag148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</p:tagLst>
</file>

<file path=ppt/tags/tag149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</p:tagLst>
</file>

<file path=ppt/tags/tag151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</p:tagLst>
</file>

<file path=ppt/tags/tag152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</p:tagLst>
</file>

<file path=ppt/tags/tag153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</p:tagLst>
</file>

<file path=ppt/tags/tag154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</p:tagLst>
</file>

<file path=ppt/tags/tag155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</p:tagLst>
</file>

<file path=ppt/tags/tag156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</p:tagLst>
</file>

<file path=ppt/tags/tag157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</p:tagLst>
</file>

<file path=ppt/tags/tag158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</p:tagLst>
</file>

<file path=ppt/tags/tag159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</p:tagLst>
</file>

<file path=ppt/tags/tag161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</p:tagLst>
</file>

<file path=ppt/tags/tag162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</p:tagLst>
</file>

<file path=ppt/tags/tag163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3"/>
  <p:tag name="KSO_WM_UNIT_LAYERLEVEL" val="1"/>
  <p:tag name="KSO_WM_TAG_VERSION" val="3.0"/>
  <p:tag name="KSO_WM_BEAUTIFY_FLAG" val="#wm#"/>
  <p:tag name="KSO_WM_UNIT_TYPE" val="i"/>
  <p:tag name="KSO_WM_UNIT_INDEX" val="13"/>
</p:tagLst>
</file>

<file path=ppt/tags/tag64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66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65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3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 WPS,a click to unlimited possibilitie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  <p:tag name="KSO_WM_UNIT_CONTENT_GROUP_TYPE" val="contentchip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72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3"/>
  <p:tag name="KSO_WM_UNIT_LAYERLEVEL" val="1"/>
  <p:tag name="KSO_WM_TAG_VERSION" val="3.0"/>
  <p:tag name="KSO_WM_BEAUTIFY_FLAG" val="#wm#"/>
  <p:tag name="KSO_WM_UNIT_TYPE" val="i"/>
  <p:tag name="KSO_WM_UNIT_INDEX" val="13"/>
</p:tagLst>
</file>

<file path=ppt/tags/tag79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3"/>
  <p:tag name="KSO_WM_UNIT_LAYERLEVEL" val="1"/>
  <p:tag name="KSO_WM_TAG_VERSION" val="3.0"/>
  <p:tag name="KSO_WM_BEAUTIFY_FLAG" val="#wm#"/>
  <p:tag name="KSO_WM_UNIT_TYPE" val="i"/>
  <p:tag name="KSO_WM_UNIT_INDEX" val="13"/>
</p:tagLst>
</file>

<file path=ppt/tags/tag86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PRESET_TEXT" val="PART ONE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91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</p:tagLst>
</file>

<file path=ppt/tags/tag92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3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渐变胶囊简约风">
  <a:themeElements>
    <a:clrScheme name="自定义 17">
      <a:dk1>
        <a:srgbClr val="000000"/>
      </a:dk1>
      <a:lt1>
        <a:srgbClr val="FFFFFF"/>
      </a:lt1>
      <a:dk2>
        <a:srgbClr val="32107E"/>
      </a:dk2>
      <a:lt2>
        <a:srgbClr val="D8E4FB"/>
      </a:lt2>
      <a:accent1>
        <a:srgbClr val="3A76E9"/>
      </a:accent1>
      <a:accent2>
        <a:srgbClr val="6868EA"/>
      </a:accent2>
      <a:accent3>
        <a:srgbClr val="8152EA"/>
      </a:accent3>
      <a:accent4>
        <a:srgbClr val="279EEA"/>
      </a:accent4>
      <a:accent5>
        <a:srgbClr val="13C7EC"/>
      </a:accent5>
      <a:accent6>
        <a:srgbClr val="36D8D4"/>
      </a:accent6>
      <a:hlink>
        <a:srgbClr val="0563C1"/>
      </a:hlink>
      <a:folHlink>
        <a:srgbClr val="954F72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WPS 演示</Application>
  <PresentationFormat>宽屏</PresentationFormat>
  <Paragraphs>108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Wingdings</vt:lpstr>
      <vt:lpstr>MiSans</vt:lpstr>
      <vt:lpstr>微软雅黑</vt:lpstr>
      <vt:lpstr>Arial Unicode MS</vt:lpstr>
      <vt:lpstr>Calibri</vt:lpstr>
      <vt:lpstr>WPS</vt:lpstr>
      <vt:lpstr>渐变胶囊简约风</vt:lpstr>
      <vt:lpstr>验收汇报</vt:lpstr>
      <vt:lpstr>一、组员工作情况</vt:lpstr>
      <vt:lpstr>张晨阳</vt:lpstr>
      <vt:lpstr>金建名</vt:lpstr>
      <vt:lpstr>廖轩毅</vt:lpstr>
      <vt:lpstr>二、头歌平台测试</vt:lpstr>
      <vt:lpstr>白盒测试用例通过 65/70		黑盒测试用例通过 19/25</vt:lpstr>
      <vt:lpstr>PowerPoint 演示文稿</vt:lpstr>
      <vt:lpstr>三、拓展功能</vt:lpstr>
      <vt:lpstr>增加字符串支持</vt:lpstr>
      <vt:lpstr>增加Continue关键字支持</vt:lpstr>
      <vt:lpstr>PowerPoint 演示文稿</vt:lpstr>
      <vt:lpstr>四、错误处理情况</vt:lpstr>
      <vt:lpstr>词法分析部分</vt:lpstr>
      <vt:lpstr>语法分析部分</vt:lpstr>
      <vt:lpstr>语法分析部分</vt:lpstr>
      <vt:lpstr>语法分析部分</vt:lpstr>
      <vt:lpstr>语法分析部分</vt:lpstr>
      <vt:lpstr>语法分析部分</vt:lpstr>
      <vt:lpstr>语法分析部分</vt:lpstr>
      <vt:lpstr>语法分析部分</vt:lpstr>
      <vt:lpstr>语法分析部分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whisper wind</dc:creator>
  <cp:lastModifiedBy>小嘻嘻1416839221</cp:lastModifiedBy>
  <cp:revision>201</cp:revision>
  <dcterms:created xsi:type="dcterms:W3CDTF">2019-06-19T02:08:00Z</dcterms:created>
  <dcterms:modified xsi:type="dcterms:W3CDTF">2025-05-22T01:53:40Z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AA94846C6FF34E759656E979AF2D3013_11</vt:lpwstr>
  </property>
</Properties>
</file>