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5"/>
  </p:notesMasterIdLst>
  <p:handoutMasterIdLst>
    <p:handoutMasterId r:id="rId36"/>
  </p:handoutMasterIdLst>
  <p:sldIdLst>
    <p:sldId id="349" r:id="rId2"/>
    <p:sldId id="257" r:id="rId3"/>
    <p:sldId id="258" r:id="rId4"/>
    <p:sldId id="259" r:id="rId5"/>
    <p:sldId id="260" r:id="rId6"/>
    <p:sldId id="261" r:id="rId7"/>
    <p:sldId id="319" r:id="rId8"/>
    <p:sldId id="315" r:id="rId9"/>
    <p:sldId id="266" r:id="rId10"/>
    <p:sldId id="267" r:id="rId11"/>
    <p:sldId id="351" r:id="rId12"/>
    <p:sldId id="352" r:id="rId13"/>
    <p:sldId id="353" r:id="rId14"/>
    <p:sldId id="268" r:id="rId15"/>
    <p:sldId id="269" r:id="rId16"/>
    <p:sldId id="324" r:id="rId17"/>
    <p:sldId id="328" r:id="rId18"/>
    <p:sldId id="316" r:id="rId19"/>
    <p:sldId id="270" r:id="rId20"/>
    <p:sldId id="329" r:id="rId21"/>
    <p:sldId id="359" r:id="rId22"/>
    <p:sldId id="358" r:id="rId23"/>
    <p:sldId id="330" r:id="rId24"/>
    <p:sldId id="331" r:id="rId25"/>
    <p:sldId id="356" r:id="rId26"/>
    <p:sldId id="332" r:id="rId27"/>
    <p:sldId id="333" r:id="rId28"/>
    <p:sldId id="357" r:id="rId29"/>
    <p:sldId id="334" r:id="rId30"/>
    <p:sldId id="342" r:id="rId31"/>
    <p:sldId id="343" r:id="rId32"/>
    <p:sldId id="346" r:id="rId33"/>
    <p:sldId id="347" r:id="rId34"/>
  </p:sldIdLst>
  <p:sldSz cx="9144000" cy="6858000" type="screen4x3"/>
  <p:notesSz cx="6858000" cy="9144000"/>
  <p:defaultTextStyle>
    <a:defPPr>
      <a:defRPr lang="zh-CN"/>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800"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800"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800"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800" kern="1200">
        <a:solidFill>
          <a:schemeClr val="tx1"/>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FF00FF"/>
    <a:srgbClr val="0000CC"/>
    <a:srgbClr val="FF0000"/>
    <a:srgbClr val="99230B"/>
    <a:srgbClr val="FAC1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1133" autoAdjust="0"/>
  </p:normalViewPr>
  <p:slideViewPr>
    <p:cSldViewPr>
      <p:cViewPr varScale="1">
        <p:scale>
          <a:sx n="102" d="100"/>
          <a:sy n="102" d="100"/>
        </p:scale>
        <p:origin x="1884"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10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A12547A8-43A0-4768-A346-A6018F857CC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sz="1200">
                <a:latin typeface="Arial" charset="0"/>
                <a:ea typeface="宋体" pitchFamily="2" charset="-122"/>
              </a:defRPr>
            </a:lvl1pPr>
          </a:lstStyle>
          <a:p>
            <a:pPr>
              <a:defRPr/>
            </a:pPr>
            <a:endParaRPr lang="en-US" altLang="zh-CN"/>
          </a:p>
        </p:txBody>
      </p:sp>
      <p:sp>
        <p:nvSpPr>
          <p:cNvPr id="143363" name="Rectangle 3">
            <a:extLst>
              <a:ext uri="{FF2B5EF4-FFF2-40B4-BE49-F238E27FC236}">
                <a16:creationId xmlns:a16="http://schemas.microsoft.com/office/drawing/2014/main" id="{E25BEED1-D466-4115-894F-94D4E7329FDA}"/>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a:latin typeface="Arial" charset="0"/>
                <a:ea typeface="宋体" pitchFamily="2" charset="-122"/>
              </a:defRPr>
            </a:lvl1pPr>
          </a:lstStyle>
          <a:p>
            <a:pPr>
              <a:defRPr/>
            </a:pPr>
            <a:endParaRPr lang="en-US" altLang="zh-CN"/>
          </a:p>
        </p:txBody>
      </p:sp>
      <p:sp>
        <p:nvSpPr>
          <p:cNvPr id="143364" name="Rectangle 4">
            <a:extLst>
              <a:ext uri="{FF2B5EF4-FFF2-40B4-BE49-F238E27FC236}">
                <a16:creationId xmlns:a16="http://schemas.microsoft.com/office/drawing/2014/main" id="{D05F2F2A-DCAF-4998-A87F-33308F2B5993}"/>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sz="1200">
                <a:latin typeface="Arial" charset="0"/>
                <a:ea typeface="宋体" pitchFamily="2" charset="-122"/>
              </a:defRPr>
            </a:lvl1pPr>
          </a:lstStyle>
          <a:p>
            <a:pPr>
              <a:defRPr/>
            </a:pPr>
            <a:endParaRPr lang="en-US" altLang="zh-CN"/>
          </a:p>
        </p:txBody>
      </p:sp>
      <p:sp>
        <p:nvSpPr>
          <p:cNvPr id="143365" name="Rectangle 5">
            <a:extLst>
              <a:ext uri="{FF2B5EF4-FFF2-40B4-BE49-F238E27FC236}">
                <a16:creationId xmlns:a16="http://schemas.microsoft.com/office/drawing/2014/main" id="{42D39921-5269-413B-A504-01267CD8CA92}"/>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sz="1200">
                <a:latin typeface="Arial" panose="020B0604020202020204" pitchFamily="34" charset="0"/>
                <a:ea typeface="宋体" panose="02010600030101010101" pitchFamily="2" charset="-122"/>
              </a:defRPr>
            </a:lvl1pPr>
          </a:lstStyle>
          <a:p>
            <a:pPr>
              <a:defRPr/>
            </a:pPr>
            <a:fld id="{4616563C-6417-4D9B-8222-7F21662CB222}"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3288F51-A23C-48D0-8810-5E0170613E8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sz="1200">
                <a:latin typeface="Arial" charset="0"/>
                <a:ea typeface="宋体" pitchFamily="2" charset="-122"/>
              </a:defRPr>
            </a:lvl1pPr>
          </a:lstStyle>
          <a:p>
            <a:pPr>
              <a:defRPr/>
            </a:pPr>
            <a:endParaRPr lang="en-US" altLang="zh-CN"/>
          </a:p>
        </p:txBody>
      </p:sp>
      <p:sp>
        <p:nvSpPr>
          <p:cNvPr id="5123" name="Rectangle 3">
            <a:extLst>
              <a:ext uri="{FF2B5EF4-FFF2-40B4-BE49-F238E27FC236}">
                <a16:creationId xmlns:a16="http://schemas.microsoft.com/office/drawing/2014/main" id="{21E9CA7F-08D4-466A-BC76-C9E823B17D61}"/>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a:latin typeface="Arial" charset="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973326BF-55F7-4C01-8B94-49B2D485ED6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06A8415F-6B59-4BC3-925F-9E03EB2100A2}"/>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a:extLst>
              <a:ext uri="{FF2B5EF4-FFF2-40B4-BE49-F238E27FC236}">
                <a16:creationId xmlns:a16="http://schemas.microsoft.com/office/drawing/2014/main" id="{E32F783E-F955-42D5-A62D-7A010C6A86F7}"/>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sz="1200">
                <a:latin typeface="Arial" charset="0"/>
                <a:ea typeface="宋体" pitchFamily="2" charset="-122"/>
              </a:defRPr>
            </a:lvl1pPr>
          </a:lstStyle>
          <a:p>
            <a:pPr>
              <a:defRPr/>
            </a:pPr>
            <a:endParaRPr lang="en-US" altLang="zh-CN"/>
          </a:p>
        </p:txBody>
      </p:sp>
      <p:sp>
        <p:nvSpPr>
          <p:cNvPr id="5127" name="Rectangle 7">
            <a:extLst>
              <a:ext uri="{FF2B5EF4-FFF2-40B4-BE49-F238E27FC236}">
                <a16:creationId xmlns:a16="http://schemas.microsoft.com/office/drawing/2014/main" id="{D2F29BAB-0E52-414D-AB44-9339F7502AC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sz="1200">
                <a:latin typeface="Arial" panose="020B0604020202020204" pitchFamily="34" charset="0"/>
                <a:ea typeface="宋体" panose="02010600030101010101" pitchFamily="2" charset="-122"/>
              </a:defRPr>
            </a:lvl1pPr>
          </a:lstStyle>
          <a:p>
            <a:pPr>
              <a:defRPr/>
            </a:pPr>
            <a:fld id="{22B61419-7537-4551-BA33-1B1D9883C2E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F7F5A7D-1417-482A-8AD2-8CB0814D71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9pPr>
          </a:lstStyle>
          <a:p>
            <a:fld id="{E8CCF1EA-F87D-41C1-94DB-00962312CF3C}" type="slidenum">
              <a:rPr lang="en-US" altLang="zh-CN" sz="1200" smtClean="0">
                <a:latin typeface="Arial" panose="020B0604020202020204" pitchFamily="34" charset="0"/>
                <a:ea typeface="宋体" panose="02010600030101010101" pitchFamily="2" charset="-122"/>
              </a:rPr>
              <a:pPr/>
              <a:t>1</a:t>
            </a:fld>
            <a:endParaRPr lang="en-US" altLang="zh-CN" sz="1200">
              <a:latin typeface="Arial" panose="020B0604020202020204" pitchFamily="34" charset="0"/>
              <a:ea typeface="宋体" panose="02010600030101010101" pitchFamily="2" charset="-122"/>
            </a:endParaRPr>
          </a:p>
        </p:txBody>
      </p:sp>
      <p:sp>
        <p:nvSpPr>
          <p:cNvPr id="6147" name="Rectangle 2">
            <a:extLst>
              <a:ext uri="{FF2B5EF4-FFF2-40B4-BE49-F238E27FC236}">
                <a16:creationId xmlns:a16="http://schemas.microsoft.com/office/drawing/2014/main" id="{E0B44EDE-1978-4F27-A88A-39D8601A4245}"/>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A1FE4327-4D95-4A39-9535-C332592B2C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97A4EFA3-E5D4-45C8-AB5B-6B158FDDC4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9pPr>
          </a:lstStyle>
          <a:p>
            <a:fld id="{A5ED3426-823F-4BD5-8953-FC81ECD986EA}" type="slidenum">
              <a:rPr lang="en-US" altLang="zh-CN" sz="1200" smtClean="0">
                <a:latin typeface="Arial" panose="020B0604020202020204" pitchFamily="34" charset="0"/>
                <a:ea typeface="宋体" panose="02010600030101010101" pitchFamily="2" charset="-122"/>
              </a:rPr>
              <a:pPr/>
              <a:t>10</a:t>
            </a:fld>
            <a:endParaRPr lang="en-US" altLang="zh-CN" sz="1200">
              <a:latin typeface="Arial" panose="020B0604020202020204" pitchFamily="34" charset="0"/>
              <a:ea typeface="宋体" panose="02010600030101010101" pitchFamily="2" charset="-122"/>
            </a:endParaRPr>
          </a:p>
        </p:txBody>
      </p:sp>
      <p:sp>
        <p:nvSpPr>
          <p:cNvPr id="38915" name="Rectangle 2">
            <a:extLst>
              <a:ext uri="{FF2B5EF4-FFF2-40B4-BE49-F238E27FC236}">
                <a16:creationId xmlns:a16="http://schemas.microsoft.com/office/drawing/2014/main" id="{FD3BAE0C-DB5B-46EA-BC26-D480D785D43F}"/>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3A5F27A1-50F8-46D2-969C-B15A6FBCB7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F020FEC7-44C8-4A70-A355-0286C96FFB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9pPr>
          </a:lstStyle>
          <a:p>
            <a:fld id="{C04AA866-7DA5-4920-AAD7-B2BEE8C4471E}" type="slidenum">
              <a:rPr lang="en-US" altLang="zh-CN" sz="1200" smtClean="0">
                <a:latin typeface="Arial" panose="020B0604020202020204" pitchFamily="34" charset="0"/>
                <a:ea typeface="宋体" panose="02010600030101010101" pitchFamily="2" charset="-122"/>
              </a:rPr>
              <a:pPr/>
              <a:t>14</a:t>
            </a:fld>
            <a:endParaRPr lang="en-US" altLang="zh-CN" sz="1200">
              <a:latin typeface="Arial" panose="020B0604020202020204" pitchFamily="34" charset="0"/>
              <a:ea typeface="宋体" panose="02010600030101010101" pitchFamily="2" charset="-122"/>
            </a:endParaRPr>
          </a:p>
        </p:txBody>
      </p:sp>
      <p:sp>
        <p:nvSpPr>
          <p:cNvPr id="40963" name="Rectangle 2">
            <a:extLst>
              <a:ext uri="{FF2B5EF4-FFF2-40B4-BE49-F238E27FC236}">
                <a16:creationId xmlns:a16="http://schemas.microsoft.com/office/drawing/2014/main" id="{0F7D857C-200A-4858-A6E3-1DE9D91F731A}"/>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B066F1B5-19C4-4312-B01F-76B7645546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14E507CD-3F4F-4B06-8498-284D2A23EC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9pPr>
          </a:lstStyle>
          <a:p>
            <a:fld id="{E192EE58-F294-4EC5-B49A-D6C1E019C847}" type="slidenum">
              <a:rPr lang="en-US" altLang="zh-CN" sz="1200" smtClean="0">
                <a:latin typeface="Arial" panose="020B0604020202020204" pitchFamily="34" charset="0"/>
                <a:ea typeface="宋体" panose="02010600030101010101" pitchFamily="2" charset="-122"/>
              </a:rPr>
              <a:pPr/>
              <a:t>15</a:t>
            </a:fld>
            <a:endParaRPr lang="en-US" altLang="zh-CN" sz="1200">
              <a:latin typeface="Arial" panose="020B0604020202020204" pitchFamily="34" charset="0"/>
              <a:ea typeface="宋体" panose="02010600030101010101" pitchFamily="2" charset="-122"/>
            </a:endParaRPr>
          </a:p>
        </p:txBody>
      </p:sp>
      <p:sp>
        <p:nvSpPr>
          <p:cNvPr id="43011" name="Rectangle 2">
            <a:extLst>
              <a:ext uri="{FF2B5EF4-FFF2-40B4-BE49-F238E27FC236}">
                <a16:creationId xmlns:a16="http://schemas.microsoft.com/office/drawing/2014/main" id="{3DA65A84-6307-4E64-A063-7354AE58BAFE}"/>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7413C3BF-E461-4D2F-9EA0-F38B68D196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BB544196-B6FA-4F27-928D-0A686DDE09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9pPr>
          </a:lstStyle>
          <a:p>
            <a:fld id="{7AEB89B7-DBBB-4914-93F4-0E72B2E1912C}" type="slidenum">
              <a:rPr lang="en-US" altLang="zh-CN" sz="1200" smtClean="0">
                <a:latin typeface="Arial" panose="020B0604020202020204" pitchFamily="34" charset="0"/>
                <a:ea typeface="宋体" panose="02010600030101010101" pitchFamily="2" charset="-122"/>
              </a:rPr>
              <a:pPr/>
              <a:t>16</a:t>
            </a:fld>
            <a:endParaRPr lang="en-US" altLang="zh-CN" sz="1200">
              <a:latin typeface="Arial" panose="020B0604020202020204" pitchFamily="34" charset="0"/>
              <a:ea typeface="宋体" panose="02010600030101010101" pitchFamily="2" charset="-122"/>
            </a:endParaRPr>
          </a:p>
        </p:txBody>
      </p:sp>
      <p:sp>
        <p:nvSpPr>
          <p:cNvPr id="45059" name="Rectangle 2">
            <a:extLst>
              <a:ext uri="{FF2B5EF4-FFF2-40B4-BE49-F238E27FC236}">
                <a16:creationId xmlns:a16="http://schemas.microsoft.com/office/drawing/2014/main" id="{68958EC8-5A7D-4A61-872B-4E6E9B24B528}"/>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1BDA3D17-5C3B-4143-8E67-72BC247CB1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65F7278D-CAE5-4FCC-A2BB-7CE5D3A32C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9pPr>
          </a:lstStyle>
          <a:p>
            <a:fld id="{71EF2A0E-FAB2-4F48-9EB8-3A9C05AB0A87}" type="slidenum">
              <a:rPr lang="en-US" altLang="zh-CN" sz="1200" smtClean="0">
                <a:latin typeface="Arial" panose="020B0604020202020204" pitchFamily="34" charset="0"/>
                <a:ea typeface="宋体" panose="02010600030101010101" pitchFamily="2" charset="-122"/>
              </a:rPr>
              <a:pPr/>
              <a:t>17</a:t>
            </a:fld>
            <a:endParaRPr lang="en-US" altLang="zh-CN" sz="1200">
              <a:latin typeface="Arial" panose="020B0604020202020204" pitchFamily="34" charset="0"/>
              <a:ea typeface="宋体" panose="02010600030101010101" pitchFamily="2" charset="-122"/>
            </a:endParaRPr>
          </a:p>
        </p:txBody>
      </p:sp>
      <p:sp>
        <p:nvSpPr>
          <p:cNvPr id="47107" name="Rectangle 2">
            <a:extLst>
              <a:ext uri="{FF2B5EF4-FFF2-40B4-BE49-F238E27FC236}">
                <a16:creationId xmlns:a16="http://schemas.microsoft.com/office/drawing/2014/main" id="{F43D74D2-1A97-45FB-89F2-0C9606BF2204}"/>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58F63CF9-2D0A-4F7D-AEA9-1D18A43FBD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A7FBC218-C595-44E8-A94A-9DC3D5867E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9pPr>
          </a:lstStyle>
          <a:p>
            <a:fld id="{34363F01-284A-4416-BE60-E2EF7F55FF09}" type="slidenum">
              <a:rPr lang="en-US" altLang="zh-CN" sz="1200" smtClean="0">
                <a:latin typeface="Arial" panose="020B0604020202020204" pitchFamily="34" charset="0"/>
                <a:ea typeface="宋体" panose="02010600030101010101" pitchFamily="2" charset="-122"/>
              </a:rPr>
              <a:pPr/>
              <a:t>18</a:t>
            </a:fld>
            <a:endParaRPr lang="en-US" altLang="zh-CN" sz="1200">
              <a:latin typeface="Arial" panose="020B0604020202020204" pitchFamily="34" charset="0"/>
              <a:ea typeface="宋体" panose="02010600030101010101" pitchFamily="2" charset="-122"/>
            </a:endParaRPr>
          </a:p>
        </p:txBody>
      </p:sp>
      <p:sp>
        <p:nvSpPr>
          <p:cNvPr id="49155" name="Rectangle 2">
            <a:extLst>
              <a:ext uri="{FF2B5EF4-FFF2-40B4-BE49-F238E27FC236}">
                <a16:creationId xmlns:a16="http://schemas.microsoft.com/office/drawing/2014/main" id="{6260E373-AC31-4089-BF97-51EF0EE9F0FB}"/>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A9B4BCC5-9DA4-4DA5-A94E-281EB6196B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A6968E92-2A8A-4D3A-8AFC-60BF74584C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9pPr>
          </a:lstStyle>
          <a:p>
            <a:fld id="{488CB2E8-727B-4D25-854B-61B444693FC0}" type="slidenum">
              <a:rPr lang="en-US" altLang="zh-CN" sz="1200" smtClean="0">
                <a:latin typeface="Arial" panose="020B0604020202020204" pitchFamily="34" charset="0"/>
                <a:ea typeface="宋体" panose="02010600030101010101" pitchFamily="2" charset="-122"/>
              </a:rPr>
              <a:pPr/>
              <a:t>19</a:t>
            </a:fld>
            <a:endParaRPr lang="en-US" altLang="zh-CN" sz="1200">
              <a:latin typeface="Arial" panose="020B0604020202020204" pitchFamily="34" charset="0"/>
              <a:ea typeface="宋体" panose="02010600030101010101" pitchFamily="2" charset="-122"/>
            </a:endParaRPr>
          </a:p>
        </p:txBody>
      </p:sp>
      <p:sp>
        <p:nvSpPr>
          <p:cNvPr id="51203" name="Rectangle 2">
            <a:extLst>
              <a:ext uri="{FF2B5EF4-FFF2-40B4-BE49-F238E27FC236}">
                <a16:creationId xmlns:a16="http://schemas.microsoft.com/office/drawing/2014/main" id="{D00CACD9-7FBD-4D67-A1A3-CC529611608F}"/>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7F6E93FA-8179-4A85-9AB7-2A277D47F7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F300C497-342E-4A84-8A1F-EDBFCB9D09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9pPr>
          </a:lstStyle>
          <a:p>
            <a:fld id="{62CD96C9-395F-43DF-9C19-DFE2FA258E6B}" type="slidenum">
              <a:rPr lang="en-US" altLang="zh-CN" sz="1200" smtClean="0">
                <a:latin typeface="Arial" panose="020B0604020202020204" pitchFamily="34" charset="0"/>
                <a:ea typeface="宋体" panose="02010600030101010101" pitchFamily="2" charset="-122"/>
              </a:rPr>
              <a:pPr/>
              <a:t>20</a:t>
            </a:fld>
            <a:endParaRPr lang="en-US" altLang="zh-CN" sz="1200">
              <a:latin typeface="Arial" panose="020B0604020202020204" pitchFamily="34" charset="0"/>
              <a:ea typeface="宋体" panose="02010600030101010101" pitchFamily="2" charset="-122"/>
            </a:endParaRPr>
          </a:p>
        </p:txBody>
      </p:sp>
      <p:sp>
        <p:nvSpPr>
          <p:cNvPr id="53251" name="Rectangle 2">
            <a:extLst>
              <a:ext uri="{FF2B5EF4-FFF2-40B4-BE49-F238E27FC236}">
                <a16:creationId xmlns:a16="http://schemas.microsoft.com/office/drawing/2014/main" id="{46EA0C91-B48E-4AD5-A6DF-50884F16F4F9}"/>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C247468F-01E3-4D42-A48A-5ED4212BFC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A8514E04-731F-4CBC-8F03-3B4753A8D8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9pPr>
          </a:lstStyle>
          <a:p>
            <a:fld id="{DE46F38A-B3EC-43B8-A485-6DEBEDA79948}" type="slidenum">
              <a:rPr lang="en-US" altLang="zh-CN" sz="1200" smtClean="0">
                <a:latin typeface="Arial" panose="020B0604020202020204" pitchFamily="34" charset="0"/>
                <a:ea typeface="宋体" panose="02010600030101010101" pitchFamily="2" charset="-122"/>
              </a:rPr>
              <a:pPr/>
              <a:t>23</a:t>
            </a:fld>
            <a:endParaRPr lang="en-US" altLang="zh-CN" sz="1200">
              <a:latin typeface="Arial" panose="020B0604020202020204" pitchFamily="34" charset="0"/>
              <a:ea typeface="宋体" panose="02010600030101010101" pitchFamily="2" charset="-122"/>
            </a:endParaRPr>
          </a:p>
        </p:txBody>
      </p:sp>
      <p:sp>
        <p:nvSpPr>
          <p:cNvPr id="57347" name="Rectangle 2">
            <a:extLst>
              <a:ext uri="{FF2B5EF4-FFF2-40B4-BE49-F238E27FC236}">
                <a16:creationId xmlns:a16="http://schemas.microsoft.com/office/drawing/2014/main" id="{5CE5C882-AB55-4258-94AD-0991D2C3BC12}"/>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A427C936-333E-41C9-A9B0-B585E526DB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C168CF73-44ED-4216-8303-81A30BE349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9pPr>
          </a:lstStyle>
          <a:p>
            <a:fld id="{011B856D-C52D-4A48-BE90-767E17884BCE}" type="slidenum">
              <a:rPr lang="en-US" altLang="zh-CN" sz="1200" smtClean="0">
                <a:latin typeface="Arial" panose="020B0604020202020204" pitchFamily="34" charset="0"/>
                <a:ea typeface="宋体" panose="02010600030101010101" pitchFamily="2" charset="-122"/>
              </a:rPr>
              <a:pPr/>
              <a:t>24</a:t>
            </a:fld>
            <a:endParaRPr lang="en-US" altLang="zh-CN" sz="1200">
              <a:latin typeface="Arial" panose="020B0604020202020204" pitchFamily="34" charset="0"/>
              <a:ea typeface="宋体" panose="02010600030101010101" pitchFamily="2" charset="-122"/>
            </a:endParaRPr>
          </a:p>
        </p:txBody>
      </p:sp>
      <p:sp>
        <p:nvSpPr>
          <p:cNvPr id="59395" name="Rectangle 2">
            <a:extLst>
              <a:ext uri="{FF2B5EF4-FFF2-40B4-BE49-F238E27FC236}">
                <a16:creationId xmlns:a16="http://schemas.microsoft.com/office/drawing/2014/main" id="{3B168B41-935B-49EE-B483-2F648BF86571}"/>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7F28175B-D5C4-4BCF-9DA9-2323C794F3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AD2AB635-827D-4D9C-9152-5BC5161F08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9pPr>
          </a:lstStyle>
          <a:p>
            <a:fld id="{8AEF4943-9AC9-408B-880E-AEC28DC3F319}" type="slidenum">
              <a:rPr lang="en-US" altLang="zh-CN" sz="1200" smtClean="0">
                <a:latin typeface="Arial" panose="020B0604020202020204" pitchFamily="34" charset="0"/>
                <a:ea typeface="宋体" panose="02010600030101010101" pitchFamily="2" charset="-122"/>
              </a:rPr>
              <a:pPr/>
              <a:t>2</a:t>
            </a:fld>
            <a:endParaRPr lang="en-US" altLang="zh-CN" sz="1200">
              <a:latin typeface="Arial" panose="020B0604020202020204" pitchFamily="34" charset="0"/>
              <a:ea typeface="宋体" panose="02010600030101010101" pitchFamily="2" charset="-122"/>
            </a:endParaRPr>
          </a:p>
        </p:txBody>
      </p:sp>
      <p:sp>
        <p:nvSpPr>
          <p:cNvPr id="8195" name="Rectangle 2">
            <a:extLst>
              <a:ext uri="{FF2B5EF4-FFF2-40B4-BE49-F238E27FC236}">
                <a16:creationId xmlns:a16="http://schemas.microsoft.com/office/drawing/2014/main" id="{F1C561AE-484A-4B31-8EEC-2C4AECA8BB87}"/>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54D8D07F-DAD0-4BD0-8E30-15159F74BA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0B2EC327-3A19-4D00-B0F0-72C6796FF1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9pPr>
          </a:lstStyle>
          <a:p>
            <a:fld id="{29CE0BC9-346D-46B2-9419-0EB5CFD6D0E8}" type="slidenum">
              <a:rPr lang="en-US" altLang="zh-CN" sz="1200" smtClean="0">
                <a:latin typeface="Arial" panose="020B0604020202020204" pitchFamily="34" charset="0"/>
                <a:ea typeface="宋体" panose="02010600030101010101" pitchFamily="2" charset="-122"/>
              </a:rPr>
              <a:pPr/>
              <a:t>25</a:t>
            </a:fld>
            <a:endParaRPr lang="en-US" altLang="zh-CN" sz="1200">
              <a:latin typeface="Arial" panose="020B0604020202020204" pitchFamily="34" charset="0"/>
              <a:ea typeface="宋体" panose="02010600030101010101" pitchFamily="2" charset="-122"/>
            </a:endParaRPr>
          </a:p>
        </p:txBody>
      </p:sp>
      <p:sp>
        <p:nvSpPr>
          <p:cNvPr id="61443" name="Rectangle 2">
            <a:extLst>
              <a:ext uri="{FF2B5EF4-FFF2-40B4-BE49-F238E27FC236}">
                <a16:creationId xmlns:a16="http://schemas.microsoft.com/office/drawing/2014/main" id="{B544FE65-DCA6-4E4B-B402-4F210A8E0845}"/>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88F874EC-48C7-452A-A566-4AB89A48BF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09E36E80-8424-4EBF-A370-FEC1C4A63C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9pPr>
          </a:lstStyle>
          <a:p>
            <a:fld id="{01145F74-F3CC-4905-92C1-CDAEFA440B97}" type="slidenum">
              <a:rPr lang="en-US" altLang="zh-CN" sz="1200" smtClean="0">
                <a:latin typeface="Arial" panose="020B0604020202020204" pitchFamily="34" charset="0"/>
                <a:ea typeface="宋体" panose="02010600030101010101" pitchFamily="2" charset="-122"/>
              </a:rPr>
              <a:pPr/>
              <a:t>26</a:t>
            </a:fld>
            <a:endParaRPr lang="en-US" altLang="zh-CN" sz="1200">
              <a:latin typeface="Arial" panose="020B0604020202020204" pitchFamily="34" charset="0"/>
              <a:ea typeface="宋体" panose="02010600030101010101" pitchFamily="2" charset="-122"/>
            </a:endParaRPr>
          </a:p>
        </p:txBody>
      </p:sp>
      <p:sp>
        <p:nvSpPr>
          <p:cNvPr id="63491" name="Rectangle 2">
            <a:extLst>
              <a:ext uri="{FF2B5EF4-FFF2-40B4-BE49-F238E27FC236}">
                <a16:creationId xmlns:a16="http://schemas.microsoft.com/office/drawing/2014/main" id="{58031FC7-8F61-4A3E-A23D-808ACC3BC2A2}"/>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34EBD44F-1167-44D9-96E8-FEABBA2D9D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BDCB8C21-83AF-4B4C-9F45-24E27F8B33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9pPr>
          </a:lstStyle>
          <a:p>
            <a:fld id="{798F2317-F79E-4F4B-BDCC-725BAC611C8E}" type="slidenum">
              <a:rPr lang="en-US" altLang="zh-CN" sz="1200" smtClean="0">
                <a:latin typeface="Arial" panose="020B0604020202020204" pitchFamily="34" charset="0"/>
                <a:ea typeface="宋体" panose="02010600030101010101" pitchFamily="2" charset="-122"/>
              </a:rPr>
              <a:pPr/>
              <a:t>27</a:t>
            </a:fld>
            <a:endParaRPr lang="en-US" altLang="zh-CN" sz="1200">
              <a:latin typeface="Arial" panose="020B0604020202020204" pitchFamily="34" charset="0"/>
              <a:ea typeface="宋体" panose="02010600030101010101" pitchFamily="2" charset="-122"/>
            </a:endParaRPr>
          </a:p>
        </p:txBody>
      </p:sp>
      <p:sp>
        <p:nvSpPr>
          <p:cNvPr id="65539" name="Rectangle 2">
            <a:extLst>
              <a:ext uri="{FF2B5EF4-FFF2-40B4-BE49-F238E27FC236}">
                <a16:creationId xmlns:a16="http://schemas.microsoft.com/office/drawing/2014/main" id="{F1BF7619-C7D2-420F-8B7C-BAA6320BAAE6}"/>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ACCBBD53-E701-4E56-B5DD-87571D7EC9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BD2CC2A6-B3B1-4C83-BDB1-07ACF36ABA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9pPr>
          </a:lstStyle>
          <a:p>
            <a:fld id="{B5121FBF-A251-4F16-A429-E35874A0E434}" type="slidenum">
              <a:rPr lang="en-US" altLang="zh-CN" sz="1200" smtClean="0">
                <a:latin typeface="Arial" panose="020B0604020202020204" pitchFamily="34" charset="0"/>
                <a:ea typeface="宋体" panose="02010600030101010101" pitchFamily="2" charset="-122"/>
              </a:rPr>
              <a:pPr/>
              <a:t>28</a:t>
            </a:fld>
            <a:endParaRPr lang="en-US" altLang="zh-CN" sz="1200">
              <a:latin typeface="Arial" panose="020B0604020202020204" pitchFamily="34" charset="0"/>
              <a:ea typeface="宋体" panose="02010600030101010101" pitchFamily="2" charset="-122"/>
            </a:endParaRPr>
          </a:p>
        </p:txBody>
      </p:sp>
      <p:sp>
        <p:nvSpPr>
          <p:cNvPr id="67587" name="Rectangle 2">
            <a:extLst>
              <a:ext uri="{FF2B5EF4-FFF2-40B4-BE49-F238E27FC236}">
                <a16:creationId xmlns:a16="http://schemas.microsoft.com/office/drawing/2014/main" id="{7E6BA888-BA54-48ED-BEBD-BB94A496E1C4}"/>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9E7438A3-487F-42BD-8617-D0C0EDD56B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6F7F7BD2-BE79-418D-969B-83234767A4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9pPr>
          </a:lstStyle>
          <a:p>
            <a:fld id="{74555707-A519-47A9-98E0-517785F346FA}" type="slidenum">
              <a:rPr lang="en-US" altLang="zh-CN" sz="1200" smtClean="0">
                <a:latin typeface="Arial" panose="020B0604020202020204" pitchFamily="34" charset="0"/>
                <a:ea typeface="宋体" panose="02010600030101010101" pitchFamily="2" charset="-122"/>
              </a:rPr>
              <a:pPr/>
              <a:t>29</a:t>
            </a:fld>
            <a:endParaRPr lang="en-US" altLang="zh-CN" sz="1200">
              <a:latin typeface="Arial" panose="020B0604020202020204" pitchFamily="34" charset="0"/>
              <a:ea typeface="宋体" panose="02010600030101010101" pitchFamily="2" charset="-122"/>
            </a:endParaRPr>
          </a:p>
        </p:txBody>
      </p:sp>
      <p:sp>
        <p:nvSpPr>
          <p:cNvPr id="69635" name="Rectangle 2">
            <a:extLst>
              <a:ext uri="{FF2B5EF4-FFF2-40B4-BE49-F238E27FC236}">
                <a16:creationId xmlns:a16="http://schemas.microsoft.com/office/drawing/2014/main" id="{8426C9F2-7981-4577-968F-3EA2501C8A03}"/>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915DC14F-35EB-49EF-A931-20EAE9F14C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ACCCA8B8-C9ED-45FA-A6FC-57259CA390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9pPr>
          </a:lstStyle>
          <a:p>
            <a:fld id="{82DE5ECA-C1C1-4E49-9D4A-17D0AD7275D1}" type="slidenum">
              <a:rPr lang="en-US" altLang="zh-CN" sz="1200" smtClean="0">
                <a:latin typeface="Arial" panose="020B0604020202020204" pitchFamily="34" charset="0"/>
                <a:ea typeface="宋体" panose="02010600030101010101" pitchFamily="2" charset="-122"/>
              </a:rPr>
              <a:pPr/>
              <a:t>30</a:t>
            </a:fld>
            <a:endParaRPr lang="en-US" altLang="zh-CN" sz="1200">
              <a:latin typeface="Arial" panose="020B0604020202020204" pitchFamily="34" charset="0"/>
              <a:ea typeface="宋体" panose="02010600030101010101" pitchFamily="2" charset="-122"/>
            </a:endParaRPr>
          </a:p>
        </p:txBody>
      </p:sp>
      <p:sp>
        <p:nvSpPr>
          <p:cNvPr id="71683" name="Rectangle 2">
            <a:extLst>
              <a:ext uri="{FF2B5EF4-FFF2-40B4-BE49-F238E27FC236}">
                <a16:creationId xmlns:a16="http://schemas.microsoft.com/office/drawing/2014/main" id="{FC1E83D8-66AD-4D0E-A9E5-CE58CF320501}"/>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EC73051E-6E0A-4586-BD2B-48BF014B44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FF07CE4A-11ED-423E-8A25-90E9EB875B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9pPr>
          </a:lstStyle>
          <a:p>
            <a:fld id="{71EF80DB-085F-4578-84B1-25A47995BC63}" type="slidenum">
              <a:rPr lang="en-US" altLang="zh-CN" sz="1200" smtClean="0">
                <a:latin typeface="Arial" panose="020B0604020202020204" pitchFamily="34" charset="0"/>
                <a:ea typeface="宋体" panose="02010600030101010101" pitchFamily="2" charset="-122"/>
              </a:rPr>
              <a:pPr/>
              <a:t>31</a:t>
            </a:fld>
            <a:endParaRPr lang="en-US" altLang="zh-CN" sz="1200">
              <a:latin typeface="Arial" panose="020B0604020202020204" pitchFamily="34" charset="0"/>
              <a:ea typeface="宋体" panose="02010600030101010101" pitchFamily="2" charset="-122"/>
            </a:endParaRPr>
          </a:p>
        </p:txBody>
      </p:sp>
      <p:sp>
        <p:nvSpPr>
          <p:cNvPr id="73731" name="Rectangle 2">
            <a:extLst>
              <a:ext uri="{FF2B5EF4-FFF2-40B4-BE49-F238E27FC236}">
                <a16:creationId xmlns:a16="http://schemas.microsoft.com/office/drawing/2014/main" id="{AF9C455E-03D6-4E8E-A0DA-DB4DA6E797E2}"/>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2DF9940F-D70D-40D6-8726-71589DBD58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3B9DBFCD-9368-47B6-8528-D8B057C2DE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9pPr>
          </a:lstStyle>
          <a:p>
            <a:fld id="{B1FEBA70-3442-4F5A-BD44-1EAC28A95487}" type="slidenum">
              <a:rPr lang="en-US" altLang="zh-CN" sz="1200" smtClean="0">
                <a:latin typeface="Arial" panose="020B0604020202020204" pitchFamily="34" charset="0"/>
                <a:ea typeface="宋体" panose="02010600030101010101" pitchFamily="2" charset="-122"/>
              </a:rPr>
              <a:pPr/>
              <a:t>32</a:t>
            </a:fld>
            <a:endParaRPr lang="en-US" altLang="zh-CN" sz="1200">
              <a:latin typeface="Arial" panose="020B0604020202020204" pitchFamily="34" charset="0"/>
              <a:ea typeface="宋体" panose="02010600030101010101" pitchFamily="2" charset="-122"/>
            </a:endParaRPr>
          </a:p>
        </p:txBody>
      </p:sp>
      <p:sp>
        <p:nvSpPr>
          <p:cNvPr id="75779" name="Rectangle 2">
            <a:extLst>
              <a:ext uri="{FF2B5EF4-FFF2-40B4-BE49-F238E27FC236}">
                <a16:creationId xmlns:a16="http://schemas.microsoft.com/office/drawing/2014/main" id="{C31C846C-B56E-4FE4-A706-6CEBE47F0FEC}"/>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134A8527-BFC6-4868-8815-93649BDC0C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527F0051-57FC-4033-BBFE-40639ABF78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9pPr>
          </a:lstStyle>
          <a:p>
            <a:fld id="{6398759F-BBB9-4F24-A247-FF71566E52F6}" type="slidenum">
              <a:rPr lang="en-US" altLang="zh-CN" sz="1200" smtClean="0">
                <a:latin typeface="Arial" panose="020B0604020202020204" pitchFamily="34" charset="0"/>
                <a:ea typeface="宋体" panose="02010600030101010101" pitchFamily="2" charset="-122"/>
              </a:rPr>
              <a:pPr/>
              <a:t>33</a:t>
            </a:fld>
            <a:endParaRPr lang="en-US" altLang="zh-CN" sz="1200">
              <a:latin typeface="Arial" panose="020B0604020202020204" pitchFamily="34" charset="0"/>
              <a:ea typeface="宋体" panose="02010600030101010101" pitchFamily="2" charset="-122"/>
            </a:endParaRPr>
          </a:p>
        </p:txBody>
      </p:sp>
      <p:sp>
        <p:nvSpPr>
          <p:cNvPr id="77827" name="Rectangle 2">
            <a:extLst>
              <a:ext uri="{FF2B5EF4-FFF2-40B4-BE49-F238E27FC236}">
                <a16:creationId xmlns:a16="http://schemas.microsoft.com/office/drawing/2014/main" id="{D5F9EA7B-0D05-4C76-9AB1-62ABBB87A8D1}"/>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03265E17-539B-409D-86BB-25E2E875E3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7D0D6A3A-81DF-483B-A627-052F8A809E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9pPr>
          </a:lstStyle>
          <a:p>
            <a:fld id="{1529FB05-6B98-4881-AA18-7C0D97AE0155}" type="slidenum">
              <a:rPr lang="en-US" altLang="zh-CN" sz="1200" smtClean="0">
                <a:latin typeface="Arial" panose="020B0604020202020204" pitchFamily="34" charset="0"/>
                <a:ea typeface="宋体" panose="02010600030101010101" pitchFamily="2" charset="-122"/>
              </a:rPr>
              <a:pPr/>
              <a:t>3</a:t>
            </a:fld>
            <a:endParaRPr lang="en-US" altLang="zh-CN" sz="1200">
              <a:latin typeface="Arial" panose="020B0604020202020204" pitchFamily="34" charset="0"/>
              <a:ea typeface="宋体" panose="02010600030101010101" pitchFamily="2" charset="-122"/>
            </a:endParaRPr>
          </a:p>
        </p:txBody>
      </p:sp>
      <p:sp>
        <p:nvSpPr>
          <p:cNvPr id="10243" name="Rectangle 2">
            <a:extLst>
              <a:ext uri="{FF2B5EF4-FFF2-40B4-BE49-F238E27FC236}">
                <a16:creationId xmlns:a16="http://schemas.microsoft.com/office/drawing/2014/main" id="{0E4982FE-2BE3-45AC-8BA3-C1D330CD988F}"/>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0FE8F6C4-DA35-4B6F-9836-E607F26E8A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706A97C1-98A7-477C-8942-CB226BB7EC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9pPr>
          </a:lstStyle>
          <a:p>
            <a:fld id="{E034C44D-67D3-4DC8-97F4-67E5DA0F410F}" type="slidenum">
              <a:rPr lang="en-US" altLang="zh-CN" sz="1200" smtClean="0">
                <a:latin typeface="Arial" panose="020B0604020202020204" pitchFamily="34" charset="0"/>
                <a:ea typeface="宋体" panose="02010600030101010101" pitchFamily="2" charset="-122"/>
              </a:rPr>
              <a:pPr/>
              <a:t>4</a:t>
            </a:fld>
            <a:endParaRPr lang="en-US" altLang="zh-CN" sz="1200">
              <a:latin typeface="Arial" panose="020B0604020202020204" pitchFamily="34" charset="0"/>
              <a:ea typeface="宋体" panose="02010600030101010101" pitchFamily="2" charset="-122"/>
            </a:endParaRPr>
          </a:p>
        </p:txBody>
      </p:sp>
      <p:sp>
        <p:nvSpPr>
          <p:cNvPr id="12291" name="Rectangle 2">
            <a:extLst>
              <a:ext uri="{FF2B5EF4-FFF2-40B4-BE49-F238E27FC236}">
                <a16:creationId xmlns:a16="http://schemas.microsoft.com/office/drawing/2014/main" id="{99E3039C-8740-47E2-A74B-23B897DAD548}"/>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09E50555-67E3-4802-9D74-EC1DEFEA3B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8AA34A33-5C92-4639-8D20-E41AD15A8C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9pPr>
          </a:lstStyle>
          <a:p>
            <a:fld id="{871810DA-DD7F-43AF-8648-69497F4787FC}" type="slidenum">
              <a:rPr lang="en-US" altLang="zh-CN" sz="1200" smtClean="0">
                <a:latin typeface="Arial" panose="020B0604020202020204" pitchFamily="34" charset="0"/>
                <a:ea typeface="宋体" panose="02010600030101010101" pitchFamily="2" charset="-122"/>
              </a:rPr>
              <a:pPr/>
              <a:t>5</a:t>
            </a:fld>
            <a:endParaRPr lang="en-US" altLang="zh-CN" sz="1200">
              <a:latin typeface="Arial" panose="020B0604020202020204" pitchFamily="34" charset="0"/>
              <a:ea typeface="宋体" panose="02010600030101010101" pitchFamily="2" charset="-122"/>
            </a:endParaRPr>
          </a:p>
        </p:txBody>
      </p:sp>
      <p:sp>
        <p:nvSpPr>
          <p:cNvPr id="14339" name="Rectangle 2">
            <a:extLst>
              <a:ext uri="{FF2B5EF4-FFF2-40B4-BE49-F238E27FC236}">
                <a16:creationId xmlns:a16="http://schemas.microsoft.com/office/drawing/2014/main" id="{ED144D86-A129-47D5-9B16-F9ADD32DA07A}"/>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DF704BAE-9181-4229-969B-28327D01B6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00FE3E71-50F7-4E50-9C90-A795C7A415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9pPr>
          </a:lstStyle>
          <a:p>
            <a:fld id="{3F9D47E9-3FD8-4290-82CE-5B226C1ED492}" type="slidenum">
              <a:rPr lang="en-US" altLang="zh-CN" sz="1200" smtClean="0">
                <a:latin typeface="Arial" panose="020B0604020202020204" pitchFamily="34" charset="0"/>
                <a:ea typeface="宋体" panose="02010600030101010101" pitchFamily="2" charset="-122"/>
              </a:rPr>
              <a:pPr/>
              <a:t>6</a:t>
            </a:fld>
            <a:endParaRPr lang="en-US" altLang="zh-CN" sz="1200">
              <a:latin typeface="Arial" panose="020B0604020202020204" pitchFamily="34" charset="0"/>
              <a:ea typeface="宋体" panose="02010600030101010101" pitchFamily="2" charset="-122"/>
            </a:endParaRPr>
          </a:p>
        </p:txBody>
      </p:sp>
      <p:sp>
        <p:nvSpPr>
          <p:cNvPr id="16387" name="Rectangle 2">
            <a:extLst>
              <a:ext uri="{FF2B5EF4-FFF2-40B4-BE49-F238E27FC236}">
                <a16:creationId xmlns:a16="http://schemas.microsoft.com/office/drawing/2014/main" id="{C6636562-1954-447B-BE58-523D7085FA27}"/>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BA94ED02-FFD9-4FC5-AE33-F53315C587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B825D327-BDA7-46A1-85A1-B4EA774B4C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9pPr>
          </a:lstStyle>
          <a:p>
            <a:fld id="{98A0CAAD-505E-40EF-8A20-23752E9A66BF}" type="slidenum">
              <a:rPr lang="en-US" altLang="zh-CN" sz="1200" smtClean="0">
                <a:latin typeface="Arial" panose="020B0604020202020204" pitchFamily="34" charset="0"/>
                <a:ea typeface="宋体" panose="02010600030101010101" pitchFamily="2" charset="-122"/>
              </a:rPr>
              <a:pPr/>
              <a:t>7</a:t>
            </a:fld>
            <a:endParaRPr lang="en-US" altLang="zh-CN" sz="1200">
              <a:latin typeface="Arial" panose="020B0604020202020204" pitchFamily="34" charset="0"/>
              <a:ea typeface="宋体" panose="02010600030101010101" pitchFamily="2" charset="-122"/>
            </a:endParaRPr>
          </a:p>
        </p:txBody>
      </p:sp>
      <p:sp>
        <p:nvSpPr>
          <p:cNvPr id="18435" name="Rectangle 2">
            <a:extLst>
              <a:ext uri="{FF2B5EF4-FFF2-40B4-BE49-F238E27FC236}">
                <a16:creationId xmlns:a16="http://schemas.microsoft.com/office/drawing/2014/main" id="{3AE4C9DB-A88F-4141-8795-10BD2B553FFE}"/>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7A47964-E8D2-4253-8E1D-B97FA9160F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11B36798-B271-4F55-AF3C-2264EA50BA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9pPr>
          </a:lstStyle>
          <a:p>
            <a:fld id="{FF713FCF-E8D5-46A9-BD50-CCD6CF337C88}" type="slidenum">
              <a:rPr lang="en-US" altLang="zh-CN" sz="1200" smtClean="0">
                <a:latin typeface="Arial" panose="020B0604020202020204" pitchFamily="34" charset="0"/>
                <a:ea typeface="宋体" panose="02010600030101010101" pitchFamily="2" charset="-122"/>
              </a:rPr>
              <a:pPr/>
              <a:t>8</a:t>
            </a:fld>
            <a:endParaRPr lang="en-US" altLang="zh-CN" sz="1200">
              <a:latin typeface="Arial" panose="020B0604020202020204" pitchFamily="34" charset="0"/>
              <a:ea typeface="宋体" panose="02010600030101010101" pitchFamily="2" charset="-122"/>
            </a:endParaRPr>
          </a:p>
        </p:txBody>
      </p:sp>
      <p:sp>
        <p:nvSpPr>
          <p:cNvPr id="34819" name="Rectangle 2">
            <a:extLst>
              <a:ext uri="{FF2B5EF4-FFF2-40B4-BE49-F238E27FC236}">
                <a16:creationId xmlns:a16="http://schemas.microsoft.com/office/drawing/2014/main" id="{F5F8CC3F-ABBA-4277-8D2B-133319EE5188}"/>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71285DCC-A168-4C61-BF71-182B47F1D3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5E84617-7FFF-44B6-901B-5138C0EF9E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9pPr>
          </a:lstStyle>
          <a:p>
            <a:fld id="{89DE94DC-321F-483E-A5AE-2733CDAB9DEE}" type="slidenum">
              <a:rPr lang="en-US" altLang="zh-CN" sz="1200" smtClean="0">
                <a:latin typeface="Arial" panose="020B0604020202020204" pitchFamily="34" charset="0"/>
                <a:ea typeface="宋体" panose="02010600030101010101" pitchFamily="2" charset="-122"/>
              </a:rPr>
              <a:pPr/>
              <a:t>9</a:t>
            </a:fld>
            <a:endParaRPr lang="en-US" altLang="zh-CN" sz="1200">
              <a:latin typeface="Arial" panose="020B0604020202020204" pitchFamily="34" charset="0"/>
              <a:ea typeface="宋体" panose="02010600030101010101" pitchFamily="2" charset="-122"/>
            </a:endParaRPr>
          </a:p>
        </p:txBody>
      </p:sp>
      <p:sp>
        <p:nvSpPr>
          <p:cNvPr id="36867" name="Rectangle 2">
            <a:extLst>
              <a:ext uri="{FF2B5EF4-FFF2-40B4-BE49-F238E27FC236}">
                <a16:creationId xmlns:a16="http://schemas.microsoft.com/office/drawing/2014/main" id="{3D6C1B7F-DF22-4734-BA88-6C272304EEB5}"/>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52806836-46FA-43F5-BB84-F335D05C08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ENIAC</a:t>
            </a:r>
            <a:r>
              <a:rPr lang="zh-CN" altLang="en-US">
                <a:latin typeface="Arial" panose="020B0604020202020204" pitchFamily="34" charset="0"/>
              </a:rPr>
              <a:t>计算机的介绍</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index_01">
            <a:extLst>
              <a:ext uri="{FF2B5EF4-FFF2-40B4-BE49-F238E27FC236}">
                <a16:creationId xmlns:a16="http://schemas.microsoft.com/office/drawing/2014/main" id="{2D9EFBA9-8F26-4C64-A00E-BB9B537ABD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329" t="17384"/>
          <a:stretch>
            <a:fillRect/>
          </a:stretch>
        </p:blipFill>
        <p:spPr bwMode="auto">
          <a:xfrm>
            <a:off x="250825" y="188913"/>
            <a:ext cx="3673475"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index_01">
            <a:extLst>
              <a:ext uri="{FF2B5EF4-FFF2-40B4-BE49-F238E27FC236}">
                <a16:creationId xmlns:a16="http://schemas.microsoft.com/office/drawing/2014/main" id="{9FA734AC-04DB-4BF0-83AA-9C3ED4ADCF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3419"/>
          <a:stretch>
            <a:fillRect/>
          </a:stretch>
        </p:blipFill>
        <p:spPr bwMode="auto">
          <a:xfrm>
            <a:off x="0" y="1268413"/>
            <a:ext cx="9144000"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index_01">
            <a:extLst>
              <a:ext uri="{FF2B5EF4-FFF2-40B4-BE49-F238E27FC236}">
                <a16:creationId xmlns:a16="http://schemas.microsoft.com/office/drawing/2014/main" id="{9F8D99BF-FED0-4835-B88F-DE5ACB0C6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5201"/>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108" name="Rectangle 4"/>
          <p:cNvSpPr>
            <a:spLocks noGrp="1" noChangeArrowheads="1"/>
          </p:cNvSpPr>
          <p:nvPr>
            <p:ph type="subTitle" sz="quarter" idx="1"/>
          </p:nvPr>
        </p:nvSpPr>
        <p:spPr>
          <a:xfrm>
            <a:off x="1116013" y="4437063"/>
            <a:ext cx="6851650" cy="1069975"/>
          </a:xfrm>
        </p:spPr>
        <p:txBody>
          <a:bodyPr lIns="180000" tIns="108000" rIns="144000"/>
          <a:lstStyle>
            <a:lvl1pPr marL="0" indent="0" algn="ctr">
              <a:lnSpc>
                <a:spcPct val="100000"/>
              </a:lnSpc>
              <a:spcBef>
                <a:spcPct val="0"/>
              </a:spcBef>
              <a:buClrTx/>
              <a:buFontTx/>
              <a:buNone/>
              <a:defRPr>
                <a:ea typeface="华文中宋" pitchFamily="2" charset="-122"/>
              </a:defRPr>
            </a:lvl1pPr>
          </a:lstStyle>
          <a:p>
            <a:r>
              <a:rPr lang="zh-CN" altLang="fr-FR"/>
              <a:t>第一章</a:t>
            </a:r>
          </a:p>
          <a:p>
            <a:r>
              <a:rPr lang="zh-CN" altLang="fr-FR"/>
              <a:t>软件工程概述</a:t>
            </a:r>
            <a:endParaRPr lang="fr-FR" altLang="zh-CN"/>
          </a:p>
        </p:txBody>
      </p:sp>
      <p:sp>
        <p:nvSpPr>
          <p:cNvPr id="175109" name="Rectangle 5"/>
          <p:cNvSpPr>
            <a:spLocks noGrp="1" noChangeArrowheads="1"/>
          </p:cNvSpPr>
          <p:nvPr>
            <p:ph type="ctrTitle" sz="quarter"/>
          </p:nvPr>
        </p:nvSpPr>
        <p:spPr>
          <a:xfrm>
            <a:off x="1116013" y="1085850"/>
            <a:ext cx="6875462" cy="2060575"/>
          </a:xfrm>
        </p:spPr>
        <p:txBody>
          <a:bodyPr lIns="360000" tIns="360000" rIns="360000" bIns="360000">
            <a:spAutoFit/>
          </a:bodyPr>
          <a:lstStyle>
            <a:lvl1pPr algn="ctr">
              <a:lnSpc>
                <a:spcPct val="100000"/>
              </a:lnSpc>
              <a:defRPr sz="4400">
                <a:solidFill>
                  <a:schemeClr val="bg1"/>
                </a:solidFill>
              </a:defRPr>
            </a:lvl1pPr>
          </a:lstStyle>
          <a:p>
            <a:r>
              <a:rPr lang="zh-CN" altLang="fr-FR"/>
              <a:t>软件工程</a:t>
            </a:r>
            <a:br>
              <a:rPr lang="zh-CN" altLang="fr-FR"/>
            </a:br>
            <a:r>
              <a:rPr lang="fr-FR" altLang="zh-CN"/>
              <a:t>Softarw Engineering</a:t>
            </a:r>
          </a:p>
        </p:txBody>
      </p:sp>
      <p:sp>
        <p:nvSpPr>
          <p:cNvPr id="7" name="Rectangle 7">
            <a:extLst>
              <a:ext uri="{FF2B5EF4-FFF2-40B4-BE49-F238E27FC236}">
                <a16:creationId xmlns:a16="http://schemas.microsoft.com/office/drawing/2014/main" id="{49610D9A-0EC3-49D7-80F2-58FB969E0046}"/>
              </a:ext>
            </a:extLst>
          </p:cNvPr>
          <p:cNvSpPr>
            <a:spLocks noGrp="1" noChangeArrowheads="1"/>
          </p:cNvSpPr>
          <p:nvPr>
            <p:ph type="ftr" sz="quarter" idx="10"/>
          </p:nvPr>
        </p:nvSpPr>
        <p:spPr>
          <a:xfrm>
            <a:off x="2320925" y="6564313"/>
            <a:ext cx="4464050" cy="293687"/>
          </a:xfrm>
        </p:spPr>
        <p:txBody>
          <a:bodyPr/>
          <a:lstStyle>
            <a:lvl1pPr algn="ctr">
              <a:defRPr>
                <a:solidFill>
                  <a:schemeClr val="bg1"/>
                </a:solidFill>
              </a:defRPr>
            </a:lvl1pPr>
          </a:lstStyle>
          <a:p>
            <a:pPr>
              <a:defRPr/>
            </a:pPr>
            <a:r>
              <a:rPr lang="en-GB" altLang="en-US" dirty="0"/>
              <a:t>© </a:t>
            </a:r>
            <a:r>
              <a:rPr lang="en-GB" altLang="zh-CN" dirty="0"/>
              <a:t>2020</a:t>
            </a:r>
            <a:r>
              <a:rPr lang="en-GB" altLang="en-US" dirty="0"/>
              <a:t> </a:t>
            </a:r>
            <a:r>
              <a:rPr lang="en-GB" altLang="zh-CN" dirty="0"/>
              <a:t>BUPT TSEG</a:t>
            </a:r>
            <a:endParaRPr lang="en-US" altLang="zh-CN" dirty="0"/>
          </a:p>
        </p:txBody>
      </p:sp>
    </p:spTree>
    <p:extLst>
      <p:ext uri="{BB962C8B-B14F-4D97-AF65-F5344CB8AC3E}">
        <p14:creationId xmlns:p14="http://schemas.microsoft.com/office/powerpoint/2010/main" val="3797551948"/>
      </p:ext>
    </p:extLst>
  </p:cSld>
  <p:clrMapOvr>
    <a:masterClrMapping/>
  </p:clrMapOvr>
  <p:transition spd="med">
    <p:pull dir="l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270E6D0C-C346-487D-992C-41329D6D2601}"/>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3988653220"/>
      </p:ext>
    </p:extLst>
  </p:cSld>
  <p:clrMapOvr>
    <a:masterClrMapping/>
  </p:clrMapOvr>
  <p:transition spd="med">
    <p:pull dir="l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1825" y="0"/>
            <a:ext cx="2111375" cy="62658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7700" y="0"/>
            <a:ext cx="6181725" cy="62658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36B3E35D-9696-4E17-BFA7-1D30DFAD9DEB}"/>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2940875887"/>
      </p:ext>
    </p:extLst>
  </p:cSld>
  <p:clrMapOvr>
    <a:masterClrMapping/>
  </p:clrMapOvr>
  <p:transition spd="med">
    <p:pull dir="l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B2816467-1018-435B-9E08-3ADB4538CC4D}"/>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2569436204"/>
      </p:ext>
    </p:extLst>
  </p:cSld>
  <p:clrMapOvr>
    <a:masterClrMapping/>
  </p:clrMapOvr>
  <p:transition spd="med">
    <p:pull dir="l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645AEDFA-5CCC-4256-9E45-7193752EF76E}"/>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3217820330"/>
      </p:ext>
    </p:extLst>
  </p:cSld>
  <p:clrMapOvr>
    <a:masterClrMapping/>
  </p:clrMapOvr>
  <p:transition spd="med">
    <p:pull dir="l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7700" y="1409700"/>
            <a:ext cx="409575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95850" y="1409700"/>
            <a:ext cx="409575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30295A00-78CB-4FEE-A5E0-7FA9BD4D3DCC}"/>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457246070"/>
      </p:ext>
    </p:extLst>
  </p:cSld>
  <p:clrMapOvr>
    <a:masterClrMapping/>
  </p:clrMapOvr>
  <p:transition spd="med">
    <p:pull dir="l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B55F0872-54C3-48AB-905F-5D768472ADC6}"/>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202016027"/>
      </p:ext>
    </p:extLst>
  </p:cSld>
  <p:clrMapOvr>
    <a:masterClrMapping/>
  </p:clrMapOvr>
  <p:transition spd="med">
    <p:pull dir="l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B94C512D-ECE6-4329-BE9F-673F75EC07CE}"/>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1052305240"/>
      </p:ext>
    </p:extLst>
  </p:cSld>
  <p:clrMapOvr>
    <a:masterClrMapping/>
  </p:clrMapOvr>
  <p:transition spd="med">
    <p:pull dir="l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7BC2A6B7-929F-4AFF-9467-2D4FA580BD74}"/>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406180932"/>
      </p:ext>
    </p:extLst>
  </p:cSld>
  <p:clrMapOvr>
    <a:masterClrMapping/>
  </p:clrMapOvr>
  <p:transition spd="med">
    <p:pull dir="l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32AD35FB-5BFB-4AF4-842F-A964E45A29A9}"/>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3844290658"/>
      </p:ext>
    </p:extLst>
  </p:cSld>
  <p:clrMapOvr>
    <a:masterClrMapping/>
  </p:clrMapOvr>
  <p:transition spd="med">
    <p:pull dir="l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02403AFF-74FE-480F-86F2-F6138ED10356}"/>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1823855167"/>
      </p:ext>
    </p:extLst>
  </p:cSld>
  <p:clrMapOvr>
    <a:masterClrMapping/>
  </p:clrMapOvr>
  <p:transition spd="med">
    <p:pull dir="l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Banner_lightblue">
            <a:extLst>
              <a:ext uri="{FF2B5EF4-FFF2-40B4-BE49-F238E27FC236}">
                <a16:creationId xmlns:a16="http://schemas.microsoft.com/office/drawing/2014/main" id="{C2B9C274-D40B-4A07-BE25-478EA9E7CA8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55875" y="0"/>
            <a:ext cx="6588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Bannerbottom_lightblue">
            <a:extLst>
              <a:ext uri="{FF2B5EF4-FFF2-40B4-BE49-F238E27FC236}">
                <a16:creationId xmlns:a16="http://schemas.microsoft.com/office/drawing/2014/main" id="{AF4ECD68-6FB0-403D-8532-9464239D836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581775"/>
            <a:ext cx="914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65CFA8FA-54EE-4373-AABD-E2C93389EB1A}"/>
              </a:ext>
            </a:extLst>
          </p:cNvPr>
          <p:cNvSpPr>
            <a:spLocks noGrp="1" noChangeArrowheads="1"/>
          </p:cNvSpPr>
          <p:nvPr>
            <p:ph type="title"/>
          </p:nvPr>
        </p:nvSpPr>
        <p:spPr bwMode="auto">
          <a:xfrm>
            <a:off x="2570163" y="0"/>
            <a:ext cx="6523037"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0000" tIns="36000" rIns="108000" bIns="36000" numCol="1" anchor="ctr" anchorCtr="0" compatLnSpc="1">
            <a:prstTxWarp prst="textNoShape">
              <a:avLst/>
            </a:prstTxWarp>
          </a:bodyPr>
          <a:lstStyle/>
          <a:p>
            <a:pPr lvl="0"/>
            <a:r>
              <a:rPr lang="zh-CN" altLang="fr-FR"/>
              <a:t>软件定义</a:t>
            </a:r>
            <a:endParaRPr lang="fr-FR" altLang="zh-CN"/>
          </a:p>
        </p:txBody>
      </p:sp>
      <p:sp>
        <p:nvSpPr>
          <p:cNvPr id="1029" name="Rectangle 5">
            <a:extLst>
              <a:ext uri="{FF2B5EF4-FFF2-40B4-BE49-F238E27FC236}">
                <a16:creationId xmlns:a16="http://schemas.microsoft.com/office/drawing/2014/main" id="{9317C7F2-3653-45B4-9493-3592E43A5CA2}"/>
              </a:ext>
            </a:extLst>
          </p:cNvPr>
          <p:cNvSpPr>
            <a:spLocks noGrp="1" noChangeArrowheads="1"/>
          </p:cNvSpPr>
          <p:nvPr>
            <p:ph type="body" idx="1"/>
          </p:nvPr>
        </p:nvSpPr>
        <p:spPr bwMode="auto">
          <a:xfrm>
            <a:off x="647700" y="1409700"/>
            <a:ext cx="83439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fr-FR"/>
              <a:t>第一级标题</a:t>
            </a:r>
            <a:endParaRPr lang="fr-FR" altLang="zh-CN"/>
          </a:p>
          <a:p>
            <a:pPr lvl="1"/>
            <a:r>
              <a:rPr lang="zh-CN" altLang="fr-FR"/>
              <a:t>第二级标题</a:t>
            </a:r>
            <a:endParaRPr lang="fr-FR" altLang="zh-CN"/>
          </a:p>
          <a:p>
            <a:pPr lvl="2"/>
            <a:r>
              <a:rPr lang="zh-CN" altLang="fr-FR"/>
              <a:t>第三级标题</a:t>
            </a:r>
            <a:endParaRPr lang="fr-FR" altLang="zh-CN"/>
          </a:p>
          <a:p>
            <a:pPr lvl="3"/>
            <a:r>
              <a:rPr lang="fr-FR" altLang="zh-CN"/>
              <a:t>Quatrième niveau</a:t>
            </a:r>
          </a:p>
        </p:txBody>
      </p:sp>
      <p:sp>
        <p:nvSpPr>
          <p:cNvPr id="174086" name="Rectangle 6">
            <a:extLst>
              <a:ext uri="{FF2B5EF4-FFF2-40B4-BE49-F238E27FC236}">
                <a16:creationId xmlns:a16="http://schemas.microsoft.com/office/drawing/2014/main" id="{056D38C2-5C25-441F-AAE5-7053FF564A3B}"/>
              </a:ext>
            </a:extLst>
          </p:cNvPr>
          <p:cNvSpPr>
            <a:spLocks noGrp="1" noChangeArrowheads="1"/>
          </p:cNvSpPr>
          <p:nvPr>
            <p:ph type="ftr" sz="quarter" idx="3"/>
          </p:nvPr>
        </p:nvSpPr>
        <p:spPr bwMode="auto">
          <a:xfrm>
            <a:off x="1979613" y="6564313"/>
            <a:ext cx="4464050" cy="2936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nSpc>
                <a:spcPct val="100000"/>
              </a:lnSpc>
              <a:spcBef>
                <a:spcPct val="0"/>
              </a:spcBef>
              <a:buClrTx/>
              <a:buSzTx/>
              <a:buFontTx/>
              <a:buNone/>
              <a:defRPr sz="1200" b="1">
                <a:latin typeface="Arial" charset="0"/>
                <a:ea typeface="宋体" pitchFamily="2" charset="-122"/>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
        <p:nvSpPr>
          <p:cNvPr id="1031" name="Text Box 7">
            <a:extLst>
              <a:ext uri="{FF2B5EF4-FFF2-40B4-BE49-F238E27FC236}">
                <a16:creationId xmlns:a16="http://schemas.microsoft.com/office/drawing/2014/main" id="{A198534C-5684-47B9-84F2-8A5041679EEA}"/>
              </a:ext>
            </a:extLst>
          </p:cNvPr>
          <p:cNvSpPr txBox="1">
            <a:spLocks noChangeArrowheads="1"/>
          </p:cNvSpPr>
          <p:nvPr/>
        </p:nvSpPr>
        <p:spPr bwMode="auto">
          <a:xfrm>
            <a:off x="5867400" y="6591300"/>
            <a:ext cx="3276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80000" rIns="180000" anchor="ctr">
            <a:spAutoFit/>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90000"/>
              </a:lnSpc>
              <a:spcBef>
                <a:spcPct val="50000"/>
              </a:spcBef>
              <a:spcAft>
                <a:spcPct val="0"/>
              </a:spcAft>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90000"/>
              </a:lnSpc>
              <a:spcBef>
                <a:spcPct val="50000"/>
              </a:spcBef>
              <a:spcAft>
                <a:spcPct val="0"/>
              </a:spcAft>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90000"/>
              </a:lnSpc>
              <a:spcBef>
                <a:spcPct val="50000"/>
              </a:spcBef>
              <a:spcAft>
                <a:spcPct val="0"/>
              </a:spcAft>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90000"/>
              </a:lnSpc>
              <a:spcBef>
                <a:spcPct val="50000"/>
              </a:spcBef>
              <a:spcAft>
                <a:spcPct val="0"/>
              </a:spcAft>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9pPr>
          </a:lstStyle>
          <a:p>
            <a:pPr algn="r">
              <a:lnSpc>
                <a:spcPct val="85000"/>
              </a:lnSpc>
              <a:defRPr/>
            </a:pPr>
            <a:fld id="{8DC27FB9-1CA6-4AD0-A163-F400F7002714}" type="slidenum">
              <a:rPr lang="en-GB" altLang="en-US" sz="1400" b="1" smtClean="0">
                <a:latin typeface="Arial" panose="020B0604020202020204" pitchFamily="34" charset="0"/>
                <a:ea typeface="宋体" panose="02010600030101010101" pitchFamily="2" charset="-122"/>
              </a:rPr>
              <a:pPr algn="r">
                <a:lnSpc>
                  <a:spcPct val="85000"/>
                </a:lnSpc>
                <a:defRPr/>
              </a:pPr>
              <a:t>‹#›</a:t>
            </a:fld>
            <a:endParaRPr lang="en-US" altLang="zh-CN" sz="1400" b="1">
              <a:latin typeface="Arial" panose="020B0604020202020204" pitchFamily="34" charset="0"/>
              <a:ea typeface="宋体" panose="02010600030101010101" pitchFamily="2" charset="-122"/>
            </a:endParaRPr>
          </a:p>
        </p:txBody>
      </p:sp>
      <p:pic>
        <p:nvPicPr>
          <p:cNvPr id="1032" name="Picture 8" descr="index_01">
            <a:extLst>
              <a:ext uri="{FF2B5EF4-FFF2-40B4-BE49-F238E27FC236}">
                <a16:creationId xmlns:a16="http://schemas.microsoft.com/office/drawing/2014/main" id="{3379021A-DF7A-4F9E-90FB-E60257D4792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9329" t="17384"/>
          <a:stretch>
            <a:fillRect/>
          </a:stretch>
        </p:blipFill>
        <p:spPr bwMode="auto">
          <a:xfrm>
            <a:off x="0" y="260350"/>
            <a:ext cx="24844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9">
            <a:extLst>
              <a:ext uri="{FF2B5EF4-FFF2-40B4-BE49-F238E27FC236}">
                <a16:creationId xmlns:a16="http://schemas.microsoft.com/office/drawing/2014/main" id="{2BD11706-E446-42E1-BAA4-3E73BC9CB640}"/>
              </a:ext>
            </a:extLst>
          </p:cNvPr>
          <p:cNvSpPr>
            <a:spLocks noChangeArrowheads="1"/>
          </p:cNvSpPr>
          <p:nvPr/>
        </p:nvSpPr>
        <p:spPr bwMode="auto">
          <a:xfrm>
            <a:off x="287338" y="908050"/>
            <a:ext cx="8856662" cy="71438"/>
          </a:xfrm>
          <a:prstGeom prst="rect">
            <a:avLst/>
          </a:prstGeom>
          <a:solidFill>
            <a:srgbClr val="6666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90000"/>
              </a:lnSpc>
              <a:spcBef>
                <a:spcPct val="50000"/>
              </a:spcBef>
              <a:spcAft>
                <a:spcPct val="0"/>
              </a:spcAft>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90000"/>
              </a:lnSpc>
              <a:spcBef>
                <a:spcPct val="50000"/>
              </a:spcBef>
              <a:spcAft>
                <a:spcPct val="0"/>
              </a:spcAft>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90000"/>
              </a:lnSpc>
              <a:spcBef>
                <a:spcPct val="50000"/>
              </a:spcBef>
              <a:spcAft>
                <a:spcPct val="0"/>
              </a:spcAft>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90000"/>
              </a:lnSpc>
              <a:spcBef>
                <a:spcPct val="50000"/>
              </a:spcBef>
              <a:spcAft>
                <a:spcPct val="0"/>
              </a:spcAft>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9pPr>
          </a:lstStyle>
          <a:p>
            <a:pPr>
              <a:lnSpc>
                <a:spcPct val="90000"/>
              </a:lnSpc>
              <a:spcBef>
                <a:spcPct val="50000"/>
              </a:spcBef>
              <a:buClr>
                <a:schemeClr val="bg2"/>
              </a:buClr>
              <a:buSzPct val="65000"/>
              <a:buFont typeface="Wingdings" panose="05000000000000000000" pitchFamily="2" charset="2"/>
              <a:buNone/>
              <a:defRPr/>
            </a:pPr>
            <a:endParaRPr lang="zh-CN" altLang="en-US"/>
          </a:p>
        </p:txBody>
      </p:sp>
    </p:spTree>
  </p:cSld>
  <p:clrMap bg1="lt1" tx1="dk1" bg2="lt2" tx2="dk2" accent1="accent1" accent2="accent2" accent3="accent3" accent4="accent4" accent5="accent5" accent6="accent6" hlink="hlink" folHlink="folHlink"/>
  <p:sldLayoutIdLst>
    <p:sldLayoutId id="2147483878"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ransition spd="med">
    <p:pull dir="lu"/>
  </p:transition>
  <p:hf sldNum="0" hdr="0" dt="0"/>
  <p:txStyles>
    <p:titleStyle>
      <a:lvl1pPr algn="r" rtl="0" eaLnBrk="0" fontAlgn="base" hangingPunct="0">
        <a:lnSpc>
          <a:spcPct val="75000"/>
        </a:lnSpc>
        <a:spcBef>
          <a:spcPct val="0"/>
        </a:spcBef>
        <a:spcAft>
          <a:spcPct val="0"/>
        </a:spcAft>
        <a:defRPr sz="3600" b="1">
          <a:solidFill>
            <a:schemeClr val="tx1"/>
          </a:solidFill>
          <a:latin typeface="+mj-lt"/>
          <a:ea typeface="+mj-ea"/>
          <a:cs typeface="+mj-cs"/>
        </a:defRPr>
      </a:lvl1pPr>
      <a:lvl2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2pPr>
      <a:lvl3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3pPr>
      <a:lvl4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4pPr>
      <a:lvl5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5pPr>
      <a:lvl6pPr marL="4572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6pPr>
      <a:lvl7pPr marL="9144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7pPr>
      <a:lvl8pPr marL="13716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8pPr>
      <a:lvl9pPr marL="18288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9pPr>
    </p:titleStyle>
    <p:bodyStyle>
      <a:lvl1pPr marL="450850" indent="-450850" algn="l" rtl="0" eaLnBrk="0" fontAlgn="base" hangingPunct="0">
        <a:lnSpc>
          <a:spcPct val="90000"/>
        </a:lnSpc>
        <a:spcBef>
          <a:spcPct val="50000"/>
        </a:spcBef>
        <a:spcAft>
          <a:spcPct val="0"/>
        </a:spcAft>
        <a:buClr>
          <a:schemeClr val="bg2"/>
        </a:buClr>
        <a:buSzPct val="65000"/>
        <a:buFont typeface="Wingdings" panose="05000000000000000000" pitchFamily="2" charset="2"/>
        <a:buChar char="u"/>
        <a:defRPr sz="3200">
          <a:solidFill>
            <a:srgbClr val="0000CC"/>
          </a:solidFill>
          <a:latin typeface="+mn-lt"/>
          <a:ea typeface="+mn-ea"/>
          <a:cs typeface="+mn-cs"/>
        </a:defRPr>
      </a:lvl1pPr>
      <a:lvl2pPr marL="987425" indent="-357188" algn="l" rtl="0" eaLnBrk="0" fontAlgn="base" hangingPunct="0">
        <a:lnSpc>
          <a:spcPct val="90000"/>
        </a:lnSpc>
        <a:spcBef>
          <a:spcPct val="50000"/>
        </a:spcBef>
        <a:spcAft>
          <a:spcPct val="0"/>
        </a:spcAft>
        <a:buClr>
          <a:srgbClr val="6655CD"/>
        </a:buClr>
        <a:buSzPct val="65000"/>
        <a:buFont typeface="Wingdings" panose="05000000000000000000" pitchFamily="2" charset="2"/>
        <a:buChar char="Ø"/>
        <a:defRPr sz="2800">
          <a:solidFill>
            <a:schemeClr val="tx1"/>
          </a:solidFill>
          <a:latin typeface="+mn-lt"/>
          <a:ea typeface="+mj-ea"/>
        </a:defRPr>
      </a:lvl2pPr>
      <a:lvl3pPr marL="1524000" indent="-357188" algn="l" rtl="0" eaLnBrk="0" fontAlgn="base" hangingPunct="0">
        <a:lnSpc>
          <a:spcPct val="90000"/>
        </a:lnSpc>
        <a:spcBef>
          <a:spcPct val="50000"/>
        </a:spcBef>
        <a:spcAft>
          <a:spcPct val="0"/>
        </a:spcAft>
        <a:buClr>
          <a:srgbClr val="D6949F"/>
        </a:buClr>
        <a:buFont typeface="Wingdings" panose="05000000000000000000" pitchFamily="2" charset="2"/>
        <a:buChar char="ú"/>
        <a:defRPr sz="2400">
          <a:solidFill>
            <a:schemeClr val="tx1"/>
          </a:solidFill>
          <a:latin typeface="+mn-lt"/>
          <a:ea typeface="华文细黑" pitchFamily="2" charset="-122"/>
        </a:defRPr>
      </a:lvl3pPr>
      <a:lvl4pPr marL="2060575" indent="-357188" algn="l" rtl="0" eaLnBrk="0" fontAlgn="base" hangingPunct="0">
        <a:spcBef>
          <a:spcPct val="20000"/>
        </a:spcBef>
        <a:spcAft>
          <a:spcPct val="0"/>
        </a:spcAft>
        <a:buChar char="–"/>
        <a:defRPr sz="2000">
          <a:solidFill>
            <a:schemeClr val="tx1"/>
          </a:solidFill>
          <a:latin typeface="Arial" charset="0"/>
          <a:ea typeface="华文细黑" pitchFamily="2" charset="-122"/>
        </a:defRPr>
      </a:lvl4pPr>
      <a:lvl5pPr marL="25034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5pPr>
      <a:lvl6pPr marL="29606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6pPr>
      <a:lvl7pPr marL="34178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7pPr>
      <a:lvl8pPr marL="38750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8pPr>
      <a:lvl9pPr marL="43322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it.people.com.cn/GB/139307/13929350.html" TargetMode="Externa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46954202-98A1-48AC-BCAF-03A471F11D70}"/>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a:solidFill>
                  <a:schemeClr val="bg1"/>
                </a:solidFill>
                <a:latin typeface="Arial" panose="020B0604020202020204" pitchFamily="34" charset="0"/>
                <a:ea typeface="宋体" panose="02010600030101010101" pitchFamily="2" charset="-122"/>
              </a:rPr>
              <a:t>© </a:t>
            </a:r>
            <a:r>
              <a:rPr lang="en-GB" altLang="zh-CN" sz="1200">
                <a:solidFill>
                  <a:schemeClr val="bg1"/>
                </a:solidFill>
                <a:latin typeface="Arial" panose="020B0604020202020204" pitchFamily="34" charset="0"/>
                <a:ea typeface="宋体" panose="02010600030101010101" pitchFamily="2" charset="-122"/>
              </a:rPr>
              <a:t>2020</a:t>
            </a:r>
            <a:r>
              <a:rPr lang="en-GB" altLang="en-US" sz="1200">
                <a:solidFill>
                  <a:schemeClr val="bg1"/>
                </a:solidFill>
                <a:latin typeface="Arial" panose="020B0604020202020204" pitchFamily="34" charset="0"/>
                <a:ea typeface="宋体" panose="02010600030101010101" pitchFamily="2" charset="-122"/>
              </a:rPr>
              <a:t> </a:t>
            </a:r>
            <a:r>
              <a:rPr lang="en-GB" altLang="zh-CN" sz="1200">
                <a:solidFill>
                  <a:schemeClr val="bg1"/>
                </a:solidFill>
                <a:latin typeface="Arial" panose="020B0604020202020204" pitchFamily="34" charset="0"/>
                <a:ea typeface="宋体" panose="02010600030101010101" pitchFamily="2" charset="-122"/>
              </a:rPr>
              <a:t>BUPT TSEG</a:t>
            </a:r>
            <a:endParaRPr lang="en-US" altLang="zh-CN" sz="1200" dirty="0">
              <a:solidFill>
                <a:schemeClr val="bg1"/>
              </a:solidFill>
              <a:latin typeface="Arial" panose="020B0604020202020204" pitchFamily="34" charset="0"/>
              <a:ea typeface="宋体" panose="02010600030101010101" pitchFamily="2" charset="-122"/>
            </a:endParaRPr>
          </a:p>
        </p:txBody>
      </p:sp>
      <p:sp>
        <p:nvSpPr>
          <p:cNvPr id="5123" name="Rectangle 2">
            <a:extLst>
              <a:ext uri="{FF2B5EF4-FFF2-40B4-BE49-F238E27FC236}">
                <a16:creationId xmlns:a16="http://schemas.microsoft.com/office/drawing/2014/main" id="{C6A46E58-5D96-48D9-8817-3F9FD6C504E0}"/>
              </a:ext>
            </a:extLst>
          </p:cNvPr>
          <p:cNvSpPr>
            <a:spLocks noGrp="1" noChangeArrowheads="1"/>
          </p:cNvSpPr>
          <p:nvPr>
            <p:ph type="ctrTitle"/>
          </p:nvPr>
        </p:nvSpPr>
        <p:spPr>
          <a:xfrm>
            <a:off x="900113" y="1346200"/>
            <a:ext cx="8015287" cy="2062163"/>
          </a:xfrm>
        </p:spPr>
        <p:txBody>
          <a:bodyPr/>
          <a:lstStyle/>
          <a:p>
            <a:r>
              <a:rPr lang="zh-CN" altLang="en-US" dirty="0">
                <a:latin typeface="华文中宋" panose="02010600040101010101" pitchFamily="2" charset="-122"/>
                <a:ea typeface="华文中宋" panose="02010600040101010101" pitchFamily="2" charset="-122"/>
              </a:rPr>
              <a:t>软件工程</a:t>
            </a:r>
            <a:br>
              <a:rPr lang="zh-CN" altLang="en-US" dirty="0">
                <a:latin typeface="+mn-lt"/>
              </a:rPr>
            </a:br>
            <a:r>
              <a:rPr lang="en-US" altLang="zh-CN" u="sng" dirty="0">
                <a:latin typeface="+mn-lt"/>
              </a:rPr>
              <a:t>Software Engineering</a:t>
            </a:r>
            <a:endParaRPr lang="en-US" altLang="zh-CN" b="0" dirty="0">
              <a:latin typeface="+mn-lt"/>
            </a:endParaRPr>
          </a:p>
        </p:txBody>
      </p:sp>
      <p:sp>
        <p:nvSpPr>
          <p:cNvPr id="5124" name="Rectangle 3">
            <a:extLst>
              <a:ext uri="{FF2B5EF4-FFF2-40B4-BE49-F238E27FC236}">
                <a16:creationId xmlns:a16="http://schemas.microsoft.com/office/drawing/2014/main" id="{3B2CEE61-D2C9-476F-92FA-D0A1CFA21EB5}"/>
              </a:ext>
            </a:extLst>
          </p:cNvPr>
          <p:cNvSpPr>
            <a:spLocks noGrp="1" noChangeArrowheads="1"/>
          </p:cNvSpPr>
          <p:nvPr>
            <p:ph type="subTitle" idx="1"/>
          </p:nvPr>
        </p:nvSpPr>
        <p:spPr>
          <a:xfrm>
            <a:off x="1403350" y="4724400"/>
            <a:ext cx="7035800" cy="1152525"/>
          </a:xfrm>
        </p:spPr>
        <p:txBody>
          <a:bodyPr/>
          <a:lstStyle/>
          <a:p>
            <a:r>
              <a:rPr lang="zh-CN" altLang="en-US" sz="3300" b="1"/>
              <a:t>第一章 软件工程概述</a:t>
            </a:r>
          </a:p>
          <a:p>
            <a:endParaRPr lang="zh-CN" altLang="en-US" sz="2400" b="1">
              <a:solidFill>
                <a:srgbClr val="000000"/>
              </a:solidFill>
              <a:ea typeface="华文细黑" panose="020106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1">
            <a:extLst>
              <a:ext uri="{FF2B5EF4-FFF2-40B4-BE49-F238E27FC236}">
                <a16:creationId xmlns:a16="http://schemas.microsoft.com/office/drawing/2014/main" id="{999C2C9B-25C1-425F-B1E8-F007531B007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2020</a:t>
            </a: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BUPT TSEG             </a:t>
            </a:r>
            <a:r>
              <a:rPr lang="zh-CN" altLang="en-GB" sz="1200" dirty="0">
                <a:solidFill>
                  <a:schemeClr val="tx1"/>
                </a:solidFill>
                <a:latin typeface="Arial" panose="020B0604020202020204" pitchFamily="34" charset="0"/>
                <a:ea typeface="宋体" panose="02010600030101010101" pitchFamily="2" charset="-122"/>
              </a:rPr>
              <a:t>北京邮电大学 通信软件工程中心</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37891" name="Rectangle 3">
            <a:extLst>
              <a:ext uri="{FF2B5EF4-FFF2-40B4-BE49-F238E27FC236}">
                <a16:creationId xmlns:a16="http://schemas.microsoft.com/office/drawing/2014/main" id="{A38A2F13-3865-4ABC-B928-4006711E7CB3}"/>
              </a:ext>
            </a:extLst>
          </p:cNvPr>
          <p:cNvSpPr>
            <a:spLocks noChangeArrowheads="1"/>
          </p:cNvSpPr>
          <p:nvPr/>
        </p:nvSpPr>
        <p:spPr bwMode="auto">
          <a:xfrm>
            <a:off x="4549775" y="3346450"/>
            <a:ext cx="184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Tx/>
              <a:buNone/>
            </a:pPr>
            <a:endParaRPr lang="zh-CN" altLang="zh-CN" sz="4400" b="1">
              <a:solidFill>
                <a:schemeClr val="tx2"/>
              </a:solidFill>
              <a:ea typeface="宋体" panose="02010600030101010101" pitchFamily="2" charset="-122"/>
            </a:endParaRPr>
          </a:p>
        </p:txBody>
      </p:sp>
      <p:graphicFrame>
        <p:nvGraphicFramePr>
          <p:cNvPr id="166999" name="Group 1111">
            <a:extLst>
              <a:ext uri="{FF2B5EF4-FFF2-40B4-BE49-F238E27FC236}">
                <a16:creationId xmlns:a16="http://schemas.microsoft.com/office/drawing/2014/main" id="{187BC5B6-58FA-47CD-9A61-D27C37E71121}"/>
              </a:ext>
            </a:extLst>
          </p:cNvPr>
          <p:cNvGraphicFramePr>
            <a:graphicFrameLocks noGrp="1"/>
          </p:cNvGraphicFramePr>
          <p:nvPr/>
        </p:nvGraphicFramePr>
        <p:xfrm>
          <a:off x="755650" y="1052513"/>
          <a:ext cx="7772400" cy="5586541"/>
        </p:xfrm>
        <a:graphic>
          <a:graphicData uri="http://schemas.openxmlformats.org/drawingml/2006/table">
            <a:tbl>
              <a:tblPr/>
              <a:tblGrid>
                <a:gridCol w="696913">
                  <a:extLst>
                    <a:ext uri="{9D8B030D-6E8A-4147-A177-3AD203B41FA5}">
                      <a16:colId xmlns:a16="http://schemas.microsoft.com/office/drawing/2014/main" val="20000"/>
                    </a:ext>
                  </a:extLst>
                </a:gridCol>
                <a:gridCol w="885825">
                  <a:extLst>
                    <a:ext uri="{9D8B030D-6E8A-4147-A177-3AD203B41FA5}">
                      <a16:colId xmlns:a16="http://schemas.microsoft.com/office/drawing/2014/main" val="20001"/>
                    </a:ext>
                  </a:extLst>
                </a:gridCol>
                <a:gridCol w="1798637">
                  <a:extLst>
                    <a:ext uri="{9D8B030D-6E8A-4147-A177-3AD203B41FA5}">
                      <a16:colId xmlns:a16="http://schemas.microsoft.com/office/drawing/2014/main" val="20002"/>
                    </a:ext>
                  </a:extLst>
                </a:gridCol>
                <a:gridCol w="1944688">
                  <a:extLst>
                    <a:ext uri="{9D8B030D-6E8A-4147-A177-3AD203B41FA5}">
                      <a16:colId xmlns:a16="http://schemas.microsoft.com/office/drawing/2014/main" val="20003"/>
                    </a:ext>
                  </a:extLst>
                </a:gridCol>
                <a:gridCol w="2446337">
                  <a:extLst>
                    <a:ext uri="{9D8B030D-6E8A-4147-A177-3AD203B41FA5}">
                      <a16:colId xmlns:a16="http://schemas.microsoft.com/office/drawing/2014/main" val="20004"/>
                    </a:ext>
                  </a:extLst>
                </a:gridCol>
              </a:tblGrid>
              <a:tr h="301754">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dirty="0">
                          <a:ln>
                            <a:noFill/>
                          </a:ln>
                          <a:solidFill>
                            <a:srgbClr val="0000CC"/>
                          </a:solidFill>
                          <a:effectLst/>
                          <a:latin typeface="宋体" pitchFamily="2" charset="-122"/>
                          <a:ea typeface="黑体" pitchFamily="2" charset="-122"/>
                          <a:cs typeface="Arial" charset="0"/>
                        </a:rPr>
                        <a:t>　                                                                     </a:t>
                      </a:r>
                      <a:endParaRPr kumimoji="0" lang="zh-CN" altLang="en-US" sz="1500" b="1" i="0" u="none" strike="noStrike" cap="none" normalizeH="0" baseline="0" dirty="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时期</a:t>
                      </a:r>
                      <a:endParaRPr kumimoji="0" lang="zh-CN" altLang="en-US" sz="1500" b="1" i="0" u="none" strike="noStrike" cap="none" normalizeH="0" baseline="0">
                        <a:ln>
                          <a:noFill/>
                        </a:ln>
                        <a:solidFill>
                          <a:srgbClr val="0000CC"/>
                        </a:solidFill>
                        <a:effectLst/>
                        <a:latin typeface="Times New Roman" pitchFamily="18" charset="0"/>
                        <a:ea typeface="黑体" pitchFamily="2" charset="-122"/>
                      </a:endParaRPr>
                    </a:p>
                  </a:txBody>
                  <a:tcPr marT="45153" marB="45153"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row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程序设计</a:t>
                      </a:r>
                      <a:endParaRPr kumimoji="0" lang="zh-CN" altLang="en-US" sz="1500" b="1" i="0" u="none" strike="noStrike" cap="none" normalizeH="0" baseline="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程序系统</a:t>
                      </a:r>
                      <a:endParaRPr kumimoji="0" lang="zh-CN" altLang="en-US" sz="1500" b="1" i="0" u="none" strike="noStrike" cap="none" normalizeH="0" baseline="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软件工程</a:t>
                      </a:r>
                      <a:endParaRPr kumimoji="0" lang="zh-CN" altLang="en-US" sz="1500" b="1" i="0" u="none" strike="noStrike" cap="none" normalizeH="0" baseline="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54">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特点</a:t>
                      </a:r>
                      <a:endParaRPr kumimoji="0" lang="zh-CN" altLang="en-US" sz="1500" b="1" i="0" u="none" strike="noStrike" cap="none" normalizeH="0" baseline="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　</a:t>
                      </a:r>
                      <a:endParaRPr kumimoji="0" lang="zh-CN" altLang="en-US" sz="1500" b="1" i="0" u="none" strike="noStrike" cap="none" normalizeH="0" baseline="0">
                        <a:ln>
                          <a:noFill/>
                        </a:ln>
                        <a:solidFill>
                          <a:srgbClr val="0000CC"/>
                        </a:solidFill>
                        <a:effectLst/>
                        <a:latin typeface="Times New Roman" pitchFamily="18" charset="0"/>
                        <a:ea typeface="黑体" pitchFamily="2" charset="-122"/>
                      </a:endParaRPr>
                    </a:p>
                  </a:txBody>
                  <a:tcPr marT="45153" marB="45153"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301754">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dirty="0">
                          <a:ln>
                            <a:noFill/>
                          </a:ln>
                          <a:solidFill>
                            <a:srgbClr val="FF0000"/>
                          </a:solidFill>
                          <a:effectLst/>
                          <a:latin typeface="宋体" pitchFamily="2" charset="-122"/>
                          <a:ea typeface="黑体" pitchFamily="2" charset="-122"/>
                          <a:cs typeface="Arial" charset="0"/>
                        </a:rPr>
                        <a:t>软件所指</a:t>
                      </a:r>
                      <a:endParaRPr kumimoji="0" lang="zh-CN" altLang="en-US" sz="1500" b="1" i="0" u="none" strike="noStrike" cap="none" normalizeH="0" baseline="0" dirty="0">
                        <a:ln>
                          <a:noFill/>
                        </a:ln>
                        <a:solidFill>
                          <a:srgbClr val="FF0000"/>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dirty="0">
                          <a:ln>
                            <a:noFill/>
                          </a:ln>
                          <a:solidFill>
                            <a:srgbClr val="FF0000"/>
                          </a:solidFill>
                          <a:effectLst/>
                          <a:latin typeface="宋体" pitchFamily="2" charset="-122"/>
                          <a:ea typeface="黑体" pitchFamily="2" charset="-122"/>
                          <a:cs typeface="Arial" charset="0"/>
                        </a:rPr>
                        <a:t>程序</a:t>
                      </a:r>
                      <a:endParaRPr kumimoji="0" lang="zh-CN" altLang="en-US" sz="1500" b="1" i="0" u="none" strike="noStrike" cap="none" normalizeH="0" baseline="0" dirty="0">
                        <a:ln>
                          <a:noFill/>
                        </a:ln>
                        <a:solidFill>
                          <a:srgbClr val="FF0000"/>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dirty="0">
                          <a:ln>
                            <a:noFill/>
                          </a:ln>
                          <a:solidFill>
                            <a:srgbClr val="FF0000"/>
                          </a:solidFill>
                          <a:effectLst/>
                          <a:latin typeface="宋体" pitchFamily="2" charset="-122"/>
                          <a:ea typeface="黑体" pitchFamily="2" charset="-122"/>
                          <a:cs typeface="Arial" charset="0"/>
                        </a:rPr>
                        <a:t>程序及说明书</a:t>
                      </a:r>
                      <a:endParaRPr kumimoji="0" lang="zh-CN" altLang="en-US" sz="1500" b="1" i="0" u="none" strike="noStrike" cap="none" normalizeH="0" baseline="0" dirty="0">
                        <a:ln>
                          <a:noFill/>
                        </a:ln>
                        <a:solidFill>
                          <a:srgbClr val="FF0000"/>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dirty="0">
                          <a:ln>
                            <a:noFill/>
                          </a:ln>
                          <a:solidFill>
                            <a:srgbClr val="FF0000"/>
                          </a:solidFill>
                          <a:effectLst/>
                          <a:latin typeface="宋体" pitchFamily="2" charset="-122"/>
                          <a:ea typeface="黑体" pitchFamily="2" charset="-122"/>
                          <a:cs typeface="Arial" charset="0"/>
                        </a:rPr>
                        <a:t>程序、文档和数据</a:t>
                      </a:r>
                      <a:endParaRPr kumimoji="0" lang="zh-CN" altLang="en-US" sz="1500" b="1" i="0" u="none" strike="noStrike" cap="none" normalizeH="0" baseline="0" dirty="0">
                        <a:ln>
                          <a:noFill/>
                        </a:ln>
                        <a:solidFill>
                          <a:srgbClr val="FF0000"/>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7488">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主要程序设计语言</a:t>
                      </a:r>
                      <a:endParaRPr kumimoji="0" lang="zh-CN" altLang="en-US" sz="1500" b="1" i="0" u="none" strike="noStrike" cap="none" normalizeH="0" baseline="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汇编及机器语言</a:t>
                      </a:r>
                      <a:endParaRPr kumimoji="0" lang="zh-CN" altLang="en-US" sz="1500" b="1" i="0" u="none" strike="noStrike" cap="none" normalizeH="0" baseline="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高级语言</a:t>
                      </a:r>
                      <a:endParaRPr kumimoji="0" lang="zh-CN" altLang="en-US" sz="1500" b="1" i="0" u="none" strike="noStrike" cap="none" normalizeH="0" baseline="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软件语言</a:t>
                      </a:r>
                      <a:endParaRPr kumimoji="0" lang="zh-CN" altLang="en-US" sz="1500" b="1" i="0" u="none" strike="noStrike" cap="none" normalizeH="0" baseline="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754">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FF0000"/>
                          </a:solidFill>
                          <a:effectLst/>
                          <a:latin typeface="宋体" pitchFamily="2" charset="-122"/>
                          <a:ea typeface="黑体" pitchFamily="2" charset="-122"/>
                          <a:cs typeface="Arial" charset="0"/>
                        </a:rPr>
                        <a:t>软件工作范围</a:t>
                      </a:r>
                      <a:endParaRPr kumimoji="0" lang="zh-CN" altLang="en-US" sz="1500" b="1" i="0" u="none" strike="noStrike" cap="none" normalizeH="0" baseline="0">
                        <a:ln>
                          <a:noFill/>
                        </a:ln>
                        <a:solidFill>
                          <a:srgbClr val="FF0000"/>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FF0000"/>
                          </a:solidFill>
                          <a:effectLst/>
                          <a:latin typeface="宋体" pitchFamily="2" charset="-122"/>
                          <a:ea typeface="黑体" pitchFamily="2" charset="-122"/>
                          <a:cs typeface="Arial" charset="0"/>
                        </a:rPr>
                        <a:t>程序编写</a:t>
                      </a:r>
                      <a:endParaRPr kumimoji="0" lang="zh-CN" altLang="en-US" sz="1500" b="1" i="0" u="none" strike="noStrike" cap="none" normalizeH="0" baseline="0">
                        <a:ln>
                          <a:noFill/>
                        </a:ln>
                        <a:solidFill>
                          <a:srgbClr val="FF0000"/>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FF0000"/>
                          </a:solidFill>
                          <a:effectLst/>
                          <a:latin typeface="宋体" pitchFamily="2" charset="-122"/>
                          <a:ea typeface="黑体" pitchFamily="2" charset="-122"/>
                          <a:cs typeface="Arial" charset="0"/>
                        </a:rPr>
                        <a:t>包括设计和测试</a:t>
                      </a:r>
                      <a:endParaRPr kumimoji="0" lang="zh-CN" altLang="en-US" sz="1500" b="1" i="0" u="none" strike="noStrike" cap="none" normalizeH="0" baseline="0">
                        <a:ln>
                          <a:noFill/>
                        </a:ln>
                        <a:solidFill>
                          <a:srgbClr val="FF0000"/>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dirty="0">
                          <a:ln>
                            <a:noFill/>
                          </a:ln>
                          <a:solidFill>
                            <a:srgbClr val="FF0000"/>
                          </a:solidFill>
                          <a:effectLst/>
                          <a:latin typeface="宋体" pitchFamily="2" charset="-122"/>
                          <a:ea typeface="黑体" pitchFamily="2" charset="-122"/>
                          <a:cs typeface="Arial" charset="0"/>
                        </a:rPr>
                        <a:t>软件生存期</a:t>
                      </a:r>
                      <a:endParaRPr kumimoji="0" lang="zh-CN" altLang="en-US" sz="1500" b="1" i="0" u="none" strike="noStrike" cap="none" normalizeH="0" baseline="0" dirty="0">
                        <a:ln>
                          <a:noFill/>
                        </a:ln>
                        <a:solidFill>
                          <a:srgbClr val="FF0000"/>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1754">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FF0000"/>
                          </a:solidFill>
                          <a:effectLst/>
                          <a:latin typeface="宋体" pitchFamily="2" charset="-122"/>
                          <a:ea typeface="黑体" pitchFamily="2" charset="-122"/>
                          <a:cs typeface="Arial" charset="0"/>
                        </a:rPr>
                        <a:t>需求者</a:t>
                      </a:r>
                      <a:endParaRPr kumimoji="0" lang="zh-CN" altLang="en-US" sz="1500" b="1" i="0" u="none" strike="noStrike" cap="none" normalizeH="0" baseline="0">
                        <a:ln>
                          <a:noFill/>
                        </a:ln>
                        <a:solidFill>
                          <a:srgbClr val="FF0000"/>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FF0000"/>
                          </a:solidFill>
                          <a:effectLst/>
                          <a:latin typeface="宋体" pitchFamily="2" charset="-122"/>
                          <a:ea typeface="黑体" pitchFamily="2" charset="-122"/>
                          <a:cs typeface="Arial" charset="0"/>
                        </a:rPr>
                        <a:t>程序设计本人</a:t>
                      </a:r>
                      <a:endParaRPr kumimoji="0" lang="zh-CN" altLang="en-US" sz="1500" b="1" i="0" u="none" strike="noStrike" cap="none" normalizeH="0" baseline="0">
                        <a:ln>
                          <a:noFill/>
                        </a:ln>
                        <a:solidFill>
                          <a:srgbClr val="FF0000"/>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FF0000"/>
                          </a:solidFill>
                          <a:effectLst/>
                          <a:latin typeface="宋体" pitchFamily="2" charset="-122"/>
                          <a:ea typeface="黑体" pitchFamily="2" charset="-122"/>
                          <a:cs typeface="Arial" charset="0"/>
                        </a:rPr>
                        <a:t>少数用户</a:t>
                      </a:r>
                      <a:endParaRPr kumimoji="0" lang="zh-CN" altLang="en-US" sz="1500" b="1" i="0" u="none" strike="noStrike" cap="none" normalizeH="0" baseline="0">
                        <a:ln>
                          <a:noFill/>
                        </a:ln>
                        <a:solidFill>
                          <a:srgbClr val="FF0000"/>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dirty="0">
                          <a:ln>
                            <a:noFill/>
                          </a:ln>
                          <a:solidFill>
                            <a:srgbClr val="FF0000"/>
                          </a:solidFill>
                          <a:effectLst/>
                          <a:latin typeface="宋体" pitchFamily="2" charset="-122"/>
                          <a:ea typeface="黑体" pitchFamily="2" charset="-122"/>
                          <a:cs typeface="Arial" charset="0"/>
                        </a:rPr>
                        <a:t>市场用户</a:t>
                      </a:r>
                      <a:endParaRPr kumimoji="0" lang="zh-CN" altLang="en-US" sz="1500" b="1" i="0" u="none" strike="noStrike" cap="none" normalizeH="0" baseline="0" dirty="0">
                        <a:ln>
                          <a:noFill/>
                        </a:ln>
                        <a:solidFill>
                          <a:srgbClr val="FF0000"/>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7488">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dirty="0">
                          <a:ln>
                            <a:noFill/>
                          </a:ln>
                          <a:solidFill>
                            <a:srgbClr val="0000CC"/>
                          </a:solidFill>
                          <a:effectLst/>
                          <a:latin typeface="宋体" pitchFamily="2" charset="-122"/>
                          <a:ea typeface="黑体" pitchFamily="2" charset="-122"/>
                          <a:cs typeface="Arial" charset="0"/>
                        </a:rPr>
                        <a:t>开发软件的组织</a:t>
                      </a:r>
                      <a:endParaRPr kumimoji="0" lang="zh-CN" altLang="en-US" sz="1500" b="1" i="0" u="none" strike="noStrike" cap="none" normalizeH="0" baseline="0" dirty="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个人</a:t>
                      </a:r>
                      <a:endParaRPr kumimoji="0" lang="zh-CN" altLang="en-US" sz="1500" b="1" i="0" u="none" strike="noStrike" cap="none" normalizeH="0" baseline="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开发小组</a:t>
                      </a:r>
                      <a:endParaRPr kumimoji="0" lang="zh-CN" altLang="en-US" sz="1500" b="1" i="0" u="none" strike="noStrike" cap="none" normalizeH="0" baseline="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开发小组及大中型软件开发机构</a:t>
                      </a:r>
                      <a:endParaRPr kumimoji="0" lang="zh-CN" altLang="en-US" sz="1500" b="1" i="0" u="none" strike="noStrike" cap="none" normalizeH="0" baseline="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1754">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软件规模</a:t>
                      </a:r>
                      <a:endParaRPr kumimoji="0" lang="zh-CN" altLang="en-US" sz="1500" b="1" i="0" u="none" strike="noStrike" cap="none" normalizeH="0" baseline="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小型</a:t>
                      </a:r>
                      <a:endParaRPr kumimoji="0" lang="zh-CN" altLang="en-US" sz="1500" b="1" i="0" u="none" strike="noStrike" cap="none" normalizeH="0" baseline="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中小型</a:t>
                      </a:r>
                      <a:endParaRPr kumimoji="0" lang="zh-CN" altLang="en-US" sz="1500" b="1" i="0" u="none" strike="noStrike" cap="none" normalizeH="0" baseline="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大中小型</a:t>
                      </a:r>
                      <a:endParaRPr kumimoji="0" lang="zh-CN" altLang="en-US" sz="1500" b="1" i="0" u="none" strike="noStrike" cap="none" normalizeH="0" baseline="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1754">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FF0000"/>
                          </a:solidFill>
                          <a:effectLst/>
                          <a:latin typeface="宋体" pitchFamily="2" charset="-122"/>
                          <a:ea typeface="黑体" pitchFamily="2" charset="-122"/>
                          <a:cs typeface="Arial" charset="0"/>
                        </a:rPr>
                        <a:t>决定质量的因素</a:t>
                      </a:r>
                      <a:endParaRPr kumimoji="0" lang="zh-CN" altLang="en-US" sz="1500" b="1" i="0" u="none" strike="noStrike" cap="none" normalizeH="0" baseline="0">
                        <a:ln>
                          <a:noFill/>
                        </a:ln>
                        <a:solidFill>
                          <a:srgbClr val="FF0000"/>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FF0000"/>
                          </a:solidFill>
                          <a:effectLst/>
                          <a:latin typeface="宋体" pitchFamily="2" charset="-122"/>
                          <a:ea typeface="黑体" pitchFamily="2" charset="-122"/>
                          <a:cs typeface="Arial" charset="0"/>
                        </a:rPr>
                        <a:t>个人程序技术</a:t>
                      </a:r>
                      <a:endParaRPr kumimoji="0" lang="zh-CN" altLang="en-US" sz="1500" b="1" i="0" u="none" strike="noStrike" cap="none" normalizeH="0" baseline="0">
                        <a:ln>
                          <a:noFill/>
                        </a:ln>
                        <a:solidFill>
                          <a:srgbClr val="FF0000"/>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FF0000"/>
                          </a:solidFill>
                          <a:effectLst/>
                          <a:latin typeface="宋体" pitchFamily="2" charset="-122"/>
                          <a:ea typeface="黑体" pitchFamily="2" charset="-122"/>
                          <a:cs typeface="Arial" charset="0"/>
                        </a:rPr>
                        <a:t>小组技术水平</a:t>
                      </a:r>
                      <a:endParaRPr kumimoji="0" lang="zh-CN" altLang="en-US" sz="1500" b="1" i="0" u="none" strike="noStrike" cap="none" normalizeH="0" baseline="0">
                        <a:ln>
                          <a:noFill/>
                        </a:ln>
                        <a:solidFill>
                          <a:srgbClr val="FF0000"/>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dirty="0">
                          <a:ln>
                            <a:noFill/>
                          </a:ln>
                          <a:solidFill>
                            <a:srgbClr val="FF0000"/>
                          </a:solidFill>
                          <a:effectLst/>
                          <a:latin typeface="宋体" pitchFamily="2" charset="-122"/>
                          <a:ea typeface="黑体" pitchFamily="2" charset="-122"/>
                          <a:cs typeface="Arial" charset="0"/>
                        </a:rPr>
                        <a:t>管理水平</a:t>
                      </a:r>
                      <a:endParaRPr kumimoji="0" lang="zh-CN" altLang="en-US" sz="1500" b="1" i="0" u="none" strike="noStrike" cap="none" normalizeH="0" baseline="0" dirty="0">
                        <a:ln>
                          <a:noFill/>
                        </a:ln>
                        <a:solidFill>
                          <a:srgbClr val="FF0000"/>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918955">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开发技术和手段</a:t>
                      </a:r>
                      <a:endParaRPr kumimoji="0" lang="zh-CN" altLang="en-US" sz="1500" b="1" i="0" u="none" strike="noStrike" cap="none" normalizeH="0" baseline="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子程序</a:t>
                      </a:r>
                      <a:r>
                        <a:rPr kumimoji="0" lang="en-US" altLang="zh-CN" sz="1500" b="1" i="0" u="none" strike="noStrike" cap="none" normalizeH="0" baseline="0">
                          <a:ln>
                            <a:noFill/>
                          </a:ln>
                          <a:solidFill>
                            <a:srgbClr val="0000CC"/>
                          </a:solidFill>
                          <a:effectLst/>
                          <a:latin typeface="Arial" charset="0"/>
                          <a:ea typeface="黑体" pitchFamily="2" charset="-122"/>
                          <a:cs typeface="Arial" charset="0"/>
                        </a:rPr>
                        <a:t>/</a:t>
                      </a: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程序库</a:t>
                      </a:r>
                      <a:endParaRPr kumimoji="0" lang="zh-CN" altLang="en-US" sz="1500" b="1" i="0" u="none" strike="noStrike" cap="none" normalizeH="0" baseline="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结构化程序设计</a:t>
                      </a:r>
                      <a:endParaRPr kumimoji="0" lang="zh-CN" altLang="en-US" sz="1500" b="1" i="0" u="none" strike="noStrike" cap="none" normalizeH="0" baseline="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数据库、开发工具、开发环境、工程化开发方法、标准和规范、网络及分布式开发、面向对象技术</a:t>
                      </a:r>
                      <a:endParaRPr kumimoji="0" lang="zh-CN" altLang="en-US" sz="1500" b="1" i="0" u="none" strike="noStrike" cap="none" normalizeH="0" baseline="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01754">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维护责任者</a:t>
                      </a:r>
                      <a:endParaRPr kumimoji="0" lang="zh-CN" altLang="en-US" sz="1500" b="1" i="0" u="none" strike="noStrike" cap="none" normalizeH="0" baseline="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程序设计者</a:t>
                      </a:r>
                      <a:endParaRPr kumimoji="0" lang="zh-CN" altLang="en-US" sz="1500" b="1" i="0" u="none" strike="noStrike" cap="none" normalizeH="0" baseline="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开发小组</a:t>
                      </a:r>
                      <a:endParaRPr kumimoji="0" lang="zh-CN" altLang="en-US" sz="1500" b="1" i="0" u="none" strike="noStrike" cap="none" normalizeH="0" baseline="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专职维护人员</a:t>
                      </a:r>
                      <a:endParaRPr kumimoji="0" lang="zh-CN" altLang="en-US" sz="1500" b="1" i="0" u="none" strike="noStrike" cap="none" normalizeH="0" baseline="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525229">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硬件特征</a:t>
                      </a:r>
                      <a:endParaRPr kumimoji="0" lang="zh-CN" altLang="en-US" sz="1500" b="1" i="0" u="none" strike="noStrike" cap="none" normalizeH="0" baseline="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价格高</a:t>
                      </a:r>
                      <a:r>
                        <a:rPr kumimoji="0" lang="en-US" altLang="zh-CN" sz="1500" b="1" i="0" u="none" strike="noStrike" cap="none" normalizeH="0" baseline="0">
                          <a:ln>
                            <a:noFill/>
                          </a:ln>
                          <a:solidFill>
                            <a:srgbClr val="0000CC"/>
                          </a:solidFill>
                          <a:effectLst/>
                          <a:latin typeface="Arial" charset="0"/>
                          <a:ea typeface="黑体" pitchFamily="2" charset="-122"/>
                          <a:cs typeface="Arial" charset="0"/>
                        </a:rPr>
                        <a:t>/</a:t>
                      </a: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存储容量小</a:t>
                      </a:r>
                      <a:b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b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工作可靠性差</a:t>
                      </a:r>
                      <a:endParaRPr kumimoji="0" lang="zh-CN" altLang="en-US" sz="1500" b="1" i="0" u="none" strike="noStrike" cap="none" normalizeH="0" baseline="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降价、速度、容量及工作可靠性明显提高</a:t>
                      </a:r>
                      <a:endParaRPr kumimoji="0" lang="zh-CN" altLang="en-US" sz="1500" b="1" i="0" u="none" strike="noStrike" cap="none" normalizeH="0" baseline="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向超高速、大容量、微型化及网络化发展</a:t>
                      </a:r>
                      <a:endParaRPr kumimoji="0" lang="zh-CN" altLang="en-US" sz="1500" b="1" i="0" u="none" strike="noStrike" cap="none" normalizeH="0" baseline="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713221">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软件特征</a:t>
                      </a:r>
                      <a:endParaRPr kumimoji="0" lang="zh-CN" altLang="en-US" sz="1500" b="1" i="0" u="none" strike="noStrike" cap="none" normalizeH="0" baseline="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完全不受重视</a:t>
                      </a:r>
                      <a:endParaRPr kumimoji="0" lang="zh-CN" altLang="en-US" sz="1500" b="1" i="0" u="none" strike="noStrike" cap="none" normalizeH="0" baseline="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a:ln>
                            <a:noFill/>
                          </a:ln>
                          <a:solidFill>
                            <a:srgbClr val="0000CC"/>
                          </a:solidFill>
                          <a:effectLst/>
                          <a:latin typeface="宋体" pitchFamily="2" charset="-122"/>
                          <a:ea typeface="黑体" pitchFamily="2" charset="-122"/>
                          <a:cs typeface="Arial" charset="0"/>
                        </a:rPr>
                        <a:t>软件技术的发展不能满足需求，出现软件危机</a:t>
                      </a:r>
                      <a:endParaRPr kumimoji="0" lang="zh-CN" altLang="en-US" sz="1500" b="1" i="0" u="none" strike="noStrike" cap="none" normalizeH="0" baseline="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500" b="1" i="0" u="none" strike="noStrike" cap="none" normalizeH="0" baseline="0" dirty="0">
                          <a:ln>
                            <a:noFill/>
                          </a:ln>
                          <a:solidFill>
                            <a:srgbClr val="0000CC"/>
                          </a:solidFill>
                          <a:effectLst/>
                          <a:latin typeface="宋体" pitchFamily="2" charset="-122"/>
                          <a:ea typeface="黑体" pitchFamily="2" charset="-122"/>
                          <a:cs typeface="Arial" charset="0"/>
                        </a:rPr>
                        <a:t>开发技术有进步，但未获突破性进展，价高，未摆脱软件危机</a:t>
                      </a:r>
                      <a:endParaRPr kumimoji="0" lang="zh-CN" altLang="en-US" sz="1500" b="1" i="0" u="none" strike="noStrike" cap="none" normalizeH="0" baseline="0" dirty="0">
                        <a:ln>
                          <a:noFill/>
                        </a:ln>
                        <a:solidFill>
                          <a:srgbClr val="0000CC"/>
                        </a:solidFill>
                        <a:effectLst/>
                        <a:latin typeface="Times New Roman" pitchFamily="18" charset="0"/>
                        <a:ea typeface="黑体" pitchFamily="2" charset="-122"/>
                      </a:endParaRPr>
                    </a:p>
                  </a:txBody>
                  <a:tcPr marT="45153" marB="4515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37967" name="Rectangle 1109">
            <a:extLst>
              <a:ext uri="{FF2B5EF4-FFF2-40B4-BE49-F238E27FC236}">
                <a16:creationId xmlns:a16="http://schemas.microsoft.com/office/drawing/2014/main" id="{BF9F39F7-08FD-4063-A030-D6DB8F5B0EC2}"/>
              </a:ext>
            </a:extLst>
          </p:cNvPr>
          <p:cNvSpPr>
            <a:spLocks noChangeArrowheads="1"/>
          </p:cNvSpPr>
          <p:nvPr/>
        </p:nvSpPr>
        <p:spPr bwMode="auto">
          <a:xfrm>
            <a:off x="2570163" y="0"/>
            <a:ext cx="6523037"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tIns="36000" rIns="108000" bIns="36000" anchor="ct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r">
              <a:lnSpc>
                <a:spcPct val="75000"/>
              </a:lnSpc>
              <a:spcBef>
                <a:spcPct val="0"/>
              </a:spcBef>
              <a:buClrTx/>
              <a:buSzTx/>
              <a:buFontTx/>
              <a:buNone/>
            </a:pPr>
            <a:r>
              <a:rPr lang="en-US" altLang="zh-CN" sz="3600" b="1">
                <a:solidFill>
                  <a:schemeClr val="tx1"/>
                </a:solidFill>
                <a:latin typeface="华文中宋" panose="02010600040101010101" pitchFamily="2" charset="-122"/>
                <a:ea typeface="华文中宋" panose="02010600040101010101" pitchFamily="2" charset="-122"/>
              </a:rPr>
              <a:t>§1.2 </a:t>
            </a:r>
            <a:r>
              <a:rPr lang="zh-CN" altLang="en-US" sz="3600" b="1">
                <a:solidFill>
                  <a:schemeClr val="tx1"/>
                </a:solidFill>
                <a:latin typeface="华文中宋" panose="02010600040101010101" pitchFamily="2" charset="-122"/>
                <a:ea typeface="华文中宋" panose="02010600040101010101" pitchFamily="2" charset="-122"/>
              </a:rPr>
              <a:t>软件的发展和软件危机</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1">
            <a:extLst>
              <a:ext uri="{FF2B5EF4-FFF2-40B4-BE49-F238E27FC236}">
                <a16:creationId xmlns:a16="http://schemas.microsoft.com/office/drawing/2014/main" id="{8FFDA13E-D672-4843-A5B0-7EB244352B3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a:solidFill>
                  <a:schemeClr val="tx1"/>
                </a:solidFill>
                <a:latin typeface="Arial" panose="020B0604020202020204" pitchFamily="34" charset="0"/>
                <a:ea typeface="宋体" panose="02010600030101010101" pitchFamily="2" charset="-122"/>
              </a:rPr>
              <a:t>© </a:t>
            </a:r>
            <a:r>
              <a:rPr lang="en-GB" altLang="zh-CN" sz="1200">
                <a:solidFill>
                  <a:schemeClr val="tx1"/>
                </a:solidFill>
                <a:latin typeface="Arial" panose="020B0604020202020204" pitchFamily="34" charset="0"/>
                <a:ea typeface="宋体" panose="02010600030101010101" pitchFamily="2" charset="-122"/>
              </a:rPr>
              <a:t>2008</a:t>
            </a:r>
            <a:r>
              <a:rPr lang="en-GB" altLang="en-US" sz="1200">
                <a:solidFill>
                  <a:schemeClr val="tx1"/>
                </a:solidFill>
                <a:latin typeface="Arial" panose="020B0604020202020204" pitchFamily="34" charset="0"/>
                <a:ea typeface="宋体" panose="02010600030101010101" pitchFamily="2" charset="-122"/>
              </a:rPr>
              <a:t> </a:t>
            </a:r>
            <a:r>
              <a:rPr lang="en-GB" altLang="zh-CN" sz="1200">
                <a:solidFill>
                  <a:schemeClr val="tx1"/>
                </a:solidFill>
                <a:latin typeface="Arial" panose="020B0604020202020204" pitchFamily="34" charset="0"/>
                <a:ea typeface="宋体" panose="02010600030101010101" pitchFamily="2" charset="-122"/>
              </a:rPr>
              <a:t>BUPT TSEG             </a:t>
            </a:r>
            <a:r>
              <a:rPr lang="zh-CN" altLang="en-GB" sz="1200">
                <a:solidFill>
                  <a:schemeClr val="tx1"/>
                </a:solidFill>
                <a:latin typeface="Arial" panose="020B0604020202020204" pitchFamily="34" charset="0"/>
                <a:ea typeface="宋体" panose="02010600030101010101" pitchFamily="2" charset="-122"/>
              </a:rPr>
              <a:t>北京邮电大学 通信软件工程中心</a:t>
            </a:r>
            <a:endParaRPr lang="zh-CN" altLang="en-US" sz="1200">
              <a:solidFill>
                <a:schemeClr val="tx1"/>
              </a:solidFill>
              <a:latin typeface="Arial" panose="020B0604020202020204" pitchFamily="34" charset="0"/>
              <a:ea typeface="宋体" panose="02010600030101010101" pitchFamily="2" charset="-122"/>
            </a:endParaRPr>
          </a:p>
        </p:txBody>
      </p:sp>
      <p:pic>
        <p:nvPicPr>
          <p:cNvPr id="39939" name="Picture 2" descr="http://img1.douban.com/view/page_note/large/public/p13481765-1.jpg">
            <a:extLst>
              <a:ext uri="{FF2B5EF4-FFF2-40B4-BE49-F238E27FC236}">
                <a16:creationId xmlns:a16="http://schemas.microsoft.com/office/drawing/2014/main" id="{C662B729-4926-4B29-8977-4DA6154521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00125"/>
            <a:ext cx="4429125"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4" descr="http://img1.douban.com/view/page_note/large/public/p13481765-2.jpg">
            <a:extLst>
              <a:ext uri="{FF2B5EF4-FFF2-40B4-BE49-F238E27FC236}">
                <a16:creationId xmlns:a16="http://schemas.microsoft.com/office/drawing/2014/main" id="{060B33BA-9ADA-4824-B17E-A9CFC6A919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7238" y="1000125"/>
            <a:ext cx="446087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TextBox 7">
            <a:extLst>
              <a:ext uri="{FF2B5EF4-FFF2-40B4-BE49-F238E27FC236}">
                <a16:creationId xmlns:a16="http://schemas.microsoft.com/office/drawing/2014/main" id="{28A81B14-BEC5-44CB-939E-D7D140752974}"/>
              </a:ext>
            </a:extLst>
          </p:cNvPr>
          <p:cNvSpPr txBox="1">
            <a:spLocks noChangeArrowheads="1"/>
          </p:cNvSpPr>
          <p:nvPr/>
        </p:nvSpPr>
        <p:spPr bwMode="auto">
          <a:xfrm>
            <a:off x="0" y="5245100"/>
            <a:ext cx="9144000"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just">
              <a:buFont typeface="Wingdings" panose="05000000000000000000" pitchFamily="2" charset="2"/>
              <a:buNone/>
            </a:pPr>
            <a:r>
              <a:rPr lang="en-US" altLang="zh-CN" sz="2800">
                <a:solidFill>
                  <a:schemeClr val="tx1"/>
                </a:solidFill>
              </a:rPr>
              <a:t>1960</a:t>
            </a:r>
            <a:r>
              <a:rPr lang="zh-CN" altLang="en-US" sz="2800">
                <a:solidFill>
                  <a:schemeClr val="tx1"/>
                </a:solidFill>
              </a:rPr>
              <a:t>年，所谓“开发软件”就是</a:t>
            </a:r>
            <a:r>
              <a:rPr lang="en-US" altLang="zh-CN" sz="2800">
                <a:solidFill>
                  <a:schemeClr val="tx1"/>
                </a:solidFill>
              </a:rPr>
              <a:t>IBM</a:t>
            </a:r>
            <a:r>
              <a:rPr lang="zh-CN" altLang="en-US" sz="2800">
                <a:solidFill>
                  <a:schemeClr val="tx1"/>
                </a:solidFill>
              </a:rPr>
              <a:t>公司的那种形式，满满一屋子人，他们都戴着牛角质眼镜架，系着细细黑黑的领带，勤勉地埋头写代码，每人每天可完成十行。</a:t>
            </a:r>
          </a:p>
        </p:txBody>
      </p:sp>
      <p:sp>
        <p:nvSpPr>
          <p:cNvPr id="39942" name="Rectangle 1109">
            <a:extLst>
              <a:ext uri="{FF2B5EF4-FFF2-40B4-BE49-F238E27FC236}">
                <a16:creationId xmlns:a16="http://schemas.microsoft.com/office/drawing/2014/main" id="{A6DC7103-943A-4E6A-8DFD-8FB52C8E2E80}"/>
              </a:ext>
            </a:extLst>
          </p:cNvPr>
          <p:cNvSpPr>
            <a:spLocks noChangeArrowheads="1"/>
          </p:cNvSpPr>
          <p:nvPr/>
        </p:nvSpPr>
        <p:spPr bwMode="auto">
          <a:xfrm>
            <a:off x="2570163" y="0"/>
            <a:ext cx="6523037"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tIns="36000" rIns="108000" bIns="36000" anchor="ct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r">
              <a:lnSpc>
                <a:spcPct val="75000"/>
              </a:lnSpc>
              <a:spcBef>
                <a:spcPct val="0"/>
              </a:spcBef>
              <a:buClrTx/>
              <a:buSzTx/>
              <a:buFontTx/>
              <a:buNone/>
            </a:pPr>
            <a:r>
              <a:rPr lang="en-US" altLang="zh-CN" sz="3600" b="1">
                <a:solidFill>
                  <a:schemeClr val="tx1"/>
                </a:solidFill>
                <a:latin typeface="华文中宋" panose="02010600040101010101" pitchFamily="2" charset="-122"/>
                <a:ea typeface="华文中宋" panose="02010600040101010101" pitchFamily="2" charset="-122"/>
              </a:rPr>
              <a:t>§1.2 </a:t>
            </a:r>
            <a:r>
              <a:rPr lang="zh-CN" altLang="en-US" sz="3600" b="1">
                <a:solidFill>
                  <a:schemeClr val="tx1"/>
                </a:solidFill>
                <a:latin typeface="华文中宋" panose="02010600040101010101" pitchFamily="2" charset="-122"/>
                <a:ea typeface="华文中宋" panose="02010600040101010101" pitchFamily="2" charset="-122"/>
              </a:rPr>
              <a:t>软件的发展和软件危机</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1">
            <a:extLst>
              <a:ext uri="{FF2B5EF4-FFF2-40B4-BE49-F238E27FC236}">
                <a16:creationId xmlns:a16="http://schemas.microsoft.com/office/drawing/2014/main" id="{37197827-99E1-41F3-851D-3BEF5AD123D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a:solidFill>
                  <a:schemeClr val="tx1"/>
                </a:solidFill>
                <a:latin typeface="Arial" panose="020B0604020202020204" pitchFamily="34" charset="0"/>
                <a:ea typeface="宋体" panose="02010600030101010101" pitchFamily="2" charset="-122"/>
              </a:rPr>
              <a:t>© </a:t>
            </a:r>
            <a:r>
              <a:rPr lang="en-GB" altLang="zh-CN" sz="1200">
                <a:solidFill>
                  <a:schemeClr val="tx1"/>
                </a:solidFill>
                <a:latin typeface="Arial" panose="020B0604020202020204" pitchFamily="34" charset="0"/>
                <a:ea typeface="宋体" panose="02010600030101010101" pitchFamily="2" charset="-122"/>
              </a:rPr>
              <a:t>2008</a:t>
            </a:r>
            <a:r>
              <a:rPr lang="en-GB" altLang="en-US" sz="1200">
                <a:solidFill>
                  <a:schemeClr val="tx1"/>
                </a:solidFill>
                <a:latin typeface="Arial" panose="020B0604020202020204" pitchFamily="34" charset="0"/>
                <a:ea typeface="宋体" panose="02010600030101010101" pitchFamily="2" charset="-122"/>
              </a:rPr>
              <a:t> </a:t>
            </a:r>
            <a:r>
              <a:rPr lang="en-GB" altLang="zh-CN" sz="1200">
                <a:solidFill>
                  <a:schemeClr val="tx1"/>
                </a:solidFill>
                <a:latin typeface="Arial" panose="020B0604020202020204" pitchFamily="34" charset="0"/>
                <a:ea typeface="宋体" panose="02010600030101010101" pitchFamily="2" charset="-122"/>
              </a:rPr>
              <a:t>BUPT TSEG             </a:t>
            </a:r>
            <a:r>
              <a:rPr lang="zh-CN" altLang="en-GB" sz="1200">
                <a:solidFill>
                  <a:schemeClr val="tx1"/>
                </a:solidFill>
                <a:latin typeface="Arial" panose="020B0604020202020204" pitchFamily="34" charset="0"/>
                <a:ea typeface="宋体" panose="02010600030101010101" pitchFamily="2" charset="-122"/>
              </a:rPr>
              <a:t>北京邮电大学 通信软件工程中心</a:t>
            </a:r>
            <a:endParaRPr lang="zh-CN" altLang="en-US" sz="1200">
              <a:solidFill>
                <a:schemeClr val="tx1"/>
              </a:solidFill>
              <a:latin typeface="Arial" panose="020B0604020202020204" pitchFamily="34" charset="0"/>
              <a:ea typeface="宋体" panose="02010600030101010101" pitchFamily="2" charset="-122"/>
            </a:endParaRPr>
          </a:p>
        </p:txBody>
      </p:sp>
      <p:sp>
        <p:nvSpPr>
          <p:cNvPr id="40963" name="Rectangle 1109">
            <a:extLst>
              <a:ext uri="{FF2B5EF4-FFF2-40B4-BE49-F238E27FC236}">
                <a16:creationId xmlns:a16="http://schemas.microsoft.com/office/drawing/2014/main" id="{787E84BB-0572-4D98-B5F4-8D59FCCC60B4}"/>
              </a:ext>
            </a:extLst>
          </p:cNvPr>
          <p:cNvSpPr>
            <a:spLocks noChangeArrowheads="1"/>
          </p:cNvSpPr>
          <p:nvPr/>
        </p:nvSpPr>
        <p:spPr bwMode="auto">
          <a:xfrm>
            <a:off x="2570163" y="0"/>
            <a:ext cx="6523037"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tIns="36000" rIns="108000" bIns="36000" anchor="ct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r">
              <a:lnSpc>
                <a:spcPct val="75000"/>
              </a:lnSpc>
              <a:spcBef>
                <a:spcPct val="0"/>
              </a:spcBef>
              <a:buClrTx/>
              <a:buSzTx/>
              <a:buFontTx/>
              <a:buNone/>
            </a:pPr>
            <a:r>
              <a:rPr lang="en-US" altLang="zh-CN" sz="3600" b="1">
                <a:solidFill>
                  <a:schemeClr val="tx1"/>
                </a:solidFill>
                <a:latin typeface="华文中宋" panose="02010600040101010101" pitchFamily="2" charset="-122"/>
                <a:ea typeface="华文中宋" panose="02010600040101010101" pitchFamily="2" charset="-122"/>
              </a:rPr>
              <a:t>§1.2 </a:t>
            </a:r>
            <a:r>
              <a:rPr lang="zh-CN" altLang="en-US" sz="3600" b="1">
                <a:solidFill>
                  <a:schemeClr val="tx1"/>
                </a:solidFill>
                <a:latin typeface="华文中宋" panose="02010600040101010101" pitchFamily="2" charset="-122"/>
                <a:ea typeface="华文中宋" panose="02010600040101010101" pitchFamily="2" charset="-122"/>
              </a:rPr>
              <a:t>软件的发展和软件危机</a:t>
            </a:r>
          </a:p>
        </p:txBody>
      </p:sp>
      <p:pic>
        <p:nvPicPr>
          <p:cNvPr id="40964" name="Picture 4" descr="http://img1.douban.com/view/page_note/large/public/p13481765-12.jpg">
            <a:extLst>
              <a:ext uri="{FF2B5EF4-FFF2-40B4-BE49-F238E27FC236}">
                <a16:creationId xmlns:a16="http://schemas.microsoft.com/office/drawing/2014/main" id="{5ABA9499-47A4-48B1-9DC3-8E02DC18D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00125"/>
            <a:ext cx="4354513"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矩形 8">
            <a:extLst>
              <a:ext uri="{FF2B5EF4-FFF2-40B4-BE49-F238E27FC236}">
                <a16:creationId xmlns:a16="http://schemas.microsoft.com/office/drawing/2014/main" id="{66ABA610-F81C-4C40-973A-C1365EE97CFB}"/>
              </a:ext>
            </a:extLst>
          </p:cNvPr>
          <p:cNvSpPr>
            <a:spLocks noChangeArrowheads="1"/>
          </p:cNvSpPr>
          <p:nvPr/>
        </p:nvSpPr>
        <p:spPr bwMode="auto">
          <a:xfrm>
            <a:off x="285750" y="5632450"/>
            <a:ext cx="842962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buFont typeface="Wingdings" panose="05000000000000000000" pitchFamily="2" charset="2"/>
              <a:buNone/>
            </a:pPr>
            <a:r>
              <a:rPr lang="zh-CN" altLang="en-US" sz="2800">
                <a:solidFill>
                  <a:schemeClr val="tx1"/>
                </a:solidFill>
              </a:rPr>
              <a:t>到了</a:t>
            </a:r>
            <a:r>
              <a:rPr lang="en-US" altLang="zh-CN" sz="2800">
                <a:solidFill>
                  <a:schemeClr val="tx1"/>
                </a:solidFill>
              </a:rPr>
              <a:t>1980</a:t>
            </a:r>
            <a:r>
              <a:rPr lang="zh-CN" altLang="en-US" sz="2800">
                <a:solidFill>
                  <a:schemeClr val="tx1"/>
                </a:solidFill>
              </a:rPr>
              <a:t>年，“开发软件”变成了</a:t>
            </a:r>
            <a:r>
              <a:rPr lang="en-US" altLang="zh-CN" sz="2800">
                <a:solidFill>
                  <a:schemeClr val="tx1"/>
                </a:solidFill>
              </a:rPr>
              <a:t>8</a:t>
            </a:r>
            <a:r>
              <a:rPr lang="zh-CN" altLang="en-US" sz="2800">
                <a:solidFill>
                  <a:schemeClr val="tx1"/>
                </a:solidFill>
              </a:rPr>
              <a:t>到</a:t>
            </a:r>
            <a:r>
              <a:rPr lang="en-US" altLang="zh-CN" sz="2800">
                <a:solidFill>
                  <a:schemeClr val="tx1"/>
                </a:solidFill>
              </a:rPr>
              <a:t>10</a:t>
            </a:r>
            <a:r>
              <a:rPr lang="zh-CN" altLang="en-US" sz="2800">
                <a:solidFill>
                  <a:schemeClr val="tx1"/>
                </a:solidFill>
              </a:rPr>
              <a:t>人的一个小组，他们穿着牛仔裤上班，在</a:t>
            </a:r>
            <a:r>
              <a:rPr lang="en-US" altLang="zh-CN" sz="2800">
                <a:solidFill>
                  <a:schemeClr val="tx1"/>
                </a:solidFill>
              </a:rPr>
              <a:t>VT100</a:t>
            </a:r>
            <a:r>
              <a:rPr lang="zh-CN" altLang="en-US" sz="2800">
                <a:solidFill>
                  <a:schemeClr val="tx1"/>
                </a:solidFill>
              </a:rPr>
              <a:t>终端上打字。</a:t>
            </a:r>
          </a:p>
        </p:txBody>
      </p:sp>
      <p:pic>
        <p:nvPicPr>
          <p:cNvPr id="40966" name="Picture 7">
            <a:extLst>
              <a:ext uri="{FF2B5EF4-FFF2-40B4-BE49-F238E27FC236}">
                <a16:creationId xmlns:a16="http://schemas.microsoft.com/office/drawing/2014/main" id="{50420631-2372-4810-B815-81661B2977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7688" y="1000125"/>
            <a:ext cx="4725987"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1">
            <a:extLst>
              <a:ext uri="{FF2B5EF4-FFF2-40B4-BE49-F238E27FC236}">
                <a16:creationId xmlns:a16="http://schemas.microsoft.com/office/drawing/2014/main" id="{9BBC64B9-927A-4F83-9279-DF3D86FF78B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a:solidFill>
                  <a:schemeClr val="tx1"/>
                </a:solidFill>
                <a:latin typeface="Arial" panose="020B0604020202020204" pitchFamily="34" charset="0"/>
                <a:ea typeface="宋体" panose="02010600030101010101" pitchFamily="2" charset="-122"/>
              </a:rPr>
              <a:t>© </a:t>
            </a:r>
            <a:r>
              <a:rPr lang="en-GB" altLang="zh-CN" sz="1200">
                <a:solidFill>
                  <a:schemeClr val="tx1"/>
                </a:solidFill>
                <a:latin typeface="Arial" panose="020B0604020202020204" pitchFamily="34" charset="0"/>
                <a:ea typeface="宋体" panose="02010600030101010101" pitchFamily="2" charset="-122"/>
              </a:rPr>
              <a:t>2008</a:t>
            </a:r>
            <a:r>
              <a:rPr lang="en-GB" altLang="en-US" sz="1200">
                <a:solidFill>
                  <a:schemeClr val="tx1"/>
                </a:solidFill>
                <a:latin typeface="Arial" panose="020B0604020202020204" pitchFamily="34" charset="0"/>
                <a:ea typeface="宋体" panose="02010600030101010101" pitchFamily="2" charset="-122"/>
              </a:rPr>
              <a:t> </a:t>
            </a:r>
            <a:r>
              <a:rPr lang="en-GB" altLang="zh-CN" sz="1200">
                <a:solidFill>
                  <a:schemeClr val="tx1"/>
                </a:solidFill>
                <a:latin typeface="Arial" panose="020B0604020202020204" pitchFamily="34" charset="0"/>
                <a:ea typeface="宋体" panose="02010600030101010101" pitchFamily="2" charset="-122"/>
              </a:rPr>
              <a:t>BUPT TSEG             </a:t>
            </a:r>
            <a:r>
              <a:rPr lang="zh-CN" altLang="en-GB" sz="1200">
                <a:solidFill>
                  <a:schemeClr val="tx1"/>
                </a:solidFill>
                <a:latin typeface="Arial" panose="020B0604020202020204" pitchFamily="34" charset="0"/>
                <a:ea typeface="宋体" panose="02010600030101010101" pitchFamily="2" charset="-122"/>
              </a:rPr>
              <a:t>北京邮电大学 通信软件工程中心</a:t>
            </a:r>
            <a:endParaRPr lang="zh-CN" altLang="en-US" sz="1200">
              <a:solidFill>
                <a:schemeClr val="tx1"/>
              </a:solidFill>
              <a:latin typeface="Arial" panose="020B0604020202020204" pitchFamily="34" charset="0"/>
              <a:ea typeface="宋体" panose="02010600030101010101" pitchFamily="2" charset="-122"/>
            </a:endParaRPr>
          </a:p>
        </p:txBody>
      </p:sp>
      <p:sp>
        <p:nvSpPr>
          <p:cNvPr id="41987" name="Rectangle 1109">
            <a:extLst>
              <a:ext uri="{FF2B5EF4-FFF2-40B4-BE49-F238E27FC236}">
                <a16:creationId xmlns:a16="http://schemas.microsoft.com/office/drawing/2014/main" id="{9FA37EDC-B264-463E-931F-4F66A5B4A6FD}"/>
              </a:ext>
            </a:extLst>
          </p:cNvPr>
          <p:cNvSpPr>
            <a:spLocks noChangeArrowheads="1"/>
          </p:cNvSpPr>
          <p:nvPr/>
        </p:nvSpPr>
        <p:spPr bwMode="auto">
          <a:xfrm>
            <a:off x="2570163" y="0"/>
            <a:ext cx="6523037"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tIns="36000" rIns="108000" bIns="36000" anchor="ct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r">
              <a:lnSpc>
                <a:spcPct val="75000"/>
              </a:lnSpc>
              <a:spcBef>
                <a:spcPct val="0"/>
              </a:spcBef>
              <a:buClrTx/>
              <a:buSzTx/>
              <a:buFontTx/>
              <a:buNone/>
            </a:pPr>
            <a:r>
              <a:rPr lang="en-US" altLang="zh-CN" sz="3600" b="1">
                <a:solidFill>
                  <a:schemeClr val="tx1"/>
                </a:solidFill>
                <a:latin typeface="华文中宋" panose="02010600040101010101" pitchFamily="2" charset="-122"/>
                <a:ea typeface="华文中宋" panose="02010600040101010101" pitchFamily="2" charset="-122"/>
              </a:rPr>
              <a:t>§1.2 </a:t>
            </a:r>
            <a:r>
              <a:rPr lang="zh-CN" altLang="en-US" sz="3600" b="1">
                <a:solidFill>
                  <a:schemeClr val="tx1"/>
                </a:solidFill>
                <a:latin typeface="华文中宋" panose="02010600040101010101" pitchFamily="2" charset="-122"/>
                <a:ea typeface="华文中宋" panose="02010600040101010101" pitchFamily="2" charset="-122"/>
              </a:rPr>
              <a:t>软件的发展和软件危机</a:t>
            </a:r>
          </a:p>
        </p:txBody>
      </p:sp>
      <p:pic>
        <p:nvPicPr>
          <p:cNvPr id="41988" name="Picture 2" descr="Facebook超爽的工作环境 (7)">
            <a:hlinkClick r:id="rId2"/>
            <a:extLst>
              <a:ext uri="{FF2B5EF4-FFF2-40B4-BE49-F238E27FC236}">
                <a16:creationId xmlns:a16="http://schemas.microsoft.com/office/drawing/2014/main" id="{A42C6A06-F60C-4052-AA97-6C5929F81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1700" y="1000125"/>
            <a:ext cx="4432300" cy="392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2" descr="http://img2.cache.netease.com/tech/2008/6/28/200806280850126cb70.jpg">
            <a:extLst>
              <a:ext uri="{FF2B5EF4-FFF2-40B4-BE49-F238E27FC236}">
                <a16:creationId xmlns:a16="http://schemas.microsoft.com/office/drawing/2014/main" id="{294F1425-7D31-4CE6-90CB-A544175D2A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00125"/>
            <a:ext cx="4643438" cy="392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矩形 10">
            <a:extLst>
              <a:ext uri="{FF2B5EF4-FFF2-40B4-BE49-F238E27FC236}">
                <a16:creationId xmlns:a16="http://schemas.microsoft.com/office/drawing/2014/main" id="{EAF2FCC8-7ED4-465B-AE32-1C50B4627516}"/>
              </a:ext>
            </a:extLst>
          </p:cNvPr>
          <p:cNvSpPr>
            <a:spLocks noChangeArrowheads="1"/>
          </p:cNvSpPr>
          <p:nvPr/>
        </p:nvSpPr>
        <p:spPr bwMode="auto">
          <a:xfrm>
            <a:off x="214313" y="5000625"/>
            <a:ext cx="8929687"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buFont typeface="Wingdings" panose="05000000000000000000" pitchFamily="2" charset="2"/>
              <a:buNone/>
            </a:pPr>
            <a:r>
              <a:rPr lang="zh-CN" altLang="en-US" sz="2800" dirty="0">
                <a:solidFill>
                  <a:schemeClr val="tx1"/>
                </a:solidFill>
              </a:rPr>
              <a:t>现在“开发软件”则是一个软件组织的不同人随性地穿着各种服装，坐在通过网络连接的任何地方，面对</a:t>
            </a:r>
            <a:r>
              <a:rPr lang="en-US" altLang="zh-CN" sz="2800" dirty="0">
                <a:solidFill>
                  <a:schemeClr val="tx1"/>
                </a:solidFill>
              </a:rPr>
              <a:t>N</a:t>
            </a:r>
            <a:r>
              <a:rPr lang="zh-CN" altLang="en-US" sz="2800" dirty="0">
                <a:solidFill>
                  <a:schemeClr val="tx1"/>
                </a:solidFill>
              </a:rPr>
              <a:t>个屏幕，或是一人捧一台笔记本或</a:t>
            </a:r>
            <a:r>
              <a:rPr lang="en-US" altLang="zh-CN" sz="2800" dirty="0">
                <a:solidFill>
                  <a:schemeClr val="tx1"/>
                </a:solidFill>
              </a:rPr>
              <a:t>Pad</a:t>
            </a:r>
            <a:r>
              <a:rPr lang="zh-CN" altLang="en-US" sz="2800" dirty="0">
                <a:solidFill>
                  <a:schemeClr val="tx1"/>
                </a:solidFill>
              </a:rPr>
              <a:t>，“惬意”地写一夜代码，当没事发生过，突然觉得这才叫“生活”。</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3">
            <a:extLst>
              <a:ext uri="{FF2B5EF4-FFF2-40B4-BE49-F238E27FC236}">
                <a16:creationId xmlns:a16="http://schemas.microsoft.com/office/drawing/2014/main" id="{C5CD9E13-709F-4A21-9782-8434760BB95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2020</a:t>
            </a: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BUPT TSEG             </a:t>
            </a:r>
            <a:r>
              <a:rPr lang="zh-CN" altLang="en-GB" sz="1200" dirty="0">
                <a:solidFill>
                  <a:schemeClr val="tx1"/>
                </a:solidFill>
                <a:latin typeface="Arial" panose="020B0604020202020204" pitchFamily="34" charset="0"/>
                <a:ea typeface="宋体" panose="02010600030101010101" pitchFamily="2" charset="-122"/>
              </a:rPr>
              <a:t>北京邮电大学 通信软件工程中心</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39939" name="Rectangle 2">
            <a:extLst>
              <a:ext uri="{FF2B5EF4-FFF2-40B4-BE49-F238E27FC236}">
                <a16:creationId xmlns:a16="http://schemas.microsoft.com/office/drawing/2014/main" id="{63612E64-FC0D-40E4-8244-3DBE9A79B37C}"/>
              </a:ext>
            </a:extLst>
          </p:cNvPr>
          <p:cNvSpPr>
            <a:spLocks noGrp="1" noChangeArrowheads="1"/>
          </p:cNvSpPr>
          <p:nvPr>
            <p:ph type="title"/>
          </p:nvPr>
        </p:nvSpPr>
        <p:spPr>
          <a:xfrm>
            <a:off x="2570163" y="0"/>
            <a:ext cx="6523037" cy="801688"/>
          </a:xfrm>
        </p:spPr>
        <p:txBody>
          <a:bodyPr/>
          <a:lstStyle/>
          <a:p>
            <a:r>
              <a:rPr lang="en-US" altLang="zh-CN">
                <a:latin typeface="华文中宋" panose="02010600040101010101" pitchFamily="2" charset="-122"/>
              </a:rPr>
              <a:t>§1.2 </a:t>
            </a:r>
            <a:r>
              <a:rPr lang="zh-CN" altLang="en-US">
                <a:latin typeface="华文中宋" panose="02010600040101010101" pitchFamily="2" charset="-122"/>
              </a:rPr>
              <a:t>软件的发展和软件危机</a:t>
            </a:r>
          </a:p>
        </p:txBody>
      </p:sp>
      <p:sp>
        <p:nvSpPr>
          <p:cNvPr id="16387" name="Rectangle 3">
            <a:extLst>
              <a:ext uri="{FF2B5EF4-FFF2-40B4-BE49-F238E27FC236}">
                <a16:creationId xmlns:a16="http://schemas.microsoft.com/office/drawing/2014/main" id="{8413CBA3-C5B4-469C-A7BD-C317E47E7237}"/>
              </a:ext>
            </a:extLst>
          </p:cNvPr>
          <p:cNvSpPr>
            <a:spLocks noGrp="1" noChangeArrowheads="1"/>
          </p:cNvSpPr>
          <p:nvPr>
            <p:ph type="body" idx="1"/>
          </p:nvPr>
        </p:nvSpPr>
        <p:spPr>
          <a:xfrm>
            <a:off x="755650" y="1341438"/>
            <a:ext cx="7696200" cy="4868862"/>
          </a:xfrm>
        </p:spPr>
        <p:txBody>
          <a:bodyPr/>
          <a:lstStyle/>
          <a:p>
            <a:pPr marL="381000" indent="-381000">
              <a:buFont typeface="Wingdings" panose="05000000000000000000" pitchFamily="2" charset="2"/>
              <a:buNone/>
            </a:pPr>
            <a:r>
              <a:rPr lang="zh-CN" altLang="en-US" b="1">
                <a:latin typeface="黑体" panose="02010609060101010101" pitchFamily="49" charset="-122"/>
              </a:rPr>
              <a:t>软件发展几十年来最根本的变化体现在：</a:t>
            </a:r>
            <a:endParaRPr lang="zh-CN" altLang="en-US" sz="1500" b="1">
              <a:latin typeface="黑体" panose="02010609060101010101" pitchFamily="49" charset="-122"/>
            </a:endParaRPr>
          </a:p>
          <a:p>
            <a:pPr marL="381000" indent="-381000">
              <a:buFont typeface="Wingdings" panose="05000000000000000000" pitchFamily="2" charset="2"/>
              <a:buNone/>
            </a:pPr>
            <a:r>
              <a:rPr lang="en-US" altLang="zh-CN" sz="2800" b="1">
                <a:latin typeface="黑体" panose="02010609060101010101" pitchFamily="49" charset="-122"/>
              </a:rPr>
              <a:t>(1)</a:t>
            </a:r>
            <a:r>
              <a:rPr lang="zh-CN" altLang="en-US" sz="2800" b="1">
                <a:latin typeface="黑体" panose="02010609060101010101" pitchFamily="49" charset="-122"/>
              </a:rPr>
              <a:t>人们对软件有了新的认识</a:t>
            </a:r>
          </a:p>
          <a:p>
            <a:pPr marL="781050" lvl="1" indent="-150813">
              <a:buFont typeface="Wingdings" panose="05000000000000000000" pitchFamily="2" charset="2"/>
              <a:buNone/>
            </a:pPr>
            <a:r>
              <a:rPr lang="zh-CN" altLang="en-US" sz="2600" b="1">
                <a:latin typeface="黑体" panose="02010609060101010101" pitchFamily="49" charset="-122"/>
                <a:ea typeface="黑体" panose="02010609060101010101" pitchFamily="49" charset="-122"/>
              </a:rPr>
              <a:t>	程序从个人按自己意图创造的</a:t>
            </a:r>
            <a:r>
              <a:rPr lang="zh-CN" altLang="en-US" sz="2600" b="1">
                <a:ea typeface="黑体" panose="02010609060101010101" pitchFamily="49" charset="-122"/>
              </a:rPr>
              <a:t>“</a:t>
            </a:r>
            <a:r>
              <a:rPr lang="zh-CN" altLang="en-US" sz="2600" b="1">
                <a:latin typeface="黑体" panose="02010609060101010101" pitchFamily="49" charset="-122"/>
                <a:ea typeface="黑体" panose="02010609060101010101" pitchFamily="49" charset="-122"/>
              </a:rPr>
              <a:t>艺术品</a:t>
            </a:r>
            <a:r>
              <a:rPr lang="zh-CN" altLang="en-US" sz="2600" b="1">
                <a:ea typeface="黑体" panose="02010609060101010101" pitchFamily="49" charset="-122"/>
              </a:rPr>
              <a:t>”</a:t>
            </a:r>
            <a:r>
              <a:rPr lang="zh-CN" altLang="en-US" sz="2600" b="1">
                <a:latin typeface="黑体" panose="02010609060101010101" pitchFamily="49" charset="-122"/>
                <a:ea typeface="黑体" panose="02010609060101010101" pitchFamily="49" charset="-122"/>
              </a:rPr>
              <a:t>转变为能为广大用户接受的工程化产品。</a:t>
            </a:r>
          </a:p>
          <a:p>
            <a:pPr marL="381000" indent="-381000">
              <a:buFont typeface="Wingdings" panose="05000000000000000000" pitchFamily="2" charset="2"/>
              <a:buNone/>
            </a:pPr>
            <a:r>
              <a:rPr lang="en-US" altLang="zh-CN" sz="2800" b="1">
                <a:latin typeface="黑体" panose="02010609060101010101" pitchFamily="49" charset="-122"/>
              </a:rPr>
              <a:t>(2)</a:t>
            </a:r>
            <a:r>
              <a:rPr lang="zh-CN" altLang="en-US" sz="2800" b="1">
                <a:latin typeface="黑体" panose="02010609060101010101" pitchFamily="49" charset="-122"/>
              </a:rPr>
              <a:t>软件需求是软件发展的动力</a:t>
            </a:r>
          </a:p>
          <a:p>
            <a:pPr marL="781050" lvl="1" indent="-150813">
              <a:buFont typeface="Wingdings" panose="05000000000000000000" pitchFamily="2" charset="2"/>
              <a:buNone/>
            </a:pPr>
            <a:r>
              <a:rPr lang="zh-CN" altLang="en-US" sz="2600" b="1">
                <a:latin typeface="黑体" panose="02010609060101010101" pitchFamily="49" charset="-122"/>
                <a:ea typeface="黑体" panose="02010609060101010101" pitchFamily="49" charset="-122"/>
              </a:rPr>
              <a:t>	程序开发从自给自足转变到需要在市场上流通以满足用户需要。</a:t>
            </a:r>
          </a:p>
          <a:p>
            <a:pPr marL="381000" indent="-381000">
              <a:buFont typeface="Wingdings" panose="05000000000000000000" pitchFamily="2" charset="2"/>
              <a:buNone/>
            </a:pPr>
            <a:r>
              <a:rPr lang="en-US" altLang="zh-CN" sz="2800" b="1">
                <a:latin typeface="黑体" panose="02010609060101010101" pitchFamily="49" charset="-122"/>
              </a:rPr>
              <a:t>(3)</a:t>
            </a:r>
            <a:r>
              <a:rPr lang="zh-CN" altLang="en-US" sz="2800" b="1">
                <a:latin typeface="黑体" panose="02010609060101010101" pitchFamily="49" charset="-122"/>
              </a:rPr>
              <a:t>软件工作的范围从只考虑程序的编写扩展到涉及整个软件生存期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3">
            <a:extLst>
              <a:ext uri="{FF2B5EF4-FFF2-40B4-BE49-F238E27FC236}">
                <a16:creationId xmlns:a16="http://schemas.microsoft.com/office/drawing/2014/main" id="{88D2E1A6-9B60-4F54-AE3C-8A241AF1AF9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2020</a:t>
            </a: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BUPT TSEG             </a:t>
            </a:r>
            <a:r>
              <a:rPr lang="zh-CN" altLang="en-GB" sz="1200" dirty="0">
                <a:solidFill>
                  <a:schemeClr val="tx1"/>
                </a:solidFill>
                <a:latin typeface="Arial" panose="020B0604020202020204" pitchFamily="34" charset="0"/>
                <a:ea typeface="宋体" panose="02010600030101010101" pitchFamily="2" charset="-122"/>
              </a:rPr>
              <a:t>北京邮电大学 通信软件工程中心</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41987" name="Rectangle 2">
            <a:extLst>
              <a:ext uri="{FF2B5EF4-FFF2-40B4-BE49-F238E27FC236}">
                <a16:creationId xmlns:a16="http://schemas.microsoft.com/office/drawing/2014/main" id="{CB59AC20-5761-45B6-9E6F-85DC8B1FA1A4}"/>
              </a:ext>
            </a:extLst>
          </p:cNvPr>
          <p:cNvSpPr>
            <a:spLocks noGrp="1" noChangeArrowheads="1"/>
          </p:cNvSpPr>
          <p:nvPr>
            <p:ph type="title"/>
          </p:nvPr>
        </p:nvSpPr>
        <p:spPr>
          <a:xfrm>
            <a:off x="2570163" y="0"/>
            <a:ext cx="6523037" cy="857250"/>
          </a:xfrm>
        </p:spPr>
        <p:txBody>
          <a:bodyPr/>
          <a:lstStyle/>
          <a:p>
            <a:r>
              <a:rPr lang="en-US" altLang="zh-CN">
                <a:latin typeface="华文中宋" panose="02010600040101010101" pitchFamily="2" charset="-122"/>
              </a:rPr>
              <a:t>§1.2 </a:t>
            </a:r>
            <a:r>
              <a:rPr lang="zh-CN" altLang="en-US">
                <a:latin typeface="华文中宋" panose="02010600040101010101" pitchFamily="2" charset="-122"/>
              </a:rPr>
              <a:t>软件的发展和软件危机</a:t>
            </a:r>
          </a:p>
        </p:txBody>
      </p:sp>
      <p:sp>
        <p:nvSpPr>
          <p:cNvPr id="41988" name="Rectangle 3">
            <a:extLst>
              <a:ext uri="{FF2B5EF4-FFF2-40B4-BE49-F238E27FC236}">
                <a16:creationId xmlns:a16="http://schemas.microsoft.com/office/drawing/2014/main" id="{F6A870DD-39BE-462F-835C-A3601ED0C578}"/>
              </a:ext>
            </a:extLst>
          </p:cNvPr>
          <p:cNvSpPr>
            <a:spLocks noGrp="1" noChangeArrowheads="1"/>
          </p:cNvSpPr>
          <p:nvPr>
            <p:ph type="body" idx="1"/>
          </p:nvPr>
        </p:nvSpPr>
        <p:spPr>
          <a:xfrm>
            <a:off x="755650" y="1268413"/>
            <a:ext cx="7696200" cy="5040312"/>
          </a:xfrm>
        </p:spPr>
        <p:txBody>
          <a:bodyPr/>
          <a:lstStyle/>
          <a:p>
            <a:pPr marL="590550" indent="-590550">
              <a:buFont typeface="Wingdings" panose="05000000000000000000" pitchFamily="2" charset="2"/>
              <a:buNone/>
            </a:pPr>
            <a:r>
              <a:rPr lang="en-US" altLang="zh-CN" sz="3700" b="1" dirty="0">
                <a:solidFill>
                  <a:srgbClr val="99230B"/>
                </a:solidFill>
                <a:latin typeface="黑体" panose="02010609060101010101" pitchFamily="49" charset="-122"/>
              </a:rPr>
              <a:t>2. </a:t>
            </a:r>
            <a:r>
              <a:rPr lang="zh-CN" altLang="en-US" sz="3700" b="1" dirty="0">
                <a:solidFill>
                  <a:srgbClr val="99230B"/>
                </a:solidFill>
                <a:latin typeface="黑体" panose="02010609060101010101" pitchFamily="49" charset="-122"/>
              </a:rPr>
              <a:t>软件危机</a:t>
            </a:r>
            <a:endParaRPr lang="zh-CN" altLang="en-US" sz="3500" b="1" dirty="0">
              <a:solidFill>
                <a:srgbClr val="99230B"/>
              </a:solidFill>
              <a:latin typeface="黑体" panose="02010609060101010101" pitchFamily="49" charset="-122"/>
            </a:endParaRPr>
          </a:p>
          <a:p>
            <a:pPr marL="590550" indent="-590550" algn="just">
              <a:buFont typeface="Wingdings" panose="05000000000000000000" pitchFamily="2" charset="2"/>
              <a:buNone/>
            </a:pPr>
            <a:r>
              <a:rPr lang="zh-CN" altLang="en-US" sz="3500" b="1" dirty="0">
                <a:solidFill>
                  <a:srgbClr val="99230B"/>
                </a:solidFill>
                <a:latin typeface="黑体" panose="02010609060101010101" pitchFamily="49" charset="-122"/>
              </a:rPr>
              <a:t>	</a:t>
            </a:r>
            <a:r>
              <a:rPr lang="zh-CN" altLang="en-US" sz="2600" b="1" dirty="0">
                <a:latin typeface="黑体" panose="02010609060101010101" pitchFamily="49" charset="-122"/>
              </a:rPr>
              <a:t>软件技术发展第二阶段（</a:t>
            </a:r>
            <a:r>
              <a:rPr lang="en-US" altLang="zh-CN" sz="2600" b="1" dirty="0">
                <a:latin typeface="黑体" panose="02010609060101010101" pitchFamily="49" charset="-122"/>
              </a:rPr>
              <a:t>60</a:t>
            </a:r>
            <a:r>
              <a:rPr lang="zh-CN" altLang="en-US" sz="2600" b="1" dirty="0">
                <a:latin typeface="黑体" panose="02010609060101010101" pitchFamily="49" charset="-122"/>
              </a:rPr>
              <a:t>～</a:t>
            </a:r>
            <a:r>
              <a:rPr lang="en-US" altLang="zh-CN" sz="2600" b="1" dirty="0">
                <a:latin typeface="黑体" panose="02010609060101010101" pitchFamily="49" charset="-122"/>
              </a:rPr>
              <a:t>70</a:t>
            </a:r>
            <a:r>
              <a:rPr lang="zh-CN" altLang="en-US" sz="2600" b="1" dirty="0">
                <a:latin typeface="黑体" panose="02010609060101010101" pitchFamily="49" charset="-122"/>
              </a:rPr>
              <a:t>年代），随着硬件技术的进步，计算机应用范围扩大，但软件技术一直未能满足形式发展的要求，</a:t>
            </a:r>
            <a:r>
              <a:rPr lang="zh-CN" altLang="en-US" sz="2600" b="1" dirty="0">
                <a:solidFill>
                  <a:srgbClr val="FF0000"/>
                </a:solidFill>
                <a:latin typeface="黑体" panose="02010609060101010101" pitchFamily="49" charset="-122"/>
              </a:rPr>
              <a:t>软件开发的高成本与软件产品的低质量之间的尖锐矛盾</a:t>
            </a:r>
            <a:r>
              <a:rPr lang="zh-CN" altLang="en-US" sz="2600" b="1" dirty="0">
                <a:latin typeface="黑体" panose="02010609060101010101" pitchFamily="49" charset="-122"/>
              </a:rPr>
              <a:t>，导致软件危机问题出现。</a:t>
            </a:r>
            <a:endParaRPr lang="en-US" altLang="zh-CN" sz="2600" b="1" dirty="0">
              <a:latin typeface="黑体" panose="02010609060101010101" pitchFamily="49" charset="-122"/>
            </a:endParaRPr>
          </a:p>
          <a:p>
            <a:pPr marL="590550" indent="-590550" algn="just">
              <a:buFont typeface="Wingdings" panose="05000000000000000000" pitchFamily="2" charset="2"/>
              <a:buNone/>
            </a:pPr>
            <a:r>
              <a:rPr lang="en-US" altLang="zh-CN" sz="2600" b="1" dirty="0">
                <a:solidFill>
                  <a:srgbClr val="FF00FF"/>
                </a:solidFill>
                <a:latin typeface="黑体" panose="02010609060101010101" pitchFamily="49" charset="-122"/>
              </a:rPr>
              <a:t>	</a:t>
            </a:r>
            <a:r>
              <a:rPr lang="zh-CN" altLang="en-US" sz="2600" b="1" dirty="0">
                <a:solidFill>
                  <a:srgbClr val="FF00FF"/>
                </a:solidFill>
                <a:latin typeface="黑体" panose="02010609060101010101" pitchFamily="49" charset="-122"/>
              </a:rPr>
              <a:t>软件危机（</a:t>
            </a:r>
            <a:r>
              <a:rPr lang="en-US" altLang="zh-CN" sz="2600" b="1" dirty="0">
                <a:solidFill>
                  <a:srgbClr val="FF00FF"/>
                </a:solidFill>
                <a:latin typeface="黑体" panose="02010609060101010101" pitchFamily="49" charset="-122"/>
              </a:rPr>
              <a:t>Software Crisis</a:t>
            </a:r>
            <a:r>
              <a:rPr lang="zh-CN" altLang="en-US" sz="2600" b="1" dirty="0">
                <a:solidFill>
                  <a:srgbClr val="FF00FF"/>
                </a:solidFill>
                <a:latin typeface="黑体" panose="02010609060101010101" pitchFamily="49" charset="-122"/>
              </a:rPr>
              <a:t>）</a:t>
            </a:r>
            <a:r>
              <a:rPr lang="zh-CN" altLang="en-US" sz="2600" b="1" dirty="0">
                <a:latin typeface="黑体" panose="02010609060101010101" pitchFamily="49" charset="-122"/>
              </a:rPr>
              <a:t>：指由于落后的软件生产方式无法满足迅速增长的计算机软件需求，从而导致软件开发与维护过程中出现一系列严重问题的现象。</a:t>
            </a:r>
            <a:endParaRPr lang="en-US" altLang="zh-CN" sz="2600" b="1" dirty="0">
              <a:latin typeface="黑体" panose="02010609060101010101" pitchFamily="49" charset="-122"/>
            </a:endParaRPr>
          </a:p>
          <a:p>
            <a:pPr marL="590550" indent="-590550">
              <a:buFont typeface="Wingdings" panose="05000000000000000000" pitchFamily="2" charset="2"/>
              <a:buNone/>
            </a:pPr>
            <a:endParaRPr lang="zh-CN" altLang="en-US" sz="2600" b="1" dirty="0">
              <a:latin typeface="黑体" panose="02010609060101010101" pitchFamily="49" charset="-122"/>
            </a:endParaRPr>
          </a:p>
          <a:p>
            <a:pPr marL="590550" indent="-590550">
              <a:buFont typeface="Wingdings" panose="05000000000000000000" pitchFamily="2" charset="2"/>
              <a:buNone/>
            </a:pPr>
            <a:endParaRPr lang="zh-CN" altLang="en-US" sz="2600" b="1" dirty="0">
              <a:latin typeface="黑体" panose="02010609060101010101" pitchFamily="49"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3">
            <a:extLst>
              <a:ext uri="{FF2B5EF4-FFF2-40B4-BE49-F238E27FC236}">
                <a16:creationId xmlns:a16="http://schemas.microsoft.com/office/drawing/2014/main" id="{013D71DC-9279-45E3-9C55-8337A7EA0D4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2020</a:t>
            </a: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BUPT TSEG             </a:t>
            </a:r>
            <a:r>
              <a:rPr lang="zh-CN" altLang="en-GB" sz="1200" dirty="0">
                <a:solidFill>
                  <a:schemeClr val="tx1"/>
                </a:solidFill>
                <a:latin typeface="Arial" panose="020B0604020202020204" pitchFamily="34" charset="0"/>
                <a:ea typeface="宋体" panose="02010600030101010101" pitchFamily="2" charset="-122"/>
              </a:rPr>
              <a:t>北京邮电大学 通信软件工程中心</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44035" name="Rectangle 2">
            <a:extLst>
              <a:ext uri="{FF2B5EF4-FFF2-40B4-BE49-F238E27FC236}">
                <a16:creationId xmlns:a16="http://schemas.microsoft.com/office/drawing/2014/main" id="{AC05A88D-7F04-43A5-AB32-82E60F48B5EE}"/>
              </a:ext>
            </a:extLst>
          </p:cNvPr>
          <p:cNvSpPr>
            <a:spLocks noGrp="1" noChangeArrowheads="1"/>
          </p:cNvSpPr>
          <p:nvPr>
            <p:ph type="title"/>
          </p:nvPr>
        </p:nvSpPr>
        <p:spPr>
          <a:xfrm>
            <a:off x="2570163" y="0"/>
            <a:ext cx="6523037" cy="857250"/>
          </a:xfrm>
        </p:spPr>
        <p:txBody>
          <a:bodyPr/>
          <a:lstStyle/>
          <a:p>
            <a:r>
              <a:rPr lang="en-US" altLang="zh-CN">
                <a:latin typeface="华文中宋" panose="02010600040101010101" pitchFamily="2" charset="-122"/>
              </a:rPr>
              <a:t>§1.2 </a:t>
            </a:r>
            <a:r>
              <a:rPr lang="zh-CN" altLang="en-US">
                <a:latin typeface="华文中宋" panose="02010600040101010101" pitchFamily="2" charset="-122"/>
              </a:rPr>
              <a:t>软件的发展和软件危机</a:t>
            </a:r>
          </a:p>
        </p:txBody>
      </p:sp>
      <p:sp>
        <p:nvSpPr>
          <p:cNvPr id="95235" name="Rectangle 3">
            <a:extLst>
              <a:ext uri="{FF2B5EF4-FFF2-40B4-BE49-F238E27FC236}">
                <a16:creationId xmlns:a16="http://schemas.microsoft.com/office/drawing/2014/main" id="{9E9455F3-C425-49ED-822E-2EE008F69E2B}"/>
              </a:ext>
            </a:extLst>
          </p:cNvPr>
          <p:cNvSpPr>
            <a:spLocks noGrp="1" noChangeArrowheads="1"/>
          </p:cNvSpPr>
          <p:nvPr>
            <p:ph type="body" idx="1"/>
          </p:nvPr>
        </p:nvSpPr>
        <p:spPr>
          <a:xfrm>
            <a:off x="755650" y="1196975"/>
            <a:ext cx="7704138" cy="5256213"/>
          </a:xfrm>
        </p:spPr>
        <p:txBody>
          <a:bodyPr/>
          <a:lstStyle/>
          <a:p>
            <a:pPr marL="590550" indent="-590550">
              <a:buFont typeface="Wingdings" panose="05000000000000000000" pitchFamily="2" charset="2"/>
              <a:buNone/>
            </a:pPr>
            <a:r>
              <a:rPr lang="zh-CN" altLang="en-US" b="1">
                <a:solidFill>
                  <a:srgbClr val="99230B"/>
                </a:solidFill>
                <a:latin typeface="楷体_GB2312" pitchFamily="49" charset="-122"/>
              </a:rPr>
              <a:t>软件危机主要有以下几方面的表现：</a:t>
            </a:r>
            <a:endParaRPr lang="zh-CN" altLang="en-US" sz="2700" b="1">
              <a:solidFill>
                <a:srgbClr val="99230B"/>
              </a:solidFill>
              <a:latin typeface="楷体_GB2312" pitchFamily="49" charset="-122"/>
            </a:endParaRPr>
          </a:p>
          <a:p>
            <a:pPr marL="590550" indent="-590550">
              <a:buFont typeface="Wingdings" panose="05000000000000000000" pitchFamily="2" charset="2"/>
              <a:buNone/>
            </a:pPr>
            <a:r>
              <a:rPr lang="en-US" altLang="zh-CN" sz="2600" b="1">
                <a:latin typeface="楷体_GB2312" pitchFamily="49" charset="-122"/>
              </a:rPr>
              <a:t>(1)	</a:t>
            </a:r>
            <a:r>
              <a:rPr lang="zh-CN" altLang="en-US" sz="2600" b="1">
                <a:latin typeface="楷体_GB2312" pitchFamily="49" charset="-122"/>
              </a:rPr>
              <a:t>软件开发计划难以制订。</a:t>
            </a:r>
            <a:endParaRPr lang="en-US" altLang="zh-CN" sz="2600" b="1">
              <a:latin typeface="楷体_GB2312" pitchFamily="49" charset="-122"/>
            </a:endParaRPr>
          </a:p>
          <a:p>
            <a:pPr marL="590550" indent="-590550">
              <a:buFont typeface="Wingdings" panose="05000000000000000000" pitchFamily="2" charset="2"/>
              <a:buNone/>
            </a:pPr>
            <a:r>
              <a:rPr lang="en-US" altLang="zh-CN" sz="2600" b="1">
                <a:latin typeface="楷体_GB2312" pitchFamily="49" charset="-122"/>
              </a:rPr>
              <a:t>(2)	</a:t>
            </a:r>
            <a:r>
              <a:rPr lang="zh-CN" altLang="en-US" sz="2600" b="1">
                <a:latin typeface="楷体_GB2312" pitchFamily="49" charset="-122"/>
              </a:rPr>
              <a:t>软件开发费用和进度失控。</a:t>
            </a:r>
          </a:p>
          <a:p>
            <a:pPr marL="590550" indent="-590550">
              <a:buFont typeface="Wingdings" panose="05000000000000000000" pitchFamily="2" charset="2"/>
              <a:buNone/>
            </a:pPr>
            <a:r>
              <a:rPr lang="en-US" altLang="zh-CN" sz="2600" b="1">
                <a:latin typeface="楷体_GB2312" pitchFamily="49" charset="-122"/>
              </a:rPr>
              <a:t>(3)	</a:t>
            </a:r>
            <a:r>
              <a:rPr lang="zh-CN" altLang="en-US" sz="2600" b="1">
                <a:latin typeface="楷体_GB2312" pitchFamily="49" charset="-122"/>
              </a:rPr>
              <a:t>软件产品无法让用户满意。</a:t>
            </a:r>
          </a:p>
          <a:p>
            <a:pPr marL="590550" indent="-590550">
              <a:buFont typeface="Wingdings" panose="05000000000000000000" pitchFamily="2" charset="2"/>
              <a:buNone/>
            </a:pPr>
            <a:r>
              <a:rPr lang="en-US" altLang="zh-CN" sz="2600" b="1">
                <a:latin typeface="楷体_GB2312" pitchFamily="49" charset="-122"/>
              </a:rPr>
              <a:t>(4)	</a:t>
            </a:r>
            <a:r>
              <a:rPr lang="zh-CN" altLang="en-US" sz="2600" b="1">
                <a:latin typeface="楷体_GB2312" pitchFamily="49" charset="-122"/>
              </a:rPr>
              <a:t>软件产品的质量难以保证。	</a:t>
            </a:r>
          </a:p>
          <a:p>
            <a:pPr marL="590550" indent="-590550">
              <a:buFont typeface="Wingdings" panose="05000000000000000000" pitchFamily="2" charset="2"/>
              <a:buNone/>
            </a:pPr>
            <a:r>
              <a:rPr lang="en-US" altLang="zh-CN" sz="2600" b="1">
                <a:latin typeface="楷体_GB2312" pitchFamily="49" charset="-122"/>
              </a:rPr>
              <a:t>(5)	</a:t>
            </a:r>
            <a:r>
              <a:rPr lang="zh-CN" altLang="en-US" sz="2600" b="1">
                <a:latin typeface="楷体_GB2312" pitchFamily="49" charset="-122"/>
              </a:rPr>
              <a:t>软件</a:t>
            </a:r>
            <a:r>
              <a:rPr lang="zh-CN" altLang="zh-CN" sz="2600" b="1">
                <a:latin typeface="楷体_GB2312" pitchFamily="49" charset="-122"/>
              </a:rPr>
              <a:t>通常没有适当的文档资料</a:t>
            </a:r>
            <a:r>
              <a:rPr lang="zh-CN" altLang="en-US" sz="2600" b="1">
                <a:latin typeface="楷体_GB2312" pitchFamily="49" charset="-122"/>
              </a:rPr>
              <a:t>。</a:t>
            </a:r>
          </a:p>
          <a:p>
            <a:pPr marL="590550" indent="-590550">
              <a:buFont typeface="Wingdings" panose="05000000000000000000" pitchFamily="2" charset="2"/>
              <a:buNone/>
            </a:pPr>
            <a:r>
              <a:rPr lang="en-US" altLang="zh-CN" sz="2600" b="1">
                <a:latin typeface="楷体_GB2312" pitchFamily="49" charset="-122"/>
              </a:rPr>
              <a:t>(6)	</a:t>
            </a:r>
            <a:r>
              <a:rPr lang="zh-CN" altLang="en-US" sz="2600" b="1">
                <a:latin typeface="楷体_GB2312" pitchFamily="49" charset="-122"/>
              </a:rPr>
              <a:t>软件通常是不可维护的。 </a:t>
            </a:r>
          </a:p>
          <a:p>
            <a:pPr marL="590550" indent="-590550">
              <a:buFont typeface="Wingdings" panose="05000000000000000000" pitchFamily="2" charset="2"/>
              <a:buNone/>
            </a:pPr>
            <a:r>
              <a:rPr lang="en-US" altLang="zh-CN" sz="2600" b="1">
                <a:latin typeface="楷体_GB2312" pitchFamily="49" charset="-122"/>
              </a:rPr>
              <a:t>(7)	</a:t>
            </a:r>
            <a:r>
              <a:rPr lang="zh-CN" altLang="en-US" sz="2600" b="1">
                <a:latin typeface="楷体_GB2312" pitchFamily="49" charset="-122"/>
              </a:rPr>
              <a:t>软件成本在计算机系统总成本中所占比例逐年上升。</a:t>
            </a:r>
            <a:endParaRPr lang="zh-CN" altLang="en-US" sz="2700" b="1">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523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23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23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23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23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2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3">
            <a:extLst>
              <a:ext uri="{FF2B5EF4-FFF2-40B4-BE49-F238E27FC236}">
                <a16:creationId xmlns:a16="http://schemas.microsoft.com/office/drawing/2014/main" id="{452C2D91-B88B-4F5D-855A-E0577497876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2020</a:t>
            </a: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BUPT TSEG             </a:t>
            </a:r>
            <a:r>
              <a:rPr lang="zh-CN" altLang="en-GB" sz="1200" dirty="0">
                <a:solidFill>
                  <a:schemeClr val="tx1"/>
                </a:solidFill>
                <a:latin typeface="Arial" panose="020B0604020202020204" pitchFamily="34" charset="0"/>
                <a:ea typeface="宋体" panose="02010600030101010101" pitchFamily="2" charset="-122"/>
              </a:rPr>
              <a:t>北京邮电大学 通信软件工程中心</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46083" name="Rectangle 2">
            <a:extLst>
              <a:ext uri="{FF2B5EF4-FFF2-40B4-BE49-F238E27FC236}">
                <a16:creationId xmlns:a16="http://schemas.microsoft.com/office/drawing/2014/main" id="{B28387A2-4B2E-45CB-A0F5-0C9C92AF9BF1}"/>
              </a:ext>
            </a:extLst>
          </p:cNvPr>
          <p:cNvSpPr>
            <a:spLocks noGrp="1" noChangeArrowheads="1"/>
          </p:cNvSpPr>
          <p:nvPr>
            <p:ph type="title"/>
          </p:nvPr>
        </p:nvSpPr>
        <p:spPr/>
        <p:txBody>
          <a:bodyPr/>
          <a:lstStyle/>
          <a:p>
            <a:r>
              <a:rPr lang="en-US" altLang="zh-CN">
                <a:latin typeface="华文中宋" panose="02010600040101010101" pitchFamily="2" charset="-122"/>
              </a:rPr>
              <a:t>§1.2 </a:t>
            </a:r>
            <a:r>
              <a:rPr lang="zh-CN" altLang="en-US">
                <a:latin typeface="华文中宋" panose="02010600040101010101" pitchFamily="2" charset="-122"/>
              </a:rPr>
              <a:t>软件的发展和软件危机</a:t>
            </a:r>
          </a:p>
        </p:txBody>
      </p:sp>
      <p:sp>
        <p:nvSpPr>
          <p:cNvPr id="167939" name="Rectangle 3">
            <a:extLst>
              <a:ext uri="{FF2B5EF4-FFF2-40B4-BE49-F238E27FC236}">
                <a16:creationId xmlns:a16="http://schemas.microsoft.com/office/drawing/2014/main" id="{C815D543-2B2D-4643-AF12-CE03AACCA9F2}"/>
              </a:ext>
            </a:extLst>
          </p:cNvPr>
          <p:cNvSpPr>
            <a:spLocks noGrp="1" noChangeArrowheads="1"/>
          </p:cNvSpPr>
          <p:nvPr>
            <p:ph type="body" idx="1"/>
          </p:nvPr>
        </p:nvSpPr>
        <p:spPr/>
        <p:txBody>
          <a:bodyPr/>
          <a:lstStyle/>
          <a:p>
            <a:pPr>
              <a:buFont typeface="Wingdings" panose="05000000000000000000" pitchFamily="2" charset="2"/>
              <a:buNone/>
            </a:pPr>
            <a:r>
              <a:rPr lang="en-US" altLang="zh-CN" sz="3300" b="1" dirty="0">
                <a:solidFill>
                  <a:srgbClr val="99230B"/>
                </a:solidFill>
                <a:latin typeface="楷体_GB2312" pitchFamily="49" charset="-122"/>
              </a:rPr>
              <a:t>3. </a:t>
            </a:r>
            <a:r>
              <a:rPr lang="zh-CN" altLang="en-US" sz="3300" b="1" dirty="0">
                <a:solidFill>
                  <a:srgbClr val="99230B"/>
                </a:solidFill>
                <a:latin typeface="楷体_GB2312" pitchFamily="49" charset="-122"/>
              </a:rPr>
              <a:t>软件危机的解决途径</a:t>
            </a:r>
          </a:p>
          <a:p>
            <a:pPr>
              <a:buFont typeface="Wingdings" panose="05000000000000000000" pitchFamily="2" charset="2"/>
              <a:buNone/>
            </a:pPr>
            <a:r>
              <a:rPr lang="en-US" altLang="zh-CN" sz="2800" b="1" dirty="0"/>
              <a:t>(1)</a:t>
            </a:r>
            <a:r>
              <a:rPr lang="zh-CN" altLang="en-US" sz="2800" b="1" dirty="0"/>
              <a:t>软件危机产生的内在原因</a:t>
            </a:r>
          </a:p>
          <a:p>
            <a:pPr>
              <a:buFont typeface="Wingdings" panose="05000000000000000000" pitchFamily="2" charset="2"/>
              <a:buNone/>
            </a:pPr>
            <a:r>
              <a:rPr lang="zh-CN" altLang="en-US" sz="3300" b="1" dirty="0">
                <a:solidFill>
                  <a:schemeClr val="tx2"/>
                </a:solidFill>
                <a:latin typeface="楷体_GB2312" pitchFamily="49" charset="-122"/>
              </a:rPr>
              <a:t>	</a:t>
            </a:r>
            <a:r>
              <a:rPr lang="zh-CN" altLang="en-US" sz="2600" b="1" dirty="0">
                <a:latin typeface="楷体_GB2312" pitchFamily="49" charset="-122"/>
              </a:rPr>
              <a:t>一方面是软件生产本身存在着复杂性，另一方面是与软件开发和维护所使用的方法不合理。</a:t>
            </a:r>
            <a:endParaRPr lang="en-US" altLang="zh-CN" sz="2600" b="1" dirty="0">
              <a:latin typeface="楷体_GB2312" pitchFamily="49" charset="-122"/>
            </a:endParaRPr>
          </a:p>
          <a:p>
            <a:pPr>
              <a:buFont typeface="Wingdings" panose="05000000000000000000" pitchFamily="2" charset="2"/>
              <a:buNone/>
            </a:pPr>
            <a:r>
              <a:rPr lang="en-US" altLang="zh-CN" sz="2800" b="1" dirty="0"/>
              <a:t>(2)</a:t>
            </a:r>
            <a:r>
              <a:rPr lang="zh-CN" altLang="en-US" sz="2800" b="1" dirty="0"/>
              <a:t>软件开发需要对程序设计方法等问题进行研究，也需要对软件的需求、设计、测试、维护和管理等方法进行研究。人们逐渐感到采用工程化的原则和方法从事软件开发过程研究的必要性。“软件工程”应运而生。</a:t>
            </a:r>
          </a:p>
          <a:p>
            <a:pPr>
              <a:buFont typeface="Wingdings" panose="05000000000000000000" pitchFamily="2" charset="2"/>
              <a:buNone/>
            </a:pPr>
            <a:r>
              <a:rPr lang="zh-CN" altLang="en-US" sz="2600" b="1" dirty="0">
                <a:latin typeface="楷体_GB2312" pitchFamily="49" charset="-122"/>
              </a:rPr>
              <a:t>	</a:t>
            </a:r>
            <a:endParaRPr lang="zh-CN" alt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79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793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7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1">
            <a:extLst>
              <a:ext uri="{FF2B5EF4-FFF2-40B4-BE49-F238E27FC236}">
                <a16:creationId xmlns:a16="http://schemas.microsoft.com/office/drawing/2014/main" id="{5308618A-595A-4BB4-9B37-E56066FA412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2020</a:t>
            </a: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BUPT TSEG             </a:t>
            </a:r>
            <a:r>
              <a:rPr lang="zh-CN" altLang="en-GB" sz="1200" dirty="0">
                <a:solidFill>
                  <a:schemeClr val="tx1"/>
                </a:solidFill>
                <a:latin typeface="Arial" panose="020B0604020202020204" pitchFamily="34" charset="0"/>
                <a:ea typeface="宋体" panose="02010600030101010101" pitchFamily="2" charset="-122"/>
              </a:rPr>
              <a:t>北京邮电大学 通信软件工程中心</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48131" name="Rectangle 2">
            <a:extLst>
              <a:ext uri="{FF2B5EF4-FFF2-40B4-BE49-F238E27FC236}">
                <a16:creationId xmlns:a16="http://schemas.microsoft.com/office/drawing/2014/main" id="{D3DE1440-B219-4A4D-97E3-780EE9D1AC4D}"/>
              </a:ext>
            </a:extLst>
          </p:cNvPr>
          <p:cNvSpPr>
            <a:spLocks noChangeArrowheads="1"/>
          </p:cNvSpPr>
          <p:nvPr/>
        </p:nvSpPr>
        <p:spPr bwMode="auto">
          <a:xfrm>
            <a:off x="684213" y="1628775"/>
            <a:ext cx="7785100"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952500" indent="-49530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lvl="1">
              <a:buFont typeface="Wingdings" panose="05000000000000000000" pitchFamily="2" charset="2"/>
              <a:buChar char="u"/>
            </a:pPr>
            <a:r>
              <a:rPr lang="zh-CN" altLang="en-US" sz="4000" b="1">
                <a:solidFill>
                  <a:srgbClr val="333399"/>
                </a:solidFill>
              </a:rPr>
              <a:t>计算机软件</a:t>
            </a:r>
          </a:p>
          <a:p>
            <a:pPr lvl="1">
              <a:buFont typeface="Wingdings" panose="05000000000000000000" pitchFamily="2" charset="2"/>
              <a:buChar char="u"/>
            </a:pPr>
            <a:r>
              <a:rPr lang="zh-CN" altLang="en-US" sz="4000" b="1">
                <a:solidFill>
                  <a:srgbClr val="333399"/>
                </a:solidFill>
              </a:rPr>
              <a:t>软件的发展和软件危机</a:t>
            </a:r>
          </a:p>
          <a:p>
            <a:pPr lvl="1">
              <a:buFont typeface="Wingdings" panose="05000000000000000000" pitchFamily="2" charset="2"/>
              <a:buChar char="u"/>
            </a:pPr>
            <a:r>
              <a:rPr lang="zh-CN" altLang="en-US" sz="4000" b="1" i="1" u="sng">
                <a:solidFill>
                  <a:srgbClr val="99230B"/>
                </a:solidFill>
              </a:rPr>
              <a:t>软件工程</a:t>
            </a:r>
          </a:p>
          <a:p>
            <a:pPr lvl="1">
              <a:buFont typeface="Wingdings" panose="05000000000000000000" pitchFamily="2" charset="2"/>
              <a:buChar char="u"/>
            </a:pPr>
            <a:r>
              <a:rPr lang="zh-CN" altLang="en-US" sz="4000" b="1">
                <a:solidFill>
                  <a:srgbClr val="333399"/>
                </a:solidFill>
              </a:rPr>
              <a:t>软件工程知识体系</a:t>
            </a:r>
          </a:p>
        </p:txBody>
      </p:sp>
      <p:sp>
        <p:nvSpPr>
          <p:cNvPr id="48132" name="Rectangle 3">
            <a:extLst>
              <a:ext uri="{FF2B5EF4-FFF2-40B4-BE49-F238E27FC236}">
                <a16:creationId xmlns:a16="http://schemas.microsoft.com/office/drawing/2014/main" id="{174062D8-20B7-400D-9BC8-D3BCE3B0F79A}"/>
              </a:ext>
            </a:extLst>
          </p:cNvPr>
          <p:cNvSpPr>
            <a:spLocks noChangeArrowheads="1"/>
          </p:cNvSpPr>
          <p:nvPr/>
        </p:nvSpPr>
        <p:spPr bwMode="auto">
          <a:xfrm>
            <a:off x="684213" y="765175"/>
            <a:ext cx="7829550" cy="148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ctr">
              <a:lnSpc>
                <a:spcPct val="100000"/>
              </a:lnSpc>
              <a:spcBef>
                <a:spcPct val="0"/>
              </a:spcBef>
              <a:buClrTx/>
              <a:buSzTx/>
              <a:buFont typeface="Wingdings" panose="05000000000000000000" pitchFamily="2" charset="2"/>
              <a:buNone/>
            </a:pPr>
            <a:r>
              <a:rPr lang="zh-CN" altLang="en-US" sz="4800" b="1">
                <a:solidFill>
                  <a:schemeClr val="bg1"/>
                </a:solidFill>
                <a:latin typeface="楷体_GB2312" pitchFamily="49" charset="-122"/>
                <a:ea typeface="华文中宋" panose="02010600040101010101" pitchFamily="2" charset="-122"/>
              </a:rPr>
              <a:t>第一章 软件工程概述</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3">
            <a:extLst>
              <a:ext uri="{FF2B5EF4-FFF2-40B4-BE49-F238E27FC236}">
                <a16:creationId xmlns:a16="http://schemas.microsoft.com/office/drawing/2014/main" id="{A10DCF86-EC64-4583-9EE9-FBBF28CFBF5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2020</a:t>
            </a: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BUPT TSEG             </a:t>
            </a:r>
            <a:r>
              <a:rPr lang="zh-CN" altLang="en-GB" sz="1200" dirty="0">
                <a:solidFill>
                  <a:schemeClr val="tx1"/>
                </a:solidFill>
                <a:latin typeface="Arial" panose="020B0604020202020204" pitchFamily="34" charset="0"/>
                <a:ea typeface="宋体" panose="02010600030101010101" pitchFamily="2" charset="-122"/>
              </a:rPr>
              <a:t>北京邮电大学 通信软件工程中心</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18435" name="Rectangle 3">
            <a:extLst>
              <a:ext uri="{FF2B5EF4-FFF2-40B4-BE49-F238E27FC236}">
                <a16:creationId xmlns:a16="http://schemas.microsoft.com/office/drawing/2014/main" id="{921320A4-4C82-45E2-8034-91F3ADD18460}"/>
              </a:ext>
            </a:extLst>
          </p:cNvPr>
          <p:cNvSpPr>
            <a:spLocks noGrp="1" noChangeArrowheads="1"/>
          </p:cNvSpPr>
          <p:nvPr>
            <p:ph type="body" idx="1"/>
          </p:nvPr>
        </p:nvSpPr>
        <p:spPr>
          <a:xfrm>
            <a:off x="468313" y="1341438"/>
            <a:ext cx="8343900" cy="4967287"/>
          </a:xfrm>
        </p:spPr>
        <p:txBody>
          <a:bodyPr/>
          <a:lstStyle/>
          <a:p>
            <a:pPr algn="just">
              <a:buFont typeface="Wingdings" panose="05000000000000000000" pitchFamily="2" charset="2"/>
              <a:buNone/>
            </a:pPr>
            <a:r>
              <a:rPr lang="en-US" altLang="zh-CN" sz="3300" b="1" dirty="0">
                <a:solidFill>
                  <a:srgbClr val="99230B"/>
                </a:solidFill>
                <a:latin typeface="楷体_GB2312" pitchFamily="49" charset="-122"/>
              </a:rPr>
              <a:t>1. </a:t>
            </a:r>
            <a:r>
              <a:rPr lang="zh-CN" altLang="en-US" sz="3300" b="1" dirty="0">
                <a:solidFill>
                  <a:srgbClr val="99230B"/>
                </a:solidFill>
                <a:latin typeface="楷体_GB2312" pitchFamily="49" charset="-122"/>
              </a:rPr>
              <a:t>软件工程定义</a:t>
            </a:r>
          </a:p>
          <a:p>
            <a:pPr lvl="1" algn="just"/>
            <a:r>
              <a:rPr lang="en-US" altLang="zh-CN" sz="2100" b="1" dirty="0">
                <a:solidFill>
                  <a:srgbClr val="0000CC"/>
                </a:solidFill>
                <a:latin typeface="楷体_GB2312" pitchFamily="49" charset="-122"/>
                <a:ea typeface="黑体" panose="02010609060101010101" pitchFamily="49" charset="-122"/>
              </a:rPr>
              <a:t>Fritz Bauer</a:t>
            </a:r>
            <a:r>
              <a:rPr lang="zh-CN" altLang="en-US" sz="2100" b="1" dirty="0">
                <a:solidFill>
                  <a:srgbClr val="0000CC"/>
                </a:solidFill>
                <a:latin typeface="楷体_GB2312" pitchFamily="49" charset="-122"/>
                <a:ea typeface="黑体" panose="02010609060101010101" pitchFamily="49" charset="-122"/>
              </a:rPr>
              <a:t>：</a:t>
            </a:r>
            <a:r>
              <a:rPr lang="zh-CN" altLang="en-US" sz="2100" b="1" dirty="0">
                <a:solidFill>
                  <a:srgbClr val="0000CC"/>
                </a:solidFill>
                <a:ea typeface="黑体" panose="02010609060101010101" pitchFamily="49" charset="-122"/>
              </a:rPr>
              <a:t>“</a:t>
            </a:r>
            <a:r>
              <a:rPr lang="zh-CN" altLang="en-US" sz="2100" b="1" dirty="0">
                <a:solidFill>
                  <a:srgbClr val="0000CC"/>
                </a:solidFill>
                <a:latin typeface="楷体_GB2312" pitchFamily="49" charset="-122"/>
                <a:ea typeface="黑体" panose="02010609060101010101" pitchFamily="49" charset="-122"/>
              </a:rPr>
              <a:t>软件工程是为了经济地获得能够在实际机器上有效运行的可靠软件而建立和使用的一系列完善的工程化原则。</a:t>
            </a:r>
            <a:r>
              <a:rPr lang="zh-CN" altLang="en-US" sz="2100" b="1" dirty="0">
                <a:solidFill>
                  <a:srgbClr val="0000CC"/>
                </a:solidFill>
                <a:ea typeface="黑体" panose="02010609060101010101" pitchFamily="49" charset="-122"/>
              </a:rPr>
              <a:t>”</a:t>
            </a:r>
            <a:endParaRPr lang="zh-CN" altLang="en-US" sz="2100" b="1" dirty="0">
              <a:solidFill>
                <a:srgbClr val="0000CC"/>
              </a:solidFill>
              <a:latin typeface="楷体_GB2312" pitchFamily="49" charset="-122"/>
              <a:ea typeface="黑体" panose="02010609060101010101" pitchFamily="49" charset="-122"/>
            </a:endParaRPr>
          </a:p>
          <a:p>
            <a:pPr lvl="1" algn="just"/>
            <a:r>
              <a:rPr lang="en-US" altLang="zh-CN" sz="2100" b="1" dirty="0">
                <a:solidFill>
                  <a:srgbClr val="0000CC"/>
                </a:solidFill>
                <a:latin typeface="楷体_GB2312" pitchFamily="49" charset="-122"/>
                <a:ea typeface="黑体" panose="02010609060101010101" pitchFamily="49" charset="-122"/>
              </a:rPr>
              <a:t>Boehm</a:t>
            </a:r>
            <a:r>
              <a:rPr lang="zh-CN" altLang="en-US" sz="2100" b="1" dirty="0">
                <a:solidFill>
                  <a:srgbClr val="0000CC"/>
                </a:solidFill>
                <a:latin typeface="楷体_GB2312" pitchFamily="49" charset="-122"/>
                <a:ea typeface="黑体" panose="02010609060101010101" pitchFamily="49" charset="-122"/>
              </a:rPr>
              <a:t>：</a:t>
            </a:r>
            <a:r>
              <a:rPr lang="zh-CN" altLang="en-US" sz="2100" b="1" dirty="0">
                <a:solidFill>
                  <a:srgbClr val="0000CC"/>
                </a:solidFill>
                <a:ea typeface="黑体" panose="02010609060101010101" pitchFamily="49" charset="-122"/>
              </a:rPr>
              <a:t>“</a:t>
            </a:r>
            <a:r>
              <a:rPr lang="zh-CN" altLang="en-US" sz="2100" b="1" dirty="0">
                <a:solidFill>
                  <a:srgbClr val="0000CC"/>
                </a:solidFill>
                <a:latin typeface="楷体_GB2312" pitchFamily="49" charset="-122"/>
                <a:ea typeface="黑体" panose="02010609060101010101" pitchFamily="49" charset="-122"/>
              </a:rPr>
              <a:t>运用现代科学技术知识来设计并构造计算机程序及为开发、运行和维护这些程序所必需的相关文件资料</a:t>
            </a:r>
            <a:r>
              <a:rPr lang="zh-CN" altLang="en-US" sz="2100" b="1" dirty="0">
                <a:solidFill>
                  <a:srgbClr val="0000CC"/>
                </a:solidFill>
                <a:ea typeface="黑体" panose="02010609060101010101" pitchFamily="49" charset="-122"/>
              </a:rPr>
              <a:t>”</a:t>
            </a:r>
            <a:endParaRPr lang="zh-CN" altLang="en-US" sz="2100" b="1" dirty="0">
              <a:solidFill>
                <a:srgbClr val="0000CC"/>
              </a:solidFill>
              <a:latin typeface="楷体_GB2312" pitchFamily="49" charset="-122"/>
              <a:ea typeface="黑体" panose="02010609060101010101" pitchFamily="49" charset="-122"/>
            </a:endParaRPr>
          </a:p>
          <a:p>
            <a:pPr lvl="1" algn="just"/>
            <a:r>
              <a:rPr lang="en-US" altLang="zh-CN" sz="2100" b="1" dirty="0">
                <a:solidFill>
                  <a:srgbClr val="0000CC"/>
                </a:solidFill>
                <a:latin typeface="楷体_GB2312" pitchFamily="49" charset="-122"/>
                <a:ea typeface="黑体" panose="02010609060101010101" pitchFamily="49" charset="-122"/>
              </a:rPr>
              <a:t>Fairley</a:t>
            </a:r>
            <a:r>
              <a:rPr lang="zh-CN" altLang="en-US" sz="2100" b="1" dirty="0">
                <a:solidFill>
                  <a:srgbClr val="0000CC"/>
                </a:solidFill>
                <a:latin typeface="楷体_GB2312" pitchFamily="49" charset="-122"/>
                <a:ea typeface="黑体" panose="02010609060101010101" pitchFamily="49" charset="-122"/>
              </a:rPr>
              <a:t>：</a:t>
            </a:r>
            <a:r>
              <a:rPr lang="zh-CN" altLang="en-US" sz="2100" b="1" dirty="0">
                <a:solidFill>
                  <a:srgbClr val="0000CC"/>
                </a:solidFill>
                <a:ea typeface="黑体" panose="02010609060101010101" pitchFamily="49" charset="-122"/>
              </a:rPr>
              <a:t>“</a:t>
            </a:r>
            <a:r>
              <a:rPr lang="zh-CN" altLang="en-US" sz="2100" b="1" dirty="0">
                <a:solidFill>
                  <a:srgbClr val="0000CC"/>
                </a:solidFill>
                <a:latin typeface="楷体_GB2312" pitchFamily="49" charset="-122"/>
                <a:ea typeface="黑体" panose="02010609060101010101" pitchFamily="49" charset="-122"/>
              </a:rPr>
              <a:t>软件工程学是为在成本限额以内按时完成开发和修改软件产品所需的系统生产和维护的技术和管理的学科</a:t>
            </a:r>
            <a:r>
              <a:rPr lang="zh-CN" altLang="en-US" sz="2100" b="1" dirty="0">
                <a:solidFill>
                  <a:srgbClr val="0000CC"/>
                </a:solidFill>
                <a:ea typeface="黑体" panose="02010609060101010101" pitchFamily="49" charset="-122"/>
              </a:rPr>
              <a:t>”</a:t>
            </a:r>
            <a:endParaRPr lang="zh-CN" altLang="en-US" sz="2100" b="1" dirty="0">
              <a:solidFill>
                <a:srgbClr val="0000CC"/>
              </a:solidFill>
              <a:latin typeface="楷体_GB2312" pitchFamily="49" charset="-122"/>
              <a:ea typeface="黑体" panose="02010609060101010101" pitchFamily="49" charset="-122"/>
            </a:endParaRPr>
          </a:p>
          <a:p>
            <a:pPr lvl="1" algn="just"/>
            <a:r>
              <a:rPr lang="en-US" altLang="zh-CN" sz="2100" b="1" dirty="0">
                <a:solidFill>
                  <a:srgbClr val="0000CC"/>
                </a:solidFill>
                <a:latin typeface="楷体_GB2312" pitchFamily="49" charset="-122"/>
                <a:ea typeface="黑体" panose="02010609060101010101" pitchFamily="49" charset="-122"/>
              </a:rPr>
              <a:t>1983</a:t>
            </a:r>
            <a:r>
              <a:rPr lang="zh-CN" altLang="en-US" sz="2100" b="1" dirty="0">
                <a:solidFill>
                  <a:srgbClr val="0000CC"/>
                </a:solidFill>
                <a:latin typeface="楷体_GB2312" pitchFamily="49" charset="-122"/>
                <a:ea typeface="黑体" panose="02010609060101010101" pitchFamily="49" charset="-122"/>
              </a:rPr>
              <a:t>年</a:t>
            </a:r>
            <a:r>
              <a:rPr lang="en-US" altLang="zh-CN" sz="2100" b="1" dirty="0">
                <a:solidFill>
                  <a:srgbClr val="0000CC"/>
                </a:solidFill>
                <a:latin typeface="楷体_GB2312" pitchFamily="49" charset="-122"/>
                <a:ea typeface="黑体" panose="02010609060101010101" pitchFamily="49" charset="-122"/>
              </a:rPr>
              <a:t>IEEE</a:t>
            </a:r>
            <a:r>
              <a:rPr lang="zh-CN" altLang="en-US" sz="2100" b="1" dirty="0">
                <a:solidFill>
                  <a:srgbClr val="0000CC"/>
                </a:solidFill>
                <a:latin typeface="楷体_GB2312" pitchFamily="49" charset="-122"/>
                <a:ea typeface="黑体" panose="02010609060101010101" pitchFamily="49" charset="-122"/>
              </a:rPr>
              <a:t>：</a:t>
            </a:r>
            <a:r>
              <a:rPr lang="zh-CN" altLang="en-US" sz="2100" b="1" dirty="0">
                <a:solidFill>
                  <a:srgbClr val="0000CC"/>
                </a:solidFill>
                <a:ea typeface="黑体" panose="02010609060101010101" pitchFamily="49" charset="-122"/>
              </a:rPr>
              <a:t>“</a:t>
            </a:r>
            <a:r>
              <a:rPr lang="zh-CN" altLang="en-US" sz="2100" b="1" dirty="0">
                <a:solidFill>
                  <a:srgbClr val="0000CC"/>
                </a:solidFill>
                <a:latin typeface="楷体_GB2312" pitchFamily="49" charset="-122"/>
                <a:ea typeface="黑体" panose="02010609060101010101" pitchFamily="49" charset="-122"/>
              </a:rPr>
              <a:t>软件工程是开发、运行、维护和修复软件的系统方法</a:t>
            </a:r>
            <a:r>
              <a:rPr lang="zh-CN" altLang="en-US" sz="2100" b="1" dirty="0">
                <a:solidFill>
                  <a:srgbClr val="0000CC"/>
                </a:solidFill>
                <a:ea typeface="黑体" panose="02010609060101010101" pitchFamily="49" charset="-122"/>
              </a:rPr>
              <a:t>”</a:t>
            </a:r>
            <a:r>
              <a:rPr lang="zh-CN" altLang="en-US" sz="2100" b="1" dirty="0">
                <a:solidFill>
                  <a:srgbClr val="0000CC"/>
                </a:solidFill>
                <a:latin typeface="楷体_GB2312" pitchFamily="49" charset="-122"/>
                <a:ea typeface="黑体" panose="02010609060101010101" pitchFamily="49" charset="-122"/>
              </a:rPr>
              <a:t>，其中，</a:t>
            </a:r>
            <a:r>
              <a:rPr lang="zh-CN" altLang="en-US" sz="2100" b="1" dirty="0">
                <a:solidFill>
                  <a:srgbClr val="0000CC"/>
                </a:solidFill>
                <a:ea typeface="黑体" panose="02010609060101010101" pitchFamily="49" charset="-122"/>
              </a:rPr>
              <a:t>“</a:t>
            </a:r>
            <a:r>
              <a:rPr lang="zh-CN" altLang="en-US" sz="2100" b="1" dirty="0">
                <a:solidFill>
                  <a:srgbClr val="0000CC"/>
                </a:solidFill>
                <a:latin typeface="楷体_GB2312" pitchFamily="49" charset="-122"/>
                <a:ea typeface="黑体" panose="02010609060101010101" pitchFamily="49" charset="-122"/>
              </a:rPr>
              <a:t>软件</a:t>
            </a:r>
            <a:r>
              <a:rPr lang="zh-CN" altLang="en-US" sz="2100" b="1" dirty="0">
                <a:solidFill>
                  <a:srgbClr val="0000CC"/>
                </a:solidFill>
                <a:ea typeface="黑体" panose="02010609060101010101" pitchFamily="49" charset="-122"/>
              </a:rPr>
              <a:t>”</a:t>
            </a:r>
            <a:r>
              <a:rPr lang="zh-CN" altLang="en-US" sz="2100" b="1" dirty="0">
                <a:solidFill>
                  <a:srgbClr val="0000CC"/>
                </a:solidFill>
                <a:latin typeface="楷体_GB2312" pitchFamily="49" charset="-122"/>
                <a:ea typeface="黑体" panose="02010609060101010101" pitchFamily="49" charset="-122"/>
              </a:rPr>
              <a:t>的定义为：计算机程序、方法、规则、相关的文档资料以及在计算机上运行时所必需的数据</a:t>
            </a:r>
          </a:p>
          <a:p>
            <a:pPr lvl="1" algn="just"/>
            <a:r>
              <a:rPr lang="zh-CN" altLang="en-US" sz="2100" b="1" dirty="0">
                <a:solidFill>
                  <a:srgbClr val="0000CC"/>
                </a:solidFill>
                <a:latin typeface="楷体_GB2312" pitchFamily="49" charset="-122"/>
                <a:ea typeface="黑体" panose="02010609060101010101" pitchFamily="49" charset="-122"/>
              </a:rPr>
              <a:t>主要思想：按照工程化的原理、原则和方法开发、运行、维护软件。</a:t>
            </a:r>
            <a:endParaRPr lang="zh-CN" altLang="en-US" sz="2100" b="1" dirty="0">
              <a:solidFill>
                <a:srgbClr val="0000CC"/>
              </a:solidFill>
              <a:latin typeface="楷体_GB2312" pitchFamily="49" charset="-122"/>
            </a:endParaRPr>
          </a:p>
        </p:txBody>
      </p:sp>
      <p:sp>
        <p:nvSpPr>
          <p:cNvPr id="50180" name="Rectangle 4">
            <a:extLst>
              <a:ext uri="{FF2B5EF4-FFF2-40B4-BE49-F238E27FC236}">
                <a16:creationId xmlns:a16="http://schemas.microsoft.com/office/drawing/2014/main" id="{6B2EE914-0922-425B-B4A9-56C8BFEA0B7A}"/>
              </a:ext>
            </a:extLst>
          </p:cNvPr>
          <p:cNvSpPr>
            <a:spLocks noGrp="1" noChangeArrowheads="1"/>
          </p:cNvSpPr>
          <p:nvPr>
            <p:ph type="title"/>
          </p:nvPr>
        </p:nvSpPr>
        <p:spPr/>
        <p:txBody>
          <a:bodyPr/>
          <a:lstStyle/>
          <a:p>
            <a:r>
              <a:rPr lang="en-US" altLang="zh-CN">
                <a:latin typeface="华文中宋" panose="02010600040101010101" pitchFamily="2" charset="-122"/>
              </a:rPr>
              <a:t>§1.3 </a:t>
            </a:r>
            <a:r>
              <a:rPr lang="zh-CN" altLang="en-US">
                <a:latin typeface="华文中宋" panose="02010600040101010101" pitchFamily="2" charset="-122"/>
              </a:rPr>
              <a:t>软件工程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1">
            <a:extLst>
              <a:ext uri="{FF2B5EF4-FFF2-40B4-BE49-F238E27FC236}">
                <a16:creationId xmlns:a16="http://schemas.microsoft.com/office/drawing/2014/main" id="{F29E75E9-C192-4416-8B3C-2DB9C27FE19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2020</a:t>
            </a: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BUPT TSEG             </a:t>
            </a:r>
            <a:r>
              <a:rPr lang="zh-CN" altLang="en-GB" sz="1200" dirty="0">
                <a:solidFill>
                  <a:schemeClr val="tx1"/>
                </a:solidFill>
                <a:latin typeface="Arial" panose="020B0604020202020204" pitchFamily="34" charset="0"/>
                <a:ea typeface="宋体" panose="02010600030101010101" pitchFamily="2" charset="-122"/>
              </a:rPr>
              <a:t>北京邮电大学 通信软件工程中心</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7171" name="Rectangle 3">
            <a:extLst>
              <a:ext uri="{FF2B5EF4-FFF2-40B4-BE49-F238E27FC236}">
                <a16:creationId xmlns:a16="http://schemas.microsoft.com/office/drawing/2014/main" id="{B3D1719E-05B4-4667-963C-B1AA3CD88D14}"/>
              </a:ext>
            </a:extLst>
          </p:cNvPr>
          <p:cNvSpPr>
            <a:spLocks noChangeArrowheads="1"/>
          </p:cNvSpPr>
          <p:nvPr/>
        </p:nvSpPr>
        <p:spPr bwMode="auto">
          <a:xfrm>
            <a:off x="684213" y="1268413"/>
            <a:ext cx="77851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952500" indent="-49530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lvl="1">
              <a:buFont typeface="Wingdings" panose="05000000000000000000" pitchFamily="2" charset="2"/>
              <a:buChar char="u"/>
            </a:pPr>
            <a:r>
              <a:rPr lang="zh-CN" altLang="en-US" sz="4000" b="1" i="1" u="sng">
                <a:solidFill>
                  <a:srgbClr val="99230B"/>
                </a:solidFill>
              </a:rPr>
              <a:t>计算机软件</a:t>
            </a:r>
          </a:p>
          <a:p>
            <a:pPr lvl="1">
              <a:buFont typeface="Wingdings" panose="05000000000000000000" pitchFamily="2" charset="2"/>
              <a:buChar char="u"/>
            </a:pPr>
            <a:r>
              <a:rPr lang="zh-CN" altLang="en-US" sz="4000" b="1">
                <a:solidFill>
                  <a:srgbClr val="333399"/>
                </a:solidFill>
              </a:rPr>
              <a:t>软件的发展和软件危机</a:t>
            </a:r>
          </a:p>
          <a:p>
            <a:pPr lvl="1">
              <a:buFont typeface="Wingdings" panose="05000000000000000000" pitchFamily="2" charset="2"/>
              <a:buChar char="u"/>
            </a:pPr>
            <a:r>
              <a:rPr lang="zh-CN" altLang="en-US" sz="4000" b="1">
                <a:solidFill>
                  <a:srgbClr val="333399"/>
                </a:solidFill>
              </a:rPr>
              <a:t>软件工程</a:t>
            </a:r>
          </a:p>
          <a:p>
            <a:pPr lvl="1">
              <a:buFont typeface="Wingdings" panose="05000000000000000000" pitchFamily="2" charset="2"/>
              <a:buChar char="u"/>
            </a:pPr>
            <a:r>
              <a:rPr lang="zh-CN" altLang="en-US" sz="4000" b="1">
                <a:solidFill>
                  <a:srgbClr val="333399"/>
                </a:solidFill>
              </a:rPr>
              <a:t>软件工程知识体系</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页脚占位符 3">
            <a:extLst>
              <a:ext uri="{FF2B5EF4-FFF2-40B4-BE49-F238E27FC236}">
                <a16:creationId xmlns:a16="http://schemas.microsoft.com/office/drawing/2014/main" id="{92ABA009-EA55-4722-B7E7-BE82E879E95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2020</a:t>
            </a: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BUPT TSEG             </a:t>
            </a:r>
            <a:r>
              <a:rPr lang="zh-CN" altLang="en-GB" sz="1200" dirty="0">
                <a:solidFill>
                  <a:schemeClr val="tx1"/>
                </a:solidFill>
                <a:latin typeface="Arial" panose="020B0604020202020204" pitchFamily="34" charset="0"/>
                <a:ea typeface="宋体" panose="02010600030101010101" pitchFamily="2" charset="-122"/>
              </a:rPr>
              <a:t>北京邮电大学 通信软件工程中心</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52227" name="Rectangle 2">
            <a:extLst>
              <a:ext uri="{FF2B5EF4-FFF2-40B4-BE49-F238E27FC236}">
                <a16:creationId xmlns:a16="http://schemas.microsoft.com/office/drawing/2014/main" id="{12469F66-2FD2-410B-A46F-D04B8BA77CA1}"/>
              </a:ext>
            </a:extLst>
          </p:cNvPr>
          <p:cNvSpPr>
            <a:spLocks noGrp="1" noChangeArrowheads="1"/>
          </p:cNvSpPr>
          <p:nvPr>
            <p:ph type="title"/>
          </p:nvPr>
        </p:nvSpPr>
        <p:spPr/>
        <p:txBody>
          <a:bodyPr/>
          <a:lstStyle/>
          <a:p>
            <a:r>
              <a:rPr lang="en-US" altLang="zh-CN">
                <a:latin typeface="华文中宋" panose="02010600040101010101" pitchFamily="2" charset="-122"/>
              </a:rPr>
              <a:t>§1.3 </a:t>
            </a:r>
            <a:r>
              <a:rPr lang="zh-CN" altLang="en-US">
                <a:latin typeface="华文中宋" panose="02010600040101010101" pitchFamily="2" charset="-122"/>
              </a:rPr>
              <a:t>软件工程</a:t>
            </a:r>
          </a:p>
        </p:txBody>
      </p:sp>
      <p:sp>
        <p:nvSpPr>
          <p:cNvPr id="179203" name="Rectangle 3">
            <a:extLst>
              <a:ext uri="{FF2B5EF4-FFF2-40B4-BE49-F238E27FC236}">
                <a16:creationId xmlns:a16="http://schemas.microsoft.com/office/drawing/2014/main" id="{93F04FB3-9F3E-4E2E-ADA4-85AE8F9107E6}"/>
              </a:ext>
            </a:extLst>
          </p:cNvPr>
          <p:cNvSpPr>
            <a:spLocks noGrp="1" noChangeArrowheads="1"/>
          </p:cNvSpPr>
          <p:nvPr>
            <p:ph type="body" idx="1"/>
          </p:nvPr>
        </p:nvSpPr>
        <p:spPr>
          <a:xfrm>
            <a:off x="647700" y="1409700"/>
            <a:ext cx="7669213" cy="4856163"/>
          </a:xfrm>
        </p:spPr>
        <p:txBody>
          <a:bodyPr/>
          <a:lstStyle/>
          <a:p>
            <a:pPr>
              <a:buFont typeface="Wingdings" panose="05000000000000000000" pitchFamily="2" charset="2"/>
              <a:buNone/>
            </a:pPr>
            <a:r>
              <a:rPr lang="zh-CN" altLang="en-US" sz="2800" b="1">
                <a:solidFill>
                  <a:srgbClr val="99230B"/>
                </a:solidFill>
              </a:rPr>
              <a:t>软件工程包括以下两方面的重要内容 </a:t>
            </a:r>
          </a:p>
          <a:p>
            <a:pPr>
              <a:buFont typeface="Wingdings" panose="05000000000000000000" pitchFamily="2" charset="2"/>
              <a:buNone/>
            </a:pPr>
            <a:r>
              <a:rPr lang="zh-CN" altLang="en-US" sz="2800" b="1"/>
              <a:t> 	</a:t>
            </a:r>
            <a:r>
              <a:rPr lang="en-US" altLang="zh-CN" sz="2600" b="1"/>
              <a:t>(1) </a:t>
            </a:r>
            <a:r>
              <a:rPr lang="zh-CN" altLang="en-US" sz="2600" b="1"/>
              <a:t>软件工程是工程概念在软件领域里的一个特定应用。</a:t>
            </a:r>
          </a:p>
          <a:p>
            <a:pPr>
              <a:buFont typeface="Wingdings" panose="05000000000000000000" pitchFamily="2" charset="2"/>
              <a:buNone/>
            </a:pPr>
            <a:r>
              <a:rPr lang="zh-CN" altLang="en-US" b="1"/>
              <a:t>	</a:t>
            </a:r>
            <a:r>
              <a:rPr lang="zh-CN" altLang="en-US" sz="2600" b="1">
                <a:solidFill>
                  <a:srgbClr val="FF00FF"/>
                </a:solidFill>
              </a:rPr>
              <a:t>工程</a:t>
            </a:r>
            <a:r>
              <a:rPr lang="zh-CN" altLang="en-US" sz="2600" b="1"/>
              <a:t>：将科学及数学原理运用于实际用途的应用手段，如：设计、制造、机器操纵、构架、系统等。</a:t>
            </a:r>
          </a:p>
          <a:p>
            <a:pPr>
              <a:buFont typeface="Wingdings" panose="05000000000000000000" pitchFamily="2" charset="2"/>
              <a:buNone/>
            </a:pPr>
            <a:r>
              <a:rPr lang="zh-CN" altLang="en-US" sz="2600" b="1"/>
              <a:t>	</a:t>
            </a:r>
            <a:r>
              <a:rPr lang="en-US" altLang="zh-CN" sz="2600" b="1"/>
              <a:t>(2)</a:t>
            </a:r>
            <a:r>
              <a:rPr lang="zh-CN" altLang="en-US" sz="2600" b="1"/>
              <a:t>软件工程涉及软件产品的所有环节。</a:t>
            </a:r>
            <a:r>
              <a:rPr lang="zh-CN" altLang="en-US" b="1"/>
              <a:t> </a:t>
            </a:r>
            <a:endParaRPr lang="zh-CN" altLang="en-US" sz="2800" b="1"/>
          </a:p>
          <a:p>
            <a:endParaRPr lang="en-US" altLang="zh-CN" sz="2800" b="1"/>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92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92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92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190D9CB0-940B-453E-85EF-945540625F22}"/>
              </a:ext>
            </a:extLst>
          </p:cNvPr>
          <p:cNvSpPr>
            <a:spLocks noGrp="1" noChangeArrowheads="1"/>
          </p:cNvSpPr>
          <p:nvPr>
            <p:ph type="title"/>
          </p:nvPr>
        </p:nvSpPr>
        <p:spPr/>
        <p:txBody>
          <a:bodyPr/>
          <a:lstStyle/>
          <a:p>
            <a:r>
              <a:rPr lang="en-US" altLang="zh-CN">
                <a:latin typeface="华文中宋" panose="02010600040101010101" pitchFamily="2" charset="-122"/>
              </a:rPr>
              <a:t>§1.3 </a:t>
            </a:r>
            <a:r>
              <a:rPr lang="zh-CN" altLang="en-US">
                <a:latin typeface="华文中宋" panose="02010600040101010101" pitchFamily="2" charset="-122"/>
              </a:rPr>
              <a:t>软件工程</a:t>
            </a:r>
            <a:endParaRPr lang="zh-CN" altLang="en-US"/>
          </a:p>
        </p:txBody>
      </p:sp>
      <p:sp>
        <p:nvSpPr>
          <p:cNvPr id="57347" name="页脚占位符 3">
            <a:extLst>
              <a:ext uri="{FF2B5EF4-FFF2-40B4-BE49-F238E27FC236}">
                <a16:creationId xmlns:a16="http://schemas.microsoft.com/office/drawing/2014/main" id="{9103AC24-662A-4D8E-9BE5-DE6140D9CF8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9pPr>
          </a:lstStyle>
          <a:p>
            <a:r>
              <a:rPr lang="en-GB" altLang="en-US" sz="1200">
                <a:latin typeface="Arial" panose="020B0604020202020204" pitchFamily="34" charset="0"/>
                <a:ea typeface="宋体" panose="02010600030101010101" pitchFamily="2" charset="-122"/>
              </a:rPr>
              <a:t>© </a:t>
            </a:r>
            <a:r>
              <a:rPr lang="en-GB" altLang="zh-CN" sz="1200">
                <a:latin typeface="Arial" panose="020B0604020202020204" pitchFamily="34" charset="0"/>
                <a:ea typeface="宋体" panose="02010600030101010101" pitchFamily="2" charset="-122"/>
              </a:rPr>
              <a:t>2008</a:t>
            </a:r>
            <a:r>
              <a:rPr lang="en-GB" altLang="en-US" sz="1200">
                <a:latin typeface="Arial" panose="020B0604020202020204" pitchFamily="34" charset="0"/>
                <a:ea typeface="宋体" panose="02010600030101010101" pitchFamily="2" charset="-122"/>
              </a:rPr>
              <a:t> </a:t>
            </a:r>
            <a:r>
              <a:rPr lang="en-GB" altLang="zh-CN" sz="1200">
                <a:latin typeface="Arial" panose="020B0604020202020204" pitchFamily="34" charset="0"/>
                <a:ea typeface="宋体" panose="02010600030101010101" pitchFamily="2" charset="-122"/>
              </a:rPr>
              <a:t>BUPT TSEG             </a:t>
            </a:r>
            <a:r>
              <a:rPr lang="zh-CN" altLang="en-GB" sz="1200">
                <a:latin typeface="Arial" panose="020B0604020202020204" pitchFamily="34" charset="0"/>
                <a:ea typeface="宋体" panose="02010600030101010101" pitchFamily="2" charset="-122"/>
              </a:rPr>
              <a:t>北京邮电大学 通信软件工程中心</a:t>
            </a:r>
            <a:endParaRPr lang="zh-CN" altLang="en-US" sz="1200">
              <a:latin typeface="Arial" panose="020B0604020202020204" pitchFamily="34" charset="0"/>
              <a:ea typeface="宋体" panose="02010600030101010101" pitchFamily="2" charset="-122"/>
            </a:endParaRPr>
          </a:p>
        </p:txBody>
      </p:sp>
      <p:pic>
        <p:nvPicPr>
          <p:cNvPr id="57348" name="图片 8">
            <a:extLst>
              <a:ext uri="{FF2B5EF4-FFF2-40B4-BE49-F238E27FC236}">
                <a16:creationId xmlns:a16="http://schemas.microsoft.com/office/drawing/2014/main" id="{416D3788-3B1A-4DB4-8C34-60F0A0D9C7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363" y="1047750"/>
            <a:ext cx="5834062"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D5D4B9C3-7225-448C-A2F2-DD6D98950A82}"/>
              </a:ext>
            </a:extLst>
          </p:cNvPr>
          <p:cNvSpPr/>
          <p:nvPr/>
        </p:nvSpPr>
        <p:spPr>
          <a:xfrm>
            <a:off x="6053138" y="3790950"/>
            <a:ext cx="2879725" cy="1939925"/>
          </a:xfrm>
          <a:prstGeom prst="rect">
            <a:avLst/>
          </a:prstGeom>
        </p:spPr>
        <p:txBody>
          <a:bodyPr>
            <a:spAutoFit/>
          </a:bodyPr>
          <a:lstStyle/>
          <a:p>
            <a:pPr algn="just">
              <a:defRPr/>
            </a:pPr>
            <a:r>
              <a:rPr lang="zh-CN" altLang="en-US" sz="2000" dirty="0">
                <a:latin typeface="+mn-ea"/>
                <a:ea typeface="+mn-ea"/>
              </a:rPr>
              <a:t>她开创了异步软件、优先调度和超可靠的软件设计理念。被认为发明了</a:t>
            </a:r>
            <a:r>
              <a:rPr lang="zh-CN" altLang="en-US" sz="2000" b="1" dirty="0">
                <a:latin typeface="+mn-ea"/>
                <a:ea typeface="+mn-ea"/>
              </a:rPr>
              <a:t>软件工程（</a:t>
            </a:r>
            <a:r>
              <a:rPr lang="en-US" altLang="zh-CN" sz="2000" b="1" dirty="0">
                <a:latin typeface="+mn-ea"/>
                <a:ea typeface="+mn-ea"/>
              </a:rPr>
              <a:t>Software Engineering</a:t>
            </a:r>
            <a:r>
              <a:rPr lang="zh-CN" altLang="en-US" sz="2000" b="1" dirty="0">
                <a:latin typeface="+mn-ea"/>
                <a:ea typeface="+mn-ea"/>
              </a:rPr>
              <a:t>）</a:t>
            </a:r>
            <a:r>
              <a:rPr lang="zh-CN" altLang="en-US" sz="2000" dirty="0">
                <a:latin typeface="+mn-ea"/>
                <a:ea typeface="+mn-ea"/>
              </a:rPr>
              <a:t>一词</a:t>
            </a:r>
          </a:p>
        </p:txBody>
      </p:sp>
      <p:sp>
        <p:nvSpPr>
          <p:cNvPr id="57350" name="矩形 5">
            <a:extLst>
              <a:ext uri="{FF2B5EF4-FFF2-40B4-BE49-F238E27FC236}">
                <a16:creationId xmlns:a16="http://schemas.microsoft.com/office/drawing/2014/main" id="{6F02DF31-29E9-420F-8154-D0A8BC13331F}"/>
              </a:ext>
            </a:extLst>
          </p:cNvPr>
          <p:cNvSpPr>
            <a:spLocks noChangeArrowheads="1"/>
          </p:cNvSpPr>
          <p:nvPr/>
        </p:nvSpPr>
        <p:spPr bwMode="auto">
          <a:xfrm>
            <a:off x="6026150" y="1544638"/>
            <a:ext cx="322580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9pPr>
          </a:lstStyle>
          <a:p>
            <a:r>
              <a:rPr lang="en-US" altLang="zh-CN" b="1"/>
              <a:t>Margaret Hamilton</a:t>
            </a:r>
          </a:p>
          <a:p>
            <a:endParaRPr lang="en-US" altLang="zh-CN" b="1"/>
          </a:p>
          <a:p>
            <a:r>
              <a:rPr lang="zh-CN" altLang="en-US" b="1"/>
              <a:t>阿波罗计划</a:t>
            </a:r>
            <a:endParaRPr lang="en-US" altLang="zh-CN" b="1"/>
          </a:p>
          <a:p>
            <a:r>
              <a:rPr lang="zh-CN" altLang="en-US" b="1"/>
              <a:t>首席软件工程师</a:t>
            </a:r>
          </a:p>
          <a:p>
            <a:endParaRPr lang="zh-CN" altLang="en-US"/>
          </a:p>
        </p:txBody>
      </p:sp>
    </p:spTree>
    <p:extLst>
      <p:ext uri="{BB962C8B-B14F-4D97-AF65-F5344CB8AC3E}">
        <p14:creationId xmlns:p14="http://schemas.microsoft.com/office/powerpoint/2010/main" val="174827223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0ABF8B04-D70C-47F7-8872-27D65970E3BA}"/>
              </a:ext>
            </a:extLst>
          </p:cNvPr>
          <p:cNvSpPr>
            <a:spLocks noGrp="1" noChangeArrowheads="1"/>
          </p:cNvSpPr>
          <p:nvPr>
            <p:ph type="title"/>
          </p:nvPr>
        </p:nvSpPr>
        <p:spPr/>
        <p:txBody>
          <a:bodyPr/>
          <a:lstStyle/>
          <a:p>
            <a:r>
              <a:rPr lang="en-US" altLang="zh-CN">
                <a:latin typeface="华文中宋" panose="02010600040101010101" pitchFamily="2" charset="-122"/>
              </a:rPr>
              <a:t>§1.3 </a:t>
            </a:r>
            <a:r>
              <a:rPr lang="zh-CN" altLang="en-US">
                <a:latin typeface="华文中宋" panose="02010600040101010101" pitchFamily="2" charset="-122"/>
              </a:rPr>
              <a:t>软件工程</a:t>
            </a:r>
            <a:endParaRPr lang="zh-CN" altLang="en-US"/>
          </a:p>
        </p:txBody>
      </p:sp>
      <p:sp>
        <p:nvSpPr>
          <p:cNvPr id="58371" name="页脚占位符 3">
            <a:extLst>
              <a:ext uri="{FF2B5EF4-FFF2-40B4-BE49-F238E27FC236}">
                <a16:creationId xmlns:a16="http://schemas.microsoft.com/office/drawing/2014/main" id="{34E6442D-E0F4-43BF-9AAE-631F22387B6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9pPr>
          </a:lstStyle>
          <a:p>
            <a:r>
              <a:rPr lang="en-GB" altLang="en-US" sz="1200">
                <a:latin typeface="Arial" panose="020B0604020202020204" pitchFamily="34" charset="0"/>
                <a:ea typeface="宋体" panose="02010600030101010101" pitchFamily="2" charset="-122"/>
              </a:rPr>
              <a:t>© </a:t>
            </a:r>
            <a:r>
              <a:rPr lang="en-GB" altLang="zh-CN" sz="1200">
                <a:latin typeface="Arial" panose="020B0604020202020204" pitchFamily="34" charset="0"/>
                <a:ea typeface="宋体" panose="02010600030101010101" pitchFamily="2" charset="-122"/>
              </a:rPr>
              <a:t>2008</a:t>
            </a:r>
            <a:r>
              <a:rPr lang="en-GB" altLang="en-US" sz="1200">
                <a:latin typeface="Arial" panose="020B0604020202020204" pitchFamily="34" charset="0"/>
                <a:ea typeface="宋体" panose="02010600030101010101" pitchFamily="2" charset="-122"/>
              </a:rPr>
              <a:t> </a:t>
            </a:r>
            <a:r>
              <a:rPr lang="en-GB" altLang="zh-CN" sz="1200">
                <a:latin typeface="Arial" panose="020B0604020202020204" pitchFamily="34" charset="0"/>
                <a:ea typeface="宋体" panose="02010600030101010101" pitchFamily="2" charset="-122"/>
              </a:rPr>
              <a:t>BUPT TSEG             </a:t>
            </a:r>
            <a:r>
              <a:rPr lang="zh-CN" altLang="en-GB" sz="1200">
                <a:latin typeface="Arial" panose="020B0604020202020204" pitchFamily="34" charset="0"/>
                <a:ea typeface="宋体" panose="02010600030101010101" pitchFamily="2" charset="-122"/>
              </a:rPr>
              <a:t>北京邮电大学 通信软件工程中心</a:t>
            </a:r>
            <a:endParaRPr lang="zh-CN" altLang="en-US" sz="1200">
              <a:latin typeface="Arial" panose="020B0604020202020204" pitchFamily="34" charset="0"/>
              <a:ea typeface="宋体" panose="02010600030101010101" pitchFamily="2" charset="-122"/>
            </a:endParaRPr>
          </a:p>
        </p:txBody>
      </p:sp>
      <p:pic>
        <p:nvPicPr>
          <p:cNvPr id="58372" name="图片 4">
            <a:extLst>
              <a:ext uri="{FF2B5EF4-FFF2-40B4-BE49-F238E27FC236}">
                <a16:creationId xmlns:a16="http://schemas.microsoft.com/office/drawing/2014/main" id="{99D25077-E040-487E-A8F0-3694A37CC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006475"/>
            <a:ext cx="4537075" cy="551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矩形 6">
            <a:extLst>
              <a:ext uri="{FF2B5EF4-FFF2-40B4-BE49-F238E27FC236}">
                <a16:creationId xmlns:a16="http://schemas.microsoft.com/office/drawing/2014/main" id="{BD27BCDC-36EA-4DFD-8676-11149A3783BC}"/>
              </a:ext>
            </a:extLst>
          </p:cNvPr>
          <p:cNvSpPr>
            <a:spLocks noChangeArrowheads="1"/>
          </p:cNvSpPr>
          <p:nvPr/>
        </p:nvSpPr>
        <p:spPr bwMode="auto">
          <a:xfrm>
            <a:off x="5276850" y="3068638"/>
            <a:ext cx="384968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黑体" panose="02010609060101010101" pitchFamily="49" charset="-122"/>
              </a:defRPr>
            </a:lvl1pPr>
            <a:lvl2pPr marL="742950" indent="-285750">
              <a:defRPr sz="2800">
                <a:solidFill>
                  <a:schemeClr val="tx1"/>
                </a:solidFill>
                <a:latin typeface="Times New Roman" panose="02020603050405020304" pitchFamily="18" charset="0"/>
                <a:ea typeface="黑体" panose="02010609060101010101" pitchFamily="49" charset="-122"/>
              </a:defRPr>
            </a:lvl2pPr>
            <a:lvl3pPr marL="1143000" indent="-228600">
              <a:defRPr sz="2800">
                <a:solidFill>
                  <a:schemeClr val="tx1"/>
                </a:solidFill>
                <a:latin typeface="Times New Roman" panose="02020603050405020304" pitchFamily="18" charset="0"/>
                <a:ea typeface="黑体" panose="02010609060101010101" pitchFamily="49" charset="-122"/>
              </a:defRPr>
            </a:lvl3pPr>
            <a:lvl4pPr marL="1600200" indent="-228600">
              <a:defRPr sz="2800">
                <a:solidFill>
                  <a:schemeClr val="tx1"/>
                </a:solidFill>
                <a:latin typeface="Times New Roman" panose="02020603050405020304" pitchFamily="18" charset="0"/>
                <a:ea typeface="黑体" panose="02010609060101010101" pitchFamily="49" charset="-122"/>
              </a:defRPr>
            </a:lvl4pPr>
            <a:lvl5pPr marL="2057400" indent="-228600">
              <a:defRPr sz="28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黑体" panose="02010609060101010101" pitchFamily="49" charset="-122"/>
              </a:defRPr>
            </a:lvl9pPr>
          </a:lstStyle>
          <a:p>
            <a:r>
              <a:rPr lang="zh-CN" altLang="en-US" b="1"/>
              <a:t>让阿波罗成功登陆月球的代码！</a:t>
            </a:r>
            <a:endParaRPr lang="zh-CN" altLang="en-US"/>
          </a:p>
        </p:txBody>
      </p:sp>
    </p:spTree>
    <p:extLst>
      <p:ext uri="{BB962C8B-B14F-4D97-AF65-F5344CB8AC3E}">
        <p14:creationId xmlns:p14="http://schemas.microsoft.com/office/powerpoint/2010/main" val="229986127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3">
            <a:extLst>
              <a:ext uri="{FF2B5EF4-FFF2-40B4-BE49-F238E27FC236}">
                <a16:creationId xmlns:a16="http://schemas.microsoft.com/office/drawing/2014/main" id="{228C8EDE-D86F-4F86-9499-F2EBC2482C1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2020</a:t>
            </a: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BUPT TSEG             </a:t>
            </a:r>
            <a:r>
              <a:rPr lang="zh-CN" altLang="en-GB" sz="1200" dirty="0">
                <a:solidFill>
                  <a:schemeClr val="tx1"/>
                </a:solidFill>
                <a:latin typeface="Arial" panose="020B0604020202020204" pitchFamily="34" charset="0"/>
                <a:ea typeface="宋体" panose="02010600030101010101" pitchFamily="2" charset="-122"/>
              </a:rPr>
              <a:t>北京邮电大学 通信软件工程中心</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56323" name="Rectangle 2">
            <a:extLst>
              <a:ext uri="{FF2B5EF4-FFF2-40B4-BE49-F238E27FC236}">
                <a16:creationId xmlns:a16="http://schemas.microsoft.com/office/drawing/2014/main" id="{75DDC753-0F41-4C18-A52C-5A87DC49F181}"/>
              </a:ext>
            </a:extLst>
          </p:cNvPr>
          <p:cNvSpPr>
            <a:spLocks noGrp="1" noChangeArrowheads="1"/>
          </p:cNvSpPr>
          <p:nvPr>
            <p:ph type="title"/>
          </p:nvPr>
        </p:nvSpPr>
        <p:spPr/>
        <p:txBody>
          <a:bodyPr/>
          <a:lstStyle/>
          <a:p>
            <a:r>
              <a:rPr lang="en-US" altLang="zh-CN">
                <a:latin typeface="华文中宋" panose="02010600040101010101" pitchFamily="2" charset="-122"/>
              </a:rPr>
              <a:t>§1.3 </a:t>
            </a:r>
            <a:r>
              <a:rPr lang="zh-CN" altLang="en-US">
                <a:latin typeface="华文中宋" panose="02010600040101010101" pitchFamily="2" charset="-122"/>
              </a:rPr>
              <a:t>软件工程</a:t>
            </a:r>
          </a:p>
        </p:txBody>
      </p:sp>
      <p:sp>
        <p:nvSpPr>
          <p:cNvPr id="181251" name="Rectangle 3">
            <a:extLst>
              <a:ext uri="{FF2B5EF4-FFF2-40B4-BE49-F238E27FC236}">
                <a16:creationId xmlns:a16="http://schemas.microsoft.com/office/drawing/2014/main" id="{45053DA6-7FEB-44B8-A5ED-F567EC196044}"/>
              </a:ext>
            </a:extLst>
          </p:cNvPr>
          <p:cNvSpPr>
            <a:spLocks noGrp="1" noChangeArrowheads="1"/>
          </p:cNvSpPr>
          <p:nvPr>
            <p:ph type="body" idx="1"/>
          </p:nvPr>
        </p:nvSpPr>
        <p:spPr>
          <a:xfrm>
            <a:off x="684213" y="1125538"/>
            <a:ext cx="8343900" cy="5111750"/>
          </a:xfrm>
        </p:spPr>
        <p:txBody>
          <a:bodyPr/>
          <a:lstStyle/>
          <a:p>
            <a:pPr marL="274638" indent="-274638">
              <a:buFont typeface="Wingdings" panose="05000000000000000000" pitchFamily="2" charset="2"/>
              <a:buNone/>
            </a:pPr>
            <a:r>
              <a:rPr lang="en-US" altLang="zh-CN" sz="3300" b="1">
                <a:solidFill>
                  <a:srgbClr val="99230B"/>
                </a:solidFill>
                <a:latin typeface="楷体_GB2312" pitchFamily="49" charset="-122"/>
              </a:rPr>
              <a:t>2. </a:t>
            </a:r>
            <a:r>
              <a:rPr lang="zh-CN" altLang="en-US" sz="3300" b="1">
                <a:solidFill>
                  <a:srgbClr val="99230B"/>
                </a:solidFill>
                <a:latin typeface="楷体_GB2312" pitchFamily="49" charset="-122"/>
              </a:rPr>
              <a:t>软件工程三要素</a:t>
            </a:r>
          </a:p>
          <a:p>
            <a:pPr marL="715963" lvl="1" indent="-261938">
              <a:lnSpc>
                <a:spcPct val="110000"/>
              </a:lnSpc>
            </a:pPr>
            <a:r>
              <a:rPr lang="zh-CN" altLang="en-US" sz="2200" b="1">
                <a:solidFill>
                  <a:srgbClr val="0000CC"/>
                </a:solidFill>
                <a:latin typeface="楷体_GB2312" pitchFamily="49" charset="-122"/>
                <a:ea typeface="黑体" panose="02010609060101010101" pitchFamily="49" charset="-122"/>
              </a:rPr>
              <a:t>软件工程</a:t>
            </a:r>
            <a:r>
              <a:rPr lang="zh-CN" altLang="en-US" sz="2200" b="1">
                <a:solidFill>
                  <a:srgbClr val="FF00FF"/>
                </a:solidFill>
                <a:latin typeface="楷体_GB2312" pitchFamily="49" charset="-122"/>
                <a:ea typeface="黑体" panose="02010609060101010101" pitchFamily="49" charset="-122"/>
              </a:rPr>
              <a:t>方法</a:t>
            </a:r>
            <a:r>
              <a:rPr lang="zh-CN" altLang="en-US" sz="2200" b="1">
                <a:solidFill>
                  <a:srgbClr val="0000CC"/>
                </a:solidFill>
                <a:latin typeface="楷体_GB2312" pitchFamily="49" charset="-122"/>
                <a:ea typeface="黑体" panose="02010609060101010101" pitchFamily="49" charset="-122"/>
              </a:rPr>
              <a:t>为软件开发提供了</a:t>
            </a:r>
            <a:r>
              <a:rPr lang="zh-CN" altLang="en-US" sz="2200" b="1">
                <a:solidFill>
                  <a:srgbClr val="0000CC"/>
                </a:solidFill>
                <a:ea typeface="黑体" panose="02010609060101010101" pitchFamily="49" charset="-122"/>
              </a:rPr>
              <a:t>“</a:t>
            </a:r>
            <a:r>
              <a:rPr lang="zh-CN" altLang="en-US" sz="2200" b="1">
                <a:solidFill>
                  <a:srgbClr val="0000CC"/>
                </a:solidFill>
                <a:latin typeface="楷体_GB2312" pitchFamily="49" charset="-122"/>
                <a:ea typeface="黑体" panose="02010609060101010101" pitchFamily="49" charset="-122"/>
              </a:rPr>
              <a:t>如何做</a:t>
            </a:r>
            <a:r>
              <a:rPr lang="zh-CN" altLang="en-US" sz="2200" b="1">
                <a:solidFill>
                  <a:srgbClr val="0000CC"/>
                </a:solidFill>
                <a:ea typeface="黑体" panose="02010609060101010101" pitchFamily="49" charset="-122"/>
              </a:rPr>
              <a:t>”</a:t>
            </a:r>
            <a:r>
              <a:rPr lang="zh-CN" altLang="en-US" sz="2200" b="1">
                <a:solidFill>
                  <a:srgbClr val="0000CC"/>
                </a:solidFill>
                <a:latin typeface="楷体_GB2312" pitchFamily="49" charset="-122"/>
                <a:ea typeface="黑体" panose="02010609060101010101" pitchFamily="49" charset="-122"/>
              </a:rPr>
              <a:t>的技术。它包括了多方面的任务，如项目计划与估算、软件系统需求分析、数据结构、系统总体结构的设计、算法过程的设计、编码、测试以及维护等。</a:t>
            </a:r>
          </a:p>
          <a:p>
            <a:pPr marL="715963" lvl="1" indent="-261938">
              <a:lnSpc>
                <a:spcPct val="110000"/>
              </a:lnSpc>
            </a:pPr>
            <a:r>
              <a:rPr lang="zh-CN" altLang="en-US" sz="2200" b="1">
                <a:solidFill>
                  <a:srgbClr val="0000CC"/>
                </a:solidFill>
                <a:latin typeface="楷体_GB2312" pitchFamily="49" charset="-122"/>
                <a:ea typeface="黑体" panose="02010609060101010101" pitchFamily="49" charset="-122"/>
              </a:rPr>
              <a:t>软件</a:t>
            </a:r>
            <a:r>
              <a:rPr lang="zh-CN" altLang="en-US" sz="2200" b="1">
                <a:solidFill>
                  <a:srgbClr val="FF00FF"/>
                </a:solidFill>
                <a:latin typeface="楷体_GB2312" pitchFamily="49" charset="-122"/>
                <a:ea typeface="黑体" panose="02010609060101010101" pitchFamily="49" charset="-122"/>
              </a:rPr>
              <a:t>工具</a:t>
            </a:r>
            <a:r>
              <a:rPr lang="zh-CN" altLang="en-US" sz="2200" b="1">
                <a:solidFill>
                  <a:srgbClr val="0000CC"/>
                </a:solidFill>
                <a:latin typeface="楷体_GB2312" pitchFamily="49" charset="-122"/>
                <a:ea typeface="黑体" panose="02010609060101010101" pitchFamily="49" charset="-122"/>
              </a:rPr>
              <a:t>为软件工程方法提供了自动的或半自动的软件支撑环境。 （</a:t>
            </a:r>
            <a:r>
              <a:rPr lang="en-US" altLang="zh-CN" sz="2200" b="1">
                <a:solidFill>
                  <a:srgbClr val="0000CC"/>
                </a:solidFill>
                <a:latin typeface="楷体_GB2312" pitchFamily="49" charset="-122"/>
                <a:ea typeface="黑体" panose="02010609060101010101" pitchFamily="49" charset="-122"/>
              </a:rPr>
              <a:t>CASE</a:t>
            </a:r>
            <a:r>
              <a:rPr lang="zh-CN" altLang="en-US" sz="2200" b="1">
                <a:solidFill>
                  <a:srgbClr val="0000CC"/>
                </a:solidFill>
                <a:latin typeface="楷体_GB2312" pitchFamily="49" charset="-122"/>
                <a:ea typeface="黑体" panose="02010609060101010101" pitchFamily="49" charset="-122"/>
              </a:rPr>
              <a:t>：计算机辅助软件工程）</a:t>
            </a:r>
          </a:p>
          <a:p>
            <a:pPr marL="715963" lvl="1" indent="-261938">
              <a:lnSpc>
                <a:spcPct val="110000"/>
              </a:lnSpc>
            </a:pPr>
            <a:r>
              <a:rPr lang="zh-CN" altLang="en-US" sz="2200" b="1">
                <a:solidFill>
                  <a:srgbClr val="0000CC"/>
                </a:solidFill>
                <a:latin typeface="楷体_GB2312" pitchFamily="49" charset="-122"/>
                <a:ea typeface="黑体" panose="02010609060101010101" pitchFamily="49" charset="-122"/>
              </a:rPr>
              <a:t>软件工程的</a:t>
            </a:r>
            <a:r>
              <a:rPr lang="zh-CN" altLang="en-US" sz="2200" b="1">
                <a:solidFill>
                  <a:srgbClr val="FF00FF"/>
                </a:solidFill>
                <a:latin typeface="楷体_GB2312" pitchFamily="49" charset="-122"/>
                <a:ea typeface="黑体" panose="02010609060101010101" pitchFamily="49" charset="-122"/>
              </a:rPr>
              <a:t>过程</a:t>
            </a:r>
            <a:r>
              <a:rPr lang="zh-CN" altLang="en-US" sz="2200" b="1">
                <a:solidFill>
                  <a:srgbClr val="0000CC"/>
                </a:solidFill>
                <a:latin typeface="楷体_GB2312" pitchFamily="49" charset="-122"/>
                <a:ea typeface="黑体" panose="02010609060101010101" pitchFamily="49" charset="-122"/>
              </a:rPr>
              <a:t>则是将软件工程的方法和工具综合起来以达到合理、及时地进行计算机软件开发的目的。过程定义了方法使用的顺序、要求交付的文档资料、为保证质量和协调变化所需要的管理、及软件开发各个阶段完成的里程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125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125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12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页脚占位符 3">
            <a:extLst>
              <a:ext uri="{FF2B5EF4-FFF2-40B4-BE49-F238E27FC236}">
                <a16:creationId xmlns:a16="http://schemas.microsoft.com/office/drawing/2014/main" id="{2B43C0CE-2CA7-4789-A024-C64F1E6C377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2020</a:t>
            </a: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BUPT TSEG             </a:t>
            </a:r>
            <a:r>
              <a:rPr lang="zh-CN" altLang="en-GB" sz="1200" dirty="0">
                <a:solidFill>
                  <a:schemeClr val="tx1"/>
                </a:solidFill>
                <a:latin typeface="Arial" panose="020B0604020202020204" pitchFamily="34" charset="0"/>
                <a:ea typeface="宋体" panose="02010600030101010101" pitchFamily="2" charset="-122"/>
              </a:rPr>
              <a:t>北京邮电大学 通信软件工程中心</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58371" name="Rectangle 2">
            <a:extLst>
              <a:ext uri="{FF2B5EF4-FFF2-40B4-BE49-F238E27FC236}">
                <a16:creationId xmlns:a16="http://schemas.microsoft.com/office/drawing/2014/main" id="{1153CD66-59EE-4BF0-BC0F-6FE63328AA73}"/>
              </a:ext>
            </a:extLst>
          </p:cNvPr>
          <p:cNvSpPr>
            <a:spLocks noGrp="1" noChangeArrowheads="1"/>
          </p:cNvSpPr>
          <p:nvPr>
            <p:ph type="title"/>
          </p:nvPr>
        </p:nvSpPr>
        <p:spPr/>
        <p:txBody>
          <a:bodyPr/>
          <a:lstStyle/>
          <a:p>
            <a:r>
              <a:rPr lang="en-US" altLang="zh-CN">
                <a:latin typeface="华文中宋" panose="02010600040101010101" pitchFamily="2" charset="-122"/>
              </a:rPr>
              <a:t>§1.3 </a:t>
            </a:r>
            <a:r>
              <a:rPr lang="zh-CN" altLang="en-US">
                <a:latin typeface="华文中宋" panose="02010600040101010101" pitchFamily="2" charset="-122"/>
              </a:rPr>
              <a:t>软件工程</a:t>
            </a:r>
          </a:p>
        </p:txBody>
      </p:sp>
      <p:sp>
        <p:nvSpPr>
          <p:cNvPr id="58372" name="Rectangle 3">
            <a:extLst>
              <a:ext uri="{FF2B5EF4-FFF2-40B4-BE49-F238E27FC236}">
                <a16:creationId xmlns:a16="http://schemas.microsoft.com/office/drawing/2014/main" id="{F543ACC3-06A8-44AC-81CF-C9C5499E3852}"/>
              </a:ext>
            </a:extLst>
          </p:cNvPr>
          <p:cNvSpPr>
            <a:spLocks noGrp="1" noChangeArrowheads="1"/>
          </p:cNvSpPr>
          <p:nvPr>
            <p:ph type="body" idx="1"/>
          </p:nvPr>
        </p:nvSpPr>
        <p:spPr/>
        <p:txBody>
          <a:bodyPr/>
          <a:lstStyle/>
          <a:p>
            <a:pPr marL="609600" indent="-609600">
              <a:buFont typeface="Wingdings" panose="05000000000000000000" pitchFamily="2" charset="2"/>
              <a:buNone/>
            </a:pPr>
            <a:r>
              <a:rPr lang="en-US" altLang="zh-CN" sz="3300" b="1" dirty="0">
                <a:solidFill>
                  <a:srgbClr val="99230B"/>
                </a:solidFill>
                <a:latin typeface="楷体_GB2312" pitchFamily="49" charset="-122"/>
              </a:rPr>
              <a:t>3. </a:t>
            </a:r>
            <a:r>
              <a:rPr lang="zh-CN" altLang="en-US" sz="3300" b="1" dirty="0">
                <a:solidFill>
                  <a:srgbClr val="99230B"/>
                </a:solidFill>
                <a:latin typeface="楷体_GB2312" pitchFamily="49" charset="-122"/>
              </a:rPr>
              <a:t>软件工程的目标</a:t>
            </a:r>
            <a:endParaRPr lang="en-US" altLang="zh-CN" sz="3300" b="1" dirty="0">
              <a:solidFill>
                <a:srgbClr val="99230B"/>
              </a:solidFill>
              <a:latin typeface="楷体_GB2312" pitchFamily="49" charset="-122"/>
            </a:endParaRPr>
          </a:p>
          <a:p>
            <a:pPr marL="609600" indent="-609600">
              <a:buFont typeface="Wingdings" panose="05000000000000000000" pitchFamily="2" charset="2"/>
              <a:buNone/>
            </a:pPr>
            <a:r>
              <a:rPr lang="en-US" altLang="zh-CN" sz="2800" b="1" dirty="0"/>
              <a:t>	</a:t>
            </a:r>
            <a:r>
              <a:rPr lang="zh-CN" altLang="en-US" b="1" dirty="0"/>
              <a:t>在给定成本、进度的前提下，开发出满足用户需求且具有 </a:t>
            </a:r>
            <a:r>
              <a:rPr lang="zh-CN" altLang="en-US" b="1" dirty="0">
                <a:solidFill>
                  <a:srgbClr val="FF00FF"/>
                </a:solidFill>
              </a:rPr>
              <a:t>可修改性、有效性、可靠性、可理解性、可维护性、可重用性、可适应性、可移植性、可追踪性和可互操作性</a:t>
            </a:r>
            <a:r>
              <a:rPr lang="en-US" altLang="zh-CN" b="1" dirty="0">
                <a:solidFill>
                  <a:srgbClr val="FF00FF"/>
                </a:solidFill>
              </a:rPr>
              <a:t> </a:t>
            </a:r>
            <a:r>
              <a:rPr lang="zh-CN" altLang="en-US" b="1" dirty="0"/>
              <a:t>的软件产品。</a:t>
            </a:r>
            <a:endParaRPr lang="en-US" altLang="zh-CN" b="1"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3">
            <a:extLst>
              <a:ext uri="{FF2B5EF4-FFF2-40B4-BE49-F238E27FC236}">
                <a16:creationId xmlns:a16="http://schemas.microsoft.com/office/drawing/2014/main" id="{75E7C524-02D9-4833-82CB-A85538D3811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2020</a:t>
            </a: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BUPT TSEG             </a:t>
            </a:r>
            <a:r>
              <a:rPr lang="zh-CN" altLang="en-GB" sz="1200" dirty="0">
                <a:solidFill>
                  <a:schemeClr val="tx1"/>
                </a:solidFill>
                <a:latin typeface="Arial" panose="020B0604020202020204" pitchFamily="34" charset="0"/>
                <a:ea typeface="宋体" panose="02010600030101010101" pitchFamily="2" charset="-122"/>
              </a:rPr>
              <a:t>北京邮电大学 通信软件工程中心</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60419" name="Rectangle 2">
            <a:extLst>
              <a:ext uri="{FF2B5EF4-FFF2-40B4-BE49-F238E27FC236}">
                <a16:creationId xmlns:a16="http://schemas.microsoft.com/office/drawing/2014/main" id="{50F8671D-95E7-4AD3-967D-282C10B7F20E}"/>
              </a:ext>
            </a:extLst>
          </p:cNvPr>
          <p:cNvSpPr>
            <a:spLocks noGrp="1" noChangeArrowheads="1"/>
          </p:cNvSpPr>
          <p:nvPr>
            <p:ph type="title"/>
          </p:nvPr>
        </p:nvSpPr>
        <p:spPr/>
        <p:txBody>
          <a:bodyPr/>
          <a:lstStyle/>
          <a:p>
            <a:r>
              <a:rPr lang="en-US" altLang="zh-CN">
                <a:latin typeface="华文中宋" panose="02010600040101010101" pitchFamily="2" charset="-122"/>
              </a:rPr>
              <a:t>§1.3 </a:t>
            </a:r>
            <a:r>
              <a:rPr lang="zh-CN" altLang="en-US">
                <a:latin typeface="华文中宋" panose="02010600040101010101" pitchFamily="2" charset="-122"/>
              </a:rPr>
              <a:t>软件工程</a:t>
            </a:r>
          </a:p>
        </p:txBody>
      </p:sp>
      <p:sp>
        <p:nvSpPr>
          <p:cNvPr id="183299" name="Rectangle 3">
            <a:extLst>
              <a:ext uri="{FF2B5EF4-FFF2-40B4-BE49-F238E27FC236}">
                <a16:creationId xmlns:a16="http://schemas.microsoft.com/office/drawing/2014/main" id="{205BE49B-B6BA-4DB4-B373-18442894CE0A}"/>
              </a:ext>
            </a:extLst>
          </p:cNvPr>
          <p:cNvSpPr>
            <a:spLocks noGrp="1" noChangeArrowheads="1"/>
          </p:cNvSpPr>
          <p:nvPr>
            <p:ph type="body" idx="1"/>
          </p:nvPr>
        </p:nvSpPr>
        <p:spPr/>
        <p:txBody>
          <a:bodyPr/>
          <a:lstStyle/>
          <a:p>
            <a:pPr marL="609600" indent="-609600">
              <a:buFont typeface="Wingdings" panose="05000000000000000000" pitchFamily="2" charset="2"/>
              <a:buNone/>
              <a:defRPr/>
            </a:pPr>
            <a:r>
              <a:rPr lang="en-US" altLang="zh-CN" sz="3300" b="1" dirty="0">
                <a:solidFill>
                  <a:srgbClr val="99230B"/>
                </a:solidFill>
                <a:latin typeface="+mn-ea"/>
              </a:rPr>
              <a:t>4. </a:t>
            </a:r>
            <a:r>
              <a:rPr lang="zh-CN" altLang="en-US" sz="3300" b="1" dirty="0">
                <a:solidFill>
                  <a:srgbClr val="99230B"/>
                </a:solidFill>
                <a:latin typeface="+mn-ea"/>
              </a:rPr>
              <a:t>软件工程研究内容</a:t>
            </a:r>
            <a:endParaRPr lang="en-US" altLang="zh-CN" sz="3300" b="1" dirty="0">
              <a:solidFill>
                <a:srgbClr val="99230B"/>
              </a:solidFill>
              <a:latin typeface="+mn-ea"/>
            </a:endParaRPr>
          </a:p>
          <a:p>
            <a:pPr>
              <a:buFont typeface="Wingdings" panose="05000000000000000000" pitchFamily="2" charset="2"/>
              <a:buChar char="Ø"/>
              <a:defRPr/>
            </a:pPr>
            <a:r>
              <a:rPr lang="zh-CN" altLang="en-US" sz="3000" b="1" dirty="0">
                <a:latin typeface="+mn-ea"/>
              </a:rPr>
              <a:t>软件开发技术</a:t>
            </a:r>
            <a:endParaRPr lang="en-US" altLang="zh-CN" sz="3000" b="1" dirty="0">
              <a:latin typeface="+mn-ea"/>
            </a:endParaRPr>
          </a:p>
          <a:p>
            <a:pPr marL="630237" lvl="1" indent="0">
              <a:buFont typeface="Wingdings" panose="05000000000000000000" pitchFamily="2" charset="2"/>
              <a:buNone/>
              <a:defRPr/>
            </a:pPr>
            <a:r>
              <a:rPr lang="zh-CN" altLang="en-US" sz="2400" b="1" dirty="0">
                <a:latin typeface="+mn-ea"/>
                <a:ea typeface="+mn-ea"/>
              </a:rPr>
              <a:t>软件开发方法学、开发过程模型、开发工具和软件工程环境。</a:t>
            </a:r>
            <a:endParaRPr lang="en-US" altLang="zh-CN" sz="2400" b="1" dirty="0">
              <a:latin typeface="+mn-ea"/>
              <a:ea typeface="+mn-ea"/>
            </a:endParaRPr>
          </a:p>
          <a:p>
            <a:pPr>
              <a:buFont typeface="Wingdings" panose="05000000000000000000" pitchFamily="2" charset="2"/>
              <a:buChar char="Ø"/>
              <a:defRPr/>
            </a:pPr>
            <a:r>
              <a:rPr lang="zh-CN" altLang="en-US" sz="3000" b="1" dirty="0">
                <a:latin typeface="+mn-ea"/>
              </a:rPr>
              <a:t>软件工程管理</a:t>
            </a:r>
            <a:endParaRPr lang="en-US" altLang="zh-CN" sz="3000" b="1" dirty="0">
              <a:latin typeface="+mn-ea"/>
            </a:endParaRPr>
          </a:p>
          <a:p>
            <a:pPr marL="630237" lvl="1" indent="0">
              <a:buFont typeface="Wingdings" panose="05000000000000000000" pitchFamily="2" charset="2"/>
              <a:buNone/>
              <a:defRPr/>
            </a:pPr>
            <a:r>
              <a:rPr lang="zh-CN" altLang="en-US" sz="2600" b="1" dirty="0">
                <a:latin typeface="+mn-ea"/>
                <a:ea typeface="+mn-ea"/>
              </a:rPr>
              <a:t>软件管理学、软件工程经济学、软件心理学等。</a:t>
            </a:r>
            <a:endParaRPr lang="en-US" altLang="zh-CN" sz="2600" b="1" dirty="0">
              <a:latin typeface="+mn-ea"/>
              <a:ea typeface="+mn-ea"/>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页脚占位符 3">
            <a:extLst>
              <a:ext uri="{FF2B5EF4-FFF2-40B4-BE49-F238E27FC236}">
                <a16:creationId xmlns:a16="http://schemas.microsoft.com/office/drawing/2014/main" id="{326EDEA7-AE44-4D73-AD4F-89977980CC2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2020</a:t>
            </a: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BUPT TSEG             </a:t>
            </a:r>
            <a:r>
              <a:rPr lang="zh-CN" altLang="en-GB" sz="1200" dirty="0">
                <a:solidFill>
                  <a:schemeClr val="tx1"/>
                </a:solidFill>
                <a:latin typeface="Arial" panose="020B0604020202020204" pitchFamily="34" charset="0"/>
                <a:ea typeface="宋体" panose="02010600030101010101" pitchFamily="2" charset="-122"/>
              </a:rPr>
              <a:t>北京邮电大学 通信软件工程中心</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62467" name="Rectangle 2">
            <a:extLst>
              <a:ext uri="{FF2B5EF4-FFF2-40B4-BE49-F238E27FC236}">
                <a16:creationId xmlns:a16="http://schemas.microsoft.com/office/drawing/2014/main" id="{5A0704F2-E10C-4146-AE7A-E0A6B94B4389}"/>
              </a:ext>
            </a:extLst>
          </p:cNvPr>
          <p:cNvSpPr>
            <a:spLocks noGrp="1" noChangeArrowheads="1"/>
          </p:cNvSpPr>
          <p:nvPr>
            <p:ph type="title"/>
          </p:nvPr>
        </p:nvSpPr>
        <p:spPr/>
        <p:txBody>
          <a:bodyPr/>
          <a:lstStyle/>
          <a:p>
            <a:r>
              <a:rPr lang="en-US" altLang="zh-CN">
                <a:latin typeface="华文中宋" panose="02010600040101010101" pitchFamily="2" charset="-122"/>
              </a:rPr>
              <a:t>§1.3 </a:t>
            </a:r>
            <a:r>
              <a:rPr lang="zh-CN" altLang="en-US">
                <a:latin typeface="华文中宋" panose="02010600040101010101" pitchFamily="2" charset="-122"/>
              </a:rPr>
              <a:t>软件工程</a:t>
            </a:r>
          </a:p>
        </p:txBody>
      </p:sp>
      <p:sp>
        <p:nvSpPr>
          <p:cNvPr id="185347" name="Rectangle 3">
            <a:extLst>
              <a:ext uri="{FF2B5EF4-FFF2-40B4-BE49-F238E27FC236}">
                <a16:creationId xmlns:a16="http://schemas.microsoft.com/office/drawing/2014/main" id="{BAFD66BB-6293-482D-8BF4-E8BD0C37C91B}"/>
              </a:ext>
            </a:extLst>
          </p:cNvPr>
          <p:cNvSpPr>
            <a:spLocks noGrp="1" noChangeArrowheads="1"/>
          </p:cNvSpPr>
          <p:nvPr>
            <p:ph type="body" idx="1"/>
          </p:nvPr>
        </p:nvSpPr>
        <p:spPr/>
        <p:txBody>
          <a:bodyPr/>
          <a:lstStyle/>
          <a:p>
            <a:pPr marL="609600" indent="-609600">
              <a:buFont typeface="Wingdings" panose="05000000000000000000" pitchFamily="2" charset="2"/>
              <a:buNone/>
            </a:pPr>
            <a:r>
              <a:rPr lang="en-US" altLang="zh-CN" b="1">
                <a:solidFill>
                  <a:srgbClr val="99230B"/>
                </a:solidFill>
                <a:latin typeface="黑体" panose="02010609060101010101" pitchFamily="49" charset="-122"/>
              </a:rPr>
              <a:t>5.</a:t>
            </a:r>
            <a:r>
              <a:rPr lang="zh-CN" altLang="en-US" b="1">
                <a:solidFill>
                  <a:srgbClr val="99230B"/>
                </a:solidFill>
                <a:latin typeface="黑体" panose="02010609060101010101" pitchFamily="49" charset="-122"/>
              </a:rPr>
              <a:t>软件工程四条基本原则</a:t>
            </a:r>
          </a:p>
          <a:p>
            <a:pPr marL="609600" indent="-609600">
              <a:buFont typeface="Wingdings" panose="05000000000000000000" pitchFamily="2" charset="2"/>
              <a:buNone/>
            </a:pPr>
            <a:endParaRPr lang="zh-CN" altLang="en-US" b="1">
              <a:solidFill>
                <a:srgbClr val="99230B"/>
              </a:solidFill>
              <a:latin typeface="黑体" panose="02010609060101010101" pitchFamily="49" charset="-122"/>
            </a:endParaRPr>
          </a:p>
          <a:p>
            <a:pPr marL="1163638" lvl="1" indent="-533400"/>
            <a:r>
              <a:rPr lang="zh-CN" altLang="en-US" b="1">
                <a:solidFill>
                  <a:srgbClr val="0000CC"/>
                </a:solidFill>
                <a:latin typeface="黑体" panose="02010609060101010101" pitchFamily="49" charset="-122"/>
                <a:ea typeface="黑体" panose="02010609060101010101" pitchFamily="49" charset="-122"/>
              </a:rPr>
              <a:t>选取适宜的开发模型。 </a:t>
            </a:r>
          </a:p>
          <a:p>
            <a:pPr marL="1163638" lvl="1" indent="-533400"/>
            <a:r>
              <a:rPr lang="zh-CN" altLang="en-US" b="1">
                <a:solidFill>
                  <a:srgbClr val="0000CC"/>
                </a:solidFill>
                <a:latin typeface="黑体" panose="02010609060101010101" pitchFamily="49" charset="-122"/>
                <a:ea typeface="黑体" panose="02010609060101010101" pitchFamily="49" charset="-122"/>
              </a:rPr>
              <a:t>采用合适的设计方法。</a:t>
            </a:r>
          </a:p>
          <a:p>
            <a:pPr marL="1163638" lvl="1" indent="-533400"/>
            <a:r>
              <a:rPr lang="zh-CN" altLang="en-US" b="1">
                <a:solidFill>
                  <a:srgbClr val="0000CC"/>
                </a:solidFill>
                <a:latin typeface="黑体" panose="02010609060101010101" pitchFamily="49" charset="-122"/>
                <a:ea typeface="黑体" panose="02010609060101010101" pitchFamily="49" charset="-122"/>
              </a:rPr>
              <a:t>提供高质量的工程支持。 </a:t>
            </a:r>
          </a:p>
          <a:p>
            <a:pPr marL="1163638" lvl="1" indent="-533400"/>
            <a:r>
              <a:rPr lang="zh-CN" altLang="en-US" b="1">
                <a:solidFill>
                  <a:srgbClr val="0000CC"/>
                </a:solidFill>
                <a:latin typeface="黑体" panose="02010609060101010101" pitchFamily="49" charset="-122"/>
                <a:ea typeface="黑体" panose="02010609060101010101" pitchFamily="49" charset="-122"/>
              </a:rPr>
              <a:t>重视开发过程的管理。  </a:t>
            </a:r>
          </a:p>
          <a:p>
            <a:pPr marL="609600" indent="-609600">
              <a:buFont typeface="Wingdings" panose="05000000000000000000" pitchFamily="2" charset="2"/>
              <a:buNone/>
            </a:pPr>
            <a:endParaRPr lang="en-US" altLang="zh-CN" b="1">
              <a:latin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534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534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534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53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页脚占位符 3">
            <a:extLst>
              <a:ext uri="{FF2B5EF4-FFF2-40B4-BE49-F238E27FC236}">
                <a16:creationId xmlns:a16="http://schemas.microsoft.com/office/drawing/2014/main" id="{CFA948AA-DBB6-4C2D-9544-51787E2ED17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2020</a:t>
            </a: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BUPT TSEG             </a:t>
            </a:r>
            <a:r>
              <a:rPr lang="zh-CN" altLang="en-GB" sz="1200" dirty="0">
                <a:solidFill>
                  <a:schemeClr val="tx1"/>
                </a:solidFill>
                <a:latin typeface="Arial" panose="020B0604020202020204" pitchFamily="34" charset="0"/>
                <a:ea typeface="宋体" panose="02010600030101010101" pitchFamily="2" charset="-122"/>
              </a:rPr>
              <a:t>北京邮电大学 通信软件工程中心</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64515" name="Rectangle 2">
            <a:extLst>
              <a:ext uri="{FF2B5EF4-FFF2-40B4-BE49-F238E27FC236}">
                <a16:creationId xmlns:a16="http://schemas.microsoft.com/office/drawing/2014/main" id="{2ED4CFA5-0D99-4592-9C03-3E9A6C3A31D5}"/>
              </a:ext>
            </a:extLst>
          </p:cNvPr>
          <p:cNvSpPr>
            <a:spLocks noGrp="1" noChangeArrowheads="1"/>
          </p:cNvSpPr>
          <p:nvPr>
            <p:ph type="title"/>
          </p:nvPr>
        </p:nvSpPr>
        <p:spPr/>
        <p:txBody>
          <a:bodyPr/>
          <a:lstStyle/>
          <a:p>
            <a:r>
              <a:rPr lang="en-US" altLang="zh-CN">
                <a:latin typeface="华文中宋" panose="02010600040101010101" pitchFamily="2" charset="-122"/>
              </a:rPr>
              <a:t>§1.3 </a:t>
            </a:r>
            <a:r>
              <a:rPr lang="zh-CN" altLang="en-US">
                <a:latin typeface="华文中宋" panose="02010600040101010101" pitchFamily="2" charset="-122"/>
              </a:rPr>
              <a:t>软件工程</a:t>
            </a:r>
          </a:p>
        </p:txBody>
      </p:sp>
      <p:sp>
        <p:nvSpPr>
          <p:cNvPr id="187395" name="Rectangle 3">
            <a:extLst>
              <a:ext uri="{FF2B5EF4-FFF2-40B4-BE49-F238E27FC236}">
                <a16:creationId xmlns:a16="http://schemas.microsoft.com/office/drawing/2014/main" id="{196190C8-3C29-40E6-987C-C0B55A5170BE}"/>
              </a:ext>
            </a:extLst>
          </p:cNvPr>
          <p:cNvSpPr>
            <a:spLocks noGrp="1" noChangeArrowheads="1"/>
          </p:cNvSpPr>
          <p:nvPr>
            <p:ph type="body" idx="1"/>
          </p:nvPr>
        </p:nvSpPr>
        <p:spPr>
          <a:xfrm>
            <a:off x="684213" y="1125538"/>
            <a:ext cx="8343900" cy="5183187"/>
          </a:xfrm>
        </p:spPr>
        <p:txBody>
          <a:bodyPr>
            <a:normAutofit fontScale="92500" lnSpcReduction="20000"/>
          </a:bodyPr>
          <a:lstStyle/>
          <a:p>
            <a:pPr marL="609600" indent="-609600">
              <a:buFont typeface="Wingdings" panose="05000000000000000000" pitchFamily="2" charset="2"/>
              <a:buNone/>
              <a:defRPr/>
            </a:pPr>
            <a:r>
              <a:rPr lang="en-US" altLang="zh-CN" sz="3500" b="1" dirty="0">
                <a:solidFill>
                  <a:srgbClr val="99230B"/>
                </a:solidFill>
                <a:latin typeface="+mn-ea"/>
              </a:rPr>
              <a:t>6. </a:t>
            </a:r>
            <a:r>
              <a:rPr lang="zh-CN" altLang="en-US" sz="3500" b="1" dirty="0">
                <a:solidFill>
                  <a:srgbClr val="99230B"/>
                </a:solidFill>
                <a:latin typeface="+mn-ea"/>
              </a:rPr>
              <a:t>软件工程原理</a:t>
            </a:r>
          </a:p>
          <a:p>
            <a:pPr marL="609600" indent="-609600">
              <a:buFont typeface="Wingdings" panose="05000000000000000000" pitchFamily="2" charset="2"/>
              <a:buNone/>
              <a:defRPr/>
            </a:pPr>
            <a:r>
              <a:rPr lang="zh-CN" altLang="en-US" sz="3300" b="1" dirty="0">
                <a:solidFill>
                  <a:srgbClr val="000000"/>
                </a:solidFill>
                <a:latin typeface="+mn-ea"/>
              </a:rPr>
              <a:t> </a:t>
            </a:r>
            <a:r>
              <a:rPr lang="en-US" altLang="zh-CN" b="1" dirty="0">
                <a:solidFill>
                  <a:srgbClr val="99230B"/>
                </a:solidFill>
                <a:latin typeface="+mn-ea"/>
              </a:rPr>
              <a:t>(1)</a:t>
            </a:r>
            <a:r>
              <a:rPr lang="zh-CN" altLang="en-US" b="1" dirty="0">
                <a:solidFill>
                  <a:srgbClr val="99230B"/>
                </a:solidFill>
                <a:latin typeface="+mn-ea"/>
              </a:rPr>
              <a:t>软件工程一般原理：</a:t>
            </a:r>
            <a:endParaRPr lang="en-US" altLang="zh-CN" b="1" dirty="0">
              <a:solidFill>
                <a:srgbClr val="99230B"/>
              </a:solidFill>
              <a:latin typeface="+mn-ea"/>
            </a:endParaRPr>
          </a:p>
          <a:p>
            <a:pPr lvl="1">
              <a:defRPr/>
            </a:pPr>
            <a:r>
              <a:rPr lang="zh-CN" altLang="en-US" sz="3000" b="1" dirty="0">
                <a:solidFill>
                  <a:srgbClr val="000000"/>
                </a:solidFill>
                <a:latin typeface="+mn-ea"/>
                <a:ea typeface="+mn-ea"/>
              </a:rPr>
              <a:t>抽象</a:t>
            </a:r>
            <a:endParaRPr lang="en-US" altLang="zh-CN" sz="3000" b="1" dirty="0">
              <a:solidFill>
                <a:srgbClr val="000000"/>
              </a:solidFill>
              <a:latin typeface="+mn-ea"/>
              <a:ea typeface="+mn-ea"/>
            </a:endParaRPr>
          </a:p>
          <a:p>
            <a:pPr lvl="1">
              <a:defRPr/>
            </a:pPr>
            <a:r>
              <a:rPr lang="zh-CN" altLang="en-US" sz="3000" b="1" dirty="0">
                <a:solidFill>
                  <a:srgbClr val="000000"/>
                </a:solidFill>
                <a:latin typeface="+mn-ea"/>
                <a:ea typeface="+mn-ea"/>
              </a:rPr>
              <a:t>信息隐藏</a:t>
            </a:r>
            <a:endParaRPr lang="en-US" altLang="zh-CN" sz="3000" b="1" dirty="0">
              <a:solidFill>
                <a:srgbClr val="000000"/>
              </a:solidFill>
              <a:latin typeface="+mn-ea"/>
              <a:ea typeface="+mn-ea"/>
            </a:endParaRPr>
          </a:p>
          <a:p>
            <a:pPr lvl="1">
              <a:defRPr/>
            </a:pPr>
            <a:r>
              <a:rPr lang="zh-CN" altLang="en-US" sz="3000" b="1" dirty="0">
                <a:solidFill>
                  <a:srgbClr val="000000"/>
                </a:solidFill>
                <a:latin typeface="+mn-ea"/>
                <a:ea typeface="+mn-ea"/>
              </a:rPr>
              <a:t>模块化</a:t>
            </a:r>
            <a:endParaRPr lang="en-US" altLang="zh-CN" sz="3000" b="1" dirty="0">
              <a:solidFill>
                <a:srgbClr val="000000"/>
              </a:solidFill>
              <a:latin typeface="+mn-ea"/>
              <a:ea typeface="+mn-ea"/>
            </a:endParaRPr>
          </a:p>
          <a:p>
            <a:pPr lvl="1">
              <a:defRPr/>
            </a:pPr>
            <a:r>
              <a:rPr lang="zh-CN" altLang="en-US" sz="3000" b="1" dirty="0">
                <a:solidFill>
                  <a:srgbClr val="000000"/>
                </a:solidFill>
                <a:latin typeface="+mn-ea"/>
                <a:ea typeface="+mn-ea"/>
              </a:rPr>
              <a:t>局部化</a:t>
            </a:r>
            <a:endParaRPr lang="en-US" altLang="zh-CN" sz="3000" b="1" dirty="0">
              <a:solidFill>
                <a:srgbClr val="000000"/>
              </a:solidFill>
              <a:latin typeface="+mn-ea"/>
              <a:ea typeface="+mn-ea"/>
            </a:endParaRPr>
          </a:p>
          <a:p>
            <a:pPr lvl="1">
              <a:defRPr/>
            </a:pPr>
            <a:r>
              <a:rPr lang="zh-CN" altLang="en-US" sz="3000" b="1" dirty="0">
                <a:solidFill>
                  <a:srgbClr val="000000"/>
                </a:solidFill>
                <a:latin typeface="+mn-ea"/>
                <a:ea typeface="+mn-ea"/>
              </a:rPr>
              <a:t>确定性</a:t>
            </a:r>
            <a:endParaRPr lang="en-US" altLang="zh-CN" sz="3000" b="1" dirty="0">
              <a:solidFill>
                <a:srgbClr val="000000"/>
              </a:solidFill>
              <a:latin typeface="+mn-ea"/>
              <a:ea typeface="+mn-ea"/>
            </a:endParaRPr>
          </a:p>
          <a:p>
            <a:pPr lvl="1">
              <a:defRPr/>
            </a:pPr>
            <a:r>
              <a:rPr lang="zh-CN" altLang="en-US" sz="3000" b="1" dirty="0">
                <a:solidFill>
                  <a:srgbClr val="000000"/>
                </a:solidFill>
                <a:latin typeface="+mn-ea"/>
                <a:ea typeface="+mn-ea"/>
              </a:rPr>
              <a:t>一致性</a:t>
            </a:r>
            <a:endParaRPr lang="en-US" altLang="zh-CN" sz="3000" b="1" dirty="0">
              <a:solidFill>
                <a:srgbClr val="000000"/>
              </a:solidFill>
              <a:latin typeface="+mn-ea"/>
              <a:ea typeface="+mn-ea"/>
            </a:endParaRPr>
          </a:p>
          <a:p>
            <a:pPr lvl="1">
              <a:defRPr/>
            </a:pPr>
            <a:r>
              <a:rPr lang="zh-CN" altLang="en-US" sz="3000" b="1" dirty="0">
                <a:solidFill>
                  <a:srgbClr val="000000"/>
                </a:solidFill>
                <a:latin typeface="+mn-ea"/>
                <a:ea typeface="+mn-ea"/>
              </a:rPr>
              <a:t>完备性</a:t>
            </a:r>
            <a:endParaRPr lang="en-US" altLang="zh-CN" sz="3000" b="1" dirty="0">
              <a:solidFill>
                <a:srgbClr val="000000"/>
              </a:solidFill>
              <a:latin typeface="+mn-ea"/>
              <a:ea typeface="+mn-ea"/>
            </a:endParaRPr>
          </a:p>
          <a:p>
            <a:pPr lvl="1">
              <a:defRPr/>
            </a:pPr>
            <a:r>
              <a:rPr lang="zh-CN" altLang="en-US" sz="3000" b="1" dirty="0">
                <a:solidFill>
                  <a:srgbClr val="000000"/>
                </a:solidFill>
                <a:latin typeface="+mn-ea"/>
                <a:ea typeface="+mn-ea"/>
              </a:rPr>
              <a:t>可验证性</a:t>
            </a:r>
            <a:endParaRPr lang="en-US" altLang="zh-CN" sz="2600" b="1" dirty="0">
              <a:solidFill>
                <a:srgbClr val="000000"/>
              </a:solidFill>
              <a:latin typeface="+mn-ea"/>
              <a:ea typeface="+mn-ea"/>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页脚占位符 3">
            <a:extLst>
              <a:ext uri="{FF2B5EF4-FFF2-40B4-BE49-F238E27FC236}">
                <a16:creationId xmlns:a16="http://schemas.microsoft.com/office/drawing/2014/main" id="{FF6A0780-62E0-49F1-8D8D-D5B12FC0CE7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2020</a:t>
            </a: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BUPT TSEG             </a:t>
            </a:r>
            <a:r>
              <a:rPr lang="zh-CN" altLang="en-GB" sz="1200" dirty="0">
                <a:solidFill>
                  <a:schemeClr val="tx1"/>
                </a:solidFill>
                <a:latin typeface="Arial" panose="020B0604020202020204" pitchFamily="34" charset="0"/>
                <a:ea typeface="宋体" panose="02010600030101010101" pitchFamily="2" charset="-122"/>
              </a:rPr>
              <a:t>北京邮电大学 通信软件工程中心</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66563" name="Rectangle 2">
            <a:extLst>
              <a:ext uri="{FF2B5EF4-FFF2-40B4-BE49-F238E27FC236}">
                <a16:creationId xmlns:a16="http://schemas.microsoft.com/office/drawing/2014/main" id="{112852DC-0D09-45BB-AD58-24AED07CB063}"/>
              </a:ext>
            </a:extLst>
          </p:cNvPr>
          <p:cNvSpPr>
            <a:spLocks noGrp="1" noChangeArrowheads="1"/>
          </p:cNvSpPr>
          <p:nvPr>
            <p:ph type="title"/>
          </p:nvPr>
        </p:nvSpPr>
        <p:spPr/>
        <p:txBody>
          <a:bodyPr/>
          <a:lstStyle/>
          <a:p>
            <a:r>
              <a:rPr lang="en-US" altLang="zh-CN">
                <a:latin typeface="华文中宋" panose="02010600040101010101" pitchFamily="2" charset="-122"/>
              </a:rPr>
              <a:t>§1.3 </a:t>
            </a:r>
            <a:r>
              <a:rPr lang="zh-CN" altLang="en-US">
                <a:latin typeface="华文中宋" panose="02010600040101010101" pitchFamily="2" charset="-122"/>
              </a:rPr>
              <a:t>软件工程</a:t>
            </a:r>
          </a:p>
        </p:txBody>
      </p:sp>
      <p:sp>
        <p:nvSpPr>
          <p:cNvPr id="187395" name="Rectangle 3">
            <a:extLst>
              <a:ext uri="{FF2B5EF4-FFF2-40B4-BE49-F238E27FC236}">
                <a16:creationId xmlns:a16="http://schemas.microsoft.com/office/drawing/2014/main" id="{06462E3F-8FC1-4B77-8068-F14B6A225783}"/>
              </a:ext>
            </a:extLst>
          </p:cNvPr>
          <p:cNvSpPr>
            <a:spLocks noGrp="1" noChangeArrowheads="1"/>
          </p:cNvSpPr>
          <p:nvPr>
            <p:ph type="body" idx="1"/>
          </p:nvPr>
        </p:nvSpPr>
        <p:spPr>
          <a:xfrm>
            <a:off x="684213" y="1268413"/>
            <a:ext cx="8343900" cy="4856162"/>
          </a:xfrm>
        </p:spPr>
        <p:txBody>
          <a:bodyPr/>
          <a:lstStyle/>
          <a:p>
            <a:pPr marL="609600" indent="-609600">
              <a:buFont typeface="Wingdings" panose="05000000000000000000" pitchFamily="2" charset="2"/>
              <a:buNone/>
              <a:defRPr/>
            </a:pPr>
            <a:r>
              <a:rPr lang="en-US" altLang="zh-CN" sz="3300" b="1" dirty="0">
                <a:solidFill>
                  <a:srgbClr val="99230B"/>
                </a:solidFill>
                <a:latin typeface="+mj-lt"/>
              </a:rPr>
              <a:t>(2) </a:t>
            </a:r>
            <a:r>
              <a:rPr lang="zh-CN" altLang="en-US" sz="3300" b="1" dirty="0">
                <a:solidFill>
                  <a:srgbClr val="99230B"/>
                </a:solidFill>
                <a:latin typeface="+mj-lt"/>
              </a:rPr>
              <a:t>软件工程基本原理</a:t>
            </a:r>
          </a:p>
          <a:p>
            <a:pPr marL="609600" indent="-609600">
              <a:buFont typeface="Wingdings" panose="05000000000000000000" pitchFamily="2" charset="2"/>
              <a:buNone/>
              <a:defRPr/>
            </a:pPr>
            <a:r>
              <a:rPr lang="zh-CN" altLang="en-US" sz="3300" b="1" dirty="0">
                <a:solidFill>
                  <a:schemeClr val="tx2"/>
                </a:solidFill>
                <a:latin typeface="+mj-lt"/>
              </a:rPr>
              <a:t>	</a:t>
            </a:r>
            <a:r>
              <a:rPr lang="zh-CN" altLang="en-US" sz="2800" b="1" dirty="0">
                <a:latin typeface="+mj-lt"/>
              </a:rPr>
              <a:t>美国著名的软件工程专家 </a:t>
            </a:r>
            <a:r>
              <a:rPr lang="en-US" altLang="zh-CN" sz="2800" b="1" dirty="0">
                <a:latin typeface="+mj-lt"/>
              </a:rPr>
              <a:t>Boehm</a:t>
            </a:r>
            <a:r>
              <a:rPr lang="zh-CN" altLang="en-US" sz="2800" b="1" dirty="0">
                <a:latin typeface="+mj-lt"/>
              </a:rPr>
              <a:t>，于</a:t>
            </a:r>
            <a:r>
              <a:rPr lang="en-US" altLang="zh-CN" sz="2800" b="1" dirty="0">
                <a:latin typeface="+mj-lt"/>
              </a:rPr>
              <a:t>1983</a:t>
            </a:r>
            <a:r>
              <a:rPr lang="zh-CN" altLang="en-US" sz="2800" b="1" dirty="0">
                <a:latin typeface="+mj-lt"/>
              </a:rPr>
              <a:t>年提出了软件工程的七条基本原理 ：</a:t>
            </a:r>
          </a:p>
          <a:p>
            <a:pPr marL="1163638" lvl="1" indent="-533400">
              <a:buClr>
                <a:schemeClr val="tx1"/>
              </a:buClr>
              <a:buSzTx/>
              <a:buFont typeface="Wingdings" panose="05000000000000000000" pitchFamily="2" charset="2"/>
              <a:buAutoNum type="arabicParenBoth"/>
              <a:defRPr/>
            </a:pPr>
            <a:r>
              <a:rPr lang="zh-CN" altLang="en-US" b="1" dirty="0">
                <a:latin typeface="+mj-lt"/>
                <a:ea typeface="黑体" panose="02010609060101010101" pitchFamily="49" charset="-122"/>
              </a:rPr>
              <a:t>用分阶段的生命周期计划严格管理 </a:t>
            </a:r>
          </a:p>
          <a:p>
            <a:pPr marL="1163638" lvl="1" indent="-533400">
              <a:buClr>
                <a:schemeClr val="tx1"/>
              </a:buClr>
              <a:buSzTx/>
              <a:buFont typeface="Wingdings" panose="05000000000000000000" pitchFamily="2" charset="2"/>
              <a:buNone/>
              <a:defRPr/>
            </a:pPr>
            <a:r>
              <a:rPr lang="zh-CN" altLang="en-US" sz="3200" b="1" dirty="0">
                <a:latin typeface="+mj-lt"/>
                <a:ea typeface="黑体" panose="02010609060101010101" pitchFamily="49" charset="-122"/>
              </a:rPr>
              <a:t>		</a:t>
            </a:r>
            <a:r>
              <a:rPr lang="zh-CN" altLang="en-US" sz="2400" b="1" dirty="0">
                <a:latin typeface="+mj-lt"/>
                <a:ea typeface="黑体" panose="02010609060101010101" pitchFamily="49" charset="-122"/>
              </a:rPr>
              <a:t>重要的管理计划包括：项目概要计划、里程碑	计划、项目控制计划、产品控制计划、验证计	划、运行维护计划</a:t>
            </a:r>
          </a:p>
          <a:p>
            <a:pPr marL="1163638" lvl="1" indent="-533400">
              <a:buClr>
                <a:schemeClr val="tx1"/>
              </a:buClr>
              <a:buSzTx/>
              <a:buFont typeface="Wingdings" panose="05000000000000000000" pitchFamily="2" charset="2"/>
              <a:buAutoNum type="arabicParenBoth" startAt="2"/>
              <a:defRPr/>
            </a:pPr>
            <a:r>
              <a:rPr lang="zh-CN" altLang="en-US" b="1" dirty="0">
                <a:latin typeface="+mj-lt"/>
                <a:ea typeface="黑体" panose="02010609060101010101" pitchFamily="49" charset="-122"/>
              </a:rPr>
              <a:t>坚持进行阶段评审，尽早发现并排除错误</a:t>
            </a:r>
          </a:p>
          <a:p>
            <a:pPr marL="1163638" lvl="1" indent="-533400">
              <a:buClr>
                <a:schemeClr val="tx1"/>
              </a:buClr>
              <a:buSzTx/>
              <a:buFont typeface="Wingdings" panose="05000000000000000000" pitchFamily="2" charset="2"/>
              <a:buAutoNum type="arabicParenBoth" startAt="2"/>
              <a:defRPr/>
            </a:pPr>
            <a:r>
              <a:rPr lang="zh-CN" altLang="en-US" b="1" dirty="0">
                <a:latin typeface="+mj-lt"/>
                <a:ea typeface="黑体" panose="02010609060101010101" pitchFamily="49" charset="-122"/>
              </a:rPr>
              <a:t>实行严格的产品控制：控制需求变动的影响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73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739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739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73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页脚占位符 3">
            <a:extLst>
              <a:ext uri="{FF2B5EF4-FFF2-40B4-BE49-F238E27FC236}">
                <a16:creationId xmlns:a16="http://schemas.microsoft.com/office/drawing/2014/main" id="{DD5F4A20-895B-40B6-B567-560EEFADC15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2020</a:t>
            </a: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BUPT TSEG             </a:t>
            </a:r>
            <a:r>
              <a:rPr lang="zh-CN" altLang="en-GB" sz="1200" dirty="0">
                <a:solidFill>
                  <a:schemeClr val="tx1"/>
                </a:solidFill>
                <a:latin typeface="Arial" panose="020B0604020202020204" pitchFamily="34" charset="0"/>
                <a:ea typeface="宋体" panose="02010600030101010101" pitchFamily="2" charset="-122"/>
              </a:rPr>
              <a:t>北京邮电大学 通信软件工程中心</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68611" name="Rectangle 2">
            <a:extLst>
              <a:ext uri="{FF2B5EF4-FFF2-40B4-BE49-F238E27FC236}">
                <a16:creationId xmlns:a16="http://schemas.microsoft.com/office/drawing/2014/main" id="{D33B5B93-34E0-4663-B6F9-8C1FF4678EDF}"/>
              </a:ext>
            </a:extLst>
          </p:cNvPr>
          <p:cNvSpPr>
            <a:spLocks noGrp="1" noChangeArrowheads="1"/>
          </p:cNvSpPr>
          <p:nvPr>
            <p:ph type="title"/>
          </p:nvPr>
        </p:nvSpPr>
        <p:spPr/>
        <p:txBody>
          <a:bodyPr/>
          <a:lstStyle/>
          <a:p>
            <a:r>
              <a:rPr lang="en-US" altLang="zh-CN">
                <a:latin typeface="华文中宋" panose="02010600040101010101" pitchFamily="2" charset="-122"/>
              </a:rPr>
              <a:t>§1.3 </a:t>
            </a:r>
            <a:r>
              <a:rPr lang="zh-CN" altLang="en-US">
                <a:latin typeface="华文中宋" panose="02010600040101010101" pitchFamily="2" charset="-122"/>
              </a:rPr>
              <a:t>软件工程</a:t>
            </a:r>
          </a:p>
        </p:txBody>
      </p:sp>
      <p:sp>
        <p:nvSpPr>
          <p:cNvPr id="68612" name="Rectangle 3">
            <a:extLst>
              <a:ext uri="{FF2B5EF4-FFF2-40B4-BE49-F238E27FC236}">
                <a16:creationId xmlns:a16="http://schemas.microsoft.com/office/drawing/2014/main" id="{C9FF2DFF-6F1B-4A63-9367-C402AA10EAA0}"/>
              </a:ext>
            </a:extLst>
          </p:cNvPr>
          <p:cNvSpPr>
            <a:spLocks noGrp="1" noChangeArrowheads="1"/>
          </p:cNvSpPr>
          <p:nvPr>
            <p:ph type="body" idx="1"/>
          </p:nvPr>
        </p:nvSpPr>
        <p:spPr/>
        <p:txBody>
          <a:bodyPr/>
          <a:lstStyle/>
          <a:p>
            <a:pPr marL="1163638" lvl="1" indent="-533400">
              <a:lnSpc>
                <a:spcPct val="80000"/>
              </a:lnSpc>
              <a:buClr>
                <a:schemeClr val="tx1"/>
              </a:buClr>
              <a:buSzTx/>
              <a:buFont typeface="Wingdings" panose="05000000000000000000" pitchFamily="2" charset="2"/>
              <a:buAutoNum type="arabicParenBoth" startAt="4"/>
            </a:pPr>
            <a:r>
              <a:rPr lang="zh-CN" altLang="en-US" b="1">
                <a:latin typeface="黑体" panose="02010609060101010101" pitchFamily="49" charset="-122"/>
                <a:ea typeface="黑体" panose="02010609060101010101" pitchFamily="49" charset="-122"/>
              </a:rPr>
              <a:t>采用现代程序设计技术，提高开发和维护效率</a:t>
            </a:r>
          </a:p>
          <a:p>
            <a:pPr marL="1163638" lvl="1" indent="-533400">
              <a:lnSpc>
                <a:spcPct val="80000"/>
              </a:lnSpc>
              <a:buClr>
                <a:schemeClr val="tx1"/>
              </a:buClr>
              <a:buSzTx/>
              <a:buFont typeface="Wingdings" panose="05000000000000000000" pitchFamily="2" charset="2"/>
              <a:buAutoNum type="arabicParenBoth" startAt="4"/>
            </a:pPr>
            <a:r>
              <a:rPr lang="zh-CN" altLang="en-US" b="1">
                <a:latin typeface="黑体" panose="02010609060101010101" pitchFamily="49" charset="-122"/>
                <a:ea typeface="黑体" panose="02010609060101010101" pitchFamily="49" charset="-122"/>
              </a:rPr>
              <a:t>结果应能清楚地审查 </a:t>
            </a:r>
          </a:p>
          <a:p>
            <a:pPr lvl="3">
              <a:lnSpc>
                <a:spcPct val="90000"/>
              </a:lnSpc>
              <a:buClr>
                <a:schemeClr val="tx1"/>
              </a:buClr>
            </a:pPr>
            <a:r>
              <a:rPr lang="zh-CN" altLang="en-US" sz="2400" b="1">
                <a:latin typeface="黑体" panose="02010609060101010101" pitchFamily="49" charset="-122"/>
                <a:ea typeface="黑体" panose="02010609060101010101" pitchFamily="49" charset="-122"/>
              </a:rPr>
              <a:t>软件产品是逻辑产品，看不见摸不着；</a:t>
            </a:r>
          </a:p>
          <a:p>
            <a:pPr lvl="3">
              <a:lnSpc>
                <a:spcPct val="90000"/>
              </a:lnSpc>
              <a:buClr>
                <a:schemeClr val="tx1"/>
              </a:buClr>
            </a:pPr>
            <a:r>
              <a:rPr lang="zh-CN" altLang="en-US" sz="2400" b="1">
                <a:latin typeface="黑体" panose="02010609060101010101" pitchFamily="49" charset="-122"/>
                <a:ea typeface="黑体" panose="02010609060101010101" pitchFamily="49" charset="-122"/>
              </a:rPr>
              <a:t>软件开发过程进展的可见性差；</a:t>
            </a:r>
          </a:p>
          <a:p>
            <a:pPr lvl="3">
              <a:lnSpc>
                <a:spcPct val="90000"/>
              </a:lnSpc>
              <a:buClr>
                <a:schemeClr val="tx1"/>
              </a:buClr>
            </a:pPr>
            <a:r>
              <a:rPr lang="zh-CN" altLang="en-US" sz="2400" b="1">
                <a:latin typeface="黑体" panose="02010609060101010101" pitchFamily="49" charset="-122"/>
                <a:ea typeface="黑体" panose="02010609060101010101" pitchFamily="49" charset="-122"/>
              </a:rPr>
              <a:t>如何提高可见性？</a:t>
            </a:r>
          </a:p>
          <a:p>
            <a:pPr marL="1163638" lvl="1" indent="-533400">
              <a:lnSpc>
                <a:spcPct val="80000"/>
              </a:lnSpc>
              <a:buClr>
                <a:schemeClr val="tx1"/>
              </a:buClr>
              <a:buSzTx/>
              <a:buFont typeface="Wingdings" panose="05000000000000000000" pitchFamily="2" charset="2"/>
              <a:buAutoNum type="arabicParenBoth" startAt="4"/>
            </a:pPr>
            <a:r>
              <a:rPr lang="zh-CN" altLang="en-US" b="1">
                <a:latin typeface="黑体" panose="02010609060101010101" pitchFamily="49" charset="-122"/>
                <a:ea typeface="黑体" panose="02010609060101010101" pitchFamily="49" charset="-122"/>
              </a:rPr>
              <a:t>开发小组的人员少而精（素质与数量）</a:t>
            </a:r>
          </a:p>
          <a:p>
            <a:pPr marL="1163638" lvl="1" indent="-533400">
              <a:lnSpc>
                <a:spcPct val="80000"/>
              </a:lnSpc>
              <a:buClr>
                <a:schemeClr val="tx1"/>
              </a:buClr>
              <a:buSzTx/>
              <a:buFont typeface="Wingdings" panose="05000000000000000000" pitchFamily="2" charset="2"/>
              <a:buAutoNum type="arabicParenBoth" startAt="4"/>
            </a:pPr>
            <a:r>
              <a:rPr lang="zh-CN" altLang="en-US" b="1">
                <a:latin typeface="黑体" panose="02010609060101010101" pitchFamily="49" charset="-122"/>
                <a:ea typeface="黑体" panose="02010609060101010101" pitchFamily="49" charset="-122"/>
              </a:rPr>
              <a:t>承认不断改进软件工程实践的必要性 </a:t>
            </a:r>
          </a:p>
          <a:p>
            <a:pPr lvl="3">
              <a:lnSpc>
                <a:spcPct val="90000"/>
              </a:lnSpc>
              <a:buClr>
                <a:schemeClr val="tx1"/>
              </a:buClr>
            </a:pPr>
            <a:r>
              <a:rPr lang="zh-CN" altLang="en-US" sz="2400" b="1">
                <a:latin typeface="黑体" panose="02010609060101010101" pitchFamily="49" charset="-122"/>
                <a:ea typeface="黑体" panose="02010609060101010101" pitchFamily="49" charset="-122"/>
              </a:rPr>
              <a:t>积极主动采纳新技术；</a:t>
            </a:r>
          </a:p>
          <a:p>
            <a:pPr lvl="3">
              <a:lnSpc>
                <a:spcPct val="90000"/>
              </a:lnSpc>
              <a:buClr>
                <a:schemeClr val="tx1"/>
              </a:buClr>
            </a:pPr>
            <a:r>
              <a:rPr lang="zh-CN" altLang="en-US" sz="2400" b="1">
                <a:latin typeface="黑体" panose="02010609060101010101" pitchFamily="49" charset="-122"/>
                <a:ea typeface="黑体" panose="02010609060101010101" pitchFamily="49" charset="-122"/>
              </a:rPr>
              <a:t>不断总结经验教训，总结过程中的度量数据，进行分析，评估软件技术的效果。</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3">
            <a:extLst>
              <a:ext uri="{FF2B5EF4-FFF2-40B4-BE49-F238E27FC236}">
                <a16:creationId xmlns:a16="http://schemas.microsoft.com/office/drawing/2014/main" id="{119658A9-DCCE-4182-BAFA-EF0035E8D07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2020</a:t>
            </a: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BUPT TSEG             </a:t>
            </a:r>
            <a:r>
              <a:rPr lang="zh-CN" altLang="en-GB" sz="1200" dirty="0">
                <a:solidFill>
                  <a:schemeClr val="tx1"/>
                </a:solidFill>
                <a:latin typeface="Arial" panose="020B0604020202020204" pitchFamily="34" charset="0"/>
                <a:ea typeface="宋体" panose="02010600030101010101" pitchFamily="2" charset="-122"/>
              </a:rPr>
              <a:t>北京邮电大学 通信软件工程中心</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9219" name="Rectangle 2">
            <a:extLst>
              <a:ext uri="{FF2B5EF4-FFF2-40B4-BE49-F238E27FC236}">
                <a16:creationId xmlns:a16="http://schemas.microsoft.com/office/drawing/2014/main" id="{C2007295-7BB1-4260-8013-00A82C962A91}"/>
              </a:ext>
            </a:extLst>
          </p:cNvPr>
          <p:cNvSpPr>
            <a:spLocks noGrp="1" noChangeArrowheads="1"/>
          </p:cNvSpPr>
          <p:nvPr>
            <p:ph type="title"/>
          </p:nvPr>
        </p:nvSpPr>
        <p:spPr/>
        <p:txBody>
          <a:bodyPr/>
          <a:lstStyle/>
          <a:p>
            <a:r>
              <a:rPr lang="en-US" altLang="zh-CN">
                <a:latin typeface="华文中宋" panose="02010600040101010101" pitchFamily="2" charset="-122"/>
              </a:rPr>
              <a:t>§1.1 </a:t>
            </a:r>
            <a:r>
              <a:rPr lang="zh-CN" altLang="en-US">
                <a:latin typeface="华文中宋" panose="02010600040101010101" pitchFamily="2" charset="-122"/>
              </a:rPr>
              <a:t>计算机软件</a:t>
            </a:r>
          </a:p>
        </p:txBody>
      </p:sp>
      <p:sp>
        <p:nvSpPr>
          <p:cNvPr id="4099" name="Rectangle 3">
            <a:extLst>
              <a:ext uri="{FF2B5EF4-FFF2-40B4-BE49-F238E27FC236}">
                <a16:creationId xmlns:a16="http://schemas.microsoft.com/office/drawing/2014/main" id="{69BB1AA7-075B-4FEA-9BDD-7DED3EDACC54}"/>
              </a:ext>
            </a:extLst>
          </p:cNvPr>
          <p:cNvSpPr>
            <a:spLocks noGrp="1" noChangeArrowheads="1"/>
          </p:cNvSpPr>
          <p:nvPr>
            <p:ph type="body" idx="1"/>
          </p:nvPr>
        </p:nvSpPr>
        <p:spPr>
          <a:xfrm>
            <a:off x="395288" y="1341438"/>
            <a:ext cx="8424862" cy="5040312"/>
          </a:xfrm>
        </p:spPr>
        <p:txBody>
          <a:bodyPr/>
          <a:lstStyle/>
          <a:p>
            <a:pPr marL="0" indent="0">
              <a:buFont typeface="Wingdings" panose="05000000000000000000" pitchFamily="2" charset="2"/>
              <a:buNone/>
              <a:defRPr/>
            </a:pPr>
            <a:r>
              <a:rPr lang="en-US" altLang="zh-CN" sz="3300" b="1" dirty="0">
                <a:solidFill>
                  <a:srgbClr val="99230B"/>
                </a:solidFill>
                <a:latin typeface="楷体_GB2312" pitchFamily="49" charset="-122"/>
              </a:rPr>
              <a:t>1. </a:t>
            </a:r>
            <a:r>
              <a:rPr lang="zh-CN" altLang="en-US" sz="3300" b="1" dirty="0">
                <a:solidFill>
                  <a:srgbClr val="99230B"/>
                </a:solidFill>
                <a:latin typeface="楷体_GB2312" pitchFamily="49" charset="-122"/>
              </a:rPr>
              <a:t>软件的定义</a:t>
            </a:r>
            <a:endParaRPr lang="zh-CN" altLang="en-US" sz="2800" b="1" dirty="0">
              <a:solidFill>
                <a:srgbClr val="99230B"/>
              </a:solidFill>
            </a:endParaRPr>
          </a:p>
          <a:p>
            <a:pPr marL="0" indent="0">
              <a:buFont typeface="Wingdings" panose="05000000000000000000" pitchFamily="2" charset="2"/>
              <a:buNone/>
              <a:defRPr/>
            </a:pPr>
            <a:r>
              <a:rPr lang="zh-CN" altLang="en-US" sz="2800" b="1" dirty="0">
                <a:solidFill>
                  <a:srgbClr val="FF00FF"/>
                </a:solidFill>
                <a:effectLst>
                  <a:outerShdw blurRad="38100" dist="38100" dir="2700000" algn="tl">
                    <a:srgbClr val="C0C0C0"/>
                  </a:outerShdw>
                </a:effectLst>
              </a:rPr>
              <a:t>软件</a:t>
            </a:r>
            <a:r>
              <a:rPr lang="zh-CN" altLang="en-US" sz="2800" b="1" dirty="0"/>
              <a:t>是计算机系统中与硬件相互依存的另一部分，它是包括</a:t>
            </a:r>
            <a:r>
              <a:rPr lang="zh-CN" altLang="en-US" sz="2800" b="1" dirty="0">
                <a:solidFill>
                  <a:srgbClr val="FF00FF"/>
                </a:solidFill>
                <a:effectLst>
                  <a:outerShdw blurRad="38100" dist="38100" dir="2700000" algn="tl">
                    <a:srgbClr val="C0C0C0"/>
                  </a:outerShdw>
                </a:effectLst>
              </a:rPr>
              <a:t>程序</a:t>
            </a:r>
            <a:r>
              <a:rPr lang="zh-CN" altLang="en-US" sz="2800" b="1" dirty="0"/>
              <a:t>，</a:t>
            </a:r>
            <a:r>
              <a:rPr lang="zh-CN" altLang="en-US" sz="2800" b="1" dirty="0">
                <a:solidFill>
                  <a:srgbClr val="FF00FF"/>
                </a:solidFill>
                <a:effectLst>
                  <a:outerShdw blurRad="38100" dist="38100" dir="2700000" algn="tl">
                    <a:srgbClr val="C0C0C0"/>
                  </a:outerShdw>
                </a:effectLst>
              </a:rPr>
              <a:t>数据</a:t>
            </a:r>
            <a:r>
              <a:rPr lang="zh-CN" altLang="en-US" sz="2800" b="1" dirty="0"/>
              <a:t>及其相关</a:t>
            </a:r>
            <a:r>
              <a:rPr lang="zh-CN" altLang="en-US" sz="2800" b="1" dirty="0">
                <a:solidFill>
                  <a:srgbClr val="FF00FF"/>
                </a:solidFill>
                <a:effectLst>
                  <a:outerShdw blurRad="38100" dist="38100" dir="2700000" algn="tl">
                    <a:srgbClr val="C0C0C0"/>
                  </a:outerShdw>
                </a:effectLst>
              </a:rPr>
              <a:t>文档</a:t>
            </a:r>
            <a:r>
              <a:rPr lang="zh-CN" altLang="en-US" sz="2800" b="1" dirty="0"/>
              <a:t>的完整集合。</a:t>
            </a:r>
          </a:p>
          <a:p>
            <a:pPr marL="0" indent="0">
              <a:buFont typeface="Wingdings" panose="05000000000000000000" pitchFamily="2" charset="2"/>
              <a:buNone/>
              <a:defRPr/>
            </a:pPr>
            <a:r>
              <a:rPr lang="zh-CN" altLang="en-US" sz="2800" b="1" dirty="0"/>
              <a:t>其中：</a:t>
            </a:r>
          </a:p>
          <a:p>
            <a:pPr marL="0" indent="0">
              <a:buFont typeface="Wingdings" panose="05000000000000000000" pitchFamily="2" charset="2"/>
              <a:buChar char="Ø"/>
              <a:defRPr/>
            </a:pPr>
            <a:r>
              <a:rPr lang="zh-CN" altLang="en-US" sz="2800" b="1" dirty="0">
                <a:solidFill>
                  <a:srgbClr val="FF00FF"/>
                </a:solidFill>
                <a:effectLst>
                  <a:outerShdw blurRad="38100" dist="38100" dir="2700000" algn="tl">
                    <a:srgbClr val="C0C0C0"/>
                  </a:outerShdw>
                </a:effectLst>
              </a:rPr>
              <a:t>  程序</a:t>
            </a:r>
            <a:r>
              <a:rPr lang="zh-CN" altLang="en-US" sz="2800" b="1" dirty="0"/>
              <a:t>是按事先设计的功能和性能要求执行的指令序列；</a:t>
            </a:r>
          </a:p>
          <a:p>
            <a:pPr marL="0" indent="0">
              <a:buFont typeface="Wingdings" panose="05000000000000000000" pitchFamily="2" charset="2"/>
              <a:buChar char="Ø"/>
              <a:defRPr/>
            </a:pPr>
            <a:r>
              <a:rPr lang="zh-CN" altLang="en-US" sz="2800" b="1" dirty="0">
                <a:solidFill>
                  <a:srgbClr val="FF00FF"/>
                </a:solidFill>
                <a:effectLst>
                  <a:outerShdw blurRad="38100" dist="38100" dir="2700000" algn="tl">
                    <a:srgbClr val="C0C0C0"/>
                  </a:outerShdw>
                </a:effectLst>
              </a:rPr>
              <a:t>  数据</a:t>
            </a:r>
            <a:r>
              <a:rPr lang="zh-CN" altLang="en-US" sz="2800" b="1" dirty="0"/>
              <a:t>是使程序能正常操纵信息的数据结构；</a:t>
            </a:r>
          </a:p>
          <a:p>
            <a:pPr marL="0" indent="0">
              <a:buFont typeface="Wingdings" panose="05000000000000000000" pitchFamily="2" charset="2"/>
              <a:buChar char="Ø"/>
              <a:defRPr/>
            </a:pPr>
            <a:r>
              <a:rPr lang="zh-CN" altLang="en-US" sz="2800" b="1" dirty="0">
                <a:solidFill>
                  <a:srgbClr val="FF00FF"/>
                </a:solidFill>
                <a:effectLst>
                  <a:outerShdw blurRad="38100" dist="38100" dir="2700000" algn="tl">
                    <a:srgbClr val="C0C0C0"/>
                  </a:outerShdw>
                </a:effectLst>
              </a:rPr>
              <a:t>  文档</a:t>
            </a:r>
            <a:r>
              <a:rPr lang="zh-CN" altLang="en-US" sz="2800" b="1" dirty="0"/>
              <a:t>是与程序开发，维护和使用有关的图文材料。</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blinds(horizontal)">
                                      <p:cBhvr>
                                        <p:cTn id="7" dur="500"/>
                                        <p:tgtEl>
                                          <p:spTgt spid="409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9">
                                            <p:txEl>
                                              <p:pRg st="2" end="2"/>
                                            </p:txEl>
                                          </p:spTgt>
                                        </p:tgtEl>
                                        <p:attrNameLst>
                                          <p:attrName>style.visibility</p:attrName>
                                        </p:attrNameLst>
                                      </p:cBhvr>
                                      <p:to>
                                        <p:strVal val="visible"/>
                                      </p:to>
                                    </p:set>
                                    <p:animEffect transition="in" filter="blinds(horizontal)">
                                      <p:cBhvr>
                                        <p:cTn id="10" dur="500"/>
                                        <p:tgtEl>
                                          <p:spTgt spid="409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animEffect transition="in" filter="box(in)">
                                      <p:cBhvr>
                                        <p:cTn id="15" dur="500"/>
                                        <p:tgtEl>
                                          <p:spTgt spid="4099">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099">
                                            <p:txEl>
                                              <p:pRg st="4" end="4"/>
                                            </p:txEl>
                                          </p:spTgt>
                                        </p:tgtEl>
                                        <p:attrNameLst>
                                          <p:attrName>style.visibility</p:attrName>
                                        </p:attrNameLst>
                                      </p:cBhvr>
                                      <p:to>
                                        <p:strVal val="visible"/>
                                      </p:to>
                                    </p:set>
                                    <p:animEffect transition="in" filter="box(in)">
                                      <p:cBhvr>
                                        <p:cTn id="18" dur="500"/>
                                        <p:tgtEl>
                                          <p:spTgt spid="4099">
                                            <p:txEl>
                                              <p:pRg st="4" end="4"/>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4099">
                                            <p:txEl>
                                              <p:pRg st="5" end="5"/>
                                            </p:txEl>
                                          </p:spTgt>
                                        </p:tgtEl>
                                        <p:attrNameLst>
                                          <p:attrName>style.visibility</p:attrName>
                                        </p:attrNameLst>
                                      </p:cBhvr>
                                      <p:to>
                                        <p:strVal val="visible"/>
                                      </p:to>
                                    </p:set>
                                    <p:animEffect transition="in" filter="box(in)">
                                      <p:cBhvr>
                                        <p:cTn id="21"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页脚占位符 1">
            <a:extLst>
              <a:ext uri="{FF2B5EF4-FFF2-40B4-BE49-F238E27FC236}">
                <a16:creationId xmlns:a16="http://schemas.microsoft.com/office/drawing/2014/main" id="{9D405509-C715-4321-9587-467B9A17076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2020</a:t>
            </a: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BUPT TSEG             </a:t>
            </a:r>
            <a:r>
              <a:rPr lang="zh-CN" altLang="en-GB" sz="1200" dirty="0">
                <a:solidFill>
                  <a:schemeClr val="tx1"/>
                </a:solidFill>
                <a:latin typeface="Arial" panose="020B0604020202020204" pitchFamily="34" charset="0"/>
                <a:ea typeface="宋体" panose="02010600030101010101" pitchFamily="2" charset="-122"/>
              </a:rPr>
              <a:t>北京邮电大学 通信软件工程中心</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70659" name="Rectangle 2">
            <a:extLst>
              <a:ext uri="{FF2B5EF4-FFF2-40B4-BE49-F238E27FC236}">
                <a16:creationId xmlns:a16="http://schemas.microsoft.com/office/drawing/2014/main" id="{B48F1D9E-BB19-4DE6-9EAD-BE20C5674A4D}"/>
              </a:ext>
            </a:extLst>
          </p:cNvPr>
          <p:cNvSpPr>
            <a:spLocks noChangeArrowheads="1"/>
          </p:cNvSpPr>
          <p:nvPr/>
        </p:nvSpPr>
        <p:spPr bwMode="auto">
          <a:xfrm>
            <a:off x="684213" y="1628775"/>
            <a:ext cx="7785100"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952500" indent="-49530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lvl="1">
              <a:buFont typeface="Wingdings" panose="05000000000000000000" pitchFamily="2" charset="2"/>
              <a:buChar char="u"/>
            </a:pPr>
            <a:r>
              <a:rPr lang="zh-CN" altLang="en-US" sz="4000" b="1">
                <a:solidFill>
                  <a:srgbClr val="333399"/>
                </a:solidFill>
              </a:rPr>
              <a:t>计算机软件</a:t>
            </a:r>
          </a:p>
          <a:p>
            <a:pPr lvl="1">
              <a:buFont typeface="Wingdings" panose="05000000000000000000" pitchFamily="2" charset="2"/>
              <a:buChar char="u"/>
            </a:pPr>
            <a:r>
              <a:rPr lang="zh-CN" altLang="en-US" sz="4000" b="1">
                <a:solidFill>
                  <a:srgbClr val="333399"/>
                </a:solidFill>
              </a:rPr>
              <a:t>软件的发展和软件危机</a:t>
            </a:r>
          </a:p>
          <a:p>
            <a:pPr lvl="1">
              <a:buFont typeface="Wingdings" panose="05000000000000000000" pitchFamily="2" charset="2"/>
              <a:buChar char="u"/>
            </a:pPr>
            <a:r>
              <a:rPr lang="zh-CN" altLang="en-US" sz="4000" b="1">
                <a:solidFill>
                  <a:srgbClr val="333399"/>
                </a:solidFill>
              </a:rPr>
              <a:t>软件工程</a:t>
            </a:r>
          </a:p>
          <a:p>
            <a:pPr lvl="1">
              <a:buFont typeface="Wingdings" panose="05000000000000000000" pitchFamily="2" charset="2"/>
              <a:buChar char="u"/>
            </a:pPr>
            <a:r>
              <a:rPr lang="zh-CN" altLang="en-US" sz="4000" b="1" i="1" u="sng">
                <a:solidFill>
                  <a:srgbClr val="99230B"/>
                </a:solidFill>
              </a:rPr>
              <a:t>软件工程知识体系</a:t>
            </a:r>
          </a:p>
        </p:txBody>
      </p:sp>
      <p:sp>
        <p:nvSpPr>
          <p:cNvPr id="70660" name="Rectangle 3">
            <a:extLst>
              <a:ext uri="{FF2B5EF4-FFF2-40B4-BE49-F238E27FC236}">
                <a16:creationId xmlns:a16="http://schemas.microsoft.com/office/drawing/2014/main" id="{8841F710-02C0-428C-92FA-450881E8D45B}"/>
              </a:ext>
            </a:extLst>
          </p:cNvPr>
          <p:cNvSpPr>
            <a:spLocks noChangeArrowheads="1"/>
          </p:cNvSpPr>
          <p:nvPr/>
        </p:nvSpPr>
        <p:spPr bwMode="auto">
          <a:xfrm>
            <a:off x="684213" y="765175"/>
            <a:ext cx="7829550" cy="148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ctr">
              <a:lnSpc>
                <a:spcPct val="100000"/>
              </a:lnSpc>
              <a:spcBef>
                <a:spcPct val="0"/>
              </a:spcBef>
              <a:buClrTx/>
              <a:buSzTx/>
              <a:buFont typeface="Wingdings" panose="05000000000000000000" pitchFamily="2" charset="2"/>
              <a:buNone/>
            </a:pPr>
            <a:r>
              <a:rPr lang="zh-CN" altLang="en-US" sz="4800" b="1">
                <a:solidFill>
                  <a:schemeClr val="bg1"/>
                </a:solidFill>
                <a:latin typeface="楷体_GB2312" pitchFamily="49" charset="-122"/>
                <a:ea typeface="华文中宋" panose="02010600040101010101" pitchFamily="2" charset="-122"/>
              </a:rPr>
              <a:t>第一章 软件工程概述</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页脚占位符 3">
            <a:extLst>
              <a:ext uri="{FF2B5EF4-FFF2-40B4-BE49-F238E27FC236}">
                <a16:creationId xmlns:a16="http://schemas.microsoft.com/office/drawing/2014/main" id="{C462B5B2-5695-46C3-922D-A1413F34071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2020</a:t>
            </a: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BUPT TSEG             </a:t>
            </a:r>
            <a:r>
              <a:rPr lang="zh-CN" altLang="en-GB" sz="1200" dirty="0">
                <a:solidFill>
                  <a:schemeClr val="tx1"/>
                </a:solidFill>
                <a:latin typeface="Arial" panose="020B0604020202020204" pitchFamily="34" charset="0"/>
                <a:ea typeface="宋体" panose="02010600030101010101" pitchFamily="2" charset="-122"/>
              </a:rPr>
              <a:t>北京邮电大学 通信软件工程中心</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72707" name="Rectangle 2">
            <a:extLst>
              <a:ext uri="{FF2B5EF4-FFF2-40B4-BE49-F238E27FC236}">
                <a16:creationId xmlns:a16="http://schemas.microsoft.com/office/drawing/2014/main" id="{4F013CAF-EF1B-47A3-A7FF-74C25038732A}"/>
              </a:ext>
            </a:extLst>
          </p:cNvPr>
          <p:cNvSpPr>
            <a:spLocks noGrp="1" noChangeArrowheads="1"/>
          </p:cNvSpPr>
          <p:nvPr>
            <p:ph type="title"/>
          </p:nvPr>
        </p:nvSpPr>
        <p:spPr/>
        <p:txBody>
          <a:bodyPr/>
          <a:lstStyle/>
          <a:p>
            <a:r>
              <a:rPr lang="en-US" altLang="zh-CN">
                <a:latin typeface="华文中宋" panose="02010600040101010101" pitchFamily="2" charset="-122"/>
              </a:rPr>
              <a:t>§1.5 </a:t>
            </a:r>
            <a:r>
              <a:rPr lang="zh-CN" altLang="en-US">
                <a:latin typeface="华文中宋" panose="02010600040101010101" pitchFamily="2" charset="-122"/>
              </a:rPr>
              <a:t>软件工程知识体系</a:t>
            </a:r>
          </a:p>
        </p:txBody>
      </p:sp>
      <p:sp>
        <p:nvSpPr>
          <p:cNvPr id="72708" name="Rectangle 3">
            <a:extLst>
              <a:ext uri="{FF2B5EF4-FFF2-40B4-BE49-F238E27FC236}">
                <a16:creationId xmlns:a16="http://schemas.microsoft.com/office/drawing/2014/main" id="{7575FDFB-B9C8-4D02-8F3B-27B33A219491}"/>
              </a:ext>
            </a:extLst>
          </p:cNvPr>
          <p:cNvSpPr>
            <a:spLocks noGrp="1" noChangeArrowheads="1"/>
          </p:cNvSpPr>
          <p:nvPr>
            <p:ph type="body" idx="1"/>
          </p:nvPr>
        </p:nvSpPr>
        <p:spPr>
          <a:xfrm>
            <a:off x="647700" y="1409700"/>
            <a:ext cx="7237413" cy="4856163"/>
          </a:xfrm>
        </p:spPr>
        <p:txBody>
          <a:bodyPr/>
          <a:lstStyle/>
          <a:p>
            <a:pPr>
              <a:buFont typeface="Wingdings" panose="05000000000000000000" pitchFamily="2" charset="2"/>
              <a:buNone/>
            </a:pPr>
            <a:r>
              <a:rPr lang="en-US" altLang="zh-CN" sz="3300" b="1">
                <a:solidFill>
                  <a:srgbClr val="99230B"/>
                </a:solidFill>
                <a:latin typeface="黑体" panose="02010609060101010101" pitchFamily="49" charset="-122"/>
              </a:rPr>
              <a:t>1. </a:t>
            </a:r>
            <a:r>
              <a:rPr lang="zh-CN" altLang="en-US" sz="3300" b="1">
                <a:solidFill>
                  <a:srgbClr val="99230B"/>
                </a:solidFill>
                <a:latin typeface="黑体" panose="02010609060101010101" pitchFamily="49" charset="-122"/>
              </a:rPr>
              <a:t>软件工程知识体系指南</a:t>
            </a:r>
            <a:endParaRPr lang="zh-CN" altLang="en-US" sz="2800" b="1">
              <a:latin typeface="黑体" panose="02010609060101010101" pitchFamily="49" charset="-122"/>
            </a:endParaRPr>
          </a:p>
          <a:p>
            <a:pPr algn="just">
              <a:buFont typeface="Wingdings" panose="05000000000000000000" pitchFamily="2" charset="2"/>
              <a:buNone/>
            </a:pPr>
            <a:r>
              <a:rPr lang="zh-CN" altLang="en-US" sz="2800" b="1">
                <a:latin typeface="黑体" panose="02010609060101010101" pitchFamily="49" charset="-122"/>
              </a:rPr>
              <a:t>	软件工程知识体系指南（</a:t>
            </a:r>
            <a:r>
              <a:rPr lang="en-US" altLang="zh-CN" sz="2800" b="1"/>
              <a:t>Guide to Software Engineering Body of Knowledge</a:t>
            </a:r>
            <a:r>
              <a:rPr lang="zh-CN" altLang="en-US" sz="2800" b="1">
                <a:latin typeface="黑体" panose="02010609060101010101" pitchFamily="49" charset="-122"/>
              </a:rPr>
              <a:t>，简称</a:t>
            </a:r>
            <a:r>
              <a:rPr lang="en-US" altLang="zh-CN" sz="2800" b="1"/>
              <a:t>SWEBOK</a:t>
            </a:r>
            <a:r>
              <a:rPr lang="zh-CN" altLang="en-US" sz="2800" b="1">
                <a:latin typeface="黑体" panose="02010609060101010101" pitchFamily="49" charset="-122"/>
              </a:rPr>
              <a:t>指南）是</a:t>
            </a:r>
            <a:r>
              <a:rPr lang="en-US" altLang="zh-CN" sz="2800" b="1"/>
              <a:t>IEEE</a:t>
            </a:r>
            <a:r>
              <a:rPr lang="zh-CN" altLang="en-US" sz="2800" b="1">
                <a:latin typeface="黑体" panose="02010609060101010101" pitchFamily="49" charset="-122"/>
              </a:rPr>
              <a:t>计算机学会（</a:t>
            </a:r>
            <a:r>
              <a:rPr lang="en-US" altLang="zh-CN" sz="2800" b="1"/>
              <a:t>IEEE Computer Society</a:t>
            </a:r>
            <a:r>
              <a:rPr lang="zh-CN" altLang="en-US" sz="2800" b="1">
                <a:latin typeface="黑体" panose="02010609060101010101" pitchFamily="49" charset="-122"/>
              </a:rPr>
              <a:t>）的职业实践委员会（</a:t>
            </a:r>
            <a:r>
              <a:rPr lang="en-US" altLang="zh-CN" sz="2800" b="1"/>
              <a:t>Professional Practices Committee</a:t>
            </a:r>
            <a:r>
              <a:rPr lang="zh-CN" altLang="en-US" sz="2800" b="1">
                <a:latin typeface="黑体" panose="02010609060101010101" pitchFamily="49" charset="-122"/>
              </a:rPr>
              <a:t>）主持的一个项目。</a:t>
            </a:r>
          </a:p>
          <a:p>
            <a:pPr>
              <a:buFont typeface="Wingdings" panose="05000000000000000000" pitchFamily="2" charset="2"/>
              <a:buNone/>
            </a:pPr>
            <a:r>
              <a:rPr lang="zh-CN" altLang="en-US" sz="2800" b="1">
                <a:latin typeface="黑体" panose="02010609060101010101" pitchFamily="49" charset="-122"/>
              </a:rPr>
              <a:t>	该项目期望描述软件工程知识体系的哪些部分已经被普遍接受，将这些部分组织起来，提供一个使用它们的主题。</a:t>
            </a:r>
          </a:p>
          <a:p>
            <a:pPr>
              <a:buFont typeface="Wingdings" panose="05000000000000000000" pitchFamily="2" charset="2"/>
              <a:buNone/>
            </a:pPr>
            <a:r>
              <a:rPr lang="zh-CN" altLang="en-US" sz="2800" b="1">
                <a:latin typeface="黑体" panose="02010609060101010101" pitchFamily="49" charset="-122"/>
              </a:rPr>
              <a:t> </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页脚占位符 3">
            <a:extLst>
              <a:ext uri="{FF2B5EF4-FFF2-40B4-BE49-F238E27FC236}">
                <a16:creationId xmlns:a16="http://schemas.microsoft.com/office/drawing/2014/main" id="{D36FDD52-6F08-47C7-9880-DF559018247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2020</a:t>
            </a: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BUPT TSEG             </a:t>
            </a:r>
            <a:r>
              <a:rPr lang="zh-CN" altLang="en-GB" sz="1200" dirty="0">
                <a:solidFill>
                  <a:schemeClr val="tx1"/>
                </a:solidFill>
                <a:latin typeface="Arial" panose="020B0604020202020204" pitchFamily="34" charset="0"/>
                <a:ea typeface="宋体" panose="02010600030101010101" pitchFamily="2" charset="-122"/>
              </a:rPr>
              <a:t>北京邮电大学 通信软件工程中心</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74755" name="Rectangle 2">
            <a:extLst>
              <a:ext uri="{FF2B5EF4-FFF2-40B4-BE49-F238E27FC236}">
                <a16:creationId xmlns:a16="http://schemas.microsoft.com/office/drawing/2014/main" id="{D4D8C802-7A9A-4A22-9D64-FA5B0AC4E963}"/>
              </a:ext>
            </a:extLst>
          </p:cNvPr>
          <p:cNvSpPr>
            <a:spLocks noGrp="1" noChangeArrowheads="1"/>
          </p:cNvSpPr>
          <p:nvPr>
            <p:ph type="title"/>
          </p:nvPr>
        </p:nvSpPr>
        <p:spPr/>
        <p:txBody>
          <a:bodyPr/>
          <a:lstStyle/>
          <a:p>
            <a:r>
              <a:rPr lang="en-US" altLang="zh-CN">
                <a:latin typeface="华文中宋" panose="02010600040101010101" pitchFamily="2" charset="-122"/>
              </a:rPr>
              <a:t>§1.5 </a:t>
            </a:r>
            <a:r>
              <a:rPr lang="zh-CN" altLang="en-US">
                <a:latin typeface="华文中宋" panose="02010600040101010101" pitchFamily="2" charset="-122"/>
              </a:rPr>
              <a:t>软件工程知识体系</a:t>
            </a:r>
          </a:p>
        </p:txBody>
      </p:sp>
      <p:sp>
        <p:nvSpPr>
          <p:cNvPr id="215043" name="Rectangle 3">
            <a:extLst>
              <a:ext uri="{FF2B5EF4-FFF2-40B4-BE49-F238E27FC236}">
                <a16:creationId xmlns:a16="http://schemas.microsoft.com/office/drawing/2014/main" id="{1E3CE9F1-9D2F-40C0-BB2F-2C39E4E680CB}"/>
              </a:ext>
            </a:extLst>
          </p:cNvPr>
          <p:cNvSpPr>
            <a:spLocks noGrp="1" noChangeArrowheads="1"/>
          </p:cNvSpPr>
          <p:nvPr>
            <p:ph type="body" idx="1"/>
          </p:nvPr>
        </p:nvSpPr>
        <p:spPr/>
        <p:txBody>
          <a:bodyPr/>
          <a:lstStyle/>
          <a:p>
            <a:pPr>
              <a:buFont typeface="Wingdings" panose="05000000000000000000" pitchFamily="2" charset="2"/>
              <a:buNone/>
            </a:pPr>
            <a:r>
              <a:rPr lang="en-US" altLang="zh-CN">
                <a:latin typeface="黑体" panose="02010609060101010101" pitchFamily="49" charset="-122"/>
              </a:rPr>
              <a:t>	</a:t>
            </a:r>
            <a:r>
              <a:rPr lang="zh-CN" altLang="en-US" b="1">
                <a:latin typeface="黑体" panose="02010609060101010101" pitchFamily="49" charset="-122"/>
              </a:rPr>
              <a:t>建立软件工程知识体系的</a:t>
            </a:r>
            <a:r>
              <a:rPr lang="en-US" altLang="zh-CN" b="1">
                <a:latin typeface="黑体" panose="02010609060101010101" pitchFamily="49" charset="-122"/>
              </a:rPr>
              <a:t>5</a:t>
            </a:r>
            <a:r>
              <a:rPr lang="zh-CN" altLang="en-US" b="1">
                <a:latin typeface="黑体" panose="02010609060101010101" pitchFamily="49" charset="-122"/>
              </a:rPr>
              <a:t>个目的</a:t>
            </a:r>
          </a:p>
          <a:p>
            <a:pPr lvl="1"/>
            <a:r>
              <a:rPr lang="zh-CN" altLang="en-US" b="1">
                <a:latin typeface="黑体" panose="02010609060101010101" pitchFamily="49" charset="-122"/>
                <a:ea typeface="黑体" panose="02010609060101010101" pitchFamily="49" charset="-122"/>
              </a:rPr>
              <a:t>促进世界范围内对软件工程的一致观点</a:t>
            </a:r>
          </a:p>
          <a:p>
            <a:pPr lvl="1"/>
            <a:r>
              <a:rPr lang="zh-CN" altLang="en-US" b="1">
                <a:latin typeface="黑体" panose="02010609060101010101" pitchFamily="49" charset="-122"/>
                <a:ea typeface="黑体" panose="02010609060101010101" pitchFamily="49" charset="-122"/>
              </a:rPr>
              <a:t>阐明软件工程相对其它学科（如计算机科学、项目管理、计算机工程和数学等）的关系，并确立它们的界线  </a:t>
            </a:r>
          </a:p>
          <a:p>
            <a:pPr lvl="1"/>
            <a:r>
              <a:rPr lang="zh-CN" altLang="en-US" b="1">
                <a:latin typeface="黑体" panose="02010609060101010101" pitchFamily="49" charset="-122"/>
                <a:ea typeface="黑体" panose="02010609060101010101" pitchFamily="49" charset="-122"/>
              </a:rPr>
              <a:t>确定软件工程学科的内容 </a:t>
            </a:r>
          </a:p>
          <a:p>
            <a:pPr lvl="1"/>
            <a:r>
              <a:rPr lang="zh-CN" altLang="en-US" b="1">
                <a:latin typeface="黑体" panose="02010609060101010101" pitchFamily="49" charset="-122"/>
                <a:ea typeface="黑体" panose="02010609060101010101" pitchFamily="49" charset="-122"/>
              </a:rPr>
              <a:t>确定软件工程本体知识的各个专题</a:t>
            </a:r>
          </a:p>
          <a:p>
            <a:pPr lvl="1"/>
            <a:r>
              <a:rPr lang="zh-CN" altLang="en-US" b="1">
                <a:latin typeface="黑体" panose="02010609060101010101" pitchFamily="49" charset="-122"/>
                <a:ea typeface="黑体" panose="02010609060101010101" pitchFamily="49" charset="-122"/>
              </a:rPr>
              <a:t>为相应的课程和职业资格认证材料的编写奠定基础</a:t>
            </a:r>
            <a:endParaRPr lang="zh-CN" altLang="en-US" b="1">
              <a:latin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4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页脚占位符 3">
            <a:extLst>
              <a:ext uri="{FF2B5EF4-FFF2-40B4-BE49-F238E27FC236}">
                <a16:creationId xmlns:a16="http://schemas.microsoft.com/office/drawing/2014/main" id="{8D3958DF-094B-4DFC-87C5-26C1AA264D5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2020</a:t>
            </a: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BUPT TSEG             </a:t>
            </a:r>
            <a:r>
              <a:rPr lang="zh-CN" altLang="en-GB" sz="1200" dirty="0">
                <a:solidFill>
                  <a:schemeClr val="tx1"/>
                </a:solidFill>
                <a:latin typeface="Arial" panose="020B0604020202020204" pitchFamily="34" charset="0"/>
                <a:ea typeface="宋体" panose="02010600030101010101" pitchFamily="2" charset="-122"/>
              </a:rPr>
              <a:t>北京邮电大学 通信软件工程中心</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76803" name="Rectangle 2">
            <a:extLst>
              <a:ext uri="{FF2B5EF4-FFF2-40B4-BE49-F238E27FC236}">
                <a16:creationId xmlns:a16="http://schemas.microsoft.com/office/drawing/2014/main" id="{4DE1C4E2-2273-4409-A780-65C32BA1BFE1}"/>
              </a:ext>
            </a:extLst>
          </p:cNvPr>
          <p:cNvSpPr>
            <a:spLocks noGrp="1" noChangeArrowheads="1"/>
          </p:cNvSpPr>
          <p:nvPr>
            <p:ph type="title"/>
          </p:nvPr>
        </p:nvSpPr>
        <p:spPr/>
        <p:txBody>
          <a:bodyPr/>
          <a:lstStyle/>
          <a:p>
            <a:r>
              <a:rPr lang="en-US" altLang="zh-CN">
                <a:latin typeface="华文中宋" panose="02010600040101010101" pitchFamily="2" charset="-122"/>
              </a:rPr>
              <a:t>§1.5 </a:t>
            </a:r>
            <a:r>
              <a:rPr lang="zh-CN" altLang="en-US">
                <a:latin typeface="华文中宋" panose="02010600040101010101" pitchFamily="2" charset="-122"/>
              </a:rPr>
              <a:t>软件工程知识体系</a:t>
            </a:r>
          </a:p>
        </p:txBody>
      </p:sp>
      <p:graphicFrame>
        <p:nvGraphicFramePr>
          <p:cNvPr id="217347" name="Group 259">
            <a:extLst>
              <a:ext uri="{FF2B5EF4-FFF2-40B4-BE49-F238E27FC236}">
                <a16:creationId xmlns:a16="http://schemas.microsoft.com/office/drawing/2014/main" id="{65C6B3B6-3081-4439-BD1D-CA91A3A87B36}"/>
              </a:ext>
            </a:extLst>
          </p:cNvPr>
          <p:cNvGraphicFramePr>
            <a:graphicFrameLocks noGrp="1"/>
          </p:cNvGraphicFramePr>
          <p:nvPr/>
        </p:nvGraphicFramePr>
        <p:xfrm>
          <a:off x="971550" y="2133600"/>
          <a:ext cx="7416800" cy="4281485"/>
        </p:xfrm>
        <a:graphic>
          <a:graphicData uri="http://schemas.openxmlformats.org/drawingml/2006/table">
            <a:tbl>
              <a:tblPr/>
              <a:tblGrid>
                <a:gridCol w="2901950">
                  <a:extLst>
                    <a:ext uri="{9D8B030D-6E8A-4147-A177-3AD203B41FA5}">
                      <a16:colId xmlns:a16="http://schemas.microsoft.com/office/drawing/2014/main" val="20000"/>
                    </a:ext>
                  </a:extLst>
                </a:gridCol>
                <a:gridCol w="4514850">
                  <a:extLst>
                    <a:ext uri="{9D8B030D-6E8A-4147-A177-3AD203B41FA5}">
                      <a16:colId xmlns:a16="http://schemas.microsoft.com/office/drawing/2014/main" val="20001"/>
                    </a:ext>
                  </a:extLst>
                </a:gridCol>
              </a:tblGrid>
              <a:tr h="3962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CC"/>
                          </a:solidFill>
                          <a:effectLst/>
                          <a:latin typeface="Times New Roman" pitchFamily="18" charset="0"/>
                          <a:ea typeface="黑体" pitchFamily="2" charset="-122"/>
                          <a:cs typeface="Times New Roman" pitchFamily="18" charset="0"/>
                        </a:rPr>
                        <a:t>软件需求</a:t>
                      </a:r>
                      <a:endParaRPr kumimoji="0" lang="zh-CN" altLang="en-US" sz="2000" b="1" i="0" u="none" strike="noStrike" cap="none" normalizeH="0" baseline="0">
                        <a:ln>
                          <a:noFill/>
                        </a:ln>
                        <a:solidFill>
                          <a:srgbClr val="0000CC"/>
                        </a:solidFill>
                        <a:effectLst/>
                        <a:latin typeface="Arial" charset="0"/>
                        <a:ea typeface="黑体" pitchFamily="2"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cs typeface="Times New Roman" pitchFamily="18" charset="0"/>
                        </a:rPr>
                        <a:t>Software Requirements</a:t>
                      </a:r>
                      <a:endParaRPr kumimoji="0" lang="en-US" altLang="zh-CN" sz="2000" b="1" i="0" u="none" strike="noStrike" cap="none" normalizeH="0" baseline="0">
                        <a:ln>
                          <a:noFill/>
                        </a:ln>
                        <a:solidFill>
                          <a:srgbClr val="0000CC"/>
                        </a:solidFill>
                        <a:effectLst/>
                        <a:latin typeface="Arial" charset="0"/>
                        <a:ea typeface="宋体" pitchFamily="2"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CC"/>
                          </a:solidFill>
                          <a:effectLst/>
                          <a:latin typeface="Times New Roman" pitchFamily="18" charset="0"/>
                          <a:ea typeface="黑体" pitchFamily="2" charset="-122"/>
                          <a:cs typeface="Times New Roman" pitchFamily="18" charset="0"/>
                        </a:rPr>
                        <a:t>软件设计</a:t>
                      </a:r>
                      <a:endParaRPr kumimoji="0" lang="zh-CN" altLang="en-US" sz="2000" b="1" i="0" u="none" strike="noStrike" cap="none" normalizeH="0" baseline="0">
                        <a:ln>
                          <a:noFill/>
                        </a:ln>
                        <a:solidFill>
                          <a:srgbClr val="0000CC"/>
                        </a:solidFill>
                        <a:effectLst/>
                        <a:latin typeface="Arial" charset="0"/>
                        <a:ea typeface="黑体" pitchFamily="2"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cs typeface="Times New Roman" pitchFamily="18" charset="0"/>
                        </a:rPr>
                        <a:t>Software Design</a:t>
                      </a:r>
                      <a:endParaRPr kumimoji="0" lang="en-US" altLang="zh-CN" sz="2000" b="1" i="0" u="none" strike="noStrike" cap="none" normalizeH="0" baseline="0">
                        <a:ln>
                          <a:noFill/>
                        </a:ln>
                        <a:solidFill>
                          <a:srgbClr val="0000CC"/>
                        </a:solidFill>
                        <a:effectLst/>
                        <a:latin typeface="Arial" charset="0"/>
                        <a:ea typeface="宋体" pitchFamily="2"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CC"/>
                          </a:solidFill>
                          <a:effectLst/>
                          <a:latin typeface="Times New Roman" pitchFamily="18" charset="0"/>
                          <a:ea typeface="黑体" pitchFamily="2" charset="-122"/>
                          <a:cs typeface="Times New Roman" pitchFamily="18" charset="0"/>
                        </a:rPr>
                        <a:t>软件构造</a:t>
                      </a:r>
                      <a:endParaRPr kumimoji="0" lang="zh-CN" altLang="en-US" sz="2000" b="1" i="0" u="none" strike="noStrike" cap="none" normalizeH="0" baseline="0">
                        <a:ln>
                          <a:noFill/>
                        </a:ln>
                        <a:solidFill>
                          <a:srgbClr val="0000CC"/>
                        </a:solidFill>
                        <a:effectLst/>
                        <a:latin typeface="Arial" charset="0"/>
                        <a:ea typeface="黑体" pitchFamily="2"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cs typeface="Times New Roman" pitchFamily="18" charset="0"/>
                        </a:rPr>
                        <a:t>Software Construction</a:t>
                      </a:r>
                      <a:endParaRPr kumimoji="0" lang="en-US" altLang="zh-CN" sz="2000" b="1" i="0" u="none" strike="noStrike" cap="none" normalizeH="0" baseline="0">
                        <a:ln>
                          <a:noFill/>
                        </a:ln>
                        <a:solidFill>
                          <a:srgbClr val="0000CC"/>
                        </a:solidFill>
                        <a:effectLst/>
                        <a:latin typeface="Arial" charset="0"/>
                        <a:ea typeface="宋体" pitchFamily="2"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CC"/>
                          </a:solidFill>
                          <a:effectLst/>
                          <a:latin typeface="Times New Roman" pitchFamily="18" charset="0"/>
                          <a:ea typeface="黑体" pitchFamily="2" charset="-122"/>
                          <a:cs typeface="Times New Roman" pitchFamily="18" charset="0"/>
                        </a:rPr>
                        <a:t>软件测试</a:t>
                      </a:r>
                      <a:endParaRPr kumimoji="0" lang="zh-CN" altLang="en-US" sz="2000" b="1" i="0" u="none" strike="noStrike" cap="none" normalizeH="0" baseline="0">
                        <a:ln>
                          <a:noFill/>
                        </a:ln>
                        <a:solidFill>
                          <a:srgbClr val="0000CC"/>
                        </a:solidFill>
                        <a:effectLst/>
                        <a:latin typeface="Arial" charset="0"/>
                        <a:ea typeface="黑体" pitchFamily="2"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cs typeface="Times New Roman" pitchFamily="18" charset="0"/>
                        </a:rPr>
                        <a:t>Software Testing</a:t>
                      </a:r>
                      <a:endParaRPr kumimoji="0" lang="en-US" altLang="zh-CN" sz="2000" b="1" i="0" u="none" strike="noStrike" cap="none" normalizeH="0" baseline="0">
                        <a:ln>
                          <a:noFill/>
                        </a:ln>
                        <a:solidFill>
                          <a:srgbClr val="0000CC"/>
                        </a:solidFill>
                        <a:effectLst/>
                        <a:latin typeface="Arial" charset="0"/>
                        <a:ea typeface="宋体" pitchFamily="2"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CC"/>
                          </a:solidFill>
                          <a:effectLst/>
                          <a:latin typeface="Times New Roman" pitchFamily="18" charset="0"/>
                          <a:ea typeface="黑体" pitchFamily="2" charset="-122"/>
                          <a:cs typeface="Times New Roman" pitchFamily="18" charset="0"/>
                        </a:rPr>
                        <a:t>软件维护</a:t>
                      </a:r>
                      <a:endParaRPr kumimoji="0" lang="zh-CN" altLang="en-US" sz="2000" b="1" i="0" u="none" strike="noStrike" cap="none" normalizeH="0" baseline="0">
                        <a:ln>
                          <a:noFill/>
                        </a:ln>
                        <a:solidFill>
                          <a:srgbClr val="0000CC"/>
                        </a:solidFill>
                        <a:effectLst/>
                        <a:latin typeface="Arial" charset="0"/>
                        <a:ea typeface="黑体" pitchFamily="2"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cs typeface="Times New Roman" pitchFamily="18" charset="0"/>
                        </a:rPr>
                        <a:t>Software Maintenance</a:t>
                      </a:r>
                      <a:endParaRPr kumimoji="0" lang="en-US" altLang="zh-CN" sz="2000" b="1" i="0" u="none" strike="noStrike" cap="none" normalizeH="0" baseline="0">
                        <a:ln>
                          <a:noFill/>
                        </a:ln>
                        <a:solidFill>
                          <a:srgbClr val="0000CC"/>
                        </a:solidFill>
                        <a:effectLst/>
                        <a:latin typeface="Arial" charset="0"/>
                        <a:ea typeface="宋体" pitchFamily="2"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2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CC"/>
                          </a:solidFill>
                          <a:effectLst/>
                          <a:latin typeface="Times New Roman" pitchFamily="18" charset="0"/>
                          <a:ea typeface="黑体" pitchFamily="2" charset="-122"/>
                          <a:cs typeface="Times New Roman" pitchFamily="18" charset="0"/>
                        </a:rPr>
                        <a:t>软件配置管理</a:t>
                      </a:r>
                      <a:endParaRPr kumimoji="0" lang="zh-CN" altLang="en-US" sz="2000" b="1" i="0" u="none" strike="noStrike" cap="none" normalizeH="0" baseline="0">
                        <a:ln>
                          <a:noFill/>
                        </a:ln>
                        <a:solidFill>
                          <a:srgbClr val="0000CC"/>
                        </a:solidFill>
                        <a:effectLst/>
                        <a:latin typeface="Arial" charset="0"/>
                        <a:ea typeface="黑体" pitchFamily="2"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cs typeface="Times New Roman" pitchFamily="18" charset="0"/>
                        </a:rPr>
                        <a:t>Software Configuration Management</a:t>
                      </a:r>
                      <a:endParaRPr kumimoji="0" lang="en-US" altLang="zh-CN" sz="2000" b="1" i="0" u="none" strike="noStrike" cap="none" normalizeH="0" baseline="0">
                        <a:ln>
                          <a:noFill/>
                        </a:ln>
                        <a:solidFill>
                          <a:srgbClr val="0000CC"/>
                        </a:solidFill>
                        <a:effectLst/>
                        <a:latin typeface="Arial" charset="0"/>
                        <a:ea typeface="宋体" pitchFamily="2"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32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CC"/>
                          </a:solidFill>
                          <a:effectLst/>
                          <a:latin typeface="Times New Roman" pitchFamily="18" charset="0"/>
                          <a:ea typeface="黑体" pitchFamily="2" charset="-122"/>
                          <a:cs typeface="Times New Roman" pitchFamily="18" charset="0"/>
                        </a:rPr>
                        <a:t>软件工程管理</a:t>
                      </a:r>
                      <a:endParaRPr kumimoji="0" lang="zh-CN" altLang="en-US" sz="2000" b="1" i="0" u="none" strike="noStrike" cap="none" normalizeH="0" baseline="0">
                        <a:ln>
                          <a:noFill/>
                        </a:ln>
                        <a:solidFill>
                          <a:srgbClr val="0000CC"/>
                        </a:solidFill>
                        <a:effectLst/>
                        <a:latin typeface="Arial" charset="0"/>
                        <a:ea typeface="黑体" pitchFamily="2"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cs typeface="Times New Roman" pitchFamily="18" charset="0"/>
                        </a:rPr>
                        <a:t>Software Engineering Management</a:t>
                      </a:r>
                      <a:endParaRPr kumimoji="0" lang="en-US" altLang="zh-CN" sz="2000" b="1" i="0" u="none" strike="noStrike" cap="none" normalizeH="0" baseline="0">
                        <a:ln>
                          <a:noFill/>
                        </a:ln>
                        <a:solidFill>
                          <a:srgbClr val="0000CC"/>
                        </a:solidFill>
                        <a:effectLst/>
                        <a:latin typeface="Arial" charset="0"/>
                        <a:ea typeface="宋体" pitchFamily="2"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CC"/>
                          </a:solidFill>
                          <a:effectLst/>
                          <a:latin typeface="Times New Roman" pitchFamily="18" charset="0"/>
                          <a:ea typeface="黑体" pitchFamily="2" charset="-122"/>
                          <a:cs typeface="Times New Roman" pitchFamily="18" charset="0"/>
                        </a:rPr>
                        <a:t>软件工程过程</a:t>
                      </a:r>
                      <a:endParaRPr kumimoji="0" lang="zh-CN" altLang="en-US" sz="2000" b="1" i="0" u="none" strike="noStrike" cap="none" normalizeH="0" baseline="0">
                        <a:ln>
                          <a:noFill/>
                        </a:ln>
                        <a:solidFill>
                          <a:srgbClr val="0000CC"/>
                        </a:solidFill>
                        <a:effectLst/>
                        <a:latin typeface="Arial" charset="0"/>
                        <a:ea typeface="黑体" pitchFamily="2"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cs typeface="Times New Roman" pitchFamily="18" charset="0"/>
                        </a:rPr>
                        <a:t>Software Engineering Process</a:t>
                      </a:r>
                      <a:endParaRPr kumimoji="0" lang="en-US" altLang="zh-CN" sz="2000" b="1" i="0" u="none" strike="noStrike" cap="none" normalizeH="0" baseline="0">
                        <a:ln>
                          <a:noFill/>
                        </a:ln>
                        <a:solidFill>
                          <a:srgbClr val="0000CC"/>
                        </a:solidFill>
                        <a:effectLst/>
                        <a:latin typeface="Arial" charset="0"/>
                        <a:ea typeface="宋体" pitchFamily="2"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7010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CC"/>
                          </a:solidFill>
                          <a:effectLst/>
                          <a:latin typeface="Times New Roman" pitchFamily="18" charset="0"/>
                          <a:ea typeface="黑体" pitchFamily="2" charset="-122"/>
                          <a:cs typeface="Times New Roman" pitchFamily="18" charset="0"/>
                        </a:rPr>
                        <a:t>软件工程工具和方法</a:t>
                      </a:r>
                      <a:endParaRPr kumimoji="0" lang="zh-CN" altLang="en-US" sz="2000" b="1" i="0" u="none" strike="noStrike" cap="none" normalizeH="0" baseline="0">
                        <a:ln>
                          <a:noFill/>
                        </a:ln>
                        <a:solidFill>
                          <a:srgbClr val="0000CC"/>
                        </a:solidFill>
                        <a:effectLst/>
                        <a:latin typeface="Arial" charset="0"/>
                        <a:ea typeface="黑体" pitchFamily="2"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cs typeface="Times New Roman" pitchFamily="18" charset="0"/>
                        </a:rPr>
                        <a:t>Software Engineering Tools and Methods</a:t>
                      </a:r>
                      <a:endParaRPr kumimoji="0" lang="en-US" altLang="zh-CN" sz="2000" b="1" i="0" u="none" strike="noStrike" cap="none" normalizeH="0" baseline="0">
                        <a:ln>
                          <a:noFill/>
                        </a:ln>
                        <a:solidFill>
                          <a:srgbClr val="0000CC"/>
                        </a:solidFill>
                        <a:effectLst/>
                        <a:latin typeface="Arial" charset="0"/>
                        <a:ea typeface="宋体" pitchFamily="2"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2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CC"/>
                          </a:solidFill>
                          <a:effectLst/>
                          <a:latin typeface="Times New Roman" pitchFamily="18" charset="0"/>
                          <a:ea typeface="黑体" pitchFamily="2" charset="-122"/>
                          <a:cs typeface="Times New Roman" pitchFamily="18" charset="0"/>
                        </a:rPr>
                        <a:t>软件质量</a:t>
                      </a:r>
                      <a:endParaRPr kumimoji="0" lang="zh-CN" altLang="en-US" sz="2000" b="1" i="0" u="none" strike="noStrike" cap="none" normalizeH="0" baseline="0">
                        <a:ln>
                          <a:noFill/>
                        </a:ln>
                        <a:solidFill>
                          <a:srgbClr val="0000CC"/>
                        </a:solidFill>
                        <a:effectLst/>
                        <a:latin typeface="Arial" charset="0"/>
                        <a:ea typeface="黑体" pitchFamily="2"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CC"/>
                          </a:solidFill>
                          <a:effectLst/>
                          <a:latin typeface="Times New Roman" pitchFamily="18" charset="0"/>
                          <a:ea typeface="宋体" pitchFamily="2" charset="-122"/>
                          <a:cs typeface="Times New Roman" pitchFamily="18" charset="0"/>
                        </a:rPr>
                        <a:t>Software Quality</a:t>
                      </a:r>
                      <a:endParaRPr kumimoji="0" lang="en-US" altLang="zh-CN" sz="2000" b="1" i="0" u="none" strike="noStrike" cap="none" normalizeH="0" baseline="0">
                        <a:ln>
                          <a:noFill/>
                        </a:ln>
                        <a:solidFill>
                          <a:srgbClr val="0000CC"/>
                        </a:solidFill>
                        <a:effectLst/>
                        <a:latin typeface="Arial" charset="0"/>
                        <a:ea typeface="宋体" pitchFamily="2"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76839" name="Rectangle 258">
            <a:extLst>
              <a:ext uri="{FF2B5EF4-FFF2-40B4-BE49-F238E27FC236}">
                <a16:creationId xmlns:a16="http://schemas.microsoft.com/office/drawing/2014/main" id="{6B56312D-498F-4231-8CDD-17BA14830EAE}"/>
              </a:ext>
            </a:extLst>
          </p:cNvPr>
          <p:cNvSpPr>
            <a:spLocks noChangeArrowheads="1"/>
          </p:cNvSpPr>
          <p:nvPr/>
        </p:nvSpPr>
        <p:spPr bwMode="auto">
          <a:xfrm>
            <a:off x="900113" y="1196975"/>
            <a:ext cx="5400675"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0850" indent="-450850">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buFont typeface="Wingdings" panose="05000000000000000000" pitchFamily="2" charset="2"/>
              <a:buNone/>
            </a:pPr>
            <a:r>
              <a:rPr lang="en-US" altLang="zh-CN" sz="3300" b="1">
                <a:solidFill>
                  <a:srgbClr val="99230B"/>
                </a:solidFill>
              </a:rPr>
              <a:t>2. </a:t>
            </a:r>
            <a:r>
              <a:rPr lang="zh-CN" altLang="en-US" sz="3300" b="1">
                <a:solidFill>
                  <a:srgbClr val="99230B"/>
                </a:solidFill>
              </a:rPr>
              <a:t>软件工程知识体系知识域</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3">
            <a:extLst>
              <a:ext uri="{FF2B5EF4-FFF2-40B4-BE49-F238E27FC236}">
                <a16:creationId xmlns:a16="http://schemas.microsoft.com/office/drawing/2014/main" id="{B62E4F1A-4715-4F3C-A418-0BA7E614D45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2020</a:t>
            </a: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BUPT TSEG             </a:t>
            </a:r>
            <a:r>
              <a:rPr lang="zh-CN" altLang="en-GB" sz="1200" dirty="0">
                <a:solidFill>
                  <a:schemeClr val="tx1"/>
                </a:solidFill>
                <a:latin typeface="Arial" panose="020B0604020202020204" pitchFamily="34" charset="0"/>
                <a:ea typeface="宋体" panose="02010600030101010101" pitchFamily="2" charset="-122"/>
              </a:rPr>
              <a:t>北京邮电大学 通信软件工程中心</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11267" name="Rectangle 2">
            <a:extLst>
              <a:ext uri="{FF2B5EF4-FFF2-40B4-BE49-F238E27FC236}">
                <a16:creationId xmlns:a16="http://schemas.microsoft.com/office/drawing/2014/main" id="{7E93A180-7368-4B49-980A-64A5AD2748BD}"/>
              </a:ext>
            </a:extLst>
          </p:cNvPr>
          <p:cNvSpPr>
            <a:spLocks noGrp="1" noChangeArrowheads="1"/>
          </p:cNvSpPr>
          <p:nvPr>
            <p:ph type="title"/>
          </p:nvPr>
        </p:nvSpPr>
        <p:spPr/>
        <p:txBody>
          <a:bodyPr/>
          <a:lstStyle/>
          <a:p>
            <a:r>
              <a:rPr lang="en-US" altLang="zh-CN">
                <a:latin typeface="华文中宋" panose="02010600040101010101" pitchFamily="2" charset="-122"/>
              </a:rPr>
              <a:t>§1.1 </a:t>
            </a:r>
            <a:r>
              <a:rPr lang="zh-CN" altLang="en-US">
                <a:latin typeface="华文中宋" panose="02010600040101010101" pitchFamily="2" charset="-122"/>
              </a:rPr>
              <a:t>计算机软件</a:t>
            </a:r>
          </a:p>
        </p:txBody>
      </p:sp>
      <p:sp>
        <p:nvSpPr>
          <p:cNvPr id="7171" name="Rectangle 3">
            <a:extLst>
              <a:ext uri="{FF2B5EF4-FFF2-40B4-BE49-F238E27FC236}">
                <a16:creationId xmlns:a16="http://schemas.microsoft.com/office/drawing/2014/main" id="{FC1E2591-009E-4A55-BD11-735B6318A6A7}"/>
              </a:ext>
            </a:extLst>
          </p:cNvPr>
          <p:cNvSpPr>
            <a:spLocks noGrp="1" noChangeArrowheads="1"/>
          </p:cNvSpPr>
          <p:nvPr>
            <p:ph type="body" idx="1"/>
          </p:nvPr>
        </p:nvSpPr>
        <p:spPr>
          <a:xfrm>
            <a:off x="1042988" y="1412875"/>
            <a:ext cx="7772400" cy="3960813"/>
          </a:xfrm>
        </p:spPr>
        <p:txBody>
          <a:bodyPr/>
          <a:lstStyle/>
          <a:p>
            <a:pPr>
              <a:buFont typeface="Wingdings" panose="05000000000000000000" pitchFamily="2" charset="2"/>
              <a:buNone/>
            </a:pPr>
            <a:r>
              <a:rPr lang="en-US" altLang="zh-CN" sz="3300" b="1">
                <a:solidFill>
                  <a:srgbClr val="99230B"/>
                </a:solidFill>
                <a:latin typeface="楷体_GB2312" pitchFamily="49" charset="-122"/>
              </a:rPr>
              <a:t>2. </a:t>
            </a:r>
            <a:r>
              <a:rPr lang="zh-CN" altLang="en-US" sz="3300" b="1">
                <a:solidFill>
                  <a:srgbClr val="99230B"/>
                </a:solidFill>
                <a:latin typeface="楷体_GB2312" pitchFamily="49" charset="-122"/>
              </a:rPr>
              <a:t>软件的特点</a:t>
            </a:r>
          </a:p>
          <a:p>
            <a:pPr algn="just">
              <a:buFont typeface="Wingdings" panose="05000000000000000000" pitchFamily="2" charset="2"/>
              <a:buNone/>
            </a:pPr>
            <a:r>
              <a:rPr lang="en-US" altLang="zh-CN" sz="2800" b="1"/>
              <a:t>(1)</a:t>
            </a:r>
            <a:r>
              <a:rPr lang="zh-CN" altLang="en-US" sz="2800" b="1"/>
              <a:t>软件是一种逻辑实体，具有抽象性，无法看到具体的形态，必须通过观察、分析、思考或运行，才能了解软件的功能和性能。</a:t>
            </a:r>
          </a:p>
          <a:p>
            <a:pPr algn="just">
              <a:buFont typeface="Wingdings" panose="05000000000000000000" pitchFamily="2" charset="2"/>
              <a:buNone/>
            </a:pPr>
            <a:r>
              <a:rPr lang="en-US" altLang="zh-CN" sz="2800" b="1"/>
              <a:t>(2)</a:t>
            </a:r>
            <a:r>
              <a:rPr lang="zh-CN" altLang="en-US" sz="2800" b="1"/>
              <a:t>软件的开发是一种逻辑思维成熟的过程，无明显制造过程。对软件的质量控制，必须和软件的研制过程交织在一起。</a:t>
            </a:r>
          </a:p>
          <a:p>
            <a:pPr algn="just">
              <a:buFont typeface="Wingdings" panose="05000000000000000000" pitchFamily="2" charset="2"/>
              <a:buNone/>
            </a:pPr>
            <a:r>
              <a:rPr lang="en-US" altLang="zh-CN" sz="2800" b="1"/>
              <a:t>(3)</a:t>
            </a:r>
            <a:r>
              <a:rPr lang="zh-CN" altLang="en-US" sz="2800" b="1"/>
              <a:t>在软件的运行和使用期间，没有硬件那样的机械磨损，老化问题，但却存在退化问题。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3">
            <a:extLst>
              <a:ext uri="{FF2B5EF4-FFF2-40B4-BE49-F238E27FC236}">
                <a16:creationId xmlns:a16="http://schemas.microsoft.com/office/drawing/2014/main" id="{7E966FF2-358C-4FE7-A966-13AE02CAB95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2020</a:t>
            </a: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BUPT TSEG             </a:t>
            </a:r>
            <a:r>
              <a:rPr lang="zh-CN" altLang="en-GB" sz="1200" dirty="0">
                <a:solidFill>
                  <a:schemeClr val="tx1"/>
                </a:solidFill>
                <a:latin typeface="Arial" panose="020B0604020202020204" pitchFamily="34" charset="0"/>
                <a:ea typeface="宋体" panose="02010600030101010101" pitchFamily="2" charset="-122"/>
              </a:rPr>
              <a:t>北京邮电大学 通信软件工程中心</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13315" name="Rectangle 2">
            <a:extLst>
              <a:ext uri="{FF2B5EF4-FFF2-40B4-BE49-F238E27FC236}">
                <a16:creationId xmlns:a16="http://schemas.microsoft.com/office/drawing/2014/main" id="{42AB8217-50D7-4585-B668-C45041E3A60C}"/>
              </a:ext>
            </a:extLst>
          </p:cNvPr>
          <p:cNvSpPr>
            <a:spLocks noGrp="1" noChangeArrowheads="1"/>
          </p:cNvSpPr>
          <p:nvPr>
            <p:ph type="title"/>
          </p:nvPr>
        </p:nvSpPr>
        <p:spPr/>
        <p:txBody>
          <a:bodyPr/>
          <a:lstStyle/>
          <a:p>
            <a:r>
              <a:rPr lang="en-US" altLang="zh-CN">
                <a:latin typeface="华文中宋" panose="02010600040101010101" pitchFamily="2" charset="-122"/>
              </a:rPr>
              <a:t>§1.1 </a:t>
            </a:r>
            <a:r>
              <a:rPr lang="zh-CN" altLang="en-US">
                <a:latin typeface="华文中宋" panose="02010600040101010101" pitchFamily="2" charset="-122"/>
              </a:rPr>
              <a:t>计算机软件</a:t>
            </a:r>
          </a:p>
        </p:txBody>
      </p:sp>
      <p:pic>
        <p:nvPicPr>
          <p:cNvPr id="13316" name="Picture 3">
            <a:extLst>
              <a:ext uri="{FF2B5EF4-FFF2-40B4-BE49-F238E27FC236}">
                <a16:creationId xmlns:a16="http://schemas.microsoft.com/office/drawing/2014/main" id="{B18B7728-9E1F-4BCA-9B1C-F28CE001622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47700" y="1701800"/>
            <a:ext cx="8343900" cy="3686175"/>
          </a:xfrm>
          <a:noFill/>
        </p:spPr>
      </p:pic>
      <p:sp>
        <p:nvSpPr>
          <p:cNvPr id="13317" name="Text Box 5">
            <a:extLst>
              <a:ext uri="{FF2B5EF4-FFF2-40B4-BE49-F238E27FC236}">
                <a16:creationId xmlns:a16="http://schemas.microsoft.com/office/drawing/2014/main" id="{DB3BE226-BF9B-4CAD-BA86-AB8C66C2D58D}"/>
              </a:ext>
            </a:extLst>
          </p:cNvPr>
          <p:cNvSpPr txBox="1">
            <a:spLocks noChangeArrowheads="1"/>
          </p:cNvSpPr>
          <p:nvPr/>
        </p:nvSpPr>
        <p:spPr bwMode="auto">
          <a:xfrm>
            <a:off x="2051050" y="5734050"/>
            <a:ext cx="5616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buClrTx/>
              <a:buSzTx/>
              <a:buFontTx/>
              <a:buNone/>
            </a:pPr>
            <a:r>
              <a:rPr lang="zh-CN" altLang="en-US" sz="2400" b="1">
                <a:solidFill>
                  <a:srgbClr val="000000"/>
                </a:solidFill>
                <a:ea typeface="华文中宋" panose="02010600040101010101" pitchFamily="2" charset="-122"/>
              </a:rPr>
              <a:t>计算机硬件和软件的失效率曲线</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3">
            <a:extLst>
              <a:ext uri="{FF2B5EF4-FFF2-40B4-BE49-F238E27FC236}">
                <a16:creationId xmlns:a16="http://schemas.microsoft.com/office/drawing/2014/main" id="{6A9488BD-554D-48FB-A67A-FC9EFB96C29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2020</a:t>
            </a: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BUPT TSEG             </a:t>
            </a:r>
            <a:r>
              <a:rPr lang="zh-CN" altLang="en-GB" sz="1200" dirty="0">
                <a:solidFill>
                  <a:schemeClr val="tx1"/>
                </a:solidFill>
                <a:latin typeface="Arial" panose="020B0604020202020204" pitchFamily="34" charset="0"/>
                <a:ea typeface="宋体" panose="02010600030101010101" pitchFamily="2" charset="-122"/>
              </a:rPr>
              <a:t>北京邮电大学 通信软件工程中心</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15363" name="Rectangle 2">
            <a:extLst>
              <a:ext uri="{FF2B5EF4-FFF2-40B4-BE49-F238E27FC236}">
                <a16:creationId xmlns:a16="http://schemas.microsoft.com/office/drawing/2014/main" id="{FB6872EB-BA09-44EF-AECA-3875A6861CEF}"/>
              </a:ext>
            </a:extLst>
          </p:cNvPr>
          <p:cNvSpPr>
            <a:spLocks noGrp="1" noChangeArrowheads="1"/>
          </p:cNvSpPr>
          <p:nvPr>
            <p:ph type="title"/>
          </p:nvPr>
        </p:nvSpPr>
        <p:spPr>
          <a:xfrm>
            <a:off x="2570163" y="0"/>
            <a:ext cx="6523037" cy="801688"/>
          </a:xfrm>
        </p:spPr>
        <p:txBody>
          <a:bodyPr/>
          <a:lstStyle/>
          <a:p>
            <a:r>
              <a:rPr lang="en-US" altLang="zh-CN">
                <a:latin typeface="华文中宋" panose="02010600040101010101" pitchFamily="2" charset="-122"/>
              </a:rPr>
              <a:t>§1.1 </a:t>
            </a:r>
            <a:r>
              <a:rPr lang="zh-CN" altLang="en-US">
                <a:latin typeface="华文中宋" panose="02010600040101010101" pitchFamily="2" charset="-122"/>
              </a:rPr>
              <a:t>计算机软件</a:t>
            </a:r>
          </a:p>
        </p:txBody>
      </p:sp>
      <p:sp>
        <p:nvSpPr>
          <p:cNvPr id="15364" name="Rectangle 3">
            <a:extLst>
              <a:ext uri="{FF2B5EF4-FFF2-40B4-BE49-F238E27FC236}">
                <a16:creationId xmlns:a16="http://schemas.microsoft.com/office/drawing/2014/main" id="{CCC794B5-3BB7-4879-A29E-C692AA2E47AD}"/>
              </a:ext>
            </a:extLst>
          </p:cNvPr>
          <p:cNvSpPr>
            <a:spLocks noGrp="1" noChangeArrowheads="1"/>
          </p:cNvSpPr>
          <p:nvPr>
            <p:ph type="body" idx="1"/>
          </p:nvPr>
        </p:nvSpPr>
        <p:spPr>
          <a:xfrm>
            <a:off x="755650" y="1412875"/>
            <a:ext cx="7696200" cy="4537075"/>
          </a:xfrm>
        </p:spPr>
        <p:txBody>
          <a:bodyPr/>
          <a:lstStyle/>
          <a:p>
            <a:pPr algn="just">
              <a:buFont typeface="Wingdings" panose="05000000000000000000" pitchFamily="2" charset="2"/>
              <a:buNone/>
            </a:pPr>
            <a:r>
              <a:rPr lang="en-US" altLang="zh-CN" sz="2800" b="1"/>
              <a:t>(4)</a:t>
            </a:r>
            <a:r>
              <a:rPr lang="zh-CN" altLang="en-US" sz="2800" b="1"/>
              <a:t>软件的开发依然很原始，至今尚未完全摆脱手工艺的开发方式。软件产品大多是“定制”的，无法完全使软件开发过程自动化。</a:t>
            </a:r>
          </a:p>
          <a:p>
            <a:pPr algn="just">
              <a:buFont typeface="Wingdings" panose="05000000000000000000" pitchFamily="2" charset="2"/>
              <a:buNone/>
            </a:pPr>
            <a:r>
              <a:rPr lang="en-US" altLang="zh-CN" sz="2800" b="1"/>
              <a:t>(5)</a:t>
            </a:r>
            <a:r>
              <a:rPr lang="zh-CN" altLang="en-US" sz="2800" b="1"/>
              <a:t>软件是高度复杂的逻辑体。软件的复杂性可能来自它所反映的实际问题的复杂性，也可能来自程序逻辑结构的复杂性。</a:t>
            </a:r>
            <a:endParaRPr lang="en-US" altLang="zh-CN" sz="2800" b="1"/>
          </a:p>
          <a:p>
            <a:pPr algn="just">
              <a:buFont typeface="Wingdings" panose="05000000000000000000" pitchFamily="2" charset="2"/>
              <a:buNone/>
            </a:pPr>
            <a:r>
              <a:rPr lang="en-US" altLang="zh-CN" sz="2800" b="1"/>
              <a:t>(6)</a:t>
            </a:r>
            <a:r>
              <a:rPr lang="zh-CN" altLang="en-US" sz="2800" b="1"/>
              <a:t>软件的开发和运行常常受到计算机系统的限制，对计算机系统有着不同程度的依赖性。在软件开发中要尽量提高软件的可移植性。</a:t>
            </a:r>
          </a:p>
          <a:p>
            <a:pPr>
              <a:buFont typeface="Wingdings" panose="05000000000000000000" pitchFamily="2" charset="2"/>
              <a:buNone/>
            </a:pPr>
            <a:endParaRPr lang="zh-CN" altLang="en-US" sz="2800" b="1"/>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3">
            <a:extLst>
              <a:ext uri="{FF2B5EF4-FFF2-40B4-BE49-F238E27FC236}">
                <a16:creationId xmlns:a16="http://schemas.microsoft.com/office/drawing/2014/main" id="{30254DA9-3A8C-4CAB-A583-056800BC998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2020</a:t>
            </a: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BUPT TSEG             </a:t>
            </a:r>
            <a:r>
              <a:rPr lang="zh-CN" altLang="en-GB" sz="1200" dirty="0">
                <a:solidFill>
                  <a:schemeClr val="tx1"/>
                </a:solidFill>
                <a:latin typeface="Arial" panose="020B0604020202020204" pitchFamily="34" charset="0"/>
                <a:ea typeface="宋体" panose="02010600030101010101" pitchFamily="2" charset="-122"/>
              </a:rPr>
              <a:t>北京邮电大学 通信软件工程中心</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17411" name="Rectangle 2">
            <a:extLst>
              <a:ext uri="{FF2B5EF4-FFF2-40B4-BE49-F238E27FC236}">
                <a16:creationId xmlns:a16="http://schemas.microsoft.com/office/drawing/2014/main" id="{0416FA97-C609-4AAD-892A-38EDE2B7B83D}"/>
              </a:ext>
            </a:extLst>
          </p:cNvPr>
          <p:cNvSpPr>
            <a:spLocks noGrp="1" noChangeArrowheads="1"/>
          </p:cNvSpPr>
          <p:nvPr>
            <p:ph type="title"/>
          </p:nvPr>
        </p:nvSpPr>
        <p:spPr>
          <a:xfrm>
            <a:off x="2570163" y="0"/>
            <a:ext cx="6523037" cy="801688"/>
          </a:xfrm>
        </p:spPr>
        <p:txBody>
          <a:bodyPr/>
          <a:lstStyle/>
          <a:p>
            <a:r>
              <a:rPr lang="en-US" altLang="zh-CN">
                <a:latin typeface="华文中宋" panose="02010600040101010101" pitchFamily="2" charset="-122"/>
              </a:rPr>
              <a:t>§1.1 </a:t>
            </a:r>
            <a:r>
              <a:rPr lang="zh-CN" altLang="en-US">
                <a:latin typeface="华文中宋" panose="02010600040101010101" pitchFamily="2" charset="-122"/>
              </a:rPr>
              <a:t>计算机软件</a:t>
            </a:r>
          </a:p>
        </p:txBody>
      </p:sp>
      <p:sp>
        <p:nvSpPr>
          <p:cNvPr id="17412" name="Rectangle 3">
            <a:extLst>
              <a:ext uri="{FF2B5EF4-FFF2-40B4-BE49-F238E27FC236}">
                <a16:creationId xmlns:a16="http://schemas.microsoft.com/office/drawing/2014/main" id="{921B86E7-7E0F-4402-A127-D464D1D2FE9A}"/>
              </a:ext>
            </a:extLst>
          </p:cNvPr>
          <p:cNvSpPr>
            <a:spLocks noGrp="1" noChangeArrowheads="1"/>
          </p:cNvSpPr>
          <p:nvPr>
            <p:ph type="body" idx="1"/>
          </p:nvPr>
        </p:nvSpPr>
        <p:spPr>
          <a:xfrm>
            <a:off x="684213" y="1484313"/>
            <a:ext cx="7767637" cy="4176712"/>
          </a:xfrm>
        </p:spPr>
        <p:txBody>
          <a:bodyPr/>
          <a:lstStyle/>
          <a:p>
            <a:pPr>
              <a:buFont typeface="Wingdings" panose="05000000000000000000" pitchFamily="2" charset="2"/>
              <a:buNone/>
            </a:pPr>
            <a:r>
              <a:rPr lang="en-US" altLang="zh-CN" sz="2800" b="1"/>
              <a:t>(7) </a:t>
            </a:r>
            <a:r>
              <a:rPr lang="zh-CN" altLang="en-US" sz="2800" b="1"/>
              <a:t>软件成本相当昂贵。软件的研制工作需要投入大量的、复杂的、高强度的脑力劳动，它的成本是比较高的。</a:t>
            </a:r>
          </a:p>
          <a:p>
            <a:pPr>
              <a:buFont typeface="Wingdings" panose="05000000000000000000" pitchFamily="2" charset="2"/>
              <a:buNone/>
            </a:pPr>
            <a:endParaRPr lang="zh-CN" altLang="en-US" sz="2800" b="1"/>
          </a:p>
          <a:p>
            <a:pPr>
              <a:buFont typeface="Wingdings" panose="05000000000000000000" pitchFamily="2" charset="2"/>
              <a:buNone/>
            </a:pPr>
            <a:r>
              <a:rPr lang="en-US" altLang="zh-CN" sz="2800" b="1"/>
              <a:t>(8) </a:t>
            </a:r>
            <a:r>
              <a:rPr lang="zh-CN" altLang="en-US" sz="2800" b="1"/>
              <a:t>相当多的软件工作涉及到社会因素。许多软件的开发和运行涉及机构、体制及管理方式等问题，甚至涉及到人的观念和人们的心理。</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1">
            <a:extLst>
              <a:ext uri="{FF2B5EF4-FFF2-40B4-BE49-F238E27FC236}">
                <a16:creationId xmlns:a16="http://schemas.microsoft.com/office/drawing/2014/main" id="{C0843FC1-37B0-46BB-866E-32F161DAAE7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2020</a:t>
            </a: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BUPT TSEG             </a:t>
            </a:r>
            <a:r>
              <a:rPr lang="zh-CN" altLang="en-GB" sz="1200" dirty="0">
                <a:solidFill>
                  <a:schemeClr val="tx1"/>
                </a:solidFill>
                <a:latin typeface="Arial" panose="020B0604020202020204" pitchFamily="34" charset="0"/>
                <a:ea typeface="宋体" panose="02010600030101010101" pitchFamily="2" charset="-122"/>
              </a:rPr>
              <a:t>北京邮电大学 通信软件工程中心</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33795" name="Rectangle 2">
            <a:extLst>
              <a:ext uri="{FF2B5EF4-FFF2-40B4-BE49-F238E27FC236}">
                <a16:creationId xmlns:a16="http://schemas.microsoft.com/office/drawing/2014/main" id="{662713C1-9B53-4D25-A180-964CFEEA7254}"/>
              </a:ext>
            </a:extLst>
          </p:cNvPr>
          <p:cNvSpPr>
            <a:spLocks noChangeArrowheads="1"/>
          </p:cNvSpPr>
          <p:nvPr/>
        </p:nvSpPr>
        <p:spPr bwMode="auto">
          <a:xfrm>
            <a:off x="684213" y="1628775"/>
            <a:ext cx="7785100"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952500" indent="-49530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lvl="1">
              <a:buFont typeface="Wingdings" panose="05000000000000000000" pitchFamily="2" charset="2"/>
              <a:buChar char="u"/>
            </a:pPr>
            <a:r>
              <a:rPr lang="zh-CN" altLang="en-US" sz="4000" b="1">
                <a:solidFill>
                  <a:srgbClr val="333399"/>
                </a:solidFill>
              </a:rPr>
              <a:t>计算机软件</a:t>
            </a:r>
          </a:p>
          <a:p>
            <a:pPr lvl="1">
              <a:buFont typeface="Wingdings" panose="05000000000000000000" pitchFamily="2" charset="2"/>
              <a:buChar char="u"/>
            </a:pPr>
            <a:r>
              <a:rPr lang="zh-CN" altLang="en-US" sz="4000" b="1" i="1" u="sng">
                <a:solidFill>
                  <a:srgbClr val="99230B"/>
                </a:solidFill>
              </a:rPr>
              <a:t>软件的发展和软件危机</a:t>
            </a:r>
          </a:p>
          <a:p>
            <a:pPr lvl="1">
              <a:buFont typeface="Wingdings" panose="05000000000000000000" pitchFamily="2" charset="2"/>
              <a:buChar char="u"/>
            </a:pPr>
            <a:r>
              <a:rPr lang="zh-CN" altLang="en-US" sz="4000" b="1">
                <a:solidFill>
                  <a:srgbClr val="333399"/>
                </a:solidFill>
              </a:rPr>
              <a:t>软件工程</a:t>
            </a:r>
          </a:p>
          <a:p>
            <a:pPr lvl="1">
              <a:buFont typeface="Wingdings" panose="05000000000000000000" pitchFamily="2" charset="2"/>
              <a:buChar char="u"/>
            </a:pPr>
            <a:r>
              <a:rPr lang="zh-CN" altLang="en-US" sz="4000" b="1">
                <a:solidFill>
                  <a:srgbClr val="333399"/>
                </a:solidFill>
              </a:rPr>
              <a:t>软件工程知识体系</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3">
            <a:extLst>
              <a:ext uri="{FF2B5EF4-FFF2-40B4-BE49-F238E27FC236}">
                <a16:creationId xmlns:a16="http://schemas.microsoft.com/office/drawing/2014/main" id="{84DF3A2D-C19D-4526-9CD0-FBCBAE06B70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rgbClr val="0000CC"/>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2020</a:t>
            </a:r>
            <a:r>
              <a:rPr lang="en-GB" altLang="en-US" sz="1200" dirty="0">
                <a:solidFill>
                  <a:schemeClr val="tx1"/>
                </a:solidFill>
                <a:latin typeface="Arial" panose="020B0604020202020204" pitchFamily="34" charset="0"/>
                <a:ea typeface="宋体" panose="02010600030101010101" pitchFamily="2" charset="-122"/>
              </a:rPr>
              <a:t> </a:t>
            </a:r>
            <a:r>
              <a:rPr lang="en-GB" altLang="zh-CN" sz="1200" dirty="0">
                <a:solidFill>
                  <a:schemeClr val="tx1"/>
                </a:solidFill>
                <a:latin typeface="Arial" panose="020B0604020202020204" pitchFamily="34" charset="0"/>
                <a:ea typeface="宋体" panose="02010600030101010101" pitchFamily="2" charset="-122"/>
              </a:rPr>
              <a:t>BUPT TSEG             </a:t>
            </a:r>
            <a:r>
              <a:rPr lang="zh-CN" altLang="en-GB" sz="1200" dirty="0">
                <a:solidFill>
                  <a:schemeClr val="tx1"/>
                </a:solidFill>
                <a:latin typeface="Arial" panose="020B0604020202020204" pitchFamily="34" charset="0"/>
                <a:ea typeface="宋体" panose="02010600030101010101" pitchFamily="2" charset="-122"/>
              </a:rPr>
              <a:t>北京邮电大学 通信软件工程中心</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35843" name="Rectangle 2">
            <a:extLst>
              <a:ext uri="{FF2B5EF4-FFF2-40B4-BE49-F238E27FC236}">
                <a16:creationId xmlns:a16="http://schemas.microsoft.com/office/drawing/2014/main" id="{BA073895-CBEA-45CF-8E28-9108B2E3FCA6}"/>
              </a:ext>
            </a:extLst>
          </p:cNvPr>
          <p:cNvSpPr>
            <a:spLocks noGrp="1" noChangeArrowheads="1"/>
          </p:cNvSpPr>
          <p:nvPr>
            <p:ph type="title"/>
          </p:nvPr>
        </p:nvSpPr>
        <p:spPr/>
        <p:txBody>
          <a:bodyPr/>
          <a:lstStyle/>
          <a:p>
            <a:r>
              <a:rPr lang="en-US" altLang="zh-CN">
                <a:latin typeface="华文中宋" panose="02010600040101010101" pitchFamily="2" charset="-122"/>
              </a:rPr>
              <a:t>§1.2 </a:t>
            </a:r>
            <a:r>
              <a:rPr lang="zh-CN" altLang="en-US">
                <a:latin typeface="华文中宋" panose="02010600040101010101" pitchFamily="2" charset="-122"/>
              </a:rPr>
              <a:t>软件的发展和软件危机</a:t>
            </a:r>
          </a:p>
        </p:txBody>
      </p:sp>
      <p:sp>
        <p:nvSpPr>
          <p:cNvPr id="14339" name="Rectangle 3">
            <a:extLst>
              <a:ext uri="{FF2B5EF4-FFF2-40B4-BE49-F238E27FC236}">
                <a16:creationId xmlns:a16="http://schemas.microsoft.com/office/drawing/2014/main" id="{41A67E61-0534-483F-A7C9-E106CC3B7E30}"/>
              </a:ext>
            </a:extLst>
          </p:cNvPr>
          <p:cNvSpPr>
            <a:spLocks noGrp="1" noChangeArrowheads="1"/>
          </p:cNvSpPr>
          <p:nvPr>
            <p:ph type="body" idx="1"/>
          </p:nvPr>
        </p:nvSpPr>
        <p:spPr>
          <a:xfrm>
            <a:off x="1042988" y="1341438"/>
            <a:ext cx="7772400" cy="4824412"/>
          </a:xfrm>
        </p:spPr>
        <p:txBody>
          <a:bodyPr/>
          <a:lstStyle/>
          <a:p>
            <a:pPr>
              <a:lnSpc>
                <a:spcPct val="80000"/>
              </a:lnSpc>
              <a:buFont typeface="Wingdings" panose="05000000000000000000" pitchFamily="2" charset="2"/>
              <a:buNone/>
            </a:pPr>
            <a:r>
              <a:rPr lang="en-US" altLang="zh-CN" sz="3300" b="1">
                <a:solidFill>
                  <a:srgbClr val="99230B"/>
                </a:solidFill>
                <a:latin typeface="楷体_GB2312" pitchFamily="49" charset="-122"/>
              </a:rPr>
              <a:t>1. </a:t>
            </a:r>
            <a:r>
              <a:rPr lang="zh-CN" altLang="en-US" sz="3300" b="1">
                <a:solidFill>
                  <a:srgbClr val="99230B"/>
                </a:solidFill>
                <a:latin typeface="楷体_GB2312" pitchFamily="49" charset="-122"/>
              </a:rPr>
              <a:t>软件发展阶段</a:t>
            </a:r>
          </a:p>
          <a:p>
            <a:pPr>
              <a:lnSpc>
                <a:spcPct val="80000"/>
              </a:lnSpc>
              <a:buFont typeface="Wingdings" panose="05000000000000000000" pitchFamily="2" charset="2"/>
              <a:buNone/>
            </a:pPr>
            <a:r>
              <a:rPr lang="zh-CN" altLang="en-US" sz="2600" b="1">
                <a:latin typeface="黑体" panose="02010609060101010101" pitchFamily="49" charset="-122"/>
              </a:rPr>
              <a:t>	</a:t>
            </a:r>
            <a:r>
              <a:rPr lang="en-US" altLang="zh-CN" sz="2800" b="1">
                <a:latin typeface="黑体" panose="02010609060101010101" pitchFamily="49" charset="-122"/>
              </a:rPr>
              <a:t>20</a:t>
            </a:r>
            <a:r>
              <a:rPr lang="zh-CN" altLang="en-US" sz="2800" b="1">
                <a:latin typeface="黑体" panose="02010609060101010101" pitchFamily="49" charset="-122"/>
              </a:rPr>
              <a:t>世纪</a:t>
            </a:r>
            <a:r>
              <a:rPr lang="en-US" altLang="zh-CN" sz="2800" b="1">
                <a:latin typeface="黑体" panose="02010609060101010101" pitchFamily="49" charset="-122"/>
              </a:rPr>
              <a:t>40</a:t>
            </a:r>
            <a:r>
              <a:rPr lang="zh-CN" altLang="en-US" sz="2800" b="1">
                <a:latin typeface="黑体" panose="02010609060101010101" pitchFamily="49" charset="-122"/>
              </a:rPr>
              <a:t>年代中出现了世界上第一台通用计算机以后，就有了程序的概念，可以认为它是软件的前身。其后至今，计算机软件经历了</a:t>
            </a:r>
            <a:r>
              <a:rPr lang="en-US" altLang="zh-CN" sz="2800" b="1">
                <a:latin typeface="黑体" panose="02010609060101010101" pitchFamily="49" charset="-122"/>
              </a:rPr>
              <a:t>4</a:t>
            </a:r>
            <a:r>
              <a:rPr lang="zh-CN" altLang="en-US" sz="2800" b="1">
                <a:latin typeface="黑体" panose="02010609060101010101" pitchFamily="49" charset="-122"/>
              </a:rPr>
              <a:t>个发展阶段</a:t>
            </a:r>
            <a:r>
              <a:rPr lang="zh-CN" altLang="en-US" sz="2600" b="1">
                <a:latin typeface="黑体" panose="02010609060101010101" pitchFamily="49" charset="-122"/>
              </a:rPr>
              <a:t>：</a:t>
            </a:r>
          </a:p>
          <a:p>
            <a:pPr lvl="1">
              <a:lnSpc>
                <a:spcPct val="80000"/>
              </a:lnSpc>
              <a:buFont typeface="Wingdings" panose="05000000000000000000" pitchFamily="2" charset="2"/>
              <a:buNone/>
            </a:pPr>
            <a:r>
              <a:rPr lang="en-US" altLang="zh-CN" sz="2600" b="1">
                <a:ea typeface="黑体" panose="02010609060101010101" pitchFamily="49" charset="-122"/>
              </a:rPr>
              <a:t>·</a:t>
            </a:r>
            <a:r>
              <a:rPr lang="zh-CN" altLang="en-US" sz="2600" b="1">
                <a:solidFill>
                  <a:srgbClr val="FF00FF"/>
                </a:solidFill>
                <a:latin typeface="黑体" panose="02010609060101010101" pitchFamily="49" charset="-122"/>
                <a:ea typeface="黑体" panose="02010609060101010101" pitchFamily="49" charset="-122"/>
              </a:rPr>
              <a:t>程序设计阶段</a:t>
            </a:r>
            <a:r>
              <a:rPr lang="zh-CN" altLang="en-US" sz="2600" b="1">
                <a:latin typeface="黑体" panose="02010609060101010101" pitchFamily="49" charset="-122"/>
                <a:ea typeface="黑体" panose="02010609060101010101" pitchFamily="49" charset="-122"/>
              </a:rPr>
              <a:t>：</a:t>
            </a:r>
            <a:r>
              <a:rPr lang="zh-CN" altLang="en-US" sz="2600" b="1">
                <a:solidFill>
                  <a:srgbClr val="FF00FF"/>
                </a:solidFill>
                <a:latin typeface="黑体" panose="02010609060101010101" pitchFamily="49" charset="-122"/>
                <a:ea typeface="黑体" panose="02010609060101010101" pitchFamily="49" charset="-122"/>
              </a:rPr>
              <a:t> </a:t>
            </a:r>
            <a:r>
              <a:rPr lang="en-US" altLang="zh-CN" sz="2600" b="1">
                <a:latin typeface="黑体" panose="02010609060101010101" pitchFamily="49" charset="-122"/>
                <a:ea typeface="黑体" panose="02010609060101010101" pitchFamily="49" charset="-122"/>
              </a:rPr>
              <a:t>20</a:t>
            </a:r>
            <a:r>
              <a:rPr lang="zh-CN" altLang="en-US" sz="2600" b="1">
                <a:latin typeface="黑体" panose="02010609060101010101" pitchFamily="49" charset="-122"/>
                <a:ea typeface="黑体" panose="02010609060101010101" pitchFamily="49" charset="-122"/>
              </a:rPr>
              <a:t>世纪</a:t>
            </a:r>
            <a:r>
              <a:rPr lang="en-US" altLang="zh-CN" sz="2600" b="1">
                <a:latin typeface="黑体" panose="02010609060101010101" pitchFamily="49" charset="-122"/>
                <a:ea typeface="黑体" panose="02010609060101010101" pitchFamily="49" charset="-122"/>
              </a:rPr>
              <a:t>50</a:t>
            </a:r>
            <a:r>
              <a:rPr lang="zh-CN" altLang="en-US" sz="2600" b="1">
                <a:latin typeface="黑体" panose="02010609060101010101" pitchFamily="49" charset="-122"/>
                <a:ea typeface="黑体" panose="02010609060101010101" pitchFamily="49" charset="-122"/>
              </a:rPr>
              <a:t>至</a:t>
            </a:r>
            <a:r>
              <a:rPr lang="en-US" altLang="zh-CN" sz="2600" b="1">
                <a:latin typeface="黑体" panose="02010609060101010101" pitchFamily="49" charset="-122"/>
                <a:ea typeface="黑体" panose="02010609060101010101" pitchFamily="49" charset="-122"/>
              </a:rPr>
              <a:t>60</a:t>
            </a:r>
            <a:r>
              <a:rPr lang="zh-CN" altLang="en-US" sz="2600" b="1">
                <a:latin typeface="黑体" panose="02010609060101010101" pitchFamily="49" charset="-122"/>
                <a:ea typeface="黑体" panose="02010609060101010101" pitchFamily="49" charset="-122"/>
              </a:rPr>
              <a:t>年代</a:t>
            </a:r>
          </a:p>
          <a:p>
            <a:pPr lvl="1">
              <a:lnSpc>
                <a:spcPct val="80000"/>
              </a:lnSpc>
              <a:buFont typeface="Wingdings" panose="05000000000000000000" pitchFamily="2" charset="2"/>
              <a:buNone/>
            </a:pPr>
            <a:r>
              <a:rPr lang="en-US" altLang="zh-CN" sz="2600" b="1">
                <a:ea typeface="黑体" panose="02010609060101010101" pitchFamily="49" charset="-122"/>
              </a:rPr>
              <a:t>·</a:t>
            </a:r>
            <a:r>
              <a:rPr lang="zh-CN" altLang="en-US" sz="2600" b="1">
                <a:solidFill>
                  <a:srgbClr val="FF00FF"/>
                </a:solidFill>
                <a:latin typeface="黑体" panose="02010609060101010101" pitchFamily="49" charset="-122"/>
                <a:ea typeface="黑体" panose="02010609060101010101" pitchFamily="49" charset="-122"/>
              </a:rPr>
              <a:t>程序系统阶段</a:t>
            </a:r>
            <a:r>
              <a:rPr lang="zh-CN" altLang="en-US" sz="2600" b="1">
                <a:latin typeface="黑体" panose="02010609060101010101" pitchFamily="49" charset="-122"/>
                <a:ea typeface="黑体" panose="02010609060101010101" pitchFamily="49" charset="-122"/>
              </a:rPr>
              <a:t>： </a:t>
            </a:r>
            <a:r>
              <a:rPr lang="en-US" altLang="zh-CN" sz="2600" b="1">
                <a:latin typeface="黑体" panose="02010609060101010101" pitchFamily="49" charset="-122"/>
                <a:ea typeface="黑体" panose="02010609060101010101" pitchFamily="49" charset="-122"/>
              </a:rPr>
              <a:t>20</a:t>
            </a:r>
            <a:r>
              <a:rPr lang="zh-CN" altLang="en-US" sz="2600" b="1">
                <a:latin typeface="黑体" panose="02010609060101010101" pitchFamily="49" charset="-122"/>
                <a:ea typeface="黑体" panose="02010609060101010101" pitchFamily="49" charset="-122"/>
              </a:rPr>
              <a:t>世纪</a:t>
            </a:r>
            <a:r>
              <a:rPr lang="en-US" altLang="zh-CN" sz="2600" b="1">
                <a:latin typeface="黑体" panose="02010609060101010101" pitchFamily="49" charset="-122"/>
                <a:ea typeface="黑体" panose="02010609060101010101" pitchFamily="49" charset="-122"/>
              </a:rPr>
              <a:t>60</a:t>
            </a:r>
            <a:r>
              <a:rPr lang="zh-CN" altLang="en-US" sz="2600" b="1">
                <a:latin typeface="黑体" panose="02010609060101010101" pitchFamily="49" charset="-122"/>
                <a:ea typeface="黑体" panose="02010609060101010101" pitchFamily="49" charset="-122"/>
              </a:rPr>
              <a:t>至</a:t>
            </a:r>
            <a:r>
              <a:rPr lang="en-US" altLang="zh-CN" sz="2600" b="1">
                <a:latin typeface="黑体" panose="02010609060101010101" pitchFamily="49" charset="-122"/>
                <a:ea typeface="黑体" panose="02010609060101010101" pitchFamily="49" charset="-122"/>
              </a:rPr>
              <a:t>70</a:t>
            </a:r>
            <a:r>
              <a:rPr lang="zh-CN" altLang="en-US" sz="2600" b="1">
                <a:latin typeface="黑体" panose="02010609060101010101" pitchFamily="49" charset="-122"/>
                <a:ea typeface="黑体" panose="02010609060101010101" pitchFamily="49" charset="-122"/>
              </a:rPr>
              <a:t>年代</a:t>
            </a:r>
          </a:p>
          <a:p>
            <a:pPr lvl="1">
              <a:lnSpc>
                <a:spcPct val="80000"/>
              </a:lnSpc>
              <a:buFont typeface="Wingdings" panose="05000000000000000000" pitchFamily="2" charset="2"/>
              <a:buNone/>
            </a:pPr>
            <a:r>
              <a:rPr lang="en-US" altLang="zh-CN" sz="2600" b="1">
                <a:ea typeface="黑体" panose="02010609060101010101" pitchFamily="49" charset="-122"/>
              </a:rPr>
              <a:t>·</a:t>
            </a:r>
            <a:r>
              <a:rPr lang="zh-CN" altLang="en-US" sz="2600" b="1">
                <a:solidFill>
                  <a:srgbClr val="FF00FF"/>
                </a:solidFill>
                <a:latin typeface="黑体" panose="02010609060101010101" pitchFamily="49" charset="-122"/>
                <a:ea typeface="黑体" panose="02010609060101010101" pitchFamily="49" charset="-122"/>
              </a:rPr>
              <a:t>软件工程阶段</a:t>
            </a:r>
            <a:r>
              <a:rPr lang="zh-CN" altLang="en-US" sz="2600" b="1">
                <a:latin typeface="黑体" panose="02010609060101010101" pitchFamily="49" charset="-122"/>
                <a:ea typeface="黑体" panose="02010609060101010101" pitchFamily="49" charset="-122"/>
              </a:rPr>
              <a:t>： </a:t>
            </a:r>
            <a:r>
              <a:rPr lang="en-US" altLang="zh-CN" sz="2600" b="1">
                <a:latin typeface="黑体" panose="02010609060101010101" pitchFamily="49" charset="-122"/>
                <a:ea typeface="黑体" panose="02010609060101010101" pitchFamily="49" charset="-122"/>
              </a:rPr>
              <a:t>20</a:t>
            </a:r>
            <a:r>
              <a:rPr lang="zh-CN" altLang="en-US" sz="2600" b="1">
                <a:latin typeface="黑体" panose="02010609060101010101" pitchFamily="49" charset="-122"/>
                <a:ea typeface="黑体" panose="02010609060101010101" pitchFamily="49" charset="-122"/>
              </a:rPr>
              <a:t>世纪</a:t>
            </a:r>
            <a:r>
              <a:rPr lang="en-US" altLang="zh-CN" sz="2600" b="1">
                <a:latin typeface="黑体" panose="02010609060101010101" pitchFamily="49" charset="-122"/>
                <a:ea typeface="黑体" panose="02010609060101010101" pitchFamily="49" charset="-122"/>
              </a:rPr>
              <a:t>70</a:t>
            </a:r>
            <a:r>
              <a:rPr lang="zh-CN" altLang="en-US" sz="2600" b="1">
                <a:latin typeface="黑体" panose="02010609060101010101" pitchFamily="49" charset="-122"/>
                <a:ea typeface="黑体" panose="02010609060101010101" pitchFamily="49" charset="-122"/>
              </a:rPr>
              <a:t>年代以后，可细分为</a:t>
            </a:r>
          </a:p>
          <a:p>
            <a:pPr lvl="1">
              <a:lnSpc>
                <a:spcPct val="80000"/>
              </a:lnSpc>
              <a:buFont typeface="Wingdings" panose="05000000000000000000" pitchFamily="2" charset="2"/>
              <a:buNone/>
            </a:pPr>
            <a:r>
              <a:rPr lang="zh-CN" altLang="en-US" sz="2600" b="1">
                <a:latin typeface="黑体" panose="02010609060101010101" pitchFamily="49" charset="-122"/>
                <a:ea typeface="黑体" panose="02010609060101010101" pitchFamily="49" charset="-122"/>
              </a:rPr>
              <a:t>	</a:t>
            </a:r>
            <a:r>
              <a:rPr lang="zh-CN" altLang="en-US" sz="2400" b="1">
                <a:solidFill>
                  <a:srgbClr val="FF00FF"/>
                </a:solidFill>
                <a:latin typeface="黑体" panose="02010609060101010101" pitchFamily="49" charset="-122"/>
                <a:ea typeface="黑体" panose="02010609060101010101" pitchFamily="49" charset="-122"/>
              </a:rPr>
              <a:t>传统软件工程阶段</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20</a:t>
            </a:r>
            <a:r>
              <a:rPr lang="zh-CN" altLang="en-US" sz="2400" b="1">
                <a:latin typeface="黑体" panose="02010609060101010101" pitchFamily="49" charset="-122"/>
                <a:ea typeface="黑体" panose="02010609060101010101" pitchFamily="49" charset="-122"/>
              </a:rPr>
              <a:t>世纪</a:t>
            </a:r>
            <a:r>
              <a:rPr lang="en-US" altLang="zh-CN" sz="2400" b="1">
                <a:latin typeface="黑体" panose="02010609060101010101" pitchFamily="49" charset="-122"/>
                <a:ea typeface="黑体" panose="02010609060101010101" pitchFamily="49" charset="-122"/>
              </a:rPr>
              <a:t>70</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90</a:t>
            </a:r>
            <a:r>
              <a:rPr lang="zh-CN" altLang="en-US" sz="2400" b="1">
                <a:latin typeface="黑体" panose="02010609060101010101" pitchFamily="49" charset="-122"/>
                <a:ea typeface="黑体" panose="02010609060101010101" pitchFamily="49" charset="-122"/>
              </a:rPr>
              <a:t>年代 </a:t>
            </a:r>
          </a:p>
          <a:p>
            <a:pPr lvl="1">
              <a:lnSpc>
                <a:spcPct val="80000"/>
              </a:lnSpc>
              <a:buFont typeface="Wingdings" panose="05000000000000000000" pitchFamily="2" charset="2"/>
              <a:buNone/>
            </a:pPr>
            <a:r>
              <a:rPr lang="zh-CN" altLang="en-US" sz="2400" b="1">
                <a:latin typeface="黑体" panose="02010609060101010101" pitchFamily="49" charset="-122"/>
                <a:ea typeface="黑体" panose="02010609060101010101" pitchFamily="49" charset="-122"/>
              </a:rPr>
              <a:t>	</a:t>
            </a:r>
            <a:r>
              <a:rPr lang="zh-CN" altLang="en-US" sz="2400" b="1">
                <a:solidFill>
                  <a:srgbClr val="FF00FF"/>
                </a:solidFill>
                <a:latin typeface="黑体" panose="02010609060101010101" pitchFamily="49" charset="-122"/>
                <a:ea typeface="黑体" panose="02010609060101010101" pitchFamily="49" charset="-122"/>
              </a:rPr>
              <a:t>现代软件工程阶段</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20</a:t>
            </a:r>
            <a:r>
              <a:rPr lang="zh-CN" altLang="en-US" sz="2400" b="1">
                <a:latin typeface="黑体" panose="02010609060101010101" pitchFamily="49" charset="-122"/>
                <a:ea typeface="黑体" panose="02010609060101010101" pitchFamily="49" charset="-122"/>
              </a:rPr>
              <a:t>世纪</a:t>
            </a:r>
            <a:r>
              <a:rPr lang="en-US" altLang="zh-CN" sz="2400" b="1">
                <a:latin typeface="黑体" panose="02010609060101010101" pitchFamily="49" charset="-122"/>
                <a:ea typeface="黑体" panose="02010609060101010101" pitchFamily="49" charset="-122"/>
              </a:rPr>
              <a:t>90</a:t>
            </a:r>
            <a:r>
              <a:rPr lang="zh-CN" altLang="en-US" sz="2400" b="1">
                <a:latin typeface="黑体" panose="02010609060101010101" pitchFamily="49" charset="-122"/>
                <a:ea typeface="黑体" panose="02010609060101010101" pitchFamily="49" charset="-122"/>
              </a:rPr>
              <a:t>年代至今</a:t>
            </a:r>
            <a:r>
              <a:rPr lang="zh-CN" altLang="en-US" sz="2600" b="1"/>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3|9.6"/>
</p:tagLst>
</file>

<file path=ppt/theme/theme1.xml><?xml version="1.0" encoding="utf-8"?>
<a:theme xmlns:a="http://schemas.openxmlformats.org/drawingml/2006/main" name="TSEG2007">
  <a:themeElements>
    <a:clrScheme name="">
      <a:dk1>
        <a:srgbClr val="003366"/>
      </a:dk1>
      <a:lt1>
        <a:srgbClr val="FFFFFF"/>
      </a:lt1>
      <a:dk2>
        <a:srgbClr val="B4D7C8"/>
      </a:dk2>
      <a:lt2>
        <a:srgbClr val="003366"/>
      </a:lt2>
      <a:accent1>
        <a:srgbClr val="ACDCF0"/>
      </a:accent1>
      <a:accent2>
        <a:srgbClr val="FFD56B"/>
      </a:accent2>
      <a:accent3>
        <a:srgbClr val="FFFFFF"/>
      </a:accent3>
      <a:accent4>
        <a:srgbClr val="002A56"/>
      </a:accent4>
      <a:accent5>
        <a:srgbClr val="D2EBF6"/>
      </a:accent5>
      <a:accent6>
        <a:srgbClr val="E7C160"/>
      </a:accent6>
      <a:hlink>
        <a:srgbClr val="A6CE12"/>
      </a:hlink>
      <a:folHlink>
        <a:srgbClr val="DEAAB4"/>
      </a:folHlink>
    </a:clrScheme>
    <a:fontScheme name="TSEG2007">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450850" marR="0" indent="-450850" algn="l" defTabSz="914400" rtl="0" eaLnBrk="0" fontAlgn="base" latinLnBrk="0" hangingPunct="0">
          <a:lnSpc>
            <a:spcPct val="90000"/>
          </a:lnSpc>
          <a:spcBef>
            <a:spcPct val="50000"/>
          </a:spcBef>
          <a:spcAft>
            <a:spcPct val="0"/>
          </a:spcAft>
          <a:buClr>
            <a:schemeClr val="bg2"/>
          </a:buClr>
          <a:buSzPct val="65000"/>
          <a:buFont typeface="Wingdings" pitchFamily="2" charset="2"/>
          <a:buNone/>
          <a:tabLst/>
          <a:defRPr kumimoji="0" lang="zh-CN" altLang="en-US" sz="2800" b="0" i="0" u="none" strike="noStrike" cap="none" normalizeH="0" baseline="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450850" marR="0" indent="-450850" algn="l" defTabSz="914400" rtl="0" eaLnBrk="0" fontAlgn="base" latinLnBrk="0" hangingPunct="0">
          <a:lnSpc>
            <a:spcPct val="90000"/>
          </a:lnSpc>
          <a:spcBef>
            <a:spcPct val="50000"/>
          </a:spcBef>
          <a:spcAft>
            <a:spcPct val="0"/>
          </a:spcAft>
          <a:buClr>
            <a:schemeClr val="bg2"/>
          </a:buClr>
          <a:buSzPct val="65000"/>
          <a:buFont typeface="Wingdings" pitchFamily="2" charset="2"/>
          <a:buNone/>
          <a:tabLst/>
          <a:defRPr kumimoji="0" lang="zh-CN" altLang="en-US" sz="2800" b="0" i="0" u="none" strike="noStrike" cap="none" normalizeH="0" baseline="0" smtClean="0">
            <a:ln>
              <a:noFill/>
            </a:ln>
            <a:solidFill>
              <a:schemeClr val="tx1"/>
            </a:solidFill>
            <a:effectLst/>
            <a:latin typeface="Times New Roman" pitchFamily="18" charset="0"/>
            <a:ea typeface="黑体" pitchFamily="2" charset="-122"/>
          </a:defRPr>
        </a:defPPr>
      </a:lstStyle>
    </a:lnDef>
  </a:objectDefaults>
  <a:extraClrSchemeLst>
    <a:extraClrScheme>
      <a:clrScheme name="TSEG2007 1">
        <a:dk1>
          <a:srgbClr val="003366"/>
        </a:dk1>
        <a:lt1>
          <a:srgbClr val="FFFFFF"/>
        </a:lt1>
        <a:dk2>
          <a:srgbClr val="003366"/>
        </a:dk2>
        <a:lt2>
          <a:srgbClr val="B4D7C8"/>
        </a:lt2>
        <a:accent1>
          <a:srgbClr val="ACDCF0"/>
        </a:accent1>
        <a:accent2>
          <a:srgbClr val="FFD56B"/>
        </a:accent2>
        <a:accent3>
          <a:srgbClr val="AAADB8"/>
        </a:accent3>
        <a:accent4>
          <a:srgbClr val="DADADA"/>
        </a:accent4>
        <a:accent5>
          <a:srgbClr val="D2EBF6"/>
        </a:accent5>
        <a:accent6>
          <a:srgbClr val="E7C160"/>
        </a:accent6>
        <a:hlink>
          <a:srgbClr val="A6CE12"/>
        </a:hlink>
        <a:folHlink>
          <a:srgbClr val="DEAAB4"/>
        </a:folHlink>
      </a:clrScheme>
      <a:clrMap bg1="dk2" tx1="lt1" bg2="dk1" tx2="lt2" accent1="accent1" accent2="accent2" accent3="accent3" accent4="accent4" accent5="accent5" accent6="accent6" hlink="hlink" folHlink="folHlink"/>
    </a:extraClrScheme>
    <a:extraClrScheme>
      <a:clrScheme name="TSEG2007 2">
        <a:dk1>
          <a:srgbClr val="003366"/>
        </a:dk1>
        <a:lt1>
          <a:srgbClr val="003366"/>
        </a:lt1>
        <a:dk2>
          <a:srgbClr val="B4D7C8"/>
        </a:dk2>
        <a:lt2>
          <a:srgbClr val="003366"/>
        </a:lt2>
        <a:accent1>
          <a:srgbClr val="ACDCF0"/>
        </a:accent1>
        <a:accent2>
          <a:srgbClr val="FFD56B"/>
        </a:accent2>
        <a:accent3>
          <a:srgbClr val="AAADB8"/>
        </a:accent3>
        <a:accent4>
          <a:srgbClr val="002A56"/>
        </a:accent4>
        <a:accent5>
          <a:srgbClr val="D2EBF6"/>
        </a:accent5>
        <a:accent6>
          <a:srgbClr val="E7C160"/>
        </a:accent6>
        <a:hlink>
          <a:srgbClr val="A6CE12"/>
        </a:hlink>
        <a:folHlink>
          <a:srgbClr val="DEAAB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软件工程v1</Template>
  <TotalTime>5982</TotalTime>
  <Words>2576</Words>
  <Application>Microsoft Office PowerPoint</Application>
  <PresentationFormat>全屏显示(4:3)</PresentationFormat>
  <Paragraphs>299</Paragraphs>
  <Slides>33</Slides>
  <Notes>28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黑体</vt:lpstr>
      <vt:lpstr>华文中宋</vt:lpstr>
      <vt:lpstr>楷体_GB2312</vt:lpstr>
      <vt:lpstr>宋体</vt:lpstr>
      <vt:lpstr>Arial</vt:lpstr>
      <vt:lpstr>Times New Roman</vt:lpstr>
      <vt:lpstr>Wingdings</vt:lpstr>
      <vt:lpstr>TSEG2007</vt:lpstr>
      <vt:lpstr>软件工程 Software Engineering</vt:lpstr>
      <vt:lpstr>PowerPoint 演示文稿</vt:lpstr>
      <vt:lpstr>§1.1 计算机软件</vt:lpstr>
      <vt:lpstr>§1.1 计算机软件</vt:lpstr>
      <vt:lpstr>§1.1 计算机软件</vt:lpstr>
      <vt:lpstr>§1.1 计算机软件</vt:lpstr>
      <vt:lpstr>§1.1 计算机软件</vt:lpstr>
      <vt:lpstr>PowerPoint 演示文稿</vt:lpstr>
      <vt:lpstr>§1.2 软件的发展和软件危机</vt:lpstr>
      <vt:lpstr>PowerPoint 演示文稿</vt:lpstr>
      <vt:lpstr>PowerPoint 演示文稿</vt:lpstr>
      <vt:lpstr>PowerPoint 演示文稿</vt:lpstr>
      <vt:lpstr>PowerPoint 演示文稿</vt:lpstr>
      <vt:lpstr>§1.2 软件的发展和软件危机</vt:lpstr>
      <vt:lpstr>§1.2 软件的发展和软件危机</vt:lpstr>
      <vt:lpstr>§1.2 软件的发展和软件危机</vt:lpstr>
      <vt:lpstr>§1.2 软件的发展和软件危机</vt:lpstr>
      <vt:lpstr>PowerPoint 演示文稿</vt:lpstr>
      <vt:lpstr>§1.3 软件工程</vt:lpstr>
      <vt:lpstr>§1.3 软件工程</vt:lpstr>
      <vt:lpstr>§1.3 软件工程</vt:lpstr>
      <vt:lpstr>§1.3 软件工程</vt:lpstr>
      <vt:lpstr>§1.3 软件工程</vt:lpstr>
      <vt:lpstr>§1.3 软件工程</vt:lpstr>
      <vt:lpstr>§1.3 软件工程</vt:lpstr>
      <vt:lpstr>§1.3 软件工程</vt:lpstr>
      <vt:lpstr>§1.3 软件工程</vt:lpstr>
      <vt:lpstr>§1.3 软件工程</vt:lpstr>
      <vt:lpstr>§1.3 软件工程</vt:lpstr>
      <vt:lpstr>PowerPoint 演示文稿</vt:lpstr>
      <vt:lpstr>§1.5 软件工程知识体系</vt:lpstr>
      <vt:lpstr>§1.5 软件工程知识体系</vt:lpstr>
      <vt:lpstr>§1.5 软件工程知识体系</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huanghai</dc:creator>
  <cp:lastModifiedBy>huanghai</cp:lastModifiedBy>
  <cp:revision>509</cp:revision>
  <dcterms:created xsi:type="dcterms:W3CDTF">2007-01-15T03:31:41Z</dcterms:created>
  <dcterms:modified xsi:type="dcterms:W3CDTF">2024-02-27T16:04:03Z</dcterms:modified>
</cp:coreProperties>
</file>