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sldIdLst>
    <p:sldId id="257" r:id="rId2"/>
    <p:sldId id="258" r:id="rId3"/>
    <p:sldId id="259" r:id="rId4"/>
    <p:sldId id="261"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6" r:id="rId28"/>
    <p:sldId id="332" r:id="rId29"/>
    <p:sldId id="333" r:id="rId30"/>
    <p:sldId id="334" r:id="rId31"/>
    <p:sldId id="329" r:id="rId32"/>
    <p:sldId id="330" r:id="rId33"/>
    <p:sldId id="331" r:id="rId34"/>
    <p:sldId id="288" r:id="rId35"/>
    <p:sldId id="285" r:id="rId36"/>
    <p:sldId id="322" r:id="rId37"/>
    <p:sldId id="323" r:id="rId38"/>
    <p:sldId id="324" r:id="rId39"/>
    <p:sldId id="289" r:id="rId40"/>
    <p:sldId id="290" r:id="rId41"/>
    <p:sldId id="291" r:id="rId42"/>
    <p:sldId id="292" r:id="rId43"/>
    <p:sldId id="325" r:id="rId44"/>
    <p:sldId id="293" r:id="rId45"/>
    <p:sldId id="295" r:id="rId46"/>
    <p:sldId id="294" r:id="rId47"/>
    <p:sldId id="326"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21" r:id="rId62"/>
    <p:sldId id="309" r:id="rId63"/>
    <p:sldId id="310" r:id="rId64"/>
    <p:sldId id="311" r:id="rId65"/>
    <p:sldId id="312" r:id="rId66"/>
    <p:sldId id="313" r:id="rId67"/>
    <p:sldId id="314" r:id="rId68"/>
    <p:sldId id="315" r:id="rId69"/>
    <p:sldId id="316" r:id="rId70"/>
    <p:sldId id="317" r:id="rId71"/>
    <p:sldId id="318" r:id="rId72"/>
    <p:sldId id="320" r:id="rId73"/>
    <p:sldId id="319" r:id="rId74"/>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8EA3A71-4BC4-4CF1-92B4-9F15CE7F0A6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F3EA8115-1680-40FC-B168-C134523EB88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12292" name="Rectangle 4">
            <a:extLst>
              <a:ext uri="{FF2B5EF4-FFF2-40B4-BE49-F238E27FC236}">
                <a16:creationId xmlns:a16="http://schemas.microsoft.com/office/drawing/2014/main" id="{0A29AB6A-89E3-480B-80B2-433C95D4AB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CF6941B-05CD-4417-A609-8E615D4E750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353E3438-4439-4305-AEC6-42F3F1A94A6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D9D6300C-B41F-4FFD-BE56-23BBF10DC66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2FA2F38E-F0C3-4661-8932-6F9C5F78A92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7591102-745C-424B-8BCE-108079EC92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55AA0B45-8C77-4779-B767-1EA290712D5F}"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14339" name="Rectangle 2">
            <a:extLst>
              <a:ext uri="{FF2B5EF4-FFF2-40B4-BE49-F238E27FC236}">
                <a16:creationId xmlns:a16="http://schemas.microsoft.com/office/drawing/2014/main" id="{0F1BD1FC-016A-4344-B602-8A0D527DAFA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2E24F1B-7983-4C2C-A347-19D78ED0B3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6B7A8D9C-73DC-47C8-AD76-A6D7AE7F02DE}"/>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B819D645-DA0D-449C-B1A7-A80A9161D4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50FD6E1F-E39C-4812-B13D-663937D7D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17FAA84-A175-4DF0-A069-4CEDD59A4861}" type="slidenum">
              <a:rPr lang="en-US" altLang="zh-CN" sz="1200" smtClean="0">
                <a:ea typeface="宋体" panose="02010600030101010101" pitchFamily="2" charset="-122"/>
              </a:rPr>
              <a:pPr/>
              <a:t>11</a:t>
            </a:fld>
            <a:endParaRPr lang="en-US" altLang="zh-CN" sz="120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FEFECF73-6ADF-4589-850A-F0194F397D14}"/>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763A2734-FA4C-4742-9CD8-9D7D90463D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2B46A9F6-FFB0-4524-89BC-A87D70641B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B5B3606-2C4D-4183-B91B-DB54248813FE}" type="slidenum">
              <a:rPr lang="en-US" altLang="zh-CN" sz="1200" smtClean="0">
                <a:ea typeface="宋体" panose="02010600030101010101" pitchFamily="2" charset="-122"/>
              </a:rPr>
              <a:pPr/>
              <a:t>12</a:t>
            </a:fld>
            <a:endParaRPr lang="en-US" altLang="zh-CN" sz="120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17978CC3-D1BA-437C-8AAC-149BFBC86DDA}"/>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6A34F2A2-F388-4B11-8B5C-54C57D2713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6717F1F6-52AA-4E2F-945A-891881B450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43522F9C-EF33-4BB3-B18B-0B6B1CAC5CF7}" type="slidenum">
              <a:rPr lang="en-US" altLang="zh-CN" sz="1200" smtClean="0">
                <a:ea typeface="宋体" panose="02010600030101010101" pitchFamily="2" charset="-122"/>
              </a:rPr>
              <a:pPr/>
              <a:t>13</a:t>
            </a:fld>
            <a:endParaRPr lang="en-US" altLang="zh-CN" sz="120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7AAFA4C-9291-4CF1-A93E-0D87E8BF748B}"/>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4936110D-33E0-4230-94CC-E02D2FABA5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92797176-B03D-41BC-BCB0-6A34C5BB7A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92B6DBC-2292-4B18-8659-F3DA4B281BCF}" type="slidenum">
              <a:rPr lang="en-US" altLang="zh-CN" sz="1200" smtClean="0">
                <a:ea typeface="宋体" panose="02010600030101010101" pitchFamily="2" charset="-122"/>
              </a:rPr>
              <a:pPr/>
              <a:t>14</a:t>
            </a:fld>
            <a:endParaRPr lang="en-US" altLang="zh-CN" sz="120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24D4E322-BF9C-4242-889D-FC232C7540B8}"/>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2D746C09-774D-4F43-AF76-F4E48695FB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35F2E024-E807-4649-AD21-98FE81CBF6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233FD46-53AB-4C57-AF1D-822B4B177110}" type="slidenum">
              <a:rPr lang="en-US" altLang="zh-CN" sz="1200" smtClean="0">
                <a:ea typeface="宋体" panose="02010600030101010101" pitchFamily="2" charset="-122"/>
              </a:rPr>
              <a:pPr/>
              <a:t>15</a:t>
            </a:fld>
            <a:endParaRPr lang="en-US" altLang="zh-CN" sz="120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6131CB88-983F-4E96-A655-20E06222F3D4}"/>
              </a:ext>
            </a:extLst>
          </p:cNvPr>
          <p:cNvSpPr>
            <a:spLocks noGrp="1" noRot="1" noChangeAspect="1" noTextEdit="1"/>
          </p:cNvSpPr>
          <p:nvPr>
            <p:ph type="sldImg"/>
          </p:nvPr>
        </p:nvSpPr>
        <p:spPr>
          <a:ln/>
        </p:spPr>
      </p:sp>
      <p:sp>
        <p:nvSpPr>
          <p:cNvPr id="48131" name="备注占位符 2">
            <a:extLst>
              <a:ext uri="{FF2B5EF4-FFF2-40B4-BE49-F238E27FC236}">
                <a16:creationId xmlns:a16="http://schemas.microsoft.com/office/drawing/2014/main" id="{7AE6C214-D7C3-4508-B530-1F696C832C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8132" name="灯片编号占位符 3">
            <a:extLst>
              <a:ext uri="{FF2B5EF4-FFF2-40B4-BE49-F238E27FC236}">
                <a16:creationId xmlns:a16="http://schemas.microsoft.com/office/drawing/2014/main" id="{BB28B11A-CED7-4B73-BD62-2528F72458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012DEF8-C257-4652-96B0-0F8B9D662637}" type="slidenum">
              <a:rPr lang="en-US" altLang="zh-CN" sz="1200" smtClean="0">
                <a:ea typeface="宋体" panose="02010600030101010101" pitchFamily="2" charset="-122"/>
              </a:rPr>
              <a:pPr/>
              <a:t>16</a:t>
            </a:fld>
            <a:endParaRPr lang="en-US" altLang="zh-CN" sz="120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0AE15BDF-3EF6-44AF-A13C-CDD34ACDFD51}"/>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6EA552A8-D252-46D3-A25A-6150067449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0180" name="灯片编号占位符 3">
            <a:extLst>
              <a:ext uri="{FF2B5EF4-FFF2-40B4-BE49-F238E27FC236}">
                <a16:creationId xmlns:a16="http://schemas.microsoft.com/office/drawing/2014/main" id="{C6816322-D8C2-403F-BDA2-9B08989FF5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B5E2C6A-B24F-47A9-BA15-E248468F5632}" type="slidenum">
              <a:rPr lang="en-US" altLang="zh-CN" sz="1200" smtClean="0">
                <a:ea typeface="宋体" panose="02010600030101010101" pitchFamily="2" charset="-122"/>
              </a:rPr>
              <a:pPr/>
              <a:t>17</a:t>
            </a:fld>
            <a:endParaRPr lang="en-US" altLang="zh-CN" sz="120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FB42311-76C3-4D7C-B9B4-CBB9DA80F3AB}"/>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DC18BB14-0D8A-4061-9CF8-9B4DB7BD65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F28C549D-6BF1-4FEF-9974-640D9A9E6F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B56BD9E-78E4-4AF3-8F8F-0478C7B3EC7F}" type="slidenum">
              <a:rPr lang="en-US" altLang="zh-CN" sz="1200" smtClean="0">
                <a:ea typeface="宋体" panose="02010600030101010101" pitchFamily="2" charset="-122"/>
              </a:rPr>
              <a:pPr/>
              <a:t>18</a:t>
            </a:fld>
            <a:endParaRPr lang="en-US" altLang="zh-CN" sz="120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84E223A-65A2-4F1C-BEDA-6C2CB4C5B74C}"/>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EA51B8E8-D378-4B62-A377-637C802751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6324" name="灯片编号占位符 3">
            <a:extLst>
              <a:ext uri="{FF2B5EF4-FFF2-40B4-BE49-F238E27FC236}">
                <a16:creationId xmlns:a16="http://schemas.microsoft.com/office/drawing/2014/main" id="{6AAC8378-F03C-4DCD-A9F7-81B5D81D18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37330D9-33F6-404E-BC2E-A690EA7035B7}" type="slidenum">
              <a:rPr lang="en-US" altLang="zh-CN" sz="1200" smtClean="0">
                <a:ea typeface="宋体" panose="02010600030101010101" pitchFamily="2" charset="-122"/>
              </a:rPr>
              <a:pPr/>
              <a:t>19</a:t>
            </a:fld>
            <a:endParaRPr lang="en-US" altLang="zh-CN" sz="120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2134750B-0FF2-4BB9-852C-773AC20D1D4E}"/>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293F3D87-598F-4E7B-BC7F-09AF9186A2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8372" name="灯片编号占位符 3">
            <a:extLst>
              <a:ext uri="{FF2B5EF4-FFF2-40B4-BE49-F238E27FC236}">
                <a16:creationId xmlns:a16="http://schemas.microsoft.com/office/drawing/2014/main" id="{E5AA285A-E4D1-4938-AC31-5D3380F28B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DF9F58F-4D24-4090-B4E9-2E61838130D8}" type="slidenum">
              <a:rPr lang="en-US" altLang="zh-CN" sz="1200" smtClean="0">
                <a:ea typeface="宋体" panose="02010600030101010101" pitchFamily="2" charset="-122"/>
              </a:rPr>
              <a:pPr/>
              <a:t>20</a:t>
            </a:fld>
            <a:endParaRPr lang="en-US" altLang="zh-CN" sz="12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FA014572-39A6-4D61-BD42-39D960A46113}"/>
              </a:ext>
            </a:extLst>
          </p:cNvPr>
          <p:cNvSpPr>
            <a:spLocks noGrp="1" noRot="1" noChangeAspect="1" noTextEdit="1"/>
          </p:cNvSpPr>
          <p:nvPr>
            <p:ph type="sldImg"/>
          </p:nvPr>
        </p:nvSpPr>
        <p:spPr>
          <a:ln/>
        </p:spPr>
      </p:sp>
      <p:sp>
        <p:nvSpPr>
          <p:cNvPr id="16387" name="备注占位符 2">
            <a:extLst>
              <a:ext uri="{FF2B5EF4-FFF2-40B4-BE49-F238E27FC236}">
                <a16:creationId xmlns:a16="http://schemas.microsoft.com/office/drawing/2014/main" id="{C577CCE5-A43A-4F0F-AA3D-6BF19494A1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388" name="灯片编号占位符 3">
            <a:extLst>
              <a:ext uri="{FF2B5EF4-FFF2-40B4-BE49-F238E27FC236}">
                <a16:creationId xmlns:a16="http://schemas.microsoft.com/office/drawing/2014/main" id="{DDE22EF1-F2B7-4344-A8C1-0C913B82B6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C508C73-6AC6-4F85-9BF1-AEF5BC1EBB37}" type="slidenum">
              <a:rPr lang="en-US" altLang="zh-CN" sz="1200" smtClean="0">
                <a:ea typeface="宋体" panose="02010600030101010101" pitchFamily="2" charset="-122"/>
              </a:rPr>
              <a:pPr/>
              <a:t>2</a:t>
            </a:fld>
            <a:endParaRPr lang="en-US" altLang="zh-CN" sz="120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4A72F012-8599-41F3-8D2A-7C409AFEDAE6}"/>
              </a:ext>
            </a:extLst>
          </p:cNvPr>
          <p:cNvSpPr>
            <a:spLocks noGrp="1" noRot="1" noChangeAspect="1" noTextEdit="1"/>
          </p:cNvSpPr>
          <p:nvPr>
            <p:ph type="sldImg"/>
          </p:nvPr>
        </p:nvSpPr>
        <p:spPr>
          <a:ln/>
        </p:spPr>
      </p:sp>
      <p:sp>
        <p:nvSpPr>
          <p:cNvPr id="60419" name="备注占位符 2">
            <a:extLst>
              <a:ext uri="{FF2B5EF4-FFF2-40B4-BE49-F238E27FC236}">
                <a16:creationId xmlns:a16="http://schemas.microsoft.com/office/drawing/2014/main" id="{A27FF628-8749-4F0A-8265-8405B62C2C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0420" name="灯片编号占位符 3">
            <a:extLst>
              <a:ext uri="{FF2B5EF4-FFF2-40B4-BE49-F238E27FC236}">
                <a16:creationId xmlns:a16="http://schemas.microsoft.com/office/drawing/2014/main" id="{C376D712-D30D-454C-8148-4BA7EF0BED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2EC62E8-9644-4821-8897-4EF509C90A70}" type="slidenum">
              <a:rPr lang="en-US" altLang="zh-CN" sz="1200" smtClean="0">
                <a:ea typeface="宋体" panose="02010600030101010101" pitchFamily="2" charset="-122"/>
              </a:rPr>
              <a:pPr/>
              <a:t>21</a:t>
            </a:fld>
            <a:endParaRPr lang="en-US" altLang="zh-CN" sz="120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6867E5D0-044B-43DC-8605-18AF754DD0C8}"/>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F426FBCA-47E0-45F9-BF08-0A07A14620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2468" name="灯片编号占位符 3">
            <a:extLst>
              <a:ext uri="{FF2B5EF4-FFF2-40B4-BE49-F238E27FC236}">
                <a16:creationId xmlns:a16="http://schemas.microsoft.com/office/drawing/2014/main" id="{12857072-663B-467C-B8D9-5CA7FCBC83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73D2B0C-03E5-4A88-A7AA-2B949D26CDC5}" type="slidenum">
              <a:rPr lang="en-US" altLang="zh-CN" sz="1200" smtClean="0">
                <a:ea typeface="宋体" panose="02010600030101010101" pitchFamily="2" charset="-122"/>
              </a:rPr>
              <a:pPr/>
              <a:t>22</a:t>
            </a:fld>
            <a:endParaRPr lang="en-US" altLang="zh-CN" sz="120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35A20982-FC48-456A-99AB-83CA8ED0583A}"/>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FFDB79B6-9E7D-4326-94EF-C0B9F1B4DA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4516" name="灯片编号占位符 3">
            <a:extLst>
              <a:ext uri="{FF2B5EF4-FFF2-40B4-BE49-F238E27FC236}">
                <a16:creationId xmlns:a16="http://schemas.microsoft.com/office/drawing/2014/main" id="{89DB1618-B805-482D-A932-98025CA83E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356EDE2-10A9-462C-91AD-0C0CC946C664}" type="slidenum">
              <a:rPr lang="en-US" altLang="zh-CN" sz="1200" smtClean="0">
                <a:ea typeface="宋体" panose="02010600030101010101" pitchFamily="2" charset="-122"/>
              </a:rPr>
              <a:pPr/>
              <a:t>23</a:t>
            </a:fld>
            <a:endParaRPr lang="en-US" altLang="zh-CN" sz="120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C4E420A4-2B28-43B7-82B5-3CB10911EA53}"/>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1C470245-3521-454B-BD7B-C53458FEA5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a:extLst>
              <a:ext uri="{FF2B5EF4-FFF2-40B4-BE49-F238E27FC236}">
                <a16:creationId xmlns:a16="http://schemas.microsoft.com/office/drawing/2014/main" id="{446CBB5A-E6BD-4C95-B9A5-94525766B7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FD22B77-32BF-466A-AA8A-F8468127B9B4}" type="slidenum">
              <a:rPr lang="en-US" altLang="zh-CN" sz="1200" smtClean="0">
                <a:ea typeface="宋体" panose="02010600030101010101" pitchFamily="2" charset="-122"/>
              </a:rPr>
              <a:pPr/>
              <a:t>24</a:t>
            </a:fld>
            <a:endParaRPr lang="en-US" altLang="zh-CN" sz="120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7546426F-B8CC-4D4B-AD8B-A2F5DA9E9F0F}"/>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7772BB78-DC57-40C3-8531-61C06B69EF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E1C19D64-F63E-4D13-A711-C63972FDED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9172991-B4E7-412C-9183-B30458C0B5D1}" type="slidenum">
              <a:rPr lang="en-US" altLang="zh-CN" sz="1200" smtClean="0">
                <a:ea typeface="宋体" panose="02010600030101010101" pitchFamily="2" charset="-122"/>
              </a:rPr>
              <a:pPr/>
              <a:t>25</a:t>
            </a:fld>
            <a:endParaRPr lang="en-US" altLang="zh-CN" sz="120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37CCA7F9-EB8C-4EDA-A90B-4EC45109B66A}"/>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881BEB2F-F920-451D-81AF-478739291C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BF0911BF-C065-49C4-87BB-DA0D8DD32E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9928DFB-49C1-4983-93C5-6B44BF3CD85A}" type="slidenum">
              <a:rPr lang="en-US" altLang="zh-CN" sz="1200" smtClean="0">
                <a:ea typeface="宋体" panose="02010600030101010101" pitchFamily="2" charset="-122"/>
              </a:rPr>
              <a:pPr/>
              <a:t>26</a:t>
            </a:fld>
            <a:endParaRPr lang="en-US" altLang="zh-CN" sz="120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387579C1-B60F-4946-BC76-519C6E4F393B}"/>
              </a:ext>
            </a:extLst>
          </p:cNvPr>
          <p:cNvSpPr>
            <a:spLocks noGrp="1" noRot="1" noChangeAspect="1" noTextEdit="1"/>
          </p:cNvSpPr>
          <p:nvPr>
            <p:ph type="sldImg"/>
          </p:nvPr>
        </p:nvSpPr>
        <p:spPr>
          <a:ln/>
        </p:spPr>
      </p:sp>
      <p:sp>
        <p:nvSpPr>
          <p:cNvPr id="77827" name="备注占位符 2">
            <a:extLst>
              <a:ext uri="{FF2B5EF4-FFF2-40B4-BE49-F238E27FC236}">
                <a16:creationId xmlns:a16="http://schemas.microsoft.com/office/drawing/2014/main" id="{29D87777-6D64-436B-A421-050EDA2FA3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7828" name="灯片编号占位符 3">
            <a:extLst>
              <a:ext uri="{FF2B5EF4-FFF2-40B4-BE49-F238E27FC236}">
                <a16:creationId xmlns:a16="http://schemas.microsoft.com/office/drawing/2014/main" id="{4BA66C64-F54B-4A2B-8EC9-EC96D38A4E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7EBA73A-AB3E-408B-9442-EDEF7707746B}" type="slidenum">
              <a:rPr lang="en-US" altLang="zh-CN" sz="1200" smtClean="0">
                <a:ea typeface="宋体" panose="02010600030101010101" pitchFamily="2" charset="-122"/>
              </a:rPr>
              <a:pPr/>
              <a:t>27</a:t>
            </a:fld>
            <a:endParaRPr lang="en-US" altLang="zh-CN" sz="120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CD8E6E03-F09C-4E35-B0C4-A2903E2EA8B7}"/>
              </a:ext>
            </a:extLst>
          </p:cNvPr>
          <p:cNvSpPr>
            <a:spLocks noGrp="1" noRot="1" noChangeAspect="1" noTextEdit="1"/>
          </p:cNvSpPr>
          <p:nvPr>
            <p:ph type="sldImg"/>
          </p:nvPr>
        </p:nvSpPr>
        <p:spPr>
          <a:ln/>
        </p:spPr>
      </p:sp>
      <p:sp>
        <p:nvSpPr>
          <p:cNvPr id="86019" name="备注占位符 2">
            <a:extLst>
              <a:ext uri="{FF2B5EF4-FFF2-40B4-BE49-F238E27FC236}">
                <a16:creationId xmlns:a16="http://schemas.microsoft.com/office/drawing/2014/main" id="{41B604F0-3913-4F94-9490-74BCDC79F5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6020" name="灯片编号占位符 3">
            <a:extLst>
              <a:ext uri="{FF2B5EF4-FFF2-40B4-BE49-F238E27FC236}">
                <a16:creationId xmlns:a16="http://schemas.microsoft.com/office/drawing/2014/main" id="{F1B927CB-F916-484D-9F62-8C7A01EB6E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D1807E9-6E5E-4B16-8E59-1795AE141AE7}" type="slidenum">
              <a:rPr lang="en-US" altLang="zh-CN" sz="1200" smtClean="0">
                <a:ea typeface="宋体" panose="02010600030101010101" pitchFamily="2" charset="-122"/>
              </a:rPr>
              <a:pPr/>
              <a:t>34</a:t>
            </a:fld>
            <a:endParaRPr lang="en-US" altLang="zh-CN" sz="120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89099859-E04A-4205-8B84-C4ACEFC41D8F}"/>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F4CFFC33-5C42-4C9A-9656-A4F1ECB09B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1CAF6BE5-0D88-452F-9FC5-0F2C7861B9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20A073C-3591-4D15-8936-EAD0669626E9}" type="slidenum">
              <a:rPr lang="en-US" altLang="zh-CN" sz="1200" smtClean="0">
                <a:ea typeface="宋体" panose="02010600030101010101" pitchFamily="2" charset="-122"/>
              </a:rPr>
              <a:pPr/>
              <a:t>35</a:t>
            </a:fld>
            <a:endParaRPr lang="en-US" altLang="zh-CN" sz="1200">
              <a:ea typeface="宋体" panose="02010600030101010101" pitchFamily="2" charset="-122"/>
            </a:endParaRPr>
          </a:p>
        </p:txBody>
      </p:sp>
    </p:spTree>
    <p:extLst>
      <p:ext uri="{BB962C8B-B14F-4D97-AF65-F5344CB8AC3E}">
        <p14:creationId xmlns:p14="http://schemas.microsoft.com/office/powerpoint/2010/main" val="3538435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6E494DFC-EA10-4E98-B178-07EEE34CDB6B}"/>
              </a:ext>
            </a:extLst>
          </p:cNvPr>
          <p:cNvSpPr>
            <a:spLocks noGrp="1" noRot="1" noChangeAspect="1" noTextEdit="1"/>
          </p:cNvSpPr>
          <p:nvPr>
            <p:ph type="sldImg"/>
          </p:nvPr>
        </p:nvSpPr>
        <p:spPr>
          <a:ln/>
        </p:spPr>
      </p:sp>
      <p:sp>
        <p:nvSpPr>
          <p:cNvPr id="88067" name="备注占位符 2">
            <a:extLst>
              <a:ext uri="{FF2B5EF4-FFF2-40B4-BE49-F238E27FC236}">
                <a16:creationId xmlns:a16="http://schemas.microsoft.com/office/drawing/2014/main" id="{A0BF0548-2878-4C60-AB19-AA95047D10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8068" name="灯片编号占位符 3">
            <a:extLst>
              <a:ext uri="{FF2B5EF4-FFF2-40B4-BE49-F238E27FC236}">
                <a16:creationId xmlns:a16="http://schemas.microsoft.com/office/drawing/2014/main" id="{E633876F-9DCB-4939-BC27-D629B7459B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AED94F0-631A-48A1-A9E3-628255A10D0C}" type="slidenum">
              <a:rPr lang="en-US" altLang="zh-CN" sz="1200" smtClean="0">
                <a:ea typeface="宋体" panose="02010600030101010101" pitchFamily="2" charset="-122"/>
              </a:rPr>
              <a:pPr/>
              <a:t>39</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AC24B610-4D94-4201-942A-ACEDE5519D9B}"/>
              </a:ext>
            </a:extLst>
          </p:cNvPr>
          <p:cNvSpPr>
            <a:spLocks noGrp="1" noRot="1" noChangeAspect="1" noTextEdit="1"/>
          </p:cNvSpPr>
          <p:nvPr>
            <p:ph type="sldImg"/>
          </p:nvPr>
        </p:nvSpPr>
        <p:spPr>
          <a:ln/>
        </p:spPr>
      </p:sp>
      <p:sp>
        <p:nvSpPr>
          <p:cNvPr id="18435" name="备注占位符 2">
            <a:extLst>
              <a:ext uri="{FF2B5EF4-FFF2-40B4-BE49-F238E27FC236}">
                <a16:creationId xmlns:a16="http://schemas.microsoft.com/office/drawing/2014/main" id="{4F85001C-6783-469A-B5A1-BA115E5ED4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a:extLst>
              <a:ext uri="{FF2B5EF4-FFF2-40B4-BE49-F238E27FC236}">
                <a16:creationId xmlns:a16="http://schemas.microsoft.com/office/drawing/2014/main" id="{31DEE956-ABDB-485F-A751-9AD37ED45A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6664D15-DF31-490A-9A54-944134B198D6}" type="slidenum">
              <a:rPr lang="en-US" altLang="zh-CN" sz="1200" smtClean="0">
                <a:ea typeface="宋体" panose="02010600030101010101" pitchFamily="2" charset="-122"/>
              </a:rPr>
              <a:pPr/>
              <a:t>3</a:t>
            </a:fld>
            <a:endParaRPr lang="en-US" altLang="zh-CN" sz="120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C66DC49-7818-44D9-944E-6F27F1392B16}"/>
              </a:ext>
            </a:extLst>
          </p:cNvPr>
          <p:cNvSpPr>
            <a:spLocks noGrp="1" noRot="1" noChangeAspect="1" noTextEdit="1"/>
          </p:cNvSpPr>
          <p:nvPr>
            <p:ph type="sldImg"/>
          </p:nvPr>
        </p:nvSpPr>
        <p:spPr>
          <a:ln/>
        </p:spPr>
      </p:sp>
      <p:sp>
        <p:nvSpPr>
          <p:cNvPr id="90115" name="备注占位符 2">
            <a:extLst>
              <a:ext uri="{FF2B5EF4-FFF2-40B4-BE49-F238E27FC236}">
                <a16:creationId xmlns:a16="http://schemas.microsoft.com/office/drawing/2014/main" id="{35402E3B-21A5-4986-A244-71D4F88760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0116" name="灯片编号占位符 3">
            <a:extLst>
              <a:ext uri="{FF2B5EF4-FFF2-40B4-BE49-F238E27FC236}">
                <a16:creationId xmlns:a16="http://schemas.microsoft.com/office/drawing/2014/main" id="{9CCBF8A0-BB48-4279-90DC-26C9F4C9E3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FAF8CFE-1C43-40A0-BAAD-2B31EE60C5F1}" type="slidenum">
              <a:rPr lang="en-US" altLang="zh-CN" sz="1200" smtClean="0">
                <a:ea typeface="宋体" panose="02010600030101010101" pitchFamily="2" charset="-122"/>
              </a:rPr>
              <a:pPr/>
              <a:t>40</a:t>
            </a:fld>
            <a:endParaRPr lang="en-US" altLang="zh-CN" sz="120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7D7722A8-D1A6-4582-AD18-D600948F8263}"/>
              </a:ext>
            </a:extLst>
          </p:cNvPr>
          <p:cNvSpPr>
            <a:spLocks noGrp="1" noRot="1" noChangeAspect="1" noTextEdit="1"/>
          </p:cNvSpPr>
          <p:nvPr>
            <p:ph type="sldImg"/>
          </p:nvPr>
        </p:nvSpPr>
        <p:spPr>
          <a:ln/>
        </p:spPr>
      </p:sp>
      <p:sp>
        <p:nvSpPr>
          <p:cNvPr id="92163" name="备注占位符 2">
            <a:extLst>
              <a:ext uri="{FF2B5EF4-FFF2-40B4-BE49-F238E27FC236}">
                <a16:creationId xmlns:a16="http://schemas.microsoft.com/office/drawing/2014/main" id="{6271DCF7-DEFC-4276-A430-39786AE794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164" name="灯片编号占位符 3">
            <a:extLst>
              <a:ext uri="{FF2B5EF4-FFF2-40B4-BE49-F238E27FC236}">
                <a16:creationId xmlns:a16="http://schemas.microsoft.com/office/drawing/2014/main" id="{412DC08E-D56F-4141-9E8E-CF325BE526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2C27E03-6F24-4528-9D1C-0DBBF85E070F}" type="slidenum">
              <a:rPr lang="en-US" altLang="zh-CN" sz="1200" smtClean="0">
                <a:ea typeface="宋体" panose="02010600030101010101" pitchFamily="2" charset="-122"/>
              </a:rPr>
              <a:pPr/>
              <a:t>41</a:t>
            </a:fld>
            <a:endParaRPr lang="en-US" altLang="zh-CN" sz="120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D86E91C2-6DE6-445D-9940-62FDC0C243EC}"/>
              </a:ext>
            </a:extLst>
          </p:cNvPr>
          <p:cNvSpPr>
            <a:spLocks noGrp="1" noRot="1" noChangeAspect="1" noTextEdit="1"/>
          </p:cNvSpPr>
          <p:nvPr>
            <p:ph type="sldImg"/>
          </p:nvPr>
        </p:nvSpPr>
        <p:spPr>
          <a:ln/>
        </p:spPr>
      </p:sp>
      <p:sp>
        <p:nvSpPr>
          <p:cNvPr id="96259" name="备注占位符 2">
            <a:extLst>
              <a:ext uri="{FF2B5EF4-FFF2-40B4-BE49-F238E27FC236}">
                <a16:creationId xmlns:a16="http://schemas.microsoft.com/office/drawing/2014/main" id="{3CF51D6F-C770-4142-BEC2-A1538C7EB8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6260" name="灯片编号占位符 3">
            <a:extLst>
              <a:ext uri="{FF2B5EF4-FFF2-40B4-BE49-F238E27FC236}">
                <a16:creationId xmlns:a16="http://schemas.microsoft.com/office/drawing/2014/main" id="{240B65A6-D93C-4466-A35F-246ACB6A69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F2455BC-3A22-4F6A-8B90-ABC4E32CBE41}" type="slidenum">
              <a:rPr lang="en-US" altLang="zh-CN" sz="1200" smtClean="0">
                <a:ea typeface="宋体" panose="02010600030101010101" pitchFamily="2" charset="-122"/>
              </a:rPr>
              <a:pPr/>
              <a:t>42</a:t>
            </a:fld>
            <a:endParaRPr lang="en-US" altLang="zh-CN" sz="120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57D3C063-EA73-400C-897E-9A4F1556E094}"/>
              </a:ext>
            </a:extLst>
          </p:cNvPr>
          <p:cNvSpPr>
            <a:spLocks noGrp="1" noRot="1" noChangeAspect="1" noTextEdit="1"/>
          </p:cNvSpPr>
          <p:nvPr>
            <p:ph type="sldImg"/>
          </p:nvPr>
        </p:nvSpPr>
        <p:spPr>
          <a:ln/>
        </p:spPr>
      </p:sp>
      <p:sp>
        <p:nvSpPr>
          <p:cNvPr id="99331" name="备注占位符 2">
            <a:extLst>
              <a:ext uri="{FF2B5EF4-FFF2-40B4-BE49-F238E27FC236}">
                <a16:creationId xmlns:a16="http://schemas.microsoft.com/office/drawing/2014/main" id="{8218AFF9-ED5E-4A3D-9E83-2C5968D653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9332" name="灯片编号占位符 3">
            <a:extLst>
              <a:ext uri="{FF2B5EF4-FFF2-40B4-BE49-F238E27FC236}">
                <a16:creationId xmlns:a16="http://schemas.microsoft.com/office/drawing/2014/main" id="{3B48A75E-7B27-4EAF-8643-9E52B1BABB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02E6050-A481-4B50-BE70-B7758E532B22}" type="slidenum">
              <a:rPr lang="en-US" altLang="zh-CN" sz="1200" smtClean="0">
                <a:ea typeface="宋体" panose="02010600030101010101" pitchFamily="2" charset="-122"/>
              </a:rPr>
              <a:pPr/>
              <a:t>44</a:t>
            </a:fld>
            <a:endParaRPr lang="en-US" altLang="zh-CN" sz="120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00583D86-EF8A-4AB1-972E-C5CC22ABB89A}"/>
              </a:ext>
            </a:extLst>
          </p:cNvPr>
          <p:cNvSpPr>
            <a:spLocks noGrp="1" noRot="1" noChangeAspect="1" noTextEdit="1"/>
          </p:cNvSpPr>
          <p:nvPr>
            <p:ph type="sldImg"/>
          </p:nvPr>
        </p:nvSpPr>
        <p:spPr>
          <a:ln/>
        </p:spPr>
      </p:sp>
      <p:sp>
        <p:nvSpPr>
          <p:cNvPr id="101379" name="备注占位符 2">
            <a:extLst>
              <a:ext uri="{FF2B5EF4-FFF2-40B4-BE49-F238E27FC236}">
                <a16:creationId xmlns:a16="http://schemas.microsoft.com/office/drawing/2014/main" id="{7B1FC590-7CD4-423C-A5B8-E39CDCE876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1380" name="灯片编号占位符 3">
            <a:extLst>
              <a:ext uri="{FF2B5EF4-FFF2-40B4-BE49-F238E27FC236}">
                <a16:creationId xmlns:a16="http://schemas.microsoft.com/office/drawing/2014/main" id="{2208921E-5A9F-457B-8D5A-57AF72F463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3DF2912-032C-4E36-9CE7-E25687E22EF3}" type="slidenum">
              <a:rPr lang="en-US" altLang="zh-CN" sz="1200" smtClean="0">
                <a:ea typeface="宋体" panose="02010600030101010101" pitchFamily="2" charset="-122"/>
              </a:rPr>
              <a:pPr/>
              <a:t>45</a:t>
            </a:fld>
            <a:endParaRPr lang="en-US" altLang="zh-CN" sz="120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6FAE7C78-DD14-4D01-B8EC-5D8B95E33C3C}"/>
              </a:ext>
            </a:extLst>
          </p:cNvPr>
          <p:cNvSpPr>
            <a:spLocks noGrp="1" noRot="1" noChangeAspect="1" noTextEdit="1"/>
          </p:cNvSpPr>
          <p:nvPr>
            <p:ph type="sldImg"/>
          </p:nvPr>
        </p:nvSpPr>
        <p:spPr>
          <a:ln/>
        </p:spPr>
      </p:sp>
      <p:sp>
        <p:nvSpPr>
          <p:cNvPr id="103427" name="备注占位符 2">
            <a:extLst>
              <a:ext uri="{FF2B5EF4-FFF2-40B4-BE49-F238E27FC236}">
                <a16:creationId xmlns:a16="http://schemas.microsoft.com/office/drawing/2014/main" id="{8D40B66A-197A-4548-AE8A-1019D175A0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3428" name="灯片编号占位符 3">
            <a:extLst>
              <a:ext uri="{FF2B5EF4-FFF2-40B4-BE49-F238E27FC236}">
                <a16:creationId xmlns:a16="http://schemas.microsoft.com/office/drawing/2014/main" id="{4A617B6E-9A8B-4947-8832-24E82D5E6B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2D280D7-098A-4526-96ED-674F36989089}" type="slidenum">
              <a:rPr lang="en-US" altLang="zh-CN" sz="1200" smtClean="0">
                <a:ea typeface="宋体" panose="02010600030101010101" pitchFamily="2" charset="-122"/>
              </a:rPr>
              <a:pPr/>
              <a:t>46</a:t>
            </a:fld>
            <a:endParaRPr lang="en-US" altLang="zh-CN" sz="120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A5220079-0E64-41D6-B323-4943DB5DC4F7}"/>
              </a:ext>
            </a:extLst>
          </p:cNvPr>
          <p:cNvSpPr>
            <a:spLocks noGrp="1" noRot="1" noChangeAspect="1" noTextEdit="1"/>
          </p:cNvSpPr>
          <p:nvPr>
            <p:ph type="sldImg"/>
          </p:nvPr>
        </p:nvSpPr>
        <p:spPr>
          <a:ln/>
        </p:spPr>
      </p:sp>
      <p:sp>
        <p:nvSpPr>
          <p:cNvPr id="106499" name="备注占位符 2">
            <a:extLst>
              <a:ext uri="{FF2B5EF4-FFF2-40B4-BE49-F238E27FC236}">
                <a16:creationId xmlns:a16="http://schemas.microsoft.com/office/drawing/2014/main" id="{4ADC0342-A681-4995-B837-AB779FD2AA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6500" name="灯片编号占位符 3">
            <a:extLst>
              <a:ext uri="{FF2B5EF4-FFF2-40B4-BE49-F238E27FC236}">
                <a16:creationId xmlns:a16="http://schemas.microsoft.com/office/drawing/2014/main" id="{14B6C9F4-7524-44E7-9567-6C2F3EA03F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4C095E6-C5ED-4C27-9088-E313A1C80D33}" type="slidenum">
              <a:rPr lang="en-US" altLang="zh-CN" sz="1200" smtClean="0">
                <a:ea typeface="宋体" panose="02010600030101010101" pitchFamily="2" charset="-122"/>
              </a:rPr>
              <a:pPr/>
              <a:t>48</a:t>
            </a:fld>
            <a:endParaRPr lang="en-US" altLang="zh-CN" sz="120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78E6F56E-A326-40C3-8F9A-F6FC8DAFA83A}"/>
              </a:ext>
            </a:extLst>
          </p:cNvPr>
          <p:cNvSpPr>
            <a:spLocks noGrp="1" noRot="1" noChangeAspect="1" noTextEdit="1"/>
          </p:cNvSpPr>
          <p:nvPr>
            <p:ph type="sldImg"/>
          </p:nvPr>
        </p:nvSpPr>
        <p:spPr>
          <a:ln/>
        </p:spPr>
      </p:sp>
      <p:sp>
        <p:nvSpPr>
          <p:cNvPr id="132099" name="备注占位符 2">
            <a:extLst>
              <a:ext uri="{FF2B5EF4-FFF2-40B4-BE49-F238E27FC236}">
                <a16:creationId xmlns:a16="http://schemas.microsoft.com/office/drawing/2014/main" id="{F48D1D8A-D31A-40E4-8143-9AA07C5C58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2100" name="灯片编号占位符 3">
            <a:extLst>
              <a:ext uri="{FF2B5EF4-FFF2-40B4-BE49-F238E27FC236}">
                <a16:creationId xmlns:a16="http://schemas.microsoft.com/office/drawing/2014/main" id="{CFEDF8C1-323F-4ADF-96F5-5136BF1E79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4954394A-113F-4A41-9AD9-E551BFD28D8E}" type="slidenum">
              <a:rPr lang="en-US" altLang="zh-CN" sz="1200" smtClean="0">
                <a:ea typeface="宋体" panose="02010600030101010101" pitchFamily="2" charset="-122"/>
              </a:rPr>
              <a:pPr/>
              <a:t>72</a:t>
            </a:fld>
            <a:endParaRPr lang="en-US" altLang="zh-CN" sz="120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FCE2EA94-50AC-4C0E-B2AF-0AAC969B17E3}"/>
              </a:ext>
            </a:extLst>
          </p:cNvPr>
          <p:cNvSpPr>
            <a:spLocks noGrp="1" noRot="1" noChangeAspect="1" noTextEdit="1"/>
          </p:cNvSpPr>
          <p:nvPr>
            <p:ph type="sldImg"/>
          </p:nvPr>
        </p:nvSpPr>
        <p:spPr>
          <a:ln/>
        </p:spPr>
      </p:sp>
      <p:sp>
        <p:nvSpPr>
          <p:cNvPr id="20483" name="备注占位符 2">
            <a:extLst>
              <a:ext uri="{FF2B5EF4-FFF2-40B4-BE49-F238E27FC236}">
                <a16:creationId xmlns:a16="http://schemas.microsoft.com/office/drawing/2014/main" id="{9BF40CF5-901D-46D9-9BCA-D77E561183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484" name="灯片编号占位符 3">
            <a:extLst>
              <a:ext uri="{FF2B5EF4-FFF2-40B4-BE49-F238E27FC236}">
                <a16:creationId xmlns:a16="http://schemas.microsoft.com/office/drawing/2014/main" id="{9CF4B34E-51B2-49F4-A593-9CCEC74AE8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51A2B683-EE95-4101-8444-C896FFAED8DC}" type="slidenum">
              <a:rPr lang="en-US" altLang="zh-CN" sz="1200" smtClean="0">
                <a:ea typeface="宋体" panose="02010600030101010101" pitchFamily="2" charset="-122"/>
              </a:rPr>
              <a:pPr/>
              <a:t>4</a:t>
            </a:fld>
            <a:endParaRPr lang="en-US" altLang="zh-CN" sz="120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5FD32386-2D2B-42DD-A054-9146A3D43A0F}"/>
              </a:ext>
            </a:extLst>
          </p:cNvPr>
          <p:cNvSpPr>
            <a:spLocks noGrp="1" noRot="1" noChangeAspect="1" noTextEdit="1"/>
          </p:cNvSpPr>
          <p:nvPr>
            <p:ph type="sldImg"/>
          </p:nvPr>
        </p:nvSpPr>
        <p:spPr>
          <a:ln/>
        </p:spPr>
      </p:sp>
      <p:sp>
        <p:nvSpPr>
          <p:cNvPr id="25603" name="备注占位符 2">
            <a:extLst>
              <a:ext uri="{FF2B5EF4-FFF2-40B4-BE49-F238E27FC236}">
                <a16:creationId xmlns:a16="http://schemas.microsoft.com/office/drawing/2014/main" id="{6F68F017-F136-44D7-BD73-13C6DB04FA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5604" name="灯片编号占位符 3">
            <a:extLst>
              <a:ext uri="{FF2B5EF4-FFF2-40B4-BE49-F238E27FC236}">
                <a16:creationId xmlns:a16="http://schemas.microsoft.com/office/drawing/2014/main" id="{C98EA3D0-4EE7-4626-9D24-EDA2CF8892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FF6DE6BA-3182-4E76-99E1-EE3045807886}" type="slidenum">
              <a:rPr lang="en-US" altLang="zh-CN" sz="1200" smtClean="0">
                <a:ea typeface="宋体" panose="02010600030101010101" pitchFamily="2" charset="-122"/>
              </a:rPr>
              <a:pPr/>
              <a:t>6</a:t>
            </a:fld>
            <a:endParaRPr lang="en-US" altLang="zh-CN" sz="120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75DEEE8C-DFB4-4A2C-BD67-485684A4A579}"/>
              </a:ext>
            </a:extLst>
          </p:cNvPr>
          <p:cNvSpPr>
            <a:spLocks noGrp="1" noRot="1" noChangeAspect="1" noTextEdit="1"/>
          </p:cNvSpPr>
          <p:nvPr>
            <p:ph type="sldImg"/>
          </p:nvPr>
        </p:nvSpPr>
        <p:spPr>
          <a:ln/>
        </p:spPr>
      </p:sp>
      <p:sp>
        <p:nvSpPr>
          <p:cNvPr id="29699" name="备注占位符 2">
            <a:extLst>
              <a:ext uri="{FF2B5EF4-FFF2-40B4-BE49-F238E27FC236}">
                <a16:creationId xmlns:a16="http://schemas.microsoft.com/office/drawing/2014/main" id="{3D3C2DD9-8FE5-4931-A7C5-BD1BECAD2D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9700" name="灯片编号占位符 3">
            <a:extLst>
              <a:ext uri="{FF2B5EF4-FFF2-40B4-BE49-F238E27FC236}">
                <a16:creationId xmlns:a16="http://schemas.microsoft.com/office/drawing/2014/main" id="{CE540FA4-2880-4D86-BA2A-311173ACD0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57592952-2429-469B-B8D4-048CBA2A3AA7}" type="slidenum">
              <a:rPr lang="en-US" altLang="zh-CN" sz="1200" smtClean="0">
                <a:ea typeface="宋体" panose="02010600030101010101" pitchFamily="2" charset="-122"/>
              </a:rPr>
              <a:pPr/>
              <a:t>7</a:t>
            </a:fld>
            <a:endParaRPr lang="en-US" altLang="zh-CN" sz="120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3F4D946D-F77B-4CCA-AEBE-BA27FBB40F0A}"/>
              </a:ext>
            </a:extLst>
          </p:cNvPr>
          <p:cNvSpPr>
            <a:spLocks noGrp="1" noRot="1" noChangeAspect="1" noTextEdit="1"/>
          </p:cNvSpPr>
          <p:nvPr>
            <p:ph type="sldImg"/>
          </p:nvPr>
        </p:nvSpPr>
        <p:spPr>
          <a:ln/>
        </p:spPr>
      </p:sp>
      <p:sp>
        <p:nvSpPr>
          <p:cNvPr id="31747" name="备注占位符 2">
            <a:extLst>
              <a:ext uri="{FF2B5EF4-FFF2-40B4-BE49-F238E27FC236}">
                <a16:creationId xmlns:a16="http://schemas.microsoft.com/office/drawing/2014/main" id="{20983F3D-302A-4BB0-92D0-F5DAF67780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1748" name="灯片编号占位符 3">
            <a:extLst>
              <a:ext uri="{FF2B5EF4-FFF2-40B4-BE49-F238E27FC236}">
                <a16:creationId xmlns:a16="http://schemas.microsoft.com/office/drawing/2014/main" id="{3B2A6E3D-6241-4A26-B8D7-8DCC568E71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38FE45D-9427-4FEE-BB7A-82A24957B7EB}" type="slidenum">
              <a:rPr lang="en-US" altLang="zh-CN" sz="1200" smtClean="0">
                <a:ea typeface="宋体" panose="02010600030101010101" pitchFamily="2" charset="-122"/>
              </a:rPr>
              <a:pPr/>
              <a:t>8</a:t>
            </a:fld>
            <a:endParaRPr lang="en-US" altLang="zh-CN" sz="120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BDA17C5-63BF-4B36-A65B-FFE03A9BF662}"/>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77D85624-A95F-4438-AEA5-6F29D7702D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087CF804-F33A-442D-8673-5AF9F9D87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4C0CB26-7D4F-495F-9766-80C5B725AD4A}" type="slidenum">
              <a:rPr lang="en-US" altLang="zh-CN" sz="1200" smtClean="0">
                <a:ea typeface="宋体" panose="02010600030101010101" pitchFamily="2" charset="-122"/>
              </a:rPr>
              <a:pPr/>
              <a:t>9</a:t>
            </a:fld>
            <a:endParaRPr lang="en-US" altLang="zh-CN" sz="120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C7703ED5-30CB-4A0A-A990-E0AA1528254B}"/>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E8833782-C009-4768-8A1A-E5F5F96DCA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D053102C-AAB7-48B1-9D57-01406DF835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49A9C42B-5B7C-4B4A-950A-AF2763ABADEB}" type="slidenum">
              <a:rPr lang="en-US" altLang="zh-CN" sz="1200" smtClean="0">
                <a:ea typeface="宋体" panose="02010600030101010101" pitchFamily="2" charset="-122"/>
              </a:rPr>
              <a:pPr/>
              <a:t>10</a:t>
            </a:fld>
            <a:endParaRPr lang="en-US" altLang="zh-CN" sz="120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BD439557-02FF-4DEC-ABF1-78C7236FB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A47259A7-BC02-483A-9398-D5467295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62634704-0C88-4238-8D07-EF512D66F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F079D18F-9CA7-43A9-AD85-E6CF43445DCA}"/>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a:t>© </a:t>
            </a:r>
            <a:r>
              <a:rPr lang="en-GB" altLang="zh-CN"/>
              <a:t>2020</a:t>
            </a:r>
            <a:r>
              <a:rPr lang="en-GB" altLang="en-US"/>
              <a:t> </a:t>
            </a:r>
            <a:r>
              <a:rPr lang="en-GB" altLang="zh-CN" dirty="0"/>
              <a:t>BUPT TSEG</a:t>
            </a:r>
            <a:endParaRPr lang="en-US" altLang="zh-CN" dirty="0"/>
          </a:p>
        </p:txBody>
      </p:sp>
    </p:spTree>
    <p:extLst>
      <p:ext uri="{BB962C8B-B14F-4D97-AF65-F5344CB8AC3E}">
        <p14:creationId xmlns:p14="http://schemas.microsoft.com/office/powerpoint/2010/main" val="386045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C2FC045-D254-4850-82ED-891F1538500B}"/>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96362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693ED1CA-D341-49A4-A6AF-F65B03F948A1}"/>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01478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D74D366-8E9C-4EEF-B501-08B98C44683B}"/>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57813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73C1CEFF-897E-4415-92C7-15135E1F42F3}"/>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8435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84143C4D-90F2-4B7C-9597-3E20A7D2E85F}"/>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2613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5B3BB632-091F-4028-9B4C-DBE961932FD5}"/>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06311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9925B4CF-2878-4FAC-B807-1CB863F394D8}"/>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16123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8B05FA5-6838-4182-AEC7-80144AC7C484}"/>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94107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3961A736-221E-4739-A8C4-294532DF140B}"/>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25787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BBF06C6-2593-4725-B844-4CBFE17C3F5F}"/>
              </a:ext>
            </a:extLst>
          </p:cNvPr>
          <p:cNvSpPr>
            <a:spLocks noGrp="1"/>
          </p:cNvSpPr>
          <p:nvPr>
            <p:ph type="ftr" sz="quarter" idx="10"/>
          </p:nvPr>
        </p:nvSpPr>
        <p:spPr/>
        <p:txBody>
          <a:bodyPr/>
          <a:lstStyle>
            <a:lvl1pPr>
              <a:defRPr/>
            </a:lvl1pPr>
          </a:lstStyle>
          <a:p>
            <a:pPr>
              <a:defRPr/>
            </a:pPr>
            <a:r>
              <a:rPr lang="en-GB" altLang="en-US"/>
              <a:t>© </a:t>
            </a:r>
            <a:r>
              <a:rPr lang="en-GB" altLang="zh-CN"/>
              <a:t>2007</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1618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CCE2B093-74CE-4B88-8355-D7F914C1B4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4D87C0A-AD38-4009-B960-936DD6430A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1668453D-43EB-4571-A8F8-25E857DC9778}"/>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59A14BA4-D5C9-4308-B16C-C14A03E59DCB}"/>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B472F841-F0AC-4CEB-8AF9-41AF8B1E4EC8}"/>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a:t>© </a:t>
            </a:r>
            <a:r>
              <a:rPr lang="en-GB" altLang="zh-CN"/>
              <a:t>2020</a:t>
            </a:r>
            <a:r>
              <a:rPr lang="en-GB" altLang="en-US"/>
              <a:t> </a:t>
            </a:r>
            <a:r>
              <a:rPr lang="en-GB" altLang="zh-CN" dirty="0"/>
              <a:t>BUPT TSEG             </a:t>
            </a:r>
            <a:r>
              <a:rPr lang="zh-CN" altLang="en-GB" dirty="0"/>
              <a:t>北京邮电大学 通信软件工程中心</a:t>
            </a:r>
            <a:endParaRPr lang="zh-CN" altLang="en-US" dirty="0"/>
          </a:p>
        </p:txBody>
      </p:sp>
      <p:sp>
        <p:nvSpPr>
          <p:cNvPr id="8199" name="Text Box 7">
            <a:extLst>
              <a:ext uri="{FF2B5EF4-FFF2-40B4-BE49-F238E27FC236}">
                <a16:creationId xmlns:a16="http://schemas.microsoft.com/office/drawing/2014/main" id="{588F9CAD-2069-4E28-8D35-B8AAF9A59F6E}"/>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CC989306-7B40-435B-826C-7ACEDE6AEBB3}"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3228F57B-3AB2-4905-B17B-01E5AEB66E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5103F8A8-FF53-48A5-85A0-A810D152453D}"/>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302" r:id="rId1"/>
    <p:sldLayoutId id="2147484301"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8.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1.e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451BCAF-C9D8-4CD3-8497-72A04F15AFCB}"/>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13315" name="Rectangle 2">
            <a:extLst>
              <a:ext uri="{FF2B5EF4-FFF2-40B4-BE49-F238E27FC236}">
                <a16:creationId xmlns:a16="http://schemas.microsoft.com/office/drawing/2014/main" id="{97BB2BA0-09E3-42A9-B6C7-849C961F1B6C}"/>
              </a:ext>
            </a:extLst>
          </p:cNvPr>
          <p:cNvSpPr>
            <a:spLocks noGrp="1" noChangeArrowheads="1"/>
          </p:cNvSpPr>
          <p:nvPr>
            <p:ph type="ctrTitle"/>
          </p:nvPr>
        </p:nvSpPr>
        <p:spPr>
          <a:xfrm>
            <a:off x="900113" y="1346200"/>
            <a:ext cx="8015287" cy="2062163"/>
          </a:xfrm>
        </p:spPr>
        <p:txBody>
          <a:bodyPr/>
          <a:lstStyle/>
          <a:p>
            <a:r>
              <a:rPr lang="zh-CN" altLang="en-US">
                <a:solidFill>
                  <a:srgbClr val="000000"/>
                </a:solidFill>
              </a:rPr>
              <a:t>软件工程</a:t>
            </a:r>
            <a:br>
              <a:rPr lang="zh-CN" altLang="en-US">
                <a:solidFill>
                  <a:srgbClr val="000000"/>
                </a:solidFill>
              </a:rPr>
            </a:br>
            <a:r>
              <a:rPr lang="en-US" altLang="zh-CN" u="sng">
                <a:solidFill>
                  <a:srgbClr val="000000"/>
                </a:solidFill>
              </a:rPr>
              <a:t>Software Engineering</a:t>
            </a:r>
            <a:endParaRPr lang="en-US" altLang="zh-CN" b="0">
              <a:solidFill>
                <a:srgbClr val="000000"/>
              </a:solidFill>
              <a:latin typeface="宋体" panose="02010600030101010101" pitchFamily="2" charset="-122"/>
            </a:endParaRPr>
          </a:p>
        </p:txBody>
      </p:sp>
      <p:sp>
        <p:nvSpPr>
          <p:cNvPr id="13316" name="Rectangle 3">
            <a:extLst>
              <a:ext uri="{FF2B5EF4-FFF2-40B4-BE49-F238E27FC236}">
                <a16:creationId xmlns:a16="http://schemas.microsoft.com/office/drawing/2014/main" id="{7FC4A342-4AE3-4C5C-98BA-3C7EFD3B0854}"/>
              </a:ext>
            </a:extLst>
          </p:cNvPr>
          <p:cNvSpPr>
            <a:spLocks noGrp="1" noChangeArrowheads="1"/>
          </p:cNvSpPr>
          <p:nvPr>
            <p:ph type="subTitle" idx="1"/>
          </p:nvPr>
        </p:nvSpPr>
        <p:spPr>
          <a:xfrm>
            <a:off x="1403350" y="4581128"/>
            <a:ext cx="7035800" cy="1295797"/>
          </a:xfrm>
        </p:spPr>
        <p:txBody>
          <a:bodyPr/>
          <a:lstStyle/>
          <a:p>
            <a:r>
              <a:rPr lang="zh-CN" altLang="en-US" sz="3600" b="1" dirty="0"/>
              <a:t>第七章 结构化需求分析</a:t>
            </a:r>
          </a:p>
          <a:p>
            <a:endParaRPr lang="zh-CN" altLang="en-US" sz="2400" b="1" dirty="0">
              <a:solidFill>
                <a:srgbClr val="000000"/>
              </a:solidFill>
              <a:ea typeface="华文细黑"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C44F419E-15B7-4827-AD6C-60B5DFD31534}"/>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24E50833-8912-4B00-9935-CEAF2D65975F}"/>
              </a:ext>
            </a:extLst>
          </p:cNvPr>
          <p:cNvSpPr>
            <a:spLocks noGrp="1"/>
          </p:cNvSpPr>
          <p:nvPr>
            <p:ph idx="1"/>
          </p:nvPr>
        </p:nvSpPr>
        <p:spPr>
          <a:xfrm>
            <a:off x="647700" y="1409700"/>
            <a:ext cx="7996238" cy="4856163"/>
          </a:xfrm>
        </p:spPr>
        <p:txBody>
          <a:bodyPr/>
          <a:lstStyle/>
          <a:p>
            <a:pPr lvl="1">
              <a:defRPr/>
            </a:pPr>
            <a:r>
              <a:rPr lang="zh-CN" altLang="en-US" sz="3200" b="1" dirty="0">
                <a:solidFill>
                  <a:srgbClr val="FF3399"/>
                </a:solidFill>
                <a:latin typeface="+mn-ea"/>
                <a:ea typeface="+mn-ea"/>
              </a:rPr>
              <a:t>关系</a:t>
            </a:r>
            <a:endParaRPr lang="en-US" altLang="zh-CN" sz="3200" b="1" dirty="0">
              <a:latin typeface="+mn-ea"/>
              <a:ea typeface="+mn-ea"/>
            </a:endParaRPr>
          </a:p>
          <a:p>
            <a:pPr lvl="2">
              <a:defRPr/>
            </a:pPr>
            <a:r>
              <a:rPr lang="zh-CN" altLang="en-US" b="1" dirty="0">
                <a:latin typeface="+mn-ea"/>
                <a:ea typeface="+mn-ea"/>
              </a:rPr>
              <a:t>客观世界中的事物彼此间通常是以某种方式进行关联的。例如，教师与课程之间存在“教课”这种联系，而学生与课程之间存在“上课”或者“听课”这种联系。</a:t>
            </a:r>
            <a:endParaRPr lang="en-US" altLang="zh-CN" b="1" dirty="0">
              <a:latin typeface="+mn-ea"/>
              <a:ea typeface="+mn-ea"/>
            </a:endParaRPr>
          </a:p>
          <a:p>
            <a:pPr lvl="2">
              <a:defRPr/>
            </a:pPr>
            <a:r>
              <a:rPr lang="zh-CN" altLang="en-US" b="1" dirty="0">
                <a:latin typeface="+mn-ea"/>
                <a:ea typeface="+mn-ea"/>
              </a:rPr>
              <a:t>客观世界中的事物在软件系统中通常以数据对象来表示，数据对象之间的相互连接的方式称为关系。</a:t>
            </a:r>
          </a:p>
        </p:txBody>
      </p:sp>
      <p:sp>
        <p:nvSpPr>
          <p:cNvPr id="34820" name="页脚占位符 3">
            <a:extLst>
              <a:ext uri="{FF2B5EF4-FFF2-40B4-BE49-F238E27FC236}">
                <a16:creationId xmlns:a16="http://schemas.microsoft.com/office/drawing/2014/main" id="{C204CBA7-DC15-471C-969D-8526EF86EE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229B4DE-7F49-494D-9255-759D5348C9CB}"/>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3512DD82-1F27-4FC9-8D2A-8E0848C41E95}"/>
              </a:ext>
            </a:extLst>
          </p:cNvPr>
          <p:cNvSpPr>
            <a:spLocks noGrp="1"/>
          </p:cNvSpPr>
          <p:nvPr>
            <p:ph idx="1"/>
          </p:nvPr>
        </p:nvSpPr>
        <p:spPr>
          <a:xfrm>
            <a:off x="357188" y="1071563"/>
            <a:ext cx="8572500" cy="5143500"/>
          </a:xfrm>
        </p:spPr>
        <p:txBody>
          <a:bodyPr/>
          <a:lstStyle/>
          <a:p>
            <a:pPr lvl="1">
              <a:defRPr/>
            </a:pPr>
            <a:r>
              <a:rPr lang="zh-CN" altLang="en-US" sz="3200" b="1" dirty="0">
                <a:solidFill>
                  <a:srgbClr val="FF3399"/>
                </a:solidFill>
                <a:ea typeface="+mn-ea"/>
              </a:rPr>
              <a:t>基数</a:t>
            </a:r>
            <a:r>
              <a:rPr lang="zh-CN" sz="3200" b="1" dirty="0">
                <a:solidFill>
                  <a:srgbClr val="FF3399"/>
                </a:solidFill>
                <a:ea typeface="+mn-ea"/>
              </a:rPr>
              <a:t>（</a:t>
            </a:r>
            <a:r>
              <a:rPr lang="en-US" sz="3200" b="1" dirty="0">
                <a:solidFill>
                  <a:srgbClr val="FF3399"/>
                </a:solidFill>
                <a:ea typeface="+mn-ea"/>
              </a:rPr>
              <a:t>Cardinality</a:t>
            </a:r>
            <a:r>
              <a:rPr lang="zh-CN" sz="3200" b="1" dirty="0">
                <a:solidFill>
                  <a:srgbClr val="FF3399"/>
                </a:solidFill>
                <a:ea typeface="+mn-ea"/>
              </a:rPr>
              <a:t>）</a:t>
            </a:r>
            <a:endParaRPr lang="en-US" altLang="zh-CN" sz="3200" b="1" dirty="0">
              <a:solidFill>
                <a:srgbClr val="FF3399"/>
              </a:solidFill>
              <a:ea typeface="+mn-ea"/>
            </a:endParaRPr>
          </a:p>
          <a:p>
            <a:pPr lvl="2">
              <a:defRPr/>
            </a:pPr>
            <a:r>
              <a:rPr lang="zh-CN" altLang="en-US" b="1" dirty="0">
                <a:ea typeface="+mn-ea"/>
              </a:rPr>
              <a:t>数据模型必须能够表示在一个给定的关系中实体出现的次数，即对象</a:t>
            </a:r>
            <a:r>
              <a:rPr lang="en-US" altLang="zh-CN" b="1" dirty="0">
                <a:ea typeface="+mn-ea"/>
              </a:rPr>
              <a:t>—</a:t>
            </a:r>
            <a:r>
              <a:rPr lang="zh-CN" altLang="en-US" b="1" dirty="0">
                <a:ea typeface="+mn-ea"/>
              </a:rPr>
              <a:t>关系对的基数。基数是关于一个（实体）可以与另一个（实体）出现次数相关联的规约。</a:t>
            </a:r>
            <a:endParaRPr lang="en-US" altLang="zh-CN" b="1" dirty="0">
              <a:ea typeface="+mn-ea"/>
            </a:endParaRPr>
          </a:p>
          <a:p>
            <a:pPr lvl="2">
              <a:defRPr/>
            </a:pPr>
            <a:r>
              <a:rPr lang="zh-CN" altLang="en-US" b="1" dirty="0">
                <a:ea typeface="+mn-ea"/>
              </a:rPr>
              <a:t>两个（实体）可能的关联如下：</a:t>
            </a:r>
            <a:endParaRPr lang="en-US" altLang="zh-CN" b="1" dirty="0">
              <a:ea typeface="+mn-ea"/>
            </a:endParaRPr>
          </a:p>
          <a:p>
            <a:pPr lvl="3">
              <a:defRPr/>
            </a:pPr>
            <a:r>
              <a:rPr lang="zh-CN" altLang="en-US" b="1" dirty="0">
                <a:latin typeface="+mn-lt"/>
                <a:ea typeface="+mn-ea"/>
              </a:rPr>
              <a:t>一对一（</a:t>
            </a:r>
            <a:r>
              <a:rPr lang="en-US" b="1" dirty="0">
                <a:latin typeface="+mn-lt"/>
                <a:ea typeface="+mn-ea"/>
              </a:rPr>
              <a:t>1</a:t>
            </a:r>
            <a:r>
              <a:rPr lang="zh-CN" altLang="en-US" b="1" dirty="0">
                <a:latin typeface="+mn-lt"/>
                <a:ea typeface="+mn-ea"/>
              </a:rPr>
              <a:t>：</a:t>
            </a:r>
            <a:r>
              <a:rPr lang="en-US" b="1" dirty="0">
                <a:latin typeface="+mn-lt"/>
                <a:ea typeface="+mn-ea"/>
              </a:rPr>
              <a:t>1</a:t>
            </a:r>
            <a:r>
              <a:rPr lang="zh-CN" altLang="en-US" b="1" dirty="0">
                <a:latin typeface="+mn-lt"/>
                <a:ea typeface="+mn-ea"/>
              </a:rPr>
              <a:t>）：（实体）</a:t>
            </a:r>
            <a:r>
              <a:rPr lang="en-US" b="1" dirty="0">
                <a:latin typeface="+mn-lt"/>
                <a:ea typeface="+mn-ea"/>
              </a:rPr>
              <a:t>A</a:t>
            </a:r>
            <a:r>
              <a:rPr lang="zh-CN" altLang="en-US" b="1" dirty="0">
                <a:latin typeface="+mn-lt"/>
                <a:ea typeface="+mn-ea"/>
              </a:rPr>
              <a:t>的一次出现可以并且只能关联到（实体）</a:t>
            </a:r>
            <a:r>
              <a:rPr lang="en-US" b="1" dirty="0">
                <a:latin typeface="+mn-lt"/>
                <a:ea typeface="+mn-ea"/>
              </a:rPr>
              <a:t>B</a:t>
            </a:r>
            <a:r>
              <a:rPr lang="zh-CN" altLang="en-US" b="1" dirty="0">
                <a:latin typeface="+mn-lt"/>
                <a:ea typeface="+mn-ea"/>
              </a:rPr>
              <a:t>的一次出现，</a:t>
            </a:r>
            <a:r>
              <a:rPr lang="en-US" b="1" dirty="0">
                <a:latin typeface="+mn-lt"/>
                <a:ea typeface="+mn-ea"/>
              </a:rPr>
              <a:t>B</a:t>
            </a:r>
            <a:r>
              <a:rPr lang="zh-CN" altLang="en-US" b="1" dirty="0">
                <a:latin typeface="+mn-lt"/>
                <a:ea typeface="+mn-ea"/>
              </a:rPr>
              <a:t>的一次出现只能关联到</a:t>
            </a:r>
            <a:r>
              <a:rPr lang="en-US" b="1" dirty="0">
                <a:latin typeface="+mn-lt"/>
                <a:ea typeface="+mn-ea"/>
              </a:rPr>
              <a:t>A</a:t>
            </a:r>
            <a:r>
              <a:rPr lang="zh-CN" altLang="en-US" b="1" dirty="0">
                <a:latin typeface="+mn-lt"/>
                <a:ea typeface="+mn-ea"/>
              </a:rPr>
              <a:t>的一次出现。</a:t>
            </a:r>
            <a:endParaRPr lang="en-US" altLang="zh-CN" b="1" dirty="0">
              <a:latin typeface="+mn-lt"/>
              <a:ea typeface="+mn-ea"/>
            </a:endParaRPr>
          </a:p>
          <a:p>
            <a:pPr lvl="3">
              <a:defRPr/>
            </a:pPr>
            <a:r>
              <a:rPr lang="zh-CN" altLang="en-US" b="1" dirty="0">
                <a:latin typeface="+mn-lt"/>
                <a:ea typeface="+mn-ea"/>
              </a:rPr>
              <a:t>一对多（</a:t>
            </a:r>
            <a:r>
              <a:rPr lang="en-US" b="1" dirty="0">
                <a:latin typeface="+mn-lt"/>
                <a:ea typeface="+mn-ea"/>
              </a:rPr>
              <a:t>1</a:t>
            </a:r>
            <a:r>
              <a:rPr lang="zh-CN" altLang="en-US" b="1" dirty="0">
                <a:latin typeface="+mn-lt"/>
                <a:ea typeface="+mn-ea"/>
              </a:rPr>
              <a:t>：</a:t>
            </a:r>
            <a:r>
              <a:rPr lang="en-US" b="1" dirty="0">
                <a:latin typeface="+mn-lt"/>
                <a:ea typeface="+mn-ea"/>
              </a:rPr>
              <a:t>N</a:t>
            </a:r>
            <a:r>
              <a:rPr lang="zh-CN" altLang="en-US" b="1" dirty="0">
                <a:latin typeface="+mn-lt"/>
                <a:ea typeface="+mn-ea"/>
              </a:rPr>
              <a:t>）：（实体）</a:t>
            </a:r>
            <a:r>
              <a:rPr lang="en-US" b="1" dirty="0">
                <a:latin typeface="+mn-lt"/>
                <a:ea typeface="+mn-ea"/>
              </a:rPr>
              <a:t>A</a:t>
            </a:r>
            <a:r>
              <a:rPr lang="zh-CN" altLang="en-US" b="1" dirty="0">
                <a:latin typeface="+mn-lt"/>
                <a:ea typeface="+mn-ea"/>
              </a:rPr>
              <a:t>的一次出现可以关联到（实体）</a:t>
            </a:r>
            <a:r>
              <a:rPr lang="en-US" b="1" dirty="0">
                <a:latin typeface="+mn-lt"/>
                <a:ea typeface="+mn-ea"/>
              </a:rPr>
              <a:t>B</a:t>
            </a:r>
            <a:r>
              <a:rPr lang="zh-CN" altLang="en-US" b="1" dirty="0">
                <a:latin typeface="+mn-lt"/>
                <a:ea typeface="+mn-ea"/>
              </a:rPr>
              <a:t>的零次、一次或多次出现．但</a:t>
            </a:r>
            <a:r>
              <a:rPr lang="en-US" b="1" dirty="0">
                <a:latin typeface="+mn-lt"/>
                <a:ea typeface="+mn-ea"/>
              </a:rPr>
              <a:t>B</a:t>
            </a:r>
            <a:r>
              <a:rPr lang="zh-CN" altLang="en-US" b="1" dirty="0">
                <a:latin typeface="+mn-lt"/>
                <a:ea typeface="+mn-ea"/>
              </a:rPr>
              <a:t>的一次出现只能关联到</a:t>
            </a:r>
            <a:r>
              <a:rPr lang="en-US" b="1" dirty="0">
                <a:latin typeface="+mn-lt"/>
                <a:ea typeface="+mn-ea"/>
              </a:rPr>
              <a:t>A</a:t>
            </a:r>
            <a:r>
              <a:rPr lang="zh-CN" altLang="en-US" b="1" dirty="0">
                <a:latin typeface="+mn-lt"/>
                <a:ea typeface="+mn-ea"/>
              </a:rPr>
              <a:t>的一次出现。</a:t>
            </a:r>
            <a:endParaRPr lang="en-US" altLang="zh-CN" b="1" dirty="0">
              <a:latin typeface="+mn-lt"/>
              <a:ea typeface="+mn-ea"/>
            </a:endParaRPr>
          </a:p>
          <a:p>
            <a:pPr lvl="3">
              <a:defRPr/>
            </a:pPr>
            <a:r>
              <a:rPr lang="zh-CN" altLang="en-US" b="1" dirty="0">
                <a:latin typeface="+mn-lt"/>
                <a:ea typeface="+mn-ea"/>
              </a:rPr>
              <a:t>多对多（</a:t>
            </a:r>
            <a:r>
              <a:rPr lang="en-US" b="1" dirty="0">
                <a:latin typeface="+mn-lt"/>
                <a:ea typeface="+mn-ea"/>
              </a:rPr>
              <a:t>M</a:t>
            </a:r>
            <a:r>
              <a:rPr lang="zh-CN" altLang="en-US" b="1" dirty="0">
                <a:latin typeface="+mn-lt"/>
                <a:ea typeface="+mn-ea"/>
              </a:rPr>
              <a:t>：</a:t>
            </a:r>
            <a:r>
              <a:rPr lang="en-US" b="1" dirty="0">
                <a:latin typeface="+mn-lt"/>
                <a:ea typeface="+mn-ea"/>
              </a:rPr>
              <a:t>N</a:t>
            </a:r>
            <a:r>
              <a:rPr lang="zh-CN" altLang="en-US" b="1" dirty="0">
                <a:latin typeface="+mn-lt"/>
                <a:ea typeface="+mn-ea"/>
              </a:rPr>
              <a:t>）：（实体）</a:t>
            </a:r>
            <a:r>
              <a:rPr lang="en-US" b="1" dirty="0">
                <a:latin typeface="+mn-lt"/>
                <a:ea typeface="+mn-ea"/>
              </a:rPr>
              <a:t>A</a:t>
            </a:r>
            <a:r>
              <a:rPr lang="zh-CN" altLang="en-US" b="1" dirty="0">
                <a:latin typeface="+mn-lt"/>
                <a:ea typeface="+mn-ea"/>
              </a:rPr>
              <a:t>的一次出现可以关联列（实体）</a:t>
            </a:r>
            <a:r>
              <a:rPr lang="en-US" b="1" dirty="0">
                <a:latin typeface="+mn-lt"/>
                <a:ea typeface="+mn-ea"/>
              </a:rPr>
              <a:t>B</a:t>
            </a:r>
            <a:r>
              <a:rPr lang="zh-CN" altLang="en-US" b="1" dirty="0">
                <a:latin typeface="+mn-lt"/>
                <a:ea typeface="+mn-ea"/>
              </a:rPr>
              <a:t>的一次或多次出现．同时</a:t>
            </a:r>
            <a:r>
              <a:rPr lang="en-US" b="1" dirty="0">
                <a:latin typeface="+mn-lt"/>
                <a:ea typeface="+mn-ea"/>
              </a:rPr>
              <a:t>B</a:t>
            </a:r>
            <a:r>
              <a:rPr lang="zh-CN" altLang="en-US" b="1" dirty="0">
                <a:latin typeface="+mn-lt"/>
                <a:ea typeface="+mn-ea"/>
              </a:rPr>
              <a:t>的一次出现也可以关联到</a:t>
            </a:r>
            <a:r>
              <a:rPr lang="en-US" b="1" dirty="0">
                <a:latin typeface="+mn-lt"/>
                <a:ea typeface="+mn-ea"/>
              </a:rPr>
              <a:t>A</a:t>
            </a:r>
            <a:r>
              <a:rPr lang="zh-CN" altLang="en-US" b="1" dirty="0">
                <a:latin typeface="+mn-lt"/>
                <a:ea typeface="+mn-ea"/>
              </a:rPr>
              <a:t>的一次或多次出现。</a:t>
            </a:r>
          </a:p>
        </p:txBody>
      </p:sp>
      <p:sp>
        <p:nvSpPr>
          <p:cNvPr id="36868" name="页脚占位符 3">
            <a:extLst>
              <a:ext uri="{FF2B5EF4-FFF2-40B4-BE49-F238E27FC236}">
                <a16:creationId xmlns:a16="http://schemas.microsoft.com/office/drawing/2014/main" id="{49542BC5-AEE0-4E41-9C62-78FA836882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307906A1-B8FC-4891-AA7E-530D1ECB5CEB}"/>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7764F167-4922-42A9-A3D8-EDB64BB842DF}"/>
              </a:ext>
            </a:extLst>
          </p:cNvPr>
          <p:cNvSpPr>
            <a:spLocks noGrp="1"/>
          </p:cNvSpPr>
          <p:nvPr>
            <p:ph idx="1"/>
          </p:nvPr>
        </p:nvSpPr>
        <p:spPr>
          <a:xfrm>
            <a:off x="647700" y="1285875"/>
            <a:ext cx="8067675" cy="4856163"/>
          </a:xfrm>
        </p:spPr>
        <p:txBody>
          <a:bodyPr/>
          <a:lstStyle/>
          <a:p>
            <a:pPr lvl="1">
              <a:defRPr/>
            </a:pPr>
            <a:r>
              <a:rPr lang="zh-CN" altLang="en-US" sz="3200" b="1" dirty="0">
                <a:latin typeface="+mj-lt"/>
                <a:ea typeface="+mn-ea"/>
              </a:rPr>
              <a:t>实体关系图</a:t>
            </a:r>
            <a:r>
              <a:rPr lang="en-US" altLang="zh-CN" sz="3200" b="1" dirty="0">
                <a:latin typeface="+mj-lt"/>
                <a:ea typeface="+mn-ea"/>
              </a:rPr>
              <a:t>(ER</a:t>
            </a:r>
            <a:r>
              <a:rPr lang="zh-CN" altLang="en-US" sz="3200" b="1" dirty="0">
                <a:latin typeface="+mj-lt"/>
                <a:ea typeface="+mn-ea"/>
              </a:rPr>
              <a:t>图</a:t>
            </a:r>
            <a:r>
              <a:rPr lang="en-US" altLang="zh-CN" sz="3200" b="1" dirty="0">
                <a:latin typeface="+mj-lt"/>
                <a:ea typeface="+mn-ea"/>
              </a:rPr>
              <a:t>)</a:t>
            </a:r>
          </a:p>
          <a:p>
            <a:pPr lvl="2">
              <a:defRPr/>
            </a:pPr>
            <a:r>
              <a:rPr lang="en-US" b="1" dirty="0">
                <a:latin typeface="+mj-lt"/>
                <a:ea typeface="+mn-ea"/>
              </a:rPr>
              <a:t>ER</a:t>
            </a:r>
            <a:r>
              <a:rPr lang="zh-CN" altLang="en-US" b="1" dirty="0">
                <a:latin typeface="+mj-lt"/>
                <a:ea typeface="+mn-ea"/>
              </a:rPr>
              <a:t>图的主要目的是以图形的形式表示实体以及实体之间的关系。</a:t>
            </a:r>
            <a:endParaRPr lang="en-US" altLang="zh-CN" b="1" dirty="0">
              <a:latin typeface="+mj-lt"/>
              <a:ea typeface="+mn-ea"/>
            </a:endParaRPr>
          </a:p>
          <a:p>
            <a:pPr lvl="2">
              <a:defRPr/>
            </a:pPr>
            <a:r>
              <a:rPr lang="en-US" b="1" dirty="0">
                <a:latin typeface="+mj-lt"/>
                <a:ea typeface="+mn-ea"/>
              </a:rPr>
              <a:t>ER</a:t>
            </a:r>
            <a:r>
              <a:rPr lang="zh-CN" altLang="en-US" b="1" dirty="0">
                <a:latin typeface="+mj-lt"/>
                <a:ea typeface="+mn-ea"/>
              </a:rPr>
              <a:t>图最初是由</a:t>
            </a:r>
            <a:r>
              <a:rPr lang="en-US" b="1" dirty="0">
                <a:latin typeface="+mj-lt"/>
                <a:ea typeface="+mn-ea"/>
              </a:rPr>
              <a:t>Peter Chen</a:t>
            </a:r>
            <a:r>
              <a:rPr lang="zh-CN" altLang="en-US" b="1" dirty="0">
                <a:latin typeface="+mj-lt"/>
                <a:ea typeface="+mn-ea"/>
              </a:rPr>
              <a:t>为关系数据库系统的设计提出的，并被其他的人进行了扩展。</a:t>
            </a:r>
            <a:r>
              <a:rPr lang="en-US" b="1" dirty="0">
                <a:latin typeface="+mj-lt"/>
                <a:ea typeface="+mn-ea"/>
              </a:rPr>
              <a:t>ER</a:t>
            </a:r>
            <a:r>
              <a:rPr lang="zh-CN" altLang="en-US" b="1" dirty="0">
                <a:latin typeface="+mj-lt"/>
                <a:ea typeface="+mn-ea"/>
              </a:rPr>
              <a:t>图标识了一组基本的构件：实体、属性、关系。</a:t>
            </a:r>
            <a:endParaRPr lang="en-US" altLang="zh-CN" b="1" dirty="0">
              <a:latin typeface="+mj-lt"/>
              <a:ea typeface="+mn-ea"/>
            </a:endParaRPr>
          </a:p>
          <a:p>
            <a:pPr lvl="2">
              <a:defRPr/>
            </a:pPr>
            <a:r>
              <a:rPr lang="zh-CN" altLang="en-US" b="1" dirty="0">
                <a:latin typeface="+mj-lt"/>
                <a:ea typeface="+mn-ea"/>
              </a:rPr>
              <a:t>带标记（或名称）的矩形表示实体，连接实体的线表示关系。</a:t>
            </a:r>
          </a:p>
        </p:txBody>
      </p:sp>
      <p:sp>
        <p:nvSpPr>
          <p:cNvPr id="38916" name="页脚占位符 3">
            <a:extLst>
              <a:ext uri="{FF2B5EF4-FFF2-40B4-BE49-F238E27FC236}">
                <a16:creationId xmlns:a16="http://schemas.microsoft.com/office/drawing/2014/main" id="{B09D9FAD-C291-47E0-A750-CFD1005EDB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1750" name="Picture 6" descr="http://bit.csc.lsu.edu/~chen/peterchen.jpg">
            <a:extLst>
              <a:ext uri="{FF2B5EF4-FFF2-40B4-BE49-F238E27FC236}">
                <a16:creationId xmlns:a16="http://schemas.microsoft.com/office/drawing/2014/main" id="{02792BF7-FDA0-447B-B744-8E57EE22D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572000"/>
            <a:ext cx="144462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99C5D75D-F59F-442D-8416-65A22EB9F0FC}"/>
              </a:ext>
            </a:extLst>
          </p:cNvPr>
          <p:cNvSpPr>
            <a:spLocks noChangeArrowheads="1"/>
          </p:cNvSpPr>
          <p:nvPr/>
        </p:nvSpPr>
        <p:spPr bwMode="auto">
          <a:xfrm>
            <a:off x="2571750" y="4602163"/>
            <a:ext cx="56435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en-US" sz="1800" b="1" dirty="0">
                <a:latin typeface="楷体" panose="02010609060101010101" pitchFamily="49" charset="-122"/>
                <a:ea typeface="楷体" panose="02010609060101010101" pitchFamily="49" charset="-122"/>
              </a:rPr>
              <a:t>陈品山，于国立台湾大学毕业，之后赴美国深造。</a:t>
            </a:r>
            <a:r>
              <a:rPr lang="en-US" altLang="zh-CN" sz="1800" b="1" dirty="0">
                <a:latin typeface="楷体" panose="02010609060101010101" pitchFamily="49" charset="-122"/>
                <a:ea typeface="楷体" panose="02010609060101010101" pitchFamily="49" charset="-122"/>
              </a:rPr>
              <a:t>1970</a:t>
            </a:r>
            <a:r>
              <a:rPr lang="zh-CN" altLang="en-US" sz="1800" b="1" dirty="0">
                <a:latin typeface="楷体" panose="02010609060101010101" pitchFamily="49" charset="-122"/>
                <a:ea typeface="楷体" panose="02010609060101010101" pitchFamily="49" charset="-122"/>
              </a:rPr>
              <a:t>年获哈佛大学计算机科学和应用数学硕士学位，</a:t>
            </a:r>
            <a:r>
              <a:rPr lang="en-US" altLang="zh-CN" sz="1800" b="1" dirty="0">
                <a:latin typeface="楷体" panose="02010609060101010101" pitchFamily="49" charset="-122"/>
                <a:ea typeface="楷体" panose="02010609060101010101" pitchFamily="49" charset="-122"/>
              </a:rPr>
              <a:t>1973</a:t>
            </a:r>
            <a:r>
              <a:rPr lang="zh-CN" altLang="en-US" sz="1800" b="1" dirty="0">
                <a:latin typeface="楷体" panose="02010609060101010101" pitchFamily="49" charset="-122"/>
                <a:ea typeface="楷体" panose="02010609060101010101" pitchFamily="49" charset="-122"/>
              </a:rPr>
              <a:t>年获哈佛大学计算机科学和应用数学博士学位。</a:t>
            </a:r>
            <a:r>
              <a:rPr lang="pl-PL" altLang="zh-CN" sz="1800" b="1" dirty="0">
                <a:latin typeface="楷体" panose="02010609060101010101" pitchFamily="49" charset="-122"/>
                <a:ea typeface="楷体" panose="02010609060101010101" pitchFamily="49" charset="-122"/>
              </a:rPr>
              <a:t>1976年3月ACM</a:t>
            </a:r>
            <a:r>
              <a:rPr lang="zh-CN" altLang="en-US" sz="1800" b="1" dirty="0">
                <a:latin typeface="楷体" panose="02010609060101010101" pitchFamily="49" charset="-122"/>
                <a:ea typeface="楷体" panose="02010609060101010101" pitchFamily="49" charset="-122"/>
              </a:rPr>
              <a:t>，发表了</a:t>
            </a:r>
            <a:r>
              <a:rPr lang="en-US" altLang="zh-CN" sz="1800" b="1" dirty="0">
                <a:latin typeface="楷体" panose="02010609060101010101" pitchFamily="49" charset="-122"/>
                <a:ea typeface="楷体" panose="02010609060101010101" pitchFamily="49" charset="-122"/>
              </a:rPr>
              <a:t>《The Entity-Relationship Model--Toward a Unified View of Data》</a:t>
            </a:r>
            <a:r>
              <a:rPr lang="zh-CN" altLang="en-US" sz="1800" b="1" dirty="0">
                <a:latin typeface="楷体" panose="02010609060101010101" pitchFamily="49" charset="-122"/>
                <a:ea typeface="楷体" panose="02010609060101010101" pitchFamily="49" charset="-122"/>
              </a:rPr>
              <a:t>一文，由于大众广泛使用实体联系模型，而这篇文章已成为计算机科学</a:t>
            </a:r>
            <a:r>
              <a:rPr lang="en-US" altLang="zh-CN" sz="1800" b="1" dirty="0">
                <a:latin typeface="楷体" panose="02010609060101010101" pitchFamily="49" charset="-122"/>
                <a:ea typeface="楷体" panose="02010609060101010101" pitchFamily="49" charset="-122"/>
              </a:rPr>
              <a:t>38</a:t>
            </a:r>
            <a:r>
              <a:rPr lang="zh-CN" altLang="en-US" sz="1800" b="1" dirty="0">
                <a:latin typeface="楷体" panose="02010609060101010101" pitchFamily="49" charset="-122"/>
                <a:ea typeface="楷体" panose="02010609060101010101" pitchFamily="49" charset="-122"/>
              </a:rPr>
              <a:t>篇被广泛引用的论文中之一。且被誉为全世界最具计算机软件开发技术的</a:t>
            </a:r>
            <a:r>
              <a:rPr lang="en-US" altLang="zh-CN" sz="1800" b="1" dirty="0">
                <a:latin typeface="楷体" panose="02010609060101010101" pitchFamily="49" charset="-122"/>
                <a:ea typeface="楷体" panose="02010609060101010101" pitchFamily="49" charset="-122"/>
              </a:rPr>
              <a:t>16</a:t>
            </a:r>
            <a:r>
              <a:rPr lang="zh-CN" altLang="en-US" sz="1800" b="1" dirty="0">
                <a:latin typeface="楷体" panose="02010609060101010101" pitchFamily="49" charset="-122"/>
                <a:ea typeface="楷体" panose="02010609060101010101" pitchFamily="49" charset="-122"/>
              </a:rPr>
              <a:t>位科学家之一</a:t>
            </a:r>
            <a:endParaRPr lang="en-US" altLang="zh-CN" sz="1800" b="1" dirty="0">
              <a:latin typeface="楷体" panose="02010609060101010101" pitchFamily="49" charset="-122"/>
              <a:ea typeface="楷体" panose="02010609060101010101" pitchFamily="49" charset="-122"/>
            </a:endParaRPr>
          </a:p>
          <a:p>
            <a:pPr algn="just">
              <a:lnSpc>
                <a:spcPct val="75000"/>
              </a:lnSpc>
            </a:pPr>
            <a:r>
              <a:rPr lang="zh-CN" altLang="en-US" sz="1800" b="1" dirty="0"/>
              <a:t>个人主页</a:t>
            </a:r>
            <a:r>
              <a:rPr lang="zh-CN" altLang="en-US" sz="1800" dirty="0"/>
              <a:t>：</a:t>
            </a:r>
            <a:r>
              <a:rPr lang="en-US" altLang="zh-CN" sz="1800" dirty="0">
                <a:solidFill>
                  <a:srgbClr val="FF0000"/>
                </a:solidFill>
              </a:rPr>
              <a:t>http://bit.csc.lsu.edu/~chen/chen.html</a:t>
            </a:r>
          </a:p>
          <a:p>
            <a:pPr algn="just">
              <a:lnSpc>
                <a:spcPct val="75000"/>
              </a:lnSpc>
            </a:pPr>
            <a:endParaRPr lang="zh-CN" altLang="en-US" sz="1800" b="1"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0535D923-0CCC-432B-9A48-B10D45765A48}"/>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40963" name="页脚占位符 3">
            <a:extLst>
              <a:ext uri="{FF2B5EF4-FFF2-40B4-BE49-F238E27FC236}">
                <a16:creationId xmlns:a16="http://schemas.microsoft.com/office/drawing/2014/main" id="{6630ED29-40E3-42F0-966D-B63ECBEC2F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0964" name="Picture 2">
            <a:extLst>
              <a:ext uri="{FF2B5EF4-FFF2-40B4-BE49-F238E27FC236}">
                <a16:creationId xmlns:a16="http://schemas.microsoft.com/office/drawing/2014/main" id="{949E9D82-E791-4C7C-A1FC-315BA3FA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071563"/>
            <a:ext cx="2647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5" name="Picture 3">
            <a:extLst>
              <a:ext uri="{FF2B5EF4-FFF2-40B4-BE49-F238E27FC236}">
                <a16:creationId xmlns:a16="http://schemas.microsoft.com/office/drawing/2014/main" id="{5CD45A65-C46D-4BAF-A166-0F7F82C32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857375"/>
            <a:ext cx="2533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6" name="Picture 4">
            <a:extLst>
              <a:ext uri="{FF2B5EF4-FFF2-40B4-BE49-F238E27FC236}">
                <a16:creationId xmlns:a16="http://schemas.microsoft.com/office/drawing/2014/main" id="{2161D031-BF30-4CB3-BAE8-6D25338676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2571750"/>
            <a:ext cx="2562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7" name="Picture 5">
            <a:extLst>
              <a:ext uri="{FF2B5EF4-FFF2-40B4-BE49-F238E27FC236}">
                <a16:creationId xmlns:a16="http://schemas.microsoft.com/office/drawing/2014/main" id="{F062E0C4-5FAE-4F01-9A52-B6AD47D01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6825" y="3286125"/>
            <a:ext cx="25812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8" name="Picture 6">
            <a:extLst>
              <a:ext uri="{FF2B5EF4-FFF2-40B4-BE49-F238E27FC236}">
                <a16:creationId xmlns:a16="http://schemas.microsoft.com/office/drawing/2014/main" id="{B811DF92-9057-492C-8D73-6B75866DE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071938"/>
            <a:ext cx="2543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9" name="Picture 7">
            <a:extLst>
              <a:ext uri="{FF2B5EF4-FFF2-40B4-BE49-F238E27FC236}">
                <a16:creationId xmlns:a16="http://schemas.microsoft.com/office/drawing/2014/main" id="{EB4FB125-DEF7-4503-B668-BC329C72FC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857750"/>
            <a:ext cx="2543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70" name="Picture 8">
            <a:extLst>
              <a:ext uri="{FF2B5EF4-FFF2-40B4-BE49-F238E27FC236}">
                <a16:creationId xmlns:a16="http://schemas.microsoft.com/office/drawing/2014/main" id="{B579E203-1CE0-4B9F-9E37-B33541874C5F}"/>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a:xfrm>
            <a:off x="1266825" y="5572125"/>
            <a:ext cx="2590800" cy="609600"/>
          </a:xfrm>
          <a:noFill/>
        </p:spPr>
      </p:pic>
      <p:sp>
        <p:nvSpPr>
          <p:cNvPr id="12" name="矩形 11">
            <a:extLst>
              <a:ext uri="{FF2B5EF4-FFF2-40B4-BE49-F238E27FC236}">
                <a16:creationId xmlns:a16="http://schemas.microsoft.com/office/drawing/2014/main" id="{B423E841-5048-456A-B717-AF3C6624AF19}"/>
              </a:ext>
            </a:extLst>
          </p:cNvPr>
          <p:cNvSpPr/>
          <p:nvPr/>
        </p:nvSpPr>
        <p:spPr>
          <a:xfrm>
            <a:off x="4714875" y="1252538"/>
            <a:ext cx="2579688" cy="323850"/>
          </a:xfrm>
          <a:prstGeom prst="rect">
            <a:avLst/>
          </a:prstGeom>
        </p:spPr>
        <p:txBody>
          <a:bodyPr wrap="none">
            <a:spAutoFit/>
          </a:bodyPr>
          <a:lstStyle/>
          <a:p>
            <a:pPr algn="r">
              <a:lnSpc>
                <a:spcPct val="75000"/>
              </a:lnSpc>
              <a:defRPr/>
            </a:pPr>
            <a:r>
              <a:rPr lang="zh-CN" altLang="en-US" sz="2000" b="1" dirty="0">
                <a:latin typeface="+mn-ea"/>
                <a:ea typeface="+mn-ea"/>
              </a:rPr>
              <a:t>一个</a:t>
            </a:r>
            <a:r>
              <a:rPr lang="en-US" sz="2000" b="1" dirty="0">
                <a:latin typeface="+mn-ea"/>
                <a:ea typeface="+mn-ea"/>
              </a:rPr>
              <a:t>X</a:t>
            </a:r>
            <a:r>
              <a:rPr lang="zh-CN" altLang="en-US" sz="2000" b="1" dirty="0">
                <a:latin typeface="+mn-ea"/>
                <a:ea typeface="+mn-ea"/>
              </a:rPr>
              <a:t>与一个</a:t>
            </a:r>
            <a:r>
              <a:rPr lang="en-US" sz="2000" b="1" dirty="0">
                <a:latin typeface="+mn-ea"/>
                <a:ea typeface="+mn-ea"/>
              </a:rPr>
              <a:t>Y</a:t>
            </a:r>
            <a:r>
              <a:rPr lang="zh-CN" altLang="en-US" sz="2000" b="1" dirty="0">
                <a:latin typeface="+mn-ea"/>
                <a:ea typeface="+mn-ea"/>
              </a:rPr>
              <a:t>相关联</a:t>
            </a:r>
          </a:p>
        </p:txBody>
      </p:sp>
      <p:sp>
        <p:nvSpPr>
          <p:cNvPr id="14" name="矩形 13">
            <a:extLst>
              <a:ext uri="{FF2B5EF4-FFF2-40B4-BE49-F238E27FC236}">
                <a16:creationId xmlns:a16="http://schemas.microsoft.com/office/drawing/2014/main" id="{3858AFF5-A301-4875-B156-10494E6900C6}"/>
              </a:ext>
            </a:extLst>
          </p:cNvPr>
          <p:cNvSpPr/>
          <p:nvPr/>
        </p:nvSpPr>
        <p:spPr>
          <a:xfrm>
            <a:off x="4714875" y="2038350"/>
            <a:ext cx="3349625" cy="323850"/>
          </a:xfrm>
          <a:prstGeom prst="rect">
            <a:avLst/>
          </a:prstGeom>
        </p:spPr>
        <p:txBody>
          <a:bodyPr wrap="none">
            <a:spAutoFit/>
          </a:bodyPr>
          <a:lstStyle/>
          <a:p>
            <a:pPr algn="r">
              <a:lnSpc>
                <a:spcPct val="75000"/>
              </a:lnSpc>
              <a:defRPr/>
            </a:pPr>
            <a:r>
              <a:rPr lang="zh-CN" altLang="en-US" sz="2000" b="1" dirty="0">
                <a:latin typeface="+mn-ea"/>
                <a:ea typeface="+mn-ea"/>
              </a:rPr>
              <a:t>一个</a:t>
            </a:r>
            <a:r>
              <a:rPr lang="en-US" sz="2000" b="1" dirty="0">
                <a:latin typeface="+mn-ea"/>
                <a:ea typeface="+mn-ea"/>
              </a:rPr>
              <a:t>X</a:t>
            </a:r>
            <a:r>
              <a:rPr lang="zh-CN" altLang="en-US" sz="2000" b="1" dirty="0">
                <a:latin typeface="+mn-ea"/>
                <a:ea typeface="+mn-ea"/>
              </a:rPr>
              <a:t>与一个或多个</a:t>
            </a:r>
            <a:r>
              <a:rPr lang="en-US" sz="2000" b="1" dirty="0">
                <a:latin typeface="+mn-ea"/>
                <a:ea typeface="+mn-ea"/>
              </a:rPr>
              <a:t>Y</a:t>
            </a:r>
            <a:r>
              <a:rPr lang="zh-CN" altLang="en-US" sz="2000" b="1" dirty="0">
                <a:latin typeface="+mn-ea"/>
                <a:ea typeface="+mn-ea"/>
              </a:rPr>
              <a:t>相关联</a:t>
            </a:r>
          </a:p>
        </p:txBody>
      </p:sp>
      <p:sp>
        <p:nvSpPr>
          <p:cNvPr id="15" name="矩形 14">
            <a:extLst>
              <a:ext uri="{FF2B5EF4-FFF2-40B4-BE49-F238E27FC236}">
                <a16:creationId xmlns:a16="http://schemas.microsoft.com/office/drawing/2014/main" id="{54D9A32C-9649-41D1-B296-8A75B63DDEC2}"/>
              </a:ext>
            </a:extLst>
          </p:cNvPr>
          <p:cNvSpPr/>
          <p:nvPr/>
        </p:nvSpPr>
        <p:spPr>
          <a:xfrm>
            <a:off x="4786313" y="2752725"/>
            <a:ext cx="3349625" cy="323850"/>
          </a:xfrm>
          <a:prstGeom prst="rect">
            <a:avLst/>
          </a:prstGeom>
        </p:spPr>
        <p:txBody>
          <a:bodyPr wrap="none">
            <a:spAutoFit/>
          </a:bodyPr>
          <a:lstStyle/>
          <a:p>
            <a:pPr algn="r">
              <a:lnSpc>
                <a:spcPct val="75000"/>
              </a:lnSpc>
              <a:defRPr/>
            </a:pPr>
            <a:r>
              <a:rPr lang="zh-CN" altLang="en-US" sz="2000" b="1" dirty="0">
                <a:latin typeface="+mn-ea"/>
                <a:ea typeface="+mn-ea"/>
              </a:rPr>
              <a:t>一个</a:t>
            </a:r>
            <a:r>
              <a:rPr lang="en-US" sz="2000" b="1" dirty="0">
                <a:latin typeface="+mn-ea"/>
                <a:ea typeface="+mn-ea"/>
              </a:rPr>
              <a:t>X</a:t>
            </a:r>
            <a:r>
              <a:rPr lang="zh-CN" altLang="en-US" sz="2000" b="1" dirty="0">
                <a:latin typeface="+mn-ea"/>
                <a:ea typeface="+mn-ea"/>
              </a:rPr>
              <a:t>与零个或一个</a:t>
            </a:r>
            <a:r>
              <a:rPr lang="en-US" sz="2000" b="1" dirty="0">
                <a:latin typeface="+mn-ea"/>
                <a:ea typeface="+mn-ea"/>
              </a:rPr>
              <a:t>Y</a:t>
            </a:r>
            <a:r>
              <a:rPr lang="zh-CN" altLang="en-US" sz="2000" b="1" dirty="0">
                <a:latin typeface="+mn-ea"/>
                <a:ea typeface="+mn-ea"/>
              </a:rPr>
              <a:t>相关联</a:t>
            </a:r>
          </a:p>
        </p:txBody>
      </p:sp>
      <p:sp>
        <p:nvSpPr>
          <p:cNvPr id="16" name="矩形 15">
            <a:extLst>
              <a:ext uri="{FF2B5EF4-FFF2-40B4-BE49-F238E27FC236}">
                <a16:creationId xmlns:a16="http://schemas.microsoft.com/office/drawing/2014/main" id="{A6F57EBC-9321-4292-B44F-0A30000820F7}"/>
              </a:ext>
            </a:extLst>
          </p:cNvPr>
          <p:cNvSpPr/>
          <p:nvPr/>
        </p:nvSpPr>
        <p:spPr>
          <a:xfrm>
            <a:off x="4714875" y="3500438"/>
            <a:ext cx="4143375" cy="323850"/>
          </a:xfrm>
          <a:prstGeom prst="rect">
            <a:avLst/>
          </a:prstGeom>
        </p:spPr>
        <p:txBody>
          <a:bodyPr>
            <a:spAutoFit/>
          </a:bodyPr>
          <a:lstStyle/>
          <a:p>
            <a:pPr algn="r">
              <a:lnSpc>
                <a:spcPct val="75000"/>
              </a:lnSpc>
              <a:defRPr/>
            </a:pPr>
            <a:r>
              <a:rPr lang="zh-CN" altLang="en-US" sz="2000" b="1" dirty="0">
                <a:latin typeface="+mn-ea"/>
                <a:ea typeface="+mn-ea"/>
              </a:rPr>
              <a:t>一个</a:t>
            </a:r>
            <a:r>
              <a:rPr lang="en-US" sz="2000" b="1" dirty="0">
                <a:latin typeface="+mn-ea"/>
                <a:ea typeface="+mn-ea"/>
              </a:rPr>
              <a:t>X</a:t>
            </a:r>
            <a:r>
              <a:rPr lang="zh-CN" altLang="en-US" sz="2000" b="1" dirty="0">
                <a:latin typeface="+mn-ea"/>
                <a:ea typeface="+mn-ea"/>
              </a:rPr>
              <a:t>与零个、一个或多个</a:t>
            </a:r>
            <a:r>
              <a:rPr lang="en-US" sz="2000" b="1" dirty="0">
                <a:latin typeface="+mn-ea"/>
                <a:ea typeface="+mn-ea"/>
              </a:rPr>
              <a:t>Y</a:t>
            </a:r>
            <a:r>
              <a:rPr lang="zh-CN" altLang="en-US" sz="2000" b="1" dirty="0">
                <a:latin typeface="+mn-ea"/>
                <a:ea typeface="+mn-ea"/>
              </a:rPr>
              <a:t>相关联</a:t>
            </a:r>
          </a:p>
        </p:txBody>
      </p:sp>
      <p:sp>
        <p:nvSpPr>
          <p:cNvPr id="17" name="矩形 16">
            <a:extLst>
              <a:ext uri="{FF2B5EF4-FFF2-40B4-BE49-F238E27FC236}">
                <a16:creationId xmlns:a16="http://schemas.microsoft.com/office/drawing/2014/main" id="{E6D2A1E9-2851-420E-8C98-EFB95CC6A994}"/>
              </a:ext>
            </a:extLst>
          </p:cNvPr>
          <p:cNvSpPr/>
          <p:nvPr/>
        </p:nvSpPr>
        <p:spPr>
          <a:xfrm>
            <a:off x="4714875" y="4286250"/>
            <a:ext cx="4143375" cy="323850"/>
          </a:xfrm>
          <a:prstGeom prst="rect">
            <a:avLst/>
          </a:prstGeom>
        </p:spPr>
        <p:txBody>
          <a:bodyPr>
            <a:spAutoFit/>
          </a:bodyPr>
          <a:lstStyle/>
          <a:p>
            <a:pPr algn="r">
              <a:lnSpc>
                <a:spcPct val="75000"/>
              </a:lnSpc>
              <a:defRPr/>
            </a:pPr>
            <a:r>
              <a:rPr lang="zh-CN" altLang="en-US" sz="2000" b="1" dirty="0">
                <a:latin typeface="+mn-ea"/>
                <a:ea typeface="+mn-ea"/>
              </a:rPr>
              <a:t>零个或一个</a:t>
            </a:r>
            <a:r>
              <a:rPr lang="en-US" sz="2000" b="1" dirty="0">
                <a:latin typeface="+mn-ea"/>
                <a:ea typeface="+mn-ea"/>
              </a:rPr>
              <a:t>X</a:t>
            </a:r>
            <a:r>
              <a:rPr lang="zh-CN" altLang="en-US" sz="2000" b="1" dirty="0">
                <a:latin typeface="+mn-ea"/>
                <a:ea typeface="+mn-ea"/>
              </a:rPr>
              <a:t>与零个或一个</a:t>
            </a:r>
            <a:r>
              <a:rPr lang="en-US" sz="2000" b="1" dirty="0">
                <a:latin typeface="+mn-ea"/>
                <a:ea typeface="+mn-ea"/>
              </a:rPr>
              <a:t>Y</a:t>
            </a:r>
            <a:r>
              <a:rPr lang="zh-CN" altLang="en-US" sz="2000" b="1" dirty="0">
                <a:latin typeface="+mn-ea"/>
                <a:ea typeface="+mn-ea"/>
              </a:rPr>
              <a:t>相关联</a:t>
            </a:r>
          </a:p>
        </p:txBody>
      </p:sp>
      <p:sp>
        <p:nvSpPr>
          <p:cNvPr id="18" name="矩形 17">
            <a:extLst>
              <a:ext uri="{FF2B5EF4-FFF2-40B4-BE49-F238E27FC236}">
                <a16:creationId xmlns:a16="http://schemas.microsoft.com/office/drawing/2014/main" id="{96BBA4D2-A2A1-418A-A33D-B90B2458B646}"/>
              </a:ext>
            </a:extLst>
          </p:cNvPr>
          <p:cNvSpPr/>
          <p:nvPr/>
        </p:nvSpPr>
        <p:spPr>
          <a:xfrm>
            <a:off x="4714875" y="4967288"/>
            <a:ext cx="4143375" cy="323850"/>
          </a:xfrm>
          <a:prstGeom prst="rect">
            <a:avLst/>
          </a:prstGeom>
        </p:spPr>
        <p:txBody>
          <a:bodyPr>
            <a:spAutoFit/>
          </a:bodyPr>
          <a:lstStyle/>
          <a:p>
            <a:pPr algn="r">
              <a:lnSpc>
                <a:spcPct val="75000"/>
              </a:lnSpc>
              <a:defRPr/>
            </a:pPr>
            <a:r>
              <a:rPr lang="zh-CN" altLang="en-US" sz="2000" b="1" dirty="0">
                <a:latin typeface="+mn-ea"/>
                <a:ea typeface="+mn-ea"/>
              </a:rPr>
              <a:t>零个或多个</a:t>
            </a:r>
            <a:r>
              <a:rPr lang="en-US" sz="2000" b="1" dirty="0">
                <a:latin typeface="+mn-ea"/>
                <a:ea typeface="+mn-ea"/>
              </a:rPr>
              <a:t>X</a:t>
            </a:r>
            <a:r>
              <a:rPr lang="zh-CN" altLang="en-US" sz="2000" b="1" dirty="0">
                <a:latin typeface="+mn-ea"/>
                <a:ea typeface="+mn-ea"/>
              </a:rPr>
              <a:t>与零个或多个</a:t>
            </a:r>
            <a:r>
              <a:rPr lang="en-US" sz="2000" b="1" dirty="0">
                <a:latin typeface="+mn-ea"/>
                <a:ea typeface="+mn-ea"/>
              </a:rPr>
              <a:t>Y</a:t>
            </a:r>
            <a:r>
              <a:rPr lang="zh-CN" altLang="en-US" sz="2000" b="1" dirty="0">
                <a:latin typeface="+mn-ea"/>
                <a:ea typeface="+mn-ea"/>
              </a:rPr>
              <a:t>相关联</a:t>
            </a:r>
          </a:p>
        </p:txBody>
      </p:sp>
      <p:sp>
        <p:nvSpPr>
          <p:cNvPr id="19" name="矩形 18">
            <a:extLst>
              <a:ext uri="{FF2B5EF4-FFF2-40B4-BE49-F238E27FC236}">
                <a16:creationId xmlns:a16="http://schemas.microsoft.com/office/drawing/2014/main" id="{CE61EEA4-38B1-48E3-A79E-A1D676A88D64}"/>
              </a:ext>
            </a:extLst>
          </p:cNvPr>
          <p:cNvSpPr/>
          <p:nvPr/>
        </p:nvSpPr>
        <p:spPr>
          <a:xfrm>
            <a:off x="4786313" y="5715000"/>
            <a:ext cx="2579687" cy="323850"/>
          </a:xfrm>
          <a:prstGeom prst="rect">
            <a:avLst/>
          </a:prstGeom>
        </p:spPr>
        <p:txBody>
          <a:bodyPr wrap="none">
            <a:spAutoFit/>
          </a:bodyPr>
          <a:lstStyle/>
          <a:p>
            <a:pPr algn="r">
              <a:lnSpc>
                <a:spcPct val="75000"/>
              </a:lnSpc>
              <a:defRPr/>
            </a:pPr>
            <a:r>
              <a:rPr lang="zh-CN" altLang="en-US" sz="2000" b="1" dirty="0">
                <a:latin typeface="+mn-ea"/>
                <a:ea typeface="+mn-ea"/>
              </a:rPr>
              <a:t>多个</a:t>
            </a:r>
            <a:r>
              <a:rPr lang="en-US" sz="2000" b="1" dirty="0">
                <a:latin typeface="+mn-ea"/>
                <a:ea typeface="+mn-ea"/>
              </a:rPr>
              <a:t>X</a:t>
            </a:r>
            <a:r>
              <a:rPr lang="zh-CN" altLang="en-US" sz="2000" b="1" dirty="0">
                <a:latin typeface="+mn-ea"/>
                <a:ea typeface="+mn-ea"/>
              </a:rPr>
              <a:t>与多个</a:t>
            </a:r>
            <a:r>
              <a:rPr lang="en-US" sz="2000" b="1" dirty="0">
                <a:latin typeface="+mn-ea"/>
                <a:ea typeface="+mn-ea"/>
              </a:rPr>
              <a:t>Y</a:t>
            </a:r>
            <a:r>
              <a:rPr lang="zh-CN" altLang="en-US" sz="2000" b="1" dirty="0">
                <a:latin typeface="+mn-ea"/>
                <a:ea typeface="+mn-ea"/>
              </a:rPr>
              <a:t>相关联</a:t>
            </a:r>
          </a:p>
        </p:txBody>
      </p:sp>
      <p:sp>
        <p:nvSpPr>
          <p:cNvPr id="40978" name="矩形 19">
            <a:extLst>
              <a:ext uri="{FF2B5EF4-FFF2-40B4-BE49-F238E27FC236}">
                <a16:creationId xmlns:a16="http://schemas.microsoft.com/office/drawing/2014/main" id="{73BBFD2E-5F3C-4042-B3BA-38EEADF43955}"/>
              </a:ext>
            </a:extLst>
          </p:cNvPr>
          <p:cNvSpPr>
            <a:spLocks noChangeArrowheads="1"/>
          </p:cNvSpPr>
          <p:nvPr/>
        </p:nvSpPr>
        <p:spPr bwMode="auto">
          <a:xfrm>
            <a:off x="3429000" y="6215063"/>
            <a:ext cx="24415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2200" b="1">
                <a:solidFill>
                  <a:srgbClr val="FF3399"/>
                </a:solidFill>
                <a:latin typeface="黑体" panose="02010609060101010101" pitchFamily="49" charset="-122"/>
                <a:ea typeface="黑体" panose="02010609060101010101" pitchFamily="49" charset="-122"/>
              </a:rPr>
              <a:t>实体关系表示符号</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72245ACD-7BD5-4859-87D4-24D678BB9A63}"/>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43011" name="内容占位符 2">
            <a:extLst>
              <a:ext uri="{FF2B5EF4-FFF2-40B4-BE49-F238E27FC236}">
                <a16:creationId xmlns:a16="http://schemas.microsoft.com/office/drawing/2014/main" id="{E07F6E4F-745E-4B44-9F40-59B397DE97B0}"/>
              </a:ext>
            </a:extLst>
          </p:cNvPr>
          <p:cNvSpPr>
            <a:spLocks noGrp="1"/>
          </p:cNvSpPr>
          <p:nvPr>
            <p:ph idx="1"/>
          </p:nvPr>
        </p:nvSpPr>
        <p:spPr/>
        <p:txBody>
          <a:bodyPr/>
          <a:lstStyle/>
          <a:p>
            <a:pPr lvl="2"/>
            <a:r>
              <a:rPr lang="zh-CN" altLang="en-US" sz="3200" b="1">
                <a:latin typeface="黑体" panose="02010609060101010101" pitchFamily="49" charset="-122"/>
                <a:ea typeface="黑体" panose="02010609060101010101" pitchFamily="49" charset="-122"/>
              </a:rPr>
              <a:t>示例</a:t>
            </a:r>
          </a:p>
        </p:txBody>
      </p:sp>
      <p:sp>
        <p:nvSpPr>
          <p:cNvPr id="43012" name="页脚占位符 3">
            <a:extLst>
              <a:ext uri="{FF2B5EF4-FFF2-40B4-BE49-F238E27FC236}">
                <a16:creationId xmlns:a16="http://schemas.microsoft.com/office/drawing/2014/main" id="{212EFF85-5F56-4257-9BDC-2AD562E970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3797" name="Picture 2">
            <a:extLst>
              <a:ext uri="{FF2B5EF4-FFF2-40B4-BE49-F238E27FC236}">
                <a16:creationId xmlns:a16="http://schemas.microsoft.com/office/drawing/2014/main" id="{5B07B7A3-759A-4B58-A6A7-2033E6D4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571750"/>
            <a:ext cx="77692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矩形 5">
            <a:extLst>
              <a:ext uri="{FF2B5EF4-FFF2-40B4-BE49-F238E27FC236}">
                <a16:creationId xmlns:a16="http://schemas.microsoft.com/office/drawing/2014/main" id="{AD3141FC-F8B9-44AF-85B9-933F045E63DF}"/>
              </a:ext>
            </a:extLst>
          </p:cNvPr>
          <p:cNvSpPr>
            <a:spLocks noChangeArrowheads="1"/>
          </p:cNvSpPr>
          <p:nvPr/>
        </p:nvSpPr>
        <p:spPr bwMode="auto">
          <a:xfrm>
            <a:off x="3143250" y="5429250"/>
            <a:ext cx="326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教学管理系统数据模型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9217EF7E-F4D3-4325-904C-9B007E7A2DF5}"/>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63E6FFB6-BAA3-4AA5-B50E-82029C84E4D0}"/>
              </a:ext>
            </a:extLst>
          </p:cNvPr>
          <p:cNvSpPr>
            <a:spLocks noGrp="1"/>
          </p:cNvSpPr>
          <p:nvPr>
            <p:ph idx="1"/>
          </p:nvPr>
        </p:nvSpPr>
        <p:spPr>
          <a:xfrm>
            <a:off x="647700" y="1214438"/>
            <a:ext cx="8343900" cy="5051425"/>
          </a:xfrm>
        </p:spPr>
        <p:txBody>
          <a:bodyPr/>
          <a:lstStyle/>
          <a:p>
            <a:pPr>
              <a:buFont typeface="Wingdings" panose="05000000000000000000" pitchFamily="2" charset="2"/>
              <a:buNone/>
              <a:defRPr/>
            </a:pPr>
            <a:r>
              <a:rPr lang="en-US" altLang="zh-CN" b="1" dirty="0"/>
              <a:t>(2) </a:t>
            </a:r>
            <a:r>
              <a:rPr lang="zh-CN" altLang="en-US" b="1" dirty="0"/>
              <a:t>数据结构规范化</a:t>
            </a:r>
            <a:endParaRPr lang="en-US" altLang="zh-CN" b="1" dirty="0"/>
          </a:p>
          <a:p>
            <a:pPr lvl="1">
              <a:defRPr/>
            </a:pPr>
            <a:r>
              <a:rPr lang="zh-CN" sz="2400" b="1" dirty="0">
                <a:ea typeface="+mn-ea"/>
              </a:rPr>
              <a:t>规范化的目的是消除数据冗余，即消除实体表中数据的重复。消除多义性，使关系中的属性含义清楚、单一；使关系单纯化，让每个数据项只是简单的数或字符串，方便操作。使数据的插入、删除与修改操作可行且方便；使关系模式更灵活，易于实现接近自然语言的查询方式。</a:t>
            </a:r>
            <a:endParaRPr lang="en-US" altLang="zh-CN" sz="2400" b="1" dirty="0">
              <a:ea typeface="+mn-ea"/>
            </a:endParaRPr>
          </a:p>
          <a:p>
            <a:pPr lvl="1">
              <a:defRPr/>
            </a:pPr>
            <a:r>
              <a:rPr lang="zh-CN" sz="2400" b="1" dirty="0">
                <a:ea typeface="+mn-ea"/>
              </a:rPr>
              <a:t>关系规范化的程度通常按属性间的依赖程度来区分，并以范式（</a:t>
            </a:r>
            <a:r>
              <a:rPr lang="en-US" sz="2400" b="1" dirty="0">
                <a:ea typeface="+mn-ea"/>
              </a:rPr>
              <a:t>Normal Form</a:t>
            </a:r>
            <a:r>
              <a:rPr lang="zh-CN" sz="2400" b="1" dirty="0">
                <a:ea typeface="+mn-ea"/>
              </a:rPr>
              <a:t>，</a:t>
            </a:r>
            <a:r>
              <a:rPr lang="en-US" sz="2400" b="1" dirty="0">
                <a:ea typeface="+mn-ea"/>
              </a:rPr>
              <a:t>NF</a:t>
            </a:r>
            <a:r>
              <a:rPr lang="zh-CN" sz="2400" b="1" dirty="0">
                <a:ea typeface="+mn-ea"/>
              </a:rPr>
              <a:t>）来表达</a:t>
            </a:r>
            <a:r>
              <a:rPr lang="zh-CN" altLang="en-US" sz="2400" b="1" dirty="0">
                <a:ea typeface="+mn-ea"/>
              </a:rPr>
              <a:t>。</a:t>
            </a:r>
            <a:r>
              <a:rPr lang="zh-CN" sz="2400" b="1" dirty="0">
                <a:ea typeface="+mn-ea"/>
              </a:rPr>
              <a:t>范式是符合某一种级别的关系模式的集合。</a:t>
            </a:r>
            <a:endParaRPr lang="en-US" altLang="zh-CN" sz="2400" b="1" dirty="0">
              <a:ea typeface="+mn-ea"/>
            </a:endParaRPr>
          </a:p>
          <a:p>
            <a:pPr lvl="1">
              <a:defRPr/>
            </a:pPr>
            <a:r>
              <a:rPr lang="zh-CN" sz="2400" b="1" dirty="0">
                <a:ea typeface="+mn-ea"/>
              </a:rPr>
              <a:t>目前关系数据库有六种范式</a:t>
            </a:r>
            <a:r>
              <a:rPr lang="zh-CN" altLang="en-US" sz="2400" b="1" dirty="0">
                <a:ea typeface="+mn-ea"/>
              </a:rPr>
              <a:t>。</a:t>
            </a:r>
            <a:r>
              <a:rPr lang="zh-CN" sz="2400" b="1" dirty="0">
                <a:ea typeface="+mn-ea"/>
              </a:rPr>
              <a:t>一般说来，数据库只需满足第三范式（</a:t>
            </a:r>
            <a:r>
              <a:rPr lang="en-US" sz="2400" b="1" dirty="0">
                <a:ea typeface="+mn-ea"/>
              </a:rPr>
              <a:t>3NF</a:t>
            </a:r>
            <a:r>
              <a:rPr lang="zh-CN" sz="2400" b="1" dirty="0">
                <a:ea typeface="+mn-ea"/>
              </a:rPr>
              <a:t>）就可以达到设计的要求了。</a:t>
            </a:r>
            <a:endParaRPr lang="zh-CN" altLang="en-US" sz="2400" b="1" dirty="0">
              <a:ea typeface="+mn-ea"/>
            </a:endParaRPr>
          </a:p>
        </p:txBody>
      </p:sp>
      <p:sp>
        <p:nvSpPr>
          <p:cNvPr id="45060" name="页脚占位符 3">
            <a:extLst>
              <a:ext uri="{FF2B5EF4-FFF2-40B4-BE49-F238E27FC236}">
                <a16:creationId xmlns:a16="http://schemas.microsoft.com/office/drawing/2014/main" id="{CFAF4CF9-385C-4FC8-83D9-29A2E82060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CBEF5293-6205-48DA-A094-6F2CA130B4EA}"/>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BF2B7E1F-A2A6-4631-9BBC-C34EAD221FAC}"/>
              </a:ext>
            </a:extLst>
          </p:cNvPr>
          <p:cNvSpPr>
            <a:spLocks noGrp="1"/>
          </p:cNvSpPr>
          <p:nvPr>
            <p:ph idx="1"/>
          </p:nvPr>
        </p:nvSpPr>
        <p:spPr>
          <a:xfrm>
            <a:off x="642938" y="1143000"/>
            <a:ext cx="8343900" cy="5429250"/>
          </a:xfrm>
        </p:spPr>
        <p:txBody>
          <a:bodyPr/>
          <a:lstStyle/>
          <a:p>
            <a:pPr lvl="1">
              <a:defRPr/>
            </a:pPr>
            <a:r>
              <a:rPr lang="zh-CN" altLang="en-US" b="1" dirty="0">
                <a:solidFill>
                  <a:srgbClr val="FF3399"/>
                </a:solidFill>
                <a:ea typeface="+mn-ea"/>
              </a:rPr>
              <a:t>第一范式（</a:t>
            </a:r>
            <a:r>
              <a:rPr lang="en-US" altLang="zh-CN" b="1" dirty="0">
                <a:solidFill>
                  <a:srgbClr val="FF3399"/>
                </a:solidFill>
                <a:ea typeface="+mn-ea"/>
              </a:rPr>
              <a:t>1NF</a:t>
            </a:r>
            <a:r>
              <a:rPr lang="zh-CN" altLang="en-US" b="1" dirty="0">
                <a:solidFill>
                  <a:srgbClr val="FF3399"/>
                </a:solidFill>
                <a:ea typeface="+mn-ea"/>
              </a:rPr>
              <a:t>）</a:t>
            </a:r>
            <a:endParaRPr lang="en-US" altLang="zh-CN" b="1" dirty="0">
              <a:solidFill>
                <a:srgbClr val="FF3399"/>
              </a:solidFill>
              <a:ea typeface="+mn-ea"/>
            </a:endParaRPr>
          </a:p>
          <a:p>
            <a:pPr lvl="2">
              <a:defRPr/>
            </a:pPr>
            <a:r>
              <a:rPr lang="zh-CN" sz="2200" b="1" dirty="0">
                <a:ea typeface="+mn-ea"/>
              </a:rPr>
              <a:t>关系中所有属性都是“单纯域”，即不出现“表中有表”</a:t>
            </a:r>
            <a:r>
              <a:rPr lang="zh-CN" altLang="en-US" sz="2200" b="1" dirty="0">
                <a:ea typeface="+mn-ea"/>
              </a:rPr>
              <a:t>；</a:t>
            </a:r>
            <a:r>
              <a:rPr lang="zh-CN" sz="2200" b="1" dirty="0">
                <a:ea typeface="+mn-ea"/>
              </a:rPr>
              <a:t>即实体中的某个属性不能有多个值或者不能有重复的属性</a:t>
            </a:r>
            <a:r>
              <a:rPr lang="zh-CN" altLang="en-US" sz="2200" b="1" dirty="0">
                <a:ea typeface="+mn-ea"/>
              </a:rPr>
              <a:t>。</a:t>
            </a:r>
            <a:r>
              <a:rPr lang="zh-CN" sz="2200" b="1" dirty="0">
                <a:ea typeface="+mn-ea"/>
              </a:rPr>
              <a:t>简而言之，第一范式就是无重复的列。</a:t>
            </a:r>
            <a:endParaRPr lang="en-US" altLang="zh-CN" sz="2200" b="1" dirty="0">
              <a:ea typeface="+mn-ea"/>
            </a:endParaRPr>
          </a:p>
          <a:p>
            <a:pPr lvl="1">
              <a:defRPr/>
            </a:pPr>
            <a:r>
              <a:rPr lang="zh-CN" altLang="en-US" b="1" dirty="0">
                <a:solidFill>
                  <a:srgbClr val="FF3399"/>
                </a:solidFill>
                <a:ea typeface="+mn-ea"/>
              </a:rPr>
              <a:t>第二范式（</a:t>
            </a:r>
            <a:r>
              <a:rPr lang="en-US" altLang="zh-CN" b="1" dirty="0">
                <a:solidFill>
                  <a:srgbClr val="FF3399"/>
                </a:solidFill>
                <a:ea typeface="+mn-ea"/>
              </a:rPr>
              <a:t>2NF</a:t>
            </a:r>
            <a:r>
              <a:rPr lang="zh-CN" altLang="en-US" b="1" dirty="0">
                <a:solidFill>
                  <a:srgbClr val="FF3399"/>
                </a:solidFill>
                <a:ea typeface="+mn-ea"/>
              </a:rPr>
              <a:t>）</a:t>
            </a:r>
            <a:endParaRPr lang="en-US" altLang="zh-CN" b="1" dirty="0">
              <a:solidFill>
                <a:srgbClr val="FF3399"/>
              </a:solidFill>
              <a:ea typeface="+mn-ea"/>
            </a:endParaRPr>
          </a:p>
          <a:p>
            <a:pPr lvl="2">
              <a:defRPr/>
            </a:pPr>
            <a:r>
              <a:rPr lang="zh-CN" altLang="en-US" sz="2200" b="1" dirty="0">
                <a:ea typeface="+mn-ea"/>
              </a:rPr>
              <a:t>非主属性完全函数依赖于关键字。满足第二范式必须先满足第一范式。</a:t>
            </a:r>
            <a:r>
              <a:rPr lang="en-US" sz="2200" b="1" dirty="0"/>
              <a:t> 2NF</a:t>
            </a:r>
            <a:r>
              <a:rPr lang="zh-CN" altLang="en-US" sz="2200" b="1" dirty="0">
                <a:ea typeface="+mn-ea"/>
              </a:rPr>
              <a:t>要求数据库表中的每个实例或行必须可以被唯一地区分。简而言之，第二范式就是非主属性完全依赖于主关键字。</a:t>
            </a:r>
            <a:endParaRPr lang="en-US" altLang="zh-CN" sz="2200" b="1" dirty="0">
              <a:ea typeface="+mn-ea"/>
            </a:endParaRPr>
          </a:p>
          <a:p>
            <a:pPr lvl="1">
              <a:defRPr/>
            </a:pPr>
            <a:r>
              <a:rPr lang="zh-CN" altLang="en-US" b="1" dirty="0">
                <a:solidFill>
                  <a:srgbClr val="FF3399"/>
                </a:solidFill>
                <a:ea typeface="+mn-ea"/>
              </a:rPr>
              <a:t>第三范式（</a:t>
            </a:r>
            <a:r>
              <a:rPr lang="en-US" altLang="zh-CN" b="1" dirty="0">
                <a:solidFill>
                  <a:srgbClr val="FF3399"/>
                </a:solidFill>
                <a:ea typeface="+mn-ea"/>
              </a:rPr>
              <a:t>3NF</a:t>
            </a:r>
            <a:r>
              <a:rPr lang="zh-CN" altLang="en-US" b="1" dirty="0">
                <a:solidFill>
                  <a:srgbClr val="FF3399"/>
                </a:solidFill>
                <a:ea typeface="+mn-ea"/>
              </a:rPr>
              <a:t>）</a:t>
            </a:r>
            <a:endParaRPr lang="en-US" altLang="zh-CN" b="1" dirty="0">
              <a:solidFill>
                <a:srgbClr val="FF3399"/>
              </a:solidFill>
              <a:ea typeface="+mn-ea"/>
            </a:endParaRPr>
          </a:p>
          <a:p>
            <a:pPr lvl="2">
              <a:defRPr/>
            </a:pPr>
            <a:r>
              <a:rPr lang="zh-CN" altLang="en-US" sz="2200" b="1" dirty="0">
                <a:ea typeface="+mn-ea"/>
              </a:rPr>
              <a:t>非主属性相互独立，即任何非主属性间不存在函数依赖。满足第三范式必须先满足第二范式。简而言之，第三范式就是属性不依赖于其它非主属性。</a:t>
            </a:r>
            <a:endParaRPr lang="en-US" altLang="zh-CN" sz="2200" b="1" dirty="0">
              <a:ea typeface="+mn-ea"/>
            </a:endParaRPr>
          </a:p>
        </p:txBody>
      </p:sp>
      <p:sp>
        <p:nvSpPr>
          <p:cNvPr id="47108" name="页脚占位符 3">
            <a:extLst>
              <a:ext uri="{FF2B5EF4-FFF2-40B4-BE49-F238E27FC236}">
                <a16:creationId xmlns:a16="http://schemas.microsoft.com/office/drawing/2014/main" id="{6593184F-F8F5-4543-A7E8-E1DF0ED520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97D6D51D-6CF8-4BAD-A2B3-18A6723C9D3A}"/>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29699" name="内容占位符 2">
            <a:extLst>
              <a:ext uri="{FF2B5EF4-FFF2-40B4-BE49-F238E27FC236}">
                <a16:creationId xmlns:a16="http://schemas.microsoft.com/office/drawing/2014/main" id="{0112E4D7-F2AC-4300-A0D0-01B173788D97}"/>
              </a:ext>
            </a:extLst>
          </p:cNvPr>
          <p:cNvSpPr>
            <a:spLocks noGrp="1"/>
          </p:cNvSpPr>
          <p:nvPr>
            <p:ph idx="1"/>
          </p:nvPr>
        </p:nvSpPr>
        <p:spPr>
          <a:xfrm>
            <a:off x="500063" y="1000125"/>
            <a:ext cx="8343900" cy="4856163"/>
          </a:xfrm>
        </p:spPr>
        <p:txBody>
          <a:bodyPr/>
          <a:lstStyle/>
          <a:p>
            <a:pPr>
              <a:buFont typeface="Wingdings" panose="05000000000000000000" pitchFamily="2" charset="2"/>
              <a:buNone/>
              <a:defRPr/>
            </a:pPr>
            <a:r>
              <a:rPr lang="en-US" altLang="zh-CN" b="1" dirty="0"/>
              <a:t>2. </a:t>
            </a:r>
            <a:r>
              <a:rPr lang="zh-CN" altLang="en-US" b="1" dirty="0"/>
              <a:t>功能建模与数据流图</a:t>
            </a:r>
            <a:endParaRPr lang="en-US" altLang="zh-CN" b="1" dirty="0"/>
          </a:p>
          <a:p>
            <a:pPr lvl="1">
              <a:defRPr/>
            </a:pPr>
            <a:r>
              <a:rPr lang="zh-CN" sz="2400" b="1" dirty="0">
                <a:ea typeface="+mn-ea"/>
                <a:cs typeface="+mn-cs"/>
              </a:rPr>
              <a:t>当数据或信息“流”过计算机系统时将会被系统的功能所处理、加工或变换后再将处理或变换后的数据从系统输出。</a:t>
            </a:r>
            <a:endParaRPr lang="en-US" altLang="zh-CN" sz="2400" b="1" dirty="0">
              <a:ea typeface="+mn-ea"/>
            </a:endParaRPr>
          </a:p>
          <a:p>
            <a:pPr lvl="1">
              <a:defRPr/>
            </a:pPr>
            <a:r>
              <a:rPr lang="zh-CN" sz="2400" b="1" dirty="0">
                <a:ea typeface="+mn-ea"/>
              </a:rPr>
              <a:t>数据流图是描述信息流和数据从输入移动到输出时被系统的功能变换的图形化技术。</a:t>
            </a:r>
            <a:endParaRPr lang="en-US" altLang="zh-CN" sz="2400" b="1" dirty="0">
              <a:ea typeface="+mn-ea"/>
            </a:endParaRPr>
          </a:p>
          <a:p>
            <a:pPr lvl="1">
              <a:defRPr/>
            </a:pPr>
            <a:r>
              <a:rPr lang="zh-CN" sz="2400" b="1" dirty="0">
                <a:ea typeface="+mn-ea"/>
              </a:rPr>
              <a:t>数据流图可以被用来抽象地表示系统或软件，既能提供功能建模的机制，也可提供数据流建模的机制，并可以自顶向下的机制表示层级的功能细节和数据变换细节。</a:t>
            </a:r>
            <a:endParaRPr lang="en-US" altLang="zh-CN" sz="2400" b="1" dirty="0">
              <a:ea typeface="+mn-ea"/>
            </a:endParaRPr>
          </a:p>
          <a:p>
            <a:pPr lvl="1">
              <a:defRPr/>
            </a:pPr>
            <a:r>
              <a:rPr lang="en-US" sz="2400" b="1" dirty="0">
                <a:ea typeface="+mn-ea"/>
              </a:rPr>
              <a:t>DFD</a:t>
            </a:r>
            <a:r>
              <a:rPr lang="zh-CN" altLang="en-US" sz="2400" b="1" dirty="0">
                <a:ea typeface="+mn-ea"/>
              </a:rPr>
              <a:t>也被称为数据流图（</a:t>
            </a:r>
            <a:r>
              <a:rPr lang="en-US" sz="2400" b="1" dirty="0">
                <a:ea typeface="+mn-ea"/>
              </a:rPr>
              <a:t>Data Flow Diagram</a:t>
            </a:r>
            <a:r>
              <a:rPr lang="zh-CN" altLang="en-US" sz="2400" b="1" dirty="0">
                <a:ea typeface="+mn-ea"/>
              </a:rPr>
              <a:t>）或泡泡图（</a:t>
            </a:r>
            <a:r>
              <a:rPr lang="en-US" sz="2400" b="1" dirty="0">
                <a:ea typeface="+mn-ea"/>
              </a:rPr>
              <a:t>Bubble Chart</a:t>
            </a:r>
            <a:r>
              <a:rPr lang="zh-CN" altLang="en-US" sz="2400" b="1" dirty="0">
                <a:ea typeface="+mn-ea"/>
              </a:rPr>
              <a:t>）。</a:t>
            </a:r>
            <a:endParaRPr lang="en-US" altLang="zh-CN" sz="2400" b="1" dirty="0">
              <a:ea typeface="+mn-ea"/>
            </a:endParaRPr>
          </a:p>
          <a:p>
            <a:pPr lvl="1">
              <a:defRPr/>
            </a:pPr>
            <a:endParaRPr lang="zh-CN" altLang="en-US" dirty="0"/>
          </a:p>
        </p:txBody>
      </p:sp>
      <p:sp>
        <p:nvSpPr>
          <p:cNvPr id="49156" name="页脚占位符 3">
            <a:extLst>
              <a:ext uri="{FF2B5EF4-FFF2-40B4-BE49-F238E27FC236}">
                <a16:creationId xmlns:a16="http://schemas.microsoft.com/office/drawing/2014/main" id="{EECA241E-DF01-448C-8F8D-E547B4BAFD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49157" name="Rectangle 6">
            <a:extLst>
              <a:ext uri="{FF2B5EF4-FFF2-40B4-BE49-F238E27FC236}">
                <a16:creationId xmlns:a16="http://schemas.microsoft.com/office/drawing/2014/main" id="{D155C0B2-46E8-4BE4-9038-085B3BF1C2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EA98B97-392B-4DEA-9792-8CE851F9101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51203" name="内容占位符 2">
            <a:extLst>
              <a:ext uri="{FF2B5EF4-FFF2-40B4-BE49-F238E27FC236}">
                <a16:creationId xmlns:a16="http://schemas.microsoft.com/office/drawing/2014/main" id="{339FC690-79A2-4633-A425-996B57F2A2D5}"/>
              </a:ext>
            </a:extLst>
          </p:cNvPr>
          <p:cNvSpPr>
            <a:spLocks noGrp="1"/>
          </p:cNvSpPr>
          <p:nvPr>
            <p:ph idx="1"/>
          </p:nvPr>
        </p:nvSpPr>
        <p:spPr/>
        <p:txBody>
          <a:bodyPr/>
          <a:lstStyle/>
          <a:p>
            <a:pPr>
              <a:buFont typeface="Wingdings" panose="05000000000000000000" pitchFamily="2" charset="2"/>
              <a:buNone/>
            </a:pPr>
            <a:r>
              <a:rPr lang="en-US" altLang="zh-CN" sz="2800" b="1"/>
              <a:t>(1) </a:t>
            </a:r>
            <a:r>
              <a:rPr lang="zh-CN" altLang="en-US" sz="2800" b="1"/>
              <a:t>数据流图的结构</a:t>
            </a:r>
            <a:endParaRPr lang="en-US" altLang="zh-CN" sz="2800" b="1"/>
          </a:p>
          <a:p>
            <a:pPr lvl="1">
              <a:buFont typeface="Wingdings" panose="05000000000000000000" pitchFamily="2" charset="2"/>
              <a:buNone/>
            </a:pPr>
            <a:endParaRPr lang="en-US" altLang="zh-CN" sz="2400"/>
          </a:p>
          <a:p>
            <a:pPr>
              <a:buFont typeface="Wingdings" panose="05000000000000000000" pitchFamily="2" charset="2"/>
              <a:buNone/>
            </a:pPr>
            <a:endParaRPr lang="zh-CN" altLang="en-US" sz="2800"/>
          </a:p>
        </p:txBody>
      </p:sp>
      <p:sp>
        <p:nvSpPr>
          <p:cNvPr id="51204" name="页脚占位符 3">
            <a:extLst>
              <a:ext uri="{FF2B5EF4-FFF2-40B4-BE49-F238E27FC236}">
                <a16:creationId xmlns:a16="http://schemas.microsoft.com/office/drawing/2014/main" id="{6732FCA7-D16C-4037-B891-559064643C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1205" name="Rectangle 2">
            <a:extLst>
              <a:ext uri="{FF2B5EF4-FFF2-40B4-BE49-F238E27FC236}">
                <a16:creationId xmlns:a16="http://schemas.microsoft.com/office/drawing/2014/main" id="{0005B852-4C85-4C14-9E2D-AC5CCB8E62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1026" name="Object 1">
            <a:extLst>
              <a:ext uri="{FF2B5EF4-FFF2-40B4-BE49-F238E27FC236}">
                <a16:creationId xmlns:a16="http://schemas.microsoft.com/office/drawing/2014/main" id="{9D918C43-AA9E-4B3A-A7BA-2A67BBA71490}"/>
              </a:ext>
            </a:extLst>
          </p:cNvPr>
          <p:cNvGraphicFramePr>
            <a:graphicFrameLocks noChangeAspect="1"/>
          </p:cNvGraphicFramePr>
          <p:nvPr/>
        </p:nvGraphicFramePr>
        <p:xfrm>
          <a:off x="500063" y="2286000"/>
          <a:ext cx="8566150" cy="3500438"/>
        </p:xfrm>
        <a:graphic>
          <a:graphicData uri="http://schemas.openxmlformats.org/presentationml/2006/ole">
            <mc:AlternateContent xmlns:mc="http://schemas.openxmlformats.org/markup-compatibility/2006">
              <mc:Choice xmlns:v="urn:schemas-microsoft-com:vml" Requires="v">
                <p:oleObj spid="_x0000_s51234" name="Visio" r:id="rId4" imgW="5614797" imgH="2194560" progId="Visio.Drawing.11">
                  <p:embed/>
                </p:oleObj>
              </mc:Choice>
              <mc:Fallback>
                <p:oleObj name="Visio" r:id="rId4" imgW="5614797" imgH="219456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2286000"/>
                        <a:ext cx="85661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矩形 6">
            <a:extLst>
              <a:ext uri="{FF2B5EF4-FFF2-40B4-BE49-F238E27FC236}">
                <a16:creationId xmlns:a16="http://schemas.microsoft.com/office/drawing/2014/main" id="{63C81A08-01F8-4854-B413-CB5BC50F1C7D}"/>
              </a:ext>
            </a:extLst>
          </p:cNvPr>
          <p:cNvSpPr>
            <a:spLocks noChangeArrowheads="1"/>
          </p:cNvSpPr>
          <p:nvPr/>
        </p:nvSpPr>
        <p:spPr bwMode="auto">
          <a:xfrm>
            <a:off x="3429000" y="6072188"/>
            <a:ext cx="295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数据流图的基本结构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1CD9F7B6-1D82-4AC9-BB2F-8C076722F4AF}"/>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12BAAFF8-3322-43B7-9B1A-F5058CE1E10A}"/>
              </a:ext>
            </a:extLst>
          </p:cNvPr>
          <p:cNvSpPr>
            <a:spLocks noGrp="1"/>
          </p:cNvSpPr>
          <p:nvPr>
            <p:ph idx="1"/>
          </p:nvPr>
        </p:nvSpPr>
        <p:spPr>
          <a:xfrm>
            <a:off x="692596" y="1409700"/>
            <a:ext cx="8343900" cy="4856163"/>
          </a:xfrm>
        </p:spPr>
        <p:txBody>
          <a:bodyPr/>
          <a:lstStyle/>
          <a:p>
            <a:pPr marL="630237" lvl="1" indent="0" algn="just">
              <a:buNone/>
              <a:defRPr/>
            </a:pPr>
            <a:r>
              <a:rPr lang="zh-CN" altLang="en-US" sz="2600" b="1" dirty="0">
                <a:solidFill>
                  <a:srgbClr val="FF3399"/>
                </a:solidFill>
                <a:latin typeface="+mn-ea"/>
                <a:ea typeface="+mn-ea"/>
              </a:rPr>
              <a:t>外部实体</a:t>
            </a:r>
            <a:r>
              <a:rPr lang="en-US" altLang="zh-CN" sz="2600" b="1" dirty="0">
                <a:solidFill>
                  <a:srgbClr val="FF3399"/>
                </a:solidFill>
                <a:latin typeface="+mn-ea"/>
                <a:ea typeface="+mn-ea"/>
              </a:rPr>
              <a:t>(</a:t>
            </a:r>
            <a:r>
              <a:rPr lang="zh-CN" altLang="zh-CN" sz="2600" b="1" dirty="0">
                <a:solidFill>
                  <a:srgbClr val="FF3399"/>
                </a:solidFill>
                <a:latin typeface="+mn-ea"/>
                <a:ea typeface="+mn-ea"/>
              </a:rPr>
              <a:t>数据源点或汇点</a:t>
            </a:r>
            <a:r>
              <a:rPr lang="en-US" altLang="zh-CN" sz="2600" b="1" dirty="0">
                <a:solidFill>
                  <a:srgbClr val="FF3399"/>
                </a:solidFill>
                <a:latin typeface="+mn-ea"/>
                <a:ea typeface="+mn-ea"/>
              </a:rPr>
              <a:t>)</a:t>
            </a:r>
            <a:r>
              <a:rPr lang="zh-CN" altLang="zh-CN" sz="2600" b="1" dirty="0">
                <a:solidFill>
                  <a:srgbClr val="FF3399"/>
                </a:solidFill>
                <a:latin typeface="+mn-ea"/>
                <a:ea typeface="+mn-ea"/>
              </a:rPr>
              <a:t>：</a:t>
            </a:r>
            <a:r>
              <a:rPr lang="zh-CN" altLang="zh-CN" sz="2600" b="1" dirty="0">
                <a:latin typeface="+mn-ea"/>
                <a:ea typeface="+mn-ea"/>
              </a:rPr>
              <a:t>它表示图中要处理数据的输入来源或处理结果要送往何处。它只是数据流图的外围环境中的实体，故称外部实体。</a:t>
            </a:r>
            <a:endParaRPr lang="zh-CN" altLang="en-US" sz="2600" b="1" dirty="0">
              <a:latin typeface="+mn-ea"/>
              <a:ea typeface="+mn-ea"/>
            </a:endParaRPr>
          </a:p>
          <a:p>
            <a:pPr marL="630237" lvl="1" indent="0" algn="just">
              <a:buNone/>
              <a:defRPr/>
            </a:pPr>
            <a:r>
              <a:rPr lang="zh-CN" altLang="zh-CN" sz="2600" b="1" dirty="0">
                <a:solidFill>
                  <a:srgbClr val="FF3399"/>
                </a:solidFill>
                <a:latin typeface="+mn-ea"/>
                <a:ea typeface="+mn-ea"/>
              </a:rPr>
              <a:t>加工：</a:t>
            </a:r>
            <a:r>
              <a:rPr lang="zh-CN" altLang="zh-CN" sz="2600" b="1" dirty="0">
                <a:latin typeface="+mn-ea"/>
                <a:ea typeface="+mn-ea"/>
              </a:rPr>
              <a:t>是以数据结构或数据内容作为加工对象的。</a:t>
            </a:r>
            <a:r>
              <a:rPr lang="zh-CN" altLang="en-US" sz="2600" b="1" dirty="0">
                <a:latin typeface="+mn-ea"/>
                <a:ea typeface="+mn-ea"/>
              </a:rPr>
              <a:t>加工的名字通常是一个动词短语，简明扼要地表明完成的是什么加工。</a:t>
            </a:r>
            <a:endParaRPr lang="en-US" altLang="zh-CN" sz="2600" b="1" dirty="0">
              <a:latin typeface="+mn-ea"/>
              <a:ea typeface="+mn-ea"/>
            </a:endParaRPr>
          </a:p>
          <a:p>
            <a:pPr marL="630237" lvl="1" indent="0" algn="just">
              <a:buNone/>
              <a:defRPr/>
            </a:pPr>
            <a:r>
              <a:rPr lang="zh-CN" altLang="zh-CN" sz="2600" b="1" dirty="0">
                <a:solidFill>
                  <a:srgbClr val="FF3399"/>
                </a:solidFill>
                <a:latin typeface="+mn-ea"/>
                <a:ea typeface="+mn-ea"/>
              </a:rPr>
              <a:t>数据存储：</a:t>
            </a:r>
            <a:r>
              <a:rPr lang="zh-CN" altLang="zh-CN" sz="2600" b="1" dirty="0">
                <a:latin typeface="+mn-ea"/>
                <a:ea typeface="+mn-ea"/>
              </a:rPr>
              <a:t>在数据流图中起保存数据的作用，因而称为数据存储（</a:t>
            </a:r>
            <a:r>
              <a:rPr lang="en-US" altLang="zh-CN" sz="2600" b="1" dirty="0">
                <a:latin typeface="+mn-ea"/>
                <a:ea typeface="+mn-ea"/>
              </a:rPr>
              <a:t>Data store</a:t>
            </a:r>
            <a:r>
              <a:rPr lang="zh-CN" altLang="zh-CN" sz="2600" b="1" dirty="0">
                <a:latin typeface="+mn-ea"/>
                <a:ea typeface="+mn-ea"/>
              </a:rPr>
              <a:t>）。它可以是数据库文件或任何形式的数据组织。</a:t>
            </a:r>
          </a:p>
          <a:p>
            <a:pPr marL="630237" lvl="1" indent="0" algn="just">
              <a:buNone/>
              <a:defRPr/>
            </a:pPr>
            <a:r>
              <a:rPr lang="zh-CN" altLang="en-US" sz="2600" b="1" dirty="0">
                <a:solidFill>
                  <a:srgbClr val="FF3399"/>
                </a:solidFill>
                <a:latin typeface="+mn-ea"/>
                <a:ea typeface="+mn-ea"/>
              </a:rPr>
              <a:t>数据流：</a:t>
            </a:r>
            <a:r>
              <a:rPr lang="zh-CN" altLang="en-US" sz="2600" b="1" dirty="0">
                <a:latin typeface="+mn-ea"/>
                <a:ea typeface="+mn-ea"/>
              </a:rPr>
              <a:t>是沿箭头方向传送数据的通道，大多是在加工之间传输加工数据的命名通道，也有连接数据存储文件和加工的没有命名的数据通道。</a:t>
            </a:r>
            <a:endParaRPr lang="en-US" altLang="zh-CN" sz="2600" b="1" dirty="0">
              <a:latin typeface="+mn-ea"/>
              <a:ea typeface="+mn-ea"/>
            </a:endParaRPr>
          </a:p>
        </p:txBody>
      </p:sp>
      <p:sp>
        <p:nvSpPr>
          <p:cNvPr id="55300" name="页脚占位符 3">
            <a:extLst>
              <a:ext uri="{FF2B5EF4-FFF2-40B4-BE49-F238E27FC236}">
                <a16:creationId xmlns:a16="http://schemas.microsoft.com/office/drawing/2014/main" id="{5A614838-51F1-4BBD-B9CD-839885C26E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Object 37">
            <a:extLst>
              <a:ext uri="{FF2B5EF4-FFF2-40B4-BE49-F238E27FC236}">
                <a16:creationId xmlns:a16="http://schemas.microsoft.com/office/drawing/2014/main" id="{0F6BBC2E-A7E5-4957-AACE-EB123284D67C}"/>
              </a:ext>
            </a:extLst>
          </p:cNvPr>
          <p:cNvGraphicFramePr>
            <a:graphicFrameLocks noChangeAspect="1"/>
          </p:cNvGraphicFramePr>
          <p:nvPr>
            <p:extLst>
              <p:ext uri="{D42A27DB-BD31-4B8C-83A1-F6EECF244321}">
                <p14:modId xmlns:p14="http://schemas.microsoft.com/office/powerpoint/2010/main" val="3101577938"/>
              </p:ext>
            </p:extLst>
          </p:nvPr>
        </p:nvGraphicFramePr>
        <p:xfrm>
          <a:off x="186071" y="2772582"/>
          <a:ext cx="1000125" cy="1000125"/>
        </p:xfrm>
        <a:graphic>
          <a:graphicData uri="http://schemas.openxmlformats.org/presentationml/2006/ole">
            <mc:AlternateContent xmlns:mc="http://schemas.openxmlformats.org/markup-compatibility/2006">
              <mc:Choice xmlns:v="urn:schemas-microsoft-com:vml" Requires="v">
                <p:oleObj spid="_x0000_s101430" name="Visio" r:id="rId4" imgW="574548" imgH="574548" progId="Visio.Drawing.11">
                  <p:embed/>
                </p:oleObj>
              </mc:Choice>
              <mc:Fallback>
                <p:oleObj name="Visio" r:id="rId4" imgW="574548" imgH="574548" progId="Visio.Drawing.11">
                  <p:embed/>
                  <p:pic>
                    <p:nvPicPr>
                      <p:cNvPr id="53254" name="Object 37">
                        <a:extLst>
                          <a:ext uri="{FF2B5EF4-FFF2-40B4-BE49-F238E27FC236}">
                            <a16:creationId xmlns:a16="http://schemas.microsoft.com/office/drawing/2014/main" id="{1FD35344-B702-4FFB-9677-5FA38BB81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71" y="2772582"/>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9">
            <a:extLst>
              <a:ext uri="{FF2B5EF4-FFF2-40B4-BE49-F238E27FC236}">
                <a16:creationId xmlns:a16="http://schemas.microsoft.com/office/drawing/2014/main" id="{CF36CF7C-BF16-4D14-A292-8D11AAB99555}"/>
              </a:ext>
            </a:extLst>
          </p:cNvPr>
          <p:cNvGraphicFramePr>
            <a:graphicFrameLocks noChangeAspect="1"/>
          </p:cNvGraphicFramePr>
          <p:nvPr>
            <p:extLst>
              <p:ext uri="{D42A27DB-BD31-4B8C-83A1-F6EECF244321}">
                <p14:modId xmlns:p14="http://schemas.microsoft.com/office/powerpoint/2010/main" val="2820299828"/>
              </p:ext>
            </p:extLst>
          </p:nvPr>
        </p:nvGraphicFramePr>
        <p:xfrm>
          <a:off x="169514" y="1605263"/>
          <a:ext cx="1046163" cy="714375"/>
        </p:xfrm>
        <a:graphic>
          <a:graphicData uri="http://schemas.openxmlformats.org/presentationml/2006/ole">
            <mc:AlternateContent xmlns:mc="http://schemas.openxmlformats.org/markup-compatibility/2006">
              <mc:Choice xmlns:v="urn:schemas-microsoft-com:vml" Requires="v">
                <p:oleObj spid="_x0000_s101431" name="Visio" r:id="rId6" imgW="574548" imgH="394716" progId="Visio.Drawing.11">
                  <p:embed/>
                </p:oleObj>
              </mc:Choice>
              <mc:Fallback>
                <p:oleObj name="Visio" r:id="rId6" imgW="574548" imgH="394716" progId="Visio.Drawing.11">
                  <p:embed/>
                  <p:pic>
                    <p:nvPicPr>
                      <p:cNvPr id="53256" name="Object 39">
                        <a:extLst>
                          <a:ext uri="{FF2B5EF4-FFF2-40B4-BE49-F238E27FC236}">
                            <a16:creationId xmlns:a16="http://schemas.microsoft.com/office/drawing/2014/main" id="{81FC1D8C-493D-4C4F-9988-2BF5132D57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514" y="1605263"/>
                        <a:ext cx="10461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1">
            <a:extLst>
              <a:ext uri="{FF2B5EF4-FFF2-40B4-BE49-F238E27FC236}">
                <a16:creationId xmlns:a16="http://schemas.microsoft.com/office/drawing/2014/main" id="{C35CB0FC-E69E-4A0F-870D-D0A16D09ECEA}"/>
              </a:ext>
            </a:extLst>
          </p:cNvPr>
          <p:cNvGraphicFramePr>
            <a:graphicFrameLocks noChangeAspect="1"/>
          </p:cNvGraphicFramePr>
          <p:nvPr>
            <p:extLst>
              <p:ext uri="{D42A27DB-BD31-4B8C-83A1-F6EECF244321}">
                <p14:modId xmlns:p14="http://schemas.microsoft.com/office/powerpoint/2010/main" val="1784795525"/>
              </p:ext>
            </p:extLst>
          </p:nvPr>
        </p:nvGraphicFramePr>
        <p:xfrm>
          <a:off x="-19295" y="5459215"/>
          <a:ext cx="1687512" cy="714375"/>
        </p:xfrm>
        <a:graphic>
          <a:graphicData uri="http://schemas.openxmlformats.org/presentationml/2006/ole">
            <mc:AlternateContent xmlns:mc="http://schemas.openxmlformats.org/markup-compatibility/2006">
              <mc:Choice xmlns:v="urn:schemas-microsoft-com:vml" Requires="v">
                <p:oleObj spid="_x0000_s101432" name="Visio" r:id="rId8" imgW="833247" imgH="340995" progId="Visio.Drawing.11">
                  <p:embed/>
                </p:oleObj>
              </mc:Choice>
              <mc:Fallback>
                <p:oleObj name="Visio" r:id="rId8" imgW="833247" imgH="340995" progId="Visio.Drawing.11">
                  <p:embed/>
                  <p:pic>
                    <p:nvPicPr>
                      <p:cNvPr id="53258" name="Object 41">
                        <a:extLst>
                          <a:ext uri="{FF2B5EF4-FFF2-40B4-BE49-F238E27FC236}">
                            <a16:creationId xmlns:a16="http://schemas.microsoft.com/office/drawing/2014/main" id="{20D2C128-59E9-4AAA-9EC4-96F9CF507C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95" y="5459215"/>
                        <a:ext cx="16875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3">
            <a:extLst>
              <a:ext uri="{FF2B5EF4-FFF2-40B4-BE49-F238E27FC236}">
                <a16:creationId xmlns:a16="http://schemas.microsoft.com/office/drawing/2014/main" id="{4702B180-E5E2-4494-A81A-402A48584325}"/>
              </a:ext>
            </a:extLst>
          </p:cNvPr>
          <p:cNvGraphicFramePr>
            <a:graphicFrameLocks noChangeAspect="1"/>
          </p:cNvGraphicFramePr>
          <p:nvPr>
            <p:extLst>
              <p:ext uri="{D42A27DB-BD31-4B8C-83A1-F6EECF244321}">
                <p14:modId xmlns:p14="http://schemas.microsoft.com/office/powerpoint/2010/main" val="2654666947"/>
              </p:ext>
            </p:extLst>
          </p:nvPr>
        </p:nvGraphicFramePr>
        <p:xfrm>
          <a:off x="186071" y="4225652"/>
          <a:ext cx="1071562" cy="571500"/>
        </p:xfrm>
        <a:graphic>
          <a:graphicData uri="http://schemas.openxmlformats.org/presentationml/2006/ole">
            <mc:AlternateContent xmlns:mc="http://schemas.openxmlformats.org/markup-compatibility/2006">
              <mc:Choice xmlns:v="urn:schemas-microsoft-com:vml" Requires="v">
                <p:oleObj spid="_x0000_s101433" name="Visio" r:id="rId10" imgW="574548" imgH="304800" progId="Visio.Drawing.11">
                  <p:embed/>
                </p:oleObj>
              </mc:Choice>
              <mc:Fallback>
                <p:oleObj name="Visio" r:id="rId10" imgW="574548" imgH="304800" progId="Visio.Drawing.11">
                  <p:embed/>
                  <p:pic>
                    <p:nvPicPr>
                      <p:cNvPr id="53260" name="Object 43">
                        <a:extLst>
                          <a:ext uri="{FF2B5EF4-FFF2-40B4-BE49-F238E27FC236}">
                            <a16:creationId xmlns:a16="http://schemas.microsoft.com/office/drawing/2014/main" id="{57229BB6-C99D-4335-8FF7-53F34F1C49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071" y="4225652"/>
                        <a:ext cx="10715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3E26770D-DED5-416F-84E0-C94B15D421B8}"/>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083AEBB4-9051-4E2C-8095-944B95C84FB7}"/>
              </a:ext>
            </a:extLst>
          </p:cNvPr>
          <p:cNvSpPr>
            <a:spLocks noGrp="1"/>
          </p:cNvSpPr>
          <p:nvPr>
            <p:ph idx="1"/>
          </p:nvPr>
        </p:nvSpPr>
        <p:spPr/>
        <p:txBody>
          <a:bodyPr/>
          <a:lstStyle/>
          <a:p>
            <a:pPr marL="952500" lvl="1" indent="-495300">
              <a:buFont typeface="Wingdings" panose="05000000000000000000" pitchFamily="2" charset="2"/>
              <a:buChar char="u"/>
              <a:defRPr/>
            </a:pP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i="1" u="sng" dirty="0">
                <a:solidFill>
                  <a:srgbClr val="99230B"/>
                </a:solidFill>
              </a:rPr>
              <a:t>结构化分析发展简史</a:t>
            </a:r>
          </a:p>
          <a:p>
            <a:pPr marL="952500" lvl="1" indent="-495300">
              <a:buFont typeface="Wingdings" panose="05000000000000000000" pitchFamily="2" charset="2"/>
              <a:buChar char="u"/>
              <a:defRPr/>
            </a:pPr>
            <a:r>
              <a:rPr lang="zh-CN" altLang="en-US" sz="4000" b="1" kern="1200" dirty="0">
                <a:solidFill>
                  <a:srgbClr val="333399"/>
                </a:solidFill>
                <a:cs typeface="+mn-cs"/>
              </a:rPr>
              <a:t>分析模型的结构</a:t>
            </a:r>
          </a:p>
          <a:p>
            <a:pPr marL="952500" lvl="1" indent="-495300">
              <a:buFont typeface="Wingdings" panose="05000000000000000000" pitchFamily="2" charset="2"/>
              <a:buChar char="u"/>
              <a:defRPr/>
            </a:pPr>
            <a:r>
              <a:rPr lang="zh-CN" altLang="en-US" sz="4000" b="1" kern="1200" dirty="0">
                <a:solidFill>
                  <a:srgbClr val="333399"/>
                </a:solidFill>
                <a:cs typeface="+mn-cs"/>
              </a:rPr>
              <a:t>软件需求规格说明书</a:t>
            </a:r>
          </a:p>
        </p:txBody>
      </p:sp>
      <p:sp>
        <p:nvSpPr>
          <p:cNvPr id="15364" name="页脚占位符 3">
            <a:extLst>
              <a:ext uri="{FF2B5EF4-FFF2-40B4-BE49-F238E27FC236}">
                <a16:creationId xmlns:a16="http://schemas.microsoft.com/office/drawing/2014/main" id="{E9C74FCE-337A-46D4-8CB9-5EA78800C3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D1534EDF-3844-408A-973A-9C0734634C9D}"/>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F761CF3E-7740-4285-884D-2131A0F33124}"/>
              </a:ext>
            </a:extLst>
          </p:cNvPr>
          <p:cNvSpPr>
            <a:spLocks noGrp="1"/>
          </p:cNvSpPr>
          <p:nvPr>
            <p:ph idx="1"/>
          </p:nvPr>
        </p:nvSpPr>
        <p:spPr>
          <a:xfrm>
            <a:off x="647700" y="1143000"/>
            <a:ext cx="8343900" cy="5286375"/>
          </a:xfrm>
        </p:spPr>
        <p:txBody>
          <a:bodyPr/>
          <a:lstStyle/>
          <a:p>
            <a:pPr>
              <a:buFont typeface="Wingdings" panose="05000000000000000000" pitchFamily="2" charset="2"/>
              <a:buNone/>
              <a:defRPr/>
            </a:pPr>
            <a:r>
              <a:rPr lang="en-US" altLang="zh-CN" sz="2800" b="1" dirty="0">
                <a:latin typeface="+mn-ea"/>
              </a:rPr>
              <a:t>(2) </a:t>
            </a:r>
            <a:r>
              <a:rPr lang="zh-CN" sz="2800" b="1" dirty="0">
                <a:latin typeface="+mn-ea"/>
              </a:rPr>
              <a:t>数据流与加工之间的关系</a:t>
            </a:r>
            <a:endParaRPr lang="en-US" altLang="zh-CN" sz="2800" b="1" dirty="0">
              <a:latin typeface="+mn-ea"/>
            </a:endParaRPr>
          </a:p>
          <a:p>
            <a:pPr lvl="1">
              <a:buFont typeface="Wingdings" panose="05000000000000000000" pitchFamily="2" charset="2"/>
              <a:buNone/>
              <a:defRPr/>
            </a:pPr>
            <a:r>
              <a:rPr lang="en-US" altLang="zh-CN" sz="2400" dirty="0">
                <a:latin typeface="+mn-ea"/>
                <a:ea typeface="+mn-ea"/>
              </a:rPr>
              <a:t>	</a:t>
            </a:r>
            <a:r>
              <a:rPr lang="zh-CN" sz="2000" b="1" dirty="0">
                <a:latin typeface="+mn-ea"/>
                <a:ea typeface="+mn-ea"/>
              </a:rPr>
              <a:t>在数据流图中，如果有两个以上数据流指向一个加工，或是从一个加工中引出两个以上的数据流，这些数据流之间往往存在一定的关系</a:t>
            </a:r>
            <a:r>
              <a:rPr lang="zh-CN" altLang="en-US" sz="2000" b="1" dirty="0">
                <a:latin typeface="+mn-ea"/>
                <a:ea typeface="+mn-ea"/>
              </a:rPr>
              <a:t>。</a:t>
            </a:r>
          </a:p>
        </p:txBody>
      </p:sp>
      <p:sp>
        <p:nvSpPr>
          <p:cNvPr id="57348" name="页脚占位符 3">
            <a:extLst>
              <a:ext uri="{FF2B5EF4-FFF2-40B4-BE49-F238E27FC236}">
                <a16:creationId xmlns:a16="http://schemas.microsoft.com/office/drawing/2014/main" id="{8DBCAB50-3B07-4ED7-A682-8747F6C076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8917" name="Picture 2">
            <a:extLst>
              <a:ext uri="{FF2B5EF4-FFF2-40B4-BE49-F238E27FC236}">
                <a16:creationId xmlns:a16="http://schemas.microsoft.com/office/drawing/2014/main" id="{03B0647C-52A2-4A8F-AC90-FCF3E4352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928938"/>
            <a:ext cx="78200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矩形 5">
            <a:extLst>
              <a:ext uri="{FF2B5EF4-FFF2-40B4-BE49-F238E27FC236}">
                <a16:creationId xmlns:a16="http://schemas.microsoft.com/office/drawing/2014/main" id="{1A30F52B-E1F4-44A0-9A1F-46B5E4907797}"/>
              </a:ext>
            </a:extLst>
          </p:cNvPr>
          <p:cNvSpPr>
            <a:spLocks noChangeArrowheads="1"/>
          </p:cNvSpPr>
          <p:nvPr/>
        </p:nvSpPr>
        <p:spPr bwMode="auto">
          <a:xfrm>
            <a:off x="2286000" y="6000750"/>
            <a:ext cx="485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数据流与加工之间关系的符号表示</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F1A0AB4F-CFF1-473A-A012-7C61E1FF68F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E627CFE1-3418-4443-BAA4-EADD0705AC58}"/>
              </a:ext>
            </a:extLst>
          </p:cNvPr>
          <p:cNvSpPr>
            <a:spLocks noGrp="1"/>
          </p:cNvSpPr>
          <p:nvPr>
            <p:ph idx="1"/>
          </p:nvPr>
        </p:nvSpPr>
        <p:spPr>
          <a:xfrm>
            <a:off x="647700" y="1409700"/>
            <a:ext cx="8343900" cy="4805363"/>
          </a:xfrm>
        </p:spPr>
        <p:txBody>
          <a:bodyPr/>
          <a:lstStyle/>
          <a:p>
            <a:pPr>
              <a:buFont typeface="Wingdings" panose="05000000000000000000" pitchFamily="2" charset="2"/>
              <a:buNone/>
              <a:defRPr/>
            </a:pPr>
            <a:r>
              <a:rPr lang="en-US" altLang="zh-CN" sz="2800" b="1" dirty="0">
                <a:latin typeface="+mn-ea"/>
              </a:rPr>
              <a:t>(3) </a:t>
            </a:r>
            <a:r>
              <a:rPr lang="zh-CN" altLang="en-US" sz="2800" b="1" dirty="0">
                <a:latin typeface="+mn-ea"/>
              </a:rPr>
              <a:t>分层的数据流图</a:t>
            </a:r>
            <a:endParaRPr lang="en-US" altLang="zh-CN" sz="2000" b="1" dirty="0">
              <a:latin typeface="+mn-ea"/>
            </a:endParaRPr>
          </a:p>
          <a:p>
            <a:pPr lvl="1">
              <a:defRPr/>
            </a:pPr>
            <a:r>
              <a:rPr lang="zh-CN" sz="2400" b="1" dirty="0">
                <a:latin typeface="+mn-ea"/>
                <a:ea typeface="+mn-ea"/>
                <a:cs typeface="+mn-cs"/>
              </a:rPr>
              <a:t>为表达稍为复杂的实际问题，需要按照问题的层次结构进行逐步分解，并以分层的数据流图反映这种结构关系。</a:t>
            </a:r>
            <a:endParaRPr lang="en-US" altLang="zh-CN" sz="2400" b="1" dirty="0">
              <a:latin typeface="+mn-ea"/>
              <a:ea typeface="+mn-ea"/>
              <a:cs typeface="+mn-cs"/>
            </a:endParaRPr>
          </a:p>
          <a:p>
            <a:pPr lvl="1">
              <a:defRPr/>
            </a:pPr>
            <a:r>
              <a:rPr lang="zh-CN" sz="2400" b="1" dirty="0">
                <a:latin typeface="+mn-ea"/>
                <a:ea typeface="+mn-ea"/>
              </a:rPr>
              <a:t>在多层数据流图中，可以把顶层流图、底层流图和中间层流图区分开来</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顶层流图仅包含一个加工，它代表被开发系统。</a:t>
            </a:r>
            <a:endParaRPr lang="en-US" altLang="zh-CN" sz="2400" b="1" dirty="0">
              <a:latin typeface="+mn-ea"/>
              <a:ea typeface="+mn-ea"/>
            </a:endParaRPr>
          </a:p>
          <a:p>
            <a:pPr lvl="1">
              <a:defRPr/>
            </a:pPr>
            <a:r>
              <a:rPr lang="zh-CN" sz="2400" b="1" dirty="0">
                <a:latin typeface="+mn-ea"/>
                <a:ea typeface="+mn-ea"/>
              </a:rPr>
              <a:t>底层流图是指其加工不须再做分解的数据流图，其加工称为“原子加工”。</a:t>
            </a:r>
            <a:endParaRPr lang="en-US" altLang="zh-CN" sz="2400" b="1" dirty="0">
              <a:latin typeface="+mn-ea"/>
              <a:ea typeface="+mn-ea"/>
            </a:endParaRPr>
          </a:p>
          <a:p>
            <a:pPr lvl="1">
              <a:defRPr/>
            </a:pPr>
            <a:r>
              <a:rPr lang="zh-CN" sz="2400" b="1" dirty="0">
                <a:latin typeface="+mn-ea"/>
                <a:ea typeface="+mn-ea"/>
              </a:rPr>
              <a:t>中间层流图则表示对其上层父图的细化。</a:t>
            </a:r>
            <a:endParaRPr lang="en-US" altLang="zh-CN" sz="2400" b="1" dirty="0">
              <a:latin typeface="+mn-ea"/>
              <a:ea typeface="+mn-ea"/>
            </a:endParaRPr>
          </a:p>
        </p:txBody>
      </p:sp>
      <p:sp>
        <p:nvSpPr>
          <p:cNvPr id="59396" name="页脚占位符 3">
            <a:extLst>
              <a:ext uri="{FF2B5EF4-FFF2-40B4-BE49-F238E27FC236}">
                <a16:creationId xmlns:a16="http://schemas.microsoft.com/office/drawing/2014/main" id="{8ACC9C75-6294-4274-9E06-8FDCC9227F0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9397" name="Rectangle 2">
            <a:extLst>
              <a:ext uri="{FF2B5EF4-FFF2-40B4-BE49-F238E27FC236}">
                <a16:creationId xmlns:a16="http://schemas.microsoft.com/office/drawing/2014/main" id="{0AB94B41-5C70-4FA9-B46E-1B40C49959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6CD89A91-BC1E-4309-BA8F-87E89EC0F8D9}"/>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61443" name="内容占位符 2">
            <a:extLst>
              <a:ext uri="{FF2B5EF4-FFF2-40B4-BE49-F238E27FC236}">
                <a16:creationId xmlns:a16="http://schemas.microsoft.com/office/drawing/2014/main" id="{5FA1FEBF-7646-45A4-885F-CFFEDAF907E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1444" name="页脚占位符 3">
            <a:extLst>
              <a:ext uri="{FF2B5EF4-FFF2-40B4-BE49-F238E27FC236}">
                <a16:creationId xmlns:a16="http://schemas.microsoft.com/office/drawing/2014/main" id="{055159C9-F980-4C9B-BBB0-B7170A7EE2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1445" name="Rectangle 2">
            <a:extLst>
              <a:ext uri="{FF2B5EF4-FFF2-40B4-BE49-F238E27FC236}">
                <a16:creationId xmlns:a16="http://schemas.microsoft.com/office/drawing/2014/main" id="{24BA8142-64FA-4184-A8DD-F55B17313F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61446" name="Object 1">
            <a:extLst>
              <a:ext uri="{FF2B5EF4-FFF2-40B4-BE49-F238E27FC236}">
                <a16:creationId xmlns:a16="http://schemas.microsoft.com/office/drawing/2014/main" id="{46C95C1B-455A-4A77-874C-D22708193DA0}"/>
              </a:ext>
            </a:extLst>
          </p:cNvPr>
          <p:cNvGraphicFramePr>
            <a:graphicFrameLocks noChangeAspect="1"/>
          </p:cNvGraphicFramePr>
          <p:nvPr/>
        </p:nvGraphicFramePr>
        <p:xfrm>
          <a:off x="1428750" y="1143000"/>
          <a:ext cx="6572250" cy="4845050"/>
        </p:xfrm>
        <a:graphic>
          <a:graphicData uri="http://schemas.openxmlformats.org/presentationml/2006/ole">
            <mc:AlternateContent xmlns:mc="http://schemas.openxmlformats.org/markup-compatibility/2006">
              <mc:Choice xmlns:v="urn:schemas-microsoft-com:vml" Requires="v">
                <p:oleObj spid="_x0000_s61477" name="Visio" r:id="rId4" imgW="3340227" imgH="2321433" progId="Visio.Drawing.11">
                  <p:embed/>
                </p:oleObj>
              </mc:Choice>
              <mc:Fallback>
                <p:oleObj name="Visio" r:id="rId4" imgW="3340227" imgH="232143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1143000"/>
                        <a:ext cx="657225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矩形 7">
            <a:extLst>
              <a:ext uri="{FF2B5EF4-FFF2-40B4-BE49-F238E27FC236}">
                <a16:creationId xmlns:a16="http://schemas.microsoft.com/office/drawing/2014/main" id="{14EF1F06-1143-47F2-BD3C-48E54C4E8E04}"/>
              </a:ext>
            </a:extLst>
          </p:cNvPr>
          <p:cNvSpPr>
            <a:spLocks noChangeArrowheads="1"/>
          </p:cNvSpPr>
          <p:nvPr/>
        </p:nvSpPr>
        <p:spPr bwMode="auto">
          <a:xfrm>
            <a:off x="3071813" y="6072188"/>
            <a:ext cx="357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分层数据流图的一种表示</a:t>
            </a:r>
          </a:p>
        </p:txBody>
      </p:sp>
      <p:sp>
        <p:nvSpPr>
          <p:cNvPr id="8" name="圆角矩形标注 7">
            <a:extLst>
              <a:ext uri="{FF2B5EF4-FFF2-40B4-BE49-F238E27FC236}">
                <a16:creationId xmlns:a16="http://schemas.microsoft.com/office/drawing/2014/main" id="{F4241CA8-B16F-415D-AFCC-915D6E68FDA8}"/>
              </a:ext>
            </a:extLst>
          </p:cNvPr>
          <p:cNvSpPr>
            <a:spLocks noChangeArrowheads="1"/>
          </p:cNvSpPr>
          <p:nvPr/>
        </p:nvSpPr>
        <p:spPr bwMode="auto">
          <a:xfrm>
            <a:off x="6215063" y="1071563"/>
            <a:ext cx="2000250" cy="642937"/>
          </a:xfrm>
          <a:prstGeom prst="wedgeRoundRectCallout">
            <a:avLst>
              <a:gd name="adj1" fmla="val -146241"/>
              <a:gd name="adj2" fmla="val -8861"/>
              <a:gd name="adj3"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顶层流图</a:t>
            </a:r>
            <a:r>
              <a:rPr lang="en-US" altLang="zh-CN">
                <a:latin typeface="黑体" panose="02010609060101010101" pitchFamily="49" charset="-122"/>
                <a:ea typeface="黑体" panose="02010609060101010101" pitchFamily="49" charset="-122"/>
              </a:rPr>
              <a:t>,</a:t>
            </a:r>
          </a:p>
          <a:p>
            <a:pPr algn="r">
              <a:lnSpc>
                <a:spcPct val="75000"/>
              </a:lnSpc>
            </a:pPr>
            <a:r>
              <a:rPr lang="zh-CN" altLang="en-US">
                <a:latin typeface="黑体" panose="02010609060101010101" pitchFamily="49" charset="-122"/>
                <a:ea typeface="黑体" panose="02010609060101010101" pitchFamily="49" charset="-122"/>
              </a:rPr>
              <a:t>代表系统</a:t>
            </a:r>
            <a:r>
              <a:rPr lang="en-US" altLang="zh-CN">
                <a:latin typeface="黑体" panose="02010609060101010101" pitchFamily="49" charset="-122"/>
                <a:ea typeface="黑体" panose="02010609060101010101" pitchFamily="49" charset="-122"/>
              </a:rPr>
              <a:t>F</a:t>
            </a:r>
            <a:endParaRPr lang="zh-CN" altLang="en-US">
              <a:latin typeface="黑体" panose="02010609060101010101" pitchFamily="49" charset="-122"/>
              <a:ea typeface="黑体" panose="02010609060101010101" pitchFamily="49" charset="-122"/>
            </a:endParaRPr>
          </a:p>
        </p:txBody>
      </p:sp>
      <p:sp>
        <p:nvSpPr>
          <p:cNvPr id="9" name="圆角矩形标注 8">
            <a:extLst>
              <a:ext uri="{FF2B5EF4-FFF2-40B4-BE49-F238E27FC236}">
                <a16:creationId xmlns:a16="http://schemas.microsoft.com/office/drawing/2014/main" id="{8D7E5AAF-3263-434F-9EC0-14F02C05AA83}"/>
              </a:ext>
            </a:extLst>
          </p:cNvPr>
          <p:cNvSpPr>
            <a:spLocks noChangeArrowheads="1"/>
          </p:cNvSpPr>
          <p:nvPr/>
        </p:nvSpPr>
        <p:spPr bwMode="auto">
          <a:xfrm>
            <a:off x="214313" y="1928813"/>
            <a:ext cx="1928812" cy="928687"/>
          </a:xfrm>
          <a:prstGeom prst="wedgeRoundRectCallout">
            <a:avLst>
              <a:gd name="adj1" fmla="val 75491"/>
              <a:gd name="adj2" fmla="val 87616"/>
              <a:gd name="adj3"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中间层流图，对上层父图的细化</a:t>
            </a:r>
          </a:p>
        </p:txBody>
      </p:sp>
      <p:sp>
        <p:nvSpPr>
          <p:cNvPr id="10" name="圆角矩形标注 9">
            <a:extLst>
              <a:ext uri="{FF2B5EF4-FFF2-40B4-BE49-F238E27FC236}">
                <a16:creationId xmlns:a16="http://schemas.microsoft.com/office/drawing/2014/main" id="{D895A914-ABD8-4AEA-B32D-82FDF65C4485}"/>
              </a:ext>
            </a:extLst>
          </p:cNvPr>
          <p:cNvSpPr>
            <a:spLocks noChangeArrowheads="1"/>
          </p:cNvSpPr>
          <p:nvPr/>
        </p:nvSpPr>
        <p:spPr bwMode="auto">
          <a:xfrm>
            <a:off x="428625" y="5072063"/>
            <a:ext cx="2143125" cy="642937"/>
          </a:xfrm>
          <a:prstGeom prst="wedgeRoundRectCallout">
            <a:avLst>
              <a:gd name="adj1" fmla="val 102375"/>
              <a:gd name="adj2" fmla="val 2352"/>
              <a:gd name="adj3"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底层流图，</a:t>
            </a:r>
            <a:endParaRPr lang="en-US" altLang="zh-CN">
              <a:latin typeface="黑体" panose="02010609060101010101" pitchFamily="49" charset="-122"/>
              <a:ea typeface="黑体" panose="02010609060101010101" pitchFamily="49" charset="-122"/>
            </a:endParaRPr>
          </a:p>
          <a:p>
            <a:pPr algn="r">
              <a:lnSpc>
                <a:spcPct val="75000"/>
              </a:lnSpc>
            </a:pPr>
            <a:r>
              <a:rPr lang="zh-CN" altLang="en-US">
                <a:latin typeface="黑体" panose="02010609060101010101" pitchFamily="49" charset="-122"/>
                <a:ea typeface="黑体" panose="02010609060101010101" pitchFamily="49" charset="-122"/>
              </a:rPr>
              <a:t>不须再做分解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C77793C-DB08-424A-B640-0469F0D482B0}"/>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63491" name="内容占位符 2">
            <a:extLst>
              <a:ext uri="{FF2B5EF4-FFF2-40B4-BE49-F238E27FC236}">
                <a16:creationId xmlns:a16="http://schemas.microsoft.com/office/drawing/2014/main" id="{5DF2F9F5-3E4F-4294-88D9-F7C9797C09B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3492" name="页脚占位符 3">
            <a:extLst>
              <a:ext uri="{FF2B5EF4-FFF2-40B4-BE49-F238E27FC236}">
                <a16:creationId xmlns:a16="http://schemas.microsoft.com/office/drawing/2014/main" id="{4185132E-DB83-4C95-8EDF-00C7F48522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3493" name="Picture 4">
            <a:extLst>
              <a:ext uri="{FF2B5EF4-FFF2-40B4-BE49-F238E27FC236}">
                <a16:creationId xmlns:a16="http://schemas.microsoft.com/office/drawing/2014/main" id="{6F740600-454F-4C86-93D1-6CF5EF88E2E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763" y="1905000"/>
            <a:ext cx="73675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AutoShape 5">
            <a:extLst>
              <a:ext uri="{FF2B5EF4-FFF2-40B4-BE49-F238E27FC236}">
                <a16:creationId xmlns:a16="http://schemas.microsoft.com/office/drawing/2014/main" id="{E2379AC0-C977-43BF-90F4-2EB0E9E1C38B}"/>
              </a:ext>
            </a:extLst>
          </p:cNvPr>
          <p:cNvSpPr>
            <a:spLocks noChangeArrowheads="1"/>
          </p:cNvSpPr>
          <p:nvPr/>
        </p:nvSpPr>
        <p:spPr bwMode="auto">
          <a:xfrm>
            <a:off x="4286250" y="1125538"/>
            <a:ext cx="2428875" cy="647700"/>
          </a:xfrm>
          <a:prstGeom prst="wedgeRoundRectCallout">
            <a:avLst>
              <a:gd name="adj1" fmla="val -41532"/>
              <a:gd name="adj2" fmla="val 96569"/>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b="1">
                <a:latin typeface="黑体" panose="02010609060101010101" pitchFamily="49" charset="-122"/>
                <a:ea typeface="黑体" panose="02010609060101010101" pitchFamily="49" charset="-122"/>
              </a:rPr>
              <a:t>只有一个加工，代表系统</a:t>
            </a:r>
          </a:p>
        </p:txBody>
      </p:sp>
      <p:sp>
        <p:nvSpPr>
          <p:cNvPr id="40967" name="AutoShape 6">
            <a:extLst>
              <a:ext uri="{FF2B5EF4-FFF2-40B4-BE49-F238E27FC236}">
                <a16:creationId xmlns:a16="http://schemas.microsoft.com/office/drawing/2014/main" id="{2A3AA881-A6D0-4F58-89EE-8E607BB19E4E}"/>
              </a:ext>
            </a:extLst>
          </p:cNvPr>
          <p:cNvSpPr>
            <a:spLocks noChangeArrowheads="1"/>
          </p:cNvSpPr>
          <p:nvPr/>
        </p:nvSpPr>
        <p:spPr bwMode="auto">
          <a:xfrm>
            <a:off x="6878638" y="3429000"/>
            <a:ext cx="2193925" cy="647700"/>
          </a:xfrm>
          <a:prstGeom prst="wedgeRoundRectCallout">
            <a:avLst>
              <a:gd name="adj1" fmla="val -150880"/>
              <a:gd name="adj2" fmla="val 12991"/>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b="1">
                <a:latin typeface="黑体" panose="02010609060101010101" pitchFamily="49" charset="-122"/>
                <a:ea typeface="黑体" panose="02010609060101010101" pitchFamily="49" charset="-122"/>
              </a:rPr>
              <a:t>对上层数据流图进行细化</a:t>
            </a:r>
          </a:p>
        </p:txBody>
      </p:sp>
      <p:sp>
        <p:nvSpPr>
          <p:cNvPr id="40968" name="AutoShape 7">
            <a:extLst>
              <a:ext uri="{FF2B5EF4-FFF2-40B4-BE49-F238E27FC236}">
                <a16:creationId xmlns:a16="http://schemas.microsoft.com/office/drawing/2014/main" id="{F0FC0191-F195-40E2-A8DE-8A1A5354ED97}"/>
              </a:ext>
            </a:extLst>
          </p:cNvPr>
          <p:cNvSpPr>
            <a:spLocks noChangeArrowheads="1"/>
          </p:cNvSpPr>
          <p:nvPr/>
        </p:nvSpPr>
        <p:spPr bwMode="auto">
          <a:xfrm>
            <a:off x="6734175" y="5661025"/>
            <a:ext cx="2195513" cy="625475"/>
          </a:xfrm>
          <a:prstGeom prst="wedgeRoundRectCallout">
            <a:avLst>
              <a:gd name="adj1" fmla="val -51412"/>
              <a:gd name="adj2" fmla="val -77204"/>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b="1">
                <a:latin typeface="黑体" panose="02010609060101010101" pitchFamily="49" charset="-122"/>
                <a:ea typeface="黑体" panose="02010609060101010101" pitchFamily="49" charset="-122"/>
              </a:rPr>
              <a:t>底层加工不再进行细化</a:t>
            </a:r>
            <a:r>
              <a:rPr lang="zh-CN" altLang="en-US">
                <a:latin typeface="黑体" panose="02010609060101010101" pitchFamily="49" charset="-122"/>
                <a:ea typeface="黑体" panose="02010609060101010101" pitchFamily="49" charset="-122"/>
              </a:rPr>
              <a:t>。</a:t>
            </a:r>
          </a:p>
        </p:txBody>
      </p:sp>
      <p:sp>
        <p:nvSpPr>
          <p:cNvPr id="63497" name="矩形 9">
            <a:extLst>
              <a:ext uri="{FF2B5EF4-FFF2-40B4-BE49-F238E27FC236}">
                <a16:creationId xmlns:a16="http://schemas.microsoft.com/office/drawing/2014/main" id="{5B1A9D22-1986-4F87-93D3-75D0D191B393}"/>
              </a:ext>
            </a:extLst>
          </p:cNvPr>
          <p:cNvSpPr>
            <a:spLocks noChangeArrowheads="1"/>
          </p:cNvSpPr>
          <p:nvPr/>
        </p:nvSpPr>
        <p:spPr bwMode="auto">
          <a:xfrm>
            <a:off x="2786063" y="6143625"/>
            <a:ext cx="387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分层数据流图的另一种表示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AEC64569-D281-46F4-B0E9-6AAF8D559756}"/>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F7906F56-EE1E-4E25-B76A-74DF329507C2}"/>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(4) </a:t>
            </a:r>
            <a:r>
              <a:rPr lang="zh-CN" altLang="en-US" sz="2800" b="1" dirty="0">
                <a:latin typeface="+mn-ea"/>
              </a:rPr>
              <a:t>数据流图的画法</a:t>
            </a:r>
            <a:endParaRPr lang="en-US" altLang="zh-CN" sz="2800" b="1" dirty="0">
              <a:latin typeface="+mn-ea"/>
            </a:endParaRPr>
          </a:p>
          <a:p>
            <a:pPr marL="450850" lvl="1" indent="-450850">
              <a:buClr>
                <a:schemeClr val="bg2"/>
              </a:buClr>
              <a:buFont typeface="Wingdings" panose="05000000000000000000" pitchFamily="2" charset="2"/>
              <a:buNone/>
              <a:defRPr/>
            </a:pPr>
            <a:r>
              <a:rPr lang="en-US" altLang="zh-CN" dirty="0">
                <a:latin typeface="+mn-ea"/>
                <a:ea typeface="+mn-ea"/>
              </a:rPr>
              <a:t>	</a:t>
            </a:r>
            <a:r>
              <a:rPr lang="zh-CN" altLang="en-US" sz="2400" b="1" dirty="0">
                <a:solidFill>
                  <a:srgbClr val="FF3399"/>
                </a:solidFill>
                <a:latin typeface="+mn-ea"/>
                <a:ea typeface="+mn-ea"/>
              </a:rPr>
              <a:t>自外向内，自顶向下，逐层细化，完善求精</a:t>
            </a:r>
            <a:r>
              <a:rPr lang="zh-CN" altLang="en-US" sz="2400" dirty="0">
                <a:solidFill>
                  <a:srgbClr val="FF3399"/>
                </a:solidFill>
                <a:latin typeface="+mn-ea"/>
                <a:ea typeface="+mn-ea"/>
              </a:rPr>
              <a:t>。</a:t>
            </a:r>
            <a:endParaRPr lang="en-US" altLang="zh-CN" sz="2400" dirty="0">
              <a:solidFill>
                <a:srgbClr val="FF3399"/>
              </a:solidFill>
              <a:latin typeface="+mn-ea"/>
              <a:ea typeface="+mn-ea"/>
            </a:endParaRPr>
          </a:p>
          <a:p>
            <a:pPr lvl="2">
              <a:lnSpc>
                <a:spcPct val="80000"/>
              </a:lnSpc>
              <a:buFont typeface="Wingdings" panose="05000000000000000000" pitchFamily="2" charset="2"/>
              <a:buNone/>
              <a:defRPr/>
            </a:pPr>
            <a:r>
              <a:rPr lang="en-US" altLang="zh-CN" sz="2200" b="1" dirty="0">
                <a:latin typeface="+mn-ea"/>
                <a:ea typeface="+mn-ea"/>
              </a:rPr>
              <a:t>1)	</a:t>
            </a:r>
            <a:r>
              <a:rPr lang="zh-CN" altLang="en-US" sz="2200" b="1" dirty="0">
                <a:latin typeface="+mn-ea"/>
                <a:ea typeface="+mn-ea"/>
              </a:rPr>
              <a:t>先找系统的数据源点与汇点。它们是外部实体，由它们确定系统与外界的接口。</a:t>
            </a:r>
          </a:p>
          <a:p>
            <a:pPr lvl="2">
              <a:lnSpc>
                <a:spcPct val="80000"/>
              </a:lnSpc>
              <a:buFont typeface="Wingdings" panose="05000000000000000000" pitchFamily="2" charset="2"/>
              <a:buNone/>
              <a:defRPr/>
            </a:pPr>
            <a:r>
              <a:rPr lang="en-US" altLang="zh-CN" sz="2200" b="1" dirty="0">
                <a:latin typeface="+mn-ea"/>
                <a:ea typeface="+mn-ea"/>
              </a:rPr>
              <a:t>2)	</a:t>
            </a:r>
            <a:r>
              <a:rPr lang="zh-CN" altLang="en-US" sz="2200" b="1" dirty="0">
                <a:latin typeface="+mn-ea"/>
                <a:ea typeface="+mn-ea"/>
              </a:rPr>
              <a:t>在图的边上画出系统的外部实体。</a:t>
            </a:r>
          </a:p>
          <a:p>
            <a:pPr lvl="2">
              <a:lnSpc>
                <a:spcPct val="80000"/>
              </a:lnSpc>
              <a:buFont typeface="Wingdings" panose="05000000000000000000" pitchFamily="2" charset="2"/>
              <a:buNone/>
              <a:defRPr/>
            </a:pPr>
            <a:r>
              <a:rPr lang="en-US" altLang="zh-CN" sz="2200" b="1" dirty="0">
                <a:latin typeface="+mn-ea"/>
                <a:ea typeface="+mn-ea"/>
              </a:rPr>
              <a:t>3)	</a:t>
            </a:r>
            <a:r>
              <a:rPr lang="zh-CN" altLang="en-US" sz="2200" b="1" dirty="0">
                <a:latin typeface="+mn-ea"/>
                <a:ea typeface="+mn-ea"/>
              </a:rPr>
              <a:t>找出外部实体的输出数据流与输入数据流。</a:t>
            </a:r>
          </a:p>
          <a:p>
            <a:pPr lvl="2">
              <a:lnSpc>
                <a:spcPct val="80000"/>
              </a:lnSpc>
              <a:buFont typeface="Wingdings" panose="05000000000000000000" pitchFamily="2" charset="2"/>
              <a:buNone/>
              <a:defRPr/>
            </a:pPr>
            <a:r>
              <a:rPr lang="en-US" altLang="zh-CN" sz="2200" b="1" dirty="0">
                <a:latin typeface="+mn-ea"/>
                <a:ea typeface="+mn-ea"/>
              </a:rPr>
              <a:t>4)	</a:t>
            </a:r>
            <a:r>
              <a:rPr lang="zh-CN" altLang="en-US" sz="2200" b="1" dirty="0">
                <a:latin typeface="+mn-ea"/>
                <a:ea typeface="+mn-ea"/>
              </a:rPr>
              <a:t>从外部实体的输出数据流</a:t>
            </a:r>
            <a:r>
              <a:rPr lang="en-US" altLang="zh-CN" sz="2200" b="1" dirty="0">
                <a:latin typeface="+mn-ea"/>
                <a:ea typeface="+mn-ea"/>
              </a:rPr>
              <a:t>(</a:t>
            </a:r>
            <a:r>
              <a:rPr lang="zh-CN" altLang="en-US" sz="2200" b="1" dirty="0">
                <a:latin typeface="+mn-ea"/>
                <a:ea typeface="+mn-ea"/>
              </a:rPr>
              <a:t>即系统的源点</a:t>
            </a:r>
            <a:r>
              <a:rPr lang="en-US" altLang="zh-CN" sz="2200" b="1" dirty="0">
                <a:latin typeface="+mn-ea"/>
                <a:ea typeface="+mn-ea"/>
              </a:rPr>
              <a:t>)</a:t>
            </a:r>
            <a:r>
              <a:rPr lang="zh-CN" altLang="en-US" sz="2200" b="1" dirty="0">
                <a:latin typeface="+mn-ea"/>
                <a:ea typeface="+mn-ea"/>
              </a:rPr>
              <a:t>出发，按照系统的逻辑需要，逐步画出一系列逻辑加工，直到找到外部实体所需的输入数据流</a:t>
            </a:r>
            <a:r>
              <a:rPr lang="en-US" altLang="zh-CN" sz="2200" b="1" dirty="0">
                <a:latin typeface="+mn-ea"/>
                <a:ea typeface="+mn-ea"/>
              </a:rPr>
              <a:t>(</a:t>
            </a:r>
            <a:r>
              <a:rPr lang="zh-CN" altLang="en-US" sz="2200" b="1" dirty="0">
                <a:latin typeface="+mn-ea"/>
                <a:ea typeface="+mn-ea"/>
              </a:rPr>
              <a:t>即系统的汇点</a:t>
            </a:r>
            <a:r>
              <a:rPr lang="en-US" altLang="zh-CN" sz="2200" b="1" dirty="0">
                <a:latin typeface="+mn-ea"/>
                <a:ea typeface="+mn-ea"/>
              </a:rPr>
              <a:t>)</a:t>
            </a:r>
            <a:r>
              <a:rPr lang="zh-CN" altLang="en-US" sz="2200" b="1" dirty="0">
                <a:latin typeface="+mn-ea"/>
                <a:ea typeface="+mn-ea"/>
              </a:rPr>
              <a:t>，形成数据流的封闭。（先画顶层数据流图，再细化。）</a:t>
            </a:r>
          </a:p>
          <a:p>
            <a:pPr lvl="2">
              <a:lnSpc>
                <a:spcPct val="80000"/>
              </a:lnSpc>
              <a:buFont typeface="Wingdings" panose="05000000000000000000" pitchFamily="2" charset="2"/>
              <a:buNone/>
              <a:defRPr/>
            </a:pPr>
            <a:r>
              <a:rPr lang="en-US" altLang="zh-CN" sz="2200" b="1" dirty="0">
                <a:latin typeface="+mn-ea"/>
                <a:ea typeface="+mn-ea"/>
              </a:rPr>
              <a:t>5)	</a:t>
            </a:r>
            <a:r>
              <a:rPr lang="zh-CN" altLang="en-US" sz="2200" b="1" dirty="0">
                <a:latin typeface="+mn-ea"/>
                <a:ea typeface="+mn-ea"/>
              </a:rPr>
              <a:t>按照上述步骤再从各加工出发，画出所需的子图。</a:t>
            </a:r>
          </a:p>
          <a:p>
            <a:pPr lvl="2">
              <a:lnSpc>
                <a:spcPct val="80000"/>
              </a:lnSpc>
              <a:buFont typeface="Wingdings" panose="05000000000000000000" pitchFamily="2" charset="2"/>
              <a:buNone/>
              <a:defRPr/>
            </a:pPr>
            <a:r>
              <a:rPr lang="en-US" altLang="zh-CN" sz="2200" b="1" dirty="0">
                <a:latin typeface="+mn-ea"/>
                <a:ea typeface="+mn-ea"/>
              </a:rPr>
              <a:t>6)	</a:t>
            </a:r>
            <a:r>
              <a:rPr lang="zh-CN" altLang="en-US" sz="2200" b="1" dirty="0">
                <a:latin typeface="+mn-ea"/>
                <a:ea typeface="+mn-ea"/>
              </a:rPr>
              <a:t>按照数据流图检查原则进行检查和修改。</a:t>
            </a:r>
          </a:p>
        </p:txBody>
      </p:sp>
      <p:sp>
        <p:nvSpPr>
          <p:cNvPr id="65540" name="页脚占位符 3">
            <a:extLst>
              <a:ext uri="{FF2B5EF4-FFF2-40B4-BE49-F238E27FC236}">
                <a16:creationId xmlns:a16="http://schemas.microsoft.com/office/drawing/2014/main" id="{3CA2D62D-A21A-43B0-956E-B58E0BC0E7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EF55C-563D-406D-96B5-4036FC667CD7}"/>
              </a:ext>
            </a:extLst>
          </p:cNvPr>
          <p:cNvSpPr>
            <a:spLocks noGrp="1"/>
          </p:cNvSpPr>
          <p:nvPr>
            <p:ph type="title"/>
          </p:nvPr>
        </p:nvSpPr>
        <p:spPr/>
        <p:txBody>
          <a:bodyPr/>
          <a:lstStyle/>
          <a:p>
            <a:pPr>
              <a:defRPr/>
            </a:pPr>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latin typeface="+mn-ea"/>
              <a:ea typeface="+mn-ea"/>
            </a:endParaRPr>
          </a:p>
        </p:txBody>
      </p:sp>
      <p:sp>
        <p:nvSpPr>
          <p:cNvPr id="3" name="内容占位符 2">
            <a:extLst>
              <a:ext uri="{FF2B5EF4-FFF2-40B4-BE49-F238E27FC236}">
                <a16:creationId xmlns:a16="http://schemas.microsoft.com/office/drawing/2014/main" id="{46E3BD4A-68E0-4B6B-921E-BD223711BF23}"/>
              </a:ext>
            </a:extLst>
          </p:cNvPr>
          <p:cNvSpPr>
            <a:spLocks noGrp="1"/>
          </p:cNvSpPr>
          <p:nvPr>
            <p:ph idx="1"/>
          </p:nvPr>
        </p:nvSpPr>
        <p:spPr>
          <a:xfrm>
            <a:off x="647700" y="1409700"/>
            <a:ext cx="8343900" cy="5091113"/>
          </a:xfrm>
        </p:spPr>
        <p:txBody>
          <a:bodyPr/>
          <a:lstStyle/>
          <a:p>
            <a:pPr>
              <a:buFont typeface="Wingdings" panose="05000000000000000000" pitchFamily="2" charset="2"/>
              <a:buNone/>
              <a:defRPr/>
            </a:pPr>
            <a:r>
              <a:rPr lang="en-US" altLang="zh-CN" sz="2800" b="1" dirty="0">
                <a:latin typeface="+mn-ea"/>
              </a:rPr>
              <a:t>(5) </a:t>
            </a:r>
            <a:r>
              <a:rPr lang="zh-CN" sz="2800" b="1" dirty="0">
                <a:latin typeface="+mn-ea"/>
              </a:rPr>
              <a:t>数据流图的检查和修改原则</a:t>
            </a:r>
            <a:endParaRPr lang="en-US" altLang="zh-CN" sz="2800" b="1" dirty="0">
              <a:latin typeface="+mn-ea"/>
            </a:endParaRPr>
          </a:p>
          <a:p>
            <a:pPr lvl="1">
              <a:buFont typeface="Wingdings" panose="05000000000000000000" pitchFamily="2" charset="2"/>
              <a:buNone/>
              <a:defRPr/>
            </a:pPr>
            <a:r>
              <a:rPr lang="en-US" altLang="zh-CN" sz="2200" b="1" dirty="0">
                <a:latin typeface="+mn-ea"/>
                <a:ea typeface="+mn-ea"/>
              </a:rPr>
              <a:t>	</a:t>
            </a:r>
            <a:r>
              <a:rPr lang="en-US" altLang="zh-CN" sz="2400" b="1" dirty="0">
                <a:latin typeface="+mn-ea"/>
                <a:ea typeface="+mn-ea"/>
              </a:rPr>
              <a:t>1)	</a:t>
            </a:r>
            <a:r>
              <a:rPr lang="zh-CN" altLang="en-US" sz="2400" b="1" dirty="0">
                <a:latin typeface="+mn-ea"/>
                <a:ea typeface="+mn-ea"/>
              </a:rPr>
              <a:t>数据流图上所有图形符号</a:t>
            </a:r>
            <a:r>
              <a:rPr lang="zh-CN" altLang="en-US" sz="2400" b="1" dirty="0">
                <a:solidFill>
                  <a:srgbClr val="FF3399"/>
                </a:solidFill>
                <a:latin typeface="+mn-ea"/>
                <a:ea typeface="+mn-ea"/>
              </a:rPr>
              <a:t>只限于</a:t>
            </a:r>
            <a:r>
              <a:rPr lang="zh-CN" altLang="en-US" sz="2400" b="1" dirty="0">
                <a:latin typeface="+mn-ea"/>
                <a:ea typeface="+mn-ea"/>
              </a:rPr>
              <a:t>四种基本图形</a:t>
            </a:r>
            <a:r>
              <a:rPr lang="en-US" altLang="zh-CN" sz="2400" b="1" dirty="0">
                <a:latin typeface="+mn-ea"/>
                <a:ea typeface="+mn-ea"/>
              </a:rPr>
              <a:t>	</a:t>
            </a:r>
            <a:r>
              <a:rPr lang="zh-CN" altLang="en-US" sz="2400" b="1" dirty="0">
                <a:latin typeface="+mn-ea"/>
                <a:ea typeface="+mn-ea"/>
              </a:rPr>
              <a:t>元素；</a:t>
            </a:r>
          </a:p>
          <a:p>
            <a:pPr lvl="1">
              <a:buFont typeface="Wingdings" panose="05000000000000000000" pitchFamily="2" charset="2"/>
              <a:buNone/>
              <a:defRPr/>
            </a:pPr>
            <a:r>
              <a:rPr lang="en-US" altLang="zh-CN" sz="2400" b="1" dirty="0">
                <a:latin typeface="+mn-ea"/>
                <a:ea typeface="+mn-ea"/>
              </a:rPr>
              <a:t>	2)	</a:t>
            </a:r>
            <a:r>
              <a:rPr lang="zh-CN" altLang="en-US" sz="2400" b="1" dirty="0">
                <a:latin typeface="+mn-ea"/>
                <a:ea typeface="+mn-ea"/>
              </a:rPr>
              <a:t>数据流图的主图必须包括前述四种基本元素，</a:t>
            </a:r>
            <a:r>
              <a:rPr lang="en-US" altLang="zh-CN" sz="2400" b="1" dirty="0">
                <a:latin typeface="+mn-ea"/>
                <a:ea typeface="+mn-ea"/>
              </a:rPr>
              <a:t>	</a:t>
            </a:r>
            <a:r>
              <a:rPr lang="zh-CN" altLang="en-US" sz="2400" b="1" dirty="0">
                <a:latin typeface="+mn-ea"/>
                <a:ea typeface="+mn-ea"/>
              </a:rPr>
              <a:t>缺一不可；</a:t>
            </a:r>
          </a:p>
          <a:p>
            <a:pPr lvl="1">
              <a:buFont typeface="Wingdings" panose="05000000000000000000" pitchFamily="2" charset="2"/>
              <a:buNone/>
              <a:defRPr/>
            </a:pPr>
            <a:r>
              <a:rPr lang="en-US" altLang="zh-CN" sz="2400" b="1" dirty="0">
                <a:latin typeface="+mn-ea"/>
                <a:ea typeface="+mn-ea"/>
              </a:rPr>
              <a:t>	3)	</a:t>
            </a:r>
            <a:r>
              <a:rPr lang="zh-CN" altLang="en-US" sz="2400" b="1" dirty="0">
                <a:latin typeface="+mn-ea"/>
                <a:ea typeface="+mn-ea"/>
              </a:rPr>
              <a:t>数据流图的主图上的数据流必须封闭在外部实</a:t>
            </a:r>
            <a:r>
              <a:rPr lang="en-US" altLang="zh-CN" sz="2400" b="1" dirty="0">
                <a:latin typeface="+mn-ea"/>
                <a:ea typeface="+mn-ea"/>
              </a:rPr>
              <a:t>	</a:t>
            </a:r>
            <a:r>
              <a:rPr lang="zh-CN" altLang="en-US" sz="2400" b="1" dirty="0">
                <a:latin typeface="+mn-ea"/>
                <a:ea typeface="+mn-ea"/>
              </a:rPr>
              <a:t>体之间，外部实体可以不只一个；</a:t>
            </a:r>
          </a:p>
          <a:p>
            <a:pPr lvl="1">
              <a:buFont typeface="Wingdings" panose="05000000000000000000" pitchFamily="2" charset="2"/>
              <a:buNone/>
              <a:defRPr/>
            </a:pPr>
            <a:r>
              <a:rPr lang="en-US" altLang="zh-CN" sz="2400" b="1" dirty="0">
                <a:latin typeface="+mn-ea"/>
                <a:ea typeface="+mn-ea"/>
              </a:rPr>
              <a:t>	4)	</a:t>
            </a:r>
            <a:r>
              <a:rPr lang="zh-CN" altLang="en-US" sz="2400" b="1" dirty="0">
                <a:latin typeface="+mn-ea"/>
                <a:ea typeface="+mn-ea"/>
              </a:rPr>
              <a:t>每个加工至少有一个输入数据流和一个输出数</a:t>
            </a:r>
            <a:r>
              <a:rPr lang="en-US" altLang="zh-CN" sz="2400" b="1" dirty="0">
                <a:latin typeface="+mn-ea"/>
                <a:ea typeface="+mn-ea"/>
              </a:rPr>
              <a:t>	</a:t>
            </a:r>
            <a:r>
              <a:rPr lang="zh-CN" altLang="en-US" sz="2400" b="1" dirty="0">
                <a:latin typeface="+mn-ea"/>
                <a:ea typeface="+mn-ea"/>
              </a:rPr>
              <a:t>据流；</a:t>
            </a:r>
          </a:p>
          <a:p>
            <a:pPr lvl="1">
              <a:buFont typeface="Wingdings" panose="05000000000000000000" pitchFamily="2" charset="2"/>
              <a:buNone/>
              <a:defRPr/>
            </a:pPr>
            <a:r>
              <a:rPr lang="en-US" altLang="zh-CN" sz="2400" b="1" dirty="0">
                <a:latin typeface="+mn-ea"/>
                <a:ea typeface="+mn-ea"/>
              </a:rPr>
              <a:t>	5)	</a:t>
            </a:r>
            <a:r>
              <a:rPr lang="zh-CN" altLang="en-US" sz="2400" b="1" dirty="0">
                <a:latin typeface="+mn-ea"/>
                <a:ea typeface="+mn-ea"/>
              </a:rPr>
              <a:t>在数据流图中，需</a:t>
            </a:r>
            <a:r>
              <a:rPr lang="zh-CN" altLang="en-US" sz="2400" b="1" dirty="0">
                <a:solidFill>
                  <a:srgbClr val="FF3399"/>
                </a:solidFill>
                <a:latin typeface="+mn-ea"/>
                <a:ea typeface="+mn-ea"/>
              </a:rPr>
              <a:t>按层给加工框编号</a:t>
            </a:r>
            <a:r>
              <a:rPr lang="zh-CN" altLang="en-US" sz="2400" b="1" dirty="0">
                <a:latin typeface="+mn-ea"/>
                <a:ea typeface="+mn-ea"/>
              </a:rPr>
              <a:t>，表明该</a:t>
            </a:r>
            <a:r>
              <a:rPr lang="en-US" altLang="zh-CN" sz="2400" b="1" dirty="0">
                <a:latin typeface="+mn-ea"/>
                <a:ea typeface="+mn-ea"/>
              </a:rPr>
              <a:t>	</a:t>
            </a:r>
            <a:r>
              <a:rPr lang="zh-CN" altLang="en-US" sz="2400" b="1" dirty="0">
                <a:latin typeface="+mn-ea"/>
                <a:ea typeface="+mn-ea"/>
              </a:rPr>
              <a:t>加工处在哪一层，以及上下层的父图与子图的</a:t>
            </a:r>
            <a:r>
              <a:rPr lang="en-US" altLang="zh-CN" sz="2400" b="1" dirty="0">
                <a:latin typeface="+mn-ea"/>
                <a:ea typeface="+mn-ea"/>
              </a:rPr>
              <a:t>	</a:t>
            </a:r>
            <a:r>
              <a:rPr lang="zh-CN" altLang="en-US" sz="2400" b="1" dirty="0">
                <a:latin typeface="+mn-ea"/>
                <a:ea typeface="+mn-ea"/>
              </a:rPr>
              <a:t>对应关系；</a:t>
            </a:r>
          </a:p>
          <a:p>
            <a:pPr>
              <a:buFont typeface="Wingdings" panose="05000000000000000000" pitchFamily="2" charset="2"/>
              <a:buNone/>
              <a:defRPr/>
            </a:pPr>
            <a:endParaRPr lang="en-US" altLang="zh-CN" sz="2800" dirty="0">
              <a:latin typeface="+mn-ea"/>
            </a:endParaRPr>
          </a:p>
        </p:txBody>
      </p:sp>
      <p:sp>
        <p:nvSpPr>
          <p:cNvPr id="67588" name="页脚占位符 3">
            <a:extLst>
              <a:ext uri="{FF2B5EF4-FFF2-40B4-BE49-F238E27FC236}">
                <a16:creationId xmlns:a16="http://schemas.microsoft.com/office/drawing/2014/main" id="{A90AEA55-6904-441C-ACA7-3E777A5778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CF0982A1-5AEC-4C81-B61D-EBCD1BFA3B83}"/>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5F203F9C-68BE-4425-B236-D947C18454EF}"/>
              </a:ext>
            </a:extLst>
          </p:cNvPr>
          <p:cNvSpPr>
            <a:spLocks noGrp="1"/>
          </p:cNvSpPr>
          <p:nvPr>
            <p:ph idx="1"/>
          </p:nvPr>
        </p:nvSpPr>
        <p:spPr>
          <a:xfrm>
            <a:off x="-541338" y="981075"/>
            <a:ext cx="9532938" cy="4856163"/>
          </a:xfrm>
        </p:spPr>
        <p:txBody>
          <a:bodyPr/>
          <a:lstStyle/>
          <a:p>
            <a:pPr lvl="1" algn="just">
              <a:buFont typeface="Wingdings" panose="05000000000000000000" pitchFamily="2" charset="2"/>
              <a:buNone/>
              <a:defRPr/>
            </a:pPr>
            <a:r>
              <a:rPr lang="en-US" altLang="zh-CN" sz="2400" b="1" dirty="0">
                <a:latin typeface="+mn-ea"/>
                <a:ea typeface="+mn-ea"/>
              </a:rPr>
              <a:t>	6)	</a:t>
            </a:r>
            <a:r>
              <a:rPr lang="zh-CN" altLang="en-US" sz="2400" b="1" dirty="0">
                <a:latin typeface="+mn-ea"/>
                <a:ea typeface="+mn-ea"/>
              </a:rPr>
              <a:t>任何一个数据流子图必须与它上一层的</a:t>
            </a:r>
            <a:r>
              <a:rPr lang="zh-CN" altLang="en-US" sz="2400" b="1" dirty="0">
                <a:solidFill>
                  <a:srgbClr val="FF3399"/>
                </a:solidFill>
                <a:latin typeface="+mn-ea"/>
                <a:ea typeface="+mn-ea"/>
              </a:rPr>
              <a:t>一个</a:t>
            </a:r>
            <a:r>
              <a:rPr lang="zh-CN" altLang="en-US" sz="2400" b="1" dirty="0">
                <a:latin typeface="+mn-ea"/>
                <a:ea typeface="+mn-ea"/>
              </a:rPr>
              <a:t>加工对应，两者的输入数据流和输出数据流必须一致。此即父图与子图的平衡。它表明了在细化过程中输入与输出不能有丢失和添加。（</a:t>
            </a:r>
            <a:r>
              <a:rPr lang="zh-CN" altLang="en-US" sz="2400" b="1" dirty="0">
                <a:solidFill>
                  <a:srgbClr val="FF3399"/>
                </a:solidFill>
                <a:latin typeface="+mn-ea"/>
                <a:ea typeface="+mn-ea"/>
              </a:rPr>
              <a:t>数据流图的平衡原则</a:t>
            </a:r>
            <a:r>
              <a:rPr lang="zh-CN" altLang="en-US" sz="2400" b="1" dirty="0">
                <a:latin typeface="+mn-ea"/>
                <a:ea typeface="+mn-ea"/>
              </a:rPr>
              <a:t>）</a:t>
            </a:r>
            <a:endParaRPr lang="en-US" altLang="zh-CN" sz="2400" b="1" dirty="0">
              <a:latin typeface="+mn-ea"/>
              <a:ea typeface="+mn-ea"/>
            </a:endParaRPr>
          </a:p>
          <a:p>
            <a:pPr lvl="1" algn="just">
              <a:buFont typeface="Wingdings" panose="05000000000000000000" pitchFamily="2" charset="2"/>
              <a:buNone/>
              <a:defRPr/>
            </a:pPr>
            <a:r>
              <a:rPr lang="en-US" altLang="zh-CN" sz="2400" b="1" dirty="0">
                <a:latin typeface="+mn-ea"/>
                <a:ea typeface="+mn-ea"/>
              </a:rPr>
              <a:t>	7)	</a:t>
            </a:r>
            <a:r>
              <a:rPr lang="zh-CN" altLang="en-US" sz="2400" b="1" dirty="0">
                <a:latin typeface="+mn-ea"/>
                <a:ea typeface="+mn-ea"/>
              </a:rPr>
              <a:t>子图相对于父图，添加一些新的“加工”和新的数据流，如果发现有</a:t>
            </a:r>
            <a:r>
              <a:rPr lang="zh-CN" altLang="en-US" sz="2400" b="1" dirty="0">
                <a:solidFill>
                  <a:srgbClr val="FF3399"/>
                </a:solidFill>
                <a:latin typeface="+mn-ea"/>
                <a:ea typeface="+mn-ea"/>
              </a:rPr>
              <a:t>新的数据存储</a:t>
            </a:r>
            <a:r>
              <a:rPr lang="zh-CN" altLang="en-US" sz="2400" b="1" dirty="0">
                <a:latin typeface="+mn-ea"/>
                <a:ea typeface="+mn-ea"/>
              </a:rPr>
              <a:t>，更新上层各级父图，直到顶层；</a:t>
            </a:r>
          </a:p>
          <a:p>
            <a:pPr lvl="1" algn="just">
              <a:buFont typeface="Wingdings" panose="05000000000000000000" pitchFamily="2" charset="2"/>
              <a:buNone/>
              <a:defRPr/>
            </a:pPr>
            <a:r>
              <a:rPr lang="en-US" altLang="zh-CN" sz="2400" b="1" dirty="0">
                <a:latin typeface="+mn-ea"/>
                <a:ea typeface="+mn-ea"/>
              </a:rPr>
              <a:t>	8)	</a:t>
            </a:r>
            <a:r>
              <a:rPr lang="zh-CN" altLang="en-US" sz="2400" b="1" dirty="0">
                <a:latin typeface="+mn-ea"/>
                <a:ea typeface="+mn-ea"/>
              </a:rPr>
              <a:t>图上每个元素都必须有名字。表明数据流和数据文件是什么数据，加工做什么事情；</a:t>
            </a:r>
          </a:p>
          <a:p>
            <a:pPr lvl="1" algn="just">
              <a:buFont typeface="Wingdings" panose="05000000000000000000" pitchFamily="2" charset="2"/>
              <a:buNone/>
              <a:defRPr/>
            </a:pPr>
            <a:r>
              <a:rPr lang="en-US" altLang="zh-CN" sz="2400" b="1" dirty="0">
                <a:latin typeface="+mn-ea"/>
                <a:ea typeface="+mn-ea"/>
              </a:rPr>
              <a:t>	9)	</a:t>
            </a:r>
            <a:r>
              <a:rPr lang="zh-CN" altLang="en-US" sz="2400" b="1" dirty="0">
                <a:latin typeface="+mn-ea"/>
                <a:ea typeface="+mn-ea"/>
              </a:rPr>
              <a:t>数据流图中</a:t>
            </a:r>
            <a:r>
              <a:rPr lang="zh-CN" altLang="en-US" sz="2400" b="1" dirty="0">
                <a:solidFill>
                  <a:srgbClr val="FF3399"/>
                </a:solidFill>
                <a:latin typeface="+mn-ea"/>
                <a:ea typeface="+mn-ea"/>
              </a:rPr>
              <a:t>不可夹带控制流</a:t>
            </a:r>
            <a:r>
              <a:rPr lang="zh-CN" altLang="en-US" sz="2400" b="1" dirty="0">
                <a:latin typeface="+mn-ea"/>
                <a:ea typeface="+mn-ea"/>
              </a:rPr>
              <a:t>。因为数据流图是实际业务流程的客观映象，说明系统“做什么”而不是要表明系统“如何做”，因此不是系统的执行顺序，不是程序流程图；</a:t>
            </a:r>
          </a:p>
          <a:p>
            <a:pPr lvl="1" algn="just">
              <a:buFont typeface="Wingdings" panose="05000000000000000000" pitchFamily="2" charset="2"/>
              <a:buNone/>
              <a:defRPr/>
            </a:pPr>
            <a:r>
              <a:rPr lang="en-US" altLang="zh-CN" sz="2400" b="1" dirty="0">
                <a:latin typeface="+mn-ea"/>
                <a:ea typeface="+mn-ea"/>
              </a:rPr>
              <a:t>	10)	</a:t>
            </a:r>
            <a:r>
              <a:rPr lang="zh-CN" altLang="en-US" sz="2400" b="1" dirty="0">
                <a:latin typeface="+mn-ea"/>
                <a:ea typeface="+mn-ea"/>
              </a:rPr>
              <a:t>初画时可以</a:t>
            </a:r>
            <a:r>
              <a:rPr lang="zh-CN" altLang="en-US" sz="2400" b="1" dirty="0">
                <a:solidFill>
                  <a:srgbClr val="FF3399"/>
                </a:solidFill>
                <a:latin typeface="+mn-ea"/>
                <a:ea typeface="+mn-ea"/>
              </a:rPr>
              <a:t>忽略琐碎的细节</a:t>
            </a:r>
            <a:r>
              <a:rPr lang="zh-CN" altLang="en-US" sz="2400" b="1" dirty="0">
                <a:latin typeface="+mn-ea"/>
                <a:ea typeface="+mn-ea"/>
              </a:rPr>
              <a:t>，以集中精力于主要数据流。</a:t>
            </a:r>
          </a:p>
          <a:p>
            <a:pPr algn="just">
              <a:buFont typeface="Wingdings" panose="05000000000000000000" pitchFamily="2" charset="2"/>
              <a:buNone/>
              <a:defRPr/>
            </a:pPr>
            <a:endParaRPr lang="zh-CN" altLang="en-US" dirty="0"/>
          </a:p>
        </p:txBody>
      </p:sp>
      <p:sp>
        <p:nvSpPr>
          <p:cNvPr id="69636" name="页脚占位符 3">
            <a:extLst>
              <a:ext uri="{FF2B5EF4-FFF2-40B4-BE49-F238E27FC236}">
                <a16:creationId xmlns:a16="http://schemas.microsoft.com/office/drawing/2014/main" id="{2DFA837E-B827-4C9B-A98F-DC5ABFC6AB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E3A69C08-5BF7-43E0-AAB7-87DC4753C388}"/>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C5E15601-C45F-4275-AA4B-236EBD1A4A2C}"/>
              </a:ext>
            </a:extLst>
          </p:cNvPr>
          <p:cNvSpPr>
            <a:spLocks noGrp="1"/>
          </p:cNvSpPr>
          <p:nvPr>
            <p:ph idx="1"/>
          </p:nvPr>
        </p:nvSpPr>
        <p:spPr>
          <a:xfrm>
            <a:off x="250825" y="1052513"/>
            <a:ext cx="8842375" cy="5213350"/>
          </a:xfrm>
        </p:spPr>
        <p:txBody>
          <a:bodyPr>
            <a:noAutofit/>
          </a:bodyPr>
          <a:lstStyle/>
          <a:p>
            <a:pPr>
              <a:buFont typeface="Wingdings" panose="05000000000000000000" pitchFamily="2" charset="2"/>
              <a:buNone/>
              <a:defRPr/>
            </a:pPr>
            <a:r>
              <a:rPr lang="en-US" altLang="zh-CN" sz="2400" b="1" dirty="0">
                <a:latin typeface="+mn-ea"/>
              </a:rPr>
              <a:t>(6) </a:t>
            </a:r>
            <a:r>
              <a:rPr lang="zh-CN" altLang="en-US" sz="2400" b="1" dirty="0">
                <a:latin typeface="+mn-ea"/>
              </a:rPr>
              <a:t>数据流图示例</a:t>
            </a:r>
            <a:r>
              <a:rPr lang="en-US" altLang="zh-CN" sz="2400" b="1" dirty="0">
                <a:latin typeface="+mn-ea"/>
              </a:rPr>
              <a:t>——</a:t>
            </a:r>
            <a:r>
              <a:rPr lang="zh-CN" sz="2400" b="1" dirty="0">
                <a:latin typeface="+mn-ea"/>
              </a:rPr>
              <a:t>医院就诊管理系统</a:t>
            </a:r>
            <a:endParaRPr lang="en-US" altLang="zh-CN" sz="2400" b="1" dirty="0">
              <a:latin typeface="+mn-ea"/>
            </a:endParaRPr>
          </a:p>
          <a:p>
            <a:pPr marL="514350" indent="-514350">
              <a:lnSpc>
                <a:spcPct val="120000"/>
              </a:lnSpc>
              <a:buFont typeface="+mj-ea"/>
              <a:buAutoNum type="circleNumDbPlain"/>
              <a:defRPr/>
            </a:pPr>
            <a:r>
              <a:rPr lang="zh-CN" altLang="en-US" sz="2200" b="1" dirty="0">
                <a:latin typeface="+mn-ea"/>
              </a:rPr>
              <a:t>挂号：挂号处的挂号人员接受病人的就诊请求，根据门诊科室各医生病人的排队情况，分配合适的医生，记录并打印挂号凭据，收取挂号费，完成挂号请求。</a:t>
            </a:r>
            <a:endParaRPr lang="en-US" altLang="zh-CN" sz="2200" b="1" dirty="0">
              <a:latin typeface="+mn-ea"/>
            </a:endParaRPr>
          </a:p>
          <a:p>
            <a:pPr marL="514350" indent="-514350">
              <a:lnSpc>
                <a:spcPct val="120000"/>
              </a:lnSpc>
              <a:buFont typeface="+mj-ea"/>
              <a:buAutoNum type="circleNumDbPlain"/>
              <a:defRPr/>
            </a:pPr>
            <a:r>
              <a:rPr lang="zh-CN" altLang="en-US" sz="2200" b="1" dirty="0">
                <a:latin typeface="+mn-ea"/>
              </a:rPr>
              <a:t>问诊：医生根据挂号的次序对病人进行病情诊断，根据挂号单据及病历号获取该病人的历史病历，然后问诊结果记录在病历当中并开具相应的处方</a:t>
            </a:r>
            <a:r>
              <a:rPr lang="en-US" altLang="zh-CN" sz="2200" b="1" dirty="0">
                <a:latin typeface="+mn-ea"/>
              </a:rPr>
              <a:t>(</a:t>
            </a:r>
            <a:r>
              <a:rPr lang="zh-CN" altLang="en-US" sz="2200" b="1" dirty="0">
                <a:latin typeface="+mn-ea"/>
              </a:rPr>
              <a:t>可根据系统提供的药品进行选择</a:t>
            </a:r>
            <a:r>
              <a:rPr lang="en-US" altLang="zh-CN" sz="2200" b="1" dirty="0">
                <a:latin typeface="+mn-ea"/>
              </a:rPr>
              <a:t>)</a:t>
            </a:r>
            <a:r>
              <a:rPr lang="zh-CN" altLang="en-US" sz="2200" b="1" dirty="0">
                <a:latin typeface="+mn-ea"/>
              </a:rPr>
              <a:t>，打印处方交给病人完成一次问诊。</a:t>
            </a:r>
            <a:endParaRPr lang="en-US" altLang="zh-CN" sz="2200" b="1" dirty="0">
              <a:latin typeface="+mn-ea"/>
            </a:endParaRPr>
          </a:p>
          <a:p>
            <a:pPr marL="514350" indent="-514350">
              <a:lnSpc>
                <a:spcPct val="120000"/>
              </a:lnSpc>
              <a:buFont typeface="+mj-ea"/>
              <a:buAutoNum type="circleNumDbPlain"/>
              <a:defRPr/>
            </a:pPr>
            <a:r>
              <a:rPr lang="zh-CN" altLang="en-US" sz="2200" b="1" dirty="0">
                <a:latin typeface="+mn-ea"/>
              </a:rPr>
              <a:t>收费：收费员根据病人提交的处方所列出的药品种类和数量进行收费，之后打印收费清单并找零钱，完成一次收费过程。</a:t>
            </a:r>
            <a:endParaRPr lang="en-US" altLang="zh-CN" sz="2200" b="1" dirty="0">
              <a:latin typeface="+mn-ea"/>
            </a:endParaRPr>
          </a:p>
          <a:p>
            <a:pPr marL="514350" indent="-514350">
              <a:lnSpc>
                <a:spcPct val="120000"/>
              </a:lnSpc>
              <a:buFont typeface="+mj-ea"/>
              <a:buAutoNum type="circleNumDbPlain"/>
              <a:defRPr/>
            </a:pPr>
            <a:r>
              <a:rPr lang="zh-CN" altLang="en-US" sz="2200" b="1" dirty="0">
                <a:latin typeface="+mn-ea"/>
              </a:rPr>
              <a:t>取药：药剂师根据盖章后的处方，进行核对并修改处方状态，将药品交付给病人。病人取药后离开医院，完成一次就医过</a:t>
            </a:r>
            <a:r>
              <a:rPr lang="zh-CN" altLang="en-US" sz="2300" b="1" dirty="0">
                <a:latin typeface="+mn-ea"/>
              </a:rPr>
              <a:t>程。</a:t>
            </a:r>
            <a:endParaRPr lang="en-US" altLang="zh-CN" sz="2300" b="1" dirty="0">
              <a:latin typeface="+mn-ea"/>
            </a:endParaRPr>
          </a:p>
          <a:p>
            <a:pPr>
              <a:buFont typeface="Wingdings" panose="05000000000000000000" pitchFamily="2" charset="2"/>
              <a:buNone/>
              <a:defRPr/>
            </a:pPr>
            <a:endParaRPr lang="zh-CN" altLang="en-US" sz="2800" b="1" dirty="0">
              <a:latin typeface="+mn-ea"/>
            </a:endParaRPr>
          </a:p>
        </p:txBody>
      </p:sp>
      <p:sp>
        <p:nvSpPr>
          <p:cNvPr id="76804" name="页脚占位符 3">
            <a:extLst>
              <a:ext uri="{FF2B5EF4-FFF2-40B4-BE49-F238E27FC236}">
                <a16:creationId xmlns:a16="http://schemas.microsoft.com/office/drawing/2014/main" id="{80E9B810-3A50-4F10-8744-9DB4BB47E4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6805" name="Rectangle 2">
            <a:extLst>
              <a:ext uri="{FF2B5EF4-FFF2-40B4-BE49-F238E27FC236}">
                <a16:creationId xmlns:a16="http://schemas.microsoft.com/office/drawing/2014/main" id="{BACC03CE-FFCA-40D0-89FD-A9DD710530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2435FED2-A8B5-4183-9862-C51FB9CE02F9}"/>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1F254CE0-A43B-4E4C-A840-847E67EB3781}"/>
              </a:ext>
            </a:extLst>
          </p:cNvPr>
          <p:cNvSpPr>
            <a:spLocks noGrp="1"/>
          </p:cNvSpPr>
          <p:nvPr>
            <p:ph idx="1"/>
          </p:nvPr>
        </p:nvSpPr>
        <p:spPr>
          <a:xfrm>
            <a:off x="468313" y="1125538"/>
            <a:ext cx="8523287" cy="5140325"/>
          </a:xfrm>
        </p:spPr>
        <p:txBody>
          <a:bodyPr/>
          <a:lstStyle/>
          <a:p>
            <a:pPr marL="0" indent="0">
              <a:buFont typeface="Wingdings" panose="05000000000000000000" pitchFamily="2" charset="2"/>
              <a:buNone/>
              <a:defRPr/>
            </a:pPr>
            <a:r>
              <a:rPr lang="zh-CN" altLang="en-US" b="1" dirty="0">
                <a:latin typeface="+mn-ea"/>
              </a:rPr>
              <a:t>分层次构建数据流图</a:t>
            </a:r>
            <a:endParaRPr lang="en-US" altLang="zh-CN" b="1" dirty="0">
              <a:latin typeface="+mn-ea"/>
            </a:endParaRPr>
          </a:p>
          <a:p>
            <a:pPr marL="536575" lvl="1" indent="0">
              <a:buFont typeface="Wingdings" panose="05000000000000000000" pitchFamily="2" charset="2"/>
              <a:buNone/>
              <a:defRPr/>
            </a:pPr>
            <a:r>
              <a:rPr lang="zh-CN" altLang="en-US" sz="3200" b="1" dirty="0">
                <a:latin typeface="+mn-ea"/>
                <a:ea typeface="+mn-ea"/>
              </a:rPr>
              <a:t>顶层数据流图 （确定四个要素）</a:t>
            </a:r>
            <a:endParaRPr lang="en-US" altLang="zh-CN" sz="3200" b="1" dirty="0">
              <a:latin typeface="+mn-ea"/>
              <a:ea typeface="+mn-ea"/>
            </a:endParaRPr>
          </a:p>
          <a:p>
            <a:pPr marL="0" indent="0">
              <a:buFont typeface="Wingdings" panose="05000000000000000000" pitchFamily="2" charset="2"/>
              <a:buNone/>
              <a:defRPr/>
            </a:pPr>
            <a:r>
              <a:rPr lang="zh-CN" altLang="en-US" b="1" dirty="0">
                <a:latin typeface="+mn-ea"/>
              </a:rPr>
              <a:t>要素</a:t>
            </a:r>
            <a:r>
              <a:rPr lang="en-US" altLang="zh-CN" b="1" dirty="0">
                <a:latin typeface="+mn-ea"/>
              </a:rPr>
              <a:t>1. </a:t>
            </a:r>
            <a:r>
              <a:rPr lang="zh-CN" altLang="en-US" b="1" dirty="0">
                <a:latin typeface="+mn-ea"/>
              </a:rPr>
              <a:t>外部实体：</a:t>
            </a:r>
            <a:endParaRPr lang="en-US" altLang="zh-CN" b="1" dirty="0">
              <a:latin typeface="+mn-ea"/>
            </a:endParaRPr>
          </a:p>
          <a:p>
            <a:pPr marL="993775" lvl="1" indent="-457200">
              <a:defRPr/>
            </a:pPr>
            <a:r>
              <a:rPr lang="zh-CN" altLang="en-US" b="1" dirty="0">
                <a:latin typeface="+mn-ea"/>
                <a:ea typeface="+mn-ea"/>
              </a:rPr>
              <a:t>挂号人员</a:t>
            </a:r>
            <a:endParaRPr lang="en-US" altLang="zh-CN" b="1" dirty="0">
              <a:latin typeface="+mn-ea"/>
              <a:ea typeface="+mn-ea"/>
            </a:endParaRPr>
          </a:p>
          <a:p>
            <a:pPr marL="993775" lvl="1" indent="-457200">
              <a:defRPr/>
            </a:pPr>
            <a:r>
              <a:rPr lang="zh-CN" altLang="en-US" b="1" dirty="0">
                <a:latin typeface="+mn-ea"/>
                <a:ea typeface="+mn-ea"/>
              </a:rPr>
              <a:t>医生</a:t>
            </a:r>
            <a:endParaRPr lang="en-US" altLang="zh-CN" b="1" dirty="0">
              <a:latin typeface="+mn-ea"/>
              <a:ea typeface="+mn-ea"/>
            </a:endParaRPr>
          </a:p>
          <a:p>
            <a:pPr marL="993775" lvl="1" indent="-457200">
              <a:defRPr/>
            </a:pPr>
            <a:r>
              <a:rPr lang="zh-CN" altLang="en-US" b="1" dirty="0">
                <a:latin typeface="+mn-ea"/>
                <a:ea typeface="+mn-ea"/>
              </a:rPr>
              <a:t>收费人员</a:t>
            </a:r>
            <a:endParaRPr lang="en-US" altLang="zh-CN" b="1" dirty="0">
              <a:latin typeface="+mn-ea"/>
              <a:ea typeface="+mn-ea"/>
            </a:endParaRPr>
          </a:p>
          <a:p>
            <a:pPr marL="993775" lvl="1" indent="-457200">
              <a:defRPr/>
            </a:pPr>
            <a:r>
              <a:rPr lang="zh-CN" altLang="en-US" b="1" dirty="0">
                <a:latin typeface="+mn-ea"/>
                <a:ea typeface="+mn-ea"/>
              </a:rPr>
              <a:t>药剂师</a:t>
            </a:r>
            <a:endParaRPr lang="en-US" altLang="zh-CN" b="1" dirty="0">
              <a:latin typeface="+mn-ea"/>
              <a:ea typeface="+mn-ea"/>
            </a:endParaRPr>
          </a:p>
          <a:p>
            <a:pPr marL="0" indent="0">
              <a:buFont typeface="Wingdings" panose="05000000000000000000" pitchFamily="2" charset="2"/>
              <a:buNone/>
              <a:defRPr/>
            </a:pPr>
            <a:r>
              <a:rPr lang="zh-CN" altLang="en-US" b="1" dirty="0">
                <a:latin typeface="+mn-ea"/>
              </a:rPr>
              <a:t>要素</a:t>
            </a:r>
            <a:r>
              <a:rPr lang="en-US" altLang="zh-CN" b="1" dirty="0">
                <a:latin typeface="+mn-ea"/>
              </a:rPr>
              <a:t>2. </a:t>
            </a:r>
            <a:r>
              <a:rPr lang="zh-CN" altLang="en-US" b="1" dirty="0">
                <a:latin typeface="+mn-ea"/>
              </a:rPr>
              <a:t>加工：医院就诊管理系统（整个系统作为一个加工）</a:t>
            </a:r>
            <a:endParaRPr lang="en-US" altLang="zh-CN" b="1" dirty="0">
              <a:latin typeface="+mn-ea"/>
            </a:endParaRPr>
          </a:p>
        </p:txBody>
      </p:sp>
      <p:sp>
        <p:nvSpPr>
          <p:cNvPr id="78852" name="页脚占位符 3">
            <a:extLst>
              <a:ext uri="{FF2B5EF4-FFF2-40B4-BE49-F238E27FC236}">
                <a16:creationId xmlns:a16="http://schemas.microsoft.com/office/drawing/2014/main" id="{21549207-BB0D-4EDD-9446-A98B201B50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A3E9448E-29B4-43A7-A568-C9C696D5D04E}"/>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F407C270-A2E8-4749-B5E7-626CFC5C0EDE}"/>
              </a:ext>
            </a:extLst>
          </p:cNvPr>
          <p:cNvSpPr>
            <a:spLocks noGrp="1"/>
          </p:cNvSpPr>
          <p:nvPr>
            <p:ph idx="1"/>
          </p:nvPr>
        </p:nvSpPr>
        <p:spPr>
          <a:xfrm>
            <a:off x="395288" y="1125538"/>
            <a:ext cx="8596312" cy="5140325"/>
          </a:xfrm>
        </p:spPr>
        <p:txBody>
          <a:bodyPr/>
          <a:lstStyle/>
          <a:p>
            <a:pPr marL="0" indent="0">
              <a:buFont typeface="Wingdings" panose="05000000000000000000" pitchFamily="2" charset="2"/>
              <a:buNone/>
              <a:defRPr/>
            </a:pPr>
            <a:r>
              <a:rPr lang="zh-CN" altLang="en-US" b="1" dirty="0">
                <a:latin typeface="+mn-ea"/>
              </a:rPr>
              <a:t>要素</a:t>
            </a:r>
            <a:r>
              <a:rPr lang="en-US" altLang="zh-CN" b="1" dirty="0">
                <a:latin typeface="+mn-ea"/>
              </a:rPr>
              <a:t>3. </a:t>
            </a:r>
            <a:r>
              <a:rPr lang="zh-CN" altLang="en-US" b="1" dirty="0">
                <a:latin typeface="+mn-ea"/>
              </a:rPr>
              <a:t>数据流</a:t>
            </a:r>
            <a:endParaRPr lang="en-US" altLang="zh-CN" b="1" dirty="0">
              <a:latin typeface="+mn-ea"/>
            </a:endParaRPr>
          </a:p>
          <a:p>
            <a:pPr marL="0" indent="0">
              <a:buFont typeface="Wingdings" panose="05000000000000000000" pitchFamily="2" charset="2"/>
              <a:buNone/>
              <a:defRPr/>
            </a:pPr>
            <a:r>
              <a:rPr lang="zh-CN" altLang="en-US" sz="2800" b="1" dirty="0">
                <a:latin typeface="+mn-ea"/>
              </a:rPr>
              <a:t>挂号人员与“加工”之间：</a:t>
            </a:r>
            <a:endParaRPr lang="en-US" altLang="zh-CN" sz="2800" b="1" dirty="0">
              <a:latin typeface="+mn-ea"/>
            </a:endParaRPr>
          </a:p>
          <a:p>
            <a:pPr marL="536575" lvl="1" indent="0">
              <a:buFont typeface="Wingdings" panose="05000000000000000000" pitchFamily="2" charset="2"/>
              <a:buNone/>
              <a:defRPr/>
            </a:pPr>
            <a:r>
              <a:rPr lang="en-US" altLang="zh-CN" sz="2600" b="1" dirty="0">
                <a:latin typeface="+mn-ea"/>
                <a:ea typeface="+mn-ea"/>
              </a:rPr>
              <a:t>(1)</a:t>
            </a:r>
            <a:r>
              <a:rPr lang="zh-CN" altLang="en-US" sz="2600" b="1" dirty="0">
                <a:latin typeface="+mn-ea"/>
                <a:ea typeface="+mn-ea"/>
              </a:rPr>
              <a:t>挂号请求；</a:t>
            </a:r>
            <a:r>
              <a:rPr lang="en-US" altLang="zh-CN" sz="2600" b="1" dirty="0">
                <a:latin typeface="+mn-ea"/>
                <a:ea typeface="+mn-ea"/>
              </a:rPr>
              <a:t>(2)</a:t>
            </a:r>
            <a:r>
              <a:rPr lang="zh-CN" altLang="en-US" sz="2600" b="1" dirty="0">
                <a:latin typeface="+mn-ea"/>
                <a:ea typeface="+mn-ea"/>
              </a:rPr>
              <a:t>挂号费；</a:t>
            </a:r>
            <a:r>
              <a:rPr lang="en-US" altLang="zh-CN" sz="2600" b="1" dirty="0">
                <a:latin typeface="+mn-ea"/>
                <a:ea typeface="+mn-ea"/>
              </a:rPr>
              <a:t>(3)</a:t>
            </a:r>
            <a:r>
              <a:rPr lang="zh-CN" altLang="en-US" sz="2600" b="1" dirty="0">
                <a:latin typeface="+mn-ea"/>
                <a:ea typeface="+mn-ea"/>
              </a:rPr>
              <a:t>挂号单</a:t>
            </a:r>
          </a:p>
          <a:p>
            <a:pPr marL="0" indent="0">
              <a:buFont typeface="Wingdings" panose="05000000000000000000" pitchFamily="2" charset="2"/>
              <a:buNone/>
              <a:defRPr/>
            </a:pPr>
            <a:r>
              <a:rPr lang="zh-CN" altLang="en-US" sz="2800" b="1" dirty="0">
                <a:latin typeface="+mn-ea"/>
              </a:rPr>
              <a:t>医生与“加工”之间：</a:t>
            </a:r>
            <a:endParaRPr lang="en-US" altLang="zh-CN" sz="2800" b="1" dirty="0">
              <a:latin typeface="+mn-ea"/>
            </a:endParaRPr>
          </a:p>
          <a:p>
            <a:pPr marL="536575" lvl="1" indent="0">
              <a:buFont typeface="Wingdings" panose="05000000000000000000" pitchFamily="2" charset="2"/>
              <a:buNone/>
              <a:defRPr/>
            </a:pPr>
            <a:r>
              <a:rPr lang="en-US" altLang="zh-CN" sz="2600" b="1" dirty="0">
                <a:latin typeface="+mn-ea"/>
                <a:ea typeface="+mn-ea"/>
              </a:rPr>
              <a:t>(4)</a:t>
            </a:r>
            <a:r>
              <a:rPr lang="zh-CN" altLang="en-US" sz="2600" b="1" dirty="0">
                <a:latin typeface="+mn-ea"/>
                <a:ea typeface="+mn-ea"/>
              </a:rPr>
              <a:t>病历信息；</a:t>
            </a:r>
            <a:r>
              <a:rPr lang="en-US" altLang="zh-CN" sz="2600" b="1" dirty="0">
                <a:latin typeface="+mn-ea"/>
                <a:ea typeface="+mn-ea"/>
              </a:rPr>
              <a:t>(5)</a:t>
            </a:r>
            <a:r>
              <a:rPr lang="zh-CN" altLang="en-US" sz="2600" b="1" dirty="0">
                <a:latin typeface="+mn-ea"/>
                <a:ea typeface="+mn-ea"/>
              </a:rPr>
              <a:t>处方信息</a:t>
            </a:r>
            <a:endParaRPr lang="en-US" altLang="zh-CN" sz="2600" b="1" dirty="0">
              <a:latin typeface="+mn-ea"/>
              <a:ea typeface="+mn-ea"/>
            </a:endParaRPr>
          </a:p>
          <a:p>
            <a:pPr marL="0" indent="0">
              <a:buFont typeface="Wingdings" panose="05000000000000000000" pitchFamily="2" charset="2"/>
              <a:buNone/>
              <a:defRPr/>
            </a:pPr>
            <a:r>
              <a:rPr lang="zh-CN" altLang="en-US" sz="2800" b="1" dirty="0">
                <a:latin typeface="+mn-ea"/>
              </a:rPr>
              <a:t>收费人员与“加工”之间：</a:t>
            </a:r>
            <a:endParaRPr lang="en-US" altLang="zh-CN" sz="2800" b="1" dirty="0">
              <a:latin typeface="+mn-ea"/>
            </a:endParaRPr>
          </a:p>
          <a:p>
            <a:pPr marL="536575" lvl="1" indent="0">
              <a:buFont typeface="Wingdings" panose="05000000000000000000" pitchFamily="2" charset="2"/>
              <a:buNone/>
              <a:defRPr/>
            </a:pPr>
            <a:r>
              <a:rPr lang="en-US" altLang="zh-CN" sz="2600" b="1" dirty="0">
                <a:latin typeface="+mn-ea"/>
                <a:ea typeface="+mn-ea"/>
              </a:rPr>
              <a:t>(6)</a:t>
            </a:r>
            <a:r>
              <a:rPr lang="zh-CN" altLang="en-US" sz="2600" b="1" dirty="0">
                <a:latin typeface="+mn-ea"/>
                <a:ea typeface="+mn-ea"/>
              </a:rPr>
              <a:t>实收金额；</a:t>
            </a:r>
            <a:r>
              <a:rPr lang="en-US" altLang="zh-CN" sz="2600" b="1" dirty="0">
                <a:latin typeface="+mn-ea"/>
                <a:ea typeface="+mn-ea"/>
              </a:rPr>
              <a:t>(7)</a:t>
            </a:r>
            <a:r>
              <a:rPr lang="zh-CN" altLang="en-US" sz="2600" b="1" dirty="0">
                <a:latin typeface="+mn-ea"/>
                <a:ea typeface="+mn-ea"/>
              </a:rPr>
              <a:t>处方状态；</a:t>
            </a:r>
            <a:r>
              <a:rPr lang="en-US" altLang="zh-CN" sz="2600" b="1" dirty="0">
                <a:latin typeface="+mn-ea"/>
                <a:ea typeface="+mn-ea"/>
              </a:rPr>
              <a:t>(8)</a:t>
            </a:r>
            <a:r>
              <a:rPr lang="zh-CN" altLang="en-US" sz="2600" b="1" dirty="0">
                <a:latin typeface="+mn-ea"/>
                <a:ea typeface="+mn-ea"/>
              </a:rPr>
              <a:t>收费清单</a:t>
            </a:r>
            <a:endParaRPr lang="en-US" altLang="zh-CN" sz="2600" b="1" dirty="0">
              <a:latin typeface="+mn-ea"/>
              <a:ea typeface="+mn-ea"/>
            </a:endParaRPr>
          </a:p>
          <a:p>
            <a:pPr marL="0" indent="0">
              <a:buFont typeface="Wingdings" panose="05000000000000000000" pitchFamily="2" charset="2"/>
              <a:buNone/>
              <a:defRPr/>
            </a:pPr>
            <a:r>
              <a:rPr lang="zh-CN" altLang="en-US" sz="2800" b="1" dirty="0">
                <a:latin typeface="+mn-ea"/>
              </a:rPr>
              <a:t>药剂师与“加工”之间：</a:t>
            </a:r>
            <a:endParaRPr lang="en-US" altLang="zh-CN" sz="2800" b="1" dirty="0">
              <a:latin typeface="+mn-ea"/>
            </a:endParaRPr>
          </a:p>
          <a:p>
            <a:pPr marL="536575" lvl="1" indent="0">
              <a:buFont typeface="Wingdings" panose="05000000000000000000" pitchFamily="2" charset="2"/>
              <a:buNone/>
              <a:defRPr/>
            </a:pPr>
            <a:r>
              <a:rPr lang="en-US" altLang="zh-CN" sz="2600" b="1" dirty="0">
                <a:latin typeface="+mn-ea"/>
                <a:ea typeface="+mn-ea"/>
              </a:rPr>
              <a:t>(9)</a:t>
            </a:r>
            <a:r>
              <a:rPr lang="zh-CN" altLang="en-US" sz="2600" b="1" dirty="0">
                <a:latin typeface="+mn-ea"/>
                <a:ea typeface="+mn-ea"/>
              </a:rPr>
              <a:t>处方状态</a:t>
            </a:r>
            <a:endParaRPr lang="en-US" altLang="zh-CN" sz="2600" b="1" dirty="0">
              <a:latin typeface="+mn-ea"/>
              <a:ea typeface="+mn-ea"/>
            </a:endParaRPr>
          </a:p>
        </p:txBody>
      </p:sp>
      <p:sp>
        <p:nvSpPr>
          <p:cNvPr id="79876" name="页脚占位符 3">
            <a:extLst>
              <a:ext uri="{FF2B5EF4-FFF2-40B4-BE49-F238E27FC236}">
                <a16:creationId xmlns:a16="http://schemas.microsoft.com/office/drawing/2014/main" id="{4729B026-962F-4920-9AEF-33DA3A6B66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E932C387-D504-4823-BE6F-AA918750048C}"/>
              </a:ext>
            </a:extLst>
          </p:cNvPr>
          <p:cNvSpPr>
            <a:spLocks noGrp="1"/>
          </p:cNvSpPr>
          <p:nvPr>
            <p:ph type="title"/>
          </p:nvPr>
        </p:nvSpPr>
        <p:spPr/>
        <p:txBody>
          <a:bodyPr/>
          <a:lstStyle/>
          <a:p>
            <a:pPr marL="342900" indent="-342900"/>
            <a:r>
              <a:rPr lang="en-US" altLang="zh-CN" dirty="0">
                <a:latin typeface="华文中宋" panose="02010600040101010101" pitchFamily="2" charset="-122"/>
              </a:rPr>
              <a:t>§7.1</a:t>
            </a:r>
            <a:r>
              <a:rPr lang="zh-CN" altLang="en-US" dirty="0">
                <a:latin typeface="华文中宋" panose="02010600040101010101" pitchFamily="2" charset="-122"/>
              </a:rPr>
              <a:t>结构化分析发展简史</a:t>
            </a:r>
            <a:endParaRPr lang="zh-CN" altLang="en-US" dirty="0"/>
          </a:p>
        </p:txBody>
      </p:sp>
      <p:sp>
        <p:nvSpPr>
          <p:cNvPr id="14339" name="内容占位符 2">
            <a:extLst>
              <a:ext uri="{FF2B5EF4-FFF2-40B4-BE49-F238E27FC236}">
                <a16:creationId xmlns:a16="http://schemas.microsoft.com/office/drawing/2014/main" id="{C1A49865-B193-4342-BA18-92F138B33967}"/>
              </a:ext>
            </a:extLst>
          </p:cNvPr>
          <p:cNvSpPr>
            <a:spLocks noGrp="1"/>
          </p:cNvSpPr>
          <p:nvPr>
            <p:ph idx="1"/>
          </p:nvPr>
        </p:nvSpPr>
        <p:spPr>
          <a:xfrm>
            <a:off x="642938" y="1214438"/>
            <a:ext cx="8343900" cy="5214937"/>
          </a:xfrm>
        </p:spPr>
        <p:txBody>
          <a:bodyPr/>
          <a:lstStyle/>
          <a:p>
            <a:pPr>
              <a:defRPr/>
            </a:pPr>
            <a:r>
              <a:rPr lang="en-US" altLang="zh-CN" b="1" dirty="0"/>
              <a:t>Structured Analysis (SA): </a:t>
            </a:r>
            <a:r>
              <a:rPr lang="zh-CN" altLang="en-US" b="1" dirty="0"/>
              <a:t>面向数据流进行需求分析。适合于</a:t>
            </a:r>
            <a:r>
              <a:rPr lang="zh-CN" altLang="en-US" dirty="0">
                <a:solidFill>
                  <a:srgbClr val="C00000"/>
                </a:solidFill>
                <a:ea typeface="华文琥珀" pitchFamily="2" charset="-122"/>
              </a:rPr>
              <a:t>数据处理类型</a:t>
            </a:r>
            <a:r>
              <a:rPr lang="zh-CN" altLang="en-US" b="1" dirty="0"/>
              <a:t>软件的需求分析</a:t>
            </a:r>
            <a:endParaRPr lang="en-US" altLang="zh-CN" b="1" dirty="0"/>
          </a:p>
          <a:p>
            <a:pPr lvl="1">
              <a:defRPr/>
            </a:pPr>
            <a:r>
              <a:rPr lang="zh-CN" altLang="en-US" b="1" dirty="0">
                <a:ea typeface="+mn-ea"/>
              </a:rPr>
              <a:t>分析建模开始于</a:t>
            </a:r>
            <a:r>
              <a:rPr lang="en-US" altLang="zh-CN" b="1" dirty="0">
                <a:ea typeface="+mn-ea"/>
              </a:rPr>
              <a:t>20</a:t>
            </a:r>
            <a:r>
              <a:rPr lang="zh-CN" altLang="en-US" b="1" dirty="0">
                <a:ea typeface="+mn-ea"/>
              </a:rPr>
              <a:t>世纪</a:t>
            </a:r>
            <a:r>
              <a:rPr lang="en-US" altLang="zh-CN" b="1" dirty="0">
                <a:ea typeface="+mn-ea"/>
              </a:rPr>
              <a:t>60-70</a:t>
            </a:r>
            <a:r>
              <a:rPr lang="zh-CN" altLang="en-US" b="1" dirty="0">
                <a:ea typeface="+mn-ea"/>
              </a:rPr>
              <a:t>年代，但结构化分析方法的第一次出现是作为另一个重要课题：“结构化设计”的附属品 。</a:t>
            </a:r>
          </a:p>
          <a:p>
            <a:pPr lvl="1">
              <a:defRPr/>
            </a:pPr>
            <a:r>
              <a:rPr lang="zh-CN" altLang="en-US" b="1" dirty="0">
                <a:ea typeface="+mn-ea"/>
              </a:rPr>
              <a:t>其目的是需要一种图形符号体系来表示数据和对数据进行变换的处理，这些处理最终能被映射到软件体系结构的设计中。 </a:t>
            </a:r>
          </a:p>
          <a:p>
            <a:pPr lvl="1">
              <a:defRPr/>
            </a:pPr>
            <a:r>
              <a:rPr lang="zh-CN" altLang="en-US" b="1" dirty="0">
                <a:ea typeface="+mn-ea"/>
              </a:rPr>
              <a:t>结构化分析这个词汇最初由</a:t>
            </a:r>
            <a:r>
              <a:rPr lang="en-US" altLang="zh-CN" b="1" dirty="0">
                <a:ea typeface="+mn-ea"/>
              </a:rPr>
              <a:t>Douglas Ross</a:t>
            </a:r>
            <a:r>
              <a:rPr lang="zh-CN" altLang="en-US" b="1" dirty="0">
                <a:ea typeface="+mn-ea"/>
              </a:rPr>
              <a:t>提出，由</a:t>
            </a:r>
            <a:r>
              <a:rPr lang="en-US" altLang="zh-CN" b="1" dirty="0">
                <a:ea typeface="+mn-ea"/>
              </a:rPr>
              <a:t>DeMarco</a:t>
            </a:r>
            <a:r>
              <a:rPr lang="zh-CN" altLang="en-US" b="1" dirty="0">
                <a:ea typeface="+mn-ea"/>
              </a:rPr>
              <a:t>进行了推广。</a:t>
            </a:r>
          </a:p>
        </p:txBody>
      </p:sp>
      <p:sp>
        <p:nvSpPr>
          <p:cNvPr id="17412" name="页脚占位符 3">
            <a:extLst>
              <a:ext uri="{FF2B5EF4-FFF2-40B4-BE49-F238E27FC236}">
                <a16:creationId xmlns:a16="http://schemas.microsoft.com/office/drawing/2014/main" id="{0BCBBEE9-674D-4A5E-83D8-1888BBADCB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DD15555A-421A-4D4D-9312-A1842E650EE3}"/>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685B3CB9-4C68-48FF-84FD-2192BBFD87B8}"/>
              </a:ext>
            </a:extLst>
          </p:cNvPr>
          <p:cNvSpPr>
            <a:spLocks noGrp="1"/>
          </p:cNvSpPr>
          <p:nvPr>
            <p:ph idx="1"/>
          </p:nvPr>
        </p:nvSpPr>
        <p:spPr>
          <a:xfrm>
            <a:off x="468313" y="1196975"/>
            <a:ext cx="8523287" cy="5068888"/>
          </a:xfrm>
        </p:spPr>
        <p:txBody>
          <a:bodyPr/>
          <a:lstStyle/>
          <a:p>
            <a:pPr marL="0" indent="0">
              <a:buFont typeface="Wingdings" panose="05000000000000000000" pitchFamily="2" charset="2"/>
              <a:buNone/>
              <a:defRPr/>
            </a:pPr>
            <a:r>
              <a:rPr lang="zh-CN" altLang="en-US" b="1" dirty="0">
                <a:latin typeface="+mn-ea"/>
              </a:rPr>
              <a:t>要素</a:t>
            </a:r>
            <a:r>
              <a:rPr lang="en-US" altLang="zh-CN" b="1" dirty="0">
                <a:latin typeface="+mn-ea"/>
              </a:rPr>
              <a:t>4. </a:t>
            </a:r>
            <a:r>
              <a:rPr lang="zh-CN" altLang="en-US" b="1" dirty="0">
                <a:latin typeface="+mn-ea"/>
              </a:rPr>
              <a:t>数据存储</a:t>
            </a:r>
            <a:endParaRPr lang="en-US" altLang="zh-CN" b="1" dirty="0">
              <a:latin typeface="+mn-ea"/>
            </a:endParaRPr>
          </a:p>
          <a:p>
            <a:pPr marL="993775" lvl="1" indent="-457200">
              <a:defRPr/>
            </a:pPr>
            <a:r>
              <a:rPr lang="zh-CN" altLang="en-US" b="1" dirty="0">
                <a:latin typeface="+mn-ea"/>
                <a:ea typeface="+mn-ea"/>
              </a:rPr>
              <a:t>病历</a:t>
            </a:r>
            <a:endParaRPr lang="en-US" altLang="zh-CN" b="1" dirty="0">
              <a:latin typeface="+mn-ea"/>
              <a:ea typeface="+mn-ea"/>
            </a:endParaRPr>
          </a:p>
          <a:p>
            <a:pPr marL="993775" lvl="1" indent="-457200">
              <a:defRPr/>
            </a:pPr>
            <a:r>
              <a:rPr lang="zh-CN" altLang="en-US" b="1" dirty="0">
                <a:latin typeface="+mn-ea"/>
                <a:ea typeface="+mn-ea"/>
              </a:rPr>
              <a:t>挂号单</a:t>
            </a:r>
            <a:endParaRPr lang="en-US" altLang="zh-CN" b="1" dirty="0">
              <a:latin typeface="+mn-ea"/>
              <a:ea typeface="+mn-ea"/>
            </a:endParaRPr>
          </a:p>
          <a:p>
            <a:pPr marL="993775" lvl="1" indent="-457200">
              <a:defRPr/>
            </a:pPr>
            <a:r>
              <a:rPr lang="zh-CN" altLang="en-US" b="1" dirty="0">
                <a:latin typeface="+mn-ea"/>
                <a:ea typeface="+mn-ea"/>
              </a:rPr>
              <a:t>医生排队信息</a:t>
            </a:r>
            <a:endParaRPr lang="en-US" altLang="zh-CN" b="1" dirty="0">
              <a:latin typeface="+mn-ea"/>
              <a:ea typeface="+mn-ea"/>
            </a:endParaRPr>
          </a:p>
          <a:p>
            <a:pPr marL="993775" lvl="1" indent="-457200">
              <a:defRPr/>
            </a:pPr>
            <a:r>
              <a:rPr lang="zh-CN" altLang="en-US" b="1" dirty="0">
                <a:latin typeface="+mn-ea"/>
                <a:ea typeface="+mn-ea"/>
              </a:rPr>
              <a:t>处方</a:t>
            </a:r>
            <a:endParaRPr lang="en-US" altLang="zh-CN" b="1" dirty="0">
              <a:latin typeface="+mn-ea"/>
              <a:ea typeface="+mn-ea"/>
            </a:endParaRPr>
          </a:p>
          <a:p>
            <a:pPr marL="993775" lvl="1" indent="-457200">
              <a:defRPr/>
            </a:pPr>
            <a:r>
              <a:rPr lang="zh-CN" altLang="en-US" b="1" dirty="0">
                <a:latin typeface="+mn-ea"/>
                <a:ea typeface="+mn-ea"/>
              </a:rPr>
              <a:t>收费清单</a:t>
            </a:r>
            <a:endParaRPr lang="en-US" altLang="zh-CN" b="1" dirty="0">
              <a:latin typeface="+mn-ea"/>
              <a:ea typeface="+mn-ea"/>
            </a:endParaRPr>
          </a:p>
          <a:p>
            <a:pPr marL="0" indent="0">
              <a:buFont typeface="Wingdings" panose="05000000000000000000" pitchFamily="2" charset="2"/>
              <a:buNone/>
              <a:defRPr/>
            </a:pPr>
            <a:r>
              <a:rPr lang="zh-CN" altLang="en-US" sz="2800" b="1" dirty="0">
                <a:latin typeface="+mn-ea"/>
              </a:rPr>
              <a:t>数据存储与加工之间，在表示上只需加上双向箭头，用来表明它们之间的数据交互，无须特别表示数据流的内容，可在数据词典中说明</a:t>
            </a:r>
          </a:p>
        </p:txBody>
      </p:sp>
      <p:sp>
        <p:nvSpPr>
          <p:cNvPr id="80900" name="页脚占位符 3">
            <a:extLst>
              <a:ext uri="{FF2B5EF4-FFF2-40B4-BE49-F238E27FC236}">
                <a16:creationId xmlns:a16="http://schemas.microsoft.com/office/drawing/2014/main" id="{558C944B-94DD-41B2-BE01-616B137D3D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A1A3E1EC-8DAD-4F1C-96A5-D1B47D897700}"/>
              </a:ext>
            </a:extLst>
          </p:cNvPr>
          <p:cNvSpPr>
            <a:spLocks noGrp="1"/>
          </p:cNvSpPr>
          <p:nvPr>
            <p:ph type="title"/>
          </p:nvPr>
        </p:nvSpPr>
        <p:spPr>
          <a:xfrm>
            <a:off x="2339975" y="0"/>
            <a:ext cx="6753225" cy="909638"/>
          </a:xfrm>
        </p:spPr>
        <p:txBody>
          <a:bodyPr/>
          <a:lstStyle/>
          <a:p>
            <a:r>
              <a:rPr lang="zh-CN" altLang="en-US"/>
              <a:t>医院就诊管理系统顶层数据流图</a:t>
            </a:r>
          </a:p>
        </p:txBody>
      </p:sp>
      <p:sp>
        <p:nvSpPr>
          <p:cNvPr id="81923" name="页脚占位符 3">
            <a:extLst>
              <a:ext uri="{FF2B5EF4-FFF2-40B4-BE49-F238E27FC236}">
                <a16:creationId xmlns:a16="http://schemas.microsoft.com/office/drawing/2014/main" id="{F72AC274-8B28-48C2-B14A-292CB98208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对象 4">
            <a:extLst>
              <a:ext uri="{FF2B5EF4-FFF2-40B4-BE49-F238E27FC236}">
                <a16:creationId xmlns:a16="http://schemas.microsoft.com/office/drawing/2014/main" id="{95EA07A5-0167-437E-A47D-462CA1BD5C36}"/>
              </a:ext>
            </a:extLst>
          </p:cNvPr>
          <p:cNvGraphicFramePr>
            <a:graphicFrameLocks noChangeAspect="1"/>
          </p:cNvGraphicFramePr>
          <p:nvPr/>
        </p:nvGraphicFramePr>
        <p:xfrm>
          <a:off x="1692275" y="1049338"/>
          <a:ext cx="5543550" cy="5475287"/>
        </p:xfrm>
        <a:graphic>
          <a:graphicData uri="http://schemas.openxmlformats.org/presentationml/2006/ole">
            <mc:AlternateContent xmlns:mc="http://schemas.openxmlformats.org/markup-compatibility/2006">
              <mc:Choice xmlns:v="urn:schemas-microsoft-com:vml" Requires="v">
                <p:oleObj spid="_x0000_s102404" name="Visio" r:id="rId3" imgW="2905104" imgH="2866965" progId="Visio.Drawing.11">
                  <p:embed/>
                </p:oleObj>
              </mc:Choice>
              <mc:Fallback>
                <p:oleObj name="Visio" r:id="rId3" imgW="2905104" imgH="2866965" progId="Visio.Drawing.11">
                  <p:embed/>
                  <p:pic>
                    <p:nvPicPr>
                      <p:cNvPr id="5" name="对象 4">
                        <a:extLst>
                          <a:ext uri="{FF2B5EF4-FFF2-40B4-BE49-F238E27FC236}">
                            <a16:creationId xmlns:a16="http://schemas.microsoft.com/office/drawing/2014/main" id="{95EA07A5-0167-437E-A47D-462CA1BD5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049338"/>
                        <a:ext cx="5543550" cy="5475287"/>
                      </a:xfrm>
                      <a:prstGeom prst="rect">
                        <a:avLst/>
                      </a:prstGeom>
                      <a:solidFill>
                        <a:srgbClr val="F0F7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8AC6BFF6-8F09-45B4-972E-A063DF5ECB54}"/>
              </a:ext>
            </a:extLst>
          </p:cNvPr>
          <p:cNvSpPr>
            <a:spLocks noGrp="1"/>
          </p:cNvSpPr>
          <p:nvPr>
            <p:ph type="title"/>
          </p:nvPr>
        </p:nvSpPr>
        <p:spPr/>
        <p:txBody>
          <a:bodyPr/>
          <a:lstStyle/>
          <a:p>
            <a:r>
              <a:rPr lang="zh-CN" altLang="en-US"/>
              <a:t>方案一的第一层数据流图</a:t>
            </a:r>
          </a:p>
        </p:txBody>
      </p:sp>
      <p:sp>
        <p:nvSpPr>
          <p:cNvPr id="82947" name="页脚占位符 3">
            <a:extLst>
              <a:ext uri="{FF2B5EF4-FFF2-40B4-BE49-F238E27FC236}">
                <a16:creationId xmlns:a16="http://schemas.microsoft.com/office/drawing/2014/main" id="{4F65806C-11D7-4E43-B923-8C8FB037151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对象 4">
            <a:extLst>
              <a:ext uri="{FF2B5EF4-FFF2-40B4-BE49-F238E27FC236}">
                <a16:creationId xmlns:a16="http://schemas.microsoft.com/office/drawing/2014/main" id="{D21A303A-2F59-4E3C-AE3E-556A7ED7C203}"/>
              </a:ext>
            </a:extLst>
          </p:cNvPr>
          <p:cNvGraphicFramePr>
            <a:graphicFrameLocks noChangeAspect="1"/>
          </p:cNvGraphicFramePr>
          <p:nvPr/>
        </p:nvGraphicFramePr>
        <p:xfrm>
          <a:off x="1116013" y="1060450"/>
          <a:ext cx="6480175" cy="5464175"/>
        </p:xfrm>
        <a:graphic>
          <a:graphicData uri="http://schemas.openxmlformats.org/presentationml/2006/ole">
            <mc:AlternateContent xmlns:mc="http://schemas.openxmlformats.org/markup-compatibility/2006">
              <mc:Choice xmlns:v="urn:schemas-microsoft-com:vml" Requires="v">
                <p:oleObj spid="_x0000_s103428" name="Visio" r:id="rId3" imgW="5108502" imgH="4312596" progId="Visio.Drawing.11">
                  <p:embed/>
                </p:oleObj>
              </mc:Choice>
              <mc:Fallback>
                <p:oleObj name="Visio" r:id="rId3" imgW="5108502" imgH="4312596" progId="Visio.Drawing.11">
                  <p:embed/>
                  <p:pic>
                    <p:nvPicPr>
                      <p:cNvPr id="5" name="对象 4">
                        <a:extLst>
                          <a:ext uri="{FF2B5EF4-FFF2-40B4-BE49-F238E27FC236}">
                            <a16:creationId xmlns:a16="http://schemas.microsoft.com/office/drawing/2014/main" id="{D21A303A-2F59-4E3C-AE3E-556A7ED7C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060450"/>
                        <a:ext cx="6480175" cy="5464175"/>
                      </a:xfrm>
                      <a:prstGeom prst="rect">
                        <a:avLst/>
                      </a:prstGeom>
                      <a:solidFill>
                        <a:srgbClr val="EEF8F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BCAA0280-3A73-4F1B-878A-2F6F1C6756B8}"/>
              </a:ext>
            </a:extLst>
          </p:cNvPr>
          <p:cNvSpPr>
            <a:spLocks noGrp="1"/>
          </p:cNvSpPr>
          <p:nvPr>
            <p:ph type="title"/>
          </p:nvPr>
        </p:nvSpPr>
        <p:spPr/>
        <p:txBody>
          <a:bodyPr/>
          <a:lstStyle/>
          <a:p>
            <a:r>
              <a:rPr lang="zh-CN" altLang="en-US"/>
              <a:t>方案二的第一层数据流图</a:t>
            </a:r>
          </a:p>
        </p:txBody>
      </p:sp>
      <p:sp>
        <p:nvSpPr>
          <p:cNvPr id="83971" name="页脚占位符 3">
            <a:extLst>
              <a:ext uri="{FF2B5EF4-FFF2-40B4-BE49-F238E27FC236}">
                <a16:creationId xmlns:a16="http://schemas.microsoft.com/office/drawing/2014/main" id="{7D6751A1-8FB6-4EA7-A752-BCB70BC2D7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对象 4">
            <a:extLst>
              <a:ext uri="{FF2B5EF4-FFF2-40B4-BE49-F238E27FC236}">
                <a16:creationId xmlns:a16="http://schemas.microsoft.com/office/drawing/2014/main" id="{C8A0FDBB-E498-457C-B954-67EDE200BF3E}"/>
              </a:ext>
            </a:extLst>
          </p:cNvPr>
          <p:cNvGraphicFramePr>
            <a:graphicFrameLocks noChangeAspect="1"/>
          </p:cNvGraphicFramePr>
          <p:nvPr/>
        </p:nvGraphicFramePr>
        <p:xfrm>
          <a:off x="1331913" y="1052513"/>
          <a:ext cx="6408737" cy="5403850"/>
        </p:xfrm>
        <a:graphic>
          <a:graphicData uri="http://schemas.openxmlformats.org/presentationml/2006/ole">
            <mc:AlternateContent xmlns:mc="http://schemas.openxmlformats.org/markup-compatibility/2006">
              <mc:Choice xmlns:v="urn:schemas-microsoft-com:vml" Requires="v">
                <p:oleObj spid="_x0000_s104452" name="Visio" r:id="rId3" imgW="5095944" imgH="4295723" progId="Visio.Drawing.11">
                  <p:embed/>
                </p:oleObj>
              </mc:Choice>
              <mc:Fallback>
                <p:oleObj name="Visio" r:id="rId3" imgW="5095944" imgH="4295723" progId="Visio.Drawing.11">
                  <p:embed/>
                  <p:pic>
                    <p:nvPicPr>
                      <p:cNvPr id="5" name="对象 4">
                        <a:extLst>
                          <a:ext uri="{FF2B5EF4-FFF2-40B4-BE49-F238E27FC236}">
                            <a16:creationId xmlns:a16="http://schemas.microsoft.com/office/drawing/2014/main" id="{C8A0FDBB-E498-457C-B954-67EDE200B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6408737" cy="54038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1771D3D9-802C-4312-8192-68AE883A61A3}"/>
              </a:ext>
            </a:extLst>
          </p:cNvPr>
          <p:cNvSpPr>
            <a:spLocks noGrp="1"/>
          </p:cNvSpPr>
          <p:nvPr>
            <p:ph type="title"/>
          </p:nvPr>
        </p:nvSpPr>
        <p:spPr/>
        <p:txBody>
          <a:bodyPr/>
          <a:lstStyle/>
          <a:p>
            <a:r>
              <a:rPr lang="zh-CN" altLang="en-US"/>
              <a:t>挂号子系统的第二层数据流图</a:t>
            </a:r>
          </a:p>
        </p:txBody>
      </p:sp>
      <p:sp>
        <p:nvSpPr>
          <p:cNvPr id="84995" name="内容占位符 2">
            <a:extLst>
              <a:ext uri="{FF2B5EF4-FFF2-40B4-BE49-F238E27FC236}">
                <a16:creationId xmlns:a16="http://schemas.microsoft.com/office/drawing/2014/main" id="{48CB5E3A-B640-498C-9DCE-E8F38835E4BD}"/>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4996" name="页脚占位符 3">
            <a:extLst>
              <a:ext uri="{FF2B5EF4-FFF2-40B4-BE49-F238E27FC236}">
                <a16:creationId xmlns:a16="http://schemas.microsoft.com/office/drawing/2014/main" id="{F184DB5C-0480-404C-B414-1A8535BCF27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84997" name="Rectangle 2">
            <a:extLst>
              <a:ext uri="{FF2B5EF4-FFF2-40B4-BE49-F238E27FC236}">
                <a16:creationId xmlns:a16="http://schemas.microsoft.com/office/drawing/2014/main" id="{E100271A-0834-4FC0-8B40-8902F600B3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7" name="对象 6">
            <a:extLst>
              <a:ext uri="{FF2B5EF4-FFF2-40B4-BE49-F238E27FC236}">
                <a16:creationId xmlns:a16="http://schemas.microsoft.com/office/drawing/2014/main" id="{03E08FCA-75F0-41DC-8C96-0B10DE46E2C3}"/>
              </a:ext>
            </a:extLst>
          </p:cNvPr>
          <p:cNvGraphicFramePr>
            <a:graphicFrameLocks noChangeAspect="1"/>
          </p:cNvGraphicFramePr>
          <p:nvPr/>
        </p:nvGraphicFramePr>
        <p:xfrm>
          <a:off x="249238" y="1111250"/>
          <a:ext cx="8645525" cy="5154613"/>
        </p:xfrm>
        <a:graphic>
          <a:graphicData uri="http://schemas.openxmlformats.org/presentationml/2006/ole">
            <mc:AlternateContent xmlns:mc="http://schemas.openxmlformats.org/markup-compatibility/2006">
              <mc:Choice xmlns:v="urn:schemas-microsoft-com:vml" Requires="v">
                <p:oleObj spid="_x0000_s105476" name="Visio" r:id="rId4" imgW="5794707" imgH="3274709" progId="Visio.Drawing.11">
                  <p:embed/>
                </p:oleObj>
              </mc:Choice>
              <mc:Fallback>
                <p:oleObj name="Visio" r:id="rId4" imgW="5794707" imgH="3274709" progId="Visio.Drawing.11">
                  <p:embed/>
                  <p:pic>
                    <p:nvPicPr>
                      <p:cNvPr id="7" name="对象 6">
                        <a:extLst>
                          <a:ext uri="{FF2B5EF4-FFF2-40B4-BE49-F238E27FC236}">
                            <a16:creationId xmlns:a16="http://schemas.microsoft.com/office/drawing/2014/main" id="{03E08FCA-75F0-41DC-8C96-0B10DE46E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1111250"/>
                        <a:ext cx="8645525" cy="51546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6416F24D-7D0A-43A8-90A5-A631D18AE267}"/>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EC5CD292-6361-4E1D-87D3-DD821018C170}"/>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(7) </a:t>
            </a:r>
            <a:r>
              <a:rPr lang="zh-CN" sz="2800" b="1" dirty="0">
                <a:latin typeface="+mn-ea"/>
              </a:rPr>
              <a:t>实时系统的数据流图</a:t>
            </a:r>
            <a:endParaRPr lang="en-US" altLang="zh-CN" sz="2800" b="1" dirty="0">
              <a:latin typeface="+mn-ea"/>
            </a:endParaRPr>
          </a:p>
          <a:p>
            <a:pPr lvl="1">
              <a:defRPr/>
            </a:pPr>
            <a:r>
              <a:rPr lang="en-US" sz="2400" b="1" dirty="0">
                <a:ea typeface="+mn-ea"/>
              </a:rPr>
              <a:t>Ward &amp; Mellor</a:t>
            </a:r>
            <a:r>
              <a:rPr lang="zh-CN" sz="2400" b="1" dirty="0">
                <a:latin typeface="+mn-ea"/>
                <a:ea typeface="+mn-ea"/>
              </a:rPr>
              <a:t>对实时系统的数据流图进行相应的扩展，除了原有的数据流之外还引入了控制流及连续的数据流等符号。</a:t>
            </a:r>
            <a:endParaRPr lang="en-US" altLang="zh-CN" sz="2400" b="1" dirty="0">
              <a:latin typeface="+mn-ea"/>
              <a:ea typeface="+mn-ea"/>
            </a:endParaRPr>
          </a:p>
          <a:p>
            <a:pPr lvl="1">
              <a:defRPr/>
            </a:pPr>
            <a:r>
              <a:rPr lang="zh-CN" sz="2400" b="1" dirty="0">
                <a:latin typeface="+mn-ea"/>
                <a:ea typeface="+mn-ea"/>
              </a:rPr>
              <a:t>这种扩展可以适应实时系统提出的以下要求：① 在时间连续的基础上接收或产生数据流；② 贯穿系统的控制信息和相关的控制处理；③ 在多任务的情况下可能会遇到同一个加工的多个实例；④ 系统状态以及导致系统状态迁移的机制。</a:t>
            </a:r>
            <a:endParaRPr lang="zh-CN" altLang="en-US" sz="2400" b="1" dirty="0">
              <a:latin typeface="+mn-ea"/>
              <a:ea typeface="+mn-ea"/>
            </a:endParaRPr>
          </a:p>
        </p:txBody>
      </p:sp>
      <p:sp>
        <p:nvSpPr>
          <p:cNvPr id="71684" name="页脚占位符 3">
            <a:extLst>
              <a:ext uri="{FF2B5EF4-FFF2-40B4-BE49-F238E27FC236}">
                <a16:creationId xmlns:a16="http://schemas.microsoft.com/office/drawing/2014/main" id="{F55D611A-E200-4EFB-990C-C0E386CFA54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424509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9">
            <a:extLst>
              <a:ext uri="{FF2B5EF4-FFF2-40B4-BE49-F238E27FC236}">
                <a16:creationId xmlns:a16="http://schemas.microsoft.com/office/drawing/2014/main" id="{50959789-DFE2-4F71-AB45-F423ED4D9BE7}"/>
              </a:ext>
            </a:extLst>
          </p:cNvPr>
          <p:cNvSpPr>
            <a:spLocks noGrp="1"/>
          </p:cNvSpPr>
          <p:nvPr>
            <p:ph idx="1"/>
          </p:nvPr>
        </p:nvSpPr>
        <p:spPr/>
        <p:txBody>
          <a:bodyPr/>
          <a:lstStyle/>
          <a:p>
            <a:pPr lvl="1">
              <a:defRPr/>
            </a:pPr>
            <a:r>
              <a:rPr lang="zh-CN" sz="2400" b="1" dirty="0">
                <a:ea typeface="+mn-ea"/>
                <a:cs typeface="+mn-cs"/>
              </a:rPr>
              <a:t>扩展的图形符号</a:t>
            </a:r>
            <a:r>
              <a:rPr lang="zh-CN" altLang="en-US" sz="2400" b="1" dirty="0">
                <a:ea typeface="+mn-ea"/>
                <a:cs typeface="+mn-cs"/>
              </a:rPr>
              <a:t>。</a:t>
            </a:r>
            <a:r>
              <a:rPr lang="zh-CN" sz="2400" b="1" dirty="0">
                <a:ea typeface="+mn-ea"/>
                <a:cs typeface="+mn-cs"/>
              </a:rPr>
              <a:t>这些符号可以与原来的数据流图的图形符号混用。</a:t>
            </a:r>
            <a:endParaRPr lang="zh-CN" altLang="en-US" sz="2400" b="1" dirty="0"/>
          </a:p>
        </p:txBody>
      </p:sp>
      <p:sp>
        <p:nvSpPr>
          <p:cNvPr id="73731" name="标题 1">
            <a:extLst>
              <a:ext uri="{FF2B5EF4-FFF2-40B4-BE49-F238E27FC236}">
                <a16:creationId xmlns:a16="http://schemas.microsoft.com/office/drawing/2014/main" id="{D194A1D6-E8C7-413F-BB02-6799FE7DE7F1}"/>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73732" name="页脚占位符 3">
            <a:extLst>
              <a:ext uri="{FF2B5EF4-FFF2-40B4-BE49-F238E27FC236}">
                <a16:creationId xmlns:a16="http://schemas.microsoft.com/office/drawing/2014/main" id="{2BCB9920-3DC8-4BD8-B135-5E793D5FF0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24942" name="Line 14">
            <a:extLst>
              <a:ext uri="{FF2B5EF4-FFF2-40B4-BE49-F238E27FC236}">
                <a16:creationId xmlns:a16="http://schemas.microsoft.com/office/drawing/2014/main" id="{FDE5AF34-E446-4581-B9A0-8EB74FBCC0BD}"/>
              </a:ext>
            </a:extLst>
          </p:cNvPr>
          <p:cNvSpPr>
            <a:spLocks noChangeShapeType="1"/>
          </p:cNvSpPr>
          <p:nvPr/>
        </p:nvSpPr>
        <p:spPr bwMode="auto">
          <a:xfrm>
            <a:off x="1362075" y="2928938"/>
            <a:ext cx="4953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4" name="Oval 16">
            <a:extLst>
              <a:ext uri="{FF2B5EF4-FFF2-40B4-BE49-F238E27FC236}">
                <a16:creationId xmlns:a16="http://schemas.microsoft.com/office/drawing/2014/main" id="{62F1BBB5-47D4-4E6F-9D45-EFDEFC4EBC03}"/>
              </a:ext>
            </a:extLst>
          </p:cNvPr>
          <p:cNvSpPr>
            <a:spLocks noChangeArrowheads="1"/>
          </p:cNvSpPr>
          <p:nvPr/>
        </p:nvSpPr>
        <p:spPr bwMode="auto">
          <a:xfrm>
            <a:off x="1285875" y="4143375"/>
            <a:ext cx="500063" cy="428625"/>
          </a:xfrm>
          <a:prstGeom prst="ellipse">
            <a:avLst/>
          </a:prstGeom>
          <a:solidFill>
            <a:srgbClr val="FFFFFF"/>
          </a:solidFill>
          <a:ln w="9525">
            <a:solidFill>
              <a:srgbClr val="000000"/>
            </a:solidFill>
            <a:prstDash val="sysDot"/>
            <a:round/>
            <a:headEnd/>
            <a:tailEnd/>
          </a:ln>
          <a:effectLst>
            <a:outerShdw dist="35921" dir="2700000" algn="ctr" rotWithShape="0">
              <a:srgbClr val="808080"/>
            </a:outerShdw>
          </a:effec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pSp>
        <p:nvGrpSpPr>
          <p:cNvPr id="2" name="Group 17">
            <a:extLst>
              <a:ext uri="{FF2B5EF4-FFF2-40B4-BE49-F238E27FC236}">
                <a16:creationId xmlns:a16="http://schemas.microsoft.com/office/drawing/2014/main" id="{DB32B0EB-9091-4162-89D4-2B81A7EC5D9C}"/>
              </a:ext>
            </a:extLst>
          </p:cNvPr>
          <p:cNvGrpSpPr>
            <a:grpSpLocks/>
          </p:cNvGrpSpPr>
          <p:nvPr/>
        </p:nvGrpSpPr>
        <p:grpSpPr bwMode="auto">
          <a:xfrm>
            <a:off x="1285875" y="4929188"/>
            <a:ext cx="571500" cy="357187"/>
            <a:chOff x="792" y="10092"/>
            <a:chExt cx="600" cy="240"/>
          </a:xfrm>
        </p:grpSpPr>
        <p:sp>
          <p:nvSpPr>
            <p:cNvPr id="73747" name="Line 18">
              <a:extLst>
                <a:ext uri="{FF2B5EF4-FFF2-40B4-BE49-F238E27FC236}">
                  <a16:creationId xmlns:a16="http://schemas.microsoft.com/office/drawing/2014/main" id="{2CFE202A-4CFB-48BA-9C39-B0169A68FA44}"/>
                </a:ext>
              </a:extLst>
            </p:cNvPr>
            <p:cNvSpPr>
              <a:spLocks noChangeShapeType="1"/>
            </p:cNvSpPr>
            <p:nvPr/>
          </p:nvSpPr>
          <p:spPr bwMode="auto">
            <a:xfrm>
              <a:off x="792" y="10092"/>
              <a:ext cx="6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19">
              <a:extLst>
                <a:ext uri="{FF2B5EF4-FFF2-40B4-BE49-F238E27FC236}">
                  <a16:creationId xmlns:a16="http://schemas.microsoft.com/office/drawing/2014/main" id="{619D891D-63CA-4F2A-A098-059A34115E0F}"/>
                </a:ext>
              </a:extLst>
            </p:cNvPr>
            <p:cNvSpPr>
              <a:spLocks noChangeShapeType="1"/>
            </p:cNvSpPr>
            <p:nvPr/>
          </p:nvSpPr>
          <p:spPr bwMode="auto">
            <a:xfrm>
              <a:off x="792" y="10332"/>
              <a:ext cx="6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0">
            <a:extLst>
              <a:ext uri="{FF2B5EF4-FFF2-40B4-BE49-F238E27FC236}">
                <a16:creationId xmlns:a16="http://schemas.microsoft.com/office/drawing/2014/main" id="{E465AFAA-ABFA-468D-87EA-B1A1468CD8C1}"/>
              </a:ext>
            </a:extLst>
          </p:cNvPr>
          <p:cNvGrpSpPr>
            <a:grpSpLocks/>
          </p:cNvGrpSpPr>
          <p:nvPr/>
        </p:nvGrpSpPr>
        <p:grpSpPr bwMode="auto">
          <a:xfrm>
            <a:off x="1285875" y="5643563"/>
            <a:ext cx="500063" cy="428625"/>
            <a:chOff x="387" y="9681"/>
            <a:chExt cx="585" cy="567"/>
          </a:xfrm>
        </p:grpSpPr>
        <p:sp>
          <p:nvSpPr>
            <p:cNvPr id="73745" name="Oval 21">
              <a:extLst>
                <a:ext uri="{FF2B5EF4-FFF2-40B4-BE49-F238E27FC236}">
                  <a16:creationId xmlns:a16="http://schemas.microsoft.com/office/drawing/2014/main" id="{E783144F-453D-42DA-B299-D5BC918CDD9F}"/>
                </a:ext>
              </a:extLst>
            </p:cNvPr>
            <p:cNvSpPr>
              <a:spLocks noChangeArrowheads="1"/>
            </p:cNvSpPr>
            <p:nvPr/>
          </p:nvSpPr>
          <p:spPr bwMode="auto">
            <a:xfrm>
              <a:off x="432" y="9708"/>
              <a:ext cx="540" cy="540"/>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3746" name="Oval 22">
              <a:extLst>
                <a:ext uri="{FF2B5EF4-FFF2-40B4-BE49-F238E27FC236}">
                  <a16:creationId xmlns:a16="http://schemas.microsoft.com/office/drawing/2014/main" id="{2008CECC-AA10-41E1-8651-20FDCC48689B}"/>
                </a:ext>
              </a:extLst>
            </p:cNvPr>
            <p:cNvSpPr>
              <a:spLocks noChangeArrowheads="1"/>
            </p:cNvSpPr>
            <p:nvPr/>
          </p:nvSpPr>
          <p:spPr bwMode="auto">
            <a:xfrm>
              <a:off x="387" y="9681"/>
              <a:ext cx="540" cy="540"/>
            </a:xfrm>
            <a:prstGeom prst="ellipse">
              <a:avLst/>
            </a:prstGeom>
            <a:solidFill>
              <a:srgbClr val="FFFFFF"/>
            </a:solidFill>
            <a:ln w="9525" algn="ctr">
              <a:solidFill>
                <a:srgbClr val="000000"/>
              </a:solidFill>
              <a:round/>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pSp>
      <p:grpSp>
        <p:nvGrpSpPr>
          <p:cNvPr id="4" name="组合 28">
            <a:extLst>
              <a:ext uri="{FF2B5EF4-FFF2-40B4-BE49-F238E27FC236}">
                <a16:creationId xmlns:a16="http://schemas.microsoft.com/office/drawing/2014/main" id="{D5081E3A-D8AD-488E-BCBB-F4D50D16889E}"/>
              </a:ext>
            </a:extLst>
          </p:cNvPr>
          <p:cNvGrpSpPr>
            <a:grpSpLocks/>
          </p:cNvGrpSpPr>
          <p:nvPr/>
        </p:nvGrpSpPr>
        <p:grpSpPr bwMode="auto">
          <a:xfrm>
            <a:off x="1362075" y="3643313"/>
            <a:ext cx="495300" cy="6350"/>
            <a:chOff x="1447800" y="6856413"/>
            <a:chExt cx="495300" cy="6350"/>
          </a:xfrm>
        </p:grpSpPr>
        <p:sp>
          <p:nvSpPr>
            <p:cNvPr id="73743" name="Line 23">
              <a:extLst>
                <a:ext uri="{FF2B5EF4-FFF2-40B4-BE49-F238E27FC236}">
                  <a16:creationId xmlns:a16="http://schemas.microsoft.com/office/drawing/2014/main" id="{8AEADA15-0028-4831-915D-7DE69B1D4904}"/>
                </a:ext>
              </a:extLst>
            </p:cNvPr>
            <p:cNvSpPr>
              <a:spLocks noChangeShapeType="1"/>
            </p:cNvSpPr>
            <p:nvPr/>
          </p:nvSpPr>
          <p:spPr bwMode="auto">
            <a:xfrm>
              <a:off x="1447800" y="6862763"/>
              <a:ext cx="495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4" name="Line 24">
              <a:extLst>
                <a:ext uri="{FF2B5EF4-FFF2-40B4-BE49-F238E27FC236}">
                  <a16:creationId xmlns:a16="http://schemas.microsoft.com/office/drawing/2014/main" id="{A00CACB3-3A4A-4A9C-B208-24F0A36A8978}"/>
                </a:ext>
              </a:extLst>
            </p:cNvPr>
            <p:cNvSpPr>
              <a:spLocks noChangeShapeType="1"/>
            </p:cNvSpPr>
            <p:nvPr/>
          </p:nvSpPr>
          <p:spPr bwMode="auto">
            <a:xfrm>
              <a:off x="1447800" y="6856413"/>
              <a:ext cx="419100" cy="6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1" name="矩形 30">
            <a:extLst>
              <a:ext uri="{FF2B5EF4-FFF2-40B4-BE49-F238E27FC236}">
                <a16:creationId xmlns:a16="http://schemas.microsoft.com/office/drawing/2014/main" id="{683A98BC-B832-4099-A36E-5995D21019B9}"/>
              </a:ext>
            </a:extLst>
          </p:cNvPr>
          <p:cNvSpPr>
            <a:spLocks noChangeArrowheads="1"/>
          </p:cNvSpPr>
          <p:nvPr/>
        </p:nvSpPr>
        <p:spPr bwMode="auto">
          <a:xfrm>
            <a:off x="2143125" y="2786063"/>
            <a:ext cx="67865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800" b="1">
                <a:latin typeface="黑体" panose="02010609060101010101" pitchFamily="49" charset="-122"/>
                <a:ea typeface="黑体" panose="02010609060101010101" pitchFamily="49" charset="-122"/>
              </a:rPr>
              <a:t>控制项或事件。时间上间隔发生的数据流，取布尔值或离散值。</a:t>
            </a:r>
          </a:p>
        </p:txBody>
      </p:sp>
      <p:sp>
        <p:nvSpPr>
          <p:cNvPr id="32" name="矩形 31">
            <a:extLst>
              <a:ext uri="{FF2B5EF4-FFF2-40B4-BE49-F238E27FC236}">
                <a16:creationId xmlns:a16="http://schemas.microsoft.com/office/drawing/2014/main" id="{861F465A-E88D-4F4A-A911-0E9467DB35FF}"/>
              </a:ext>
            </a:extLst>
          </p:cNvPr>
          <p:cNvSpPr>
            <a:spLocks noChangeArrowheads="1"/>
          </p:cNvSpPr>
          <p:nvPr/>
        </p:nvSpPr>
        <p:spPr bwMode="auto">
          <a:xfrm>
            <a:off x="2214563" y="3500438"/>
            <a:ext cx="69294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800" b="1">
                <a:latin typeface="黑体" panose="02010609060101010101" pitchFamily="49" charset="-122"/>
                <a:ea typeface="黑体" panose="02010609060101010101" pitchFamily="49" charset="-122"/>
              </a:rPr>
              <a:t>连续数据流。时间上连续发生的数据流，用做加工的输入或输出。</a:t>
            </a:r>
          </a:p>
        </p:txBody>
      </p:sp>
      <p:sp>
        <p:nvSpPr>
          <p:cNvPr id="33" name="矩形 32">
            <a:extLst>
              <a:ext uri="{FF2B5EF4-FFF2-40B4-BE49-F238E27FC236}">
                <a16:creationId xmlns:a16="http://schemas.microsoft.com/office/drawing/2014/main" id="{910158F7-7424-4110-8A38-C26159CF6AC6}"/>
              </a:ext>
            </a:extLst>
          </p:cNvPr>
          <p:cNvSpPr>
            <a:spLocks noChangeArrowheads="1"/>
          </p:cNvSpPr>
          <p:nvPr/>
        </p:nvSpPr>
        <p:spPr bwMode="auto">
          <a:xfrm>
            <a:off x="2143125" y="4206875"/>
            <a:ext cx="6572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800" b="1">
                <a:latin typeface="黑体" panose="02010609060101010101" pitchFamily="49" charset="-122"/>
                <a:ea typeface="黑体" panose="02010609060101010101" pitchFamily="49" charset="-122"/>
              </a:rPr>
              <a:t>控制加工。由事件驱动的控制处理过程，接受控制和输入，产生控制作为输出。</a:t>
            </a:r>
          </a:p>
        </p:txBody>
      </p:sp>
      <p:sp>
        <p:nvSpPr>
          <p:cNvPr id="34" name="矩形 33">
            <a:extLst>
              <a:ext uri="{FF2B5EF4-FFF2-40B4-BE49-F238E27FC236}">
                <a16:creationId xmlns:a16="http://schemas.microsoft.com/office/drawing/2014/main" id="{C35AAB5D-74E9-4A10-827D-A1B6725076E9}"/>
              </a:ext>
            </a:extLst>
          </p:cNvPr>
          <p:cNvSpPr>
            <a:spLocks noChangeArrowheads="1"/>
          </p:cNvSpPr>
          <p:nvPr/>
        </p:nvSpPr>
        <p:spPr bwMode="auto">
          <a:xfrm>
            <a:off x="2143125" y="4986338"/>
            <a:ext cx="67865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800" b="1">
                <a:latin typeface="黑体" panose="02010609060101010101" pitchFamily="49" charset="-122"/>
                <a:ea typeface="黑体" panose="02010609060101010101" pitchFamily="49" charset="-122"/>
              </a:rPr>
              <a:t>控制存储。为一个或多个控制提供事件源或事件存储服务的库。</a:t>
            </a:r>
          </a:p>
        </p:txBody>
      </p:sp>
      <p:sp>
        <p:nvSpPr>
          <p:cNvPr id="35" name="矩形 34">
            <a:extLst>
              <a:ext uri="{FF2B5EF4-FFF2-40B4-BE49-F238E27FC236}">
                <a16:creationId xmlns:a16="http://schemas.microsoft.com/office/drawing/2014/main" id="{AE89648F-5E00-4564-BABD-4DBA74F983A4}"/>
              </a:ext>
            </a:extLst>
          </p:cNvPr>
          <p:cNvSpPr>
            <a:spLocks noChangeArrowheads="1"/>
          </p:cNvSpPr>
          <p:nvPr/>
        </p:nvSpPr>
        <p:spPr bwMode="auto">
          <a:xfrm>
            <a:off x="2214563" y="5715000"/>
            <a:ext cx="6929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800" b="1">
                <a:latin typeface="黑体" panose="02010609060101010101" pitchFamily="49" charset="-122"/>
                <a:ea typeface="黑体" panose="02010609060101010101" pitchFamily="49" charset="-122"/>
              </a:rPr>
              <a:t>加工。同一个加工的多个对等的实例。在多任务系统中当产生多个加工时使用。它相当于一些进程。</a:t>
            </a:r>
          </a:p>
        </p:txBody>
      </p:sp>
    </p:spTree>
    <p:extLst>
      <p:ext uri="{BB962C8B-B14F-4D97-AF65-F5344CB8AC3E}">
        <p14:creationId xmlns:p14="http://schemas.microsoft.com/office/powerpoint/2010/main" val="372283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AAA42FF6-4A8E-40AA-9CF4-7D4E903CFC70}"/>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BD19B282-489D-4352-BBB4-503C0F21AE24}"/>
              </a:ext>
            </a:extLst>
          </p:cNvPr>
          <p:cNvSpPr>
            <a:spLocks noGrp="1"/>
          </p:cNvSpPr>
          <p:nvPr>
            <p:ph idx="1"/>
          </p:nvPr>
        </p:nvSpPr>
        <p:spPr>
          <a:xfrm>
            <a:off x="428625" y="1409700"/>
            <a:ext cx="8562975" cy="4856163"/>
          </a:xfrm>
        </p:spPr>
        <p:txBody>
          <a:bodyPr/>
          <a:lstStyle/>
          <a:p>
            <a:pPr lvl="2">
              <a:buFont typeface="Wingdings" panose="05000000000000000000" pitchFamily="2" charset="2"/>
              <a:buNone/>
              <a:defRPr/>
            </a:pPr>
            <a:r>
              <a:rPr lang="zh-CN" altLang="en-US" b="1" dirty="0">
                <a:latin typeface="+mn-ea"/>
                <a:ea typeface="+mn-ea"/>
              </a:rPr>
              <a:t>示例</a:t>
            </a:r>
            <a:r>
              <a:rPr lang="en-US" altLang="zh-CN" b="1" dirty="0">
                <a:latin typeface="+mn-ea"/>
                <a:ea typeface="+mn-ea"/>
              </a:rPr>
              <a:t>1</a:t>
            </a:r>
            <a:r>
              <a:rPr lang="zh-CN" altLang="en-US" b="1" dirty="0">
                <a:latin typeface="+mn-ea"/>
                <a:ea typeface="+mn-ea"/>
              </a:rPr>
              <a:t>：基于计算机的水温控制系统的处理</a:t>
            </a:r>
          </a:p>
        </p:txBody>
      </p:sp>
      <p:sp>
        <p:nvSpPr>
          <p:cNvPr id="74756" name="页脚占位符 3">
            <a:extLst>
              <a:ext uri="{FF2B5EF4-FFF2-40B4-BE49-F238E27FC236}">
                <a16:creationId xmlns:a16="http://schemas.microsoft.com/office/drawing/2014/main" id="{AC532AA6-371F-4D9B-A45D-4999DDBF8B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4757" name="Rectangle 54">
            <a:extLst>
              <a:ext uri="{FF2B5EF4-FFF2-40B4-BE49-F238E27FC236}">
                <a16:creationId xmlns:a16="http://schemas.microsoft.com/office/drawing/2014/main" id="{A8EC1913-1A68-44E8-924D-9A33910E733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4758" name="Rectangle 60">
            <a:extLst>
              <a:ext uri="{FF2B5EF4-FFF2-40B4-BE49-F238E27FC236}">
                <a16:creationId xmlns:a16="http://schemas.microsoft.com/office/drawing/2014/main" id="{DB6A8882-B280-4418-8A05-4823EFF073D3}"/>
              </a:ext>
            </a:extLst>
          </p:cNvPr>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zh-CN"/>
          </a:p>
        </p:txBody>
      </p:sp>
      <p:sp>
        <p:nvSpPr>
          <p:cNvPr id="74759" name="矩形 50">
            <a:extLst>
              <a:ext uri="{FF2B5EF4-FFF2-40B4-BE49-F238E27FC236}">
                <a16:creationId xmlns:a16="http://schemas.microsoft.com/office/drawing/2014/main" id="{47CA168A-9830-41AF-96C1-42ABC7161271}"/>
              </a:ext>
            </a:extLst>
          </p:cNvPr>
          <p:cNvSpPr>
            <a:spLocks noChangeArrowheads="1"/>
          </p:cNvSpPr>
          <p:nvPr/>
        </p:nvSpPr>
        <p:spPr bwMode="auto">
          <a:xfrm>
            <a:off x="2357438" y="5857875"/>
            <a:ext cx="4494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dirty="0">
                <a:latin typeface="黑体" panose="02010609060101010101" pitchFamily="49" charset="-122"/>
                <a:ea typeface="黑体" panose="02010609060101010101" pitchFamily="49" charset="-122"/>
              </a:rPr>
              <a:t>时间连续的数据流与普通数据流</a:t>
            </a:r>
          </a:p>
        </p:txBody>
      </p:sp>
      <p:pic>
        <p:nvPicPr>
          <p:cNvPr id="2" name="图片 1">
            <a:extLst>
              <a:ext uri="{FF2B5EF4-FFF2-40B4-BE49-F238E27FC236}">
                <a16:creationId xmlns:a16="http://schemas.microsoft.com/office/drawing/2014/main" id="{7614719A-DECF-47B7-BAF3-777DDBC9D7B9}"/>
              </a:ext>
            </a:extLst>
          </p:cNvPr>
          <p:cNvPicPr>
            <a:picLocks noChangeAspect="1"/>
          </p:cNvPicPr>
          <p:nvPr/>
        </p:nvPicPr>
        <p:blipFill>
          <a:blip r:embed="rId2"/>
          <a:stretch>
            <a:fillRect/>
          </a:stretch>
        </p:blipFill>
        <p:spPr>
          <a:xfrm>
            <a:off x="755576" y="2397685"/>
            <a:ext cx="7505700" cy="2581275"/>
          </a:xfrm>
          <a:prstGeom prst="rect">
            <a:avLst/>
          </a:prstGeom>
        </p:spPr>
      </p:pic>
    </p:spTree>
    <p:extLst>
      <p:ext uri="{BB962C8B-B14F-4D97-AF65-F5344CB8AC3E}">
        <p14:creationId xmlns:p14="http://schemas.microsoft.com/office/powerpoint/2010/main" val="497636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5AF085DF-9FD2-4AD1-ABFF-EDB159D46DF9}"/>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5CC0CA2E-E345-4B9C-B943-0F2CBA109BAC}"/>
              </a:ext>
            </a:extLst>
          </p:cNvPr>
          <p:cNvSpPr>
            <a:spLocks noGrp="1"/>
          </p:cNvSpPr>
          <p:nvPr>
            <p:ph idx="1"/>
          </p:nvPr>
        </p:nvSpPr>
        <p:spPr>
          <a:xfrm>
            <a:off x="467544" y="1073151"/>
            <a:ext cx="8343900" cy="4856163"/>
          </a:xfrm>
        </p:spPr>
        <p:txBody>
          <a:bodyPr/>
          <a:lstStyle/>
          <a:p>
            <a:pPr lvl="1">
              <a:buFont typeface="Wingdings" panose="05000000000000000000" pitchFamily="2" charset="2"/>
              <a:buNone/>
              <a:defRPr/>
            </a:pPr>
            <a:r>
              <a:rPr lang="en-US" altLang="zh-CN" dirty="0"/>
              <a:t>  </a:t>
            </a:r>
            <a:r>
              <a:rPr lang="zh-CN" altLang="en-US" sz="2400" b="1" dirty="0">
                <a:latin typeface="+mn-ea"/>
                <a:ea typeface="+mn-ea"/>
              </a:rPr>
              <a:t>示例</a:t>
            </a:r>
            <a:r>
              <a:rPr lang="en-US" altLang="zh-CN" sz="2400" b="1" dirty="0">
                <a:latin typeface="+mn-ea"/>
                <a:ea typeface="+mn-ea"/>
              </a:rPr>
              <a:t>2</a:t>
            </a:r>
            <a:r>
              <a:rPr lang="zh-CN" altLang="en-US" sz="2400" b="1" dirty="0">
                <a:latin typeface="+mn-ea"/>
                <a:ea typeface="+mn-ea"/>
              </a:rPr>
              <a:t>：制造车间的数据和控制流的顶层流图</a:t>
            </a:r>
          </a:p>
        </p:txBody>
      </p:sp>
      <p:sp>
        <p:nvSpPr>
          <p:cNvPr id="75780" name="页脚占位符 3">
            <a:extLst>
              <a:ext uri="{FF2B5EF4-FFF2-40B4-BE49-F238E27FC236}">
                <a16:creationId xmlns:a16="http://schemas.microsoft.com/office/drawing/2014/main" id="{E804F798-B115-44C4-805D-D02AF43589B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5781" name="Rectangle 114">
            <a:extLst>
              <a:ext uri="{FF2B5EF4-FFF2-40B4-BE49-F238E27FC236}">
                <a16:creationId xmlns:a16="http://schemas.microsoft.com/office/drawing/2014/main" id="{D8594B58-7698-4F78-987A-C2C69DF9837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zh-CN"/>
          </a:p>
        </p:txBody>
      </p:sp>
      <p:sp>
        <p:nvSpPr>
          <p:cNvPr id="75782" name="Rectangle 129">
            <a:extLst>
              <a:ext uri="{FF2B5EF4-FFF2-40B4-BE49-F238E27FC236}">
                <a16:creationId xmlns:a16="http://schemas.microsoft.com/office/drawing/2014/main" id="{B0F7C12D-FF61-468D-8AED-BC44F115DBE5}"/>
              </a:ext>
            </a:extLst>
          </p:cNvPr>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288925">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zh-CN"/>
          </a:p>
        </p:txBody>
      </p:sp>
      <p:sp>
        <p:nvSpPr>
          <p:cNvPr id="104" name="矩形 103">
            <a:extLst>
              <a:ext uri="{FF2B5EF4-FFF2-40B4-BE49-F238E27FC236}">
                <a16:creationId xmlns:a16="http://schemas.microsoft.com/office/drawing/2014/main" id="{ED8DA78E-0BE4-4B49-A228-1CEBDA76942F}"/>
              </a:ext>
            </a:extLst>
          </p:cNvPr>
          <p:cNvSpPr/>
          <p:nvPr/>
        </p:nvSpPr>
        <p:spPr>
          <a:xfrm>
            <a:off x="1237828" y="6030913"/>
            <a:ext cx="6286500" cy="369887"/>
          </a:xfrm>
          <a:prstGeom prst="rect">
            <a:avLst/>
          </a:prstGeom>
        </p:spPr>
        <p:txBody>
          <a:bodyPr>
            <a:spAutoFit/>
          </a:bodyPr>
          <a:lstStyle/>
          <a:p>
            <a:pPr algn="r">
              <a:lnSpc>
                <a:spcPct val="75000"/>
              </a:lnSpc>
              <a:defRPr/>
            </a:pPr>
            <a:r>
              <a:rPr lang="zh-CN" altLang="en-US" b="1" dirty="0">
                <a:latin typeface="+mn-lt"/>
                <a:ea typeface="黑体" pitchFamily="2" charset="-122"/>
              </a:rPr>
              <a:t>使用</a:t>
            </a:r>
            <a:r>
              <a:rPr lang="en-US" b="1" dirty="0">
                <a:latin typeface="+mn-lt"/>
                <a:ea typeface="黑体" pitchFamily="2" charset="-122"/>
              </a:rPr>
              <a:t>Ward &amp; Mellor</a:t>
            </a:r>
            <a:r>
              <a:rPr lang="zh-CN" altLang="en-US" b="1" dirty="0">
                <a:latin typeface="+mn-lt"/>
                <a:ea typeface="黑体" pitchFamily="2" charset="-122"/>
              </a:rPr>
              <a:t>符号的数据流和控制流</a:t>
            </a:r>
          </a:p>
        </p:txBody>
      </p:sp>
      <p:pic>
        <p:nvPicPr>
          <p:cNvPr id="2" name="图片 1">
            <a:extLst>
              <a:ext uri="{FF2B5EF4-FFF2-40B4-BE49-F238E27FC236}">
                <a16:creationId xmlns:a16="http://schemas.microsoft.com/office/drawing/2014/main" id="{B64E4FE7-A56E-4032-BBE7-9DAA16D34BD5}"/>
              </a:ext>
            </a:extLst>
          </p:cNvPr>
          <p:cNvPicPr>
            <a:picLocks noChangeAspect="1"/>
          </p:cNvPicPr>
          <p:nvPr/>
        </p:nvPicPr>
        <p:blipFill>
          <a:blip r:embed="rId2"/>
          <a:stretch>
            <a:fillRect/>
          </a:stretch>
        </p:blipFill>
        <p:spPr>
          <a:xfrm>
            <a:off x="1131788" y="1720651"/>
            <a:ext cx="6880424" cy="4228506"/>
          </a:xfrm>
          <a:prstGeom prst="rect">
            <a:avLst/>
          </a:prstGeom>
        </p:spPr>
      </p:pic>
    </p:spTree>
    <p:extLst>
      <p:ext uri="{BB962C8B-B14F-4D97-AF65-F5344CB8AC3E}">
        <p14:creationId xmlns:p14="http://schemas.microsoft.com/office/powerpoint/2010/main" val="3579680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FF9E59F7-3069-419C-9FA8-66109C10145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AEB38FD3-1313-4487-ADE8-8F6159C348DE}"/>
              </a:ext>
            </a:extLst>
          </p:cNvPr>
          <p:cNvSpPr>
            <a:spLocks noGrp="1"/>
          </p:cNvSpPr>
          <p:nvPr>
            <p:ph idx="1"/>
          </p:nvPr>
        </p:nvSpPr>
        <p:spPr>
          <a:xfrm>
            <a:off x="107504" y="1409700"/>
            <a:ext cx="8884096" cy="4856163"/>
          </a:xfrm>
        </p:spPr>
        <p:txBody>
          <a:bodyPr/>
          <a:lstStyle/>
          <a:p>
            <a:pPr>
              <a:buFont typeface="Wingdings" panose="05000000000000000000" pitchFamily="2" charset="2"/>
              <a:buNone/>
              <a:defRPr/>
            </a:pPr>
            <a:r>
              <a:rPr lang="en-US" altLang="zh-CN" b="1" dirty="0">
                <a:latin typeface="+mj-lt"/>
              </a:rPr>
              <a:t>3. </a:t>
            </a:r>
            <a:r>
              <a:rPr lang="zh-CN" altLang="en-US" b="1" dirty="0">
                <a:latin typeface="+mj-lt"/>
              </a:rPr>
              <a:t>系统行为建模</a:t>
            </a:r>
            <a:endParaRPr lang="en-US" altLang="zh-CN" b="1" dirty="0">
              <a:latin typeface="+mj-lt"/>
            </a:endParaRPr>
          </a:p>
          <a:p>
            <a:pPr lvl="1">
              <a:defRPr/>
            </a:pPr>
            <a:r>
              <a:rPr lang="zh-CN" altLang="en-US" b="1" dirty="0">
                <a:latin typeface="+mj-lt"/>
                <a:ea typeface="+mn-ea"/>
              </a:rPr>
              <a:t>为了直观地分析系统的动作，从特定的视点出发描述系统的</a:t>
            </a:r>
            <a:r>
              <a:rPr lang="zh-CN" altLang="en-US" b="1" dirty="0">
                <a:solidFill>
                  <a:srgbClr val="FF3399"/>
                </a:solidFill>
                <a:latin typeface="+mj-lt"/>
                <a:ea typeface="+mn-ea"/>
              </a:rPr>
              <a:t>行为</a:t>
            </a:r>
            <a:r>
              <a:rPr lang="zh-CN" altLang="en-US" b="1" dirty="0">
                <a:latin typeface="+mj-lt"/>
                <a:ea typeface="+mn-ea"/>
              </a:rPr>
              <a:t>，需要采用动态分析的方法。</a:t>
            </a:r>
          </a:p>
          <a:p>
            <a:pPr lvl="1">
              <a:defRPr/>
            </a:pPr>
            <a:r>
              <a:rPr lang="zh-CN" altLang="en-US" b="1" dirty="0">
                <a:latin typeface="+mj-lt"/>
                <a:ea typeface="+mn-ea"/>
              </a:rPr>
              <a:t>最常用的动态分析方法：</a:t>
            </a:r>
          </a:p>
          <a:p>
            <a:pPr lvl="2">
              <a:defRPr/>
            </a:pPr>
            <a:r>
              <a:rPr lang="zh-CN" altLang="en-US" b="1" dirty="0">
                <a:latin typeface="+mj-lt"/>
                <a:ea typeface="+mn-ea"/>
              </a:rPr>
              <a:t>状态迁移图（</a:t>
            </a:r>
            <a:r>
              <a:rPr lang="en-US" altLang="zh-CN" b="1" dirty="0">
                <a:latin typeface="+mj-lt"/>
                <a:ea typeface="+mn-ea"/>
              </a:rPr>
              <a:t>STD, </a:t>
            </a:r>
            <a:r>
              <a:rPr lang="en-US" b="1" dirty="0"/>
              <a:t>State Transition Diagram</a:t>
            </a:r>
            <a:r>
              <a:rPr lang="zh-CN" altLang="en-US" b="1" dirty="0">
                <a:latin typeface="+mj-lt"/>
                <a:ea typeface="+mn-ea"/>
              </a:rPr>
              <a:t>）</a:t>
            </a:r>
          </a:p>
          <a:p>
            <a:pPr lvl="2">
              <a:defRPr/>
            </a:pPr>
            <a:r>
              <a:rPr lang="zh-CN" altLang="en-US" b="1" dirty="0">
                <a:latin typeface="+mj-lt"/>
                <a:ea typeface="+mn-ea"/>
              </a:rPr>
              <a:t>时序图（</a:t>
            </a:r>
            <a:r>
              <a:rPr lang="en-US" altLang="zh-CN" b="1" dirty="0">
                <a:latin typeface="+mj-lt"/>
                <a:ea typeface="+mn-ea"/>
              </a:rPr>
              <a:t>UML</a:t>
            </a:r>
            <a:r>
              <a:rPr lang="zh-CN" altLang="en-US" b="1" dirty="0">
                <a:latin typeface="+mj-lt"/>
                <a:ea typeface="+mn-ea"/>
              </a:rPr>
              <a:t>中的序列图）</a:t>
            </a:r>
          </a:p>
          <a:p>
            <a:pPr lvl="2">
              <a:defRPr/>
            </a:pPr>
            <a:r>
              <a:rPr lang="en-US" altLang="zh-CN" b="1" dirty="0">
                <a:latin typeface="+mj-lt"/>
                <a:ea typeface="+mn-ea"/>
              </a:rPr>
              <a:t>Petri</a:t>
            </a:r>
            <a:r>
              <a:rPr lang="zh-CN" altLang="en-US" b="1" dirty="0">
                <a:latin typeface="+mj-lt"/>
                <a:ea typeface="+mn-ea"/>
              </a:rPr>
              <a:t>网（</a:t>
            </a:r>
            <a:r>
              <a:rPr lang="en-US" altLang="zh-CN" b="1" dirty="0">
                <a:latin typeface="+mj-lt"/>
                <a:ea typeface="+mn-ea"/>
              </a:rPr>
              <a:t>1962</a:t>
            </a:r>
            <a:r>
              <a:rPr lang="zh-CN" altLang="en-US" b="1" dirty="0">
                <a:latin typeface="+mj-lt"/>
                <a:ea typeface="+mn-ea"/>
              </a:rPr>
              <a:t>年由德国人</a:t>
            </a:r>
            <a:r>
              <a:rPr lang="en-US" altLang="zh-CN" b="1" dirty="0">
                <a:latin typeface="+mj-lt"/>
                <a:ea typeface="+mn-ea"/>
              </a:rPr>
              <a:t>Carl Adam Petri</a:t>
            </a:r>
            <a:r>
              <a:rPr lang="zh-CN" altLang="en-US" b="1" dirty="0">
                <a:latin typeface="+mj-lt"/>
                <a:ea typeface="+mn-ea"/>
              </a:rPr>
              <a:t>提出来的）</a:t>
            </a:r>
          </a:p>
        </p:txBody>
      </p:sp>
      <p:sp>
        <p:nvSpPr>
          <p:cNvPr id="87044" name="页脚占位符 3">
            <a:extLst>
              <a:ext uri="{FF2B5EF4-FFF2-40B4-BE49-F238E27FC236}">
                <a16:creationId xmlns:a16="http://schemas.microsoft.com/office/drawing/2014/main" id="{1AA392ED-FE5C-4160-9C64-790AB3E305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770923E1-76FB-4A88-952B-6BF5CAF24B08}"/>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DD54181C-2AFF-445E-99A2-A3CAA9E6D102}"/>
              </a:ext>
            </a:extLst>
          </p:cNvPr>
          <p:cNvSpPr>
            <a:spLocks noGrp="1"/>
          </p:cNvSpPr>
          <p:nvPr>
            <p:ph idx="1"/>
          </p:nvPr>
        </p:nvSpPr>
        <p:spPr/>
        <p:txBody>
          <a:bodyPr/>
          <a:lstStyle/>
          <a:p>
            <a:pPr marL="952500" lvl="1" indent="-495300">
              <a:buFont typeface="Wingdings" panose="05000000000000000000" pitchFamily="2" charset="2"/>
              <a:buChar char="u"/>
              <a:defRPr/>
            </a:pP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cs typeface="+mn-cs"/>
              </a:rPr>
              <a:t>结构化分析发展简史</a:t>
            </a:r>
          </a:p>
          <a:p>
            <a:pPr marL="952500" lvl="1" indent="-495300">
              <a:buFont typeface="Wingdings" panose="05000000000000000000" pitchFamily="2" charset="2"/>
              <a:buChar char="u"/>
              <a:defRPr/>
            </a:pPr>
            <a:r>
              <a:rPr lang="zh-CN" altLang="en-US" sz="4000" b="1" i="1" u="sng" dirty="0">
                <a:solidFill>
                  <a:srgbClr val="99230B"/>
                </a:solidFill>
              </a:rPr>
              <a:t>分析模型的结构</a:t>
            </a:r>
          </a:p>
          <a:p>
            <a:pPr marL="952500" lvl="1" indent="-495300">
              <a:buFont typeface="Wingdings" panose="05000000000000000000" pitchFamily="2" charset="2"/>
              <a:buChar char="u"/>
              <a:defRPr/>
            </a:pPr>
            <a:r>
              <a:rPr lang="zh-CN" altLang="en-US" sz="4000" b="1" kern="1200" dirty="0">
                <a:solidFill>
                  <a:srgbClr val="333399"/>
                </a:solidFill>
                <a:cs typeface="+mn-cs"/>
              </a:rPr>
              <a:t>软件需求规格说明书</a:t>
            </a:r>
          </a:p>
        </p:txBody>
      </p:sp>
      <p:sp>
        <p:nvSpPr>
          <p:cNvPr id="19460" name="页脚占位符 3">
            <a:extLst>
              <a:ext uri="{FF2B5EF4-FFF2-40B4-BE49-F238E27FC236}">
                <a16:creationId xmlns:a16="http://schemas.microsoft.com/office/drawing/2014/main" id="{7E035F7F-ED0C-4EDE-AA44-C6920C2E3F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3A58CB6D-8DA8-4EEE-8A01-B0A61F156AA6}"/>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47107" name="内容占位符 2">
            <a:extLst>
              <a:ext uri="{FF2B5EF4-FFF2-40B4-BE49-F238E27FC236}">
                <a16:creationId xmlns:a16="http://schemas.microsoft.com/office/drawing/2014/main" id="{86FCFF68-9532-4B22-BC74-3794C95048D6}"/>
              </a:ext>
            </a:extLst>
          </p:cNvPr>
          <p:cNvSpPr>
            <a:spLocks noGrp="1"/>
          </p:cNvSpPr>
          <p:nvPr>
            <p:ph idx="1"/>
          </p:nvPr>
        </p:nvSpPr>
        <p:spPr/>
        <p:txBody>
          <a:bodyPr/>
          <a:lstStyle/>
          <a:p>
            <a:pPr>
              <a:buFont typeface="Wingdings" panose="05000000000000000000" pitchFamily="2" charset="2"/>
              <a:buNone/>
              <a:defRPr/>
            </a:pPr>
            <a:r>
              <a:rPr lang="en-US" altLang="zh-CN" sz="2800" b="1" dirty="0"/>
              <a:t>(1)  </a:t>
            </a:r>
            <a:r>
              <a:rPr lang="zh-CN" altLang="en-US" sz="2800" b="1" dirty="0"/>
              <a:t>状态迁移图 </a:t>
            </a:r>
            <a:r>
              <a:rPr lang="en-US" altLang="zh-CN" sz="2800" b="1" dirty="0"/>
              <a:t>(STD)</a:t>
            </a:r>
          </a:p>
          <a:p>
            <a:pPr lvl="1">
              <a:defRPr/>
            </a:pPr>
            <a:r>
              <a:rPr lang="zh-CN" sz="2600" b="1" dirty="0">
                <a:ea typeface="+mn-ea"/>
              </a:rPr>
              <a:t>利用状态迁移图（</a:t>
            </a:r>
            <a:r>
              <a:rPr lang="en-US" altLang="zh-CN" sz="2600" b="1" dirty="0">
                <a:ea typeface="+mn-ea"/>
              </a:rPr>
              <a:t>STD</a:t>
            </a:r>
            <a:r>
              <a:rPr lang="zh-CN" sz="2600" b="1" dirty="0">
                <a:ea typeface="+mn-ea"/>
              </a:rPr>
              <a:t>）或状态迁移表来描述系统或对象的状态，以及导致系统或对象的状态改变的事件，从而描述系统的行为</a:t>
            </a:r>
            <a:r>
              <a:rPr lang="zh-CN" altLang="en-US" sz="2600" b="1" dirty="0">
                <a:ea typeface="+mn-ea"/>
              </a:rPr>
              <a:t>。</a:t>
            </a:r>
            <a:endParaRPr lang="en-US" altLang="zh-CN" sz="2600" b="1" dirty="0">
              <a:ea typeface="+mn-ea"/>
            </a:endParaRPr>
          </a:p>
          <a:p>
            <a:pPr lvl="1">
              <a:defRPr/>
            </a:pPr>
            <a:r>
              <a:rPr lang="zh-CN" sz="2600" b="1" dirty="0">
                <a:ea typeface="+mn-ea"/>
              </a:rPr>
              <a:t>每一个状态代表系统或对象的一种行为模式。状态迁移图指明系统的状态如何</a:t>
            </a:r>
            <a:r>
              <a:rPr lang="zh-CN" altLang="en-US" sz="2600" b="1" dirty="0">
                <a:ea typeface="+mn-ea"/>
              </a:rPr>
              <a:t>相应</a:t>
            </a:r>
            <a:r>
              <a:rPr lang="zh-CN" sz="2600" b="1" dirty="0">
                <a:ea typeface="+mn-ea"/>
              </a:rPr>
              <a:t>外部的信号（事件）进行</a:t>
            </a:r>
            <a:r>
              <a:rPr lang="zh-CN" altLang="en-US" sz="2600" b="1" dirty="0">
                <a:ea typeface="+mn-ea"/>
              </a:rPr>
              <a:t>变化</a:t>
            </a:r>
            <a:r>
              <a:rPr lang="zh-CN" sz="2600" b="1" dirty="0">
                <a:ea typeface="+mn-ea"/>
              </a:rPr>
              <a:t>。</a:t>
            </a:r>
            <a:endParaRPr lang="en-US" altLang="zh-CN" sz="2600" b="1" dirty="0">
              <a:ea typeface="+mn-ea"/>
            </a:endParaRPr>
          </a:p>
          <a:p>
            <a:pPr lvl="1">
              <a:defRPr/>
            </a:pPr>
            <a:r>
              <a:rPr lang="zh-CN" sz="2600" b="1" dirty="0">
                <a:ea typeface="+mn-ea"/>
              </a:rPr>
              <a:t>在状态迁移图中，用圆圈“○”表示可得到的系统状态，用箭头“→”表示从一种状态向另一种状态的迁移。在箭头上要写上导致迁移的信号或事件的名字。</a:t>
            </a:r>
            <a:endParaRPr lang="zh-CN" altLang="en-US" sz="2600" b="1" dirty="0">
              <a:ea typeface="+mn-ea"/>
            </a:endParaRPr>
          </a:p>
        </p:txBody>
      </p:sp>
      <p:sp>
        <p:nvSpPr>
          <p:cNvPr id="89092" name="页脚占位符 3">
            <a:extLst>
              <a:ext uri="{FF2B5EF4-FFF2-40B4-BE49-F238E27FC236}">
                <a16:creationId xmlns:a16="http://schemas.microsoft.com/office/drawing/2014/main" id="{A8F94D60-1729-4A25-B2AC-8DD329A77C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351233A7-C404-43ED-B222-C8085ECF9BA5}"/>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91139" name="内容占位符 2">
            <a:extLst>
              <a:ext uri="{FF2B5EF4-FFF2-40B4-BE49-F238E27FC236}">
                <a16:creationId xmlns:a16="http://schemas.microsoft.com/office/drawing/2014/main" id="{BA10BB0C-6926-4735-9832-C51ADCF9344B}"/>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91140" name="页脚占位符 3">
            <a:extLst>
              <a:ext uri="{FF2B5EF4-FFF2-40B4-BE49-F238E27FC236}">
                <a16:creationId xmlns:a16="http://schemas.microsoft.com/office/drawing/2014/main" id="{2B17FBE1-B468-45B5-830A-F18D2C1054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91141" name="Picture 2">
            <a:extLst>
              <a:ext uri="{FF2B5EF4-FFF2-40B4-BE49-F238E27FC236}">
                <a16:creationId xmlns:a16="http://schemas.microsoft.com/office/drawing/2014/main" id="{AC2128AD-101D-4D08-9A39-0C379CA33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071688"/>
            <a:ext cx="844708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矩形 5">
            <a:extLst>
              <a:ext uri="{FF2B5EF4-FFF2-40B4-BE49-F238E27FC236}">
                <a16:creationId xmlns:a16="http://schemas.microsoft.com/office/drawing/2014/main" id="{8D1EF646-B890-4209-B196-677328C9E4D3}"/>
              </a:ext>
            </a:extLst>
          </p:cNvPr>
          <p:cNvSpPr>
            <a:spLocks noChangeArrowheads="1"/>
          </p:cNvSpPr>
          <p:nvPr/>
        </p:nvSpPr>
        <p:spPr bwMode="auto">
          <a:xfrm>
            <a:off x="1857375" y="5786438"/>
            <a:ext cx="542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状态迁移图与其等价的状态迁移表例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BBA4B6AD-5235-4B39-BBD8-9A9732751E1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E255B29C-6F94-4044-8CD5-0CE30E38A433}"/>
              </a:ext>
            </a:extLst>
          </p:cNvPr>
          <p:cNvSpPr>
            <a:spLocks noGrp="1"/>
          </p:cNvSpPr>
          <p:nvPr>
            <p:ph idx="1"/>
          </p:nvPr>
        </p:nvSpPr>
        <p:spPr>
          <a:xfrm>
            <a:off x="357188" y="1143000"/>
            <a:ext cx="8562975" cy="4856163"/>
          </a:xfrm>
        </p:spPr>
        <p:txBody>
          <a:bodyPr/>
          <a:lstStyle/>
          <a:p>
            <a:pPr lvl="1">
              <a:defRPr/>
            </a:pPr>
            <a:r>
              <a:rPr lang="zh-CN" altLang="en-US" sz="2400" b="1" dirty="0">
                <a:latin typeface="+mn-ea"/>
                <a:ea typeface="+mn-ea"/>
              </a:rPr>
              <a:t>状态迁移图指明了作为特定事件的结果（状态）。在状态中包含可能执行的行为（活动或加工），因此当发生状态转移时，会伴随着相应的处理。</a:t>
            </a:r>
            <a:endParaRPr lang="en-US" altLang="zh-CN" sz="2400" b="1" dirty="0">
              <a:latin typeface="+mn-ea"/>
              <a:ea typeface="+mn-ea"/>
            </a:endParaRPr>
          </a:p>
          <a:p>
            <a:pPr lvl="1">
              <a:defRPr/>
            </a:pPr>
            <a:r>
              <a:rPr lang="zh-CN" sz="2400" b="1" dirty="0">
                <a:latin typeface="+mn-ea"/>
                <a:ea typeface="+mn-ea"/>
              </a:rPr>
              <a:t>如果系统比较复杂，可以把状态迁移图分层表示</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在状态迁移图中，由一个状态和一个事件所决定的下一状态可能会有多个。实际会迁移到哪一个是由更详细的内部状态和更详细的事件信息来决定的。此时，可采用状态迁移图的一种变形</a:t>
            </a:r>
            <a:r>
              <a:rPr lang="zh-CN" altLang="en-US" sz="2400" b="1" dirty="0">
                <a:latin typeface="+mn-ea"/>
                <a:ea typeface="+mn-ea"/>
              </a:rPr>
              <a:t>，比如加进判断框和处理框等。</a:t>
            </a:r>
          </a:p>
        </p:txBody>
      </p:sp>
      <p:sp>
        <p:nvSpPr>
          <p:cNvPr id="95236" name="页脚占位符 3">
            <a:extLst>
              <a:ext uri="{FF2B5EF4-FFF2-40B4-BE49-F238E27FC236}">
                <a16:creationId xmlns:a16="http://schemas.microsoft.com/office/drawing/2014/main" id="{FBC7AE21-5A1A-450F-9042-F41204153C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7543E39F-D097-436A-8D96-66E1719D948E}"/>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97283" name="内容占位符 2">
            <a:extLst>
              <a:ext uri="{FF2B5EF4-FFF2-40B4-BE49-F238E27FC236}">
                <a16:creationId xmlns:a16="http://schemas.microsoft.com/office/drawing/2014/main" id="{E06943C3-38D0-4B2A-A7A7-8C7F178740CB}"/>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97284" name="页脚占位符 3">
            <a:extLst>
              <a:ext uri="{FF2B5EF4-FFF2-40B4-BE49-F238E27FC236}">
                <a16:creationId xmlns:a16="http://schemas.microsoft.com/office/drawing/2014/main" id="{1061ADB8-FEFE-4B37-8D4A-9C2B8B2463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97285" name="Picture 2">
            <a:extLst>
              <a:ext uri="{FF2B5EF4-FFF2-40B4-BE49-F238E27FC236}">
                <a16:creationId xmlns:a16="http://schemas.microsoft.com/office/drawing/2014/main" id="{54E261DA-8537-4F33-8173-DC2496A5E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3" y="1857375"/>
            <a:ext cx="82740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9992D0AA-58C1-4670-9FDD-CCA5EB68E550}"/>
              </a:ext>
            </a:extLst>
          </p:cNvPr>
          <p:cNvSpPr>
            <a:spLocks noChangeArrowheads="1"/>
          </p:cNvSpPr>
          <p:nvPr/>
        </p:nvSpPr>
        <p:spPr bwMode="auto">
          <a:xfrm>
            <a:off x="1285875" y="5273675"/>
            <a:ext cx="2338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状态迁移图的网</a:t>
            </a:r>
          </a:p>
        </p:txBody>
      </p:sp>
      <p:sp>
        <p:nvSpPr>
          <p:cNvPr id="7" name="矩形 6">
            <a:extLst>
              <a:ext uri="{FF2B5EF4-FFF2-40B4-BE49-F238E27FC236}">
                <a16:creationId xmlns:a16="http://schemas.microsoft.com/office/drawing/2014/main" id="{5028E9EA-4782-4B4D-AA11-1D865298E224}"/>
              </a:ext>
            </a:extLst>
          </p:cNvPr>
          <p:cNvSpPr>
            <a:spLocks noChangeArrowheads="1"/>
          </p:cNvSpPr>
          <p:nvPr/>
        </p:nvSpPr>
        <p:spPr bwMode="auto">
          <a:xfrm>
            <a:off x="4854575" y="5273675"/>
            <a:ext cx="2646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状态迁移图的变形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79F2AA2C-EFF1-4B9E-AF31-7A3EAEDBA1FE}"/>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44217019-BE87-474F-B5EB-EAF9F7F8D114}"/>
              </a:ext>
            </a:extLst>
          </p:cNvPr>
          <p:cNvSpPr>
            <a:spLocks noGrp="1"/>
          </p:cNvSpPr>
          <p:nvPr>
            <p:ph idx="1"/>
          </p:nvPr>
        </p:nvSpPr>
        <p:spPr>
          <a:xfrm>
            <a:off x="395536" y="1409700"/>
            <a:ext cx="8596064" cy="4856163"/>
          </a:xfrm>
        </p:spPr>
        <p:txBody>
          <a:bodyPr/>
          <a:lstStyle/>
          <a:p>
            <a:pPr>
              <a:buFont typeface="Wingdings" panose="05000000000000000000" pitchFamily="2" charset="2"/>
              <a:buNone/>
              <a:defRPr/>
            </a:pPr>
            <a:r>
              <a:rPr lang="en-US" altLang="zh-CN" sz="2800" b="1" dirty="0"/>
              <a:t>(2) Petri</a:t>
            </a:r>
            <a:r>
              <a:rPr lang="zh-CN" altLang="en-US" sz="2800" b="1" dirty="0"/>
              <a:t>网</a:t>
            </a:r>
            <a:endParaRPr lang="en-US" altLang="zh-CN" sz="2800" b="1" dirty="0"/>
          </a:p>
          <a:p>
            <a:pPr lvl="1">
              <a:defRPr/>
            </a:pPr>
            <a:r>
              <a:rPr lang="en-US" sz="2600" b="1" dirty="0">
                <a:ea typeface="+mn-ea"/>
              </a:rPr>
              <a:t>Petri</a:t>
            </a:r>
            <a:r>
              <a:rPr lang="zh-CN" sz="2600" b="1" dirty="0">
                <a:ea typeface="+mn-ea"/>
              </a:rPr>
              <a:t>网是由德国人</a:t>
            </a:r>
            <a:r>
              <a:rPr lang="en-US" sz="2600" b="1" dirty="0">
                <a:ea typeface="+mn-ea"/>
              </a:rPr>
              <a:t>Carl Adam Petri</a:t>
            </a:r>
            <a:r>
              <a:rPr lang="zh-CN" sz="2600" b="1" dirty="0">
                <a:ea typeface="+mn-ea"/>
              </a:rPr>
              <a:t>于</a:t>
            </a:r>
            <a:r>
              <a:rPr lang="en-US" sz="2600" b="1" dirty="0">
                <a:ea typeface="+mn-ea"/>
              </a:rPr>
              <a:t>1962</a:t>
            </a:r>
            <a:r>
              <a:rPr lang="zh-CN" sz="2600" b="1" dirty="0">
                <a:ea typeface="+mn-ea"/>
              </a:rPr>
              <a:t>年提出来的，最初是用来表达异步系统的控制规则的图形表示法，后来</a:t>
            </a:r>
            <a:r>
              <a:rPr lang="en-US" sz="2600" b="1" dirty="0">
                <a:ea typeface="+mn-ea"/>
              </a:rPr>
              <a:t>Petri</a:t>
            </a:r>
            <a:r>
              <a:rPr lang="zh-CN" sz="2600" b="1" dirty="0">
                <a:ea typeface="+mn-ea"/>
              </a:rPr>
              <a:t>网在计算机科学中也得到广泛的应用。</a:t>
            </a:r>
            <a:endParaRPr lang="en-US" altLang="zh-CN" sz="2600" b="1" dirty="0">
              <a:ea typeface="+mn-ea"/>
            </a:endParaRPr>
          </a:p>
          <a:p>
            <a:pPr lvl="1" algn="just">
              <a:defRPr/>
            </a:pPr>
            <a:r>
              <a:rPr lang="en-US" sz="2600" b="1" dirty="0">
                <a:ea typeface="+mn-ea"/>
              </a:rPr>
              <a:t>Petri</a:t>
            </a:r>
            <a:r>
              <a:rPr lang="zh-CN" sz="2600" b="1" dirty="0">
                <a:ea typeface="+mn-ea"/>
              </a:rPr>
              <a:t>网简称</a:t>
            </a:r>
            <a:r>
              <a:rPr lang="en-US" sz="2600" b="1" dirty="0">
                <a:ea typeface="+mn-ea"/>
              </a:rPr>
              <a:t>PNG</a:t>
            </a:r>
            <a:r>
              <a:rPr lang="zh-CN" sz="2600" b="1" dirty="0">
                <a:ea typeface="+mn-ea"/>
              </a:rPr>
              <a:t>（</a:t>
            </a:r>
            <a:r>
              <a:rPr lang="en-US" sz="2600" b="1" dirty="0">
                <a:ea typeface="+mn-ea"/>
              </a:rPr>
              <a:t>Petri Net Graph</a:t>
            </a:r>
            <a:r>
              <a:rPr lang="zh-CN" sz="2600" b="1" dirty="0">
                <a:ea typeface="+mn-ea"/>
              </a:rPr>
              <a:t>），是一种有向图，包含四种基本元素，一组位置</a:t>
            </a:r>
            <a:r>
              <a:rPr lang="en-US" sz="2600" b="1" dirty="0">
                <a:ea typeface="+mn-ea"/>
              </a:rPr>
              <a:t>P</a:t>
            </a:r>
            <a:r>
              <a:rPr lang="zh-CN" sz="2600" b="1" dirty="0">
                <a:ea typeface="+mn-ea"/>
              </a:rPr>
              <a:t>（</a:t>
            </a:r>
            <a:r>
              <a:rPr lang="en-US" sz="2600" b="1" dirty="0">
                <a:ea typeface="+mn-ea"/>
              </a:rPr>
              <a:t>Place</a:t>
            </a:r>
            <a:r>
              <a:rPr lang="zh-CN" sz="2600" b="1" dirty="0">
                <a:ea typeface="+mn-ea"/>
              </a:rPr>
              <a:t>）、一组转换</a:t>
            </a:r>
            <a:r>
              <a:rPr lang="en-US" sz="2600" b="1" dirty="0">
                <a:ea typeface="+mn-ea"/>
              </a:rPr>
              <a:t>T</a:t>
            </a:r>
            <a:r>
              <a:rPr lang="zh-CN" sz="2600" b="1" dirty="0">
                <a:ea typeface="+mn-ea"/>
              </a:rPr>
              <a:t>（</a:t>
            </a:r>
            <a:r>
              <a:rPr lang="en-US" sz="2600" b="1" dirty="0">
                <a:ea typeface="+mn-ea"/>
              </a:rPr>
              <a:t>Transition</a:t>
            </a:r>
            <a:r>
              <a:rPr lang="zh-CN" sz="2600" b="1" dirty="0">
                <a:ea typeface="+mn-ea"/>
              </a:rPr>
              <a:t>）、输入函数</a:t>
            </a:r>
            <a:r>
              <a:rPr lang="en-US" sz="2600" b="1" dirty="0">
                <a:ea typeface="+mn-ea"/>
              </a:rPr>
              <a:t>I</a:t>
            </a:r>
            <a:r>
              <a:rPr lang="zh-CN" sz="2600" b="1" dirty="0">
                <a:ea typeface="+mn-ea"/>
              </a:rPr>
              <a:t>（</a:t>
            </a:r>
            <a:r>
              <a:rPr lang="en-US" sz="2600" b="1" dirty="0">
                <a:ea typeface="+mn-ea"/>
              </a:rPr>
              <a:t>Input</a:t>
            </a:r>
            <a:r>
              <a:rPr lang="zh-CN" sz="2600" b="1" dirty="0">
                <a:ea typeface="+mn-ea"/>
              </a:rPr>
              <a:t>）以及输出函数</a:t>
            </a:r>
            <a:r>
              <a:rPr lang="en-US" sz="2600" b="1" dirty="0">
                <a:ea typeface="+mn-ea"/>
              </a:rPr>
              <a:t>O</a:t>
            </a:r>
            <a:r>
              <a:rPr lang="zh-CN" sz="2600" b="1" dirty="0">
                <a:ea typeface="+mn-ea"/>
              </a:rPr>
              <a:t>（</a:t>
            </a:r>
            <a:r>
              <a:rPr lang="en-US" sz="2600" b="1" dirty="0">
                <a:ea typeface="+mn-ea"/>
              </a:rPr>
              <a:t>Output</a:t>
            </a:r>
            <a:r>
              <a:rPr lang="zh-CN" sz="2600" b="1" dirty="0">
                <a:ea typeface="+mn-ea"/>
              </a:rPr>
              <a:t>）。</a:t>
            </a:r>
            <a:endParaRPr lang="en-US" altLang="zh-CN" sz="2600" b="1" dirty="0">
              <a:ea typeface="+mn-ea"/>
            </a:endParaRPr>
          </a:p>
          <a:p>
            <a:pPr lvl="1">
              <a:buFont typeface="Wingdings" panose="05000000000000000000" pitchFamily="2" charset="2"/>
              <a:buNone/>
              <a:defRPr/>
            </a:pPr>
            <a:endParaRPr lang="en-US" altLang="zh-CN" sz="2200" dirty="0">
              <a:ea typeface="+mn-ea"/>
            </a:endParaRPr>
          </a:p>
        </p:txBody>
      </p:sp>
      <p:sp>
        <p:nvSpPr>
          <p:cNvPr id="98308" name="页脚占位符 3">
            <a:extLst>
              <a:ext uri="{FF2B5EF4-FFF2-40B4-BE49-F238E27FC236}">
                <a16:creationId xmlns:a16="http://schemas.microsoft.com/office/drawing/2014/main" id="{4AA05B58-4CC8-44FC-8B11-51512B31D6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98309" name="Rectangle 2">
            <a:extLst>
              <a:ext uri="{FF2B5EF4-FFF2-40B4-BE49-F238E27FC236}">
                <a16:creationId xmlns:a16="http://schemas.microsoft.com/office/drawing/2014/main" id="{15E0AD02-BA8E-4389-8F6F-377FD3E1A0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89B808E1-82BA-4890-BE85-B7CA916ED0B7}"/>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00355" name="内容占位符 2">
            <a:extLst>
              <a:ext uri="{FF2B5EF4-FFF2-40B4-BE49-F238E27FC236}">
                <a16:creationId xmlns:a16="http://schemas.microsoft.com/office/drawing/2014/main" id="{F0D05DC6-167B-4F89-B1F5-D3F564A1E09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00356" name="页脚占位符 3">
            <a:extLst>
              <a:ext uri="{FF2B5EF4-FFF2-40B4-BE49-F238E27FC236}">
                <a16:creationId xmlns:a16="http://schemas.microsoft.com/office/drawing/2014/main" id="{ADE9132E-8D7D-4CAC-9138-00287B83A5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00357" name="Rectangle 2">
            <a:extLst>
              <a:ext uri="{FF2B5EF4-FFF2-40B4-BE49-F238E27FC236}">
                <a16:creationId xmlns:a16="http://schemas.microsoft.com/office/drawing/2014/main" id="{52A05042-0987-4F46-AA75-620B7405BA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100358" name="Object 1">
            <a:extLst>
              <a:ext uri="{FF2B5EF4-FFF2-40B4-BE49-F238E27FC236}">
                <a16:creationId xmlns:a16="http://schemas.microsoft.com/office/drawing/2014/main" id="{6F5C6CD3-5545-41B6-A64E-CD9DF3494347}"/>
              </a:ext>
            </a:extLst>
          </p:cNvPr>
          <p:cNvGraphicFramePr>
            <a:graphicFrameLocks noChangeAspect="1"/>
          </p:cNvGraphicFramePr>
          <p:nvPr/>
        </p:nvGraphicFramePr>
        <p:xfrm>
          <a:off x="428625" y="2000250"/>
          <a:ext cx="8485188" cy="3357563"/>
        </p:xfrm>
        <a:graphic>
          <a:graphicData uri="http://schemas.openxmlformats.org/presentationml/2006/ole">
            <mc:AlternateContent xmlns:mc="http://schemas.openxmlformats.org/markup-compatibility/2006">
              <mc:Choice xmlns:v="urn:schemas-microsoft-com:vml" Requires="v">
                <p:oleObj spid="_x0000_s106500" name="Visio" r:id="rId4" imgW="3553587" imgH="1195578" progId="Visio.Drawing.11">
                  <p:embed/>
                </p:oleObj>
              </mc:Choice>
              <mc:Fallback>
                <p:oleObj name="Visio" r:id="rId4" imgW="3553587" imgH="1195578" progId="Visio.Drawing.11">
                  <p:embed/>
                  <p:pic>
                    <p:nvPicPr>
                      <p:cNvPr id="100358" name="Object 1">
                        <a:extLst>
                          <a:ext uri="{FF2B5EF4-FFF2-40B4-BE49-F238E27FC236}">
                            <a16:creationId xmlns:a16="http://schemas.microsoft.com/office/drawing/2014/main" id="{6F5C6CD3-5545-41B6-A64E-CD9DF3494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2000250"/>
                        <a:ext cx="848518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矩形 6">
            <a:extLst>
              <a:ext uri="{FF2B5EF4-FFF2-40B4-BE49-F238E27FC236}">
                <a16:creationId xmlns:a16="http://schemas.microsoft.com/office/drawing/2014/main" id="{C1034670-1E56-4DC2-9B45-C2981C09664E}"/>
              </a:ext>
            </a:extLst>
          </p:cNvPr>
          <p:cNvSpPr>
            <a:spLocks noChangeArrowheads="1"/>
          </p:cNvSpPr>
          <p:nvPr/>
        </p:nvSpPr>
        <p:spPr bwMode="auto">
          <a:xfrm>
            <a:off x="3470275" y="5786438"/>
            <a:ext cx="2379663" cy="369887"/>
          </a:xfrm>
          <a:prstGeom prst="rect">
            <a:avLst/>
          </a:prstGeom>
          <a:noFill/>
          <a:ln w="9525">
            <a:noFill/>
            <a:miter lim="800000"/>
            <a:headEnd/>
            <a:tailEnd/>
          </a:ln>
        </p:spPr>
        <p:txBody>
          <a:bodyPr wrap="none">
            <a:spAutoFit/>
          </a:bodyPr>
          <a:lstStyle/>
          <a:p>
            <a:pPr algn="r">
              <a:lnSpc>
                <a:spcPct val="75000"/>
              </a:lnSpc>
              <a:defRPr/>
            </a:pPr>
            <a:r>
              <a:rPr lang="zh-CN" altLang="en-US" b="1" dirty="0">
                <a:latin typeface="黑体" pitchFamily="2" charset="-122"/>
                <a:ea typeface="黑体" pitchFamily="2" charset="-122"/>
              </a:rPr>
              <a:t>带标记的</a:t>
            </a:r>
            <a:r>
              <a:rPr lang="en-US" altLang="zh-CN" b="1" dirty="0">
                <a:latin typeface="+mn-lt"/>
                <a:ea typeface="黑体" pitchFamily="2" charset="-122"/>
              </a:rPr>
              <a:t>Petri</a:t>
            </a:r>
            <a:r>
              <a:rPr lang="zh-CN" altLang="en-US" b="1" dirty="0">
                <a:latin typeface="黑体" pitchFamily="2" charset="-122"/>
                <a:ea typeface="黑体" pitchFamily="2" charset="-122"/>
              </a:rPr>
              <a:t>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39994B5A-69C7-4393-BE2C-FF165EB578DB}"/>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815988A6-6C35-4A1C-9CBA-F5DAA5E42AE0}"/>
              </a:ext>
            </a:extLst>
          </p:cNvPr>
          <p:cNvSpPr>
            <a:spLocks noGrp="1"/>
          </p:cNvSpPr>
          <p:nvPr>
            <p:ph idx="1"/>
          </p:nvPr>
        </p:nvSpPr>
        <p:spPr>
          <a:xfrm>
            <a:off x="0" y="1000125"/>
            <a:ext cx="9093200" cy="5500688"/>
          </a:xfrm>
        </p:spPr>
        <p:txBody>
          <a:bodyPr/>
          <a:lstStyle/>
          <a:p>
            <a:pPr lvl="1">
              <a:defRPr/>
            </a:pPr>
            <a:r>
              <a:rPr lang="zh-CN" sz="2500" b="1" dirty="0">
                <a:ea typeface="+mn-ea"/>
              </a:rPr>
              <a:t>位置</a:t>
            </a:r>
            <a:r>
              <a:rPr lang="en-US" sz="2500" b="1" dirty="0">
                <a:ea typeface="+mn-ea"/>
              </a:rPr>
              <a:t>P</a:t>
            </a:r>
            <a:r>
              <a:rPr lang="zh-CN" sz="2500" b="1" dirty="0">
                <a:ea typeface="+mn-ea"/>
              </a:rPr>
              <a:t>在图中用圆圈代表。</a:t>
            </a:r>
          </a:p>
          <a:p>
            <a:pPr lvl="1">
              <a:defRPr/>
            </a:pPr>
            <a:r>
              <a:rPr lang="zh-CN" sz="2500" b="1" dirty="0">
                <a:ea typeface="+mn-ea"/>
              </a:rPr>
              <a:t>转换在图中用短直线表示。</a:t>
            </a:r>
          </a:p>
          <a:p>
            <a:pPr lvl="1">
              <a:defRPr/>
            </a:pPr>
            <a:r>
              <a:rPr lang="zh-CN" sz="2500" b="1" dirty="0">
                <a:ea typeface="+mn-ea"/>
              </a:rPr>
              <a:t>转换的输入函数，用由位置指向转换的箭头表示。</a:t>
            </a:r>
          </a:p>
          <a:p>
            <a:pPr lvl="1">
              <a:defRPr/>
            </a:pPr>
            <a:r>
              <a:rPr lang="zh-CN" sz="2500" b="1" dirty="0">
                <a:ea typeface="+mn-ea"/>
              </a:rPr>
              <a:t>转换的输出函数，用由转换指向位置的箭头表示。</a:t>
            </a:r>
            <a:endParaRPr lang="en-US" altLang="zh-CN" sz="2500" b="1" dirty="0">
              <a:ea typeface="+mn-ea"/>
            </a:endParaRPr>
          </a:p>
          <a:p>
            <a:pPr lvl="1" algn="just">
              <a:defRPr/>
            </a:pPr>
            <a:r>
              <a:rPr lang="en-US" sz="2500" b="1" dirty="0">
                <a:ea typeface="+mn-ea"/>
              </a:rPr>
              <a:t>Petri</a:t>
            </a:r>
            <a:r>
              <a:rPr lang="zh-CN" sz="2500" b="1" dirty="0">
                <a:ea typeface="+mn-ea"/>
              </a:rPr>
              <a:t>网位置中如果加了一个黑点，称之为</a:t>
            </a:r>
            <a:r>
              <a:rPr lang="zh-CN" sz="2500" b="1" dirty="0">
                <a:solidFill>
                  <a:srgbClr val="FF3399"/>
                </a:solidFill>
                <a:ea typeface="+mn-ea"/>
              </a:rPr>
              <a:t>标记（</a:t>
            </a:r>
            <a:r>
              <a:rPr lang="en-US" sz="2500" b="1" dirty="0">
                <a:solidFill>
                  <a:srgbClr val="FF3399"/>
                </a:solidFill>
                <a:ea typeface="+mn-ea"/>
              </a:rPr>
              <a:t>token</a:t>
            </a:r>
            <a:r>
              <a:rPr lang="zh-CN" sz="2500" b="1" dirty="0">
                <a:solidFill>
                  <a:srgbClr val="FF3399"/>
                </a:solidFill>
                <a:ea typeface="+mn-ea"/>
              </a:rPr>
              <a:t>）</a:t>
            </a:r>
            <a:r>
              <a:rPr lang="zh-CN" sz="2500" b="1" dirty="0">
                <a:ea typeface="+mn-ea"/>
              </a:rPr>
              <a:t>。标记在位置中的出现表明了处理要求的到来</a:t>
            </a:r>
            <a:r>
              <a:rPr lang="zh-CN" altLang="en-US" sz="2500" b="1" dirty="0">
                <a:ea typeface="+mn-ea"/>
              </a:rPr>
              <a:t>，表明系统或对象当前正处于此位置。</a:t>
            </a:r>
            <a:endParaRPr lang="en-US" altLang="zh-CN" sz="2500" b="1" dirty="0">
              <a:ea typeface="+mn-ea"/>
            </a:endParaRPr>
          </a:p>
          <a:p>
            <a:pPr lvl="1">
              <a:defRPr/>
            </a:pPr>
            <a:r>
              <a:rPr lang="zh-CN" altLang="en-US" sz="2500" b="1" dirty="0">
                <a:ea typeface="+mn-ea"/>
              </a:rPr>
              <a:t>对于一个转换，</a:t>
            </a:r>
            <a:r>
              <a:rPr lang="zh-CN" sz="2500" b="1" dirty="0">
                <a:ea typeface="+mn-ea"/>
              </a:rPr>
              <a:t>当每个输入位置所拥有的标记数大于等于从该位置到转换的线数时，就允许转换</a:t>
            </a:r>
            <a:r>
              <a:rPr lang="zh-CN" altLang="en-US" sz="2500" dirty="0">
                <a:ea typeface="+mn-ea"/>
              </a:rPr>
              <a:t>。</a:t>
            </a:r>
            <a:endParaRPr lang="en-US" altLang="zh-CN" sz="2500" dirty="0">
              <a:ea typeface="+mn-ea"/>
            </a:endParaRPr>
          </a:p>
          <a:p>
            <a:pPr lvl="1">
              <a:defRPr/>
            </a:pPr>
            <a:r>
              <a:rPr lang="en-US" altLang="en-US" sz="2500" b="1" dirty="0">
                <a:ea typeface="+mn-ea"/>
              </a:rPr>
              <a:t>Petri</a:t>
            </a:r>
            <a:r>
              <a:rPr lang="zh-CN" altLang="en-US" sz="2500" b="1" dirty="0">
                <a:ea typeface="+mn-ea"/>
              </a:rPr>
              <a:t>网中标记总数不是固定不变的</a:t>
            </a:r>
            <a:endParaRPr lang="en-US" altLang="zh-CN" sz="2500" b="1" dirty="0">
              <a:ea typeface="+mn-ea"/>
            </a:endParaRPr>
          </a:p>
          <a:p>
            <a:pPr lvl="1">
              <a:defRPr/>
            </a:pPr>
            <a:r>
              <a:rPr lang="en-US" altLang="en-US" sz="2500" b="1" dirty="0">
                <a:ea typeface="+mn-ea"/>
              </a:rPr>
              <a:t>Petri</a:t>
            </a:r>
            <a:r>
              <a:rPr lang="zh-CN" altLang="en-US" sz="2500" b="1" dirty="0">
                <a:ea typeface="+mn-ea"/>
              </a:rPr>
              <a:t>网具有非确定性，即如果几个转换都达到了激发条件，则其中任意一个都可以被激发。</a:t>
            </a:r>
          </a:p>
        </p:txBody>
      </p:sp>
      <p:sp>
        <p:nvSpPr>
          <p:cNvPr id="102404" name="页脚占位符 3">
            <a:extLst>
              <a:ext uri="{FF2B5EF4-FFF2-40B4-BE49-F238E27FC236}">
                <a16:creationId xmlns:a16="http://schemas.microsoft.com/office/drawing/2014/main" id="{C27A34EB-AF0D-4DD6-A0A8-EFF2DD412A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07288F87-43E4-4320-87B9-2108D187A39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04451" name="内容占位符 2">
            <a:extLst>
              <a:ext uri="{FF2B5EF4-FFF2-40B4-BE49-F238E27FC236}">
                <a16:creationId xmlns:a16="http://schemas.microsoft.com/office/drawing/2014/main" id="{7B830A5E-FBD3-419E-81FC-FC2DE1C489BB}"/>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04452" name="页脚占位符 3">
            <a:extLst>
              <a:ext uri="{FF2B5EF4-FFF2-40B4-BE49-F238E27FC236}">
                <a16:creationId xmlns:a16="http://schemas.microsoft.com/office/drawing/2014/main" id="{BEF49588-50B4-414B-AD98-5C8285DD6AC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04453" name="Picture 2">
            <a:extLst>
              <a:ext uri="{FF2B5EF4-FFF2-40B4-BE49-F238E27FC236}">
                <a16:creationId xmlns:a16="http://schemas.microsoft.com/office/drawing/2014/main" id="{2EDC55B9-9419-4AEB-8F8E-7E2B90148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357438"/>
            <a:ext cx="76835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矩形 5">
            <a:extLst>
              <a:ext uri="{FF2B5EF4-FFF2-40B4-BE49-F238E27FC236}">
                <a16:creationId xmlns:a16="http://schemas.microsoft.com/office/drawing/2014/main" id="{AED5A21E-5370-4CE9-981B-01C959A399AC}"/>
              </a:ext>
            </a:extLst>
          </p:cNvPr>
          <p:cNvSpPr>
            <a:spLocks noChangeArrowheads="1"/>
          </p:cNvSpPr>
          <p:nvPr/>
        </p:nvSpPr>
        <p:spPr bwMode="auto">
          <a:xfrm>
            <a:off x="3500438" y="5500688"/>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环形铁路示例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AA6D537-3CBE-45A0-BBE9-2D3C39130063}"/>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05475" name="内容占位符 2">
            <a:extLst>
              <a:ext uri="{FF2B5EF4-FFF2-40B4-BE49-F238E27FC236}">
                <a16:creationId xmlns:a16="http://schemas.microsoft.com/office/drawing/2014/main" id="{3E2B7DAC-A39B-4CB8-A1E5-B1ACCDE4E69F}"/>
              </a:ext>
            </a:extLst>
          </p:cNvPr>
          <p:cNvSpPr>
            <a:spLocks noGrp="1"/>
          </p:cNvSpPr>
          <p:nvPr>
            <p:ph idx="1"/>
          </p:nvPr>
        </p:nvSpPr>
        <p:spPr/>
        <p:txBody>
          <a:bodyPr/>
          <a:lstStyle/>
          <a:p>
            <a:pPr lvl="1">
              <a:buFont typeface="Wingdings" panose="05000000000000000000" pitchFamily="2" charset="2"/>
              <a:buNone/>
            </a:pPr>
            <a:r>
              <a:rPr lang="en-US" altLang="zh-CN"/>
              <a:t> </a:t>
            </a:r>
            <a:endParaRPr lang="zh-CN" altLang="en-US"/>
          </a:p>
        </p:txBody>
      </p:sp>
      <p:sp>
        <p:nvSpPr>
          <p:cNvPr id="105476" name="页脚占位符 3">
            <a:extLst>
              <a:ext uri="{FF2B5EF4-FFF2-40B4-BE49-F238E27FC236}">
                <a16:creationId xmlns:a16="http://schemas.microsoft.com/office/drawing/2014/main" id="{05D55CAB-BDD7-4E4F-8092-2256A5F70E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05477" name="Picture 2">
            <a:extLst>
              <a:ext uri="{FF2B5EF4-FFF2-40B4-BE49-F238E27FC236}">
                <a16:creationId xmlns:a16="http://schemas.microsoft.com/office/drawing/2014/main" id="{03E39F6F-9E1C-4E5B-BFCB-760AFEE7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428750"/>
            <a:ext cx="6715125"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053E079-C1F7-48B8-A930-38DD710B6DAF}"/>
              </a:ext>
            </a:extLst>
          </p:cNvPr>
          <p:cNvSpPr/>
          <p:nvPr/>
        </p:nvSpPr>
        <p:spPr>
          <a:xfrm>
            <a:off x="3003550" y="6000750"/>
            <a:ext cx="3617913" cy="369888"/>
          </a:xfrm>
          <a:prstGeom prst="rect">
            <a:avLst/>
          </a:prstGeom>
        </p:spPr>
        <p:txBody>
          <a:bodyPr wrap="none">
            <a:spAutoFit/>
          </a:bodyPr>
          <a:lstStyle/>
          <a:p>
            <a:pPr algn="r">
              <a:lnSpc>
                <a:spcPct val="75000"/>
              </a:lnSpc>
              <a:defRPr/>
            </a:pPr>
            <a:r>
              <a:rPr lang="zh-CN" altLang="en-US" b="1" dirty="0">
                <a:latin typeface="+mn-lt"/>
                <a:ea typeface="+mn-ea"/>
              </a:rPr>
              <a:t>环形铁路运行的</a:t>
            </a:r>
            <a:r>
              <a:rPr lang="en-US" b="1" dirty="0">
                <a:latin typeface="+mn-lt"/>
                <a:ea typeface="+mn-ea"/>
              </a:rPr>
              <a:t>PNG</a:t>
            </a:r>
            <a:r>
              <a:rPr lang="zh-CN" altLang="en-US" b="1" dirty="0">
                <a:latin typeface="+mn-lt"/>
                <a:ea typeface="+mn-ea"/>
              </a:rPr>
              <a:t>示例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C31AFB53-6803-4E3F-976B-510326187E71}"/>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30CEC4F6-CCC3-4D2A-8CDC-B7DFF9F0F5E1}"/>
              </a:ext>
            </a:extLst>
          </p:cNvPr>
          <p:cNvSpPr>
            <a:spLocks noGrp="1"/>
          </p:cNvSpPr>
          <p:nvPr>
            <p:ph idx="1"/>
          </p:nvPr>
        </p:nvSpPr>
        <p:spPr/>
        <p:txBody>
          <a:bodyPr/>
          <a:lstStyle/>
          <a:p>
            <a:pPr>
              <a:buFont typeface="Wingdings" panose="05000000000000000000" pitchFamily="2" charset="2"/>
              <a:buNone/>
              <a:defRPr/>
            </a:pPr>
            <a:r>
              <a:rPr lang="en-US" altLang="zh-CN" b="1" dirty="0"/>
              <a:t>4. </a:t>
            </a:r>
            <a:r>
              <a:rPr lang="zh-CN" altLang="en-US" b="1" dirty="0"/>
              <a:t>数据词典 </a:t>
            </a:r>
            <a:r>
              <a:rPr lang="en-US" altLang="zh-CN" b="1" dirty="0"/>
              <a:t>(</a:t>
            </a:r>
            <a:r>
              <a:rPr lang="en-US" b="1" dirty="0"/>
              <a:t>DD</a:t>
            </a:r>
            <a:r>
              <a:rPr lang="zh-CN" b="1" dirty="0"/>
              <a:t>，</a:t>
            </a:r>
            <a:r>
              <a:rPr lang="en-US" b="1" dirty="0"/>
              <a:t>Data Dictionary</a:t>
            </a:r>
            <a:r>
              <a:rPr lang="en-US" altLang="zh-CN" b="1" dirty="0"/>
              <a:t>)</a:t>
            </a:r>
          </a:p>
          <a:p>
            <a:pPr lvl="1">
              <a:defRPr/>
            </a:pPr>
            <a:r>
              <a:rPr lang="zh-CN" b="1" dirty="0">
                <a:ea typeface="+mn-ea"/>
              </a:rPr>
              <a:t>数据词典的作用是对于数据流图中出现的所有被命名的图形元素在数据词典中作为一个词条加以定义，使得每一个图形元素的名字都有一个确切的解释。</a:t>
            </a:r>
            <a:endParaRPr lang="en-US" altLang="zh-CN" b="1" dirty="0">
              <a:ea typeface="+mn-ea"/>
            </a:endParaRPr>
          </a:p>
          <a:p>
            <a:pPr lvl="1">
              <a:defRPr/>
            </a:pPr>
            <a:r>
              <a:rPr lang="zh-CN" b="1" dirty="0">
                <a:ea typeface="+mn-ea"/>
              </a:rPr>
              <a:t>数据词典中所有的定义应是严密的、精确的，不可有半点含混并消除二义性。</a:t>
            </a:r>
            <a:endParaRPr lang="zh-CN" altLang="en-US" b="1" dirty="0">
              <a:ea typeface="+mn-ea"/>
            </a:endParaRPr>
          </a:p>
        </p:txBody>
      </p:sp>
      <p:sp>
        <p:nvSpPr>
          <p:cNvPr id="107524" name="页脚占位符 3">
            <a:extLst>
              <a:ext uri="{FF2B5EF4-FFF2-40B4-BE49-F238E27FC236}">
                <a16:creationId xmlns:a16="http://schemas.microsoft.com/office/drawing/2014/main" id="{E986ACC8-8237-41A7-BA44-EF74004383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D73D28DE-DB4F-4810-8755-99397B611511}"/>
              </a:ext>
            </a:extLst>
          </p:cNvPr>
          <p:cNvSpPr>
            <a:spLocks noGrp="1"/>
          </p:cNvSpPr>
          <p:nvPr>
            <p:ph type="title"/>
          </p:nvPr>
        </p:nvSpPr>
        <p:spPr/>
        <p:txBody>
          <a:bodyPr/>
          <a:lstStyle/>
          <a:p>
            <a:pPr marL="342900" indent="-342900"/>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21507" name="内容占位符 2">
            <a:extLst>
              <a:ext uri="{FF2B5EF4-FFF2-40B4-BE49-F238E27FC236}">
                <a16:creationId xmlns:a16="http://schemas.microsoft.com/office/drawing/2014/main" id="{BB5159AB-E823-4E94-AA59-1E34BC4E578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1508" name="页脚占位符 3">
            <a:extLst>
              <a:ext uri="{FF2B5EF4-FFF2-40B4-BE49-F238E27FC236}">
                <a16:creationId xmlns:a16="http://schemas.microsoft.com/office/drawing/2014/main" id="{CB01F781-2C81-4921-A711-879AD85B12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21509" name="Group 5">
            <a:extLst>
              <a:ext uri="{FF2B5EF4-FFF2-40B4-BE49-F238E27FC236}">
                <a16:creationId xmlns:a16="http://schemas.microsoft.com/office/drawing/2014/main" id="{2FF9F162-0881-4851-9BC6-B8CCAB9A971E}"/>
              </a:ext>
            </a:extLst>
          </p:cNvPr>
          <p:cNvGrpSpPr>
            <a:grpSpLocks/>
          </p:cNvGrpSpPr>
          <p:nvPr/>
        </p:nvGrpSpPr>
        <p:grpSpPr bwMode="auto">
          <a:xfrm>
            <a:off x="928688" y="1643063"/>
            <a:ext cx="7643812" cy="4000500"/>
            <a:chOff x="2067" y="4872"/>
            <a:chExt cx="7350" cy="3948"/>
          </a:xfrm>
        </p:grpSpPr>
        <p:sp>
          <p:nvSpPr>
            <p:cNvPr id="2" name="Oval 6">
              <a:extLst>
                <a:ext uri="{FF2B5EF4-FFF2-40B4-BE49-F238E27FC236}">
                  <a16:creationId xmlns:a16="http://schemas.microsoft.com/office/drawing/2014/main" id="{CECEE833-CAB2-4A99-9CBF-A058B4FE0889}"/>
                </a:ext>
              </a:extLst>
            </p:cNvPr>
            <p:cNvSpPr>
              <a:spLocks noChangeArrowheads="1"/>
            </p:cNvSpPr>
            <p:nvPr/>
          </p:nvSpPr>
          <p:spPr bwMode="auto">
            <a:xfrm>
              <a:off x="2803" y="4872"/>
              <a:ext cx="5984" cy="3744"/>
            </a:xfrm>
            <a:prstGeom prst="ellipse">
              <a:avLst/>
            </a:prstGeom>
            <a:solidFill>
              <a:srgbClr val="00FFFF"/>
            </a:solidFill>
            <a:ln w="28575">
              <a:solidFill>
                <a:srgbClr val="0000FF"/>
              </a:solidFill>
              <a:round/>
              <a:headEnd/>
              <a:tailEnd/>
            </a:ln>
            <a:effectLst>
              <a:outerShdw dist="107763" dir="2700000" algn="ctr" rotWithShape="0">
                <a:srgbClr val="808080"/>
              </a:outerShdw>
            </a:effectLst>
          </p:spPr>
          <p:txBody>
            <a:bodyPr/>
            <a:lstStyle/>
            <a:p>
              <a:pPr algn="r">
                <a:lnSpc>
                  <a:spcPct val="75000"/>
                </a:lnSpc>
                <a:defRPr/>
              </a:pPr>
              <a:endParaRPr lang="zh-CN" altLang="zh-CN" sz="1800" b="1">
                <a:latin typeface="+mn-ea"/>
                <a:ea typeface="+mn-ea"/>
              </a:endParaRPr>
            </a:p>
          </p:txBody>
        </p:sp>
        <p:sp>
          <p:nvSpPr>
            <p:cNvPr id="16391" name="Oval 7">
              <a:extLst>
                <a:ext uri="{FF2B5EF4-FFF2-40B4-BE49-F238E27FC236}">
                  <a16:creationId xmlns:a16="http://schemas.microsoft.com/office/drawing/2014/main" id="{EB6728F1-4F1E-47EE-B77E-9DA3105F9D2C}"/>
                </a:ext>
              </a:extLst>
            </p:cNvPr>
            <p:cNvSpPr>
              <a:spLocks noChangeArrowheads="1"/>
            </p:cNvSpPr>
            <p:nvPr/>
          </p:nvSpPr>
          <p:spPr bwMode="auto">
            <a:xfrm>
              <a:off x="3732" y="5340"/>
              <a:ext cx="4019" cy="2806"/>
            </a:xfrm>
            <a:prstGeom prst="ellipse">
              <a:avLst/>
            </a:prstGeom>
            <a:solidFill>
              <a:srgbClr val="FFFF00"/>
            </a:solidFill>
            <a:ln w="19050">
              <a:solidFill>
                <a:srgbClr val="0000FF"/>
              </a:solidFill>
              <a:round/>
              <a:headEnd/>
              <a:tailEnd/>
            </a:ln>
          </p:spPr>
          <p:txBody>
            <a:bodyPr/>
            <a:lstStyle/>
            <a:p>
              <a:pPr algn="r">
                <a:lnSpc>
                  <a:spcPct val="75000"/>
                </a:lnSpc>
                <a:defRPr/>
              </a:pPr>
              <a:endParaRPr lang="zh-CN" altLang="zh-CN" sz="1800" b="1">
                <a:latin typeface="+mn-ea"/>
                <a:ea typeface="+mn-ea"/>
              </a:endParaRPr>
            </a:p>
          </p:txBody>
        </p:sp>
        <p:sp>
          <p:nvSpPr>
            <p:cNvPr id="16392" name="Line 8">
              <a:extLst>
                <a:ext uri="{FF2B5EF4-FFF2-40B4-BE49-F238E27FC236}">
                  <a16:creationId xmlns:a16="http://schemas.microsoft.com/office/drawing/2014/main" id="{3D97C783-702B-4BED-AA13-34965DF4D103}"/>
                </a:ext>
              </a:extLst>
            </p:cNvPr>
            <p:cNvSpPr>
              <a:spLocks noChangeShapeType="1"/>
            </p:cNvSpPr>
            <p:nvPr/>
          </p:nvSpPr>
          <p:spPr bwMode="auto">
            <a:xfrm>
              <a:off x="5743" y="4872"/>
              <a:ext cx="0" cy="1872"/>
            </a:xfrm>
            <a:prstGeom prst="line">
              <a:avLst/>
            </a:prstGeom>
            <a:noFill/>
            <a:ln w="19050">
              <a:solidFill>
                <a:srgbClr val="0000FF"/>
              </a:solidFill>
              <a:round/>
              <a:headEnd/>
              <a:tailEnd/>
            </a:ln>
          </p:spPr>
          <p:txBody>
            <a:bodyPr/>
            <a:lstStyle/>
            <a:p>
              <a:pPr algn="r">
                <a:lnSpc>
                  <a:spcPct val="75000"/>
                </a:lnSpc>
                <a:defRPr/>
              </a:pPr>
              <a:endParaRPr lang="zh-CN" altLang="en-US" sz="1800" b="1">
                <a:latin typeface="+mn-ea"/>
                <a:ea typeface="+mn-ea"/>
              </a:endParaRPr>
            </a:p>
          </p:txBody>
        </p:sp>
        <p:sp>
          <p:nvSpPr>
            <p:cNvPr id="16393" name="Line 9">
              <a:extLst>
                <a:ext uri="{FF2B5EF4-FFF2-40B4-BE49-F238E27FC236}">
                  <a16:creationId xmlns:a16="http://schemas.microsoft.com/office/drawing/2014/main" id="{CBFCF228-B065-4685-A722-334313FA8792}"/>
                </a:ext>
              </a:extLst>
            </p:cNvPr>
            <p:cNvSpPr>
              <a:spLocks noChangeShapeType="1"/>
            </p:cNvSpPr>
            <p:nvPr/>
          </p:nvSpPr>
          <p:spPr bwMode="auto">
            <a:xfrm flipV="1">
              <a:off x="3537" y="6587"/>
              <a:ext cx="2100" cy="1404"/>
            </a:xfrm>
            <a:prstGeom prst="line">
              <a:avLst/>
            </a:prstGeom>
            <a:noFill/>
            <a:ln w="19050">
              <a:solidFill>
                <a:srgbClr val="0000FF"/>
              </a:solidFill>
              <a:round/>
              <a:headEnd/>
              <a:tailEnd/>
            </a:ln>
          </p:spPr>
          <p:txBody>
            <a:bodyPr/>
            <a:lstStyle/>
            <a:p>
              <a:pPr algn="r">
                <a:lnSpc>
                  <a:spcPct val="75000"/>
                </a:lnSpc>
                <a:defRPr/>
              </a:pPr>
              <a:endParaRPr lang="zh-CN" altLang="en-US" sz="1800" b="1">
                <a:latin typeface="+mn-ea"/>
                <a:ea typeface="+mn-ea"/>
              </a:endParaRPr>
            </a:p>
          </p:txBody>
        </p:sp>
        <p:sp>
          <p:nvSpPr>
            <p:cNvPr id="16394" name="Line 10">
              <a:extLst>
                <a:ext uri="{FF2B5EF4-FFF2-40B4-BE49-F238E27FC236}">
                  <a16:creationId xmlns:a16="http://schemas.microsoft.com/office/drawing/2014/main" id="{2FF20AEF-E7D0-4248-B270-345DDB02E691}"/>
                </a:ext>
              </a:extLst>
            </p:cNvPr>
            <p:cNvSpPr>
              <a:spLocks noChangeShapeType="1"/>
            </p:cNvSpPr>
            <p:nvPr/>
          </p:nvSpPr>
          <p:spPr bwMode="auto">
            <a:xfrm>
              <a:off x="5637" y="6587"/>
              <a:ext cx="2310" cy="1404"/>
            </a:xfrm>
            <a:prstGeom prst="line">
              <a:avLst/>
            </a:prstGeom>
            <a:noFill/>
            <a:ln w="19050">
              <a:solidFill>
                <a:srgbClr val="0000FF"/>
              </a:solidFill>
              <a:round/>
              <a:headEnd/>
              <a:tailEnd/>
            </a:ln>
          </p:spPr>
          <p:txBody>
            <a:bodyPr/>
            <a:lstStyle/>
            <a:p>
              <a:pPr algn="r">
                <a:lnSpc>
                  <a:spcPct val="75000"/>
                </a:lnSpc>
                <a:defRPr/>
              </a:pPr>
              <a:endParaRPr lang="zh-CN" altLang="en-US" sz="1800" b="1">
                <a:latin typeface="+mn-ea"/>
                <a:ea typeface="+mn-ea"/>
              </a:endParaRPr>
            </a:p>
          </p:txBody>
        </p:sp>
        <p:sp>
          <p:nvSpPr>
            <p:cNvPr id="16395" name="Text Box 11">
              <a:extLst>
                <a:ext uri="{FF2B5EF4-FFF2-40B4-BE49-F238E27FC236}">
                  <a16:creationId xmlns:a16="http://schemas.microsoft.com/office/drawing/2014/main" id="{F23206BB-1350-4866-8388-0FE33A02E081}"/>
                </a:ext>
              </a:extLst>
            </p:cNvPr>
            <p:cNvSpPr txBox="1">
              <a:spLocks noChangeArrowheads="1"/>
            </p:cNvSpPr>
            <p:nvPr/>
          </p:nvSpPr>
          <p:spPr bwMode="auto">
            <a:xfrm>
              <a:off x="4093" y="6036"/>
              <a:ext cx="959" cy="780"/>
            </a:xfrm>
            <a:prstGeom prst="rect">
              <a:avLst/>
            </a:prstGeom>
            <a:solidFill>
              <a:srgbClr val="FFFFFF"/>
            </a:solidFill>
            <a:ln w="9525">
              <a:solidFill>
                <a:srgbClr val="FFFFFF"/>
              </a:solidFill>
              <a:miter lim="800000"/>
              <a:headEnd/>
              <a:tailEnd/>
            </a:ln>
          </p:spPr>
          <p:txBody>
            <a:bodyPr/>
            <a:lstStyle/>
            <a:p>
              <a:pPr algn="just">
                <a:lnSpc>
                  <a:spcPct val="75000"/>
                </a:lnSpc>
                <a:defRPr/>
              </a:pPr>
              <a:r>
                <a:rPr lang="zh-CN" altLang="en-US" sz="1800" b="1" dirty="0">
                  <a:latin typeface="+mn-ea"/>
                  <a:ea typeface="+mn-ea"/>
                </a:rPr>
                <a:t>实体</a:t>
              </a:r>
              <a:r>
                <a:rPr lang="en-US" altLang="zh-CN" sz="1800" b="1" dirty="0">
                  <a:latin typeface="+mn-ea"/>
                  <a:ea typeface="+mn-ea"/>
                </a:rPr>
                <a:t>—</a:t>
              </a:r>
            </a:p>
            <a:p>
              <a:pPr algn="just">
                <a:lnSpc>
                  <a:spcPct val="75000"/>
                </a:lnSpc>
                <a:defRPr/>
              </a:pPr>
              <a:r>
                <a:rPr lang="zh-CN" altLang="en-US" sz="1800" b="1" dirty="0">
                  <a:latin typeface="+mn-ea"/>
                  <a:ea typeface="+mn-ea"/>
                </a:rPr>
                <a:t>关系图</a:t>
              </a:r>
              <a:endParaRPr lang="zh-CN" sz="1800" b="1" dirty="0">
                <a:latin typeface="+mn-ea"/>
                <a:ea typeface="+mn-ea"/>
              </a:endParaRPr>
            </a:p>
          </p:txBody>
        </p:sp>
        <p:sp>
          <p:nvSpPr>
            <p:cNvPr id="16396" name="Oval 12">
              <a:extLst>
                <a:ext uri="{FF2B5EF4-FFF2-40B4-BE49-F238E27FC236}">
                  <a16:creationId xmlns:a16="http://schemas.microsoft.com/office/drawing/2014/main" id="{AC583309-D931-4C92-985C-3501811757A4}"/>
                </a:ext>
              </a:extLst>
            </p:cNvPr>
            <p:cNvSpPr>
              <a:spLocks noChangeArrowheads="1"/>
            </p:cNvSpPr>
            <p:nvPr/>
          </p:nvSpPr>
          <p:spPr bwMode="auto">
            <a:xfrm>
              <a:off x="5112" y="6121"/>
              <a:ext cx="1259" cy="1247"/>
            </a:xfrm>
            <a:prstGeom prst="ellipse">
              <a:avLst/>
            </a:prstGeom>
            <a:solidFill>
              <a:srgbClr val="FFFFFF"/>
            </a:solidFill>
            <a:ln w="19050">
              <a:solidFill>
                <a:srgbClr val="000000"/>
              </a:solidFill>
              <a:round/>
              <a:headEnd/>
              <a:tailEnd/>
            </a:ln>
          </p:spPr>
          <p:txBody>
            <a:bodyPr/>
            <a:lstStyle/>
            <a:p>
              <a:pPr algn="just">
                <a:lnSpc>
                  <a:spcPct val="75000"/>
                </a:lnSpc>
                <a:defRPr/>
              </a:pPr>
              <a:r>
                <a:rPr lang="en-US" altLang="zh-CN" sz="1800" b="1" dirty="0">
                  <a:latin typeface="+mn-ea"/>
                  <a:ea typeface="+mn-ea"/>
                </a:rPr>
                <a:t> </a:t>
              </a:r>
              <a:r>
                <a:rPr lang="zh-CN" altLang="en-US" sz="1800" b="1" dirty="0">
                  <a:latin typeface="+mn-ea"/>
                  <a:ea typeface="+mn-ea"/>
                </a:rPr>
                <a:t>数据</a:t>
              </a:r>
            </a:p>
            <a:p>
              <a:pPr algn="just">
                <a:lnSpc>
                  <a:spcPct val="75000"/>
                </a:lnSpc>
                <a:defRPr/>
              </a:pPr>
              <a:r>
                <a:rPr lang="zh-CN" altLang="en-US" sz="1800" b="1" dirty="0">
                  <a:latin typeface="+mn-ea"/>
                  <a:ea typeface="+mn-ea"/>
                </a:rPr>
                <a:t> 词典</a:t>
              </a:r>
              <a:endParaRPr lang="zh-CN" sz="1800" b="1" dirty="0">
                <a:latin typeface="+mn-ea"/>
                <a:ea typeface="+mn-ea"/>
              </a:endParaRPr>
            </a:p>
          </p:txBody>
        </p:sp>
        <p:sp>
          <p:nvSpPr>
            <p:cNvPr id="16397" name="Text Box 13">
              <a:extLst>
                <a:ext uri="{FF2B5EF4-FFF2-40B4-BE49-F238E27FC236}">
                  <a16:creationId xmlns:a16="http://schemas.microsoft.com/office/drawing/2014/main" id="{7E4E44EE-AF98-4B76-9EE3-1B2CAE6DA732}"/>
                </a:ext>
              </a:extLst>
            </p:cNvPr>
            <p:cNvSpPr txBox="1">
              <a:spLocks noChangeArrowheads="1"/>
            </p:cNvSpPr>
            <p:nvPr/>
          </p:nvSpPr>
          <p:spPr bwMode="auto">
            <a:xfrm>
              <a:off x="4883" y="7427"/>
              <a:ext cx="1549" cy="468"/>
            </a:xfrm>
            <a:prstGeom prst="rect">
              <a:avLst/>
            </a:prstGeom>
            <a:solidFill>
              <a:srgbClr val="FFFFFF"/>
            </a:solidFill>
            <a:ln w="9525">
              <a:solidFill>
                <a:srgbClr val="FFFFFF"/>
              </a:solidFill>
              <a:miter lim="800000"/>
              <a:headEnd/>
              <a:tailEnd/>
            </a:ln>
          </p:spPr>
          <p:txBody>
            <a:bodyPr/>
            <a:lstStyle/>
            <a:p>
              <a:pPr algn="just">
                <a:lnSpc>
                  <a:spcPct val="75000"/>
                </a:lnSpc>
                <a:defRPr/>
              </a:pPr>
              <a:r>
                <a:rPr lang="zh-CN" altLang="en-US" sz="1800" b="1" dirty="0">
                  <a:latin typeface="+mn-ea"/>
                  <a:ea typeface="+mn-ea"/>
                </a:rPr>
                <a:t>状态</a:t>
              </a:r>
              <a:r>
                <a:rPr lang="en-US" altLang="zh-CN" sz="1800" b="1" dirty="0">
                  <a:latin typeface="+mn-ea"/>
                  <a:ea typeface="+mn-ea"/>
                </a:rPr>
                <a:t>—</a:t>
              </a:r>
              <a:r>
                <a:rPr lang="zh-CN" altLang="en-US" sz="1800" b="1" dirty="0">
                  <a:latin typeface="+mn-ea"/>
                  <a:ea typeface="+mn-ea"/>
                </a:rPr>
                <a:t>迁移图</a:t>
              </a:r>
              <a:endParaRPr lang="zh-CN" sz="1800" b="1" dirty="0">
                <a:latin typeface="+mn-ea"/>
                <a:ea typeface="+mn-ea"/>
              </a:endParaRPr>
            </a:p>
          </p:txBody>
        </p:sp>
        <p:sp>
          <p:nvSpPr>
            <p:cNvPr id="16398" name="Text Box 14">
              <a:extLst>
                <a:ext uri="{FF2B5EF4-FFF2-40B4-BE49-F238E27FC236}">
                  <a16:creationId xmlns:a16="http://schemas.microsoft.com/office/drawing/2014/main" id="{D40D9A57-EB98-48DD-BD1E-EE1745FE1470}"/>
                </a:ext>
              </a:extLst>
            </p:cNvPr>
            <p:cNvSpPr txBox="1">
              <a:spLocks noChangeArrowheads="1"/>
            </p:cNvSpPr>
            <p:nvPr/>
          </p:nvSpPr>
          <p:spPr bwMode="auto">
            <a:xfrm>
              <a:off x="6372" y="6121"/>
              <a:ext cx="1081" cy="467"/>
            </a:xfrm>
            <a:prstGeom prst="rect">
              <a:avLst/>
            </a:prstGeom>
            <a:solidFill>
              <a:srgbClr val="FFFFFF"/>
            </a:solidFill>
            <a:ln w="9525">
              <a:solidFill>
                <a:srgbClr val="FFFFFF"/>
              </a:solidFill>
              <a:miter lim="800000"/>
              <a:headEnd/>
              <a:tailEnd/>
            </a:ln>
          </p:spPr>
          <p:txBody>
            <a:bodyPr/>
            <a:lstStyle/>
            <a:p>
              <a:pPr algn="just">
                <a:lnSpc>
                  <a:spcPct val="75000"/>
                </a:lnSpc>
                <a:defRPr/>
              </a:pPr>
              <a:r>
                <a:rPr lang="zh-CN" altLang="en-US" sz="1800" b="1">
                  <a:latin typeface="+mn-ea"/>
                  <a:ea typeface="+mn-ea"/>
                </a:rPr>
                <a:t>数据流图</a:t>
              </a:r>
              <a:endParaRPr lang="zh-CN" sz="1800" b="1">
                <a:latin typeface="+mn-ea"/>
                <a:ea typeface="+mn-ea"/>
              </a:endParaRPr>
            </a:p>
          </p:txBody>
        </p:sp>
        <p:sp>
          <p:nvSpPr>
            <p:cNvPr id="16399" name="Text Box 15">
              <a:extLst>
                <a:ext uri="{FF2B5EF4-FFF2-40B4-BE49-F238E27FC236}">
                  <a16:creationId xmlns:a16="http://schemas.microsoft.com/office/drawing/2014/main" id="{F840EDC4-971C-4ABE-8521-A7E86E4F1176}"/>
                </a:ext>
              </a:extLst>
            </p:cNvPr>
            <p:cNvSpPr txBox="1">
              <a:spLocks noChangeArrowheads="1"/>
            </p:cNvSpPr>
            <p:nvPr/>
          </p:nvSpPr>
          <p:spPr bwMode="auto">
            <a:xfrm>
              <a:off x="2067" y="5652"/>
              <a:ext cx="1575" cy="46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just">
                <a:lnSpc>
                  <a:spcPct val="75000"/>
                </a:lnSpc>
                <a:defRPr/>
              </a:pPr>
              <a:r>
                <a:rPr lang="zh-CN" altLang="en-US" sz="1800" b="1">
                  <a:latin typeface="+mn-ea"/>
                  <a:ea typeface="+mn-ea"/>
                </a:rPr>
                <a:t>数据对象描述</a:t>
              </a:r>
              <a:endParaRPr lang="zh-CN" sz="1800" b="1">
                <a:latin typeface="+mn-ea"/>
                <a:ea typeface="+mn-ea"/>
              </a:endParaRPr>
            </a:p>
          </p:txBody>
        </p:sp>
        <p:sp>
          <p:nvSpPr>
            <p:cNvPr id="16400" name="Text Box 16">
              <a:extLst>
                <a:ext uri="{FF2B5EF4-FFF2-40B4-BE49-F238E27FC236}">
                  <a16:creationId xmlns:a16="http://schemas.microsoft.com/office/drawing/2014/main" id="{C4EB07BC-B0AD-49F6-8D7B-999A47F6DB61}"/>
                </a:ext>
              </a:extLst>
            </p:cNvPr>
            <p:cNvSpPr txBox="1">
              <a:spLocks noChangeArrowheads="1"/>
            </p:cNvSpPr>
            <p:nvPr/>
          </p:nvSpPr>
          <p:spPr bwMode="auto">
            <a:xfrm>
              <a:off x="5051" y="8352"/>
              <a:ext cx="1621" cy="46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just">
                <a:lnSpc>
                  <a:spcPct val="75000"/>
                </a:lnSpc>
                <a:defRPr/>
              </a:pPr>
              <a:r>
                <a:rPr lang="zh-CN" altLang="en-US" sz="1800" b="1">
                  <a:latin typeface="+mn-ea"/>
                  <a:ea typeface="+mn-ea"/>
                </a:rPr>
                <a:t>控制规格说明</a:t>
              </a:r>
              <a:endParaRPr lang="zh-CN" sz="1800" b="1">
                <a:latin typeface="+mn-ea"/>
                <a:ea typeface="+mn-ea"/>
              </a:endParaRPr>
            </a:p>
          </p:txBody>
        </p:sp>
        <p:sp>
          <p:nvSpPr>
            <p:cNvPr id="16401" name="Text Box 17">
              <a:extLst>
                <a:ext uri="{FF2B5EF4-FFF2-40B4-BE49-F238E27FC236}">
                  <a16:creationId xmlns:a16="http://schemas.microsoft.com/office/drawing/2014/main" id="{FC1172B7-C8D9-4780-80F7-940216509686}"/>
                </a:ext>
              </a:extLst>
            </p:cNvPr>
            <p:cNvSpPr txBox="1">
              <a:spLocks noChangeArrowheads="1"/>
            </p:cNvSpPr>
            <p:nvPr/>
          </p:nvSpPr>
          <p:spPr bwMode="auto">
            <a:xfrm>
              <a:off x="7813" y="5652"/>
              <a:ext cx="1604" cy="46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algn="just">
                <a:lnSpc>
                  <a:spcPct val="75000"/>
                </a:lnSpc>
                <a:defRPr/>
              </a:pPr>
              <a:r>
                <a:rPr lang="zh-CN" altLang="en-US" sz="1800" b="1" dirty="0">
                  <a:latin typeface="+mn-ea"/>
                  <a:ea typeface="+mn-ea"/>
                </a:rPr>
                <a:t>加工规格说明</a:t>
              </a:r>
              <a:endParaRPr lang="zh-CN" sz="1800" b="1" dirty="0">
                <a:latin typeface="+mn-ea"/>
                <a:ea typeface="+mn-ea"/>
              </a:endParaRPr>
            </a:p>
          </p:txBody>
        </p:sp>
      </p:grpSp>
      <p:sp>
        <p:nvSpPr>
          <p:cNvPr id="21510" name="矩形 17">
            <a:extLst>
              <a:ext uri="{FF2B5EF4-FFF2-40B4-BE49-F238E27FC236}">
                <a16:creationId xmlns:a16="http://schemas.microsoft.com/office/drawing/2014/main" id="{A8DDFF44-6933-438A-AEA9-C004F80C9BBC}"/>
              </a:ext>
            </a:extLst>
          </p:cNvPr>
          <p:cNvSpPr>
            <a:spLocks noChangeArrowheads="1"/>
          </p:cNvSpPr>
          <p:nvPr/>
        </p:nvSpPr>
        <p:spPr bwMode="auto">
          <a:xfrm>
            <a:off x="2881313" y="5857875"/>
            <a:ext cx="34305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2800" b="1">
                <a:latin typeface="黑体" panose="02010609060101010101" pitchFamily="49" charset="-122"/>
                <a:ea typeface="黑体" panose="02010609060101010101" pitchFamily="49" charset="-122"/>
              </a:rPr>
              <a:t>系统的分析模型结构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A5646627-1E4E-4E36-A883-C6C9014F6A3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917DAFCB-8801-4A3C-A064-B3FA0F0EF890}"/>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en-US" altLang="zh-CN" sz="3000" b="1" dirty="0">
                <a:latin typeface="+mn-ea"/>
              </a:rPr>
              <a:t>(1) </a:t>
            </a:r>
            <a:r>
              <a:rPr lang="zh-CN" altLang="en-US" sz="3000" b="1" dirty="0">
                <a:latin typeface="+mn-ea"/>
              </a:rPr>
              <a:t>数据词典的构成</a:t>
            </a:r>
            <a:endParaRPr lang="en-US" altLang="zh-CN" sz="3000" b="1" dirty="0">
              <a:latin typeface="+mn-ea"/>
            </a:endParaRPr>
          </a:p>
          <a:p>
            <a:pPr marL="1144587" lvl="1" indent="-514350">
              <a:defRPr/>
            </a:pPr>
            <a:r>
              <a:rPr lang="zh-CN" altLang="en-US" b="1" dirty="0">
                <a:latin typeface="+mn-ea"/>
                <a:ea typeface="+mn-ea"/>
              </a:rPr>
              <a:t>数据流词条描述</a:t>
            </a:r>
            <a:endParaRPr lang="en-US" altLang="zh-CN" b="1" dirty="0">
              <a:latin typeface="+mn-ea"/>
              <a:ea typeface="+mn-ea"/>
            </a:endParaRPr>
          </a:p>
          <a:p>
            <a:pPr marL="1681162" lvl="2" indent="-514350">
              <a:buFont typeface="Wingdings" panose="05000000000000000000" pitchFamily="2" charset="2"/>
              <a:buNone/>
              <a:defRPr/>
            </a:pPr>
            <a:r>
              <a:rPr lang="zh-CN" b="1" dirty="0">
                <a:latin typeface="+mn-ea"/>
                <a:ea typeface="+mn-ea"/>
              </a:rPr>
              <a:t>数据流是数据结构在系统内传播的路径。</a:t>
            </a:r>
            <a:endParaRPr lang="zh-CN" altLang="en-US" b="1" dirty="0">
              <a:latin typeface="+mn-ea"/>
              <a:ea typeface="+mn-ea"/>
            </a:endParaRPr>
          </a:p>
        </p:txBody>
      </p:sp>
      <p:sp>
        <p:nvSpPr>
          <p:cNvPr id="108548" name="页脚占位符 3">
            <a:extLst>
              <a:ext uri="{FF2B5EF4-FFF2-40B4-BE49-F238E27FC236}">
                <a16:creationId xmlns:a16="http://schemas.microsoft.com/office/drawing/2014/main" id="{0FDCB1F4-A89E-4910-8515-0D2DC6250C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EDD22DC5-BFAC-4627-9B44-D0DAB80DC0E3}"/>
              </a:ext>
            </a:extLst>
          </p:cNvPr>
          <p:cNvGraphicFramePr>
            <a:graphicFrameLocks noGrp="1"/>
          </p:cNvGraphicFramePr>
          <p:nvPr/>
        </p:nvGraphicFramePr>
        <p:xfrm>
          <a:off x="1428750" y="3071813"/>
          <a:ext cx="6929438" cy="3319464"/>
        </p:xfrm>
        <a:graphic>
          <a:graphicData uri="http://schemas.openxmlformats.org/drawingml/2006/table">
            <a:tbl>
              <a:tblPr/>
              <a:tblGrid>
                <a:gridCol w="1459019">
                  <a:extLst>
                    <a:ext uri="{9D8B030D-6E8A-4147-A177-3AD203B41FA5}">
                      <a16:colId xmlns:a16="http://schemas.microsoft.com/office/drawing/2014/main" val="20000"/>
                    </a:ext>
                  </a:extLst>
                </a:gridCol>
                <a:gridCol w="5470419">
                  <a:extLst>
                    <a:ext uri="{9D8B030D-6E8A-4147-A177-3AD203B41FA5}">
                      <a16:colId xmlns:a16="http://schemas.microsoft.com/office/drawing/2014/main" val="20001"/>
                    </a:ext>
                  </a:extLst>
                </a:gridCol>
              </a:tblGrid>
              <a:tr h="576751">
                <a:tc>
                  <a:txBody>
                    <a:bodyPr/>
                    <a:lstStyle/>
                    <a:p>
                      <a:pPr algn="just">
                        <a:spcAft>
                          <a:spcPts val="0"/>
                        </a:spcAft>
                      </a:pPr>
                      <a:r>
                        <a:rPr lang="zh-CN" sz="2000" b="1" kern="100" dirty="0">
                          <a:latin typeface="黑体" pitchFamily="2" charset="-122"/>
                          <a:ea typeface="黑体" pitchFamily="2" charset="-122"/>
                        </a:rPr>
                        <a:t>数据流名称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唯一标识数据流的名称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673">
                <a:tc>
                  <a:txBody>
                    <a:bodyPr/>
                    <a:lstStyle/>
                    <a:p>
                      <a:pPr algn="just">
                        <a:spcAft>
                          <a:spcPts val="0"/>
                        </a:spcAft>
                      </a:pPr>
                      <a:r>
                        <a:rPr lang="zh-CN" sz="2000" b="1" kern="100">
                          <a:latin typeface="黑体" pitchFamily="2" charset="-122"/>
                          <a:ea typeface="黑体" pitchFamily="2" charset="-122"/>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简要介绍该数据流的作用，即它产生的原因和结果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6751">
                <a:tc>
                  <a:txBody>
                    <a:bodyPr/>
                    <a:lstStyle/>
                    <a:p>
                      <a:pPr algn="just">
                        <a:spcAft>
                          <a:spcPts val="0"/>
                        </a:spcAft>
                      </a:pPr>
                      <a:r>
                        <a:rPr lang="zh-CN" sz="2000" b="1" kern="100">
                          <a:latin typeface="黑体" pitchFamily="2" charset="-122"/>
                          <a:ea typeface="黑体" pitchFamily="2" charset="-122"/>
                        </a:rPr>
                        <a:t>数据流来源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来源于何处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6751">
                <a:tc>
                  <a:txBody>
                    <a:bodyPr/>
                    <a:lstStyle/>
                    <a:p>
                      <a:pPr algn="just">
                        <a:spcAft>
                          <a:spcPts val="0"/>
                        </a:spcAft>
                      </a:pPr>
                      <a:r>
                        <a:rPr lang="zh-CN" sz="2000" b="1" kern="100">
                          <a:latin typeface="黑体" pitchFamily="2" charset="-122"/>
                          <a:ea typeface="黑体" pitchFamily="2" charset="-122"/>
                        </a:rPr>
                        <a:t>数据流去向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流向何处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6751">
                <a:tc>
                  <a:txBody>
                    <a:bodyPr/>
                    <a:lstStyle/>
                    <a:p>
                      <a:pPr algn="just">
                        <a:spcAft>
                          <a:spcPts val="0"/>
                        </a:spcAft>
                      </a:pPr>
                      <a:r>
                        <a:rPr lang="zh-CN" sz="2000" b="1" kern="100">
                          <a:latin typeface="黑体" pitchFamily="2" charset="-122"/>
                          <a:ea typeface="黑体" pitchFamily="2" charset="-122"/>
                        </a:rPr>
                        <a:t>数据流组成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描述该数据流的内部数据元素的组成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2787">
                <a:tc>
                  <a:txBody>
                    <a:bodyPr/>
                    <a:lstStyle/>
                    <a:p>
                      <a:pPr algn="just">
                        <a:spcAft>
                          <a:spcPts val="0"/>
                        </a:spcAft>
                      </a:pPr>
                      <a:r>
                        <a:rPr lang="zh-CN" sz="2000" b="1" kern="100" dirty="0">
                          <a:latin typeface="黑体" pitchFamily="2" charset="-122"/>
                          <a:ea typeface="黑体" pitchFamily="2" charset="-122"/>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需要的情况下描述数据流量和流通量等信息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7FD19310-14CC-4755-ADD9-637634E244E1}"/>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1DEA2BE6-315C-46E1-9952-CE0ED22320DD}"/>
              </a:ext>
            </a:extLst>
          </p:cNvPr>
          <p:cNvSpPr>
            <a:spLocks noGrp="1"/>
          </p:cNvSpPr>
          <p:nvPr>
            <p:ph idx="1"/>
          </p:nvPr>
        </p:nvSpPr>
        <p:spPr/>
        <p:txBody>
          <a:bodyPr/>
          <a:lstStyle/>
          <a:p>
            <a:pPr lvl="1">
              <a:defRPr/>
            </a:pPr>
            <a:r>
              <a:rPr lang="zh-CN" altLang="en-US" b="1" dirty="0">
                <a:latin typeface="+mn-ea"/>
                <a:ea typeface="+mn-ea"/>
              </a:rPr>
              <a:t>数据元素词条描述</a:t>
            </a:r>
            <a:endParaRPr lang="en-US" altLang="zh-CN" b="1" dirty="0">
              <a:latin typeface="+mn-ea"/>
              <a:ea typeface="+mn-ea"/>
            </a:endParaRPr>
          </a:p>
          <a:p>
            <a:pPr lvl="1">
              <a:buFont typeface="Wingdings" panose="05000000000000000000" pitchFamily="2" charset="2"/>
              <a:buNone/>
              <a:defRPr/>
            </a:pPr>
            <a:r>
              <a:rPr lang="en-US" altLang="zh-CN" b="1" dirty="0">
                <a:latin typeface="+mn-ea"/>
                <a:ea typeface="+mn-ea"/>
              </a:rPr>
              <a:t>	</a:t>
            </a:r>
            <a:r>
              <a:rPr lang="zh-CN" altLang="en-US" sz="2400" b="1" dirty="0">
                <a:latin typeface="+mn-ea"/>
                <a:ea typeface="+mn-ea"/>
              </a:rPr>
              <a:t>数据流图中的每一个数据结构都是由数据元素构成的，数据元素是数据处理中的最小单元且不可再细分，它直接反映事物的某一特征。</a:t>
            </a:r>
          </a:p>
        </p:txBody>
      </p:sp>
      <p:sp>
        <p:nvSpPr>
          <p:cNvPr id="109572" name="页脚占位符 3">
            <a:extLst>
              <a:ext uri="{FF2B5EF4-FFF2-40B4-BE49-F238E27FC236}">
                <a16:creationId xmlns:a16="http://schemas.microsoft.com/office/drawing/2014/main" id="{F81AFC33-F5BE-4FA3-89D8-0ED90D8CE5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2B35C63B-2DCE-452D-B8E0-89433ED5AAA2}"/>
              </a:ext>
            </a:extLst>
          </p:cNvPr>
          <p:cNvGraphicFramePr>
            <a:graphicFrameLocks noGrp="1"/>
          </p:cNvGraphicFramePr>
          <p:nvPr/>
        </p:nvGraphicFramePr>
        <p:xfrm>
          <a:off x="1500188" y="3214688"/>
          <a:ext cx="7000875" cy="3273427"/>
        </p:xfrm>
        <a:graphic>
          <a:graphicData uri="http://schemas.openxmlformats.org/drawingml/2006/table">
            <a:tbl>
              <a:tblPr/>
              <a:tblGrid>
                <a:gridCol w="2187774">
                  <a:extLst>
                    <a:ext uri="{9D8B030D-6E8A-4147-A177-3AD203B41FA5}">
                      <a16:colId xmlns:a16="http://schemas.microsoft.com/office/drawing/2014/main" val="20000"/>
                    </a:ext>
                  </a:extLst>
                </a:gridCol>
                <a:gridCol w="4813101">
                  <a:extLst>
                    <a:ext uri="{9D8B030D-6E8A-4147-A177-3AD203B41FA5}">
                      <a16:colId xmlns:a16="http://schemas.microsoft.com/office/drawing/2014/main" val="20001"/>
                    </a:ext>
                  </a:extLst>
                </a:gridCol>
              </a:tblGrid>
              <a:tr h="555289">
                <a:tc>
                  <a:txBody>
                    <a:bodyPr/>
                    <a:lstStyle/>
                    <a:p>
                      <a:pPr algn="just">
                        <a:spcAft>
                          <a:spcPts val="0"/>
                        </a:spcAft>
                      </a:pPr>
                      <a:r>
                        <a:rPr lang="zh-CN" sz="2000" b="1" kern="100" dirty="0">
                          <a:latin typeface="黑体" pitchFamily="2" charset="-122"/>
                          <a:ea typeface="黑体" pitchFamily="2" charset="-122"/>
                        </a:rPr>
                        <a:t>数据元素名称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唯一标识数据元素的名称或编号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9">
                <a:tc>
                  <a:txBody>
                    <a:bodyPr/>
                    <a:lstStyle/>
                    <a:p>
                      <a:pPr algn="just">
                        <a:spcAft>
                          <a:spcPts val="0"/>
                        </a:spcAft>
                      </a:pPr>
                      <a:r>
                        <a:rPr lang="zh-CN" sz="2000" b="1" kern="100" dirty="0">
                          <a:latin typeface="黑体" pitchFamily="2" charset="-122"/>
                          <a:ea typeface="黑体" pitchFamily="2" charset="-122"/>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简要描述该数据元素的作用，以及位于哪一个数据结构内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4669">
                <a:tc>
                  <a:txBody>
                    <a:bodyPr/>
                    <a:lstStyle/>
                    <a:p>
                      <a:pPr algn="just">
                        <a:spcAft>
                          <a:spcPts val="0"/>
                        </a:spcAft>
                      </a:pPr>
                      <a:r>
                        <a:rPr lang="zh-CN" sz="2000" b="1" kern="100" dirty="0">
                          <a:latin typeface="黑体" pitchFamily="2" charset="-122"/>
                          <a:ea typeface="黑体" pitchFamily="2" charset="-122"/>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数字、字符等类型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599">
                <a:tc>
                  <a:txBody>
                    <a:bodyPr/>
                    <a:lstStyle/>
                    <a:p>
                      <a:pPr algn="just">
                        <a:spcAft>
                          <a:spcPts val="0"/>
                        </a:spcAft>
                      </a:pPr>
                      <a:r>
                        <a:rPr lang="zh-CN" sz="2000" b="1" kern="100">
                          <a:latin typeface="黑体" pitchFamily="2" charset="-122"/>
                          <a:ea typeface="黑体" pitchFamily="2" charset="-122"/>
                        </a:rPr>
                        <a:t>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该数据类型规定的</a:t>
                      </a:r>
                      <a:r>
                        <a:rPr lang="zh-CN" altLang="en-US" sz="2000" b="1" kern="100" dirty="0">
                          <a:latin typeface="黑体" pitchFamily="2" charset="-122"/>
                          <a:ea typeface="黑体" pitchFamily="2" charset="-122"/>
                        </a:rPr>
                        <a:t>长度</a:t>
                      </a:r>
                      <a:r>
                        <a:rPr lang="zh-CN" sz="2000" b="1" kern="100" dirty="0">
                          <a:latin typeface="黑体" pitchFamily="2" charset="-122"/>
                          <a:ea typeface="黑体" pitchFamily="2" charset="-122"/>
                        </a:rPr>
                        <a:t>，例如姓名的长度为</a:t>
                      </a:r>
                      <a:r>
                        <a:rPr lang="en-US" sz="2000" b="1" kern="100" dirty="0">
                          <a:latin typeface="黑体" pitchFamily="2" charset="-122"/>
                          <a:ea typeface="黑体" pitchFamily="2" charset="-122"/>
                        </a:rPr>
                        <a:t>60</a:t>
                      </a:r>
                      <a:r>
                        <a:rPr lang="zh-CN" sz="2000" b="1" kern="100" dirty="0">
                          <a:latin typeface="黑体" pitchFamily="2" charset="-122"/>
                          <a:ea typeface="黑体" pitchFamily="2" charset="-122"/>
                        </a:rPr>
                        <a:t>个字符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9599">
                <a:tc>
                  <a:txBody>
                    <a:bodyPr/>
                    <a:lstStyle/>
                    <a:p>
                      <a:pPr algn="just">
                        <a:spcAft>
                          <a:spcPts val="0"/>
                        </a:spcAft>
                      </a:pPr>
                      <a:r>
                        <a:rPr lang="zh-CN" sz="2000" b="1" kern="100" dirty="0">
                          <a:latin typeface="黑体" pitchFamily="2" charset="-122"/>
                          <a:ea typeface="黑体" pitchFamily="2" charset="-122"/>
                        </a:rPr>
                        <a:t>取值范围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该姓名的取值范围必须大于</a:t>
                      </a:r>
                      <a:r>
                        <a:rPr lang="en-US" sz="2000" b="1" kern="100" dirty="0">
                          <a:latin typeface="黑体" pitchFamily="2" charset="-122"/>
                          <a:ea typeface="黑体" pitchFamily="2" charset="-122"/>
                        </a:rPr>
                        <a:t>2</a:t>
                      </a:r>
                      <a:r>
                        <a:rPr lang="zh-CN" sz="2000" b="1" kern="100" dirty="0">
                          <a:latin typeface="黑体" pitchFamily="2" charset="-122"/>
                          <a:ea typeface="黑体" pitchFamily="2" charset="-122"/>
                        </a:rPr>
                        <a:t>个字符且小于</a:t>
                      </a:r>
                      <a:r>
                        <a:rPr lang="en-US" sz="2000" b="1" kern="100" dirty="0">
                          <a:latin typeface="黑体" pitchFamily="2" charset="-122"/>
                          <a:ea typeface="黑体" pitchFamily="2" charset="-122"/>
                        </a:rPr>
                        <a:t>60</a:t>
                      </a:r>
                      <a:r>
                        <a:rPr lang="zh-CN" sz="2000" b="1" kern="100" dirty="0">
                          <a:latin typeface="黑体" pitchFamily="2" charset="-122"/>
                          <a:ea typeface="黑体" pitchFamily="2" charset="-122"/>
                        </a:rPr>
                        <a:t>个字符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669">
                <a:tc>
                  <a:txBody>
                    <a:bodyPr/>
                    <a:lstStyle/>
                    <a:p>
                      <a:pPr algn="just">
                        <a:spcAft>
                          <a:spcPts val="0"/>
                        </a:spcAft>
                      </a:pPr>
                      <a:r>
                        <a:rPr lang="zh-CN" sz="2000" b="1" kern="100">
                          <a:latin typeface="黑体" pitchFamily="2" charset="-122"/>
                          <a:ea typeface="黑体" pitchFamily="2" charset="-122"/>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黑体" pitchFamily="2" charset="-122"/>
                        <a:ea typeface="黑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140B241A-11BC-49BA-A9D5-C8E7DD65CE4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E1F4528E-0CBA-419A-9E17-F3930C839F91}"/>
              </a:ext>
            </a:extLst>
          </p:cNvPr>
          <p:cNvSpPr>
            <a:spLocks noGrp="1"/>
          </p:cNvSpPr>
          <p:nvPr>
            <p:ph idx="1"/>
          </p:nvPr>
        </p:nvSpPr>
        <p:spPr/>
        <p:txBody>
          <a:bodyPr/>
          <a:lstStyle/>
          <a:p>
            <a:pPr lvl="1">
              <a:defRPr/>
            </a:pPr>
            <a:r>
              <a:rPr lang="zh-CN" altLang="en-US" b="1" dirty="0">
                <a:latin typeface="+mn-ea"/>
                <a:ea typeface="+mn-ea"/>
              </a:rPr>
              <a:t>数据文件词条描述</a:t>
            </a:r>
            <a:endParaRPr lang="en-US" altLang="zh-CN" b="1" dirty="0">
              <a:latin typeface="+mn-ea"/>
              <a:ea typeface="+mn-ea"/>
            </a:endParaRPr>
          </a:p>
          <a:p>
            <a:pPr lvl="1">
              <a:buFont typeface="Wingdings" panose="05000000000000000000" pitchFamily="2" charset="2"/>
              <a:buNone/>
              <a:defRPr/>
            </a:pPr>
            <a:r>
              <a:rPr lang="en-US" altLang="zh-CN" b="1" dirty="0">
                <a:latin typeface="+mn-ea"/>
                <a:ea typeface="+mn-ea"/>
              </a:rPr>
              <a:t>	</a:t>
            </a:r>
            <a:r>
              <a:rPr lang="zh-CN" altLang="en-US" sz="2400" b="1" dirty="0">
                <a:latin typeface="+mn-ea"/>
                <a:ea typeface="+mn-ea"/>
              </a:rPr>
              <a:t>数据文件是数据结构保存的地方。</a:t>
            </a:r>
          </a:p>
        </p:txBody>
      </p:sp>
      <p:sp>
        <p:nvSpPr>
          <p:cNvPr id="110596" name="页脚占位符 3">
            <a:extLst>
              <a:ext uri="{FF2B5EF4-FFF2-40B4-BE49-F238E27FC236}">
                <a16:creationId xmlns:a16="http://schemas.microsoft.com/office/drawing/2014/main" id="{1854B917-19C9-4CEC-A4FF-2DC88C82B4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68CCD9E9-84B0-4B16-8B78-2B5AD37B4E1A}"/>
              </a:ext>
            </a:extLst>
          </p:cNvPr>
          <p:cNvGraphicFramePr>
            <a:graphicFrameLocks noGrp="1"/>
          </p:cNvGraphicFramePr>
          <p:nvPr/>
        </p:nvGraphicFramePr>
        <p:xfrm>
          <a:off x="1428750" y="3071813"/>
          <a:ext cx="7215188" cy="2643186"/>
        </p:xfrm>
        <a:graphic>
          <a:graphicData uri="http://schemas.openxmlformats.org/drawingml/2006/table">
            <a:tbl>
              <a:tblPr/>
              <a:tblGrid>
                <a:gridCol w="1697691">
                  <a:extLst>
                    <a:ext uri="{9D8B030D-6E8A-4147-A177-3AD203B41FA5}">
                      <a16:colId xmlns:a16="http://schemas.microsoft.com/office/drawing/2014/main" val="20000"/>
                    </a:ext>
                  </a:extLst>
                </a:gridCol>
                <a:gridCol w="5517497">
                  <a:extLst>
                    <a:ext uri="{9D8B030D-6E8A-4147-A177-3AD203B41FA5}">
                      <a16:colId xmlns:a16="http://schemas.microsoft.com/office/drawing/2014/main" val="20001"/>
                    </a:ext>
                  </a:extLst>
                </a:gridCol>
              </a:tblGrid>
              <a:tr h="377598">
                <a:tc>
                  <a:txBody>
                    <a:bodyPr/>
                    <a:lstStyle/>
                    <a:p>
                      <a:pPr algn="just">
                        <a:spcAft>
                          <a:spcPts val="0"/>
                        </a:spcAft>
                      </a:pPr>
                      <a:r>
                        <a:rPr lang="zh-CN" sz="2000" b="1" kern="100" dirty="0">
                          <a:latin typeface="+mn-ea"/>
                          <a:ea typeface="+mn-ea"/>
                        </a:rPr>
                        <a:t>数据文件名称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mn-ea"/>
                          <a:ea typeface="+mn-ea"/>
                        </a:rPr>
                        <a:t>唯一标识数据文件的名称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7598">
                <a:tc>
                  <a:txBody>
                    <a:bodyPr/>
                    <a:lstStyle/>
                    <a:p>
                      <a:pPr algn="just">
                        <a:spcAft>
                          <a:spcPts val="0"/>
                        </a:spcAft>
                      </a:pPr>
                      <a:r>
                        <a:rPr lang="zh-CN" sz="2000" b="1" kern="100">
                          <a:latin typeface="+mn-ea"/>
                          <a:ea typeface="+mn-ea"/>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简要描述该数据文件存放的是什么数据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7598">
                <a:tc>
                  <a:txBody>
                    <a:bodyPr/>
                    <a:lstStyle/>
                    <a:p>
                      <a:pPr algn="just">
                        <a:spcAft>
                          <a:spcPts val="0"/>
                        </a:spcAft>
                      </a:pPr>
                      <a:r>
                        <a:rPr lang="zh-CN" sz="2000" b="1" kern="100">
                          <a:latin typeface="+mn-ea"/>
                          <a:ea typeface="+mn-ea"/>
                        </a:rPr>
                        <a:t>输入数据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mn-ea"/>
                          <a:ea typeface="+mn-ea"/>
                        </a:rPr>
                        <a:t>写入该数据文件的数据内容或数据结构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7598">
                <a:tc>
                  <a:txBody>
                    <a:bodyPr/>
                    <a:lstStyle/>
                    <a:p>
                      <a:pPr algn="just">
                        <a:spcAft>
                          <a:spcPts val="0"/>
                        </a:spcAft>
                      </a:pPr>
                      <a:r>
                        <a:rPr lang="zh-CN" sz="2000" b="1" kern="100">
                          <a:latin typeface="+mn-ea"/>
                          <a:ea typeface="+mn-ea"/>
                        </a:rPr>
                        <a:t>输出数据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从该数据文件读出的数据内容或数据结构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7598">
                <a:tc>
                  <a:txBody>
                    <a:bodyPr/>
                    <a:lstStyle/>
                    <a:p>
                      <a:pPr algn="just">
                        <a:spcAft>
                          <a:spcPts val="0"/>
                        </a:spcAft>
                      </a:pPr>
                      <a:r>
                        <a:rPr lang="zh-CN" sz="2000" b="1" kern="100">
                          <a:latin typeface="+mn-ea"/>
                          <a:ea typeface="+mn-ea"/>
                        </a:rPr>
                        <a:t>数据文件组成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描述该数据文件的数据结构组成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7598">
                <a:tc>
                  <a:txBody>
                    <a:bodyPr/>
                    <a:lstStyle/>
                    <a:p>
                      <a:pPr algn="just">
                        <a:spcAft>
                          <a:spcPts val="0"/>
                        </a:spcAft>
                      </a:pPr>
                      <a:r>
                        <a:rPr lang="zh-CN" sz="2000" b="1" kern="100">
                          <a:latin typeface="+mn-ea"/>
                          <a:ea typeface="+mn-ea"/>
                        </a:rPr>
                        <a:t>存储方式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数据文件的操作方式以及关键字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7598">
                <a:tc>
                  <a:txBody>
                    <a:bodyPr/>
                    <a:lstStyle/>
                    <a:p>
                      <a:pPr algn="just">
                        <a:spcAft>
                          <a:spcPts val="0"/>
                        </a:spcAft>
                      </a:pPr>
                      <a:r>
                        <a:rPr lang="zh-CN" sz="2000" b="1" kern="100">
                          <a:latin typeface="+mn-ea"/>
                          <a:ea typeface="+mn-ea"/>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F9603057-8883-4E99-A541-0FF4629F7B08}"/>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86FBA36B-E4D0-44E4-A4B2-A4B3FC3D2554}"/>
              </a:ext>
            </a:extLst>
          </p:cNvPr>
          <p:cNvSpPr>
            <a:spLocks noGrp="1"/>
          </p:cNvSpPr>
          <p:nvPr>
            <p:ph idx="1"/>
          </p:nvPr>
        </p:nvSpPr>
        <p:spPr/>
        <p:txBody>
          <a:bodyPr/>
          <a:lstStyle/>
          <a:p>
            <a:pPr lvl="1">
              <a:defRPr/>
            </a:pPr>
            <a:r>
              <a:rPr lang="zh-CN" altLang="en-US" b="1" dirty="0">
                <a:latin typeface="+mn-ea"/>
                <a:ea typeface="+mn-ea"/>
              </a:rPr>
              <a:t>加工逻辑词条描述</a:t>
            </a:r>
            <a:endParaRPr lang="en-US" altLang="zh-CN" b="1" dirty="0">
              <a:latin typeface="+mn-ea"/>
              <a:ea typeface="+mn-ea"/>
            </a:endParaRPr>
          </a:p>
          <a:p>
            <a:pPr lvl="1">
              <a:buFont typeface="Wingdings" panose="05000000000000000000" pitchFamily="2" charset="2"/>
              <a:buNone/>
              <a:defRPr/>
            </a:pPr>
            <a:r>
              <a:rPr lang="en-US" altLang="zh-CN" b="1" dirty="0">
                <a:latin typeface="+mn-ea"/>
                <a:ea typeface="+mn-ea"/>
              </a:rPr>
              <a:t>	</a:t>
            </a:r>
            <a:r>
              <a:rPr lang="zh-CN" altLang="en-US" sz="2400" b="1" dirty="0">
                <a:latin typeface="+mn-ea"/>
                <a:ea typeface="+mn-ea"/>
              </a:rPr>
              <a:t>数据流图中的每一个加工除了要进行基本信息的描述之外，还必须对该加工的逻辑或规则进行描述，采用的方法有判定表、判定树或结构化英语等。</a:t>
            </a:r>
          </a:p>
        </p:txBody>
      </p:sp>
      <p:sp>
        <p:nvSpPr>
          <p:cNvPr id="111620" name="页脚占位符 3">
            <a:extLst>
              <a:ext uri="{FF2B5EF4-FFF2-40B4-BE49-F238E27FC236}">
                <a16:creationId xmlns:a16="http://schemas.microsoft.com/office/drawing/2014/main" id="{5D5BEB85-B96C-49A4-9263-31E1F77A19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AC52F5A6-7646-4D5B-966B-4D9D552E51F1}"/>
              </a:ext>
            </a:extLst>
          </p:cNvPr>
          <p:cNvGraphicFramePr>
            <a:graphicFrameLocks noGrp="1"/>
          </p:cNvGraphicFramePr>
          <p:nvPr/>
        </p:nvGraphicFramePr>
        <p:xfrm>
          <a:off x="1857375" y="3143250"/>
          <a:ext cx="6929438" cy="3376612"/>
        </p:xfrm>
        <a:graphic>
          <a:graphicData uri="http://schemas.openxmlformats.org/drawingml/2006/table">
            <a:tbl>
              <a:tblPr/>
              <a:tblGrid>
                <a:gridCol w="1459019">
                  <a:extLst>
                    <a:ext uri="{9D8B030D-6E8A-4147-A177-3AD203B41FA5}">
                      <a16:colId xmlns:a16="http://schemas.microsoft.com/office/drawing/2014/main" val="20000"/>
                    </a:ext>
                  </a:extLst>
                </a:gridCol>
                <a:gridCol w="5470419">
                  <a:extLst>
                    <a:ext uri="{9D8B030D-6E8A-4147-A177-3AD203B41FA5}">
                      <a16:colId xmlns:a16="http://schemas.microsoft.com/office/drawing/2014/main" val="20001"/>
                    </a:ext>
                  </a:extLst>
                </a:gridCol>
              </a:tblGrid>
              <a:tr h="396025">
                <a:tc>
                  <a:txBody>
                    <a:bodyPr/>
                    <a:lstStyle/>
                    <a:p>
                      <a:pPr algn="just">
                        <a:spcAft>
                          <a:spcPts val="0"/>
                        </a:spcAft>
                      </a:pPr>
                      <a:r>
                        <a:rPr lang="zh-CN" sz="2000" b="1" kern="100" dirty="0">
                          <a:latin typeface="+mn-ea"/>
                          <a:ea typeface="+mn-ea"/>
                        </a:rPr>
                        <a:t>加工名称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唯一标识加工的名称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6025">
                <a:tc>
                  <a:txBody>
                    <a:bodyPr/>
                    <a:lstStyle/>
                    <a:p>
                      <a:pPr algn="just">
                        <a:spcAft>
                          <a:spcPts val="0"/>
                        </a:spcAft>
                      </a:pPr>
                      <a:r>
                        <a:rPr lang="zh-CN" sz="2000" b="1" kern="100">
                          <a:latin typeface="+mn-ea"/>
                          <a:ea typeface="+mn-ea"/>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描述加工逻辑和规则以及功能简述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025">
                <a:tc>
                  <a:txBody>
                    <a:bodyPr/>
                    <a:lstStyle/>
                    <a:p>
                      <a:pPr algn="just">
                        <a:spcAft>
                          <a:spcPts val="0"/>
                        </a:spcAft>
                      </a:pPr>
                      <a:r>
                        <a:rPr lang="zh-CN" sz="2000" b="1" kern="100">
                          <a:latin typeface="+mn-ea"/>
                          <a:ea typeface="+mn-ea"/>
                        </a:rPr>
                        <a:t>加工编号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反映该加工的层次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1393">
                <a:tc>
                  <a:txBody>
                    <a:bodyPr/>
                    <a:lstStyle/>
                    <a:p>
                      <a:pPr algn="just">
                        <a:spcAft>
                          <a:spcPts val="0"/>
                        </a:spcAft>
                      </a:pPr>
                      <a:r>
                        <a:rPr lang="zh-CN" sz="2000" b="1" kern="100">
                          <a:latin typeface="+mn-ea"/>
                          <a:ea typeface="+mn-ea"/>
                        </a:rPr>
                        <a:t>输入数据流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描述进入该加工的一个或多个数据流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91393">
                <a:tc>
                  <a:txBody>
                    <a:bodyPr/>
                    <a:lstStyle/>
                    <a:p>
                      <a:pPr algn="just">
                        <a:spcAft>
                          <a:spcPts val="0"/>
                        </a:spcAft>
                      </a:pPr>
                      <a:r>
                        <a:rPr lang="zh-CN" sz="2000" b="1" kern="100" dirty="0">
                          <a:latin typeface="+mn-ea"/>
                          <a:ea typeface="+mn-ea"/>
                        </a:rPr>
                        <a:t>输出数据流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mn-ea"/>
                          <a:ea typeface="+mn-ea"/>
                        </a:rPr>
                        <a:t>描述流出该加工的一个或多个数据流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9726">
                <a:tc>
                  <a:txBody>
                    <a:bodyPr/>
                    <a:lstStyle/>
                    <a:p>
                      <a:pPr algn="just">
                        <a:spcAft>
                          <a:spcPts val="0"/>
                        </a:spcAft>
                      </a:pPr>
                      <a:r>
                        <a:rPr lang="zh-CN" sz="2000" b="1" kern="100">
                          <a:latin typeface="+mn-ea"/>
                          <a:ea typeface="+mn-ea"/>
                        </a:rPr>
                        <a:t>加工逻辑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2000" b="1" kern="100" dirty="0">
                          <a:latin typeface="+mn-ea"/>
                          <a:ea typeface="+mn-ea"/>
                        </a:rPr>
                        <a:t>简述该加工的逻辑或规则（</a:t>
                      </a:r>
                      <a:r>
                        <a:rPr lang="zh-CN" altLang="en-US" sz="2000" b="1" kern="100" dirty="0">
                          <a:latin typeface="+mn-ea"/>
                          <a:ea typeface="+mn-ea"/>
                        </a:rPr>
                        <a:t>判定表、判定树或结构化英语等</a:t>
                      </a:r>
                      <a:r>
                        <a:rPr lang="zh-CN" sz="2000" b="1" kern="100" dirty="0">
                          <a:latin typeface="+mn-ea"/>
                          <a:ea typeface="+mn-ea"/>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6025">
                <a:tc>
                  <a:txBody>
                    <a:bodyPr/>
                    <a:lstStyle/>
                    <a:p>
                      <a:pPr algn="just">
                        <a:spcAft>
                          <a:spcPts val="0"/>
                        </a:spcAft>
                      </a:pPr>
                      <a:r>
                        <a:rPr lang="zh-CN" sz="2000" b="1" kern="100">
                          <a:latin typeface="+mn-ea"/>
                          <a:ea typeface="+mn-ea"/>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559E7785-1CB4-4AE7-BFC1-A83A42961AED}"/>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58371" name="内容占位符 2">
            <a:extLst>
              <a:ext uri="{FF2B5EF4-FFF2-40B4-BE49-F238E27FC236}">
                <a16:creationId xmlns:a16="http://schemas.microsoft.com/office/drawing/2014/main" id="{6AF3505B-7164-4179-903F-2B76651905E8}"/>
              </a:ext>
            </a:extLst>
          </p:cNvPr>
          <p:cNvSpPr>
            <a:spLocks noGrp="1"/>
          </p:cNvSpPr>
          <p:nvPr>
            <p:ph idx="1"/>
          </p:nvPr>
        </p:nvSpPr>
        <p:spPr/>
        <p:txBody>
          <a:bodyPr/>
          <a:lstStyle/>
          <a:p>
            <a:pPr lvl="1">
              <a:defRPr/>
            </a:pPr>
            <a:r>
              <a:rPr lang="zh-CN" altLang="en-US" b="1" dirty="0">
                <a:latin typeface="+mn-ea"/>
                <a:ea typeface="+mn-ea"/>
              </a:rPr>
              <a:t>外部实体词条描述</a:t>
            </a:r>
            <a:endParaRPr lang="en-US" altLang="zh-CN" b="1" dirty="0">
              <a:latin typeface="+mn-ea"/>
              <a:ea typeface="+mn-ea"/>
            </a:endParaRPr>
          </a:p>
          <a:p>
            <a:pPr lvl="1">
              <a:buFont typeface="Wingdings" panose="05000000000000000000" pitchFamily="2" charset="2"/>
              <a:buNone/>
              <a:defRPr/>
            </a:pPr>
            <a:r>
              <a:rPr lang="en-US" altLang="zh-CN" b="1" dirty="0"/>
              <a:t>	</a:t>
            </a:r>
            <a:endParaRPr lang="zh-CN" altLang="en-US" b="1" dirty="0"/>
          </a:p>
        </p:txBody>
      </p:sp>
      <p:sp>
        <p:nvSpPr>
          <p:cNvPr id="112644" name="页脚占位符 3">
            <a:extLst>
              <a:ext uri="{FF2B5EF4-FFF2-40B4-BE49-F238E27FC236}">
                <a16:creationId xmlns:a16="http://schemas.microsoft.com/office/drawing/2014/main" id="{A172AC17-AF7C-4CED-B1FC-7251E8A334B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A4D111C7-D3AA-4225-AFB4-121C65AC1630}"/>
              </a:ext>
            </a:extLst>
          </p:cNvPr>
          <p:cNvGraphicFramePr>
            <a:graphicFrameLocks noGrp="1"/>
          </p:cNvGraphicFramePr>
          <p:nvPr/>
        </p:nvGraphicFramePr>
        <p:xfrm>
          <a:off x="1428750" y="2571750"/>
          <a:ext cx="6929438" cy="2571750"/>
        </p:xfrm>
        <a:graphic>
          <a:graphicData uri="http://schemas.openxmlformats.org/drawingml/2006/table">
            <a:tbl>
              <a:tblPr/>
              <a:tblGrid>
                <a:gridCol w="1785938">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684372">
                <a:tc>
                  <a:txBody>
                    <a:bodyPr/>
                    <a:lstStyle/>
                    <a:p>
                      <a:pPr algn="just">
                        <a:spcAft>
                          <a:spcPts val="0"/>
                        </a:spcAft>
                      </a:pPr>
                      <a:r>
                        <a:rPr lang="zh-CN" sz="2000" b="1" kern="100">
                          <a:latin typeface="黑体" pitchFamily="2" charset="-122"/>
                          <a:ea typeface="黑体" pitchFamily="2" charset="-122"/>
                        </a:rPr>
                        <a:t>外部实体名称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黑体" pitchFamily="2" charset="-122"/>
                          <a:ea typeface="黑体" pitchFamily="2" charset="-122"/>
                        </a:rPr>
                        <a:t>唯一标识外部实体的名称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1503">
                <a:tc>
                  <a:txBody>
                    <a:bodyPr/>
                    <a:lstStyle/>
                    <a:p>
                      <a:pPr algn="just">
                        <a:spcAft>
                          <a:spcPts val="0"/>
                        </a:spcAft>
                      </a:pPr>
                      <a:r>
                        <a:rPr lang="zh-CN" sz="2000" b="1" kern="100">
                          <a:latin typeface="黑体" pitchFamily="2" charset="-122"/>
                          <a:ea typeface="黑体" pitchFamily="2" charset="-122"/>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指明该实体的性质以及与系统之间的关系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4372">
                <a:tc>
                  <a:txBody>
                    <a:bodyPr/>
                    <a:lstStyle/>
                    <a:p>
                      <a:pPr algn="just">
                        <a:spcAft>
                          <a:spcPts val="0"/>
                        </a:spcAft>
                      </a:pPr>
                      <a:r>
                        <a:rPr lang="zh-CN" sz="2000" b="1" kern="100">
                          <a:latin typeface="黑体" pitchFamily="2" charset="-122"/>
                          <a:ea typeface="黑体" pitchFamily="2" charset="-122"/>
                        </a:rPr>
                        <a:t>有关数据流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黑体" pitchFamily="2" charset="-122"/>
                          <a:ea typeface="黑体" pitchFamily="2" charset="-122"/>
                        </a:rPr>
                        <a:t>指明该外部实体与系统之间交互的数据流有哪些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1503">
                <a:tc>
                  <a:txBody>
                    <a:bodyPr/>
                    <a:lstStyle/>
                    <a:p>
                      <a:pPr algn="just">
                        <a:spcAft>
                          <a:spcPts val="0"/>
                        </a:spcAft>
                      </a:pPr>
                      <a:r>
                        <a:rPr lang="zh-CN" sz="2000" b="1" kern="100">
                          <a:latin typeface="黑体" pitchFamily="2" charset="-122"/>
                          <a:ea typeface="黑体" pitchFamily="2" charset="-122"/>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黑体" pitchFamily="2" charset="-122"/>
                        <a:ea typeface="黑体"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C3B88FAD-77AA-44A8-A298-D0DBF65D49B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0B98B588-E1BC-4F52-90FD-39004746F581}"/>
              </a:ext>
            </a:extLst>
          </p:cNvPr>
          <p:cNvSpPr>
            <a:spLocks noGrp="1"/>
          </p:cNvSpPr>
          <p:nvPr>
            <p:ph idx="1"/>
          </p:nvPr>
        </p:nvSpPr>
        <p:spPr/>
        <p:txBody>
          <a:bodyPr/>
          <a:lstStyle/>
          <a:p>
            <a:pPr>
              <a:buFont typeface="Wingdings" panose="05000000000000000000" pitchFamily="2" charset="2"/>
              <a:buNone/>
              <a:defRPr/>
            </a:pPr>
            <a:r>
              <a:rPr lang="en-US" altLang="zh-CN" sz="3000" b="1" dirty="0">
                <a:latin typeface="+mn-ea"/>
              </a:rPr>
              <a:t>(2) </a:t>
            </a:r>
            <a:r>
              <a:rPr lang="zh-CN" altLang="en-US" sz="3000" b="1" dirty="0">
                <a:latin typeface="+mn-ea"/>
              </a:rPr>
              <a:t>数据词典的使用</a:t>
            </a:r>
            <a:endParaRPr lang="en-US" altLang="zh-CN" sz="3000" b="1" dirty="0">
              <a:latin typeface="+mn-ea"/>
            </a:endParaRPr>
          </a:p>
          <a:p>
            <a:pPr lvl="1">
              <a:defRPr/>
            </a:pPr>
            <a:r>
              <a:rPr lang="zh-CN" sz="2400" b="1" dirty="0">
                <a:latin typeface="+mn-ea"/>
                <a:ea typeface="+mn-ea"/>
              </a:rPr>
              <a:t>可以通过数据名称方便地查问数据的定义；</a:t>
            </a:r>
            <a:endParaRPr lang="en-US" altLang="zh-CN" sz="2400" b="1" dirty="0">
              <a:latin typeface="+mn-ea"/>
              <a:ea typeface="+mn-ea"/>
            </a:endParaRPr>
          </a:p>
          <a:p>
            <a:pPr lvl="1">
              <a:defRPr/>
            </a:pPr>
            <a:r>
              <a:rPr lang="zh-CN" sz="2400" b="1" dirty="0">
                <a:latin typeface="+mn-ea"/>
                <a:ea typeface="+mn-ea"/>
              </a:rPr>
              <a:t>可以按各种要求，随时列出各种表，以满足分析员的需要</a:t>
            </a:r>
            <a:r>
              <a:rPr lang="zh-CN" altLang="en-US" sz="2400" b="1" dirty="0">
                <a:latin typeface="+mn-ea"/>
                <a:ea typeface="+mn-ea"/>
              </a:rPr>
              <a:t>；</a:t>
            </a:r>
            <a:endParaRPr lang="en-US" altLang="zh-CN" sz="2400" b="1" dirty="0">
              <a:latin typeface="+mn-ea"/>
              <a:ea typeface="+mn-ea"/>
            </a:endParaRPr>
          </a:p>
          <a:p>
            <a:pPr lvl="1">
              <a:defRPr/>
            </a:pPr>
            <a:r>
              <a:rPr lang="zh-CN" altLang="en-US" sz="2400" b="1" dirty="0">
                <a:latin typeface="+mn-ea"/>
                <a:ea typeface="+mn-ea"/>
              </a:rPr>
              <a:t>可</a:t>
            </a:r>
            <a:r>
              <a:rPr lang="zh-CN" sz="2400" b="1" dirty="0">
                <a:latin typeface="+mn-ea"/>
                <a:ea typeface="+mn-ea"/>
              </a:rPr>
              <a:t>以按描述内容（或定义）来查询数据的名称</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通过检查各个加工的逻辑功能，可以实现和检查在数据与程序之间的一致性和完整性</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在以后的设计与实现阶段，以至于到维护阶段</a:t>
            </a:r>
            <a:r>
              <a:rPr lang="zh-CN" altLang="en-US" sz="2400" b="1" dirty="0">
                <a:latin typeface="+mn-ea"/>
                <a:ea typeface="+mn-ea"/>
              </a:rPr>
              <a:t>，</a:t>
            </a:r>
            <a:r>
              <a:rPr lang="zh-CN" sz="2400" b="1" dirty="0">
                <a:latin typeface="+mn-ea"/>
                <a:ea typeface="+mn-ea"/>
              </a:rPr>
              <a:t>都需要参考数据词典进行设计、修改和查询。</a:t>
            </a:r>
            <a:endParaRPr lang="en-US" altLang="zh-CN" sz="2400" b="1" dirty="0">
              <a:latin typeface="+mn-ea"/>
              <a:ea typeface="+mn-ea"/>
            </a:endParaRPr>
          </a:p>
        </p:txBody>
      </p:sp>
      <p:sp>
        <p:nvSpPr>
          <p:cNvPr id="113668" name="页脚占位符 3">
            <a:extLst>
              <a:ext uri="{FF2B5EF4-FFF2-40B4-BE49-F238E27FC236}">
                <a16:creationId xmlns:a16="http://schemas.microsoft.com/office/drawing/2014/main" id="{2B5875E3-F7C7-4396-B005-2CF5C75566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D3D637B9-D20E-4326-904D-8C24A973D8A5}"/>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1BA9755B-0BBA-4B87-B2A8-EE80E209B66B}"/>
              </a:ext>
            </a:extLst>
          </p:cNvPr>
          <p:cNvSpPr>
            <a:spLocks noGrp="1"/>
          </p:cNvSpPr>
          <p:nvPr>
            <p:ph idx="1"/>
          </p:nvPr>
        </p:nvSpPr>
        <p:spPr/>
        <p:txBody>
          <a:bodyPr/>
          <a:lstStyle/>
          <a:p>
            <a:pPr>
              <a:buFont typeface="Wingdings" panose="05000000000000000000" pitchFamily="2" charset="2"/>
              <a:buNone/>
              <a:defRPr/>
            </a:pPr>
            <a:r>
              <a:rPr lang="en-US" altLang="zh-CN" sz="3000" b="1" dirty="0">
                <a:latin typeface="+mn-ea"/>
              </a:rPr>
              <a:t>(3) </a:t>
            </a:r>
            <a:r>
              <a:rPr lang="zh-CN" sz="3000" b="1" dirty="0">
                <a:latin typeface="+mn-ea"/>
              </a:rPr>
              <a:t>数据结构的描述</a:t>
            </a:r>
            <a:endParaRPr lang="en-US" altLang="zh-CN" sz="3000" b="1" dirty="0">
              <a:latin typeface="+mn-ea"/>
            </a:endParaRPr>
          </a:p>
          <a:p>
            <a:pPr lvl="1">
              <a:defRPr/>
            </a:pPr>
            <a:r>
              <a:rPr lang="zh-CN" altLang="en-US" b="1" dirty="0">
                <a:latin typeface="+mn-ea"/>
                <a:ea typeface="+mn-ea"/>
                <a:cs typeface="+mn-cs"/>
              </a:rPr>
              <a:t>定义式</a:t>
            </a:r>
            <a:endParaRPr lang="en-US" altLang="zh-CN" b="1" dirty="0">
              <a:latin typeface="+mn-ea"/>
              <a:ea typeface="+mn-ea"/>
              <a:cs typeface="+mn-cs"/>
            </a:endParaRPr>
          </a:p>
          <a:p>
            <a:pPr lvl="1">
              <a:buFont typeface="Wingdings" panose="05000000000000000000" pitchFamily="2" charset="2"/>
              <a:buNone/>
              <a:defRPr/>
            </a:pPr>
            <a:endParaRPr lang="zh-CN" altLang="en-US" sz="2600" b="1" dirty="0"/>
          </a:p>
        </p:txBody>
      </p:sp>
      <p:sp>
        <p:nvSpPr>
          <p:cNvPr id="114692" name="页脚占位符 3">
            <a:extLst>
              <a:ext uri="{FF2B5EF4-FFF2-40B4-BE49-F238E27FC236}">
                <a16:creationId xmlns:a16="http://schemas.microsoft.com/office/drawing/2014/main" id="{9487F656-AF2F-44C1-85C3-49A2363439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9" name="表格 8">
            <a:extLst>
              <a:ext uri="{FF2B5EF4-FFF2-40B4-BE49-F238E27FC236}">
                <a16:creationId xmlns:a16="http://schemas.microsoft.com/office/drawing/2014/main" id="{97E4990F-C3FB-4F45-8BF0-C9FC227B4B58}"/>
              </a:ext>
            </a:extLst>
          </p:cNvPr>
          <p:cNvGraphicFramePr>
            <a:graphicFrameLocks noGrp="1"/>
          </p:cNvGraphicFramePr>
          <p:nvPr/>
        </p:nvGraphicFramePr>
        <p:xfrm>
          <a:off x="500063" y="2714625"/>
          <a:ext cx="8429625" cy="3429000"/>
        </p:xfrm>
        <a:graphic>
          <a:graphicData uri="http://schemas.openxmlformats.org/drawingml/2006/table">
            <a:tbl>
              <a:tblPr firstRow="1" bandRow="1">
                <a:tableStyleId>{2D5ABB26-0587-4C30-8999-92F81FD0307C}</a:tableStyleId>
              </a:tblPr>
              <a:tblGrid>
                <a:gridCol w="1085001">
                  <a:extLst>
                    <a:ext uri="{9D8B030D-6E8A-4147-A177-3AD203B41FA5}">
                      <a16:colId xmlns:a16="http://schemas.microsoft.com/office/drawing/2014/main" val="20000"/>
                    </a:ext>
                  </a:extLst>
                </a:gridCol>
                <a:gridCol w="1629624">
                  <a:extLst>
                    <a:ext uri="{9D8B030D-6E8A-4147-A177-3AD203B41FA5}">
                      <a16:colId xmlns:a16="http://schemas.microsoft.com/office/drawing/2014/main" val="20001"/>
                    </a:ext>
                  </a:extLst>
                </a:gridCol>
                <a:gridCol w="5715000">
                  <a:extLst>
                    <a:ext uri="{9D8B030D-6E8A-4147-A177-3AD203B41FA5}">
                      <a16:colId xmlns:a16="http://schemas.microsoft.com/office/drawing/2014/main" val="20002"/>
                    </a:ext>
                  </a:extLst>
                </a:gridCol>
              </a:tblGrid>
              <a:tr h="395560">
                <a:tc>
                  <a:txBody>
                    <a:bodyPr/>
                    <a:lstStyle/>
                    <a:p>
                      <a:r>
                        <a:rPr lang="zh-CN" altLang="en-US" sz="1800" b="1" dirty="0"/>
                        <a:t>符号</a:t>
                      </a:r>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dirty="0"/>
                        <a:t>含义</a:t>
                      </a:r>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dirty="0"/>
                        <a:t>解释</a:t>
                      </a:r>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33440">
                <a:tc>
                  <a:txBody>
                    <a:bodyPr/>
                    <a:lstStyle/>
                    <a:p>
                      <a:pPr fontAlgn="ctr"/>
                      <a:r>
                        <a:rPr lang="zh-CN" altLang="en-US" sz="1800" b="1" kern="1200" dirty="0">
                          <a:solidFill>
                            <a:schemeClr val="tx1"/>
                          </a:solidFill>
                          <a:latin typeface="+mn-lt"/>
                          <a:ea typeface="+mn-ea"/>
                          <a:cs typeface="+mn-cs"/>
                        </a:rPr>
                        <a:t>     ＝</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a:t>
                      </a:r>
                      <a:r>
                        <a:rPr lang="en-US"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 ...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m{...}n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 </a:t>
                      </a:r>
                      <a:endParaRPr lang="zh-CN" altLang="en-US" sz="1800" b="1" kern="1200" dirty="0">
                        <a:solidFill>
                          <a:schemeClr val="tx1"/>
                        </a:solidFill>
                        <a:latin typeface="+mn-lt"/>
                        <a:ea typeface="+mn-ea"/>
                        <a:cs typeface="+mn-cs"/>
                      </a:endParaRPr>
                    </a:p>
                    <a:p>
                      <a:pPr fontAlgn="ctr"/>
                      <a:r>
                        <a:rPr lang="zh-CN" altLang="en-US" sz="1800" b="1" kern="1200" dirty="0">
                          <a:solidFill>
                            <a:schemeClr val="tx1"/>
                          </a:solidFill>
                          <a:latin typeface="+mn-lt"/>
                          <a:ea typeface="+mn-ea"/>
                          <a:cs typeface="+mn-cs"/>
                        </a:rPr>
                        <a:t> “</a:t>
                      </a:r>
                      <a:r>
                        <a:rPr lang="en-US" sz="1800" b="1" kern="1200" dirty="0">
                          <a:solidFill>
                            <a:schemeClr val="tx1"/>
                          </a:solidFill>
                          <a:latin typeface="+mn-lt"/>
                          <a:ea typeface="+mn-ea"/>
                          <a:cs typeface="+mn-cs"/>
                        </a:rPr>
                        <a:t>...</a:t>
                      </a:r>
                      <a:r>
                        <a:rPr lang="zh-CN" altLang="en-US" sz="1800" b="1" kern="1200" dirty="0">
                          <a:solidFill>
                            <a:schemeClr val="tx1"/>
                          </a:solidFill>
                          <a:latin typeface="+mn-lt"/>
                          <a:ea typeface="+mn-ea"/>
                          <a:cs typeface="+mn-cs"/>
                        </a:rPr>
                        <a:t>”</a:t>
                      </a:r>
                    </a:p>
                    <a:p>
                      <a:r>
                        <a:rPr lang="en-US" sz="1800" b="1" kern="1200" dirty="0">
                          <a:solidFill>
                            <a:schemeClr val="tx1"/>
                          </a:solidFill>
                          <a:latin typeface="+mn-lt"/>
                          <a:ea typeface="+mn-ea"/>
                          <a:cs typeface="+mn-cs"/>
                        </a:rPr>
                        <a:t>     ..</a:t>
                      </a:r>
                      <a:endParaRPr lang="zh-CN" altLang="en-US" sz="1800" b="1" dirty="0"/>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zh-CN" altLang="en-US" sz="1800" b="1" kern="1200" dirty="0">
                          <a:solidFill>
                            <a:schemeClr val="tx1"/>
                          </a:solidFill>
                          <a:latin typeface="+mn-lt"/>
                          <a:ea typeface="+mn-ea"/>
                          <a:cs typeface="+mn-cs"/>
                        </a:rPr>
                        <a:t>   被定义为</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与</a:t>
                      </a:r>
                      <a:r>
                        <a:rPr lang="en-US"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或</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或</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重复</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重复</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可选</a:t>
                      </a:r>
                      <a:r>
                        <a:rPr lang="en-US"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基本数据元素</a:t>
                      </a:r>
                    </a:p>
                    <a:p>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连结符</a:t>
                      </a:r>
                      <a:r>
                        <a:rPr lang="en-US" sz="1800" b="1" kern="1200" dirty="0">
                          <a:solidFill>
                            <a:schemeClr val="tx1"/>
                          </a:solidFill>
                          <a:latin typeface="+mn-lt"/>
                          <a:ea typeface="+mn-ea"/>
                          <a:cs typeface="+mn-cs"/>
                        </a:rPr>
                        <a:t> </a:t>
                      </a:r>
                      <a:endParaRPr lang="zh-CN" altLang="en-US" sz="1800" b="1" dirty="0"/>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p>
                      <a:pPr fontAlgn="ctr"/>
                      <a:r>
                        <a:rPr lang="zh-CN" altLang="en-US" sz="1800" b="1" kern="1200" dirty="0">
                          <a:solidFill>
                            <a:schemeClr val="tx1"/>
                          </a:solidFill>
                          <a:latin typeface="+mn-lt"/>
                          <a:ea typeface="+mn-ea"/>
                          <a:cs typeface="+mn-cs"/>
                        </a:rPr>
                        <a:t> 例如，</a:t>
                      </a:r>
                      <a:r>
                        <a:rPr lang="en-US" sz="1800" b="1" kern="1200" dirty="0">
                          <a:solidFill>
                            <a:schemeClr val="tx1"/>
                          </a:solidFill>
                          <a:latin typeface="+mn-lt"/>
                          <a:ea typeface="+mn-ea"/>
                          <a:cs typeface="+mn-cs"/>
                        </a:rPr>
                        <a:t>x=a</a:t>
                      </a:r>
                      <a:r>
                        <a:rPr lang="zh-CN" altLang="en-US" sz="1800" b="1" kern="1200" dirty="0">
                          <a:solidFill>
                            <a:schemeClr val="tx1"/>
                          </a:solidFill>
                          <a:latin typeface="+mn-lt"/>
                          <a:ea typeface="+mn-ea"/>
                          <a:cs typeface="+mn-cs"/>
                        </a:rPr>
                        <a:t>＋</a:t>
                      </a:r>
                      <a:r>
                        <a:rPr lang="en-US" sz="1800" b="1" kern="1200" dirty="0">
                          <a:solidFill>
                            <a:schemeClr val="tx1"/>
                          </a:solidFill>
                          <a:latin typeface="+mn-lt"/>
                          <a:ea typeface="+mn-ea"/>
                          <a:cs typeface="+mn-cs"/>
                        </a:rPr>
                        <a:t>b</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由</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和</a:t>
                      </a:r>
                      <a:r>
                        <a:rPr lang="en-US" sz="1800" b="1" kern="1200" dirty="0">
                          <a:solidFill>
                            <a:schemeClr val="tx1"/>
                          </a:solidFill>
                          <a:latin typeface="+mn-lt"/>
                          <a:ea typeface="+mn-ea"/>
                          <a:cs typeface="+mn-cs"/>
                        </a:rPr>
                        <a:t>b</a:t>
                      </a:r>
                      <a:r>
                        <a:rPr lang="zh-CN" altLang="en-US" sz="1800" b="1" kern="1200" dirty="0">
                          <a:solidFill>
                            <a:schemeClr val="tx1"/>
                          </a:solidFill>
                          <a:latin typeface="+mn-lt"/>
                          <a:ea typeface="+mn-ea"/>
                          <a:cs typeface="+mn-cs"/>
                        </a:rPr>
                        <a:t>组成。</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例如，</a:t>
                      </a:r>
                      <a:r>
                        <a:rPr lang="en-US" sz="1800" b="1" kern="1200" dirty="0">
                          <a:solidFill>
                            <a:schemeClr val="tx1"/>
                          </a:solidFill>
                          <a:latin typeface="+mn-lt"/>
                          <a:ea typeface="+mn-ea"/>
                          <a:cs typeface="+mn-cs"/>
                        </a:rPr>
                        <a:t>x=[a, b]</a:t>
                      </a:r>
                      <a:r>
                        <a:rPr lang="zh-CN" altLang="en-US" sz="1800" b="1" kern="1200" dirty="0">
                          <a:solidFill>
                            <a:schemeClr val="tx1"/>
                          </a:solidFill>
                          <a:latin typeface="+mn-lt"/>
                          <a:ea typeface="+mn-ea"/>
                          <a:cs typeface="+mn-cs"/>
                        </a:rPr>
                        <a:t>，</a:t>
                      </a:r>
                      <a:r>
                        <a:rPr lang="en-US" sz="1800" b="1" kern="1200" dirty="0">
                          <a:solidFill>
                            <a:schemeClr val="tx1"/>
                          </a:solidFill>
                          <a:latin typeface="+mn-lt"/>
                          <a:ea typeface="+mn-ea"/>
                          <a:cs typeface="+mn-cs"/>
                        </a:rPr>
                        <a:t>x=[</a:t>
                      </a:r>
                      <a:r>
                        <a:rPr lang="en-US" sz="1800" b="1" kern="1200" dirty="0" err="1">
                          <a:solidFill>
                            <a:schemeClr val="tx1"/>
                          </a:solidFill>
                          <a:latin typeface="+mn-lt"/>
                          <a:ea typeface="+mn-ea"/>
                          <a:cs typeface="+mn-cs"/>
                        </a:rPr>
                        <a:t>a|b</a:t>
                      </a:r>
                      <a:r>
                        <a:rPr lang="en-US" sz="1800" b="1" kern="1200" dirty="0">
                          <a:solidFill>
                            <a:schemeClr val="tx1"/>
                          </a:solidFill>
                          <a:latin typeface="+mn-lt"/>
                          <a:ea typeface="+mn-ea"/>
                          <a:cs typeface="+mn-cs"/>
                        </a:rPr>
                        <a:t>]</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由</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或由</a:t>
                      </a:r>
                      <a:r>
                        <a:rPr lang="en-US" sz="1800" b="1" kern="1200" dirty="0">
                          <a:solidFill>
                            <a:schemeClr val="tx1"/>
                          </a:solidFill>
                          <a:latin typeface="+mn-lt"/>
                          <a:ea typeface="+mn-ea"/>
                          <a:cs typeface="+mn-cs"/>
                        </a:rPr>
                        <a:t>b</a:t>
                      </a:r>
                      <a:r>
                        <a:rPr lang="zh-CN" altLang="en-US" sz="1800" b="1" kern="1200" dirty="0">
                          <a:solidFill>
                            <a:schemeClr val="tx1"/>
                          </a:solidFill>
                          <a:latin typeface="+mn-lt"/>
                          <a:ea typeface="+mn-ea"/>
                          <a:cs typeface="+mn-cs"/>
                        </a:rPr>
                        <a:t>组成。</a:t>
                      </a:r>
                    </a:p>
                    <a:p>
                      <a:pPr fontAlgn="ctr"/>
                      <a:r>
                        <a:rPr lang="en-US" sz="1800" b="1" kern="1200" dirty="0">
                          <a:solidFill>
                            <a:schemeClr val="tx1"/>
                          </a:solidFill>
                          <a:latin typeface="+mn-lt"/>
                          <a:ea typeface="+mn-ea"/>
                          <a:cs typeface="+mn-cs"/>
                        </a:rPr>
                        <a:t> </a:t>
                      </a:r>
                      <a:endParaRPr lang="zh-CN" altLang="en-US" sz="1800" b="1" kern="1200" dirty="0">
                        <a:solidFill>
                          <a:schemeClr val="tx1"/>
                        </a:solidFill>
                        <a:latin typeface="+mn-lt"/>
                        <a:ea typeface="+mn-ea"/>
                        <a:cs typeface="+mn-cs"/>
                      </a:endParaRPr>
                    </a:p>
                    <a:p>
                      <a:pPr fontAlgn="ctr"/>
                      <a:r>
                        <a:rPr lang="zh-CN" altLang="en-US" sz="1800" b="1" kern="1200" dirty="0">
                          <a:solidFill>
                            <a:schemeClr val="tx1"/>
                          </a:solidFill>
                          <a:latin typeface="+mn-lt"/>
                          <a:ea typeface="+mn-ea"/>
                          <a:cs typeface="+mn-cs"/>
                        </a:rPr>
                        <a:t> 例如，</a:t>
                      </a:r>
                      <a:r>
                        <a:rPr lang="en-US" sz="1800" b="1" kern="1200" dirty="0">
                          <a:solidFill>
                            <a:schemeClr val="tx1"/>
                          </a:solidFill>
                          <a:latin typeface="+mn-lt"/>
                          <a:ea typeface="+mn-ea"/>
                          <a:cs typeface="+mn-cs"/>
                        </a:rPr>
                        <a:t>x={a}</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由</a:t>
                      </a:r>
                      <a:r>
                        <a:rPr lang="en-US" sz="1800" b="1" kern="1200" dirty="0">
                          <a:solidFill>
                            <a:schemeClr val="tx1"/>
                          </a:solidFill>
                          <a:latin typeface="+mn-lt"/>
                          <a:ea typeface="+mn-ea"/>
                          <a:cs typeface="+mn-cs"/>
                        </a:rPr>
                        <a:t>0</a:t>
                      </a:r>
                      <a:r>
                        <a:rPr lang="zh-CN" altLang="en-US" sz="1800" b="1" kern="1200" dirty="0">
                          <a:solidFill>
                            <a:schemeClr val="tx1"/>
                          </a:solidFill>
                          <a:latin typeface="+mn-lt"/>
                          <a:ea typeface="+mn-ea"/>
                          <a:cs typeface="+mn-cs"/>
                        </a:rPr>
                        <a:t>个或多个</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组成。</a:t>
                      </a:r>
                    </a:p>
                    <a:p>
                      <a:pPr fontAlgn="ctr"/>
                      <a:r>
                        <a:rPr lang="zh-CN" altLang="en-US" sz="1800" b="1" kern="1200" dirty="0">
                          <a:solidFill>
                            <a:schemeClr val="tx1"/>
                          </a:solidFill>
                          <a:latin typeface="+mn-lt"/>
                          <a:ea typeface="+mn-ea"/>
                          <a:cs typeface="+mn-cs"/>
                        </a:rPr>
                        <a:t> 例如，</a:t>
                      </a:r>
                      <a:r>
                        <a:rPr lang="en-US" sz="1800" b="1" kern="1200" dirty="0">
                          <a:solidFill>
                            <a:schemeClr val="tx1"/>
                          </a:solidFill>
                          <a:latin typeface="+mn-lt"/>
                          <a:ea typeface="+mn-ea"/>
                          <a:cs typeface="+mn-cs"/>
                        </a:rPr>
                        <a:t>x=3{a}8</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中至少出现</a:t>
                      </a:r>
                      <a:r>
                        <a:rPr lang="en-US" sz="1800" b="1" kern="1200" dirty="0">
                          <a:solidFill>
                            <a:schemeClr val="tx1"/>
                          </a:solidFill>
                          <a:latin typeface="+mn-lt"/>
                          <a:ea typeface="+mn-ea"/>
                          <a:cs typeface="+mn-cs"/>
                        </a:rPr>
                        <a:t>3</a:t>
                      </a:r>
                      <a:r>
                        <a:rPr lang="zh-CN" altLang="en-US" sz="1800" b="1" kern="1200" dirty="0">
                          <a:solidFill>
                            <a:schemeClr val="tx1"/>
                          </a:solidFill>
                          <a:latin typeface="+mn-lt"/>
                          <a:ea typeface="+mn-ea"/>
                          <a:cs typeface="+mn-cs"/>
                        </a:rPr>
                        <a:t>次</a:t>
                      </a:r>
                      <a:r>
                        <a:rPr lang="en-US" sz="1800" b="1" kern="1200" dirty="0">
                          <a:solidFill>
                            <a:schemeClr val="tx1"/>
                          </a:solidFill>
                          <a:latin typeface="+mn-lt"/>
                          <a:ea typeface="+mn-ea"/>
                          <a:cs typeface="+mn-cs"/>
                        </a:rPr>
                        <a:t>a, </a:t>
                      </a:r>
                      <a:r>
                        <a:rPr lang="zh-CN" altLang="en-US" sz="1800" b="1" kern="1200" dirty="0">
                          <a:solidFill>
                            <a:schemeClr val="tx1"/>
                          </a:solidFill>
                          <a:latin typeface="+mn-lt"/>
                          <a:ea typeface="+mn-ea"/>
                          <a:cs typeface="+mn-cs"/>
                        </a:rPr>
                        <a:t>至多出现</a:t>
                      </a:r>
                      <a:r>
                        <a:rPr lang="en-US" sz="1800" b="1" kern="1200" dirty="0">
                          <a:solidFill>
                            <a:schemeClr val="tx1"/>
                          </a:solidFill>
                          <a:latin typeface="+mn-lt"/>
                          <a:ea typeface="+mn-ea"/>
                          <a:cs typeface="+mn-cs"/>
                        </a:rPr>
                        <a:t>8</a:t>
                      </a:r>
                      <a:r>
                        <a:rPr lang="zh-CN" altLang="en-US" sz="1800" b="1" kern="1200" dirty="0">
                          <a:solidFill>
                            <a:schemeClr val="tx1"/>
                          </a:solidFill>
                          <a:latin typeface="+mn-lt"/>
                          <a:ea typeface="+mn-ea"/>
                          <a:cs typeface="+mn-cs"/>
                        </a:rPr>
                        <a:t>次</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a:t>
                      </a:r>
                    </a:p>
                    <a:p>
                      <a:pPr fontAlgn="ctr"/>
                      <a:r>
                        <a:rPr lang="en-US" sz="1800" b="1" kern="1200" dirty="0">
                          <a:solidFill>
                            <a:schemeClr val="tx1"/>
                          </a:solidFill>
                          <a:latin typeface="+mn-lt"/>
                          <a:ea typeface="+mn-ea"/>
                          <a:cs typeface="+mn-cs"/>
                        </a:rPr>
                        <a:t> </a:t>
                      </a:r>
                      <a:r>
                        <a:rPr lang="zh-CN" altLang="en-US" sz="1800" b="1" kern="1200" dirty="0">
                          <a:solidFill>
                            <a:schemeClr val="tx1"/>
                          </a:solidFill>
                          <a:latin typeface="+mn-lt"/>
                          <a:ea typeface="+mn-ea"/>
                          <a:cs typeface="+mn-cs"/>
                        </a:rPr>
                        <a:t>例如，</a:t>
                      </a:r>
                      <a:r>
                        <a:rPr lang="en-US" sz="1800" b="1" kern="1200" dirty="0">
                          <a:solidFill>
                            <a:schemeClr val="tx1"/>
                          </a:solidFill>
                          <a:latin typeface="+mn-lt"/>
                          <a:ea typeface="+mn-ea"/>
                          <a:cs typeface="+mn-cs"/>
                        </a:rPr>
                        <a:t>x=(a)</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可在</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中出现</a:t>
                      </a:r>
                      <a:r>
                        <a:rPr lang="en-US" sz="1800" b="1" kern="1200" dirty="0">
                          <a:solidFill>
                            <a:schemeClr val="tx1"/>
                          </a:solidFill>
                          <a:latin typeface="+mn-lt"/>
                          <a:ea typeface="+mn-ea"/>
                          <a:cs typeface="+mn-cs"/>
                        </a:rPr>
                        <a:t>,</a:t>
                      </a:r>
                      <a:r>
                        <a:rPr lang="zh-CN" altLang="en-US" sz="1800" b="1" kern="1200" dirty="0">
                          <a:solidFill>
                            <a:schemeClr val="tx1"/>
                          </a:solidFill>
                          <a:latin typeface="+mn-lt"/>
                          <a:ea typeface="+mn-ea"/>
                          <a:cs typeface="+mn-cs"/>
                        </a:rPr>
                        <a:t>也可不出现。</a:t>
                      </a:r>
                    </a:p>
                    <a:p>
                      <a:pPr fontAlgn="ctr"/>
                      <a:r>
                        <a:rPr lang="zh-CN" altLang="en-US" sz="1800" b="1" kern="1200" dirty="0">
                          <a:solidFill>
                            <a:schemeClr val="tx1"/>
                          </a:solidFill>
                          <a:latin typeface="+mn-lt"/>
                          <a:ea typeface="+mn-ea"/>
                          <a:cs typeface="+mn-cs"/>
                        </a:rPr>
                        <a:t> 例如，</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为取值为</a:t>
                      </a:r>
                      <a:r>
                        <a:rPr lang="en-US" sz="1800" b="1" kern="1200" dirty="0">
                          <a:solidFill>
                            <a:schemeClr val="tx1"/>
                          </a:solidFill>
                          <a:latin typeface="+mn-lt"/>
                          <a:ea typeface="+mn-ea"/>
                          <a:cs typeface="+mn-cs"/>
                        </a:rPr>
                        <a:t>a</a:t>
                      </a:r>
                      <a:r>
                        <a:rPr lang="zh-CN" altLang="en-US" sz="1800" b="1" kern="1200" dirty="0">
                          <a:solidFill>
                            <a:schemeClr val="tx1"/>
                          </a:solidFill>
                          <a:latin typeface="+mn-lt"/>
                          <a:ea typeface="+mn-ea"/>
                          <a:cs typeface="+mn-cs"/>
                        </a:rPr>
                        <a:t>的数据元素。</a:t>
                      </a:r>
                    </a:p>
                    <a:p>
                      <a:r>
                        <a:rPr lang="zh-CN" altLang="en-US" sz="1800" b="1" kern="1200" dirty="0">
                          <a:solidFill>
                            <a:schemeClr val="tx1"/>
                          </a:solidFill>
                          <a:latin typeface="+mn-lt"/>
                          <a:ea typeface="+mn-ea"/>
                          <a:cs typeface="+mn-cs"/>
                        </a:rPr>
                        <a:t> 例如，</a:t>
                      </a:r>
                      <a:r>
                        <a:rPr lang="en-US" sz="1800" b="1" kern="1200" dirty="0">
                          <a:solidFill>
                            <a:schemeClr val="tx1"/>
                          </a:solidFill>
                          <a:latin typeface="+mn-lt"/>
                          <a:ea typeface="+mn-ea"/>
                          <a:cs typeface="+mn-cs"/>
                        </a:rPr>
                        <a:t>x=1..9</a:t>
                      </a:r>
                      <a:r>
                        <a:rPr lang="zh-CN" altLang="en-US" sz="1800" b="1" kern="1200" dirty="0">
                          <a:solidFill>
                            <a:schemeClr val="tx1"/>
                          </a:solidFill>
                          <a:latin typeface="+mn-lt"/>
                          <a:ea typeface="+mn-ea"/>
                          <a:cs typeface="+mn-cs"/>
                        </a:rPr>
                        <a:t>，表示</a:t>
                      </a:r>
                      <a:r>
                        <a:rPr lang="en-US" sz="1800" b="1" kern="1200" dirty="0">
                          <a:solidFill>
                            <a:schemeClr val="tx1"/>
                          </a:solidFill>
                          <a:latin typeface="+mn-lt"/>
                          <a:ea typeface="+mn-ea"/>
                          <a:cs typeface="+mn-cs"/>
                        </a:rPr>
                        <a:t>x</a:t>
                      </a:r>
                      <a:r>
                        <a:rPr lang="zh-CN" altLang="en-US" sz="1800" b="1" kern="1200" dirty="0">
                          <a:solidFill>
                            <a:schemeClr val="tx1"/>
                          </a:solidFill>
                          <a:latin typeface="+mn-lt"/>
                          <a:ea typeface="+mn-ea"/>
                          <a:cs typeface="+mn-cs"/>
                        </a:rPr>
                        <a:t>可取</a:t>
                      </a:r>
                      <a:r>
                        <a:rPr lang="en-US" sz="1800" b="1" kern="1200" dirty="0">
                          <a:solidFill>
                            <a:schemeClr val="tx1"/>
                          </a:solidFill>
                          <a:latin typeface="+mn-lt"/>
                          <a:ea typeface="+mn-ea"/>
                          <a:cs typeface="+mn-cs"/>
                        </a:rPr>
                        <a:t>1</a:t>
                      </a:r>
                      <a:r>
                        <a:rPr lang="zh-CN" altLang="en-US" sz="1800" b="1" kern="1200" dirty="0">
                          <a:solidFill>
                            <a:schemeClr val="tx1"/>
                          </a:solidFill>
                          <a:latin typeface="+mn-lt"/>
                          <a:ea typeface="+mn-ea"/>
                          <a:cs typeface="+mn-cs"/>
                        </a:rPr>
                        <a:t>到</a:t>
                      </a:r>
                      <a:r>
                        <a:rPr lang="en-US" sz="1800" b="1" kern="1200" dirty="0">
                          <a:solidFill>
                            <a:schemeClr val="tx1"/>
                          </a:solidFill>
                          <a:latin typeface="+mn-lt"/>
                          <a:ea typeface="+mn-ea"/>
                          <a:cs typeface="+mn-cs"/>
                        </a:rPr>
                        <a:t>9</a:t>
                      </a:r>
                      <a:r>
                        <a:rPr lang="zh-CN" altLang="en-US" sz="1800" b="1" kern="1200" dirty="0">
                          <a:solidFill>
                            <a:schemeClr val="tx1"/>
                          </a:solidFill>
                          <a:latin typeface="+mn-lt"/>
                          <a:ea typeface="+mn-ea"/>
                          <a:cs typeface="+mn-cs"/>
                        </a:rPr>
                        <a:t>之中的任一值。</a:t>
                      </a:r>
                      <a:r>
                        <a:rPr lang="en-US" sz="1800" b="1" kern="1200" dirty="0">
                          <a:solidFill>
                            <a:schemeClr val="tx1"/>
                          </a:solidFill>
                          <a:latin typeface="+mn-lt"/>
                          <a:ea typeface="+mn-ea"/>
                          <a:cs typeface="+mn-cs"/>
                        </a:rPr>
                        <a:t> </a:t>
                      </a:r>
                      <a:endParaRPr lang="zh-CN" altLang="en-US" sz="1800" b="1" dirty="0"/>
                    </a:p>
                  </a:txBody>
                  <a:tcPr marL="91439" marR="91439"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7603" name="矩形 5">
            <a:extLst>
              <a:ext uri="{FF2B5EF4-FFF2-40B4-BE49-F238E27FC236}">
                <a16:creationId xmlns:a16="http://schemas.microsoft.com/office/drawing/2014/main" id="{2CE5E085-1C44-4E65-9505-FBC100C51DD6}"/>
              </a:ext>
            </a:extLst>
          </p:cNvPr>
          <p:cNvSpPr>
            <a:spLocks noChangeArrowheads="1"/>
          </p:cNvSpPr>
          <p:nvPr/>
        </p:nvSpPr>
        <p:spPr bwMode="auto">
          <a:xfrm>
            <a:off x="2214563" y="6215063"/>
            <a:ext cx="500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在数据词典的定义式中出现的符号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08A19213-93CA-48AA-8449-A1F6DA9FC879}"/>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15715" name="内容占位符 2">
            <a:extLst>
              <a:ext uri="{FF2B5EF4-FFF2-40B4-BE49-F238E27FC236}">
                <a16:creationId xmlns:a16="http://schemas.microsoft.com/office/drawing/2014/main" id="{FA42FF7A-2FC9-44F3-A75D-B1A31A04F66C}"/>
              </a:ext>
            </a:extLst>
          </p:cNvPr>
          <p:cNvSpPr>
            <a:spLocks noGrp="1"/>
          </p:cNvSpPr>
          <p:nvPr>
            <p:ph idx="1"/>
          </p:nvPr>
        </p:nvSpPr>
        <p:spPr/>
        <p:txBody>
          <a:bodyPr/>
          <a:lstStyle/>
          <a:p>
            <a:pPr lvl="1">
              <a:buFont typeface="Wingdings" panose="05000000000000000000" pitchFamily="2" charset="2"/>
              <a:buNone/>
            </a:pPr>
            <a:r>
              <a:rPr lang="zh-CN" altLang="en-US" b="1">
                <a:latin typeface="黑体" panose="02010609060101010101" pitchFamily="49" charset="-122"/>
                <a:ea typeface="黑体" panose="02010609060101010101" pitchFamily="49" charset="-122"/>
              </a:rPr>
              <a:t>示例：</a:t>
            </a:r>
            <a:r>
              <a:rPr lang="zh-CN" altLang="zh-CN" b="1">
                <a:latin typeface="黑体" panose="02010609060101010101" pitchFamily="49" charset="-122"/>
                <a:ea typeface="黑体" panose="02010609060101010101" pitchFamily="49" charset="-122"/>
              </a:rPr>
              <a:t>银行存折</a:t>
            </a:r>
            <a:r>
              <a:rPr lang="zh-CN" altLang="en-US" b="1">
                <a:latin typeface="黑体" panose="02010609060101010101" pitchFamily="49" charset="-122"/>
                <a:ea typeface="黑体" panose="02010609060101010101" pitchFamily="49" charset="-122"/>
              </a:rPr>
              <a:t>数据结构描述</a:t>
            </a:r>
          </a:p>
        </p:txBody>
      </p:sp>
      <p:sp>
        <p:nvSpPr>
          <p:cNvPr id="115716" name="页脚占位符 3">
            <a:extLst>
              <a:ext uri="{FF2B5EF4-FFF2-40B4-BE49-F238E27FC236}">
                <a16:creationId xmlns:a16="http://schemas.microsoft.com/office/drawing/2014/main" id="{393D5E2C-616A-45F7-A42A-60B08F16810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15717" name="Picture 2">
            <a:extLst>
              <a:ext uri="{FF2B5EF4-FFF2-40B4-BE49-F238E27FC236}">
                <a16:creationId xmlns:a16="http://schemas.microsoft.com/office/drawing/2014/main" id="{E454925C-474E-413A-AB46-C47ADF56F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2214563"/>
            <a:ext cx="83312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矩形 5">
            <a:extLst>
              <a:ext uri="{FF2B5EF4-FFF2-40B4-BE49-F238E27FC236}">
                <a16:creationId xmlns:a16="http://schemas.microsoft.com/office/drawing/2014/main" id="{4EDD8BFC-493F-4735-8067-A53C6115AB76}"/>
              </a:ext>
            </a:extLst>
          </p:cNvPr>
          <p:cNvSpPr>
            <a:spLocks noChangeArrowheads="1"/>
          </p:cNvSpPr>
          <p:nvPr/>
        </p:nvSpPr>
        <p:spPr bwMode="auto">
          <a:xfrm>
            <a:off x="3786188" y="5929313"/>
            <a:ext cx="141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存折格式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0D01886F-DC21-4CEE-9FD0-F1C58EAE566F}"/>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BEFA7689-F706-4302-9202-3AAE5CDAB7E0}"/>
              </a:ext>
            </a:extLst>
          </p:cNvPr>
          <p:cNvSpPr>
            <a:spLocks noGrp="1"/>
          </p:cNvSpPr>
          <p:nvPr>
            <p:ph idx="1"/>
          </p:nvPr>
        </p:nvSpPr>
        <p:spPr/>
        <p:txBody>
          <a:bodyPr>
            <a:noAutofit/>
          </a:bodyPr>
          <a:lstStyle/>
          <a:p>
            <a:pPr>
              <a:defRPr/>
            </a:pPr>
            <a:r>
              <a:rPr lang="zh-CN" sz="2000" b="1" dirty="0">
                <a:latin typeface="+mn-ea"/>
              </a:rPr>
              <a:t>存折＝户名＋所号＋帐号＋开户日＋性质＋（印密）＋</a:t>
            </a:r>
            <a:r>
              <a:rPr lang="en-US" sz="2000" b="1" dirty="0">
                <a:latin typeface="+mn-ea"/>
              </a:rPr>
              <a:t>1{</a:t>
            </a:r>
            <a:r>
              <a:rPr lang="zh-CN" sz="2000" b="1" dirty="0">
                <a:latin typeface="+mn-ea"/>
              </a:rPr>
              <a:t>存取行</a:t>
            </a:r>
            <a:r>
              <a:rPr lang="en-US" sz="2000" b="1" dirty="0">
                <a:latin typeface="+mn-ea"/>
              </a:rPr>
              <a:t>}50</a:t>
            </a:r>
            <a:endParaRPr lang="zh-CN" sz="2000" b="1" dirty="0">
              <a:latin typeface="+mn-ea"/>
            </a:endParaRPr>
          </a:p>
          <a:p>
            <a:pPr>
              <a:defRPr/>
            </a:pPr>
            <a:r>
              <a:rPr lang="zh-CN" sz="2000" b="1" dirty="0">
                <a:latin typeface="+mn-ea"/>
              </a:rPr>
              <a:t>户名＝</a:t>
            </a:r>
            <a:r>
              <a:rPr lang="en-US" sz="2000" b="1" dirty="0">
                <a:latin typeface="+mn-ea"/>
              </a:rPr>
              <a:t>2{</a:t>
            </a:r>
            <a:r>
              <a:rPr lang="zh-CN" sz="2000" b="1" dirty="0">
                <a:latin typeface="+mn-ea"/>
              </a:rPr>
              <a:t>字母</a:t>
            </a:r>
            <a:r>
              <a:rPr lang="en-US" sz="2000" b="1" dirty="0">
                <a:latin typeface="+mn-ea"/>
              </a:rPr>
              <a:t>}24</a:t>
            </a:r>
            <a:endParaRPr lang="zh-CN" sz="2000" b="1" dirty="0">
              <a:latin typeface="+mn-ea"/>
            </a:endParaRPr>
          </a:p>
          <a:p>
            <a:pPr>
              <a:defRPr/>
            </a:pPr>
            <a:r>
              <a:rPr lang="zh-CN" sz="2000" b="1" dirty="0">
                <a:latin typeface="+mn-ea"/>
              </a:rPr>
              <a:t>所号＝“</a:t>
            </a:r>
            <a:r>
              <a:rPr lang="en-US" sz="2000" b="1" dirty="0">
                <a:latin typeface="+mn-ea"/>
              </a:rPr>
              <a:t>001</a:t>
            </a:r>
            <a:r>
              <a:rPr lang="zh-CN" sz="2000" b="1" dirty="0">
                <a:latin typeface="+mn-ea"/>
              </a:rPr>
              <a:t>”</a:t>
            </a:r>
            <a:r>
              <a:rPr lang="en-US" sz="2000" b="1" dirty="0">
                <a:latin typeface="+mn-ea"/>
              </a:rPr>
              <a:t>..</a:t>
            </a:r>
            <a:r>
              <a:rPr lang="zh-CN" sz="2000" b="1" dirty="0">
                <a:latin typeface="+mn-ea"/>
              </a:rPr>
              <a:t>“</a:t>
            </a:r>
            <a:r>
              <a:rPr lang="en-US" sz="2000" b="1" dirty="0">
                <a:latin typeface="+mn-ea"/>
              </a:rPr>
              <a:t>999</a:t>
            </a:r>
            <a:r>
              <a:rPr lang="zh-CN" sz="2000" b="1" dirty="0">
                <a:latin typeface="+mn-ea"/>
              </a:rPr>
              <a:t>”</a:t>
            </a:r>
            <a:r>
              <a:rPr lang="en-US" sz="2000" b="1" dirty="0">
                <a:latin typeface="+mn-ea"/>
              </a:rPr>
              <a:t>  	       	</a:t>
            </a:r>
            <a:r>
              <a:rPr lang="zh-CN" sz="2000" b="1" dirty="0">
                <a:latin typeface="+mn-ea"/>
              </a:rPr>
              <a:t>注：储蓄所编码，规定三位数字</a:t>
            </a:r>
          </a:p>
          <a:p>
            <a:pPr>
              <a:defRPr/>
            </a:pPr>
            <a:r>
              <a:rPr lang="zh-CN" sz="2000" b="1" dirty="0">
                <a:latin typeface="+mn-ea"/>
              </a:rPr>
              <a:t>帐号＝“</a:t>
            </a:r>
            <a:r>
              <a:rPr lang="en-US" sz="2000" b="1" dirty="0">
                <a:latin typeface="+mn-ea"/>
              </a:rPr>
              <a:t>00000001</a:t>
            </a:r>
            <a:r>
              <a:rPr lang="zh-CN" sz="2000" b="1" dirty="0">
                <a:latin typeface="+mn-ea"/>
              </a:rPr>
              <a:t>”</a:t>
            </a:r>
            <a:r>
              <a:rPr lang="en-US" sz="2000" b="1" dirty="0">
                <a:latin typeface="+mn-ea"/>
              </a:rPr>
              <a:t>..</a:t>
            </a:r>
            <a:r>
              <a:rPr lang="zh-CN" sz="2000" b="1" dirty="0">
                <a:latin typeface="+mn-ea"/>
              </a:rPr>
              <a:t>“</a:t>
            </a:r>
            <a:r>
              <a:rPr lang="en-US" sz="2000" b="1" dirty="0">
                <a:latin typeface="+mn-ea"/>
              </a:rPr>
              <a:t>99999999</a:t>
            </a:r>
            <a:r>
              <a:rPr lang="zh-CN" sz="2000" b="1" dirty="0">
                <a:latin typeface="+mn-ea"/>
              </a:rPr>
              <a:t>”</a:t>
            </a:r>
            <a:r>
              <a:rPr lang="en-US" sz="2000" b="1" dirty="0">
                <a:latin typeface="+mn-ea"/>
              </a:rPr>
              <a:t>  	</a:t>
            </a:r>
            <a:r>
              <a:rPr lang="zh-CN" sz="2000" b="1" dirty="0">
                <a:latin typeface="+mn-ea"/>
              </a:rPr>
              <a:t>注：帐号规定由八位数</a:t>
            </a:r>
            <a:r>
              <a:rPr lang="en-US" altLang="zh-CN" sz="2000" b="1" dirty="0">
                <a:latin typeface="+mn-ea"/>
              </a:rPr>
              <a:t>						    </a:t>
            </a:r>
            <a:r>
              <a:rPr lang="zh-CN" sz="2000" b="1" dirty="0">
                <a:latin typeface="+mn-ea"/>
              </a:rPr>
              <a:t>字组成</a:t>
            </a:r>
          </a:p>
          <a:p>
            <a:pPr>
              <a:defRPr/>
            </a:pPr>
            <a:r>
              <a:rPr lang="zh-CN" sz="2000" b="1" dirty="0">
                <a:latin typeface="+mn-ea"/>
              </a:rPr>
              <a:t>开户日＝年＋月＋日</a:t>
            </a:r>
          </a:p>
          <a:p>
            <a:pPr>
              <a:defRPr/>
            </a:pPr>
            <a:r>
              <a:rPr lang="zh-CN" sz="2000" b="1" dirty="0">
                <a:latin typeface="+mn-ea"/>
              </a:rPr>
              <a:t>性质＝“</a:t>
            </a:r>
            <a:r>
              <a:rPr lang="en-US" sz="2000" b="1" dirty="0">
                <a:latin typeface="+mn-ea"/>
              </a:rPr>
              <a:t>1</a:t>
            </a:r>
            <a:r>
              <a:rPr lang="zh-CN" sz="2000" b="1" dirty="0">
                <a:latin typeface="+mn-ea"/>
              </a:rPr>
              <a:t>”</a:t>
            </a:r>
            <a:r>
              <a:rPr lang="en-US" sz="2000" b="1" dirty="0">
                <a:latin typeface="+mn-ea"/>
              </a:rPr>
              <a:t>..</a:t>
            </a:r>
            <a:r>
              <a:rPr lang="zh-CN" sz="2000" b="1" dirty="0">
                <a:latin typeface="+mn-ea"/>
              </a:rPr>
              <a:t>“</a:t>
            </a:r>
            <a:r>
              <a:rPr lang="en-US" sz="2000" b="1" dirty="0">
                <a:latin typeface="+mn-ea"/>
              </a:rPr>
              <a:t>6</a:t>
            </a:r>
            <a:r>
              <a:rPr lang="zh-CN" sz="2000" b="1" dirty="0">
                <a:latin typeface="+mn-ea"/>
              </a:rPr>
              <a:t>”</a:t>
            </a:r>
            <a:r>
              <a:rPr lang="en-US" altLang="zh-CN" sz="2000" b="1" dirty="0">
                <a:latin typeface="+mn-ea"/>
              </a:rPr>
              <a:t>                 </a:t>
            </a:r>
            <a:r>
              <a:rPr lang="zh-CN" sz="2000" b="1" dirty="0">
                <a:latin typeface="+mn-ea"/>
              </a:rPr>
              <a:t>注：“</a:t>
            </a:r>
            <a:r>
              <a:rPr lang="en-US" sz="2000" b="1" dirty="0">
                <a:latin typeface="+mn-ea"/>
              </a:rPr>
              <a:t>1</a:t>
            </a:r>
            <a:r>
              <a:rPr lang="zh-CN" sz="2000" b="1" dirty="0">
                <a:latin typeface="+mn-ea"/>
              </a:rPr>
              <a:t>”表示普通户，</a:t>
            </a:r>
            <a:r>
              <a:rPr lang="en-US" altLang="zh-CN" sz="2000" b="1" dirty="0">
                <a:latin typeface="+mn-ea"/>
              </a:rPr>
              <a:t>						</a:t>
            </a:r>
            <a:r>
              <a:rPr lang="zh-CN" sz="2000" b="1" dirty="0">
                <a:latin typeface="+mn-ea"/>
              </a:rPr>
              <a:t>“</a:t>
            </a:r>
            <a:r>
              <a:rPr lang="en-US" sz="2000" b="1" dirty="0">
                <a:latin typeface="+mn-ea"/>
              </a:rPr>
              <a:t>5</a:t>
            </a:r>
            <a:r>
              <a:rPr lang="zh-CN" sz="2000" b="1" dirty="0">
                <a:latin typeface="+mn-ea"/>
              </a:rPr>
              <a:t>”表示工资户等</a:t>
            </a:r>
          </a:p>
          <a:p>
            <a:pPr>
              <a:defRPr/>
            </a:pPr>
            <a:r>
              <a:rPr lang="zh-CN" sz="2000" b="1" dirty="0">
                <a:latin typeface="+mn-ea"/>
              </a:rPr>
              <a:t>印密＝“</a:t>
            </a:r>
            <a:r>
              <a:rPr lang="en-US" sz="2000" b="1" dirty="0">
                <a:latin typeface="+mn-ea"/>
              </a:rPr>
              <a:t>0</a:t>
            </a:r>
            <a:r>
              <a:rPr lang="zh-CN" sz="2000" b="1" dirty="0">
                <a:latin typeface="+mn-ea"/>
              </a:rPr>
              <a:t>”</a:t>
            </a:r>
            <a:r>
              <a:rPr lang="en-US" sz="2000" b="1" dirty="0">
                <a:latin typeface="+mn-ea"/>
              </a:rPr>
              <a:t>   			     </a:t>
            </a:r>
            <a:r>
              <a:rPr lang="zh-CN" sz="2000" b="1" dirty="0">
                <a:latin typeface="+mn-ea"/>
              </a:rPr>
              <a:t>注：印密在存折上不显示</a:t>
            </a:r>
          </a:p>
          <a:p>
            <a:pPr>
              <a:defRPr/>
            </a:pPr>
            <a:r>
              <a:rPr lang="zh-CN" sz="2000" b="1" dirty="0">
                <a:latin typeface="+mn-ea"/>
              </a:rPr>
              <a:t>存取行＝日期＋（摘要）＋支出＋存入＋余额＋操作＋复核</a:t>
            </a:r>
          </a:p>
        </p:txBody>
      </p:sp>
      <p:sp>
        <p:nvSpPr>
          <p:cNvPr id="116740" name="页脚占位符 3">
            <a:extLst>
              <a:ext uri="{FF2B5EF4-FFF2-40B4-BE49-F238E27FC236}">
                <a16:creationId xmlns:a16="http://schemas.microsoft.com/office/drawing/2014/main" id="{886D6D24-86EC-4CE0-81AA-0FA87420EB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CF8CCA72-CB47-47EF-B488-59411D846FE6}"/>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17763" name="内容占位符 2">
            <a:extLst>
              <a:ext uri="{FF2B5EF4-FFF2-40B4-BE49-F238E27FC236}">
                <a16:creationId xmlns:a16="http://schemas.microsoft.com/office/drawing/2014/main" id="{769309FE-9324-4F21-8588-FC3D104279BF}"/>
              </a:ext>
            </a:extLst>
          </p:cNvPr>
          <p:cNvSpPr>
            <a:spLocks noGrp="1"/>
          </p:cNvSpPr>
          <p:nvPr>
            <p:ph idx="1"/>
          </p:nvPr>
        </p:nvSpPr>
        <p:spPr/>
        <p:txBody>
          <a:bodyPr/>
          <a:lstStyle/>
          <a:p>
            <a:r>
              <a:rPr lang="zh-CN" altLang="en-US" sz="2000" b="1"/>
              <a:t>日期＝年＋月＋日</a:t>
            </a:r>
          </a:p>
          <a:p>
            <a:r>
              <a:rPr lang="zh-CN" altLang="en-US" sz="2000" b="1"/>
              <a:t>年＝“</a:t>
            </a:r>
            <a:r>
              <a:rPr lang="en-US" altLang="zh-CN" sz="2000" b="1"/>
              <a:t>00</a:t>
            </a:r>
            <a:r>
              <a:rPr lang="zh-CN" altLang="en-US" sz="2000" b="1"/>
              <a:t>”</a:t>
            </a:r>
            <a:r>
              <a:rPr lang="en-US" altLang="zh-CN" sz="2000" b="1"/>
              <a:t>..</a:t>
            </a:r>
            <a:r>
              <a:rPr lang="zh-CN" altLang="en-US" sz="2000" b="1"/>
              <a:t>“</a:t>
            </a:r>
            <a:r>
              <a:rPr lang="en-US" altLang="zh-CN" sz="2000" b="1"/>
              <a:t>99</a:t>
            </a:r>
            <a:r>
              <a:rPr lang="zh-CN" altLang="en-US" sz="2000" b="1"/>
              <a:t>”</a:t>
            </a:r>
          </a:p>
          <a:p>
            <a:r>
              <a:rPr lang="zh-CN" altLang="en-US" sz="2000" b="1"/>
              <a:t>月＝“</a:t>
            </a:r>
            <a:r>
              <a:rPr lang="en-US" altLang="zh-CN" sz="2000" b="1"/>
              <a:t>01</a:t>
            </a:r>
            <a:r>
              <a:rPr lang="zh-CN" altLang="en-US" sz="2000" b="1"/>
              <a:t>”</a:t>
            </a:r>
            <a:r>
              <a:rPr lang="en-US" altLang="zh-CN" sz="2000" b="1"/>
              <a:t>..</a:t>
            </a:r>
            <a:r>
              <a:rPr lang="zh-CN" altLang="en-US" sz="2000" b="1"/>
              <a:t>“</a:t>
            </a:r>
            <a:r>
              <a:rPr lang="en-US" altLang="zh-CN" sz="2000" b="1"/>
              <a:t>12</a:t>
            </a:r>
            <a:r>
              <a:rPr lang="zh-CN" altLang="en-US" sz="2000" b="1"/>
              <a:t>”</a:t>
            </a:r>
          </a:p>
          <a:p>
            <a:r>
              <a:rPr lang="zh-CN" altLang="en-US" sz="2000" b="1"/>
              <a:t>日＝“</a:t>
            </a:r>
            <a:r>
              <a:rPr lang="en-US" altLang="zh-CN" sz="2000" b="1"/>
              <a:t>01</a:t>
            </a:r>
            <a:r>
              <a:rPr lang="zh-CN" altLang="en-US" sz="2000" b="1"/>
              <a:t>”</a:t>
            </a:r>
            <a:r>
              <a:rPr lang="en-US" altLang="zh-CN" sz="2000" b="1"/>
              <a:t>..</a:t>
            </a:r>
            <a:r>
              <a:rPr lang="zh-CN" altLang="en-US" sz="2000" b="1"/>
              <a:t>“</a:t>
            </a:r>
            <a:r>
              <a:rPr lang="en-US" altLang="zh-CN" sz="2000" b="1"/>
              <a:t>3l</a:t>
            </a:r>
            <a:r>
              <a:rPr lang="zh-CN" altLang="en-US" sz="2000" b="1"/>
              <a:t>”</a:t>
            </a:r>
          </a:p>
          <a:p>
            <a:r>
              <a:rPr lang="zh-CN" altLang="en-US" sz="2000" b="1"/>
              <a:t>摘要＝</a:t>
            </a:r>
            <a:r>
              <a:rPr lang="en-US" altLang="zh-CN" sz="2000" b="1"/>
              <a:t>1{</a:t>
            </a:r>
            <a:r>
              <a:rPr lang="zh-CN" altLang="en-US" sz="2000" b="1"/>
              <a:t>字母</a:t>
            </a:r>
            <a:r>
              <a:rPr lang="en-US" altLang="zh-CN" sz="2000" b="1"/>
              <a:t>}4</a:t>
            </a:r>
            <a:endParaRPr lang="zh-CN" altLang="en-US" sz="2000" b="1"/>
          </a:p>
          <a:p>
            <a:r>
              <a:rPr lang="zh-CN" altLang="en-US" sz="2000" b="1"/>
              <a:t>支出＝金额</a:t>
            </a:r>
          </a:p>
          <a:p>
            <a:r>
              <a:rPr lang="zh-CN" altLang="en-US" sz="2000" b="1"/>
              <a:t>金额＝“</a:t>
            </a:r>
            <a:r>
              <a:rPr lang="en-US" altLang="zh-CN" sz="2000" b="1"/>
              <a:t>0000000</a:t>
            </a:r>
            <a:r>
              <a:rPr lang="zh-CN" altLang="en-US" sz="2000" b="1"/>
              <a:t>．</a:t>
            </a:r>
            <a:r>
              <a:rPr lang="en-US" altLang="zh-CN" sz="2000" b="1"/>
              <a:t>01</a:t>
            </a:r>
            <a:r>
              <a:rPr lang="zh-CN" altLang="en-US" sz="2000" b="1"/>
              <a:t>”</a:t>
            </a:r>
            <a:r>
              <a:rPr lang="en-US" altLang="zh-CN" sz="2000" b="1"/>
              <a:t>..</a:t>
            </a:r>
            <a:r>
              <a:rPr lang="zh-CN" altLang="en-US" sz="2000" b="1"/>
              <a:t>“</a:t>
            </a:r>
            <a:r>
              <a:rPr lang="en-US" altLang="zh-CN" sz="2000" b="1"/>
              <a:t>9999999</a:t>
            </a:r>
            <a:r>
              <a:rPr lang="zh-CN" altLang="en-US" sz="2000" b="1"/>
              <a:t>．</a:t>
            </a:r>
            <a:r>
              <a:rPr lang="en-US" altLang="zh-CN" sz="2000" b="1"/>
              <a:t>99</a:t>
            </a:r>
            <a:r>
              <a:rPr lang="zh-CN" altLang="en-US" sz="2000" b="1"/>
              <a:t>” </a:t>
            </a:r>
            <a:r>
              <a:rPr lang="en-US" altLang="zh-CN" sz="2000" b="1"/>
              <a:t>	     </a:t>
            </a:r>
            <a:r>
              <a:rPr lang="zh-CN" altLang="en-US" sz="2000" b="1"/>
              <a:t>注：金额规定不超过</a:t>
            </a:r>
            <a:r>
              <a:rPr lang="en-US" altLang="zh-CN" sz="2000" b="1"/>
              <a:t>							9999999.99</a:t>
            </a:r>
            <a:r>
              <a:rPr lang="zh-CN" altLang="en-US" sz="2000" b="1"/>
              <a:t>元</a:t>
            </a:r>
          </a:p>
          <a:p>
            <a:r>
              <a:rPr lang="zh-CN" altLang="en-US" sz="2000" b="1"/>
              <a:t>操作＝“</a:t>
            </a:r>
            <a:r>
              <a:rPr lang="en-US" altLang="zh-CN" sz="2000" b="1"/>
              <a:t>00001</a:t>
            </a:r>
            <a:r>
              <a:rPr lang="zh-CN" altLang="en-US" sz="2000" b="1"/>
              <a:t>”</a:t>
            </a:r>
            <a:r>
              <a:rPr lang="en-US" altLang="zh-CN" sz="2000" b="1"/>
              <a:t>..</a:t>
            </a:r>
            <a:r>
              <a:rPr lang="zh-CN" altLang="en-US" sz="2000" b="1"/>
              <a:t>“</a:t>
            </a:r>
            <a:r>
              <a:rPr lang="en-US" altLang="zh-CN" sz="2000" b="1"/>
              <a:t>99999</a:t>
            </a:r>
            <a:r>
              <a:rPr lang="zh-CN" altLang="en-US" sz="2000" b="1"/>
              <a:t>”</a:t>
            </a:r>
          </a:p>
          <a:p>
            <a:r>
              <a:rPr lang="en-US" altLang="zh-CN" sz="2000" b="1"/>
              <a:t>……</a:t>
            </a:r>
          </a:p>
          <a:p>
            <a:r>
              <a:rPr lang="zh-CN" altLang="en-US" sz="2000" b="1"/>
              <a:t>字母＝</a:t>
            </a:r>
            <a:r>
              <a:rPr lang="pl-PL" altLang="zh-CN" sz="2000" b="1"/>
              <a:t>[</a:t>
            </a:r>
            <a:r>
              <a:rPr lang="zh-CN" altLang="en-US" sz="2000" b="1"/>
              <a:t>“</a:t>
            </a:r>
            <a:r>
              <a:rPr lang="pl-PL" altLang="zh-CN" sz="2000" b="1"/>
              <a:t>a</a:t>
            </a:r>
            <a:r>
              <a:rPr lang="zh-CN" altLang="en-US" sz="2000" b="1"/>
              <a:t>”</a:t>
            </a:r>
            <a:r>
              <a:rPr lang="pl-PL" altLang="zh-CN" sz="2000" b="1"/>
              <a:t>..</a:t>
            </a:r>
            <a:r>
              <a:rPr lang="zh-CN" altLang="en-US" sz="2000" b="1"/>
              <a:t>“</a:t>
            </a:r>
            <a:r>
              <a:rPr lang="pl-PL" altLang="zh-CN" sz="2000" b="1"/>
              <a:t>z</a:t>
            </a:r>
            <a:r>
              <a:rPr lang="zh-CN" altLang="en-US" sz="2000" b="1"/>
              <a:t>”</a:t>
            </a:r>
            <a:r>
              <a:rPr lang="pl-PL" altLang="zh-CN" sz="2000" b="1"/>
              <a:t>|</a:t>
            </a:r>
            <a:r>
              <a:rPr lang="zh-CN" altLang="en-US" sz="2000" b="1"/>
              <a:t>“</a:t>
            </a:r>
            <a:r>
              <a:rPr lang="pl-PL" altLang="zh-CN" sz="2000" b="1"/>
              <a:t>A</a:t>
            </a:r>
            <a:r>
              <a:rPr lang="zh-CN" altLang="en-US" sz="2000" b="1"/>
              <a:t>”</a:t>
            </a:r>
            <a:r>
              <a:rPr lang="pl-PL" altLang="zh-CN" sz="2000" b="1"/>
              <a:t>..</a:t>
            </a:r>
            <a:r>
              <a:rPr lang="zh-CN" altLang="en-US" sz="2000" b="1"/>
              <a:t>“</a:t>
            </a:r>
            <a:r>
              <a:rPr lang="pl-PL" altLang="zh-CN" sz="2000" b="1"/>
              <a:t>Z</a:t>
            </a:r>
            <a:r>
              <a:rPr lang="zh-CN" altLang="en-US" sz="2000" b="1"/>
              <a:t>”</a:t>
            </a:r>
            <a:r>
              <a:rPr lang="pl-PL" altLang="zh-CN" sz="2000" b="1"/>
              <a:t>]</a:t>
            </a:r>
            <a:endParaRPr lang="zh-CN" altLang="en-US" sz="2000" b="1"/>
          </a:p>
          <a:p>
            <a:pPr lvl="1">
              <a:buFont typeface="Wingdings" panose="05000000000000000000" pitchFamily="2" charset="2"/>
              <a:buNone/>
            </a:pPr>
            <a:endParaRPr lang="zh-CN" altLang="en-US"/>
          </a:p>
        </p:txBody>
      </p:sp>
      <p:sp>
        <p:nvSpPr>
          <p:cNvPr id="117764" name="页脚占位符 3">
            <a:extLst>
              <a:ext uri="{FF2B5EF4-FFF2-40B4-BE49-F238E27FC236}">
                <a16:creationId xmlns:a16="http://schemas.microsoft.com/office/drawing/2014/main" id="{5DBF9B4A-2062-405F-A50D-08CEFDC0E01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9E6E36BA-3468-4774-901B-4D5B87A73614}"/>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8435" name="内容占位符 2">
            <a:extLst>
              <a:ext uri="{FF2B5EF4-FFF2-40B4-BE49-F238E27FC236}">
                <a16:creationId xmlns:a16="http://schemas.microsoft.com/office/drawing/2014/main" id="{8CF28666-C685-4650-92CA-955481DF43B9}"/>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en-US" altLang="zh-CN" b="1" dirty="0"/>
              <a:t>1. </a:t>
            </a:r>
            <a:r>
              <a:rPr lang="zh-CN" altLang="en-US" b="1" dirty="0"/>
              <a:t>数据建模与范式</a:t>
            </a:r>
            <a:endParaRPr lang="en-US" altLang="zh-CN" b="1" dirty="0"/>
          </a:p>
          <a:p>
            <a:pPr lvl="1">
              <a:defRPr/>
            </a:pPr>
            <a:r>
              <a:rPr lang="zh-CN" sz="2600" b="1" dirty="0">
                <a:ea typeface="+mn-ea"/>
              </a:rPr>
              <a:t>为了把用户的数据要求清晰明确地表达出来，软件开发人员通常建立一个概念性的数据模型（也称为信息模型）。</a:t>
            </a:r>
            <a:endParaRPr lang="en-US" altLang="zh-CN" sz="2600" b="1" dirty="0">
              <a:ea typeface="+mn-ea"/>
            </a:endParaRPr>
          </a:p>
          <a:p>
            <a:pPr lvl="1">
              <a:defRPr/>
            </a:pPr>
            <a:r>
              <a:rPr lang="zh-CN" altLang="en-US" sz="2600" b="1" dirty="0">
                <a:ea typeface="+mn-ea"/>
              </a:rPr>
              <a:t>概念性模型是一种面向问题的数据模型，是按照用户的观点来对数据和信息建模。它描述了从用户角度看到的数据，反映了用户的现实环境，但与在软件系统中的实现方法无关。</a:t>
            </a:r>
            <a:endParaRPr lang="en-US" altLang="zh-CN" sz="2600" b="1" dirty="0">
              <a:ea typeface="+mn-ea"/>
            </a:endParaRPr>
          </a:p>
          <a:p>
            <a:pPr lvl="1" algn="just">
              <a:defRPr/>
            </a:pPr>
            <a:r>
              <a:rPr lang="zh-CN" sz="2600" b="1" dirty="0">
                <a:ea typeface="+mn-ea"/>
              </a:rPr>
              <a:t>最常用的表示概念性数据模型的方法，是实体</a:t>
            </a:r>
            <a:r>
              <a:rPr lang="en-US" sz="2600" b="1" dirty="0">
                <a:ea typeface="+mn-ea"/>
              </a:rPr>
              <a:t>/</a:t>
            </a:r>
            <a:r>
              <a:rPr lang="zh-CN" sz="2600" b="1" dirty="0">
                <a:ea typeface="+mn-ea"/>
              </a:rPr>
              <a:t>关系方法（</a:t>
            </a:r>
            <a:r>
              <a:rPr lang="en-US" sz="2600" b="1" dirty="0">
                <a:ea typeface="+mn-ea"/>
              </a:rPr>
              <a:t>Entity Relationship Approach</a:t>
            </a:r>
            <a:r>
              <a:rPr lang="zh-CN" sz="2600" b="1" dirty="0">
                <a:ea typeface="+mn-ea"/>
              </a:rPr>
              <a:t>）。这种方法用</a:t>
            </a:r>
            <a:r>
              <a:rPr lang="en-US" sz="2600" b="1" dirty="0">
                <a:ea typeface="+mn-ea"/>
              </a:rPr>
              <a:t>ER</a:t>
            </a:r>
            <a:r>
              <a:rPr lang="zh-CN" sz="2600" b="1" dirty="0">
                <a:ea typeface="+mn-ea"/>
              </a:rPr>
              <a:t>图描述现实世界中的实体，而不涉及这些实体在系统中的实现方法。用这种方法表示的概念性数据模型又称为</a:t>
            </a:r>
            <a:r>
              <a:rPr lang="en-US" sz="2600" b="1" dirty="0">
                <a:ea typeface="+mn-ea"/>
              </a:rPr>
              <a:t>ER</a:t>
            </a:r>
            <a:r>
              <a:rPr lang="zh-CN" sz="2600" b="1" dirty="0">
                <a:ea typeface="+mn-ea"/>
              </a:rPr>
              <a:t>模型。</a:t>
            </a:r>
            <a:endParaRPr lang="zh-CN" altLang="en-US" sz="2600" b="1" dirty="0">
              <a:ea typeface="+mn-ea"/>
            </a:endParaRPr>
          </a:p>
        </p:txBody>
      </p:sp>
      <p:sp>
        <p:nvSpPr>
          <p:cNvPr id="24580" name="页脚占位符 3">
            <a:extLst>
              <a:ext uri="{FF2B5EF4-FFF2-40B4-BE49-F238E27FC236}">
                <a16:creationId xmlns:a16="http://schemas.microsoft.com/office/drawing/2014/main" id="{D6552956-F94B-47E8-9EBA-A0CAB622AC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6722CE98-76FB-4B4A-BF08-F8D96F2AF556}"/>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2A93D7F5-68DF-4075-9BFB-4F4E49CEDB70}"/>
              </a:ext>
            </a:extLst>
          </p:cNvPr>
          <p:cNvSpPr>
            <a:spLocks noGrp="1"/>
          </p:cNvSpPr>
          <p:nvPr>
            <p:ph idx="1"/>
          </p:nvPr>
        </p:nvSpPr>
        <p:spPr/>
        <p:txBody>
          <a:bodyPr/>
          <a:lstStyle/>
          <a:p>
            <a:pPr lvl="1">
              <a:defRPr/>
            </a:pPr>
            <a:r>
              <a:rPr lang="en-US" b="1" dirty="0" err="1">
                <a:ea typeface="+mn-ea"/>
              </a:rPr>
              <a:t>Warnier</a:t>
            </a:r>
            <a:r>
              <a:rPr lang="zh-CN" b="1" dirty="0">
                <a:ea typeface="+mn-ea"/>
              </a:rPr>
              <a:t>图</a:t>
            </a:r>
            <a:endParaRPr lang="en-US" altLang="zh-CN" b="1" dirty="0">
              <a:ea typeface="+mn-ea"/>
            </a:endParaRPr>
          </a:p>
          <a:p>
            <a:pPr lvl="2">
              <a:defRPr/>
            </a:pPr>
            <a:r>
              <a:rPr lang="en-US" altLang="zh-CN" sz="2600" b="1" dirty="0" err="1">
                <a:ea typeface="+mn-ea"/>
              </a:rPr>
              <a:t>Warnier</a:t>
            </a:r>
            <a:r>
              <a:rPr lang="zh-CN" altLang="en-US" sz="2600" b="1" dirty="0">
                <a:ea typeface="+mn-ea"/>
              </a:rPr>
              <a:t>图是表示数据层次结构的一种图形工具，它用树形结构来描绘数据结构。</a:t>
            </a:r>
            <a:endParaRPr lang="en-US" altLang="zh-CN" sz="2600" b="1" dirty="0">
              <a:ea typeface="+mn-ea"/>
            </a:endParaRPr>
          </a:p>
          <a:p>
            <a:pPr lvl="2">
              <a:defRPr/>
            </a:pPr>
            <a:r>
              <a:rPr lang="zh-CN" altLang="en-US" sz="2600" b="1" dirty="0">
                <a:ea typeface="+mn-ea"/>
              </a:rPr>
              <a:t>在</a:t>
            </a:r>
            <a:r>
              <a:rPr lang="en-US" altLang="zh-CN" sz="2600" b="1" dirty="0" err="1">
                <a:ea typeface="+mn-ea"/>
              </a:rPr>
              <a:t>Warnier</a:t>
            </a:r>
            <a:r>
              <a:rPr lang="zh-CN" altLang="en-US" sz="2600" b="1" dirty="0">
                <a:ea typeface="+mn-ea"/>
              </a:rPr>
              <a:t>图中，用花括号“</a:t>
            </a:r>
            <a:r>
              <a:rPr lang="en-US" altLang="zh-CN" sz="2600" b="1" dirty="0">
                <a:ea typeface="+mn-ea"/>
              </a:rPr>
              <a:t>{”</a:t>
            </a:r>
            <a:r>
              <a:rPr lang="zh-CN" altLang="en-US" sz="2600" b="1" dirty="0">
                <a:ea typeface="+mn-ea"/>
              </a:rPr>
              <a:t>表示层次关系，在同一括号下，自上到下是顺序排列的数据项。</a:t>
            </a:r>
            <a:endParaRPr lang="en-US" altLang="zh-CN" sz="2600" b="1" dirty="0">
              <a:ea typeface="+mn-ea"/>
            </a:endParaRPr>
          </a:p>
          <a:p>
            <a:pPr lvl="2">
              <a:defRPr/>
            </a:pPr>
            <a:r>
              <a:rPr lang="zh-CN" altLang="en-US" sz="2600" b="1" dirty="0">
                <a:ea typeface="+mn-ea"/>
              </a:rPr>
              <a:t>在有些数据项名字后面附加了圆括号，给出该数据项重复的次数。</a:t>
            </a:r>
            <a:endParaRPr lang="en-US" altLang="zh-CN" sz="2600" b="1" dirty="0">
              <a:ea typeface="+mn-ea"/>
            </a:endParaRPr>
          </a:p>
          <a:p>
            <a:pPr lvl="2">
              <a:defRPr/>
            </a:pPr>
            <a:r>
              <a:rPr lang="en-US" altLang="zh-CN" sz="2600" b="1" dirty="0" err="1">
                <a:ea typeface="+mn-ea"/>
              </a:rPr>
              <a:t>Warnier</a:t>
            </a:r>
            <a:r>
              <a:rPr lang="zh-CN" altLang="en-US" sz="2600" b="1" dirty="0">
                <a:ea typeface="+mn-ea"/>
              </a:rPr>
              <a:t>图可以通过细化组合数据项进一步分解信息域。</a:t>
            </a:r>
            <a:endParaRPr lang="en-US" altLang="zh-CN" sz="2000" b="1" dirty="0">
              <a:latin typeface="+mn-ea"/>
              <a:ea typeface="+mn-ea"/>
            </a:endParaRPr>
          </a:p>
          <a:p>
            <a:pPr lvl="1">
              <a:buFont typeface="Wingdings" panose="05000000000000000000" pitchFamily="2" charset="2"/>
              <a:buNone/>
              <a:defRPr/>
            </a:pPr>
            <a:endParaRPr lang="en-US" altLang="zh-CN" sz="2400" b="1" dirty="0">
              <a:latin typeface="+mn-ea"/>
              <a:ea typeface="+mn-ea"/>
            </a:endParaRPr>
          </a:p>
          <a:p>
            <a:pPr lvl="1">
              <a:buFont typeface="Wingdings" panose="05000000000000000000" pitchFamily="2" charset="2"/>
              <a:buNone/>
              <a:defRPr/>
            </a:pPr>
            <a:endParaRPr lang="zh-CN" altLang="en-US" b="1" dirty="0">
              <a:ea typeface="+mn-ea"/>
            </a:endParaRPr>
          </a:p>
        </p:txBody>
      </p:sp>
      <p:sp>
        <p:nvSpPr>
          <p:cNvPr id="118788" name="页脚占位符 3">
            <a:extLst>
              <a:ext uri="{FF2B5EF4-FFF2-40B4-BE49-F238E27FC236}">
                <a16:creationId xmlns:a16="http://schemas.microsoft.com/office/drawing/2014/main" id="{F473A3A4-8EB7-49E8-BE0D-515ED70682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77258414-4077-434A-BC8A-6329E5CBCAC8}"/>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119811" name="内容占位符 2">
            <a:extLst>
              <a:ext uri="{FF2B5EF4-FFF2-40B4-BE49-F238E27FC236}">
                <a16:creationId xmlns:a16="http://schemas.microsoft.com/office/drawing/2014/main" id="{21B1B33C-7E21-49DE-92DA-A07034DC7912}"/>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19812" name="页脚占位符 3">
            <a:extLst>
              <a:ext uri="{FF2B5EF4-FFF2-40B4-BE49-F238E27FC236}">
                <a16:creationId xmlns:a16="http://schemas.microsoft.com/office/drawing/2014/main" id="{D399E273-BD68-4692-812F-A2CB19C92F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19813" name="Picture 4">
            <a:extLst>
              <a:ext uri="{FF2B5EF4-FFF2-40B4-BE49-F238E27FC236}">
                <a16:creationId xmlns:a16="http://schemas.microsoft.com/office/drawing/2014/main" id="{E24AF3B6-3ED0-4EEC-BC69-3AA00D6A0A7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2000250"/>
            <a:ext cx="7993063"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A0252B7C-159B-4691-8C91-8246C8589C2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72F05E07-8465-480F-91BC-EF47A1E49365}"/>
              </a:ext>
            </a:extLst>
          </p:cNvPr>
          <p:cNvSpPr>
            <a:spLocks noGrp="1"/>
          </p:cNvSpPr>
          <p:nvPr>
            <p:ph idx="1"/>
          </p:nvPr>
        </p:nvSpPr>
        <p:spPr>
          <a:xfrm>
            <a:off x="642938" y="1143000"/>
            <a:ext cx="8343900" cy="5286375"/>
          </a:xfrm>
        </p:spPr>
        <p:txBody>
          <a:bodyPr/>
          <a:lstStyle/>
          <a:p>
            <a:pPr>
              <a:buFont typeface="Wingdings" panose="05000000000000000000" pitchFamily="2" charset="2"/>
              <a:buNone/>
              <a:defRPr/>
            </a:pPr>
            <a:r>
              <a:rPr lang="en-US" altLang="zh-CN" sz="3000" b="1" dirty="0">
                <a:latin typeface="+mn-ea"/>
              </a:rPr>
              <a:t>(4) </a:t>
            </a:r>
            <a:r>
              <a:rPr lang="zh-CN" altLang="en-US" sz="3000" b="1" dirty="0">
                <a:latin typeface="+mn-ea"/>
              </a:rPr>
              <a:t>加工逻辑说明</a:t>
            </a:r>
            <a:endParaRPr lang="en-US" altLang="zh-CN" sz="3000" b="1" dirty="0">
              <a:latin typeface="+mn-ea"/>
            </a:endParaRPr>
          </a:p>
          <a:p>
            <a:pPr lvl="1">
              <a:lnSpc>
                <a:spcPct val="80000"/>
              </a:lnSpc>
              <a:defRPr/>
            </a:pPr>
            <a:r>
              <a:rPr lang="zh-CN" altLang="en-US" sz="2200" b="1" dirty="0">
                <a:latin typeface="+mn-ea"/>
                <a:ea typeface="+mn-ea"/>
              </a:rPr>
              <a:t>基本加工</a:t>
            </a:r>
            <a:r>
              <a:rPr lang="en-US" altLang="zh-CN" sz="2200" b="1" dirty="0">
                <a:latin typeface="+mn-ea"/>
                <a:ea typeface="+mn-ea"/>
              </a:rPr>
              <a:t>(</a:t>
            </a:r>
            <a:r>
              <a:rPr lang="zh-CN" altLang="en-US" sz="2200" b="1" dirty="0">
                <a:latin typeface="+mn-ea"/>
                <a:ea typeface="+mn-ea"/>
              </a:rPr>
              <a:t>原子加工</a:t>
            </a:r>
            <a:r>
              <a:rPr lang="en-US" altLang="zh-CN" sz="2200" b="1" dirty="0">
                <a:latin typeface="+mn-ea"/>
                <a:ea typeface="+mn-ea"/>
              </a:rPr>
              <a:t>)</a:t>
            </a:r>
            <a:r>
              <a:rPr lang="zh-CN" altLang="en-US" sz="2200" b="1" dirty="0">
                <a:latin typeface="+mn-ea"/>
                <a:ea typeface="+mn-ea"/>
              </a:rPr>
              <a:t>：数据流图最底层的加工；</a:t>
            </a:r>
          </a:p>
          <a:p>
            <a:pPr lvl="1">
              <a:lnSpc>
                <a:spcPct val="80000"/>
              </a:lnSpc>
              <a:defRPr/>
            </a:pPr>
            <a:r>
              <a:rPr lang="zh-CN" altLang="en-US" sz="2200" b="1" dirty="0">
                <a:latin typeface="+mn-ea"/>
                <a:ea typeface="+mn-ea"/>
              </a:rPr>
              <a:t>对数据流图的每一个基本加工，必须有一个基本加工逻辑说明；</a:t>
            </a:r>
          </a:p>
          <a:p>
            <a:pPr lvl="1">
              <a:lnSpc>
                <a:spcPct val="80000"/>
              </a:lnSpc>
              <a:defRPr/>
            </a:pPr>
            <a:r>
              <a:rPr lang="zh-CN" altLang="en-US" sz="2200" b="1" dirty="0">
                <a:latin typeface="+mn-ea"/>
                <a:ea typeface="+mn-ea"/>
              </a:rPr>
              <a:t>基本加工逻辑说明必须描述基本加工</a:t>
            </a:r>
            <a:r>
              <a:rPr lang="zh-CN" altLang="en-US" sz="2200" b="1" dirty="0">
                <a:solidFill>
                  <a:srgbClr val="FF3399"/>
                </a:solidFill>
                <a:effectLst>
                  <a:outerShdw blurRad="38100" dist="38100" dir="2700000" algn="tl">
                    <a:srgbClr val="C0C0C0"/>
                  </a:outerShdw>
                </a:effectLst>
                <a:latin typeface="+mn-ea"/>
                <a:ea typeface="+mn-ea"/>
              </a:rPr>
              <a:t>如何</a:t>
            </a:r>
            <a:r>
              <a:rPr lang="zh-CN" altLang="en-US" sz="2200" b="1" dirty="0">
                <a:latin typeface="+mn-ea"/>
                <a:ea typeface="+mn-ea"/>
              </a:rPr>
              <a:t>把输入数据流变换为输出数据流的加工规则；</a:t>
            </a:r>
          </a:p>
          <a:p>
            <a:pPr lvl="1">
              <a:lnSpc>
                <a:spcPct val="80000"/>
              </a:lnSpc>
              <a:defRPr/>
            </a:pPr>
            <a:r>
              <a:rPr lang="zh-CN" altLang="en-US" sz="2200" b="1" dirty="0">
                <a:latin typeface="+mn-ea"/>
                <a:ea typeface="+mn-ea"/>
              </a:rPr>
              <a:t>加工逻辑说明必须描述实现加工的</a:t>
            </a:r>
            <a:r>
              <a:rPr lang="zh-CN" altLang="en-US" sz="2200" b="1" dirty="0">
                <a:solidFill>
                  <a:srgbClr val="FF3399"/>
                </a:solidFill>
                <a:effectLst>
                  <a:outerShdw blurRad="38100" dist="38100" dir="2700000" algn="tl">
                    <a:srgbClr val="C0C0C0"/>
                  </a:outerShdw>
                </a:effectLst>
                <a:latin typeface="+mn-ea"/>
                <a:ea typeface="+mn-ea"/>
              </a:rPr>
              <a:t>策略</a:t>
            </a:r>
            <a:r>
              <a:rPr lang="zh-CN" altLang="en-US" sz="2200" b="1" dirty="0">
                <a:latin typeface="+mn-ea"/>
                <a:ea typeface="+mn-ea"/>
              </a:rPr>
              <a:t>而不是实现加工的细节；</a:t>
            </a:r>
          </a:p>
          <a:p>
            <a:pPr lvl="1">
              <a:lnSpc>
                <a:spcPct val="80000"/>
              </a:lnSpc>
              <a:defRPr/>
            </a:pPr>
            <a:r>
              <a:rPr lang="zh-CN" altLang="en-US" sz="2200" b="1" dirty="0">
                <a:latin typeface="+mn-ea"/>
                <a:ea typeface="+mn-ea"/>
              </a:rPr>
              <a:t>加工逻辑说明中包含的信息应是充足的，完备的，有用的，无冗余的。</a:t>
            </a:r>
          </a:p>
          <a:p>
            <a:pPr lvl="1">
              <a:lnSpc>
                <a:spcPct val="80000"/>
              </a:lnSpc>
              <a:defRPr/>
            </a:pPr>
            <a:r>
              <a:rPr lang="zh-CN" altLang="en-US" sz="2200" b="1" dirty="0">
                <a:latin typeface="+mn-ea"/>
                <a:ea typeface="+mn-ea"/>
              </a:rPr>
              <a:t>用于加工逻辑说明的工具：</a:t>
            </a:r>
          </a:p>
          <a:p>
            <a:pPr lvl="2">
              <a:lnSpc>
                <a:spcPct val="80000"/>
              </a:lnSpc>
              <a:defRPr/>
            </a:pPr>
            <a:r>
              <a:rPr lang="zh-CN" altLang="en-US" sz="2000" b="1" dirty="0">
                <a:latin typeface="+mn-ea"/>
                <a:ea typeface="+mn-ea"/>
              </a:rPr>
              <a:t>结构化英语</a:t>
            </a:r>
          </a:p>
          <a:p>
            <a:pPr lvl="2">
              <a:lnSpc>
                <a:spcPct val="80000"/>
              </a:lnSpc>
              <a:defRPr/>
            </a:pPr>
            <a:r>
              <a:rPr lang="zh-CN" altLang="en-US" sz="2000" b="1" dirty="0">
                <a:latin typeface="+mn-ea"/>
                <a:ea typeface="+mn-ea"/>
              </a:rPr>
              <a:t>判定表</a:t>
            </a:r>
          </a:p>
          <a:p>
            <a:pPr lvl="2">
              <a:lnSpc>
                <a:spcPct val="80000"/>
              </a:lnSpc>
              <a:defRPr/>
            </a:pPr>
            <a:r>
              <a:rPr lang="zh-CN" altLang="en-US" sz="2000" b="1" dirty="0">
                <a:latin typeface="+mn-ea"/>
                <a:ea typeface="+mn-ea"/>
              </a:rPr>
              <a:t>判定树</a:t>
            </a:r>
          </a:p>
        </p:txBody>
      </p:sp>
      <p:sp>
        <p:nvSpPr>
          <p:cNvPr id="120836" name="页脚占位符 3">
            <a:extLst>
              <a:ext uri="{FF2B5EF4-FFF2-40B4-BE49-F238E27FC236}">
                <a16:creationId xmlns:a16="http://schemas.microsoft.com/office/drawing/2014/main" id="{57E12648-FE0D-4E11-939F-0DDC9EE265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6F0759FA-EE4A-4FF3-986B-B621A575EEC2}"/>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D00AC9D6-BC16-455A-A0BC-A8ECA579F713}"/>
              </a:ext>
            </a:extLst>
          </p:cNvPr>
          <p:cNvSpPr>
            <a:spLocks noGrp="1"/>
          </p:cNvSpPr>
          <p:nvPr>
            <p:ph idx="1"/>
          </p:nvPr>
        </p:nvSpPr>
        <p:spPr/>
        <p:txBody>
          <a:bodyPr/>
          <a:lstStyle/>
          <a:p>
            <a:pPr lvl="1">
              <a:buFont typeface="Arial" pitchFamily="34" charset="0"/>
              <a:buChar char="•"/>
              <a:defRPr/>
            </a:pPr>
            <a:r>
              <a:rPr lang="zh-CN" b="1" dirty="0">
                <a:ea typeface="+mn-ea"/>
              </a:rPr>
              <a:t>结构化英语 （</a:t>
            </a:r>
            <a:r>
              <a:rPr lang="en-US" b="1" dirty="0">
                <a:ea typeface="+mn-ea"/>
              </a:rPr>
              <a:t>Structured English</a:t>
            </a:r>
            <a:r>
              <a:rPr lang="zh-CN" b="1" dirty="0">
                <a:ea typeface="+mn-ea"/>
              </a:rPr>
              <a:t>）</a:t>
            </a:r>
            <a:endParaRPr lang="en-US" altLang="zh-CN" b="1" dirty="0">
              <a:ea typeface="+mn-ea"/>
            </a:endParaRPr>
          </a:p>
          <a:p>
            <a:pPr lvl="2">
              <a:defRPr/>
            </a:pPr>
            <a:r>
              <a:rPr lang="zh-CN" altLang="en-US" b="1" dirty="0">
                <a:ea typeface="+mn-ea"/>
              </a:rPr>
              <a:t>结构化英语也称为</a:t>
            </a:r>
            <a:r>
              <a:rPr lang="en-US" b="1" dirty="0">
                <a:ea typeface="+mn-ea"/>
              </a:rPr>
              <a:t>PDL(</a:t>
            </a:r>
            <a:r>
              <a:rPr lang="zh-CN" altLang="en-US" b="1" dirty="0">
                <a:ea typeface="+mn-ea"/>
              </a:rPr>
              <a:t>过程设计语言</a:t>
            </a:r>
            <a:r>
              <a:rPr lang="en-US" b="1" dirty="0">
                <a:ea typeface="+mn-ea"/>
              </a:rPr>
              <a:t>)</a:t>
            </a:r>
            <a:r>
              <a:rPr lang="zh-CN" altLang="en-US" b="1" dirty="0">
                <a:ea typeface="+mn-ea"/>
              </a:rPr>
              <a:t>，是一种介于自然语言和形式化语言之间的半形式化语言</a:t>
            </a:r>
            <a:endParaRPr lang="en-US" altLang="zh-CN" b="1" dirty="0">
              <a:ea typeface="+mn-ea"/>
            </a:endParaRPr>
          </a:p>
          <a:p>
            <a:pPr lvl="2">
              <a:defRPr/>
            </a:pPr>
            <a:r>
              <a:rPr lang="zh-CN" altLang="en-US" b="1" dirty="0">
                <a:ea typeface="+mn-ea"/>
              </a:rPr>
              <a:t>结构化英语的词汇表由英语命令动词、数据词典中定义的名字、有限的自定义词和控制结构关键词 </a:t>
            </a:r>
            <a:r>
              <a:rPr lang="en-US" b="1" dirty="0">
                <a:ea typeface="+mn-ea"/>
              </a:rPr>
              <a:t>IF_THEN_ELSE</a:t>
            </a:r>
            <a:r>
              <a:rPr lang="zh-CN" altLang="en-US" b="1" dirty="0">
                <a:ea typeface="+mn-ea"/>
              </a:rPr>
              <a:t>、</a:t>
            </a:r>
            <a:r>
              <a:rPr lang="en-US" b="1" dirty="0">
                <a:ea typeface="+mn-ea"/>
              </a:rPr>
              <a:t>WHILE_DO</a:t>
            </a:r>
            <a:r>
              <a:rPr lang="zh-CN" altLang="en-US" b="1" dirty="0">
                <a:ea typeface="+mn-ea"/>
              </a:rPr>
              <a:t>、</a:t>
            </a:r>
            <a:r>
              <a:rPr lang="en-US" b="1" dirty="0">
                <a:ea typeface="+mn-ea"/>
              </a:rPr>
              <a:t>REPEAT_UNTIL</a:t>
            </a:r>
            <a:r>
              <a:rPr lang="zh-CN" altLang="en-US" b="1" dirty="0">
                <a:ea typeface="+mn-ea"/>
              </a:rPr>
              <a:t>、</a:t>
            </a:r>
            <a:r>
              <a:rPr lang="en-US" b="1" dirty="0">
                <a:ea typeface="+mn-ea"/>
              </a:rPr>
              <a:t>CASE_OF</a:t>
            </a:r>
            <a:r>
              <a:rPr lang="zh-CN" altLang="en-US" b="1" dirty="0">
                <a:ea typeface="+mn-ea"/>
              </a:rPr>
              <a:t>等组成</a:t>
            </a:r>
            <a:endParaRPr lang="en-US" altLang="zh-CN" b="1" dirty="0">
              <a:ea typeface="+mn-ea"/>
            </a:endParaRPr>
          </a:p>
          <a:p>
            <a:pPr lvl="2">
              <a:defRPr/>
            </a:pPr>
            <a:r>
              <a:rPr lang="zh-CN" altLang="en-US" b="1" dirty="0">
                <a:ea typeface="+mn-ea"/>
              </a:rPr>
              <a:t>结构化英语基本控制结构有简单陈述句结构、判定结构和重复结构。</a:t>
            </a:r>
          </a:p>
        </p:txBody>
      </p:sp>
      <p:sp>
        <p:nvSpPr>
          <p:cNvPr id="121860" name="页脚占位符 3">
            <a:extLst>
              <a:ext uri="{FF2B5EF4-FFF2-40B4-BE49-F238E27FC236}">
                <a16:creationId xmlns:a16="http://schemas.microsoft.com/office/drawing/2014/main" id="{D64A048A-A5E2-43C0-B3AE-3DAF9FD297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61FB0C90-3831-4472-A2B6-547D1A6310CF}"/>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A77CCBF5-E3D1-4FA1-AEC9-BA78881A763A}"/>
              </a:ext>
            </a:extLst>
          </p:cNvPr>
          <p:cNvSpPr>
            <a:spLocks noGrp="1"/>
          </p:cNvSpPr>
          <p:nvPr>
            <p:ph idx="1"/>
          </p:nvPr>
        </p:nvSpPr>
        <p:spPr>
          <a:xfrm>
            <a:off x="428625" y="1071563"/>
            <a:ext cx="8715375" cy="5500687"/>
          </a:xfrm>
        </p:spPr>
        <p:txBody>
          <a:bodyPr/>
          <a:lstStyle/>
          <a:p>
            <a:pPr lvl="1">
              <a:buFont typeface="Wingdings" panose="05000000000000000000" pitchFamily="2" charset="2"/>
              <a:buNone/>
              <a:defRPr/>
            </a:pPr>
            <a:r>
              <a:rPr lang="zh-CN" altLang="en-US" sz="2000" b="1" dirty="0">
                <a:latin typeface="+mn-ea"/>
                <a:ea typeface="+mn-ea"/>
              </a:rPr>
              <a:t>示例：</a:t>
            </a:r>
            <a:r>
              <a:rPr lang="zh-CN" sz="2000" b="1" dirty="0">
                <a:latin typeface="+mn-ea"/>
                <a:ea typeface="+mn-ea"/>
              </a:rPr>
              <a:t>商店业务处理系统中“检查发货票”功能</a:t>
            </a:r>
            <a:endParaRPr lang="en-US" altLang="zh-CN" sz="2000" b="1" dirty="0">
              <a:latin typeface="+mn-ea"/>
              <a:ea typeface="+mn-ea"/>
            </a:endParaRPr>
          </a:p>
          <a:p>
            <a:pPr lvl="2">
              <a:buFont typeface="Wingdings" panose="05000000000000000000" pitchFamily="2" charset="2"/>
              <a:buNone/>
              <a:defRPr/>
            </a:pPr>
            <a:r>
              <a:rPr lang="en-US" sz="1800" b="1" i="1" dirty="0">
                <a:ea typeface="+mn-ea"/>
                <a:cs typeface="+mn-cs"/>
              </a:rPr>
              <a:t>IF</a:t>
            </a:r>
            <a:r>
              <a:rPr lang="en-US" sz="1800" b="1" dirty="0">
                <a:ea typeface="+mn-ea"/>
                <a:cs typeface="+mn-cs"/>
              </a:rPr>
              <a:t> the invoice exceeds $500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IF</a:t>
            </a:r>
            <a:r>
              <a:rPr lang="en-US" sz="1800" b="1" dirty="0">
                <a:ea typeface="+mn-ea"/>
                <a:cs typeface="+mn-cs"/>
              </a:rPr>
              <a:t> the account has any invoice more than 60 days overdue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The confirmation pending resolution of the debt</a:t>
            </a:r>
            <a:endParaRPr lang="zh-CN" sz="1800" b="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ELSE</a:t>
            </a:r>
            <a:r>
              <a:rPr lang="en-US" sz="1800" b="1" dirty="0">
                <a:ea typeface="+mn-ea"/>
                <a:cs typeface="+mn-cs"/>
              </a:rPr>
              <a:t> (account is in good standing)</a:t>
            </a:r>
            <a:endParaRPr lang="zh-CN" sz="1800" b="1" dirty="0">
              <a:ea typeface="+mn-ea"/>
              <a:cs typeface="+mn-cs"/>
            </a:endParaRPr>
          </a:p>
          <a:p>
            <a:pPr lvl="2">
              <a:buFont typeface="Wingdings" panose="05000000000000000000" pitchFamily="2" charset="2"/>
              <a:buNone/>
              <a:defRPr/>
            </a:pPr>
            <a:r>
              <a:rPr lang="en-US" sz="1800" b="1" dirty="0">
                <a:ea typeface="+mn-ea"/>
                <a:cs typeface="+mn-cs"/>
              </a:rPr>
              <a:t>		Issue confirmation and invoice</a:t>
            </a:r>
            <a:endParaRPr lang="zh-CN" sz="1800" b="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ENDIF</a:t>
            </a:r>
            <a:endParaRPr lang="zh-CN" sz="1800" b="1" i="1" dirty="0">
              <a:ea typeface="+mn-ea"/>
              <a:cs typeface="+mn-cs"/>
            </a:endParaRPr>
          </a:p>
          <a:p>
            <a:pPr lvl="2">
              <a:buFont typeface="Wingdings" panose="05000000000000000000" pitchFamily="2" charset="2"/>
              <a:buNone/>
              <a:defRPr/>
            </a:pPr>
            <a:r>
              <a:rPr lang="en-US" sz="1800" b="1" i="1" dirty="0">
                <a:ea typeface="+mn-ea"/>
                <a:cs typeface="+mn-cs"/>
              </a:rPr>
              <a:t>ELSE</a:t>
            </a:r>
            <a:r>
              <a:rPr lang="en-US" sz="1800" b="1" dirty="0">
                <a:ea typeface="+mn-ea"/>
                <a:cs typeface="+mn-cs"/>
              </a:rPr>
              <a:t> (invoice equals $500 or less)</a:t>
            </a:r>
            <a:endParaRPr lang="zh-CN" sz="1800" b="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IF</a:t>
            </a:r>
            <a:r>
              <a:rPr lang="en-US" sz="1800" b="1" dirty="0">
                <a:ea typeface="+mn-ea"/>
                <a:cs typeface="+mn-cs"/>
              </a:rPr>
              <a:t> the account has any invoice more than 60 days overdue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Issue confirmation, voice and write message on credit action report</a:t>
            </a:r>
            <a:endParaRPr lang="zh-CN" sz="1800" b="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ELSE</a:t>
            </a:r>
            <a:r>
              <a:rPr lang="en-US" sz="1800" b="1" dirty="0">
                <a:ea typeface="+mn-ea"/>
                <a:cs typeface="+mn-cs"/>
              </a:rPr>
              <a:t> (account is in good standing)</a:t>
            </a:r>
            <a:endParaRPr lang="zh-CN" sz="1800" b="1" dirty="0">
              <a:ea typeface="+mn-ea"/>
              <a:cs typeface="+mn-cs"/>
            </a:endParaRPr>
          </a:p>
          <a:p>
            <a:pPr lvl="2">
              <a:buFont typeface="Wingdings" panose="05000000000000000000" pitchFamily="2" charset="2"/>
              <a:buNone/>
              <a:defRPr/>
            </a:pPr>
            <a:r>
              <a:rPr lang="en-US" sz="1800" b="1" dirty="0">
                <a:ea typeface="+mn-ea"/>
                <a:cs typeface="+mn-cs"/>
              </a:rPr>
              <a:t>		Issue confirmation and invoice</a:t>
            </a:r>
            <a:endParaRPr lang="zh-CN" sz="1800" b="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ENDIF</a:t>
            </a:r>
            <a:endParaRPr lang="zh-CN" sz="1800" b="1" i="1" dirty="0">
              <a:ea typeface="+mn-ea"/>
              <a:cs typeface="+mn-cs"/>
            </a:endParaRPr>
          </a:p>
          <a:p>
            <a:pPr lvl="2">
              <a:buFont typeface="Wingdings" panose="05000000000000000000" pitchFamily="2" charset="2"/>
              <a:buNone/>
              <a:defRPr/>
            </a:pPr>
            <a:r>
              <a:rPr lang="en-US" sz="1800" b="1" i="1" dirty="0">
                <a:ea typeface="+mn-ea"/>
                <a:cs typeface="+mn-cs"/>
              </a:rPr>
              <a:t>ENDIF</a:t>
            </a:r>
            <a:endParaRPr lang="zh-CN" sz="1800" b="1" i="1" dirty="0">
              <a:ea typeface="+mn-ea"/>
              <a:cs typeface="+mn-cs"/>
            </a:endParaRPr>
          </a:p>
          <a:p>
            <a:pPr>
              <a:buFont typeface="Wingdings" panose="05000000000000000000" pitchFamily="2" charset="2"/>
              <a:buNone/>
              <a:defRPr/>
            </a:pPr>
            <a:endParaRPr lang="en-US" altLang="zh-CN" dirty="0">
              <a:latin typeface="+mn-ea"/>
            </a:endParaRPr>
          </a:p>
        </p:txBody>
      </p:sp>
      <p:sp>
        <p:nvSpPr>
          <p:cNvPr id="122884" name="页脚占位符 3">
            <a:extLst>
              <a:ext uri="{FF2B5EF4-FFF2-40B4-BE49-F238E27FC236}">
                <a16:creationId xmlns:a16="http://schemas.microsoft.com/office/drawing/2014/main" id="{3B7B61C9-C862-48B3-8C0D-0EBCEC9CA2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E0207715-15E0-44B7-A362-3D41447F8D2A}"/>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ADE2FB2B-F2ED-4B0B-B409-FC321829A4DE}"/>
              </a:ext>
            </a:extLst>
          </p:cNvPr>
          <p:cNvSpPr>
            <a:spLocks noGrp="1"/>
          </p:cNvSpPr>
          <p:nvPr>
            <p:ph idx="1"/>
          </p:nvPr>
        </p:nvSpPr>
        <p:spPr>
          <a:xfrm>
            <a:off x="642938" y="1000125"/>
            <a:ext cx="8343900" cy="5572125"/>
          </a:xfrm>
        </p:spPr>
        <p:txBody>
          <a:bodyPr/>
          <a:lstStyle/>
          <a:p>
            <a:pPr>
              <a:buFont typeface="Wingdings" panose="05000000000000000000" pitchFamily="2" charset="2"/>
              <a:buNone/>
              <a:defRPr/>
            </a:pPr>
            <a:r>
              <a:rPr lang="en-US" altLang="zh-CN" sz="2400" b="1" dirty="0">
                <a:latin typeface="+mn-ea"/>
              </a:rPr>
              <a:t>	</a:t>
            </a:r>
            <a:r>
              <a:rPr lang="zh-CN" sz="2000" b="1" dirty="0">
                <a:latin typeface="+mn-ea"/>
              </a:rPr>
              <a:t>在具体的使用过程当中，除了控制结构关键词使用英语之外，其他的组成部份可使用逻辑表达清晰的中文进行描述。</a:t>
            </a:r>
          </a:p>
          <a:p>
            <a:pPr lvl="2">
              <a:buFont typeface="Wingdings" panose="05000000000000000000" pitchFamily="2" charset="2"/>
              <a:buNone/>
              <a:defRPr/>
            </a:pPr>
            <a:r>
              <a:rPr lang="en-US" sz="1800" b="1" i="1" dirty="0">
                <a:ea typeface="+mn-ea"/>
                <a:cs typeface="+mn-cs"/>
              </a:rPr>
              <a:t>IF</a:t>
            </a:r>
            <a:r>
              <a:rPr lang="en-US" sz="1800" b="1" dirty="0">
                <a:ea typeface="+mn-ea"/>
                <a:cs typeface="+mn-cs"/>
              </a:rPr>
              <a:t> </a:t>
            </a:r>
            <a:r>
              <a:rPr lang="zh-CN" sz="1800" b="1" dirty="0">
                <a:ea typeface="+mn-ea"/>
                <a:cs typeface="+mn-cs"/>
              </a:rPr>
              <a:t>发货单金额超过</a:t>
            </a:r>
            <a:r>
              <a:rPr lang="en-US" sz="1800" b="1" dirty="0">
                <a:ea typeface="+mn-ea"/>
                <a:cs typeface="+mn-cs"/>
              </a:rPr>
              <a:t>$500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a:t>
            </a:r>
            <a:r>
              <a:rPr lang="en-US" sz="1800" b="1" i="1" dirty="0">
                <a:ea typeface="+mn-ea"/>
                <a:cs typeface="+mn-cs"/>
              </a:rPr>
              <a:t>IF</a:t>
            </a:r>
            <a:r>
              <a:rPr lang="en-US" sz="1800" b="1" dirty="0">
                <a:ea typeface="+mn-ea"/>
                <a:cs typeface="+mn-cs"/>
              </a:rPr>
              <a:t> </a:t>
            </a:r>
            <a:r>
              <a:rPr lang="zh-CN" sz="1800" b="1" dirty="0">
                <a:ea typeface="+mn-ea"/>
                <a:cs typeface="+mn-cs"/>
              </a:rPr>
              <a:t>欠款超过了</a:t>
            </a:r>
            <a:r>
              <a:rPr lang="en-US" sz="1800" b="1" dirty="0">
                <a:ea typeface="+mn-ea"/>
                <a:cs typeface="+mn-cs"/>
              </a:rPr>
              <a:t>60</a:t>
            </a:r>
            <a:r>
              <a:rPr lang="zh-CN" sz="1800" b="1" dirty="0">
                <a:ea typeface="+mn-ea"/>
                <a:cs typeface="+mn-cs"/>
              </a:rPr>
              <a:t>天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a:t>
            </a:r>
            <a:r>
              <a:rPr lang="zh-CN" sz="1800" b="1" dirty="0">
                <a:ea typeface="+mn-ea"/>
                <a:cs typeface="+mn-cs"/>
              </a:rPr>
              <a:t>在偿还欠款前不予批准</a:t>
            </a:r>
          </a:p>
          <a:p>
            <a:pPr lvl="2">
              <a:buFont typeface="Wingdings" panose="05000000000000000000" pitchFamily="2" charset="2"/>
              <a:buNone/>
              <a:defRPr/>
            </a:pPr>
            <a:r>
              <a:rPr lang="en-US" sz="1800" b="1" dirty="0">
                <a:ea typeface="+mn-ea"/>
                <a:cs typeface="+mn-cs"/>
              </a:rPr>
              <a:t>	</a:t>
            </a:r>
            <a:r>
              <a:rPr lang="en-US" sz="1800" b="1" i="1" dirty="0">
                <a:ea typeface="+mn-ea"/>
                <a:cs typeface="+mn-cs"/>
              </a:rPr>
              <a:t>ELSE </a:t>
            </a:r>
            <a:r>
              <a:rPr lang="zh-CN" sz="1800" b="1" dirty="0">
                <a:ea typeface="+mn-ea"/>
                <a:cs typeface="+mn-cs"/>
              </a:rPr>
              <a:t>（欠款未超期）</a:t>
            </a:r>
          </a:p>
          <a:p>
            <a:pPr lvl="2">
              <a:buFont typeface="Wingdings" panose="05000000000000000000" pitchFamily="2" charset="2"/>
              <a:buNone/>
              <a:defRPr/>
            </a:pPr>
            <a:r>
              <a:rPr lang="en-US" sz="1800" b="1" dirty="0">
                <a:ea typeface="+mn-ea"/>
                <a:cs typeface="+mn-cs"/>
              </a:rPr>
              <a:t>    		</a:t>
            </a:r>
            <a:r>
              <a:rPr lang="zh-CN" sz="1800" b="1" dirty="0">
                <a:ea typeface="+mn-ea"/>
                <a:cs typeface="+mn-cs"/>
              </a:rPr>
              <a:t>发批准书，发货票</a:t>
            </a:r>
          </a:p>
          <a:p>
            <a:pPr lvl="2">
              <a:buFont typeface="Wingdings" panose="05000000000000000000" pitchFamily="2" charset="2"/>
              <a:buNone/>
              <a:defRPr/>
            </a:pPr>
            <a:r>
              <a:rPr lang="en-US" sz="1800" b="1" dirty="0">
                <a:ea typeface="+mn-ea"/>
                <a:cs typeface="+mn-cs"/>
              </a:rPr>
              <a:t>	</a:t>
            </a:r>
            <a:r>
              <a:rPr lang="en-US" sz="1800" b="1" i="1" dirty="0">
                <a:ea typeface="+mn-ea"/>
                <a:cs typeface="+mn-cs"/>
              </a:rPr>
              <a:t>ENDIF</a:t>
            </a:r>
            <a:endParaRPr lang="zh-CN" sz="1800" b="1" i="1" dirty="0">
              <a:ea typeface="+mn-ea"/>
              <a:cs typeface="+mn-cs"/>
            </a:endParaRPr>
          </a:p>
          <a:p>
            <a:pPr lvl="2">
              <a:buFont typeface="Wingdings" panose="05000000000000000000" pitchFamily="2" charset="2"/>
              <a:buNone/>
              <a:defRPr/>
            </a:pPr>
            <a:r>
              <a:rPr lang="en-US" sz="1800" b="1" i="1" dirty="0">
                <a:ea typeface="+mn-ea"/>
                <a:cs typeface="+mn-cs"/>
              </a:rPr>
              <a:t>ELSE </a:t>
            </a:r>
            <a:r>
              <a:rPr lang="en-US" sz="1800" b="1" dirty="0">
                <a:ea typeface="+mn-ea"/>
                <a:cs typeface="+mn-cs"/>
              </a:rPr>
              <a:t> </a:t>
            </a:r>
            <a:r>
              <a:rPr lang="zh-CN" sz="1800" b="1" dirty="0">
                <a:ea typeface="+mn-ea"/>
                <a:cs typeface="+mn-cs"/>
              </a:rPr>
              <a:t>（发货票金额未超过</a:t>
            </a:r>
            <a:r>
              <a:rPr lang="en-US" sz="1800" b="1" dirty="0">
                <a:ea typeface="+mn-ea"/>
                <a:cs typeface="+mn-cs"/>
              </a:rPr>
              <a:t>$500</a:t>
            </a:r>
            <a:r>
              <a:rPr lang="zh-CN" sz="1800" b="1" dirty="0">
                <a:ea typeface="+mn-ea"/>
                <a:cs typeface="+mn-cs"/>
              </a:rPr>
              <a:t>）</a:t>
            </a:r>
          </a:p>
          <a:p>
            <a:pPr lvl="2">
              <a:buFont typeface="Wingdings" panose="05000000000000000000" pitchFamily="2" charset="2"/>
              <a:buNone/>
              <a:defRPr/>
            </a:pPr>
            <a:r>
              <a:rPr lang="en-US" sz="1800" b="1" dirty="0">
                <a:ea typeface="+mn-ea"/>
                <a:cs typeface="+mn-cs"/>
              </a:rPr>
              <a:t>	</a:t>
            </a:r>
            <a:r>
              <a:rPr lang="en-US" sz="1800" b="1" i="1" dirty="0">
                <a:ea typeface="+mn-ea"/>
                <a:cs typeface="+mn-cs"/>
              </a:rPr>
              <a:t>IF</a:t>
            </a:r>
            <a:r>
              <a:rPr lang="en-US" sz="1800" b="1" dirty="0">
                <a:ea typeface="+mn-ea"/>
                <a:cs typeface="+mn-cs"/>
              </a:rPr>
              <a:t> </a:t>
            </a:r>
            <a:r>
              <a:rPr lang="zh-CN" sz="1800" b="1" dirty="0">
                <a:ea typeface="+mn-ea"/>
                <a:cs typeface="+mn-cs"/>
              </a:rPr>
              <a:t>欠款超过</a:t>
            </a:r>
            <a:r>
              <a:rPr lang="en-US" sz="1800" b="1" dirty="0">
                <a:ea typeface="+mn-ea"/>
                <a:cs typeface="+mn-cs"/>
              </a:rPr>
              <a:t>60</a:t>
            </a:r>
            <a:r>
              <a:rPr lang="zh-CN" sz="1800" b="1" dirty="0">
                <a:ea typeface="+mn-ea"/>
                <a:cs typeface="+mn-cs"/>
              </a:rPr>
              <a:t>天 </a:t>
            </a:r>
            <a:r>
              <a:rPr lang="en-US" sz="1800" b="1" i="1" dirty="0">
                <a:ea typeface="+mn-ea"/>
                <a:cs typeface="+mn-cs"/>
              </a:rPr>
              <a:t>THEN</a:t>
            </a:r>
            <a:endParaRPr lang="zh-CN" sz="1800" b="1" i="1" dirty="0">
              <a:ea typeface="+mn-ea"/>
              <a:cs typeface="+mn-cs"/>
            </a:endParaRPr>
          </a:p>
          <a:p>
            <a:pPr lvl="2">
              <a:buFont typeface="Wingdings" panose="05000000000000000000" pitchFamily="2" charset="2"/>
              <a:buNone/>
              <a:defRPr/>
            </a:pPr>
            <a:r>
              <a:rPr lang="en-US" sz="1800" b="1" dirty="0">
                <a:ea typeface="+mn-ea"/>
                <a:cs typeface="+mn-cs"/>
              </a:rPr>
              <a:t>    		</a:t>
            </a:r>
            <a:r>
              <a:rPr lang="zh-CN" sz="1800" b="1" dirty="0">
                <a:ea typeface="+mn-ea"/>
                <a:cs typeface="+mn-cs"/>
              </a:rPr>
              <a:t>发批准书，发货票及赊欠报告</a:t>
            </a:r>
          </a:p>
          <a:p>
            <a:pPr lvl="2">
              <a:buFont typeface="Wingdings" panose="05000000000000000000" pitchFamily="2" charset="2"/>
              <a:buNone/>
              <a:defRPr/>
            </a:pPr>
            <a:r>
              <a:rPr lang="en-US" sz="1800" b="1" dirty="0">
                <a:ea typeface="+mn-ea"/>
                <a:cs typeface="+mn-cs"/>
              </a:rPr>
              <a:t>	</a:t>
            </a:r>
            <a:r>
              <a:rPr lang="en-US" sz="1800" b="1" i="1" dirty="0">
                <a:ea typeface="+mn-ea"/>
                <a:cs typeface="+mn-cs"/>
              </a:rPr>
              <a:t>ELSE </a:t>
            </a:r>
            <a:r>
              <a:rPr lang="zh-CN" sz="1800" b="1" dirty="0">
                <a:ea typeface="+mn-ea"/>
                <a:cs typeface="+mn-cs"/>
              </a:rPr>
              <a:t>（欠款未超期）</a:t>
            </a:r>
          </a:p>
          <a:p>
            <a:pPr lvl="2">
              <a:buFont typeface="Wingdings" panose="05000000000000000000" pitchFamily="2" charset="2"/>
              <a:buNone/>
              <a:defRPr/>
            </a:pPr>
            <a:r>
              <a:rPr lang="en-US" sz="1800" b="1" dirty="0">
                <a:ea typeface="+mn-ea"/>
                <a:cs typeface="+mn-cs"/>
              </a:rPr>
              <a:t>    		</a:t>
            </a:r>
            <a:r>
              <a:rPr lang="zh-CN" sz="1800" b="1" dirty="0">
                <a:ea typeface="+mn-ea"/>
                <a:cs typeface="+mn-cs"/>
              </a:rPr>
              <a:t>发批准书，发货票</a:t>
            </a:r>
          </a:p>
          <a:p>
            <a:pPr lvl="2">
              <a:buFont typeface="Wingdings" panose="05000000000000000000" pitchFamily="2" charset="2"/>
              <a:buNone/>
              <a:defRPr/>
            </a:pPr>
            <a:r>
              <a:rPr lang="en-US" sz="1800" b="1" dirty="0">
                <a:ea typeface="+mn-ea"/>
                <a:cs typeface="+mn-cs"/>
              </a:rPr>
              <a:t>   	</a:t>
            </a:r>
            <a:r>
              <a:rPr lang="en-US" sz="1800" b="1" i="1" dirty="0">
                <a:ea typeface="+mn-ea"/>
                <a:cs typeface="+mn-cs"/>
              </a:rPr>
              <a:t>ENDIF</a:t>
            </a:r>
            <a:endParaRPr lang="zh-CN" sz="1800" b="1" i="1" dirty="0">
              <a:ea typeface="+mn-ea"/>
              <a:cs typeface="+mn-cs"/>
            </a:endParaRPr>
          </a:p>
          <a:p>
            <a:pPr lvl="2">
              <a:buFont typeface="Wingdings" panose="05000000000000000000" pitchFamily="2" charset="2"/>
              <a:buNone/>
              <a:defRPr/>
            </a:pPr>
            <a:r>
              <a:rPr lang="en-US" sz="1800" b="1" i="1" dirty="0">
                <a:ea typeface="+mn-ea"/>
                <a:cs typeface="+mn-cs"/>
              </a:rPr>
              <a:t>ENDIF</a:t>
            </a:r>
            <a:endParaRPr lang="zh-CN" sz="1800" b="1" i="1" dirty="0">
              <a:ea typeface="+mn-ea"/>
              <a:cs typeface="+mn-cs"/>
            </a:endParaRPr>
          </a:p>
        </p:txBody>
      </p:sp>
      <p:sp>
        <p:nvSpPr>
          <p:cNvPr id="123908" name="页脚占位符 3">
            <a:extLst>
              <a:ext uri="{FF2B5EF4-FFF2-40B4-BE49-F238E27FC236}">
                <a16:creationId xmlns:a16="http://schemas.microsoft.com/office/drawing/2014/main" id="{DF38AB41-8AC3-421F-95B0-0F58307A9E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E340C6DF-E0FE-4D3F-B6F5-FAD686665687}"/>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657A7BAE-FF08-42EF-8CB8-8B95BC6BA0D0}"/>
              </a:ext>
            </a:extLst>
          </p:cNvPr>
          <p:cNvSpPr>
            <a:spLocks noGrp="1"/>
          </p:cNvSpPr>
          <p:nvPr>
            <p:ph idx="1"/>
          </p:nvPr>
        </p:nvSpPr>
        <p:spPr/>
        <p:txBody>
          <a:bodyPr/>
          <a:lstStyle/>
          <a:p>
            <a:pPr lvl="1">
              <a:buFont typeface="Arial" pitchFamily="34" charset="0"/>
              <a:buChar char="•"/>
              <a:defRPr/>
            </a:pPr>
            <a:r>
              <a:rPr lang="zh-CN" altLang="en-US" b="1" dirty="0">
                <a:ea typeface="+mn-ea"/>
              </a:rPr>
              <a:t>判定表（</a:t>
            </a:r>
            <a:r>
              <a:rPr lang="en-US" altLang="zh-CN" b="1" dirty="0">
                <a:ea typeface="+mn-ea"/>
              </a:rPr>
              <a:t>Decision Table</a:t>
            </a:r>
            <a:r>
              <a:rPr lang="zh-CN" altLang="en-US" b="1" dirty="0">
                <a:ea typeface="+mn-ea"/>
              </a:rPr>
              <a:t>）</a:t>
            </a:r>
            <a:endParaRPr lang="en-US" altLang="zh-CN" b="1" dirty="0">
              <a:ea typeface="+mn-ea"/>
            </a:endParaRPr>
          </a:p>
          <a:p>
            <a:pPr lvl="2">
              <a:buFont typeface="Wingdings" panose="05000000000000000000" pitchFamily="2" charset="2"/>
              <a:buNone/>
              <a:defRPr/>
            </a:pPr>
            <a:r>
              <a:rPr lang="en-US" altLang="zh-CN" b="1" dirty="0">
                <a:ea typeface="+mn-ea"/>
              </a:rPr>
              <a:t>	</a:t>
            </a:r>
            <a:r>
              <a:rPr lang="zh-CN" altLang="en-US" b="1" dirty="0">
                <a:ea typeface="+mn-ea"/>
              </a:rPr>
              <a:t>在某些数据处理问题中，某数据流图的加工需要依赖于多个逻辑条件的取值，这时使用判定表来描述比较合适。</a:t>
            </a:r>
            <a:endParaRPr lang="en-US" altLang="zh-CN" b="1" dirty="0">
              <a:ea typeface="+mn-ea"/>
            </a:endParaRPr>
          </a:p>
        </p:txBody>
      </p:sp>
      <p:sp>
        <p:nvSpPr>
          <p:cNvPr id="124932" name="页脚占位符 3">
            <a:extLst>
              <a:ext uri="{FF2B5EF4-FFF2-40B4-BE49-F238E27FC236}">
                <a16:creationId xmlns:a16="http://schemas.microsoft.com/office/drawing/2014/main" id="{DD48D3C7-9114-4D62-B60A-F734DE1B24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7829" name="Picture 2">
            <a:extLst>
              <a:ext uri="{FF2B5EF4-FFF2-40B4-BE49-F238E27FC236}">
                <a16:creationId xmlns:a16="http://schemas.microsoft.com/office/drawing/2014/main" id="{2CFCB0E4-3C87-483D-A6C7-F43030043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071813"/>
            <a:ext cx="6786562"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矩形 5">
            <a:extLst>
              <a:ext uri="{FF2B5EF4-FFF2-40B4-BE49-F238E27FC236}">
                <a16:creationId xmlns:a16="http://schemas.microsoft.com/office/drawing/2014/main" id="{FDCF0B8D-FF7A-4FDA-96A4-7D0E86036409}"/>
              </a:ext>
            </a:extLst>
          </p:cNvPr>
          <p:cNvSpPr>
            <a:spLocks noChangeArrowheads="1"/>
          </p:cNvSpPr>
          <p:nvPr/>
        </p:nvSpPr>
        <p:spPr bwMode="auto">
          <a:xfrm>
            <a:off x="3429000" y="6215063"/>
            <a:ext cx="357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“检查发货单”的判定表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586BA671-1AC0-43A7-AA63-750488928CA5}"/>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C63FCD6B-167B-470A-84FD-2D2A6BB8DAB9}"/>
              </a:ext>
            </a:extLst>
          </p:cNvPr>
          <p:cNvSpPr>
            <a:spLocks noGrp="1"/>
          </p:cNvSpPr>
          <p:nvPr>
            <p:ph idx="1"/>
          </p:nvPr>
        </p:nvSpPr>
        <p:spPr/>
        <p:txBody>
          <a:bodyPr/>
          <a:lstStyle/>
          <a:p>
            <a:pPr lvl="1">
              <a:buFont typeface="Wingdings" panose="05000000000000000000" pitchFamily="2" charset="2"/>
              <a:buNone/>
              <a:defRPr/>
            </a:pPr>
            <a:r>
              <a:rPr lang="zh-CN" sz="2400" b="1" dirty="0">
                <a:ea typeface="+mn-ea"/>
              </a:rPr>
              <a:t>判定表由四个部分组成，双线分割开的四部分是</a:t>
            </a:r>
            <a:r>
              <a:rPr lang="zh-CN" altLang="en-US" sz="2400" b="1" dirty="0">
                <a:ea typeface="+mn-ea"/>
              </a:rPr>
              <a:t>：</a:t>
            </a:r>
            <a:endParaRPr lang="en-US" altLang="zh-CN" sz="2400" b="1" dirty="0">
              <a:ea typeface="+mn-ea"/>
            </a:endParaRPr>
          </a:p>
          <a:p>
            <a:pPr lvl="2">
              <a:defRPr/>
            </a:pPr>
            <a:r>
              <a:rPr lang="zh-CN" sz="2000" b="1" dirty="0">
                <a:ea typeface="+mn-ea"/>
                <a:cs typeface="+mn-cs"/>
              </a:rPr>
              <a:t>条件桩（</a:t>
            </a:r>
            <a:r>
              <a:rPr lang="en-US" sz="2000" b="1" dirty="0">
                <a:ea typeface="+mn-ea"/>
                <a:cs typeface="+mn-cs"/>
              </a:rPr>
              <a:t>Condition Stub</a:t>
            </a:r>
            <a:r>
              <a:rPr lang="zh-CN" sz="2000" b="1" dirty="0">
                <a:ea typeface="+mn-ea"/>
                <a:cs typeface="+mn-cs"/>
              </a:rPr>
              <a:t>）——左上部分：列出了各种可能的条件。除去某些问题中对各个条件的先后次序有特定的要求以外，通常判定表中各条件的先后次序不要求。</a:t>
            </a:r>
          </a:p>
          <a:p>
            <a:pPr lvl="2">
              <a:defRPr/>
            </a:pPr>
            <a:r>
              <a:rPr lang="zh-CN" sz="2000" b="1" dirty="0">
                <a:ea typeface="+mn-ea"/>
                <a:cs typeface="+mn-cs"/>
              </a:rPr>
              <a:t>条件项（</a:t>
            </a:r>
            <a:r>
              <a:rPr lang="en-US" sz="2000" b="1" dirty="0">
                <a:ea typeface="+mn-ea"/>
                <a:cs typeface="+mn-cs"/>
              </a:rPr>
              <a:t>Condition Entry</a:t>
            </a:r>
            <a:r>
              <a:rPr lang="zh-CN" sz="2000" b="1" dirty="0">
                <a:ea typeface="+mn-ea"/>
                <a:cs typeface="+mn-cs"/>
              </a:rPr>
              <a:t>）——右上部分：给出各个条件的条件取值的组合。</a:t>
            </a:r>
          </a:p>
          <a:p>
            <a:pPr lvl="2">
              <a:defRPr/>
            </a:pPr>
            <a:r>
              <a:rPr lang="zh-CN" sz="2000" b="1" dirty="0">
                <a:ea typeface="+mn-ea"/>
                <a:cs typeface="+mn-cs"/>
              </a:rPr>
              <a:t>动作</a:t>
            </a:r>
            <a:r>
              <a:rPr lang="zh-CN" altLang="en-US" sz="2000" b="1" dirty="0">
                <a:ea typeface="+mn-ea"/>
                <a:cs typeface="+mn-cs"/>
              </a:rPr>
              <a:t>桩</a:t>
            </a:r>
            <a:r>
              <a:rPr lang="en-US" sz="2000" b="1" dirty="0">
                <a:ea typeface="+mn-ea"/>
                <a:cs typeface="+mn-cs"/>
              </a:rPr>
              <a:t>(Action Stub)</a:t>
            </a:r>
            <a:r>
              <a:rPr lang="zh-CN" sz="2000" b="1" dirty="0">
                <a:ea typeface="+mn-ea"/>
                <a:cs typeface="+mn-cs"/>
              </a:rPr>
              <a:t>——左下部分：列出了可能采取的动作。这些动作的排列顺序没有限制，但为便于阅读也可令其按适当的顺序排列。</a:t>
            </a:r>
          </a:p>
          <a:p>
            <a:pPr lvl="2">
              <a:defRPr/>
            </a:pPr>
            <a:r>
              <a:rPr lang="zh-CN" sz="2000" b="1" dirty="0">
                <a:ea typeface="+mn-ea"/>
                <a:cs typeface="+mn-cs"/>
              </a:rPr>
              <a:t>动作项</a:t>
            </a:r>
            <a:r>
              <a:rPr lang="en-US" sz="2000" b="1" dirty="0">
                <a:ea typeface="+mn-ea"/>
                <a:cs typeface="+mn-cs"/>
              </a:rPr>
              <a:t>(Action Entry)</a:t>
            </a:r>
            <a:r>
              <a:rPr lang="zh-CN" sz="2000" b="1" dirty="0">
                <a:ea typeface="+mn-ea"/>
                <a:cs typeface="+mn-cs"/>
              </a:rPr>
              <a:t>——右下部分：是和条件项紧密相关的，它指出了在条件项的各种取值的组合情况下应采取什么动作。这里将任一条件取值组合及其相应要执行动作称为规则，它在判定表中是纵贯条件项和动作项的一列。显然，判定表中列出了多少个条件取值的组合，也就有多少条规则，即条件项与动作项有多少列。</a:t>
            </a:r>
            <a:endParaRPr lang="zh-CN" altLang="en-US" sz="2000" b="1" dirty="0">
              <a:ea typeface="+mn-ea"/>
            </a:endParaRPr>
          </a:p>
        </p:txBody>
      </p:sp>
      <p:sp>
        <p:nvSpPr>
          <p:cNvPr id="125956" name="页脚占位符 3">
            <a:extLst>
              <a:ext uri="{FF2B5EF4-FFF2-40B4-BE49-F238E27FC236}">
                <a16:creationId xmlns:a16="http://schemas.microsoft.com/office/drawing/2014/main" id="{4EA1D24C-4A67-4941-88F2-CE1A5DE152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A6E3F05C-CB4A-4C36-AD3A-EF624CC5FEC1}"/>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5B4BA5F6-F099-4D90-95A6-CB446F70ED64}"/>
              </a:ext>
            </a:extLst>
          </p:cNvPr>
          <p:cNvSpPr>
            <a:spLocks noGrp="1"/>
          </p:cNvSpPr>
          <p:nvPr>
            <p:ph idx="1"/>
          </p:nvPr>
        </p:nvSpPr>
        <p:spPr/>
        <p:txBody>
          <a:bodyPr/>
          <a:lstStyle/>
          <a:p>
            <a:pPr lvl="1">
              <a:buFont typeface="Wingdings" panose="05000000000000000000" pitchFamily="2" charset="2"/>
              <a:buNone/>
              <a:defRPr/>
            </a:pPr>
            <a:r>
              <a:rPr lang="en-US" altLang="zh-CN" b="1" dirty="0"/>
              <a:t>	</a:t>
            </a:r>
            <a:r>
              <a:rPr lang="zh-CN" altLang="en-US" sz="2400" b="1" dirty="0">
                <a:latin typeface="+mn-ea"/>
                <a:ea typeface="+mn-ea"/>
              </a:rPr>
              <a:t>判定表可以化简，</a:t>
            </a:r>
            <a:r>
              <a:rPr lang="zh-CN" sz="2400" b="1" dirty="0">
                <a:latin typeface="+mn-ea"/>
                <a:ea typeface="+mn-ea"/>
              </a:rPr>
              <a:t>如果表中有两条或更多的规则具有</a:t>
            </a:r>
            <a:r>
              <a:rPr lang="zh-CN" sz="2400" b="1" dirty="0">
                <a:solidFill>
                  <a:srgbClr val="FF3399"/>
                </a:solidFill>
                <a:latin typeface="+mn-ea"/>
                <a:ea typeface="+mn-ea"/>
              </a:rPr>
              <a:t>相同的动作</a:t>
            </a:r>
            <a:r>
              <a:rPr lang="zh-CN" sz="2400" b="1" dirty="0">
                <a:latin typeface="+mn-ea"/>
                <a:ea typeface="+mn-ea"/>
              </a:rPr>
              <a:t>，并且其条件项之间存在着某种关系，就可设法将它们合并</a:t>
            </a:r>
            <a:r>
              <a:rPr lang="zh-CN" altLang="en-US" sz="2400" b="1" dirty="0">
                <a:latin typeface="+mn-ea"/>
                <a:ea typeface="+mn-ea"/>
              </a:rPr>
              <a:t>。</a:t>
            </a:r>
          </a:p>
        </p:txBody>
      </p:sp>
      <p:sp>
        <p:nvSpPr>
          <p:cNvPr id="126980" name="页脚占位符 3">
            <a:extLst>
              <a:ext uri="{FF2B5EF4-FFF2-40B4-BE49-F238E27FC236}">
                <a16:creationId xmlns:a16="http://schemas.microsoft.com/office/drawing/2014/main" id="{ECA280EB-F15E-4772-ACAF-2D4764A34A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9877" name="Picture 3">
            <a:extLst>
              <a:ext uri="{FF2B5EF4-FFF2-40B4-BE49-F238E27FC236}">
                <a16:creationId xmlns:a16="http://schemas.microsoft.com/office/drawing/2014/main" id="{41EA2F43-950E-4C1B-95B2-ACE273CD5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571750"/>
            <a:ext cx="62865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878" name="矩形 6">
            <a:extLst>
              <a:ext uri="{FF2B5EF4-FFF2-40B4-BE49-F238E27FC236}">
                <a16:creationId xmlns:a16="http://schemas.microsoft.com/office/drawing/2014/main" id="{351390E9-8D5A-4580-AE30-316F0E40BB09}"/>
              </a:ext>
            </a:extLst>
          </p:cNvPr>
          <p:cNvSpPr>
            <a:spLocks noChangeArrowheads="1"/>
          </p:cNvSpPr>
          <p:nvPr/>
        </p:nvSpPr>
        <p:spPr bwMode="auto">
          <a:xfrm>
            <a:off x="3786188" y="5929313"/>
            <a:ext cx="2954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动作相同的规则合并</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a:extLst>
              <a:ext uri="{FF2B5EF4-FFF2-40B4-BE49-F238E27FC236}">
                <a16:creationId xmlns:a16="http://schemas.microsoft.com/office/drawing/2014/main" id="{B2AA8C8E-2A2D-4463-9FFB-35ADC72F36C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17906F40-F530-42D2-8E95-25DC5EF20C7F}"/>
              </a:ext>
            </a:extLst>
          </p:cNvPr>
          <p:cNvSpPr>
            <a:spLocks noGrp="1"/>
          </p:cNvSpPr>
          <p:nvPr>
            <p:ph idx="1"/>
          </p:nvPr>
        </p:nvSpPr>
        <p:spPr/>
        <p:txBody>
          <a:bodyPr/>
          <a:lstStyle/>
          <a:p>
            <a:pPr lvl="1">
              <a:defRPr/>
            </a:pPr>
            <a:r>
              <a:rPr lang="zh-CN" b="1" dirty="0">
                <a:latin typeface="+mn-ea"/>
                <a:ea typeface="+mn-ea"/>
              </a:rPr>
              <a:t>判定表能够把在什么条件下，系统应完成哪些操作，表达得十分清楚、准确、一目了然。这是用语言说明难以准确、清楚表达的。</a:t>
            </a:r>
            <a:endParaRPr lang="en-US" altLang="zh-CN" b="1" dirty="0">
              <a:latin typeface="+mn-ea"/>
              <a:ea typeface="+mn-ea"/>
            </a:endParaRPr>
          </a:p>
          <a:p>
            <a:pPr lvl="1">
              <a:defRPr/>
            </a:pPr>
            <a:r>
              <a:rPr lang="zh-CN" b="1" dirty="0">
                <a:latin typeface="+mn-ea"/>
                <a:ea typeface="+mn-ea"/>
              </a:rPr>
              <a:t>但是用判定表描述循环比较困难。有时，判定表可以和结构化英语结合起来使用。</a:t>
            </a:r>
            <a:endParaRPr lang="zh-CN" altLang="en-US" b="1" dirty="0">
              <a:latin typeface="+mn-ea"/>
              <a:ea typeface="+mn-ea"/>
            </a:endParaRPr>
          </a:p>
        </p:txBody>
      </p:sp>
      <p:sp>
        <p:nvSpPr>
          <p:cNvPr id="128004" name="页脚占位符 3">
            <a:extLst>
              <a:ext uri="{FF2B5EF4-FFF2-40B4-BE49-F238E27FC236}">
                <a16:creationId xmlns:a16="http://schemas.microsoft.com/office/drawing/2014/main" id="{389039BD-7C95-4710-9873-2B8D3A4445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FE929F1-06DB-49E2-8B15-71B6BBA735AC}"/>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63021D78-ED1E-440A-A5DD-D1F4536C3738}"/>
              </a:ext>
            </a:extLst>
          </p:cNvPr>
          <p:cNvSpPr>
            <a:spLocks noGrp="1"/>
          </p:cNvSpPr>
          <p:nvPr>
            <p:ph idx="1"/>
          </p:nvPr>
        </p:nvSpPr>
        <p:spPr>
          <a:xfrm>
            <a:off x="647700" y="1071563"/>
            <a:ext cx="8210550" cy="5194300"/>
          </a:xfrm>
        </p:spPr>
        <p:txBody>
          <a:bodyPr/>
          <a:lstStyle/>
          <a:p>
            <a:pPr>
              <a:buFont typeface="Wingdings" panose="05000000000000000000" pitchFamily="2" charset="2"/>
              <a:buNone/>
              <a:defRPr/>
            </a:pPr>
            <a:r>
              <a:rPr lang="en-US" altLang="zh-CN" sz="2800" b="1" dirty="0">
                <a:latin typeface="+mn-ea"/>
              </a:rPr>
              <a:t>(1) </a:t>
            </a:r>
            <a:r>
              <a:rPr lang="zh-CN" altLang="en-US" sz="2800" b="1" dirty="0">
                <a:latin typeface="+mn-ea"/>
              </a:rPr>
              <a:t>数据对象</a:t>
            </a:r>
            <a:r>
              <a:rPr lang="en-US" altLang="zh-CN" sz="2800" b="1" dirty="0">
                <a:latin typeface="+mn-ea"/>
              </a:rPr>
              <a:t>(</a:t>
            </a:r>
            <a:r>
              <a:rPr lang="zh-CN" altLang="en-US" sz="2800" b="1" dirty="0">
                <a:latin typeface="+mn-ea"/>
              </a:rPr>
              <a:t>实体</a:t>
            </a:r>
            <a:r>
              <a:rPr lang="en-US" altLang="zh-CN" sz="2800" b="1" dirty="0">
                <a:latin typeface="+mn-ea"/>
              </a:rPr>
              <a:t>)</a:t>
            </a:r>
            <a:r>
              <a:rPr lang="zh-CN" altLang="en-US" sz="2800" b="1" dirty="0">
                <a:latin typeface="+mn-ea"/>
              </a:rPr>
              <a:t>、属性和关系</a:t>
            </a:r>
            <a:endParaRPr lang="en-US" altLang="zh-CN" sz="2800" b="1" dirty="0">
              <a:latin typeface="+mn-ea"/>
            </a:endParaRPr>
          </a:p>
          <a:p>
            <a:pPr lvl="1">
              <a:defRPr/>
            </a:pPr>
            <a:r>
              <a:rPr lang="zh-CN" sz="2400" b="1" dirty="0">
                <a:solidFill>
                  <a:srgbClr val="FF3399"/>
                </a:solidFill>
                <a:latin typeface="+mn-ea"/>
                <a:ea typeface="+mn-ea"/>
              </a:rPr>
              <a:t>数据对象</a:t>
            </a:r>
            <a:r>
              <a:rPr lang="zh-CN" sz="2400" b="1" dirty="0">
                <a:latin typeface="+mn-ea"/>
                <a:ea typeface="+mn-ea"/>
              </a:rPr>
              <a:t>可能是一个外部实体（例如，生产或消费信息的任何事物）、一个事物（例如，报告或显示）、一次发生（例如，一个电话呼叫）或事件（例如，一个警报）、一个角色（例如，销售人员）、一个组织单位（例如，统计部门）、一个地点（例如，仓库）或一个结构（例如，文件）。</a:t>
            </a:r>
            <a:endParaRPr lang="en-US" altLang="zh-CN" sz="2400" b="1" dirty="0">
              <a:latin typeface="+mn-ea"/>
              <a:ea typeface="+mn-ea"/>
            </a:endParaRPr>
          </a:p>
          <a:p>
            <a:pPr lvl="1">
              <a:defRPr/>
            </a:pPr>
            <a:r>
              <a:rPr lang="zh-CN" sz="2400" b="1" dirty="0">
                <a:latin typeface="+mn-ea"/>
                <a:ea typeface="+mn-ea"/>
              </a:rPr>
              <a:t>数据对象描述包括了数据对象及其所有属性。通常将数据对象简称为“实体”。</a:t>
            </a:r>
            <a:endParaRPr lang="en-US" altLang="zh-CN" sz="2400" b="1" dirty="0">
              <a:latin typeface="+mn-ea"/>
              <a:ea typeface="+mn-ea"/>
            </a:endParaRPr>
          </a:p>
          <a:p>
            <a:pPr lvl="1">
              <a:defRPr/>
            </a:pPr>
            <a:r>
              <a:rPr lang="zh-CN" sz="2400" b="1" dirty="0">
                <a:latin typeface="+mn-ea"/>
                <a:ea typeface="+mn-ea"/>
              </a:rPr>
              <a:t>数据对象是相互关联的</a:t>
            </a:r>
            <a:r>
              <a:rPr lang="zh-CN" altLang="en-US" sz="2400" b="1" dirty="0">
                <a:latin typeface="+mn-ea"/>
                <a:ea typeface="+mn-ea"/>
              </a:rPr>
              <a:t>，</a:t>
            </a:r>
            <a:r>
              <a:rPr lang="zh-CN" sz="2400" b="1" dirty="0">
                <a:latin typeface="+mn-ea"/>
                <a:ea typeface="+mn-ea"/>
              </a:rPr>
              <a:t>关系是由被分析问题的语境定义的。数据对象只封装数据</a:t>
            </a:r>
            <a:r>
              <a:rPr lang="zh-CN" altLang="en-US" sz="2400" b="1" dirty="0">
                <a:latin typeface="+mn-ea"/>
                <a:ea typeface="+mn-ea"/>
              </a:rPr>
              <a:t>（属性）</a:t>
            </a:r>
            <a:r>
              <a:rPr lang="zh-CN" sz="2400" b="1" dirty="0">
                <a:latin typeface="+mn-ea"/>
                <a:ea typeface="+mn-ea"/>
              </a:rPr>
              <a:t>，数据对象中没有指向作用于数据的操作的引用。</a:t>
            </a:r>
            <a:endParaRPr lang="en-US" altLang="zh-CN" sz="2400" b="1" dirty="0">
              <a:latin typeface="+mn-ea"/>
              <a:ea typeface="+mn-ea"/>
            </a:endParaRPr>
          </a:p>
        </p:txBody>
      </p:sp>
      <p:sp>
        <p:nvSpPr>
          <p:cNvPr id="28676" name="页脚占位符 3">
            <a:extLst>
              <a:ext uri="{FF2B5EF4-FFF2-40B4-BE49-F238E27FC236}">
                <a16:creationId xmlns:a16="http://schemas.microsoft.com/office/drawing/2014/main" id="{5BC7CA40-0971-4649-916D-1E9F9C9062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2412E74F-5FB0-4E99-9177-C1B3D3248487}"/>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DAA5ADCD-3295-4067-8A87-7E72AD54563E}"/>
              </a:ext>
            </a:extLst>
          </p:cNvPr>
          <p:cNvSpPr>
            <a:spLocks noGrp="1"/>
          </p:cNvSpPr>
          <p:nvPr>
            <p:ph idx="1"/>
          </p:nvPr>
        </p:nvSpPr>
        <p:spPr/>
        <p:txBody>
          <a:bodyPr/>
          <a:lstStyle/>
          <a:p>
            <a:pPr lvl="1">
              <a:buFont typeface="Arial" pitchFamily="34" charset="0"/>
              <a:buChar char="•"/>
              <a:defRPr/>
            </a:pPr>
            <a:r>
              <a:rPr lang="zh-CN" altLang="en-US" b="1" dirty="0">
                <a:ea typeface="+mn-ea"/>
              </a:rPr>
              <a:t>判定树</a:t>
            </a:r>
            <a:r>
              <a:rPr lang="en-US" altLang="zh-CN" b="1" dirty="0">
                <a:ea typeface="+mn-ea"/>
              </a:rPr>
              <a:t>(Decision Tree)</a:t>
            </a:r>
          </a:p>
          <a:p>
            <a:pPr lvl="2">
              <a:buFont typeface="Wingdings" panose="05000000000000000000" pitchFamily="2" charset="2"/>
              <a:buNone/>
              <a:defRPr/>
            </a:pPr>
            <a:r>
              <a:rPr lang="en-US" altLang="zh-CN" b="1" dirty="0">
                <a:ea typeface="+mn-ea"/>
              </a:rPr>
              <a:t>	</a:t>
            </a:r>
            <a:r>
              <a:rPr lang="zh-CN" b="1" dirty="0">
                <a:ea typeface="+mn-ea"/>
              </a:rPr>
              <a:t>判定树也是用来表达加工逻辑的一种工具。有时候它比判定表更直观。用它来描述加工，很容易为用户接受。</a:t>
            </a:r>
            <a:endParaRPr lang="en-US" altLang="zh-CN" b="1" dirty="0">
              <a:ea typeface="+mn-ea"/>
            </a:endParaRPr>
          </a:p>
          <a:p>
            <a:pPr lvl="1">
              <a:buFont typeface="Wingdings" panose="05000000000000000000" pitchFamily="2" charset="2"/>
              <a:buNone/>
              <a:defRPr/>
            </a:pPr>
            <a:r>
              <a:rPr lang="en-US" altLang="zh-CN" b="1" dirty="0"/>
              <a:t>	</a:t>
            </a:r>
            <a:endParaRPr lang="zh-CN" altLang="en-US" b="1" dirty="0"/>
          </a:p>
        </p:txBody>
      </p:sp>
      <p:sp>
        <p:nvSpPr>
          <p:cNvPr id="129028" name="页脚占位符 3">
            <a:extLst>
              <a:ext uri="{FF2B5EF4-FFF2-40B4-BE49-F238E27FC236}">
                <a16:creationId xmlns:a16="http://schemas.microsoft.com/office/drawing/2014/main" id="{BDA0360A-5B80-409F-8D47-37876F7814E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1925" name="Picture 2">
            <a:extLst>
              <a:ext uri="{FF2B5EF4-FFF2-40B4-BE49-F238E27FC236}">
                <a16:creationId xmlns:a16="http://schemas.microsoft.com/office/drawing/2014/main" id="{FAAAA020-C0D4-40FA-A3CA-A83FE3CFF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214688"/>
            <a:ext cx="71739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矩形 5">
            <a:extLst>
              <a:ext uri="{FF2B5EF4-FFF2-40B4-BE49-F238E27FC236}">
                <a16:creationId xmlns:a16="http://schemas.microsoft.com/office/drawing/2014/main" id="{B9C9D4CC-F55D-42E3-BB2F-479BAD998C8C}"/>
              </a:ext>
            </a:extLst>
          </p:cNvPr>
          <p:cNvSpPr>
            <a:spLocks noChangeArrowheads="1"/>
          </p:cNvSpPr>
          <p:nvPr/>
        </p:nvSpPr>
        <p:spPr bwMode="auto">
          <a:xfrm>
            <a:off x="4643438" y="60007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a:latin typeface="黑体" panose="02010609060101010101" pitchFamily="49" charset="-122"/>
                <a:ea typeface="黑体" panose="02010609060101010101" pitchFamily="49" charset="-122"/>
              </a:rPr>
              <a:t>判定树</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a:extLst>
              <a:ext uri="{FF2B5EF4-FFF2-40B4-BE49-F238E27FC236}">
                <a16:creationId xmlns:a16="http://schemas.microsoft.com/office/drawing/2014/main" id="{1B9EB21C-FB9C-4ED0-BC06-D032D9FCD461}"/>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0614AFDD-1B3B-4B33-89C7-3FC1ABDE08C3}"/>
              </a:ext>
            </a:extLst>
          </p:cNvPr>
          <p:cNvSpPr>
            <a:spLocks noGrp="1"/>
          </p:cNvSpPr>
          <p:nvPr>
            <p:ph idx="1"/>
          </p:nvPr>
        </p:nvSpPr>
        <p:spPr/>
        <p:txBody>
          <a:bodyPr/>
          <a:lstStyle/>
          <a:p>
            <a:pPr lvl="1">
              <a:defRPr/>
            </a:pPr>
            <a:r>
              <a:rPr lang="zh-CN" b="1" dirty="0">
                <a:latin typeface="+mn-ea"/>
                <a:ea typeface="+mn-ea"/>
              </a:rPr>
              <a:t>在表达一个基本加工逻辑时，结构化英语、判定表和判定树常常交叉使用，互相补充。因为这三种手段各有优缺点。</a:t>
            </a:r>
            <a:endParaRPr lang="en-US" altLang="zh-CN" b="1" dirty="0">
              <a:latin typeface="+mn-ea"/>
              <a:ea typeface="+mn-ea"/>
            </a:endParaRPr>
          </a:p>
          <a:p>
            <a:pPr lvl="1">
              <a:defRPr/>
            </a:pPr>
            <a:r>
              <a:rPr lang="zh-CN" b="1" dirty="0">
                <a:latin typeface="+mn-ea"/>
                <a:ea typeface="+mn-ea"/>
              </a:rPr>
              <a:t>加工逻辑说明是结构化分析方法的一个组成部分，对每一个加工都要加以说明。使用的手段，应当以结构化英语为主，对存在判断问题的加工逻辑，可辅之以判定表和判定树。</a:t>
            </a:r>
            <a:endParaRPr lang="zh-CN" altLang="en-US" b="1" dirty="0">
              <a:latin typeface="+mn-ea"/>
              <a:ea typeface="+mn-ea"/>
            </a:endParaRPr>
          </a:p>
        </p:txBody>
      </p:sp>
      <p:sp>
        <p:nvSpPr>
          <p:cNvPr id="130052" name="页脚占位符 3">
            <a:extLst>
              <a:ext uri="{FF2B5EF4-FFF2-40B4-BE49-F238E27FC236}">
                <a16:creationId xmlns:a16="http://schemas.microsoft.com/office/drawing/2014/main" id="{3122E1B5-7817-4EFE-99D6-2839202EB8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9AFC70BB-EB51-48E9-8ACB-E25B906DA7B6}"/>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C5509F90-914E-44DF-92A0-9933011421D5}"/>
              </a:ext>
            </a:extLst>
          </p:cNvPr>
          <p:cNvSpPr>
            <a:spLocks noGrp="1"/>
          </p:cNvSpPr>
          <p:nvPr>
            <p:ph idx="1"/>
          </p:nvPr>
        </p:nvSpPr>
        <p:spPr/>
        <p:txBody>
          <a:bodyPr/>
          <a:lstStyle/>
          <a:p>
            <a:pPr marL="952500" lvl="1" indent="-495300">
              <a:buFont typeface="Wingdings" panose="05000000000000000000" pitchFamily="2" charset="2"/>
              <a:buChar char="u"/>
              <a:defRPr/>
            </a:pP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cs typeface="+mn-cs"/>
              </a:rPr>
              <a:t>结构化分析发展简史</a:t>
            </a:r>
          </a:p>
          <a:p>
            <a:pPr marL="952500" lvl="1" indent="-495300">
              <a:buFont typeface="Wingdings" panose="05000000000000000000" pitchFamily="2" charset="2"/>
              <a:buChar char="u"/>
              <a:defRPr/>
            </a:pPr>
            <a:r>
              <a:rPr lang="zh-CN" altLang="en-US" sz="4000" b="1" kern="1200" dirty="0">
                <a:solidFill>
                  <a:srgbClr val="333399"/>
                </a:solidFill>
                <a:cs typeface="+mn-cs"/>
              </a:rPr>
              <a:t>分析模型的结构</a:t>
            </a:r>
          </a:p>
          <a:p>
            <a:pPr marL="952500" lvl="1" indent="-495300">
              <a:buFont typeface="Wingdings" panose="05000000000000000000" pitchFamily="2" charset="2"/>
              <a:buChar char="u"/>
              <a:defRPr/>
            </a:pPr>
            <a:r>
              <a:rPr lang="zh-CN" altLang="en-US" sz="4000" b="1" i="1" u="sng" dirty="0">
                <a:solidFill>
                  <a:srgbClr val="99230B"/>
                </a:solidFill>
              </a:rPr>
              <a:t>软件需求规格说明书</a:t>
            </a:r>
          </a:p>
        </p:txBody>
      </p:sp>
      <p:sp>
        <p:nvSpPr>
          <p:cNvPr id="131076" name="页脚占位符 3">
            <a:extLst>
              <a:ext uri="{FF2B5EF4-FFF2-40B4-BE49-F238E27FC236}">
                <a16:creationId xmlns:a16="http://schemas.microsoft.com/office/drawing/2014/main" id="{A7A2E385-4FEB-4CA9-BDAD-1F3EB40409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FD45859C-F768-4FD0-B4A8-752215112C3D}"/>
              </a:ext>
            </a:extLst>
          </p:cNvPr>
          <p:cNvSpPr>
            <a:spLocks noGrp="1"/>
          </p:cNvSpPr>
          <p:nvPr>
            <p:ph type="title"/>
          </p:nvPr>
        </p:nvSpPr>
        <p:spPr/>
        <p:txBody>
          <a:bodyPr/>
          <a:lstStyle/>
          <a:p>
            <a:pPr marL="342900" indent="-342900"/>
            <a:r>
              <a:rPr lang="en-US" altLang="zh-CN" dirty="0">
                <a:latin typeface="华文中宋" panose="02010600040101010101" pitchFamily="2" charset="-122"/>
              </a:rPr>
              <a:t>§7.3 </a:t>
            </a:r>
            <a:r>
              <a:rPr lang="zh-CN" altLang="en-US" dirty="0">
                <a:latin typeface="华文中宋" panose="02010600040101010101" pitchFamily="2" charset="-122"/>
              </a:rPr>
              <a:t>软件需求规格说明书</a:t>
            </a:r>
            <a:endParaRPr lang="zh-CN" altLang="en-US" dirty="0"/>
          </a:p>
        </p:txBody>
      </p:sp>
      <p:sp>
        <p:nvSpPr>
          <p:cNvPr id="3" name="内容占位符 2">
            <a:extLst>
              <a:ext uri="{FF2B5EF4-FFF2-40B4-BE49-F238E27FC236}">
                <a16:creationId xmlns:a16="http://schemas.microsoft.com/office/drawing/2014/main" id="{6D56DCA9-5B17-47CB-8E33-17C15031D0EC}"/>
              </a:ext>
            </a:extLst>
          </p:cNvPr>
          <p:cNvSpPr>
            <a:spLocks noGrp="1"/>
          </p:cNvSpPr>
          <p:nvPr>
            <p:ph idx="1"/>
          </p:nvPr>
        </p:nvSpPr>
        <p:spPr/>
        <p:txBody>
          <a:bodyPr/>
          <a:lstStyle/>
          <a:p>
            <a:pPr lvl="1">
              <a:defRPr/>
            </a:pPr>
            <a:r>
              <a:rPr lang="zh-CN" b="1" dirty="0">
                <a:latin typeface="+mn-ea"/>
                <a:ea typeface="+mn-ea"/>
              </a:rPr>
              <a:t>软件需求规格说明书的内容和</a:t>
            </a:r>
            <a:r>
              <a:rPr lang="zh-CN" altLang="en-US" b="1" dirty="0">
                <a:latin typeface="+mn-ea"/>
                <a:ea typeface="+mn-ea"/>
              </a:rPr>
              <a:t>软件需求分析的最终成果将体现在软件需求规格说明书中，它不仅是软件生命周期的一个极为重要的里程碑，也是软件设计的坚实基础。</a:t>
            </a:r>
            <a:endParaRPr lang="en-US" altLang="zh-CN" b="1" dirty="0">
              <a:latin typeface="+mn-ea"/>
              <a:ea typeface="+mn-ea"/>
            </a:endParaRPr>
          </a:p>
          <a:p>
            <a:pPr lvl="1">
              <a:defRPr/>
            </a:pPr>
            <a:r>
              <a:rPr lang="zh-CN" b="1" dirty="0">
                <a:latin typeface="+mn-ea"/>
                <a:ea typeface="+mn-ea"/>
              </a:rPr>
              <a:t>框架不同的作者有不同的结构，国内也有相应的国标规范</a:t>
            </a:r>
            <a:r>
              <a:rPr lang="zh-CN" altLang="en-US" b="1" dirty="0">
                <a:latin typeface="+mn-ea"/>
                <a:ea typeface="+mn-ea"/>
              </a:rPr>
              <a:t>。</a:t>
            </a:r>
          </a:p>
        </p:txBody>
      </p:sp>
      <p:sp>
        <p:nvSpPr>
          <p:cNvPr id="133124" name="页脚占位符 3">
            <a:extLst>
              <a:ext uri="{FF2B5EF4-FFF2-40B4-BE49-F238E27FC236}">
                <a16:creationId xmlns:a16="http://schemas.microsoft.com/office/drawing/2014/main" id="{C61D3B14-BC6D-4F0A-9AD2-242C63F057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27EA244-A229-427D-B8D7-4243C9CF4A1E}"/>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0723" name="内容占位符 2">
            <a:extLst>
              <a:ext uri="{FF2B5EF4-FFF2-40B4-BE49-F238E27FC236}">
                <a16:creationId xmlns:a16="http://schemas.microsoft.com/office/drawing/2014/main" id="{BD6953DE-012D-4D14-9C13-EE985DA9CE2F}"/>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0724" name="页脚占位符 3">
            <a:extLst>
              <a:ext uri="{FF2B5EF4-FFF2-40B4-BE49-F238E27FC236}">
                <a16:creationId xmlns:a16="http://schemas.microsoft.com/office/drawing/2014/main" id="{4C226938-4964-4D82-9FC1-F1F6CBA38FA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0725" name="Picture 2">
            <a:extLst>
              <a:ext uri="{FF2B5EF4-FFF2-40B4-BE49-F238E27FC236}">
                <a16:creationId xmlns:a16="http://schemas.microsoft.com/office/drawing/2014/main" id="{0F2C574D-3B93-4A8B-B9EE-E4F69F0F4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071563"/>
            <a:ext cx="8197850"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矩形 5">
            <a:extLst>
              <a:ext uri="{FF2B5EF4-FFF2-40B4-BE49-F238E27FC236}">
                <a16:creationId xmlns:a16="http://schemas.microsoft.com/office/drawing/2014/main" id="{27A89E0C-E7E0-4587-A719-5D98216344AF}"/>
              </a:ext>
            </a:extLst>
          </p:cNvPr>
          <p:cNvSpPr>
            <a:spLocks noChangeArrowheads="1"/>
          </p:cNvSpPr>
          <p:nvPr/>
        </p:nvSpPr>
        <p:spPr bwMode="auto">
          <a:xfrm>
            <a:off x="3143250" y="5857875"/>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数据对象的表格表示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A8598B71-1694-417F-B198-D2BD58900954}"/>
              </a:ext>
            </a:extLst>
          </p:cNvPr>
          <p:cNvSpPr>
            <a:spLocks noGrp="1"/>
          </p:cNvSpPr>
          <p:nvPr>
            <p:ph type="title"/>
          </p:nvPr>
        </p:nvSpPr>
        <p:spPr/>
        <p:txBody>
          <a:bodyPr/>
          <a:lstStyle/>
          <a:p>
            <a:r>
              <a:rPr lang="en-US" altLang="zh-CN" dirty="0">
                <a:latin typeface="华文中宋" panose="02010600040101010101" pitchFamily="2" charset="-122"/>
              </a:rPr>
              <a:t>§7.2 </a:t>
            </a:r>
            <a:r>
              <a:rPr lang="zh-CN" altLang="en-US" dirty="0">
                <a:latin typeface="华文中宋" panose="02010600040101010101" pitchFamily="2" charset="-122"/>
              </a:rPr>
              <a:t>分析模型的结构</a:t>
            </a:r>
            <a:endParaRPr lang="zh-CN" altLang="en-US" dirty="0"/>
          </a:p>
        </p:txBody>
      </p:sp>
      <p:sp>
        <p:nvSpPr>
          <p:cNvPr id="3" name="内容占位符 2">
            <a:extLst>
              <a:ext uri="{FF2B5EF4-FFF2-40B4-BE49-F238E27FC236}">
                <a16:creationId xmlns:a16="http://schemas.microsoft.com/office/drawing/2014/main" id="{743D1775-6405-419C-9B6A-10B81AB311F5}"/>
              </a:ext>
            </a:extLst>
          </p:cNvPr>
          <p:cNvSpPr>
            <a:spLocks noGrp="1"/>
          </p:cNvSpPr>
          <p:nvPr>
            <p:ph idx="1"/>
          </p:nvPr>
        </p:nvSpPr>
        <p:spPr>
          <a:xfrm>
            <a:off x="285750" y="1214438"/>
            <a:ext cx="8358188" cy="5051425"/>
          </a:xfrm>
        </p:spPr>
        <p:txBody>
          <a:bodyPr/>
          <a:lstStyle/>
          <a:p>
            <a:pPr lvl="1">
              <a:defRPr/>
            </a:pPr>
            <a:r>
              <a:rPr lang="zh-CN" altLang="en-US" sz="3200" b="1" dirty="0">
                <a:solidFill>
                  <a:srgbClr val="FF3399"/>
                </a:solidFill>
                <a:latin typeface="+mn-ea"/>
                <a:ea typeface="+mn-ea"/>
              </a:rPr>
              <a:t>属性</a:t>
            </a:r>
            <a:endParaRPr lang="en-US" altLang="zh-CN" sz="3200" b="1" dirty="0">
              <a:solidFill>
                <a:srgbClr val="FF3399"/>
              </a:solidFill>
              <a:latin typeface="+mn-ea"/>
              <a:ea typeface="+mn-ea"/>
            </a:endParaRPr>
          </a:p>
          <a:p>
            <a:pPr lvl="2">
              <a:defRPr/>
            </a:pPr>
            <a:r>
              <a:rPr lang="zh-CN" b="1" dirty="0">
                <a:latin typeface="+mn-ea"/>
                <a:ea typeface="+mn-ea"/>
              </a:rPr>
              <a:t>属性定义了数据对象的性质，它可以具有三种不同的特性，可以用来：</a:t>
            </a:r>
            <a:endParaRPr lang="en-US" altLang="zh-CN" b="1" dirty="0">
              <a:latin typeface="+mn-ea"/>
              <a:ea typeface="+mn-ea"/>
            </a:endParaRPr>
          </a:p>
          <a:p>
            <a:pPr lvl="2">
              <a:buFont typeface="Wingdings" panose="05000000000000000000" pitchFamily="2" charset="2"/>
              <a:buNone/>
              <a:defRPr/>
            </a:pPr>
            <a:r>
              <a:rPr lang="zh-CN" b="1" dirty="0">
                <a:latin typeface="+mn-ea"/>
                <a:ea typeface="+mn-ea"/>
              </a:rPr>
              <a:t>（</a:t>
            </a:r>
            <a:r>
              <a:rPr lang="en-US" b="1" dirty="0">
                <a:latin typeface="+mn-ea"/>
                <a:ea typeface="+mn-ea"/>
              </a:rPr>
              <a:t>1</a:t>
            </a:r>
            <a:r>
              <a:rPr lang="zh-CN" b="1" dirty="0">
                <a:latin typeface="+mn-ea"/>
                <a:ea typeface="+mn-ea"/>
              </a:rPr>
              <a:t>）为数据对象的实例命名；</a:t>
            </a:r>
            <a:endParaRPr lang="en-US" altLang="zh-CN" b="1" dirty="0">
              <a:latin typeface="+mn-ea"/>
              <a:ea typeface="+mn-ea"/>
            </a:endParaRPr>
          </a:p>
          <a:p>
            <a:pPr lvl="2">
              <a:buFont typeface="Wingdings" panose="05000000000000000000" pitchFamily="2" charset="2"/>
              <a:buNone/>
              <a:defRPr/>
            </a:pPr>
            <a:r>
              <a:rPr lang="zh-CN" b="1" dirty="0">
                <a:latin typeface="+mn-ea"/>
                <a:ea typeface="+mn-ea"/>
              </a:rPr>
              <a:t>（</a:t>
            </a:r>
            <a:r>
              <a:rPr lang="en-US" b="1" dirty="0">
                <a:latin typeface="+mn-ea"/>
                <a:ea typeface="+mn-ea"/>
              </a:rPr>
              <a:t>2</a:t>
            </a:r>
            <a:r>
              <a:rPr lang="zh-CN" b="1" dirty="0">
                <a:latin typeface="+mn-ea"/>
                <a:ea typeface="+mn-ea"/>
              </a:rPr>
              <a:t>）描述这个实例；</a:t>
            </a:r>
            <a:endParaRPr lang="en-US" altLang="zh-CN" b="1" dirty="0">
              <a:latin typeface="+mn-ea"/>
              <a:ea typeface="+mn-ea"/>
            </a:endParaRPr>
          </a:p>
          <a:p>
            <a:pPr lvl="2">
              <a:buFont typeface="Wingdings" panose="05000000000000000000" pitchFamily="2" charset="2"/>
              <a:buNone/>
              <a:defRPr/>
            </a:pPr>
            <a:r>
              <a:rPr lang="zh-CN" b="1" dirty="0">
                <a:latin typeface="+mn-ea"/>
                <a:ea typeface="+mn-ea"/>
              </a:rPr>
              <a:t>（</a:t>
            </a:r>
            <a:r>
              <a:rPr lang="en-US" b="1" dirty="0">
                <a:latin typeface="+mn-ea"/>
                <a:ea typeface="+mn-ea"/>
              </a:rPr>
              <a:t>3</a:t>
            </a:r>
            <a:r>
              <a:rPr lang="zh-CN" b="1" dirty="0">
                <a:latin typeface="+mn-ea"/>
                <a:ea typeface="+mn-ea"/>
              </a:rPr>
              <a:t>）建立对另一个表中的另一个实例的引用。</a:t>
            </a:r>
            <a:endParaRPr lang="en-US" altLang="zh-CN" b="1" dirty="0">
              <a:latin typeface="+mn-ea"/>
              <a:ea typeface="+mn-ea"/>
            </a:endParaRPr>
          </a:p>
          <a:p>
            <a:pPr lvl="2">
              <a:defRPr/>
            </a:pPr>
            <a:r>
              <a:rPr lang="zh-CN" altLang="en-US" b="1" dirty="0">
                <a:latin typeface="+mn-ea"/>
                <a:ea typeface="+mn-ea"/>
              </a:rPr>
              <a:t>一个或多个属性应被定义为标识符，也就是说，当需要找到数据对象的一个实例时，标识符属性成为一个“关键字”。在有些情况下，标识符的值是唯一的，尽管这不是必须的。</a:t>
            </a:r>
            <a:endParaRPr lang="zh-CN" altLang="en-US" b="1" dirty="0">
              <a:solidFill>
                <a:srgbClr val="FF3399"/>
              </a:solidFill>
              <a:latin typeface="+mn-ea"/>
              <a:ea typeface="+mn-ea"/>
            </a:endParaRPr>
          </a:p>
        </p:txBody>
      </p:sp>
      <p:sp>
        <p:nvSpPr>
          <p:cNvPr id="32772" name="页脚占位符 3">
            <a:extLst>
              <a:ext uri="{FF2B5EF4-FFF2-40B4-BE49-F238E27FC236}">
                <a16:creationId xmlns:a16="http://schemas.microsoft.com/office/drawing/2014/main" id="{CAB67CF0-FCFA-4A0D-BFF7-69A5E0DB92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3940</TotalTime>
  <Words>6653</Words>
  <Application>Microsoft Office PowerPoint</Application>
  <PresentationFormat>全屏显示(4:3)</PresentationFormat>
  <Paragraphs>588</Paragraphs>
  <Slides>73</Slides>
  <Notes>37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2" baseType="lpstr">
      <vt:lpstr>黑体</vt:lpstr>
      <vt:lpstr>华文中宋</vt:lpstr>
      <vt:lpstr>楷体</vt:lpstr>
      <vt:lpstr>宋体</vt:lpstr>
      <vt:lpstr>Arial</vt:lpstr>
      <vt:lpstr>Times New Roman</vt:lpstr>
      <vt:lpstr>Wingdings</vt:lpstr>
      <vt:lpstr>TSEG2007</vt:lpstr>
      <vt:lpstr>Visio</vt:lpstr>
      <vt:lpstr>软件工程 Software Engineering</vt:lpstr>
      <vt:lpstr>提纲</vt:lpstr>
      <vt:lpstr>§7.1结构化分析发展简史</vt:lpstr>
      <vt:lpstr>提纲</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医院就诊管理系统顶层数据流图</vt:lpstr>
      <vt:lpstr>方案一的第一层数据流图</vt:lpstr>
      <vt:lpstr>方案二的第一层数据流图</vt:lpstr>
      <vt:lpstr>挂号子系统的第二层数据流图</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§7.2 分析模型的结构</vt:lpstr>
      <vt:lpstr>提纲</vt:lpstr>
      <vt:lpstr>§7.3 软件需求规格说明书</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285</cp:revision>
  <dcterms:created xsi:type="dcterms:W3CDTF">2008-02-28T14:21:08Z</dcterms:created>
  <dcterms:modified xsi:type="dcterms:W3CDTF">2024-05-21T13:39:25Z</dcterms:modified>
</cp:coreProperties>
</file>