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5"/>
  </p:notesMasterIdLst>
  <p:sldIdLst>
    <p:sldId id="256" r:id="rId2"/>
    <p:sldId id="258" r:id="rId3"/>
    <p:sldId id="297" r:id="rId4"/>
    <p:sldId id="298" r:id="rId5"/>
    <p:sldId id="268" r:id="rId6"/>
    <p:sldId id="295" r:id="rId7"/>
    <p:sldId id="257" r:id="rId8"/>
    <p:sldId id="259" r:id="rId9"/>
    <p:sldId id="293" r:id="rId10"/>
    <p:sldId id="261" r:id="rId11"/>
    <p:sldId id="260" r:id="rId12"/>
    <p:sldId id="262" r:id="rId13"/>
    <p:sldId id="299" r:id="rId14"/>
    <p:sldId id="263" r:id="rId15"/>
    <p:sldId id="264" r:id="rId16"/>
    <p:sldId id="265" r:id="rId17"/>
    <p:sldId id="266" r:id="rId18"/>
    <p:sldId id="267" r:id="rId19"/>
    <p:sldId id="300" r:id="rId20"/>
    <p:sldId id="270" r:id="rId21"/>
    <p:sldId id="269" r:id="rId22"/>
    <p:sldId id="271" r:id="rId23"/>
    <p:sldId id="275" r:id="rId24"/>
    <p:sldId id="276" r:id="rId25"/>
    <p:sldId id="277" r:id="rId26"/>
    <p:sldId id="278" r:id="rId27"/>
    <p:sldId id="279" r:id="rId28"/>
    <p:sldId id="280" r:id="rId29"/>
    <p:sldId id="294" r:id="rId30"/>
    <p:sldId id="281" r:id="rId31"/>
    <p:sldId id="282" r:id="rId32"/>
    <p:sldId id="292" r:id="rId33"/>
    <p:sldId id="303" r:id="rId34"/>
    <p:sldId id="283" r:id="rId35"/>
    <p:sldId id="285" r:id="rId36"/>
    <p:sldId id="284" r:id="rId37"/>
    <p:sldId id="286" r:id="rId38"/>
    <p:sldId id="287" r:id="rId39"/>
    <p:sldId id="288" r:id="rId40"/>
    <p:sldId id="289" r:id="rId41"/>
    <p:sldId id="290" r:id="rId42"/>
    <p:sldId id="291" r:id="rId43"/>
    <p:sldId id="304" r:id="rId44"/>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F042061-37C1-47D6-934B-1244915C142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5" name="Rectangle 3">
            <a:extLst>
              <a:ext uri="{FF2B5EF4-FFF2-40B4-BE49-F238E27FC236}">
                <a16:creationId xmlns:a16="http://schemas.microsoft.com/office/drawing/2014/main" id="{08B2AFDD-4B93-4663-BB0E-F79B8E08CF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42C5F08E-411B-4727-BA62-1DB22B4A599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DDD9D5A6-61F0-4708-938A-FA2E370F34C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9E912CD0-EB1C-4259-969B-258C5AB5C6DF}"/>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9" name="Rectangle 7">
            <a:extLst>
              <a:ext uri="{FF2B5EF4-FFF2-40B4-BE49-F238E27FC236}">
                <a16:creationId xmlns:a16="http://schemas.microsoft.com/office/drawing/2014/main" id="{5F350760-4E57-4379-A95A-74B30C56E7A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a:ea typeface="宋体" panose="02010600030101010101" pitchFamily="2" charset="-122"/>
              </a:defRPr>
            </a:lvl1pPr>
          </a:lstStyle>
          <a:p>
            <a:pPr>
              <a:defRPr/>
            </a:pPr>
            <a:fld id="{AF7192F4-EF8F-41DC-900F-6105038CB79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EEFD99A1-342D-4DDC-B7E1-53613E4206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BC5B713F-6ED1-401C-AD1E-BDDDAA837129}" type="slidenum">
              <a:rPr lang="en-US" altLang="zh-CN" sz="1200" smtClean="0">
                <a:ea typeface="宋体" panose="02010600030101010101" pitchFamily="2" charset="-122"/>
              </a:rPr>
              <a:pPr/>
              <a:t>1</a:t>
            </a:fld>
            <a:endParaRPr lang="en-US" altLang="zh-CN" sz="1200">
              <a:ea typeface="宋体" panose="02010600030101010101" pitchFamily="2" charset="-122"/>
            </a:endParaRPr>
          </a:p>
        </p:txBody>
      </p:sp>
      <p:sp>
        <p:nvSpPr>
          <p:cNvPr id="5123" name="Rectangle 2">
            <a:extLst>
              <a:ext uri="{FF2B5EF4-FFF2-40B4-BE49-F238E27FC236}">
                <a16:creationId xmlns:a16="http://schemas.microsoft.com/office/drawing/2014/main" id="{7E327A8E-77E0-4E46-8655-08D877015B5B}"/>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EF2F4872-A88F-4D17-A1F3-D55596D78C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3153FA09-C797-4443-8194-08213CF9F8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B5DB0AF2-03EB-4F8E-914E-53D6430D5B06}" type="slidenum">
              <a:rPr lang="en-US" altLang="zh-CN" sz="1200" smtClean="0">
                <a:ea typeface="宋体" panose="02010600030101010101" pitchFamily="2" charset="-122"/>
              </a:rPr>
              <a:pPr/>
              <a:t>14</a:t>
            </a:fld>
            <a:endParaRPr lang="en-US" altLang="zh-CN" sz="1200">
              <a:ea typeface="宋体" panose="02010600030101010101" pitchFamily="2" charset="-122"/>
            </a:endParaRPr>
          </a:p>
        </p:txBody>
      </p:sp>
      <p:sp>
        <p:nvSpPr>
          <p:cNvPr id="23555" name="Rectangle 2">
            <a:extLst>
              <a:ext uri="{FF2B5EF4-FFF2-40B4-BE49-F238E27FC236}">
                <a16:creationId xmlns:a16="http://schemas.microsoft.com/office/drawing/2014/main" id="{C4DA97E0-95FF-4DC3-AB83-62D7D6FFCB2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F7B51B85-7B57-4F11-8791-AB42BC1403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9029BFE5-4C12-42AF-B24D-931A53B66B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71092ADB-DFA2-4D33-ABA7-C74ECA850580}" type="slidenum">
              <a:rPr lang="en-US" altLang="zh-CN" sz="1200" smtClean="0">
                <a:ea typeface="宋体" panose="02010600030101010101" pitchFamily="2" charset="-122"/>
              </a:rPr>
              <a:pPr/>
              <a:t>15</a:t>
            </a:fld>
            <a:endParaRPr lang="en-US" altLang="zh-CN" sz="1200">
              <a:ea typeface="宋体" panose="02010600030101010101" pitchFamily="2" charset="-122"/>
            </a:endParaRPr>
          </a:p>
        </p:txBody>
      </p:sp>
      <p:sp>
        <p:nvSpPr>
          <p:cNvPr id="25603" name="Rectangle 2">
            <a:extLst>
              <a:ext uri="{FF2B5EF4-FFF2-40B4-BE49-F238E27FC236}">
                <a16:creationId xmlns:a16="http://schemas.microsoft.com/office/drawing/2014/main" id="{0B61CDDA-1345-447E-AEEF-D17E134207B3}"/>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F320F561-1151-43E9-A958-CFFE6813A4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CA0FB61E-F962-4652-968B-B699CB14B1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0EDDDD1D-CAD4-4EBE-9B6F-DACD3DAD1DFD}" type="slidenum">
              <a:rPr lang="en-US" altLang="zh-CN" sz="1200" smtClean="0">
                <a:ea typeface="宋体" panose="02010600030101010101" pitchFamily="2" charset="-122"/>
              </a:rPr>
              <a:pPr/>
              <a:t>16</a:t>
            </a:fld>
            <a:endParaRPr lang="en-US" altLang="zh-CN" sz="1200">
              <a:ea typeface="宋体" panose="02010600030101010101" pitchFamily="2" charset="-122"/>
            </a:endParaRPr>
          </a:p>
        </p:txBody>
      </p:sp>
      <p:sp>
        <p:nvSpPr>
          <p:cNvPr id="27651" name="Rectangle 2">
            <a:extLst>
              <a:ext uri="{FF2B5EF4-FFF2-40B4-BE49-F238E27FC236}">
                <a16:creationId xmlns:a16="http://schemas.microsoft.com/office/drawing/2014/main" id="{75B1FCD7-5DF4-416A-BABB-B5F3F28F59CB}"/>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4D049FF5-44F5-44F2-81A0-E43F00E203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245B682-ECF6-4C81-9748-D5A85D470C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1F2257BB-2A0B-4D7C-A962-85AB7946D93F}" type="slidenum">
              <a:rPr lang="en-US" altLang="zh-CN" sz="1200" smtClean="0">
                <a:ea typeface="宋体" panose="02010600030101010101" pitchFamily="2" charset="-122"/>
              </a:rPr>
              <a:pPr/>
              <a:t>17</a:t>
            </a:fld>
            <a:endParaRPr lang="en-US" altLang="zh-CN" sz="1200">
              <a:ea typeface="宋体" panose="02010600030101010101" pitchFamily="2" charset="-122"/>
            </a:endParaRPr>
          </a:p>
        </p:txBody>
      </p:sp>
      <p:sp>
        <p:nvSpPr>
          <p:cNvPr id="29699" name="Rectangle 2">
            <a:extLst>
              <a:ext uri="{FF2B5EF4-FFF2-40B4-BE49-F238E27FC236}">
                <a16:creationId xmlns:a16="http://schemas.microsoft.com/office/drawing/2014/main" id="{C039F525-D416-424D-B157-3B9FC7D20926}"/>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CE41C8F9-0458-47F6-9A64-434830E972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412F104-5660-4844-A0AB-73F76186E6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2363911E-66A4-421A-89CE-4DD17BD4CD3D}" type="slidenum">
              <a:rPr lang="en-US" altLang="zh-CN" sz="1200" smtClean="0">
                <a:ea typeface="宋体" panose="02010600030101010101" pitchFamily="2" charset="-122"/>
              </a:rPr>
              <a:pPr/>
              <a:t>18</a:t>
            </a:fld>
            <a:endParaRPr lang="en-US" altLang="zh-CN" sz="1200">
              <a:ea typeface="宋体" panose="02010600030101010101" pitchFamily="2" charset="-122"/>
            </a:endParaRPr>
          </a:p>
        </p:txBody>
      </p:sp>
      <p:sp>
        <p:nvSpPr>
          <p:cNvPr id="31747" name="Rectangle 2">
            <a:extLst>
              <a:ext uri="{FF2B5EF4-FFF2-40B4-BE49-F238E27FC236}">
                <a16:creationId xmlns:a16="http://schemas.microsoft.com/office/drawing/2014/main" id="{6DC2F353-BCA3-4017-9E5C-85223C7365DC}"/>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C6D689A2-7D69-4163-A4CA-657613CCC3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254C93F8-2A20-491D-9DD1-529945CEE6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6A64F67B-2641-44EE-9652-CAF5A521B56E}" type="slidenum">
              <a:rPr lang="en-US" altLang="zh-CN" sz="1200" smtClean="0">
                <a:ea typeface="宋体" panose="02010600030101010101" pitchFamily="2" charset="-122"/>
              </a:rPr>
              <a:pPr/>
              <a:t>20</a:t>
            </a:fld>
            <a:endParaRPr lang="en-US" altLang="zh-CN" sz="1200">
              <a:ea typeface="宋体" panose="02010600030101010101" pitchFamily="2" charset="-122"/>
            </a:endParaRPr>
          </a:p>
        </p:txBody>
      </p:sp>
      <p:sp>
        <p:nvSpPr>
          <p:cNvPr id="33795" name="Rectangle 2">
            <a:extLst>
              <a:ext uri="{FF2B5EF4-FFF2-40B4-BE49-F238E27FC236}">
                <a16:creationId xmlns:a16="http://schemas.microsoft.com/office/drawing/2014/main" id="{FE30AAC1-D064-4601-A288-D2611BCF8AC3}"/>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7751DC74-57E6-49EF-B9B9-F2DB5CCAB0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4C2DC397-D5A4-443D-8306-AAA28BBA6D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CA7E91B7-1C71-4593-AD13-2ECFD41152F4}" type="slidenum">
              <a:rPr lang="en-US" altLang="zh-CN" sz="1200" smtClean="0">
                <a:ea typeface="宋体" panose="02010600030101010101" pitchFamily="2" charset="-122"/>
              </a:rPr>
              <a:pPr/>
              <a:t>21</a:t>
            </a:fld>
            <a:endParaRPr lang="en-US" altLang="zh-CN" sz="1200">
              <a:ea typeface="宋体" panose="02010600030101010101" pitchFamily="2" charset="-122"/>
            </a:endParaRPr>
          </a:p>
        </p:txBody>
      </p:sp>
      <p:sp>
        <p:nvSpPr>
          <p:cNvPr id="35843" name="Rectangle 2">
            <a:extLst>
              <a:ext uri="{FF2B5EF4-FFF2-40B4-BE49-F238E27FC236}">
                <a16:creationId xmlns:a16="http://schemas.microsoft.com/office/drawing/2014/main" id="{E33402D0-C1E6-49CF-BCF6-0E80D238FE62}"/>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8485785B-B047-4B0C-9A1A-92982D967F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EBE15BCD-58CF-4A7A-9075-6555A8A665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3D379F51-548B-41C0-9C3B-8FF67CBA5167}" type="slidenum">
              <a:rPr lang="en-US" altLang="zh-CN" sz="1200" smtClean="0">
                <a:ea typeface="宋体" panose="02010600030101010101" pitchFamily="2" charset="-122"/>
              </a:rPr>
              <a:pPr/>
              <a:t>22</a:t>
            </a:fld>
            <a:endParaRPr lang="en-US" altLang="zh-CN" sz="1200">
              <a:ea typeface="宋体" panose="02010600030101010101" pitchFamily="2" charset="-122"/>
            </a:endParaRPr>
          </a:p>
        </p:txBody>
      </p:sp>
      <p:sp>
        <p:nvSpPr>
          <p:cNvPr id="37891" name="Rectangle 2">
            <a:extLst>
              <a:ext uri="{FF2B5EF4-FFF2-40B4-BE49-F238E27FC236}">
                <a16:creationId xmlns:a16="http://schemas.microsoft.com/office/drawing/2014/main" id="{5D55E044-80AE-433C-BF26-79523EA82DF6}"/>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9D4FB6DA-EA19-4427-95C9-7770340782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7275C69-4B77-4B16-AF15-289366E9A9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9CD98D70-F53E-4C31-8CB0-72EB486C2450}" type="slidenum">
              <a:rPr lang="en-US" altLang="zh-CN" sz="1200" smtClean="0">
                <a:ea typeface="宋体" panose="02010600030101010101" pitchFamily="2" charset="-122"/>
              </a:rPr>
              <a:pPr/>
              <a:t>23</a:t>
            </a:fld>
            <a:endParaRPr lang="en-US" altLang="zh-CN" sz="1200">
              <a:ea typeface="宋体" panose="02010600030101010101" pitchFamily="2" charset="-122"/>
            </a:endParaRPr>
          </a:p>
        </p:txBody>
      </p:sp>
      <p:sp>
        <p:nvSpPr>
          <p:cNvPr id="46083" name="Rectangle 2">
            <a:extLst>
              <a:ext uri="{FF2B5EF4-FFF2-40B4-BE49-F238E27FC236}">
                <a16:creationId xmlns:a16="http://schemas.microsoft.com/office/drawing/2014/main" id="{E6229F33-C733-40BA-B053-E90F0DE4B17E}"/>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93FB420C-4D36-4442-9458-575928CCB6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71EAD019-D131-4690-A712-420B3098B1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18E48683-EED8-4E93-A95E-A288A27DCBC8}" type="slidenum">
              <a:rPr lang="en-US" altLang="zh-CN" sz="1200" smtClean="0">
                <a:ea typeface="宋体" panose="02010600030101010101" pitchFamily="2" charset="-122"/>
              </a:rPr>
              <a:pPr/>
              <a:t>24</a:t>
            </a:fld>
            <a:endParaRPr lang="en-US" altLang="zh-CN" sz="1200">
              <a:ea typeface="宋体" panose="02010600030101010101" pitchFamily="2" charset="-122"/>
            </a:endParaRPr>
          </a:p>
        </p:txBody>
      </p:sp>
      <p:sp>
        <p:nvSpPr>
          <p:cNvPr id="48131" name="Rectangle 2">
            <a:extLst>
              <a:ext uri="{FF2B5EF4-FFF2-40B4-BE49-F238E27FC236}">
                <a16:creationId xmlns:a16="http://schemas.microsoft.com/office/drawing/2014/main" id="{AB49913B-A528-4A06-8092-15B0D543BF12}"/>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B6AF5FD7-79BE-4F82-9AD1-CCA1DCCA4D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1A90A56A-9DC2-4D45-BB1E-426CE27689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A3438265-C12A-4353-81B2-7726A0D76D78}" type="slidenum">
              <a:rPr lang="en-US" altLang="zh-CN" sz="1200" smtClean="0">
                <a:ea typeface="宋体" panose="02010600030101010101" pitchFamily="2" charset="-122"/>
              </a:rPr>
              <a:pPr/>
              <a:t>2</a:t>
            </a:fld>
            <a:endParaRPr lang="en-US" altLang="zh-CN" sz="1200">
              <a:ea typeface="宋体" panose="02010600030101010101" pitchFamily="2" charset="-122"/>
            </a:endParaRPr>
          </a:p>
        </p:txBody>
      </p:sp>
      <p:sp>
        <p:nvSpPr>
          <p:cNvPr id="7171" name="Rectangle 2">
            <a:extLst>
              <a:ext uri="{FF2B5EF4-FFF2-40B4-BE49-F238E27FC236}">
                <a16:creationId xmlns:a16="http://schemas.microsoft.com/office/drawing/2014/main" id="{CF0779D0-B53E-4F94-BD00-2C3C97DD91E2}"/>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9CDB5A5C-D10C-4110-A5E6-A1B9BB6B09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9BB004B8-736E-40A4-8623-1DEEFE323F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D36C3095-89E2-47B6-BDED-BA2219149ECA}" type="slidenum">
              <a:rPr lang="en-US" altLang="zh-CN" sz="1200" smtClean="0">
                <a:ea typeface="宋体" panose="02010600030101010101" pitchFamily="2" charset="-122"/>
              </a:rPr>
              <a:pPr/>
              <a:t>25</a:t>
            </a:fld>
            <a:endParaRPr lang="en-US" altLang="zh-CN" sz="1200">
              <a:ea typeface="宋体" panose="02010600030101010101" pitchFamily="2" charset="-122"/>
            </a:endParaRPr>
          </a:p>
        </p:txBody>
      </p:sp>
      <p:sp>
        <p:nvSpPr>
          <p:cNvPr id="50179" name="Rectangle 2">
            <a:extLst>
              <a:ext uri="{FF2B5EF4-FFF2-40B4-BE49-F238E27FC236}">
                <a16:creationId xmlns:a16="http://schemas.microsoft.com/office/drawing/2014/main" id="{1AE35390-A252-42B5-9A07-C961856DC670}"/>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17AA3F96-3BE7-4E01-9143-B71F1F8ED8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650DB553-4638-4C4F-BBF6-176C895A2B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E565A610-6412-4274-A0AA-33E0EE685391}" type="slidenum">
              <a:rPr lang="en-US" altLang="zh-CN" sz="1200" smtClean="0">
                <a:ea typeface="宋体" panose="02010600030101010101" pitchFamily="2" charset="-122"/>
              </a:rPr>
              <a:pPr/>
              <a:t>26</a:t>
            </a:fld>
            <a:endParaRPr lang="en-US" altLang="zh-CN" sz="1200">
              <a:ea typeface="宋体" panose="02010600030101010101" pitchFamily="2" charset="-122"/>
            </a:endParaRPr>
          </a:p>
        </p:txBody>
      </p:sp>
      <p:sp>
        <p:nvSpPr>
          <p:cNvPr id="52227" name="Rectangle 2">
            <a:extLst>
              <a:ext uri="{FF2B5EF4-FFF2-40B4-BE49-F238E27FC236}">
                <a16:creationId xmlns:a16="http://schemas.microsoft.com/office/drawing/2014/main" id="{009FA797-8952-4E9F-AFDD-C1ACCE5883F2}"/>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CCCF775C-5CA3-4F7F-9A8E-0E50DDBD42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BDADC25F-2A33-4562-BB2C-4FF135AF98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DEFCF440-ADC8-4FFA-ABB6-3357EE389782}" type="slidenum">
              <a:rPr lang="en-US" altLang="zh-CN" sz="1200" smtClean="0">
                <a:ea typeface="宋体" panose="02010600030101010101" pitchFamily="2" charset="-122"/>
              </a:rPr>
              <a:pPr/>
              <a:t>27</a:t>
            </a:fld>
            <a:endParaRPr lang="en-US" altLang="zh-CN" sz="1200">
              <a:ea typeface="宋体" panose="02010600030101010101" pitchFamily="2" charset="-122"/>
            </a:endParaRPr>
          </a:p>
        </p:txBody>
      </p:sp>
      <p:sp>
        <p:nvSpPr>
          <p:cNvPr id="54275" name="Rectangle 2">
            <a:extLst>
              <a:ext uri="{FF2B5EF4-FFF2-40B4-BE49-F238E27FC236}">
                <a16:creationId xmlns:a16="http://schemas.microsoft.com/office/drawing/2014/main" id="{BD95A1E3-A3AC-4669-94E2-998F3B2F1491}"/>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352E3D3A-72D0-45B9-9C16-BFD7491EBE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55417DC1-7BD7-4EA4-B213-A90CF0B365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381DF32C-9612-4D0C-9CCF-99173E1BE154}" type="slidenum">
              <a:rPr lang="en-US" altLang="zh-CN" sz="1200" smtClean="0">
                <a:ea typeface="宋体" panose="02010600030101010101" pitchFamily="2" charset="-122"/>
              </a:rPr>
              <a:pPr/>
              <a:t>28</a:t>
            </a:fld>
            <a:endParaRPr lang="en-US" altLang="zh-CN" sz="1200">
              <a:ea typeface="宋体" panose="02010600030101010101" pitchFamily="2" charset="-122"/>
            </a:endParaRPr>
          </a:p>
        </p:txBody>
      </p:sp>
      <p:sp>
        <p:nvSpPr>
          <p:cNvPr id="56323" name="Rectangle 2">
            <a:extLst>
              <a:ext uri="{FF2B5EF4-FFF2-40B4-BE49-F238E27FC236}">
                <a16:creationId xmlns:a16="http://schemas.microsoft.com/office/drawing/2014/main" id="{BA3CC473-35FC-46A8-990F-D93299C4CBCC}"/>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D2E061C0-C7D2-4B1C-997E-884310731F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818C1C89-DE4F-46EC-86DE-E7B931EAAA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BDBC9BDA-374B-4AFC-A630-B7CAC6F7CFE6}" type="slidenum">
              <a:rPr lang="en-US" altLang="zh-CN" sz="1200" smtClean="0">
                <a:ea typeface="宋体" panose="02010600030101010101" pitchFamily="2" charset="-122"/>
              </a:rPr>
              <a:pPr/>
              <a:t>30</a:t>
            </a:fld>
            <a:endParaRPr lang="en-US" altLang="zh-CN" sz="1200">
              <a:ea typeface="宋体" panose="02010600030101010101" pitchFamily="2" charset="-122"/>
            </a:endParaRPr>
          </a:p>
        </p:txBody>
      </p:sp>
      <p:sp>
        <p:nvSpPr>
          <p:cNvPr id="59395" name="Rectangle 2">
            <a:extLst>
              <a:ext uri="{FF2B5EF4-FFF2-40B4-BE49-F238E27FC236}">
                <a16:creationId xmlns:a16="http://schemas.microsoft.com/office/drawing/2014/main" id="{E2014D1B-E759-40F5-880A-7B04D1BDC43D}"/>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37689910-965A-4E1C-B06D-0CA3E633F5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7679F68D-91E6-44C9-BC67-A3FA5D1B76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EE2835D7-9C54-4153-9D27-CF28BBB6CC0C}" type="slidenum">
              <a:rPr lang="en-US" altLang="zh-CN" sz="1200" smtClean="0">
                <a:ea typeface="宋体" panose="02010600030101010101" pitchFamily="2" charset="-122"/>
              </a:rPr>
              <a:pPr/>
              <a:t>31</a:t>
            </a:fld>
            <a:endParaRPr lang="en-US" altLang="zh-CN" sz="1200">
              <a:ea typeface="宋体" panose="02010600030101010101" pitchFamily="2" charset="-122"/>
            </a:endParaRPr>
          </a:p>
        </p:txBody>
      </p:sp>
      <p:sp>
        <p:nvSpPr>
          <p:cNvPr id="61443" name="Rectangle 2">
            <a:extLst>
              <a:ext uri="{FF2B5EF4-FFF2-40B4-BE49-F238E27FC236}">
                <a16:creationId xmlns:a16="http://schemas.microsoft.com/office/drawing/2014/main" id="{92AAA86D-0708-4AE1-813D-43AC1EDBA711}"/>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CB055F67-2175-4C9D-BE6E-CA5DBE72E2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E4B63E15-595F-4007-B108-E00312D2FB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D2CD4B39-11D4-481B-BE3A-4D15841D370C}" type="slidenum">
              <a:rPr lang="en-US" altLang="zh-CN" sz="1200" smtClean="0">
                <a:ea typeface="宋体" panose="02010600030101010101" pitchFamily="2" charset="-122"/>
              </a:rPr>
              <a:pPr/>
              <a:t>34</a:t>
            </a:fld>
            <a:endParaRPr lang="en-US" altLang="zh-CN" sz="1200">
              <a:ea typeface="宋体" panose="02010600030101010101" pitchFamily="2" charset="-122"/>
            </a:endParaRPr>
          </a:p>
        </p:txBody>
      </p:sp>
      <p:sp>
        <p:nvSpPr>
          <p:cNvPr id="64515" name="Rectangle 2">
            <a:extLst>
              <a:ext uri="{FF2B5EF4-FFF2-40B4-BE49-F238E27FC236}">
                <a16:creationId xmlns:a16="http://schemas.microsoft.com/office/drawing/2014/main" id="{062AC704-082A-44E0-B368-8D7D86F20681}"/>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837CD4FE-0225-47C6-B031-D4C99473E1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3C37F0E3-E0D3-4775-89B2-59EBACFE1E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EE10E74A-AFBD-4946-A741-A656D1BBABD1}" type="slidenum">
              <a:rPr lang="en-US" altLang="zh-CN" sz="1200" smtClean="0">
                <a:ea typeface="宋体" panose="02010600030101010101" pitchFamily="2" charset="-122"/>
              </a:rPr>
              <a:pPr/>
              <a:t>35</a:t>
            </a:fld>
            <a:endParaRPr lang="en-US" altLang="zh-CN" sz="1200">
              <a:ea typeface="宋体" panose="02010600030101010101" pitchFamily="2" charset="-122"/>
            </a:endParaRPr>
          </a:p>
        </p:txBody>
      </p:sp>
      <p:sp>
        <p:nvSpPr>
          <p:cNvPr id="66563" name="Rectangle 2">
            <a:extLst>
              <a:ext uri="{FF2B5EF4-FFF2-40B4-BE49-F238E27FC236}">
                <a16:creationId xmlns:a16="http://schemas.microsoft.com/office/drawing/2014/main" id="{D544A6AB-8808-45AB-BF28-4B7E3B97DB33}"/>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1B03EEF9-6487-4333-8F4E-5B64EF7B5C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B052139C-DC72-46EE-95CC-0D96C00290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E6B0C544-DB19-4CAC-B00B-3D787692AA02}" type="slidenum">
              <a:rPr lang="en-US" altLang="zh-CN" sz="1200" smtClean="0">
                <a:ea typeface="宋体" panose="02010600030101010101" pitchFamily="2" charset="-122"/>
              </a:rPr>
              <a:pPr/>
              <a:t>36</a:t>
            </a:fld>
            <a:endParaRPr lang="en-US" altLang="zh-CN" sz="1200">
              <a:ea typeface="宋体" panose="02010600030101010101" pitchFamily="2" charset="-122"/>
            </a:endParaRPr>
          </a:p>
        </p:txBody>
      </p:sp>
      <p:sp>
        <p:nvSpPr>
          <p:cNvPr id="68611" name="Rectangle 2">
            <a:extLst>
              <a:ext uri="{FF2B5EF4-FFF2-40B4-BE49-F238E27FC236}">
                <a16:creationId xmlns:a16="http://schemas.microsoft.com/office/drawing/2014/main" id="{5B9F7546-CF55-44CD-8F55-723D3EAD1A21}"/>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7F20CEF3-F1F9-4103-BFE7-BA35461100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A32C0453-4FA2-45AA-B3A3-74F5B1EF99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3A370DE1-1396-4715-9C0F-52D9D5A4C32C}" type="slidenum">
              <a:rPr lang="en-US" altLang="zh-CN" sz="1200" smtClean="0">
                <a:ea typeface="宋体" panose="02010600030101010101" pitchFamily="2" charset="-122"/>
              </a:rPr>
              <a:pPr/>
              <a:t>37</a:t>
            </a:fld>
            <a:endParaRPr lang="en-US" altLang="zh-CN" sz="1200">
              <a:ea typeface="宋体" panose="02010600030101010101" pitchFamily="2" charset="-122"/>
            </a:endParaRPr>
          </a:p>
        </p:txBody>
      </p:sp>
      <p:sp>
        <p:nvSpPr>
          <p:cNvPr id="70659" name="Rectangle 2">
            <a:extLst>
              <a:ext uri="{FF2B5EF4-FFF2-40B4-BE49-F238E27FC236}">
                <a16:creationId xmlns:a16="http://schemas.microsoft.com/office/drawing/2014/main" id="{1A72876E-EAAC-4935-B46E-09EDB5BF52FE}"/>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4FA63CB8-52C9-4A2F-A723-0C1E305D92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B1E218CD-F117-4805-B387-86A814E2FD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nSpc>
                <a:spcPct val="100000"/>
              </a:lnSpc>
            </a:pPr>
            <a:fld id="{C550A33D-7C25-4CBA-AE94-8A04C598629E}" type="slidenum">
              <a:rPr lang="en-US" altLang="zh-CN" sz="1200">
                <a:ea typeface="宋体" panose="02010600030101010101" pitchFamily="2" charset="-122"/>
              </a:rPr>
              <a:pPr>
                <a:lnSpc>
                  <a:spcPct val="100000"/>
                </a:lnSpc>
              </a:pPr>
              <a:t>5</a:t>
            </a:fld>
            <a:endParaRPr lang="en-US" altLang="zh-CN" sz="1200">
              <a:ea typeface="宋体" panose="02010600030101010101" pitchFamily="2" charset="-122"/>
            </a:endParaRPr>
          </a:p>
        </p:txBody>
      </p:sp>
      <p:sp>
        <p:nvSpPr>
          <p:cNvPr id="26627" name="Rectangle 2">
            <a:extLst>
              <a:ext uri="{FF2B5EF4-FFF2-40B4-BE49-F238E27FC236}">
                <a16:creationId xmlns:a16="http://schemas.microsoft.com/office/drawing/2014/main" id="{BD11ED16-8D8D-4AEC-A79E-EE3E3E834037}"/>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03928B3C-083C-4F09-AB9C-8F89177506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6FD2AB3-79CE-4749-9388-93A7374745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EEDD199E-75E1-4683-8EC1-8CC548ADA555}" type="slidenum">
              <a:rPr lang="en-US" altLang="zh-CN" sz="1200" smtClean="0">
                <a:ea typeface="宋体" panose="02010600030101010101" pitchFamily="2" charset="-122"/>
              </a:rPr>
              <a:pPr/>
              <a:t>38</a:t>
            </a:fld>
            <a:endParaRPr lang="en-US" altLang="zh-CN" sz="1200">
              <a:ea typeface="宋体" panose="02010600030101010101" pitchFamily="2" charset="-122"/>
            </a:endParaRPr>
          </a:p>
        </p:txBody>
      </p:sp>
      <p:sp>
        <p:nvSpPr>
          <p:cNvPr id="72707" name="Rectangle 2">
            <a:extLst>
              <a:ext uri="{FF2B5EF4-FFF2-40B4-BE49-F238E27FC236}">
                <a16:creationId xmlns:a16="http://schemas.microsoft.com/office/drawing/2014/main" id="{0CC13BA9-0888-4E30-A321-662A82ADCD32}"/>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A9EAD80D-C334-404C-A976-E38D5FD31A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523486AD-A729-46BD-A37B-074FB0BAB6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F584B75D-4AD8-4F9C-96C7-A7C5B188C6D5}" type="slidenum">
              <a:rPr lang="en-US" altLang="zh-CN" sz="1200" smtClean="0">
                <a:ea typeface="宋体" panose="02010600030101010101" pitchFamily="2" charset="-122"/>
              </a:rPr>
              <a:pPr/>
              <a:t>39</a:t>
            </a:fld>
            <a:endParaRPr lang="en-US" altLang="zh-CN" sz="1200">
              <a:ea typeface="宋体" panose="02010600030101010101" pitchFamily="2" charset="-122"/>
            </a:endParaRPr>
          </a:p>
        </p:txBody>
      </p:sp>
      <p:sp>
        <p:nvSpPr>
          <p:cNvPr id="74755" name="Rectangle 2">
            <a:extLst>
              <a:ext uri="{FF2B5EF4-FFF2-40B4-BE49-F238E27FC236}">
                <a16:creationId xmlns:a16="http://schemas.microsoft.com/office/drawing/2014/main" id="{21C92F41-4EAB-45F4-9699-484C4B44ACB4}"/>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C7BBA1D2-FF8B-4E4C-A425-C7D667ED95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E1778D7B-52F7-48B4-993B-FDC69E89B9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8370431B-AA7F-4AC0-83B7-DBBF820D3374}" type="slidenum">
              <a:rPr lang="en-US" altLang="zh-CN" sz="1200" smtClean="0">
                <a:ea typeface="宋体" panose="02010600030101010101" pitchFamily="2" charset="-122"/>
              </a:rPr>
              <a:pPr/>
              <a:t>40</a:t>
            </a:fld>
            <a:endParaRPr lang="en-US" altLang="zh-CN" sz="1200">
              <a:ea typeface="宋体" panose="02010600030101010101" pitchFamily="2" charset="-122"/>
            </a:endParaRPr>
          </a:p>
        </p:txBody>
      </p:sp>
      <p:sp>
        <p:nvSpPr>
          <p:cNvPr id="76803" name="Rectangle 2">
            <a:extLst>
              <a:ext uri="{FF2B5EF4-FFF2-40B4-BE49-F238E27FC236}">
                <a16:creationId xmlns:a16="http://schemas.microsoft.com/office/drawing/2014/main" id="{209C5F65-F4CE-40D4-8B43-817EC017E9F6}"/>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2CFD36EB-151C-4D1C-A384-7BA6491550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2AF8EB75-A9B4-4518-9CA1-062BED324A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DECFBFFC-3A8B-42AB-A338-1A4766A785B3}" type="slidenum">
              <a:rPr lang="en-US" altLang="zh-CN" sz="1200" smtClean="0">
                <a:ea typeface="宋体" panose="02010600030101010101" pitchFamily="2" charset="-122"/>
              </a:rPr>
              <a:pPr/>
              <a:t>41</a:t>
            </a:fld>
            <a:endParaRPr lang="en-US" altLang="zh-CN" sz="1200">
              <a:ea typeface="宋体" panose="02010600030101010101" pitchFamily="2" charset="-122"/>
            </a:endParaRPr>
          </a:p>
        </p:txBody>
      </p:sp>
      <p:sp>
        <p:nvSpPr>
          <p:cNvPr id="78851" name="Rectangle 2">
            <a:extLst>
              <a:ext uri="{FF2B5EF4-FFF2-40B4-BE49-F238E27FC236}">
                <a16:creationId xmlns:a16="http://schemas.microsoft.com/office/drawing/2014/main" id="{A9CE45F2-E0B9-4D7F-9A71-8AE847FA6B1F}"/>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1F188CFD-CB3E-405F-8B45-B9D7EE61A3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D525076B-00FA-4589-80F9-92170823AD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978DE3F9-0FF3-40D0-9C2B-4B92B1B4B350}" type="slidenum">
              <a:rPr lang="en-US" altLang="zh-CN" sz="1200" smtClean="0">
                <a:ea typeface="宋体" panose="02010600030101010101" pitchFamily="2" charset="-122"/>
              </a:rPr>
              <a:pPr/>
              <a:t>42</a:t>
            </a:fld>
            <a:endParaRPr lang="en-US" altLang="zh-CN" sz="1200">
              <a:ea typeface="宋体" panose="02010600030101010101" pitchFamily="2" charset="-122"/>
            </a:endParaRPr>
          </a:p>
        </p:txBody>
      </p:sp>
      <p:sp>
        <p:nvSpPr>
          <p:cNvPr id="80899" name="Rectangle 2">
            <a:extLst>
              <a:ext uri="{FF2B5EF4-FFF2-40B4-BE49-F238E27FC236}">
                <a16:creationId xmlns:a16="http://schemas.microsoft.com/office/drawing/2014/main" id="{61B57DDF-E95F-480B-B82D-162C8589573A}"/>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EBF5A47E-0DB8-41D9-A728-FD926C28D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4DC3437F-4947-46B1-9B22-16E8E27E10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8302D18F-929E-4160-8258-7F759C95A596}" type="slidenum">
              <a:rPr lang="en-US" altLang="zh-CN" sz="1200" smtClean="0">
                <a:ea typeface="宋体" panose="02010600030101010101" pitchFamily="2" charset="-122"/>
              </a:rPr>
              <a:pPr/>
              <a:t>6</a:t>
            </a:fld>
            <a:endParaRPr lang="en-US" altLang="zh-CN" sz="1200">
              <a:ea typeface="宋体" panose="02010600030101010101" pitchFamily="2" charset="-122"/>
            </a:endParaRPr>
          </a:p>
        </p:txBody>
      </p:sp>
      <p:sp>
        <p:nvSpPr>
          <p:cNvPr id="10243" name="Rectangle 2">
            <a:extLst>
              <a:ext uri="{FF2B5EF4-FFF2-40B4-BE49-F238E27FC236}">
                <a16:creationId xmlns:a16="http://schemas.microsoft.com/office/drawing/2014/main" id="{C0FEA15C-F661-4CC1-ADEA-791C994E8A39}"/>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34CA36F2-7BA6-41D8-ADB7-C80D6F52BD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B65D6418-AC79-4D77-9D58-3270C92326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0C49D2B3-FF1D-425F-9B31-98AE771EDA69}" type="slidenum">
              <a:rPr lang="en-US" altLang="zh-CN" sz="1200" smtClean="0">
                <a:ea typeface="宋体" panose="02010600030101010101" pitchFamily="2" charset="-122"/>
              </a:rPr>
              <a:pPr/>
              <a:t>7</a:t>
            </a:fld>
            <a:endParaRPr lang="en-US" altLang="zh-CN" sz="1200">
              <a:ea typeface="宋体" panose="02010600030101010101" pitchFamily="2" charset="-122"/>
            </a:endParaRPr>
          </a:p>
        </p:txBody>
      </p:sp>
      <p:sp>
        <p:nvSpPr>
          <p:cNvPr id="12291" name="Rectangle 2">
            <a:extLst>
              <a:ext uri="{FF2B5EF4-FFF2-40B4-BE49-F238E27FC236}">
                <a16:creationId xmlns:a16="http://schemas.microsoft.com/office/drawing/2014/main" id="{964D4A6C-C678-49AC-BF06-C9EBBE2E89D7}"/>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05C8655F-CE16-4B46-ADBD-748E01B5D5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1C2BA105-BB64-434E-A39C-B6D59CA884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1C61CA27-7627-44C5-BCE6-9739C8883262}" type="slidenum">
              <a:rPr lang="en-US" altLang="zh-CN" sz="1200" smtClean="0">
                <a:ea typeface="宋体" panose="02010600030101010101" pitchFamily="2" charset="-122"/>
              </a:rPr>
              <a:pPr/>
              <a:t>8</a:t>
            </a:fld>
            <a:endParaRPr lang="en-US" altLang="zh-CN" sz="1200">
              <a:ea typeface="宋体" panose="02010600030101010101" pitchFamily="2" charset="-122"/>
            </a:endParaRPr>
          </a:p>
        </p:txBody>
      </p:sp>
      <p:sp>
        <p:nvSpPr>
          <p:cNvPr id="14339" name="Rectangle 2">
            <a:extLst>
              <a:ext uri="{FF2B5EF4-FFF2-40B4-BE49-F238E27FC236}">
                <a16:creationId xmlns:a16="http://schemas.microsoft.com/office/drawing/2014/main" id="{8BD24168-AABF-4E62-8830-721FF519C0E5}"/>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E66DD141-3B81-45E9-992B-562609D3A8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E259187D-0292-4F9C-8C08-58A43FCC15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A9BBBFA7-6DF2-4816-A188-8077B45DC953}" type="slidenum">
              <a:rPr lang="en-US" altLang="zh-CN" sz="1200" smtClean="0">
                <a:ea typeface="宋体" panose="02010600030101010101" pitchFamily="2" charset="-122"/>
              </a:rPr>
              <a:pPr/>
              <a:t>10</a:t>
            </a:fld>
            <a:endParaRPr lang="en-US" altLang="zh-CN" sz="1200">
              <a:ea typeface="宋体" panose="02010600030101010101" pitchFamily="2" charset="-122"/>
            </a:endParaRPr>
          </a:p>
        </p:txBody>
      </p:sp>
      <p:sp>
        <p:nvSpPr>
          <p:cNvPr id="17411" name="Rectangle 2">
            <a:extLst>
              <a:ext uri="{FF2B5EF4-FFF2-40B4-BE49-F238E27FC236}">
                <a16:creationId xmlns:a16="http://schemas.microsoft.com/office/drawing/2014/main" id="{C099A0EC-CDDF-468A-B1DA-645BBA639865}"/>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2E181B69-489E-4978-828A-E1B0EE385F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388C7F6F-1F7F-4F4B-B387-6040D08A96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B552C060-C2E2-4DCD-B8DB-389D3B568A03}" type="slidenum">
              <a:rPr lang="en-US" altLang="zh-CN" sz="1200" smtClean="0">
                <a:ea typeface="宋体" panose="02010600030101010101" pitchFamily="2" charset="-122"/>
              </a:rPr>
              <a:pPr/>
              <a:t>11</a:t>
            </a:fld>
            <a:endParaRPr lang="en-US" altLang="zh-CN" sz="1200">
              <a:ea typeface="宋体" panose="02010600030101010101" pitchFamily="2" charset="-122"/>
            </a:endParaRPr>
          </a:p>
        </p:txBody>
      </p:sp>
      <p:sp>
        <p:nvSpPr>
          <p:cNvPr id="19459" name="Rectangle 2">
            <a:extLst>
              <a:ext uri="{FF2B5EF4-FFF2-40B4-BE49-F238E27FC236}">
                <a16:creationId xmlns:a16="http://schemas.microsoft.com/office/drawing/2014/main" id="{AAE9ABB2-4E26-4B31-A7EF-5F67E3DEBA57}"/>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00BB0C1F-E68C-42EC-B92C-C4F7DB5206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D4316C94-518A-482B-B6BD-EF674459DA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78F8B79B-1A44-4105-8D39-E504F538599E}" type="slidenum">
              <a:rPr lang="en-US" altLang="zh-CN" sz="1200" smtClean="0">
                <a:ea typeface="宋体" panose="02010600030101010101" pitchFamily="2" charset="-122"/>
              </a:rPr>
              <a:pPr/>
              <a:t>12</a:t>
            </a:fld>
            <a:endParaRPr lang="en-US" altLang="zh-CN" sz="1200">
              <a:ea typeface="宋体" panose="02010600030101010101" pitchFamily="2" charset="-122"/>
            </a:endParaRPr>
          </a:p>
        </p:txBody>
      </p:sp>
      <p:sp>
        <p:nvSpPr>
          <p:cNvPr id="21507" name="Rectangle 2">
            <a:extLst>
              <a:ext uri="{FF2B5EF4-FFF2-40B4-BE49-F238E27FC236}">
                <a16:creationId xmlns:a16="http://schemas.microsoft.com/office/drawing/2014/main" id="{84A97C3B-10C1-4314-9E61-09C0B2CCAC73}"/>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B2B4B8AE-B3AC-40D8-A82C-9CA4ED77AC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index_01">
            <a:extLst>
              <a:ext uri="{FF2B5EF4-FFF2-40B4-BE49-F238E27FC236}">
                <a16:creationId xmlns:a16="http://schemas.microsoft.com/office/drawing/2014/main" id="{24D7DB77-3473-4AF9-BE65-85692361F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329" t="17384"/>
          <a:stretch>
            <a:fillRect/>
          </a:stretch>
        </p:blipFill>
        <p:spPr bwMode="auto">
          <a:xfrm>
            <a:off x="250825" y="188913"/>
            <a:ext cx="36734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ndex_01">
            <a:extLst>
              <a:ext uri="{FF2B5EF4-FFF2-40B4-BE49-F238E27FC236}">
                <a16:creationId xmlns:a16="http://schemas.microsoft.com/office/drawing/2014/main" id="{AC628256-8FF7-4295-9823-42206D016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419"/>
          <a:stretch>
            <a:fillRect/>
          </a:stretch>
        </p:blipFill>
        <p:spPr bwMode="auto">
          <a:xfrm>
            <a:off x="0" y="1268413"/>
            <a:ext cx="91440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index_01">
            <a:extLst>
              <a:ext uri="{FF2B5EF4-FFF2-40B4-BE49-F238E27FC236}">
                <a16:creationId xmlns:a16="http://schemas.microsoft.com/office/drawing/2014/main" id="{DBF653FD-4453-48A3-BFF9-6B114DE6F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201"/>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subTitle" sz="quarter" idx="1"/>
          </p:nvPr>
        </p:nvSpPr>
        <p:spPr>
          <a:xfrm>
            <a:off x="1116013" y="4437063"/>
            <a:ext cx="6851650" cy="1069975"/>
          </a:xfrm>
        </p:spPr>
        <p:txBody>
          <a:bodyPr lIns="180000" tIns="108000" rIns="144000"/>
          <a:lstStyle>
            <a:lvl1pPr marL="0" indent="0" algn="ctr">
              <a:lnSpc>
                <a:spcPct val="100000"/>
              </a:lnSpc>
              <a:spcBef>
                <a:spcPct val="0"/>
              </a:spcBef>
              <a:buClrTx/>
              <a:buFontTx/>
              <a:buNone/>
              <a:defRPr>
                <a:ea typeface="华文中宋" pitchFamily="2" charset="-122"/>
              </a:defRPr>
            </a:lvl1pPr>
          </a:lstStyle>
          <a:p>
            <a:r>
              <a:rPr lang="zh-CN" altLang="fr-FR"/>
              <a:t>第一章</a:t>
            </a:r>
          </a:p>
          <a:p>
            <a:r>
              <a:rPr lang="zh-CN" altLang="fr-FR"/>
              <a:t>软件工程概述</a:t>
            </a:r>
            <a:endParaRPr lang="fr-FR" altLang="zh-CN"/>
          </a:p>
        </p:txBody>
      </p:sp>
      <p:sp>
        <p:nvSpPr>
          <p:cNvPr id="9221" name="Rectangle 5"/>
          <p:cNvSpPr>
            <a:spLocks noGrp="1" noChangeArrowheads="1"/>
          </p:cNvSpPr>
          <p:nvPr>
            <p:ph type="ctrTitle" sz="quarter"/>
          </p:nvPr>
        </p:nvSpPr>
        <p:spPr>
          <a:xfrm>
            <a:off x="1116013" y="1085850"/>
            <a:ext cx="6875462" cy="2060575"/>
          </a:xfrm>
        </p:spPr>
        <p:txBody>
          <a:bodyPr lIns="360000" tIns="360000" rIns="360000" bIns="360000">
            <a:spAutoFit/>
          </a:bodyPr>
          <a:lstStyle>
            <a:lvl1pPr algn="ctr">
              <a:lnSpc>
                <a:spcPct val="100000"/>
              </a:lnSpc>
              <a:defRPr sz="4400">
                <a:solidFill>
                  <a:schemeClr val="bg1"/>
                </a:solidFill>
              </a:defRPr>
            </a:lvl1pPr>
          </a:lstStyle>
          <a:p>
            <a:r>
              <a:rPr lang="zh-CN" altLang="fr-FR"/>
              <a:t>软件工程</a:t>
            </a:r>
            <a:br>
              <a:rPr lang="zh-CN" altLang="fr-FR"/>
            </a:br>
            <a:r>
              <a:rPr lang="fr-FR" altLang="zh-CN"/>
              <a:t>Softarw Engineering</a:t>
            </a:r>
          </a:p>
        </p:txBody>
      </p:sp>
      <p:sp>
        <p:nvSpPr>
          <p:cNvPr id="7" name="Rectangle 7">
            <a:extLst>
              <a:ext uri="{FF2B5EF4-FFF2-40B4-BE49-F238E27FC236}">
                <a16:creationId xmlns:a16="http://schemas.microsoft.com/office/drawing/2014/main" id="{0A905025-76DE-4305-87D5-839CDC6BE45A}"/>
              </a:ext>
            </a:extLst>
          </p:cNvPr>
          <p:cNvSpPr>
            <a:spLocks noGrp="1" noChangeArrowheads="1"/>
          </p:cNvSpPr>
          <p:nvPr>
            <p:ph type="ftr" sz="quarter" idx="10"/>
          </p:nvPr>
        </p:nvSpPr>
        <p:spPr>
          <a:xfrm>
            <a:off x="2320925" y="6564313"/>
            <a:ext cx="4464050" cy="293687"/>
          </a:xfrm>
        </p:spPr>
        <p:txBody>
          <a:bodyPr/>
          <a:lstStyle>
            <a:lvl1pPr algn="ctr">
              <a:defRPr dirty="0">
                <a:solidFill>
                  <a:schemeClr val="bg1"/>
                </a:solidFill>
              </a:defRPr>
            </a:lvl1pPr>
          </a:lstStyle>
          <a:p>
            <a:pPr>
              <a:defRPr/>
            </a:pPr>
            <a:r>
              <a:rPr lang="en-GB" altLang="en-US"/>
              <a:t>© </a:t>
            </a:r>
            <a:r>
              <a:rPr lang="en-GB" altLang="zh-CN"/>
              <a:t>2020</a:t>
            </a:r>
            <a:r>
              <a:rPr lang="en-GB" altLang="en-US"/>
              <a:t> </a:t>
            </a:r>
            <a:r>
              <a:rPr lang="en-GB" altLang="zh-CN"/>
              <a:t>BUPT TSEG</a:t>
            </a:r>
            <a:endParaRPr lang="en-US" altLang="zh-CN"/>
          </a:p>
        </p:txBody>
      </p:sp>
    </p:spTree>
    <p:extLst>
      <p:ext uri="{BB962C8B-B14F-4D97-AF65-F5344CB8AC3E}">
        <p14:creationId xmlns:p14="http://schemas.microsoft.com/office/powerpoint/2010/main" val="144368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86734198-060A-461B-B67E-D4456DA19D9B}"/>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114535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0"/>
            <a:ext cx="2111375" cy="62658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7700" y="0"/>
            <a:ext cx="6181725" cy="62658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0DD73625-AE1C-4549-8172-13C9A4E425C7}"/>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91236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91FB9497-F5DF-400F-A8AC-F02BEBE0A653}"/>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1035281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C88D3784-7A56-4FF4-BB05-5758B37969F7}"/>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399717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770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585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257BF889-9312-4387-9B37-53A6ACA7F971}"/>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3378203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1C142E49-BB35-48A1-BDCA-CB6E3C4CDFA4}"/>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183943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2AB8F6C6-A666-4DF1-920A-CE38B6F56BAB}"/>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1051000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67DA3C31-4911-4AC2-89C1-0B5A677D11ED}"/>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147164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01CEB5C2-35CE-4467-91BD-E88394019B43}"/>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751193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ED5684DD-2D00-4B59-A6A4-30A543C7CCDC}"/>
              </a:ext>
            </a:extLst>
          </p:cNvPr>
          <p:cNvSpPr>
            <a:spLocks noGrp="1" noChangeArrowheads="1"/>
          </p:cNvSpPr>
          <p:nvPr>
            <p:ph type="ftr" sz="quarter" idx="10"/>
          </p:nvPr>
        </p:nvSpPr>
        <p:spPr>
          <a:ln/>
        </p:spPr>
        <p:txBody>
          <a:bodyPr/>
          <a:lstStyle>
            <a:lvl1pPr>
              <a:defRPr/>
            </a:lvl1p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2552644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nner_lightblue">
            <a:extLst>
              <a:ext uri="{FF2B5EF4-FFF2-40B4-BE49-F238E27FC236}">
                <a16:creationId xmlns:a16="http://schemas.microsoft.com/office/drawing/2014/main" id="{48636AD9-1C40-4DAC-88F0-5428400A76B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5875" y="0"/>
            <a:ext cx="658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Bannerbottom_lightblue">
            <a:extLst>
              <a:ext uri="{FF2B5EF4-FFF2-40B4-BE49-F238E27FC236}">
                <a16:creationId xmlns:a16="http://schemas.microsoft.com/office/drawing/2014/main" id="{95422618-A344-479C-B839-4532E9A1C58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581775"/>
            <a:ext cx="914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792B5235-8537-48BD-B8D6-D487FE4BB25A}"/>
              </a:ext>
            </a:extLst>
          </p:cNvPr>
          <p:cNvSpPr>
            <a:spLocks noGrp="1" noChangeArrowheads="1"/>
          </p:cNvSpPr>
          <p:nvPr>
            <p:ph type="title"/>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p>
            <a:pPr lvl="0"/>
            <a:r>
              <a:rPr lang="zh-CN" altLang="fr-FR"/>
              <a:t>软件定义</a:t>
            </a:r>
            <a:endParaRPr lang="fr-FR" altLang="zh-CN"/>
          </a:p>
        </p:txBody>
      </p:sp>
      <p:sp>
        <p:nvSpPr>
          <p:cNvPr id="1029" name="Rectangle 5">
            <a:extLst>
              <a:ext uri="{FF2B5EF4-FFF2-40B4-BE49-F238E27FC236}">
                <a16:creationId xmlns:a16="http://schemas.microsoft.com/office/drawing/2014/main" id="{990B3BE9-3BB9-4A8D-83AD-147F14F4FDF2}"/>
              </a:ext>
            </a:extLst>
          </p:cNvPr>
          <p:cNvSpPr>
            <a:spLocks noGrp="1" noChangeArrowheads="1"/>
          </p:cNvSpPr>
          <p:nvPr>
            <p:ph type="body" idx="1"/>
          </p:nvPr>
        </p:nvSpPr>
        <p:spPr bwMode="auto">
          <a:xfrm>
            <a:off x="647700" y="1409700"/>
            <a:ext cx="83439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fr-FR"/>
              <a:t>第一级标题</a:t>
            </a:r>
            <a:endParaRPr lang="fr-FR" altLang="zh-CN"/>
          </a:p>
          <a:p>
            <a:pPr lvl="1"/>
            <a:r>
              <a:rPr lang="zh-CN" altLang="fr-FR"/>
              <a:t>第二级标题</a:t>
            </a:r>
            <a:endParaRPr lang="fr-FR" altLang="zh-CN"/>
          </a:p>
          <a:p>
            <a:pPr lvl="2"/>
            <a:r>
              <a:rPr lang="zh-CN" altLang="fr-FR"/>
              <a:t>第三级标题</a:t>
            </a:r>
            <a:endParaRPr lang="fr-FR" altLang="zh-CN"/>
          </a:p>
          <a:p>
            <a:pPr lvl="3"/>
            <a:r>
              <a:rPr lang="fr-FR" altLang="zh-CN"/>
              <a:t>Quatrième niveau</a:t>
            </a:r>
          </a:p>
        </p:txBody>
      </p:sp>
      <p:sp>
        <p:nvSpPr>
          <p:cNvPr id="8198" name="Rectangle 6">
            <a:extLst>
              <a:ext uri="{FF2B5EF4-FFF2-40B4-BE49-F238E27FC236}">
                <a16:creationId xmlns:a16="http://schemas.microsoft.com/office/drawing/2014/main" id="{34CF4F95-76BB-43C3-8674-71D1712577D7}"/>
              </a:ext>
            </a:extLst>
          </p:cNvPr>
          <p:cNvSpPr>
            <a:spLocks noGrp="1" noChangeArrowheads="1"/>
          </p:cNvSpPr>
          <p:nvPr>
            <p:ph type="ftr" sz="quarter" idx="3"/>
          </p:nvPr>
        </p:nvSpPr>
        <p:spPr bwMode="auto">
          <a:xfrm>
            <a:off x="1979613" y="6564313"/>
            <a:ext cx="4464050" cy="293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lnSpc>
                <a:spcPct val="100000"/>
              </a:lnSpc>
              <a:defRPr sz="1200" b="1" dirty="0">
                <a:latin typeface="Arial" charset="0"/>
                <a:ea typeface="宋体" pitchFamily="2" charset="-122"/>
              </a:defRPr>
            </a:lvl1p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a:p>
        </p:txBody>
      </p:sp>
      <p:sp>
        <p:nvSpPr>
          <p:cNvPr id="8199" name="Text Box 7">
            <a:extLst>
              <a:ext uri="{FF2B5EF4-FFF2-40B4-BE49-F238E27FC236}">
                <a16:creationId xmlns:a16="http://schemas.microsoft.com/office/drawing/2014/main" id="{E58CE13C-618A-4306-9C0C-45E027D9FEB6}"/>
              </a:ext>
            </a:extLst>
          </p:cNvPr>
          <p:cNvSpPr txBox="1">
            <a:spLocks noChangeArrowheads="1"/>
          </p:cNvSpPr>
          <p:nvPr/>
        </p:nvSpPr>
        <p:spPr bwMode="auto">
          <a:xfrm>
            <a:off x="5867400" y="6591300"/>
            <a:ext cx="3276600" cy="273050"/>
          </a:xfrm>
          <a:prstGeom prst="rect">
            <a:avLst/>
          </a:prstGeom>
          <a:noFill/>
          <a:ln w="19050">
            <a:noFill/>
            <a:miter lim="800000"/>
            <a:headEnd/>
            <a:tailEnd/>
          </a:ln>
          <a:effectLst/>
        </p:spPr>
        <p:txBody>
          <a:bodyPr lIns="180000" rIns="180000"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85000"/>
              </a:lnSpc>
              <a:defRPr/>
            </a:pPr>
            <a:fld id="{D61C1ECB-F384-465C-A616-CAF644002A98}" type="slidenum">
              <a:rPr lang="en-GB" altLang="en-US" sz="1400" b="1" smtClean="0">
                <a:ea typeface="宋体" panose="02010600030101010101" pitchFamily="2" charset="-122"/>
              </a:rPr>
              <a:pPr algn="r">
                <a:lnSpc>
                  <a:spcPct val="85000"/>
                </a:lnSpc>
                <a:defRPr/>
              </a:pPr>
              <a:t>‹#›</a:t>
            </a:fld>
            <a:endParaRPr lang="en-US" altLang="zh-CN" sz="1400" b="1">
              <a:ea typeface="宋体" panose="02010600030101010101" pitchFamily="2" charset="-122"/>
            </a:endParaRPr>
          </a:p>
        </p:txBody>
      </p:sp>
      <p:pic>
        <p:nvPicPr>
          <p:cNvPr id="1032" name="Picture 8" descr="index_01">
            <a:extLst>
              <a:ext uri="{FF2B5EF4-FFF2-40B4-BE49-F238E27FC236}">
                <a16:creationId xmlns:a16="http://schemas.microsoft.com/office/drawing/2014/main" id="{5B211FA5-732E-447A-AF04-B3572EC3430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9329" t="17384"/>
          <a:stretch>
            <a:fillRect/>
          </a:stretch>
        </p:blipFill>
        <p:spPr bwMode="auto">
          <a:xfrm>
            <a:off x="0" y="260350"/>
            <a:ext cx="24844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8FF47398-38BE-403F-99F7-21D787973A3C}"/>
              </a:ext>
            </a:extLst>
          </p:cNvPr>
          <p:cNvSpPr>
            <a:spLocks noChangeArrowheads="1"/>
          </p:cNvSpPr>
          <p:nvPr/>
        </p:nvSpPr>
        <p:spPr bwMode="auto">
          <a:xfrm>
            <a:off x="287338" y="908050"/>
            <a:ext cx="8856662" cy="71438"/>
          </a:xfrm>
          <a:prstGeom prst="rect">
            <a:avLst/>
          </a:prstGeom>
          <a:solidFill>
            <a:srgbClr val="66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dt="0"/>
  <p:txStyles>
    <p:title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p:titleStyle>
    <p:bodyStyle>
      <a:lvl1pPr marL="450850" indent="-450850" algn="l" rtl="0" eaLnBrk="0" fontAlgn="base" hangingPunct="0">
        <a:lnSpc>
          <a:spcPct val="90000"/>
        </a:lnSpc>
        <a:spcBef>
          <a:spcPct val="50000"/>
        </a:spcBef>
        <a:spcAft>
          <a:spcPct val="0"/>
        </a:spcAft>
        <a:buClr>
          <a:schemeClr val="bg2"/>
        </a:buClr>
        <a:buSzPct val="65000"/>
        <a:buFont typeface="Wingdings" panose="05000000000000000000" pitchFamily="2" charset="2"/>
        <a:buChar char="u"/>
        <a:defRPr sz="3200">
          <a:solidFill>
            <a:schemeClr val="tx1"/>
          </a:solidFill>
          <a:latin typeface="+mn-lt"/>
          <a:ea typeface="+mn-ea"/>
          <a:cs typeface="+mn-cs"/>
        </a:defRPr>
      </a:lvl1pPr>
      <a:lvl2pPr marL="987425" indent="-357188" algn="l" rtl="0" eaLnBrk="0" fontAlgn="base" hangingPunct="0">
        <a:lnSpc>
          <a:spcPct val="90000"/>
        </a:lnSpc>
        <a:spcBef>
          <a:spcPct val="50000"/>
        </a:spcBef>
        <a:spcAft>
          <a:spcPct val="0"/>
        </a:spcAft>
        <a:buClr>
          <a:srgbClr val="6655CD"/>
        </a:buClr>
        <a:buSzPct val="65000"/>
        <a:buFont typeface="Wingdings" panose="05000000000000000000" pitchFamily="2" charset="2"/>
        <a:buChar char="Ø"/>
        <a:defRPr sz="2800">
          <a:solidFill>
            <a:schemeClr val="tx1"/>
          </a:solidFill>
          <a:latin typeface="+mn-lt"/>
          <a:ea typeface="+mj-ea"/>
        </a:defRPr>
      </a:lvl2pPr>
      <a:lvl3pPr marL="1524000" indent="-357188" algn="l" rtl="0" eaLnBrk="0" fontAlgn="base" hangingPunct="0">
        <a:lnSpc>
          <a:spcPct val="90000"/>
        </a:lnSpc>
        <a:spcBef>
          <a:spcPct val="50000"/>
        </a:spcBef>
        <a:spcAft>
          <a:spcPct val="0"/>
        </a:spcAft>
        <a:buClr>
          <a:srgbClr val="D6949F"/>
        </a:buClr>
        <a:buFont typeface="Wingdings" panose="05000000000000000000" pitchFamily="2" charset="2"/>
        <a:buChar char="ú"/>
        <a:defRPr sz="2400">
          <a:solidFill>
            <a:schemeClr val="tx1"/>
          </a:solidFill>
          <a:latin typeface="+mn-lt"/>
          <a:ea typeface="华文细黑" pitchFamily="2" charset="-122"/>
        </a:defRPr>
      </a:lvl3pPr>
      <a:lvl4pPr marL="2060575" indent="-357188" algn="l" rtl="0" eaLnBrk="0" fontAlgn="base" hangingPunct="0">
        <a:spcBef>
          <a:spcPct val="20000"/>
        </a:spcBef>
        <a:spcAft>
          <a:spcPct val="0"/>
        </a:spcAft>
        <a:buChar char="–"/>
        <a:defRPr sz="2000">
          <a:solidFill>
            <a:schemeClr val="tx1"/>
          </a:solidFill>
          <a:latin typeface="Arial" charset="0"/>
          <a:ea typeface="华文细黑" pitchFamily="2" charset="-122"/>
        </a:defRPr>
      </a:lvl4pPr>
      <a:lvl5pPr marL="25034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5pPr>
      <a:lvl6pPr marL="29606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6pPr>
      <a:lvl7pPr marL="34178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7pPr>
      <a:lvl8pPr marL="38750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8pPr>
      <a:lvl9pPr marL="43322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BC409C80-026F-4D34-9AEB-D6D3214421E2}"/>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solidFill>
                  <a:schemeClr val="bg1"/>
                </a:solidFill>
                <a:ea typeface="宋体" panose="02010600030101010101" pitchFamily="2" charset="-122"/>
              </a:rPr>
              <a:t>© </a:t>
            </a:r>
            <a:r>
              <a:rPr lang="en-GB" altLang="zh-CN" sz="1200">
                <a:solidFill>
                  <a:schemeClr val="bg1"/>
                </a:solidFill>
                <a:ea typeface="宋体" panose="02010600030101010101" pitchFamily="2" charset="-122"/>
              </a:rPr>
              <a:t>2020</a:t>
            </a:r>
            <a:r>
              <a:rPr lang="en-GB" altLang="en-US" sz="1200">
                <a:solidFill>
                  <a:schemeClr val="bg1"/>
                </a:solidFill>
                <a:ea typeface="宋体" panose="02010600030101010101" pitchFamily="2" charset="-122"/>
              </a:rPr>
              <a:t> </a:t>
            </a:r>
            <a:r>
              <a:rPr lang="en-GB" altLang="zh-CN" sz="1200">
                <a:solidFill>
                  <a:schemeClr val="bg1"/>
                </a:solidFill>
                <a:ea typeface="宋体" panose="02010600030101010101" pitchFamily="2" charset="-122"/>
              </a:rPr>
              <a:t>BUPT TSEG</a:t>
            </a:r>
            <a:endParaRPr lang="en-US" altLang="zh-CN" sz="1200">
              <a:solidFill>
                <a:schemeClr val="bg1"/>
              </a:solidFill>
              <a:ea typeface="宋体" panose="02010600030101010101" pitchFamily="2" charset="-122"/>
            </a:endParaRPr>
          </a:p>
        </p:txBody>
      </p:sp>
      <p:sp>
        <p:nvSpPr>
          <p:cNvPr id="4099" name="Rectangle 2">
            <a:extLst>
              <a:ext uri="{FF2B5EF4-FFF2-40B4-BE49-F238E27FC236}">
                <a16:creationId xmlns:a16="http://schemas.microsoft.com/office/drawing/2014/main" id="{30BE9A47-FD77-4C95-9AEC-CB7919EFDCC7}"/>
              </a:ext>
            </a:extLst>
          </p:cNvPr>
          <p:cNvSpPr>
            <a:spLocks noGrp="1" noChangeArrowheads="1"/>
          </p:cNvSpPr>
          <p:nvPr>
            <p:ph type="ctrTitle"/>
          </p:nvPr>
        </p:nvSpPr>
        <p:spPr>
          <a:xfrm>
            <a:off x="900113" y="1346200"/>
            <a:ext cx="8015287" cy="2062163"/>
          </a:xfrm>
        </p:spPr>
        <p:txBody>
          <a:bodyPr/>
          <a:lstStyle/>
          <a:p>
            <a:r>
              <a:rPr lang="zh-CN" altLang="en-US">
                <a:solidFill>
                  <a:srgbClr val="000000"/>
                </a:solidFill>
              </a:rPr>
              <a:t>软件工程</a:t>
            </a:r>
            <a:br>
              <a:rPr lang="zh-CN" altLang="en-US">
                <a:solidFill>
                  <a:srgbClr val="000000"/>
                </a:solidFill>
              </a:rPr>
            </a:br>
            <a:r>
              <a:rPr lang="en-US" altLang="zh-CN" u="sng">
                <a:solidFill>
                  <a:srgbClr val="000000"/>
                </a:solidFill>
              </a:rPr>
              <a:t>Software Engineering</a:t>
            </a:r>
            <a:endParaRPr lang="en-US" altLang="zh-CN" b="0">
              <a:solidFill>
                <a:srgbClr val="000000"/>
              </a:solidFill>
              <a:latin typeface="宋体" panose="02010600030101010101" pitchFamily="2" charset="-122"/>
            </a:endParaRPr>
          </a:p>
        </p:txBody>
      </p:sp>
      <p:sp>
        <p:nvSpPr>
          <p:cNvPr id="4100" name="Rectangle 3">
            <a:extLst>
              <a:ext uri="{FF2B5EF4-FFF2-40B4-BE49-F238E27FC236}">
                <a16:creationId xmlns:a16="http://schemas.microsoft.com/office/drawing/2014/main" id="{1DE4E49B-38D8-42F4-93EC-6A7ED333DAF6}"/>
              </a:ext>
            </a:extLst>
          </p:cNvPr>
          <p:cNvSpPr>
            <a:spLocks noGrp="1" noChangeArrowheads="1"/>
          </p:cNvSpPr>
          <p:nvPr>
            <p:ph type="subTitle" idx="1"/>
          </p:nvPr>
        </p:nvSpPr>
        <p:spPr>
          <a:xfrm>
            <a:off x="1403350" y="4652963"/>
            <a:ext cx="7035800" cy="1079500"/>
          </a:xfrm>
        </p:spPr>
        <p:txBody>
          <a:bodyPr/>
          <a:lstStyle/>
          <a:p>
            <a:r>
              <a:rPr lang="zh-CN" altLang="en-US" sz="3300"/>
              <a:t>第三章 软件需求分析</a:t>
            </a:r>
          </a:p>
          <a:p>
            <a:endParaRPr lang="zh-CN" altLang="en-US" sz="2400" b="1">
              <a:solidFill>
                <a:srgbClr val="000000"/>
              </a:solidFill>
              <a:ea typeface="华文细黑" panose="020106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1">
            <a:extLst>
              <a:ext uri="{FF2B5EF4-FFF2-40B4-BE49-F238E27FC236}">
                <a16:creationId xmlns:a16="http://schemas.microsoft.com/office/drawing/2014/main" id="{FB3EB288-EBD1-404A-A40D-26A6D932AAB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6387" name="Rectangle 2">
            <a:extLst>
              <a:ext uri="{FF2B5EF4-FFF2-40B4-BE49-F238E27FC236}">
                <a16:creationId xmlns:a16="http://schemas.microsoft.com/office/drawing/2014/main" id="{C1FF6969-9B1E-41DE-9865-F2A69F75F6E7}"/>
              </a:ext>
            </a:extLst>
          </p:cNvPr>
          <p:cNvSpPr>
            <a:spLocks noChangeArrowheads="1"/>
          </p:cNvSpPr>
          <p:nvPr/>
        </p:nvSpPr>
        <p:spPr bwMode="auto">
          <a:xfrm>
            <a:off x="684213" y="1268413"/>
            <a:ext cx="7785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sz="2400">
                <a:solidFill>
                  <a:schemeClr val="tx1"/>
                </a:solidFill>
                <a:latin typeface="Arial" panose="020B0604020202020204" pitchFamily="34" charset="0"/>
                <a:ea typeface="华文细黑" panose="02010600040101010101" pitchFamily="2" charset="-122"/>
              </a:defRPr>
            </a:lvl1pPr>
            <a:lvl2pPr marL="952500" indent="-49530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系统分析</a:t>
            </a:r>
            <a:endParaRPr lang="en-US" altLang="zh-CN" sz="4000">
              <a:solidFill>
                <a:srgbClr val="333399"/>
              </a:solidFill>
              <a:latin typeface="Times New Roman" panose="02020603050405020304" pitchFamily="18" charset="0"/>
              <a:ea typeface="华文中宋" panose="02010600040101010101" pitchFamily="2" charset="-122"/>
            </a:endParaRP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需求定义	</a:t>
            </a:r>
          </a:p>
          <a:p>
            <a:pPr lvl="1">
              <a:lnSpc>
                <a:spcPct val="90000"/>
              </a:lnSpc>
              <a:spcBef>
                <a:spcPct val="50000"/>
              </a:spcBef>
              <a:buClr>
                <a:srgbClr val="6655CD"/>
              </a:buClr>
              <a:buSzPct val="65000"/>
              <a:buFont typeface="Wingdings" panose="05000000000000000000" pitchFamily="2" charset="2"/>
              <a:buChar char="u"/>
            </a:pPr>
            <a:r>
              <a:rPr lang="zh-CN" altLang="en-US" sz="4000" b="1" i="1" u="sng">
                <a:solidFill>
                  <a:srgbClr val="99230B"/>
                </a:solidFill>
                <a:latin typeface="Times New Roman" panose="02020603050405020304" pitchFamily="18" charset="0"/>
                <a:ea typeface="华文中宋" panose="02010600040101010101" pitchFamily="2" charset="-122"/>
              </a:rPr>
              <a:t>软件需求分析的目标及任务</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软件需求分析建模原则和方法</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软件需求工程</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软件需求分析过程</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3">
            <a:extLst>
              <a:ext uri="{FF2B5EF4-FFF2-40B4-BE49-F238E27FC236}">
                <a16:creationId xmlns:a16="http://schemas.microsoft.com/office/drawing/2014/main" id="{1B66AA85-8DC9-43A7-909E-CF38D240DB2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8435" name="Rectangle 2">
            <a:extLst>
              <a:ext uri="{FF2B5EF4-FFF2-40B4-BE49-F238E27FC236}">
                <a16:creationId xmlns:a16="http://schemas.microsoft.com/office/drawing/2014/main" id="{6A545C6C-9C25-4969-AB80-90F6101BC5E7}"/>
              </a:ext>
            </a:extLst>
          </p:cNvPr>
          <p:cNvSpPr>
            <a:spLocks noGrp="1" noChangeArrowheads="1"/>
          </p:cNvSpPr>
          <p:nvPr>
            <p:ph type="title"/>
          </p:nvPr>
        </p:nvSpPr>
        <p:spPr/>
        <p:txBody>
          <a:bodyPr/>
          <a:lstStyle/>
          <a:p>
            <a:r>
              <a:rPr lang="en-US" altLang="zh-CN" dirty="0">
                <a:latin typeface="华文中宋" panose="02010600040101010101" pitchFamily="2" charset="-122"/>
              </a:rPr>
              <a:t>§3.3 </a:t>
            </a:r>
            <a:r>
              <a:rPr lang="zh-CN" altLang="en-US" dirty="0">
                <a:latin typeface="华文中宋" panose="02010600040101010101" pitchFamily="2" charset="-122"/>
              </a:rPr>
              <a:t>软件需求分析的</a:t>
            </a:r>
            <a:br>
              <a:rPr lang="zh-CN" altLang="en-US" dirty="0">
                <a:latin typeface="华文中宋" panose="02010600040101010101" pitchFamily="2" charset="-122"/>
              </a:rPr>
            </a:br>
            <a:r>
              <a:rPr lang="zh-CN" altLang="en-US" dirty="0">
                <a:latin typeface="华文中宋" panose="02010600040101010101" pitchFamily="2" charset="-122"/>
              </a:rPr>
              <a:t>目标及任务</a:t>
            </a:r>
          </a:p>
        </p:txBody>
      </p:sp>
      <p:sp>
        <p:nvSpPr>
          <p:cNvPr id="17411" name="Rectangle 3">
            <a:extLst>
              <a:ext uri="{FF2B5EF4-FFF2-40B4-BE49-F238E27FC236}">
                <a16:creationId xmlns:a16="http://schemas.microsoft.com/office/drawing/2014/main" id="{99181A62-1AA4-403C-BF90-4BA64FB89223}"/>
              </a:ext>
            </a:extLst>
          </p:cNvPr>
          <p:cNvSpPr>
            <a:spLocks noGrp="1" noChangeArrowheads="1"/>
          </p:cNvSpPr>
          <p:nvPr>
            <p:ph type="body" idx="1"/>
          </p:nvPr>
        </p:nvSpPr>
        <p:spPr>
          <a:xfrm>
            <a:off x="467544" y="1409700"/>
            <a:ext cx="8524056" cy="4856163"/>
          </a:xfrm>
        </p:spPr>
        <p:txBody>
          <a:bodyPr/>
          <a:lstStyle/>
          <a:p>
            <a:pPr marL="0" indent="0">
              <a:buNone/>
              <a:defRPr/>
            </a:pPr>
            <a:r>
              <a:rPr lang="en-US" altLang="zh-CN" dirty="0"/>
              <a:t>Barry Boehm</a:t>
            </a:r>
            <a:r>
              <a:rPr lang="zh-CN" altLang="en-US" dirty="0"/>
              <a:t>给出软件需求任务的定义：</a:t>
            </a:r>
            <a:endParaRPr lang="en-US" altLang="zh-CN" dirty="0"/>
          </a:p>
          <a:p>
            <a:pPr marL="536575" lvl="1" indent="0">
              <a:buNone/>
              <a:defRPr/>
            </a:pPr>
            <a:r>
              <a:rPr lang="zh-CN" altLang="en-US" dirty="0">
                <a:ea typeface="+mn-ea"/>
              </a:rPr>
              <a:t>研究一种</a:t>
            </a:r>
            <a:r>
              <a:rPr lang="zh-CN" altLang="en-US" dirty="0">
                <a:solidFill>
                  <a:srgbClr val="FF0000"/>
                </a:solidFill>
                <a:ea typeface="+mn-ea"/>
              </a:rPr>
              <a:t>无二义性</a:t>
            </a:r>
            <a:r>
              <a:rPr lang="zh-CN" altLang="en-US" dirty="0">
                <a:ea typeface="+mn-ea"/>
              </a:rPr>
              <a:t>的表达工具，它能为用户和软件人员双方都接受，并能够把“需求”严格地、形式地表达出来。 </a:t>
            </a:r>
            <a:endParaRPr lang="en-US" altLang="zh-CN" dirty="0">
              <a:ea typeface="+mn-ea"/>
            </a:endParaRPr>
          </a:p>
          <a:p>
            <a:pPr marL="0" indent="0">
              <a:buNone/>
              <a:defRPr/>
            </a:pPr>
            <a:r>
              <a:rPr lang="zh-CN" altLang="en-US" dirty="0"/>
              <a:t>软件需求分析的任务是：</a:t>
            </a:r>
            <a:r>
              <a:rPr lang="zh-CN" altLang="en-US" dirty="0">
                <a:solidFill>
                  <a:srgbClr val="FF0000"/>
                </a:solidFill>
              </a:rPr>
              <a:t>准确地</a:t>
            </a:r>
            <a:r>
              <a:rPr lang="zh-CN" altLang="en-US" dirty="0"/>
              <a:t>定义新系统的目标，回答系统必须“</a:t>
            </a:r>
            <a:r>
              <a:rPr lang="zh-CN" altLang="en-US" dirty="0">
                <a:solidFill>
                  <a:srgbClr val="FF0000"/>
                </a:solidFill>
              </a:rPr>
              <a:t>做什么</a:t>
            </a:r>
            <a:r>
              <a:rPr lang="zh-CN" altLang="en-US" dirty="0"/>
              <a:t>”的问题，并编制需求规格说明书。</a:t>
            </a:r>
          </a:p>
          <a:p>
            <a:pPr>
              <a:buFont typeface="Wingdings" panose="05000000000000000000" pitchFamily="2" charset="2"/>
              <a:buNone/>
              <a:defRPr/>
            </a:pPr>
            <a:endParaRPr lang="zh-CN" altLang="en-US"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3">
            <a:extLst>
              <a:ext uri="{FF2B5EF4-FFF2-40B4-BE49-F238E27FC236}">
                <a16:creationId xmlns:a16="http://schemas.microsoft.com/office/drawing/2014/main" id="{ACEABCF4-ACC1-4D14-9B39-62A354E8DC6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20483" name="Rectangle 2">
            <a:extLst>
              <a:ext uri="{FF2B5EF4-FFF2-40B4-BE49-F238E27FC236}">
                <a16:creationId xmlns:a16="http://schemas.microsoft.com/office/drawing/2014/main" id="{05B286B3-F69A-4493-B5F9-9767D05C95FD}"/>
              </a:ext>
            </a:extLst>
          </p:cNvPr>
          <p:cNvSpPr>
            <a:spLocks noGrp="1" noChangeArrowheads="1"/>
          </p:cNvSpPr>
          <p:nvPr>
            <p:ph type="title"/>
          </p:nvPr>
        </p:nvSpPr>
        <p:spPr/>
        <p:txBody>
          <a:bodyPr/>
          <a:lstStyle/>
          <a:p>
            <a:r>
              <a:rPr lang="en-US" altLang="zh-CN" dirty="0">
                <a:latin typeface="华文中宋" panose="02010600040101010101" pitchFamily="2" charset="-122"/>
              </a:rPr>
              <a:t>§3.3 </a:t>
            </a:r>
            <a:r>
              <a:rPr lang="zh-CN" altLang="en-US" dirty="0">
                <a:latin typeface="华文中宋" panose="02010600040101010101" pitchFamily="2" charset="-122"/>
              </a:rPr>
              <a:t>软件需求分析的</a:t>
            </a:r>
            <a:br>
              <a:rPr lang="zh-CN" altLang="en-US" dirty="0">
                <a:latin typeface="华文中宋" panose="02010600040101010101" pitchFamily="2" charset="-122"/>
              </a:rPr>
            </a:br>
            <a:r>
              <a:rPr lang="zh-CN" altLang="en-US" dirty="0">
                <a:latin typeface="华文中宋" panose="02010600040101010101" pitchFamily="2" charset="-122"/>
              </a:rPr>
              <a:t>目标及任务</a:t>
            </a:r>
          </a:p>
        </p:txBody>
      </p:sp>
      <p:sp>
        <p:nvSpPr>
          <p:cNvPr id="20484" name="Rectangle 3">
            <a:extLst>
              <a:ext uri="{FF2B5EF4-FFF2-40B4-BE49-F238E27FC236}">
                <a16:creationId xmlns:a16="http://schemas.microsoft.com/office/drawing/2014/main" id="{5C27D3C0-ADDB-4C42-9DEC-A133DCC2025F}"/>
              </a:ext>
            </a:extLst>
          </p:cNvPr>
          <p:cNvSpPr>
            <a:spLocks noGrp="1" noChangeArrowheads="1"/>
          </p:cNvSpPr>
          <p:nvPr>
            <p:ph type="body" idx="1"/>
          </p:nvPr>
        </p:nvSpPr>
        <p:spPr/>
        <p:txBody>
          <a:bodyPr/>
          <a:lstStyle/>
          <a:p>
            <a:pPr>
              <a:buFont typeface="Wingdings" panose="05000000000000000000" pitchFamily="2" charset="2"/>
              <a:buNone/>
            </a:pPr>
            <a:r>
              <a:rPr lang="en-US" altLang="zh-CN" b="1" dirty="0"/>
              <a:t>	</a:t>
            </a:r>
            <a:r>
              <a:rPr lang="zh-CN" altLang="en-US" b="1" dirty="0"/>
              <a:t>需求分析的目标：就是借助于当前系统的逻辑模型导出目标系统的逻辑模型，解决目标系统的 “</a:t>
            </a:r>
            <a:r>
              <a:rPr lang="zh-CN" altLang="en-US" b="1" dirty="0">
                <a:solidFill>
                  <a:srgbClr val="FF00FF"/>
                </a:solidFill>
                <a:ea typeface="华文琥珀" panose="02010800040101010101" pitchFamily="2" charset="-122"/>
              </a:rPr>
              <a:t>做什么</a:t>
            </a:r>
            <a:r>
              <a:rPr lang="zh-CN" altLang="en-US" b="1" dirty="0"/>
              <a:t>” 的问题。</a:t>
            </a:r>
          </a:p>
        </p:txBody>
      </p:sp>
      <p:pic>
        <p:nvPicPr>
          <p:cNvPr id="20485" name="Picture 4">
            <a:extLst>
              <a:ext uri="{FF2B5EF4-FFF2-40B4-BE49-F238E27FC236}">
                <a16:creationId xmlns:a16="http://schemas.microsoft.com/office/drawing/2014/main" id="{DD4E7D2D-1600-4B55-8E07-F410F29E022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550" y="2924175"/>
            <a:ext cx="76327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5585E-B277-4CC0-B6FF-F753A18A3A6C}"/>
              </a:ext>
            </a:extLst>
          </p:cNvPr>
          <p:cNvSpPr>
            <a:spLocks noGrp="1"/>
          </p:cNvSpPr>
          <p:nvPr>
            <p:ph type="title"/>
          </p:nvPr>
        </p:nvSpPr>
        <p:spPr/>
        <p:txBody>
          <a:bodyPr/>
          <a:lstStyle/>
          <a:p>
            <a:r>
              <a:rPr lang="en-US" altLang="zh-CN" dirty="0">
                <a:latin typeface="华文中宋" panose="02010600040101010101" pitchFamily="2" charset="-122"/>
              </a:rPr>
              <a:t>§3.3 </a:t>
            </a:r>
            <a:r>
              <a:rPr lang="zh-CN" altLang="en-US" dirty="0">
                <a:latin typeface="华文中宋" panose="02010600040101010101" pitchFamily="2" charset="-122"/>
              </a:rPr>
              <a:t>软件需求分析的</a:t>
            </a:r>
            <a:br>
              <a:rPr lang="zh-CN" altLang="en-US" dirty="0">
                <a:latin typeface="华文中宋" panose="02010600040101010101" pitchFamily="2" charset="-122"/>
              </a:rPr>
            </a:br>
            <a:r>
              <a:rPr lang="zh-CN" altLang="en-US" dirty="0">
                <a:latin typeface="华文中宋" panose="02010600040101010101" pitchFamily="2" charset="-122"/>
              </a:rPr>
              <a:t>目标及任务</a:t>
            </a:r>
            <a:endParaRPr lang="zh-CN" altLang="en-US" dirty="0"/>
          </a:p>
        </p:txBody>
      </p:sp>
      <p:sp>
        <p:nvSpPr>
          <p:cNvPr id="3" name="内容占位符 2">
            <a:extLst>
              <a:ext uri="{FF2B5EF4-FFF2-40B4-BE49-F238E27FC236}">
                <a16:creationId xmlns:a16="http://schemas.microsoft.com/office/drawing/2014/main" id="{CA32B003-A5CE-4166-AFA0-573115EAABCA}"/>
              </a:ext>
            </a:extLst>
          </p:cNvPr>
          <p:cNvSpPr>
            <a:spLocks noGrp="1"/>
          </p:cNvSpPr>
          <p:nvPr>
            <p:ph idx="1"/>
          </p:nvPr>
        </p:nvSpPr>
        <p:spPr>
          <a:xfrm>
            <a:off x="323528" y="1268760"/>
            <a:ext cx="8668072" cy="4997103"/>
          </a:xfrm>
        </p:spPr>
        <p:txBody>
          <a:bodyPr/>
          <a:lstStyle/>
          <a:p>
            <a:pPr marL="0" indent="0">
              <a:spcBef>
                <a:spcPct val="30000"/>
              </a:spcBef>
              <a:buNone/>
            </a:pPr>
            <a:r>
              <a:rPr lang="zh-CN" altLang="en-US" dirty="0">
                <a:latin typeface="+mn-ea"/>
              </a:rPr>
              <a:t>需求分析的必要性：需求分析是一项必须的软件工程活动。它在系统需求分析和软件设计之间起到桥梁的作用：</a:t>
            </a:r>
          </a:p>
          <a:p>
            <a:pPr marL="1054100" lvl="1" indent="-423863">
              <a:spcBef>
                <a:spcPct val="30000"/>
              </a:spcBef>
            </a:pPr>
            <a:r>
              <a:rPr lang="zh-CN" altLang="en-US" sz="2400" dirty="0">
                <a:latin typeface="+mn-ea"/>
                <a:ea typeface="+mn-ea"/>
              </a:rPr>
              <a:t>它使得软件开发人员在系统分析的基础上深入描述软件的功能和性能、指明软件和其他系统元素的接口，建立软件必须满足的约束条件。</a:t>
            </a:r>
          </a:p>
          <a:p>
            <a:pPr marL="1054100" lvl="1" indent="-423863">
              <a:spcBef>
                <a:spcPct val="30000"/>
              </a:spcBef>
            </a:pPr>
            <a:r>
              <a:rPr lang="zh-CN" altLang="en-US" sz="2400" dirty="0">
                <a:latin typeface="+mn-ea"/>
                <a:ea typeface="+mn-ea"/>
              </a:rPr>
              <a:t>它允许软件开发人员对关键问题进行细化，并构建相应的分析模型：数据、功能和行为模型。</a:t>
            </a:r>
          </a:p>
          <a:p>
            <a:pPr marL="1054100" lvl="1" indent="-423863">
              <a:spcBef>
                <a:spcPct val="30000"/>
              </a:spcBef>
            </a:pPr>
            <a:r>
              <a:rPr lang="zh-CN" altLang="en-US" sz="2400" dirty="0">
                <a:latin typeface="+mn-ea"/>
                <a:ea typeface="+mn-ea"/>
              </a:rPr>
              <a:t>分析模型成为设计模型的基础，需求规格说明书也为软件测试人员和用户提供了软件质量评估的依据。</a:t>
            </a:r>
          </a:p>
          <a:p>
            <a:pPr marL="1054100" lvl="1" indent="-423863">
              <a:spcBef>
                <a:spcPct val="30000"/>
              </a:spcBef>
            </a:pPr>
            <a:r>
              <a:rPr lang="zh-CN" altLang="en-US" sz="2400" dirty="0">
                <a:latin typeface="+mn-ea"/>
                <a:ea typeface="+mn-ea"/>
              </a:rPr>
              <a:t>它能准确表达用户对系统的各项要求。</a:t>
            </a:r>
          </a:p>
        </p:txBody>
      </p:sp>
      <p:sp>
        <p:nvSpPr>
          <p:cNvPr id="4" name="页脚占位符 3">
            <a:extLst>
              <a:ext uri="{FF2B5EF4-FFF2-40B4-BE49-F238E27FC236}">
                <a16:creationId xmlns:a16="http://schemas.microsoft.com/office/drawing/2014/main" id="{53087321-ACB3-41CA-A63C-26FF5E999AF6}"/>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535161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1">
            <a:extLst>
              <a:ext uri="{FF2B5EF4-FFF2-40B4-BE49-F238E27FC236}">
                <a16:creationId xmlns:a16="http://schemas.microsoft.com/office/drawing/2014/main" id="{28F522ED-E8D0-4072-AC56-ACB158BA0D8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22531" name="Rectangle 2">
            <a:extLst>
              <a:ext uri="{FF2B5EF4-FFF2-40B4-BE49-F238E27FC236}">
                <a16:creationId xmlns:a16="http://schemas.microsoft.com/office/drawing/2014/main" id="{EF5BCA69-C264-4CE9-87D6-A4C8E969C789}"/>
              </a:ext>
            </a:extLst>
          </p:cNvPr>
          <p:cNvSpPr>
            <a:spLocks noChangeArrowheads="1"/>
          </p:cNvSpPr>
          <p:nvPr/>
        </p:nvSpPr>
        <p:spPr bwMode="auto">
          <a:xfrm>
            <a:off x="684213" y="1268413"/>
            <a:ext cx="7785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sz="2400">
                <a:solidFill>
                  <a:schemeClr val="tx1"/>
                </a:solidFill>
                <a:latin typeface="Arial" panose="020B0604020202020204" pitchFamily="34" charset="0"/>
                <a:ea typeface="华文细黑" panose="02010600040101010101" pitchFamily="2" charset="-122"/>
              </a:defRPr>
            </a:lvl1pPr>
            <a:lvl2pPr marL="952500" indent="-49530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系统分析</a:t>
            </a:r>
            <a:endParaRPr lang="en-US" altLang="zh-CN" sz="4000">
              <a:solidFill>
                <a:srgbClr val="333399"/>
              </a:solidFill>
              <a:latin typeface="Times New Roman" panose="02020603050405020304" pitchFamily="18" charset="0"/>
              <a:ea typeface="华文中宋" panose="02010600040101010101" pitchFamily="2" charset="-122"/>
            </a:endParaRP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需求定义	</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软件需求分析的目标及任务</a:t>
            </a:r>
          </a:p>
          <a:p>
            <a:pPr lvl="1">
              <a:lnSpc>
                <a:spcPct val="90000"/>
              </a:lnSpc>
              <a:spcBef>
                <a:spcPct val="50000"/>
              </a:spcBef>
              <a:buClr>
                <a:srgbClr val="6655CD"/>
              </a:buClr>
              <a:buSzPct val="65000"/>
              <a:buFont typeface="Wingdings" panose="05000000000000000000" pitchFamily="2" charset="2"/>
              <a:buChar char="u"/>
            </a:pPr>
            <a:r>
              <a:rPr lang="zh-CN" altLang="en-US" sz="4000" b="1" i="1" u="sng">
                <a:solidFill>
                  <a:srgbClr val="99230B"/>
                </a:solidFill>
                <a:latin typeface="Times New Roman" panose="02020603050405020304" pitchFamily="18" charset="0"/>
                <a:ea typeface="华文中宋" panose="02010600040101010101" pitchFamily="2" charset="-122"/>
              </a:rPr>
              <a:t>软件需求分析建模原则和方法</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软件需求工程</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软件需求分析过程</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3">
            <a:extLst>
              <a:ext uri="{FF2B5EF4-FFF2-40B4-BE49-F238E27FC236}">
                <a16:creationId xmlns:a16="http://schemas.microsoft.com/office/drawing/2014/main" id="{3CA9258B-8972-4FF8-BDF1-C799CE42CB7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24579" name="Rectangle 2">
            <a:extLst>
              <a:ext uri="{FF2B5EF4-FFF2-40B4-BE49-F238E27FC236}">
                <a16:creationId xmlns:a16="http://schemas.microsoft.com/office/drawing/2014/main" id="{FB82C453-6491-4A8D-91FD-64AD4BF36A8F}"/>
              </a:ext>
            </a:extLst>
          </p:cNvPr>
          <p:cNvSpPr>
            <a:spLocks noGrp="1" noChangeArrowheads="1"/>
          </p:cNvSpPr>
          <p:nvPr>
            <p:ph type="title"/>
          </p:nvPr>
        </p:nvSpPr>
        <p:spPr/>
        <p:txBody>
          <a:bodyPr/>
          <a:lstStyle/>
          <a:p>
            <a:r>
              <a:rPr lang="en-US" altLang="zh-CN" dirty="0">
                <a:latin typeface="华文中宋" panose="02010600040101010101" pitchFamily="2" charset="-122"/>
              </a:rPr>
              <a:t>§3.4 </a:t>
            </a:r>
            <a:r>
              <a:rPr lang="zh-CN" altLang="en-US" dirty="0">
                <a:latin typeface="华文中宋" panose="02010600040101010101" pitchFamily="2" charset="-122"/>
              </a:rPr>
              <a:t>软件需求分析建模的</a:t>
            </a:r>
            <a:br>
              <a:rPr lang="zh-CN" altLang="en-US" dirty="0">
                <a:latin typeface="华文中宋" panose="02010600040101010101" pitchFamily="2" charset="-122"/>
              </a:rPr>
            </a:br>
            <a:r>
              <a:rPr lang="zh-CN" altLang="en-US" dirty="0">
                <a:latin typeface="华文中宋" panose="02010600040101010101" pitchFamily="2" charset="-122"/>
              </a:rPr>
              <a:t>原则和方法</a:t>
            </a:r>
          </a:p>
        </p:txBody>
      </p:sp>
      <p:sp>
        <p:nvSpPr>
          <p:cNvPr id="24580" name="Rectangle 3">
            <a:extLst>
              <a:ext uri="{FF2B5EF4-FFF2-40B4-BE49-F238E27FC236}">
                <a16:creationId xmlns:a16="http://schemas.microsoft.com/office/drawing/2014/main" id="{CDC95693-0967-496E-A425-A8AA539D6ED5}"/>
              </a:ext>
            </a:extLst>
          </p:cNvPr>
          <p:cNvSpPr>
            <a:spLocks noGrp="1" noChangeArrowheads="1"/>
          </p:cNvSpPr>
          <p:nvPr>
            <p:ph type="body" idx="1"/>
          </p:nvPr>
        </p:nvSpPr>
        <p:spPr/>
        <p:txBody>
          <a:bodyPr/>
          <a:lstStyle/>
          <a:p>
            <a:pPr marL="609600" indent="-609600">
              <a:buFont typeface="Wingdings" panose="05000000000000000000" pitchFamily="2" charset="2"/>
              <a:buNone/>
            </a:pPr>
            <a:r>
              <a:rPr lang="en-US" altLang="zh-CN" dirty="0">
                <a:latin typeface="黑体" panose="02010609060101010101" pitchFamily="49" charset="-122"/>
              </a:rPr>
              <a:t>	</a:t>
            </a:r>
            <a:r>
              <a:rPr lang="zh-CN" altLang="en-US" dirty="0"/>
              <a:t>分析建模的操作性原则：</a:t>
            </a:r>
          </a:p>
          <a:p>
            <a:pPr marL="1163638" lvl="1" indent="-533400">
              <a:buFont typeface="+mj-lt"/>
              <a:buAutoNum type="arabicPeriod"/>
            </a:pPr>
            <a:r>
              <a:rPr lang="zh-CN" altLang="en-US" dirty="0">
                <a:ea typeface="黑体" panose="02010609060101010101" pitchFamily="49" charset="-122"/>
              </a:rPr>
              <a:t>问题的信息域必须被表示和理解。</a:t>
            </a:r>
            <a:r>
              <a:rPr lang="en-US" altLang="zh-CN" dirty="0">
                <a:solidFill>
                  <a:srgbClr val="FF00FF"/>
                </a:solidFill>
                <a:ea typeface="黑体" panose="02010609060101010101" pitchFamily="49" charset="-122"/>
              </a:rPr>
              <a:t>(</a:t>
            </a:r>
            <a:r>
              <a:rPr lang="zh-CN" altLang="en-US" dirty="0">
                <a:solidFill>
                  <a:srgbClr val="FF00FF"/>
                </a:solidFill>
                <a:ea typeface="黑体" panose="02010609060101010101" pitchFamily="49" charset="-122"/>
              </a:rPr>
              <a:t>数据模型</a:t>
            </a:r>
            <a:r>
              <a:rPr lang="en-US" altLang="zh-CN" dirty="0">
                <a:solidFill>
                  <a:srgbClr val="FF00FF"/>
                </a:solidFill>
                <a:ea typeface="黑体" panose="02010609060101010101" pitchFamily="49" charset="-122"/>
              </a:rPr>
              <a:t>)</a:t>
            </a:r>
          </a:p>
          <a:p>
            <a:pPr marL="1163638" lvl="1" indent="-533400">
              <a:buFont typeface="+mj-lt"/>
              <a:buAutoNum type="arabicPeriod"/>
            </a:pPr>
            <a:r>
              <a:rPr lang="zh-CN" altLang="en-US" dirty="0">
                <a:ea typeface="黑体" panose="02010609060101010101" pitchFamily="49" charset="-122"/>
              </a:rPr>
              <a:t>软件将完成的功能必须被定义。</a:t>
            </a:r>
            <a:r>
              <a:rPr lang="en-US" altLang="zh-CN" dirty="0">
                <a:solidFill>
                  <a:srgbClr val="FF00FF"/>
                </a:solidFill>
                <a:ea typeface="黑体" panose="02010609060101010101" pitchFamily="49" charset="-122"/>
              </a:rPr>
              <a:t>(</a:t>
            </a:r>
            <a:r>
              <a:rPr lang="zh-CN" altLang="en-US" dirty="0">
                <a:solidFill>
                  <a:srgbClr val="FF00FF"/>
                </a:solidFill>
                <a:ea typeface="黑体" panose="02010609060101010101" pitchFamily="49" charset="-122"/>
              </a:rPr>
              <a:t>功能模型</a:t>
            </a:r>
            <a:r>
              <a:rPr lang="en-US" altLang="zh-CN" dirty="0">
                <a:solidFill>
                  <a:srgbClr val="FF00FF"/>
                </a:solidFill>
                <a:ea typeface="黑体" panose="02010609060101010101" pitchFamily="49" charset="-122"/>
              </a:rPr>
              <a:t>)</a:t>
            </a:r>
          </a:p>
          <a:p>
            <a:pPr marL="1163638" lvl="1" indent="-533400">
              <a:buFont typeface="+mj-lt"/>
              <a:buAutoNum type="arabicPeriod"/>
            </a:pPr>
            <a:r>
              <a:rPr lang="zh-CN" altLang="en-US" dirty="0">
                <a:ea typeface="黑体" panose="02010609060101010101" pitchFamily="49" charset="-122"/>
              </a:rPr>
              <a:t>软件的行为</a:t>
            </a:r>
            <a:r>
              <a:rPr lang="en-US" altLang="zh-CN" dirty="0">
                <a:ea typeface="黑体" panose="02010609060101010101" pitchFamily="49" charset="-122"/>
              </a:rPr>
              <a:t>(</a:t>
            </a:r>
            <a:r>
              <a:rPr lang="zh-CN" altLang="en-US" dirty="0">
                <a:ea typeface="黑体" panose="02010609060101010101" pitchFamily="49" charset="-122"/>
              </a:rPr>
              <a:t>作为外部事件的结果</a:t>
            </a:r>
            <a:r>
              <a:rPr lang="en-US" altLang="zh-CN" dirty="0">
                <a:ea typeface="黑体" panose="02010609060101010101" pitchFamily="49" charset="-122"/>
              </a:rPr>
              <a:t>)</a:t>
            </a:r>
            <a:r>
              <a:rPr lang="zh-CN" altLang="en-US" dirty="0">
                <a:ea typeface="黑体" panose="02010609060101010101" pitchFamily="49" charset="-122"/>
              </a:rPr>
              <a:t>必须被表示。 </a:t>
            </a:r>
            <a:r>
              <a:rPr lang="en-US" altLang="zh-CN" dirty="0">
                <a:solidFill>
                  <a:srgbClr val="FF00FF"/>
                </a:solidFill>
                <a:ea typeface="黑体" panose="02010609060101010101" pitchFamily="49" charset="-122"/>
              </a:rPr>
              <a:t>(</a:t>
            </a:r>
            <a:r>
              <a:rPr lang="zh-CN" altLang="en-US" dirty="0">
                <a:solidFill>
                  <a:srgbClr val="FF00FF"/>
                </a:solidFill>
                <a:ea typeface="黑体" panose="02010609060101010101" pitchFamily="49" charset="-122"/>
              </a:rPr>
              <a:t>行为模型</a:t>
            </a:r>
            <a:r>
              <a:rPr lang="en-US" altLang="zh-CN" dirty="0">
                <a:solidFill>
                  <a:srgbClr val="FF00FF"/>
                </a:solidFill>
                <a:ea typeface="黑体" panose="02010609060101010101" pitchFamily="49" charset="-12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3">
            <a:extLst>
              <a:ext uri="{FF2B5EF4-FFF2-40B4-BE49-F238E27FC236}">
                <a16:creationId xmlns:a16="http://schemas.microsoft.com/office/drawing/2014/main" id="{3531420B-898D-440F-8777-476DC9A3F74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26627" name="Rectangle 2">
            <a:extLst>
              <a:ext uri="{FF2B5EF4-FFF2-40B4-BE49-F238E27FC236}">
                <a16:creationId xmlns:a16="http://schemas.microsoft.com/office/drawing/2014/main" id="{687E888E-C32B-4464-8F84-80D0AD67F01F}"/>
              </a:ext>
            </a:extLst>
          </p:cNvPr>
          <p:cNvSpPr>
            <a:spLocks noGrp="1" noChangeArrowheads="1"/>
          </p:cNvSpPr>
          <p:nvPr>
            <p:ph type="title"/>
          </p:nvPr>
        </p:nvSpPr>
        <p:spPr/>
        <p:txBody>
          <a:bodyPr/>
          <a:lstStyle/>
          <a:p>
            <a:r>
              <a:rPr lang="en-US" altLang="zh-CN" dirty="0">
                <a:latin typeface="华文中宋" panose="02010600040101010101" pitchFamily="2" charset="-122"/>
              </a:rPr>
              <a:t>§3.4 </a:t>
            </a:r>
            <a:r>
              <a:rPr lang="zh-CN" altLang="en-US" dirty="0">
                <a:latin typeface="华文中宋" panose="02010600040101010101" pitchFamily="2" charset="-122"/>
              </a:rPr>
              <a:t>软件需求分析建模的</a:t>
            </a:r>
            <a:br>
              <a:rPr lang="zh-CN" altLang="en-US" dirty="0">
                <a:latin typeface="华文中宋" panose="02010600040101010101" pitchFamily="2" charset="-122"/>
              </a:rPr>
            </a:br>
            <a:r>
              <a:rPr lang="zh-CN" altLang="en-US" dirty="0">
                <a:latin typeface="华文中宋" panose="02010600040101010101" pitchFamily="2" charset="-122"/>
              </a:rPr>
              <a:t>原则和方法</a:t>
            </a:r>
          </a:p>
        </p:txBody>
      </p:sp>
      <p:sp>
        <p:nvSpPr>
          <p:cNvPr id="26628" name="Rectangle 3">
            <a:extLst>
              <a:ext uri="{FF2B5EF4-FFF2-40B4-BE49-F238E27FC236}">
                <a16:creationId xmlns:a16="http://schemas.microsoft.com/office/drawing/2014/main" id="{739D6679-6154-4360-96BF-77BEA1DA93E7}"/>
              </a:ext>
            </a:extLst>
          </p:cNvPr>
          <p:cNvSpPr>
            <a:spLocks noGrp="1" noChangeArrowheads="1"/>
          </p:cNvSpPr>
          <p:nvPr>
            <p:ph type="body" idx="1"/>
          </p:nvPr>
        </p:nvSpPr>
        <p:spPr>
          <a:xfrm>
            <a:off x="684213" y="1125538"/>
            <a:ext cx="8343900" cy="5256212"/>
          </a:xfrm>
        </p:spPr>
        <p:txBody>
          <a:bodyPr/>
          <a:lstStyle/>
          <a:p>
            <a:pPr>
              <a:buFont typeface="Wingdings" panose="05000000000000000000" pitchFamily="2" charset="2"/>
              <a:buNone/>
            </a:pPr>
            <a:r>
              <a:rPr lang="en-US" altLang="zh-CN" dirty="0">
                <a:latin typeface="黑体" panose="02010609060101010101" pitchFamily="49" charset="-122"/>
              </a:rPr>
              <a:t>1. </a:t>
            </a:r>
            <a:r>
              <a:rPr lang="zh-CN" altLang="en-US" dirty="0">
                <a:latin typeface="黑体" panose="02010609060101010101" pitchFamily="49" charset="-122"/>
              </a:rPr>
              <a:t>数据模型</a:t>
            </a:r>
          </a:p>
          <a:p>
            <a:pPr lvl="1">
              <a:buFont typeface="Wingdings" panose="05000000000000000000" pitchFamily="2" charset="2"/>
              <a:buNone/>
            </a:pPr>
            <a:r>
              <a:rPr lang="zh-CN" altLang="en-US" dirty="0">
                <a:latin typeface="黑体" panose="02010609060101010101" pitchFamily="49" charset="-122"/>
                <a:ea typeface="黑体" panose="02010609060101010101" pitchFamily="49" charset="-122"/>
              </a:rPr>
              <a:t>问题的信息域包含三个不同的数据和控制视图：</a:t>
            </a:r>
          </a:p>
          <a:p>
            <a:pPr lvl="1">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a:t>
            </a: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）信息内容和关系</a:t>
            </a:r>
          </a:p>
          <a:p>
            <a:pPr lvl="2">
              <a:buFont typeface="Wingdings" panose="05000000000000000000" pitchFamily="2" charset="2"/>
              <a:buNone/>
            </a:pPr>
            <a:r>
              <a:rPr lang="zh-CN" altLang="en-US" dirty="0">
                <a:latin typeface="黑体" panose="02010609060101010101" pitchFamily="49" charset="-122"/>
                <a:ea typeface="黑体" panose="02010609060101010101" pitchFamily="49" charset="-122"/>
              </a:rPr>
              <a:t>	信息内容表示了个体数据和控制对象，它们可和其他的数据和控制对象关联。</a:t>
            </a:r>
            <a:endParaRPr lang="zh-CN" altLang="en-US" sz="2200" dirty="0">
              <a:latin typeface="黑体" panose="02010609060101010101" pitchFamily="49" charset="-122"/>
              <a:ea typeface="黑体" panose="02010609060101010101" pitchFamily="49" charset="-122"/>
            </a:endParaRPr>
          </a:p>
          <a:p>
            <a:pPr lvl="1">
              <a:buFont typeface="Wingdings" panose="05000000000000000000" pitchFamily="2" charset="2"/>
              <a:buNone/>
            </a:pPr>
            <a:r>
              <a:rPr lang="zh-CN" altLang="en-US" sz="2600" dirty="0">
                <a:latin typeface="黑体" panose="02010609060101010101" pitchFamily="49" charset="-122"/>
                <a:ea typeface="黑体" panose="02010609060101010101" pitchFamily="49" charset="-122"/>
              </a:rPr>
              <a:t>	（</a:t>
            </a: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）信息流</a:t>
            </a:r>
          </a:p>
          <a:p>
            <a:pPr lvl="2">
              <a:buFont typeface="Wingdings" panose="05000000000000000000" pitchFamily="2" charset="2"/>
              <a:buNone/>
            </a:pPr>
            <a:r>
              <a:rPr lang="zh-CN" altLang="en-US" dirty="0">
                <a:latin typeface="黑体" panose="02010609060101010101" pitchFamily="49" charset="-122"/>
                <a:ea typeface="黑体" panose="02010609060101010101" pitchFamily="49" charset="-122"/>
              </a:rPr>
              <a:t>	信息流表示了数据和控制在系统中流动时变化的方式。</a:t>
            </a:r>
            <a:endParaRPr lang="zh-CN" altLang="en-US" sz="2200" dirty="0">
              <a:latin typeface="黑体" panose="02010609060101010101" pitchFamily="49" charset="-122"/>
              <a:ea typeface="黑体" panose="02010609060101010101" pitchFamily="49" charset="-122"/>
            </a:endParaRPr>
          </a:p>
          <a:p>
            <a:pPr lvl="1">
              <a:buFont typeface="Wingdings" panose="05000000000000000000" pitchFamily="2" charset="2"/>
              <a:buNone/>
            </a:pPr>
            <a:r>
              <a:rPr lang="zh-CN" altLang="en-US" sz="2600" dirty="0">
                <a:latin typeface="黑体" panose="02010609060101010101" pitchFamily="49" charset="-122"/>
                <a:ea typeface="黑体" panose="02010609060101010101" pitchFamily="49" charset="-122"/>
              </a:rPr>
              <a:t>	（</a:t>
            </a:r>
            <a:r>
              <a:rPr lang="en-US" altLang="zh-CN" sz="2600" dirty="0">
                <a:latin typeface="黑体" panose="02010609060101010101" pitchFamily="49" charset="-122"/>
                <a:ea typeface="黑体" panose="02010609060101010101" pitchFamily="49" charset="-122"/>
              </a:rPr>
              <a:t>3</a:t>
            </a:r>
            <a:r>
              <a:rPr lang="zh-CN" altLang="en-US" sz="2600" dirty="0">
                <a:latin typeface="黑体" panose="02010609060101010101" pitchFamily="49" charset="-122"/>
                <a:ea typeface="黑体" panose="02010609060101010101" pitchFamily="49" charset="-122"/>
              </a:rPr>
              <a:t>）信息结构</a:t>
            </a:r>
          </a:p>
          <a:p>
            <a:pPr lvl="2">
              <a:buFont typeface="Wingdings" panose="05000000000000000000" pitchFamily="2" charset="2"/>
              <a:buNone/>
            </a:pPr>
            <a:r>
              <a:rPr lang="zh-CN" altLang="en-US" dirty="0">
                <a:latin typeface="黑体" panose="02010609060101010101" pitchFamily="49" charset="-122"/>
                <a:ea typeface="黑体" panose="02010609060101010101" pitchFamily="49" charset="-122"/>
              </a:rPr>
              <a:t>	信息结构表示了各种数据和控制项的内部组织。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3">
            <a:extLst>
              <a:ext uri="{FF2B5EF4-FFF2-40B4-BE49-F238E27FC236}">
                <a16:creationId xmlns:a16="http://schemas.microsoft.com/office/drawing/2014/main" id="{3010F691-2857-4277-85EC-398230E7D5E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28675" name="Rectangle 2">
            <a:extLst>
              <a:ext uri="{FF2B5EF4-FFF2-40B4-BE49-F238E27FC236}">
                <a16:creationId xmlns:a16="http://schemas.microsoft.com/office/drawing/2014/main" id="{262BD335-2DD4-4410-895C-BAE229B86EBC}"/>
              </a:ext>
            </a:extLst>
          </p:cNvPr>
          <p:cNvSpPr>
            <a:spLocks noGrp="1" noChangeArrowheads="1"/>
          </p:cNvSpPr>
          <p:nvPr>
            <p:ph type="title"/>
          </p:nvPr>
        </p:nvSpPr>
        <p:spPr/>
        <p:txBody>
          <a:bodyPr/>
          <a:lstStyle/>
          <a:p>
            <a:r>
              <a:rPr lang="en-US" altLang="zh-CN" dirty="0">
                <a:latin typeface="华文中宋" panose="02010600040101010101" pitchFamily="2" charset="-122"/>
              </a:rPr>
              <a:t>§3.4 </a:t>
            </a:r>
            <a:r>
              <a:rPr lang="zh-CN" altLang="en-US" dirty="0">
                <a:latin typeface="华文中宋" panose="02010600040101010101" pitchFamily="2" charset="-122"/>
              </a:rPr>
              <a:t>软件需求分析建模的</a:t>
            </a:r>
            <a:br>
              <a:rPr lang="zh-CN" altLang="en-US" dirty="0">
                <a:latin typeface="华文中宋" panose="02010600040101010101" pitchFamily="2" charset="-122"/>
              </a:rPr>
            </a:br>
            <a:r>
              <a:rPr lang="zh-CN" altLang="en-US" dirty="0">
                <a:latin typeface="华文中宋" panose="02010600040101010101" pitchFamily="2" charset="-122"/>
              </a:rPr>
              <a:t>原则和方法</a:t>
            </a:r>
          </a:p>
        </p:txBody>
      </p:sp>
      <p:sp>
        <p:nvSpPr>
          <p:cNvPr id="28676" name="Rectangle 3">
            <a:extLst>
              <a:ext uri="{FF2B5EF4-FFF2-40B4-BE49-F238E27FC236}">
                <a16:creationId xmlns:a16="http://schemas.microsoft.com/office/drawing/2014/main" id="{5A3AD998-A63A-4F6D-BA3A-5E9EF15B2436}"/>
              </a:ext>
            </a:extLst>
          </p:cNvPr>
          <p:cNvSpPr>
            <a:spLocks noGrp="1" noChangeArrowheads="1"/>
          </p:cNvSpPr>
          <p:nvPr>
            <p:ph type="body" idx="1"/>
          </p:nvPr>
        </p:nvSpPr>
        <p:spPr/>
        <p:txBody>
          <a:bodyPr/>
          <a:lstStyle/>
          <a:p>
            <a:pPr>
              <a:buFont typeface="Wingdings" panose="05000000000000000000" pitchFamily="2" charset="2"/>
              <a:buNone/>
            </a:pPr>
            <a:r>
              <a:rPr lang="en-US" altLang="zh-CN" dirty="0"/>
              <a:t>2. </a:t>
            </a:r>
            <a:r>
              <a:rPr lang="zh-CN" altLang="en-US" dirty="0"/>
              <a:t>功能模型</a:t>
            </a:r>
          </a:p>
          <a:p>
            <a:pPr>
              <a:buFont typeface="Wingdings" panose="05000000000000000000" pitchFamily="2" charset="2"/>
              <a:buNone/>
            </a:pPr>
            <a:r>
              <a:rPr lang="zh-CN" altLang="en-US" dirty="0"/>
              <a:t>	</a:t>
            </a:r>
            <a:r>
              <a:rPr lang="zh-CN" altLang="en-US" sz="2800" dirty="0"/>
              <a:t>对进入软件的信息和数据进行变换和处理的模块，它必须至少完成三个常见功能：</a:t>
            </a:r>
            <a:r>
              <a:rPr lang="zh-CN" altLang="en-US" sz="2800" dirty="0">
                <a:solidFill>
                  <a:srgbClr val="FF0000"/>
                </a:solidFill>
              </a:rPr>
              <a:t>输入、处理和输出</a:t>
            </a:r>
            <a:r>
              <a:rPr lang="zh-CN" altLang="en-US" sz="2800" dirty="0"/>
              <a:t>。功能模型从顶层的语境层模型开始，经过一系列的细化迭代，越来越多的功能细节被发现，直至得到所有系统功能。</a:t>
            </a:r>
            <a:r>
              <a:rPr lang="zh-CN" altLang="en-US"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3">
            <a:extLst>
              <a:ext uri="{FF2B5EF4-FFF2-40B4-BE49-F238E27FC236}">
                <a16:creationId xmlns:a16="http://schemas.microsoft.com/office/drawing/2014/main" id="{27533252-91EF-496C-B93F-472E228C188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30723" name="Rectangle 2">
            <a:extLst>
              <a:ext uri="{FF2B5EF4-FFF2-40B4-BE49-F238E27FC236}">
                <a16:creationId xmlns:a16="http://schemas.microsoft.com/office/drawing/2014/main" id="{54A39096-E7D8-4FA6-ACC0-A2F93988862F}"/>
              </a:ext>
            </a:extLst>
          </p:cNvPr>
          <p:cNvSpPr>
            <a:spLocks noGrp="1" noChangeArrowheads="1"/>
          </p:cNvSpPr>
          <p:nvPr>
            <p:ph type="title"/>
          </p:nvPr>
        </p:nvSpPr>
        <p:spPr/>
        <p:txBody>
          <a:bodyPr/>
          <a:lstStyle/>
          <a:p>
            <a:r>
              <a:rPr lang="en-US" altLang="zh-CN" dirty="0">
                <a:latin typeface="华文中宋" panose="02010600040101010101" pitchFamily="2" charset="-122"/>
              </a:rPr>
              <a:t>§3.4 </a:t>
            </a:r>
            <a:r>
              <a:rPr lang="zh-CN" altLang="en-US" dirty="0">
                <a:latin typeface="华文中宋" panose="02010600040101010101" pitchFamily="2" charset="-122"/>
              </a:rPr>
              <a:t>软件需求分析建模的</a:t>
            </a:r>
            <a:br>
              <a:rPr lang="zh-CN" altLang="en-US" dirty="0">
                <a:latin typeface="华文中宋" panose="02010600040101010101" pitchFamily="2" charset="-122"/>
              </a:rPr>
            </a:br>
            <a:r>
              <a:rPr lang="zh-CN" altLang="en-US" dirty="0">
                <a:latin typeface="华文中宋" panose="02010600040101010101" pitchFamily="2" charset="-122"/>
              </a:rPr>
              <a:t>原则和方法</a:t>
            </a:r>
          </a:p>
        </p:txBody>
      </p:sp>
      <p:sp>
        <p:nvSpPr>
          <p:cNvPr id="30724" name="Rectangle 3">
            <a:extLst>
              <a:ext uri="{FF2B5EF4-FFF2-40B4-BE49-F238E27FC236}">
                <a16:creationId xmlns:a16="http://schemas.microsoft.com/office/drawing/2014/main" id="{43963EE6-5267-40F8-A3FD-4B20087283BC}"/>
              </a:ext>
            </a:extLst>
          </p:cNvPr>
          <p:cNvSpPr>
            <a:spLocks noGrp="1" noChangeArrowheads="1"/>
          </p:cNvSpPr>
          <p:nvPr>
            <p:ph type="body" idx="1"/>
          </p:nvPr>
        </p:nvSpPr>
        <p:spPr>
          <a:xfrm>
            <a:off x="323528" y="949325"/>
            <a:ext cx="8136904" cy="5614988"/>
          </a:xfrm>
        </p:spPr>
        <p:txBody>
          <a:bodyPr/>
          <a:lstStyle/>
          <a:p>
            <a:pPr>
              <a:buFont typeface="Wingdings" panose="05000000000000000000" pitchFamily="2" charset="2"/>
              <a:buNone/>
            </a:pPr>
            <a:r>
              <a:rPr lang="en-US" altLang="zh-CN" dirty="0"/>
              <a:t>3. </a:t>
            </a:r>
            <a:r>
              <a:rPr lang="zh-CN" altLang="en-US" dirty="0"/>
              <a:t>行为模型</a:t>
            </a:r>
          </a:p>
          <a:p>
            <a:pPr>
              <a:buNone/>
            </a:pPr>
            <a:r>
              <a:rPr lang="zh-CN" altLang="en-US" dirty="0"/>
              <a:t>	</a:t>
            </a:r>
            <a:r>
              <a:rPr lang="zh-CN" altLang="en-US" sz="2800" dirty="0"/>
              <a:t>大多数软件对来自外界的事件做出反应，这种刺激／反应特征形成了行为模型的基础。行为模型创建了软件</a:t>
            </a:r>
            <a:r>
              <a:rPr lang="zh-CN" altLang="en-US" sz="2800" dirty="0">
                <a:solidFill>
                  <a:srgbClr val="FF0000"/>
                </a:solidFill>
              </a:rPr>
              <a:t>状态</a:t>
            </a:r>
            <a:r>
              <a:rPr lang="zh-CN" altLang="en-US" sz="2800" dirty="0"/>
              <a:t>的表示，以及导致软件状态变化的</a:t>
            </a:r>
            <a:r>
              <a:rPr lang="zh-CN" altLang="en-US" sz="2800" dirty="0">
                <a:solidFill>
                  <a:srgbClr val="FF0000"/>
                </a:solidFill>
              </a:rPr>
              <a:t>事件</a:t>
            </a:r>
            <a:r>
              <a:rPr lang="zh-CN" altLang="en-US" sz="2800" dirty="0"/>
              <a:t>的表示。 </a:t>
            </a:r>
            <a:endParaRPr lang="en-US" altLang="zh-CN" sz="2800" dirty="0">
              <a:latin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75A2A-4CA0-45EC-8930-EAECAFD91E1A}"/>
              </a:ext>
            </a:extLst>
          </p:cNvPr>
          <p:cNvSpPr>
            <a:spLocks noGrp="1"/>
          </p:cNvSpPr>
          <p:nvPr>
            <p:ph type="title"/>
          </p:nvPr>
        </p:nvSpPr>
        <p:spPr/>
        <p:txBody>
          <a:bodyPr/>
          <a:lstStyle/>
          <a:p>
            <a:r>
              <a:rPr lang="en-US" altLang="zh-CN" dirty="0">
                <a:latin typeface="华文中宋" panose="02010600040101010101" pitchFamily="2" charset="-122"/>
              </a:rPr>
              <a:t>§3.4 </a:t>
            </a:r>
            <a:r>
              <a:rPr lang="zh-CN" altLang="en-US" dirty="0">
                <a:latin typeface="华文中宋" panose="02010600040101010101" pitchFamily="2" charset="-122"/>
              </a:rPr>
              <a:t>软件需求分析建模的</a:t>
            </a:r>
            <a:br>
              <a:rPr lang="zh-CN" altLang="en-US" dirty="0">
                <a:latin typeface="华文中宋" panose="02010600040101010101" pitchFamily="2" charset="-122"/>
              </a:rPr>
            </a:br>
            <a:r>
              <a:rPr lang="zh-CN" altLang="en-US" dirty="0">
                <a:latin typeface="华文中宋" panose="02010600040101010101" pitchFamily="2" charset="-122"/>
              </a:rPr>
              <a:t>原则和方法</a:t>
            </a:r>
            <a:endParaRPr lang="zh-CN" altLang="en-US" dirty="0"/>
          </a:p>
        </p:txBody>
      </p:sp>
      <p:sp>
        <p:nvSpPr>
          <p:cNvPr id="3" name="内容占位符 2">
            <a:extLst>
              <a:ext uri="{FF2B5EF4-FFF2-40B4-BE49-F238E27FC236}">
                <a16:creationId xmlns:a16="http://schemas.microsoft.com/office/drawing/2014/main" id="{77DF5432-3DD5-433B-B5A1-7B4BAC6A82E7}"/>
              </a:ext>
            </a:extLst>
          </p:cNvPr>
          <p:cNvSpPr>
            <a:spLocks noGrp="1"/>
          </p:cNvSpPr>
          <p:nvPr>
            <p:ph idx="1"/>
          </p:nvPr>
        </p:nvSpPr>
        <p:spPr>
          <a:xfrm>
            <a:off x="467544" y="1196752"/>
            <a:ext cx="8524056" cy="5069111"/>
          </a:xfrm>
        </p:spPr>
        <p:txBody>
          <a:bodyPr/>
          <a:lstStyle/>
          <a:p>
            <a:pPr marL="0" indent="0">
              <a:spcBef>
                <a:spcPct val="35000"/>
              </a:spcBef>
              <a:buNone/>
            </a:pPr>
            <a:r>
              <a:rPr lang="zh-CN" altLang="en-US" dirty="0">
                <a:latin typeface="黑体" panose="02010609060101010101" pitchFamily="49" charset="-122"/>
                <a:ea typeface="黑体" panose="02010609060101010101" pitchFamily="49" charset="-122"/>
              </a:rPr>
              <a:t>需求分析的工程化原则：</a:t>
            </a:r>
            <a:endParaRPr lang="en-US" altLang="zh-CN" dirty="0">
              <a:latin typeface="黑体" panose="02010609060101010101" pitchFamily="49" charset="-122"/>
              <a:ea typeface="黑体" panose="02010609060101010101" pitchFamily="49" charset="-122"/>
            </a:endParaRPr>
          </a:p>
          <a:p>
            <a:pPr marL="804863" lvl="1" indent="-450850" defTabSz="685800" eaLnBrk="1" hangingPunct="1">
              <a:spcBef>
                <a:spcPts val="500"/>
              </a:spcBef>
              <a:spcAft>
                <a:spcPts val="600"/>
              </a:spcAft>
              <a:buFont typeface="Wingdings" panose="05000000000000000000" pitchFamily="2" charset="2"/>
              <a:buAutoNum type="arabicPeriod"/>
            </a:pPr>
            <a:r>
              <a:rPr lang="zh-CN" altLang="en-US" dirty="0">
                <a:latin typeface="黑体" panose="02010609060101010101" pitchFamily="49" charset="-122"/>
                <a:ea typeface="黑体" panose="02010609060101010101" pitchFamily="49" charset="-122"/>
              </a:rPr>
              <a:t>首先要正确地理解问题，再建立分析模型。</a:t>
            </a:r>
          </a:p>
          <a:p>
            <a:pPr marL="804863" lvl="1" indent="-450850" defTabSz="685800" eaLnBrk="1" hangingPunct="1">
              <a:spcBef>
                <a:spcPts val="500"/>
              </a:spcBef>
              <a:spcAft>
                <a:spcPts val="600"/>
              </a:spcAft>
              <a:buFont typeface="Wingdings" panose="05000000000000000000" pitchFamily="2" charset="2"/>
              <a:buAutoNum type="arabicPeriod"/>
            </a:pPr>
            <a:r>
              <a:rPr lang="zh-CN" altLang="en-US" dirty="0">
                <a:latin typeface="黑体" panose="02010609060101010101" pitchFamily="49" charset="-122"/>
                <a:ea typeface="黑体" panose="02010609060101010101" pitchFamily="49" charset="-122"/>
              </a:rPr>
              <a:t>记录每个需求的起源及原因，保证需求的可回溯性。</a:t>
            </a:r>
          </a:p>
          <a:p>
            <a:pPr marL="804863" lvl="1" indent="-450850" defTabSz="685800" eaLnBrk="1" hangingPunct="1">
              <a:spcBef>
                <a:spcPts val="500"/>
              </a:spcBef>
              <a:spcAft>
                <a:spcPts val="600"/>
              </a:spcAft>
              <a:buFont typeface="Wingdings" panose="05000000000000000000" pitchFamily="2" charset="2"/>
              <a:buAutoNum type="arabicPeriod"/>
            </a:pPr>
            <a:r>
              <a:rPr lang="zh-CN" altLang="en-US" dirty="0">
                <a:latin typeface="黑体" panose="02010609060101010101" pitchFamily="49" charset="-122"/>
                <a:ea typeface="黑体" panose="02010609060101010101" pitchFamily="49" charset="-122"/>
              </a:rPr>
              <a:t>开发一个人机交互过程的原型。</a:t>
            </a:r>
          </a:p>
          <a:p>
            <a:pPr marL="804863" lvl="1" indent="-450850" defTabSz="685800" eaLnBrk="1" hangingPunct="1">
              <a:spcBef>
                <a:spcPts val="500"/>
              </a:spcBef>
              <a:spcAft>
                <a:spcPts val="600"/>
              </a:spcAft>
              <a:buFont typeface="Wingdings" panose="05000000000000000000" pitchFamily="2" charset="2"/>
              <a:buAutoNum type="arabicPeriod"/>
            </a:pPr>
            <a:r>
              <a:rPr lang="zh-CN" altLang="en-US" dirty="0">
                <a:latin typeface="黑体" panose="02010609060101010101" pitchFamily="49" charset="-122"/>
                <a:ea typeface="黑体" panose="02010609060101010101" pitchFamily="49" charset="-122"/>
              </a:rPr>
              <a:t>给需求赋予优先级：紧张的开发时间要求尽量避免一次性实现每个软件需求，应采用迭代增量的开发模型。</a:t>
            </a:r>
          </a:p>
          <a:p>
            <a:pPr marL="804863" lvl="1" indent="-450850" defTabSz="685800" eaLnBrk="1" hangingPunct="1">
              <a:spcBef>
                <a:spcPts val="500"/>
              </a:spcBef>
              <a:spcAft>
                <a:spcPts val="600"/>
              </a:spcAft>
              <a:buFont typeface="Wingdings" panose="05000000000000000000" pitchFamily="2" charset="2"/>
              <a:buAutoNum type="arabicPeriod"/>
            </a:pPr>
            <a:r>
              <a:rPr lang="zh-CN" altLang="en-US" dirty="0">
                <a:latin typeface="黑体" panose="02010609060101010101" pitchFamily="49" charset="-122"/>
                <a:ea typeface="黑体" panose="02010609060101010101" pitchFamily="49" charset="-122"/>
              </a:rPr>
              <a:t>努力删除歧义性：因为大多数需求以自然语言描述，存在歧义性的可能性，正式的技术评审是发现并删除歧义性的一种有效方法。</a:t>
            </a:r>
          </a:p>
          <a:p>
            <a:endParaRPr lang="zh-CN" altLang="en-US" b="1" dirty="0">
              <a:latin typeface="黑体" panose="02010609060101010101" pitchFamily="49" charset="-122"/>
              <a:ea typeface="黑体" panose="02010609060101010101" pitchFamily="49" charset="-122"/>
            </a:endParaRPr>
          </a:p>
        </p:txBody>
      </p:sp>
      <p:sp>
        <p:nvSpPr>
          <p:cNvPr id="4" name="页脚占位符 3">
            <a:extLst>
              <a:ext uri="{FF2B5EF4-FFF2-40B4-BE49-F238E27FC236}">
                <a16:creationId xmlns:a16="http://schemas.microsoft.com/office/drawing/2014/main" id="{63E3234D-D87D-4EB3-A411-479958067246}"/>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137388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1">
            <a:extLst>
              <a:ext uri="{FF2B5EF4-FFF2-40B4-BE49-F238E27FC236}">
                <a16:creationId xmlns:a16="http://schemas.microsoft.com/office/drawing/2014/main" id="{AEA267ED-B560-4690-9944-90DF0E24093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6147" name="Rectangle 2">
            <a:extLst>
              <a:ext uri="{FF2B5EF4-FFF2-40B4-BE49-F238E27FC236}">
                <a16:creationId xmlns:a16="http://schemas.microsoft.com/office/drawing/2014/main" id="{7968CD70-E9A5-4312-B27A-CDCDC4ABC52A}"/>
              </a:ext>
            </a:extLst>
          </p:cNvPr>
          <p:cNvSpPr>
            <a:spLocks noChangeArrowheads="1"/>
          </p:cNvSpPr>
          <p:nvPr/>
        </p:nvSpPr>
        <p:spPr bwMode="auto">
          <a:xfrm>
            <a:off x="684213" y="1268413"/>
            <a:ext cx="7785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sz="2400">
                <a:solidFill>
                  <a:schemeClr val="tx1"/>
                </a:solidFill>
                <a:latin typeface="Arial" panose="020B0604020202020204" pitchFamily="34" charset="0"/>
                <a:ea typeface="华文细黑" panose="02010600040101010101" pitchFamily="2" charset="-122"/>
              </a:defRPr>
            </a:lvl1pPr>
            <a:lvl2pPr marL="952500" indent="-49530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lvl="1">
              <a:lnSpc>
                <a:spcPct val="90000"/>
              </a:lnSpc>
              <a:spcBef>
                <a:spcPct val="50000"/>
              </a:spcBef>
              <a:buClr>
                <a:srgbClr val="6655CD"/>
              </a:buClr>
              <a:buSzPct val="65000"/>
              <a:buFont typeface="Wingdings" panose="05000000000000000000" pitchFamily="2" charset="2"/>
              <a:buChar char="u"/>
            </a:pPr>
            <a:r>
              <a:rPr lang="zh-CN" altLang="en-US" sz="4000" b="1" i="1" u="sng">
                <a:solidFill>
                  <a:srgbClr val="99230B"/>
                </a:solidFill>
                <a:latin typeface="Times New Roman" panose="02020603050405020304" pitchFamily="18" charset="0"/>
                <a:ea typeface="华文中宋" panose="02010600040101010101" pitchFamily="2" charset="-122"/>
              </a:rPr>
              <a:t>系统分析</a:t>
            </a:r>
            <a:endParaRPr lang="en-US" altLang="zh-CN" sz="4000" b="1" i="1" u="sng">
              <a:solidFill>
                <a:srgbClr val="99230B"/>
              </a:solidFill>
              <a:latin typeface="Times New Roman" panose="02020603050405020304" pitchFamily="18" charset="0"/>
              <a:ea typeface="华文中宋" panose="02010600040101010101" pitchFamily="2" charset="-122"/>
            </a:endParaRP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需求定义	</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软件需求分析的目标及任务</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软件需求分析建模原则和方法</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软件需求工程</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软件需求分析过程</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1">
            <a:extLst>
              <a:ext uri="{FF2B5EF4-FFF2-40B4-BE49-F238E27FC236}">
                <a16:creationId xmlns:a16="http://schemas.microsoft.com/office/drawing/2014/main" id="{841562AD-2954-48E8-A0EB-4F3E82F7CCA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32771" name="Rectangle 2">
            <a:extLst>
              <a:ext uri="{FF2B5EF4-FFF2-40B4-BE49-F238E27FC236}">
                <a16:creationId xmlns:a16="http://schemas.microsoft.com/office/drawing/2014/main" id="{C8E8F19A-5A0F-4732-A4F5-5AB6846EAAF3}"/>
              </a:ext>
            </a:extLst>
          </p:cNvPr>
          <p:cNvSpPr>
            <a:spLocks noChangeArrowheads="1"/>
          </p:cNvSpPr>
          <p:nvPr/>
        </p:nvSpPr>
        <p:spPr bwMode="auto">
          <a:xfrm>
            <a:off x="684213" y="1268413"/>
            <a:ext cx="7785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sz="2400">
                <a:solidFill>
                  <a:schemeClr val="tx1"/>
                </a:solidFill>
                <a:latin typeface="Arial" panose="020B0604020202020204" pitchFamily="34" charset="0"/>
                <a:ea typeface="华文细黑" panose="02010600040101010101" pitchFamily="2" charset="-122"/>
              </a:defRPr>
            </a:lvl1pPr>
            <a:lvl2pPr marL="952500" indent="-49530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系统分析</a:t>
            </a:r>
            <a:endParaRPr lang="en-US" altLang="zh-CN" sz="4000">
              <a:solidFill>
                <a:srgbClr val="333399"/>
              </a:solidFill>
              <a:latin typeface="Times New Roman" panose="02020603050405020304" pitchFamily="18" charset="0"/>
              <a:ea typeface="华文中宋" panose="02010600040101010101" pitchFamily="2" charset="-122"/>
            </a:endParaRP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需求定义	</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软件需求分析的目标及任务</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软件需求分析建模原则和方法</a:t>
            </a:r>
          </a:p>
          <a:p>
            <a:pPr lvl="1">
              <a:lnSpc>
                <a:spcPct val="90000"/>
              </a:lnSpc>
              <a:spcBef>
                <a:spcPct val="50000"/>
              </a:spcBef>
              <a:buClr>
                <a:srgbClr val="6655CD"/>
              </a:buClr>
              <a:buSzPct val="65000"/>
              <a:buFont typeface="Wingdings" panose="05000000000000000000" pitchFamily="2" charset="2"/>
              <a:buChar char="u"/>
            </a:pPr>
            <a:r>
              <a:rPr lang="zh-CN" altLang="en-US" sz="4000" b="1" i="1" u="sng">
                <a:solidFill>
                  <a:srgbClr val="99230B"/>
                </a:solidFill>
                <a:latin typeface="Times New Roman" panose="02020603050405020304" pitchFamily="18" charset="0"/>
                <a:ea typeface="华文中宋" panose="02010600040101010101" pitchFamily="2" charset="-122"/>
              </a:rPr>
              <a:t>软件需求工程</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软件需求分析过程</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3">
            <a:extLst>
              <a:ext uri="{FF2B5EF4-FFF2-40B4-BE49-F238E27FC236}">
                <a16:creationId xmlns:a16="http://schemas.microsoft.com/office/drawing/2014/main" id="{2D51EB9E-ECF0-45F5-A21B-D081CD34FD1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34819" name="Rectangle 2">
            <a:extLst>
              <a:ext uri="{FF2B5EF4-FFF2-40B4-BE49-F238E27FC236}">
                <a16:creationId xmlns:a16="http://schemas.microsoft.com/office/drawing/2014/main" id="{3D4B70DC-29DB-4D88-915F-D76AC8AA8177}"/>
              </a:ext>
            </a:extLst>
          </p:cNvPr>
          <p:cNvSpPr>
            <a:spLocks noGrp="1" noChangeArrowheads="1"/>
          </p:cNvSpPr>
          <p:nvPr>
            <p:ph type="title"/>
          </p:nvPr>
        </p:nvSpPr>
        <p:spPr/>
        <p:txBody>
          <a:bodyPr/>
          <a:lstStyle/>
          <a:p>
            <a:r>
              <a:rPr lang="en-US" altLang="zh-CN" dirty="0">
                <a:latin typeface="华文中宋" panose="02010600040101010101" pitchFamily="2" charset="-122"/>
              </a:rPr>
              <a:t>§3.5 </a:t>
            </a:r>
            <a:r>
              <a:rPr lang="zh-CN" altLang="en-US" dirty="0">
                <a:latin typeface="华文中宋" panose="02010600040101010101" pitchFamily="2" charset="-122"/>
              </a:rPr>
              <a:t>软件需求工程</a:t>
            </a:r>
          </a:p>
        </p:txBody>
      </p:sp>
      <p:sp>
        <p:nvSpPr>
          <p:cNvPr id="34820" name="Rectangle 3">
            <a:extLst>
              <a:ext uri="{FF2B5EF4-FFF2-40B4-BE49-F238E27FC236}">
                <a16:creationId xmlns:a16="http://schemas.microsoft.com/office/drawing/2014/main" id="{8F04FC44-1B55-4B6F-8D2C-D090BCCDF61D}"/>
              </a:ext>
            </a:extLst>
          </p:cNvPr>
          <p:cNvSpPr>
            <a:spLocks noGrp="1" noChangeArrowheads="1"/>
          </p:cNvSpPr>
          <p:nvPr>
            <p:ph type="body" idx="1"/>
          </p:nvPr>
        </p:nvSpPr>
        <p:spPr/>
        <p:txBody>
          <a:bodyPr/>
          <a:lstStyle/>
          <a:p>
            <a:pPr>
              <a:buFont typeface="Wingdings" panose="05000000000000000000" pitchFamily="2" charset="2"/>
              <a:buNone/>
            </a:pPr>
            <a:r>
              <a:rPr lang="en-US" altLang="zh-CN" dirty="0">
                <a:latin typeface="黑体" panose="02010609060101010101" pitchFamily="49" charset="-122"/>
              </a:rPr>
              <a:t>	</a:t>
            </a:r>
            <a:r>
              <a:rPr lang="zh-CN" altLang="en-US" dirty="0">
                <a:latin typeface="黑体" panose="02010609060101010101" pitchFamily="49" charset="-122"/>
              </a:rPr>
              <a:t>软件的需求分析是一系列复杂的软件工程活动，为了便于对需求进行更好的管理，人们把所有与需求直接相关的活动通称为</a:t>
            </a:r>
            <a:r>
              <a:rPr lang="zh-CN" altLang="en-US" dirty="0">
                <a:solidFill>
                  <a:srgbClr val="FF00FF"/>
                </a:solidFill>
                <a:latin typeface="黑体" panose="02010609060101010101" pitchFamily="49" charset="-122"/>
              </a:rPr>
              <a:t>需求工程</a:t>
            </a:r>
            <a:r>
              <a:rPr lang="zh-CN" altLang="en-US" dirty="0">
                <a:latin typeface="黑体" panose="02010609060101010101" pitchFamily="49" charset="-122"/>
              </a:rPr>
              <a:t>。</a:t>
            </a:r>
          </a:p>
          <a:p>
            <a:pPr>
              <a:buFont typeface="Wingdings" panose="05000000000000000000" pitchFamily="2" charset="2"/>
              <a:buNone/>
            </a:pPr>
            <a:r>
              <a:rPr lang="zh-CN" altLang="en-US" dirty="0">
                <a:latin typeface="黑体" panose="02010609060101010101" pitchFamily="49" charset="-122"/>
              </a:rPr>
              <a:t>	需求工程中的活动可分为两大类，一类属于需求开发，另一类属于需求管理。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3">
            <a:extLst>
              <a:ext uri="{FF2B5EF4-FFF2-40B4-BE49-F238E27FC236}">
                <a16:creationId xmlns:a16="http://schemas.microsoft.com/office/drawing/2014/main" id="{80FDBB53-ED45-41F1-9E3D-26B5B03037D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36867" name="Rectangle 2">
            <a:extLst>
              <a:ext uri="{FF2B5EF4-FFF2-40B4-BE49-F238E27FC236}">
                <a16:creationId xmlns:a16="http://schemas.microsoft.com/office/drawing/2014/main" id="{7C3BC77C-25A3-4CAC-83B8-9145B0CE826C}"/>
              </a:ext>
            </a:extLst>
          </p:cNvPr>
          <p:cNvSpPr>
            <a:spLocks noGrp="1" noChangeArrowheads="1"/>
          </p:cNvSpPr>
          <p:nvPr>
            <p:ph type="title"/>
          </p:nvPr>
        </p:nvSpPr>
        <p:spPr/>
        <p:txBody>
          <a:bodyPr/>
          <a:lstStyle/>
          <a:p>
            <a:r>
              <a:rPr lang="en-US" altLang="zh-CN" dirty="0">
                <a:latin typeface="华文中宋" panose="02010600040101010101" pitchFamily="2" charset="-122"/>
              </a:rPr>
              <a:t>§3.5 </a:t>
            </a:r>
            <a:r>
              <a:rPr lang="zh-CN" altLang="en-US" dirty="0">
                <a:latin typeface="华文中宋" panose="02010600040101010101" pitchFamily="2" charset="-122"/>
              </a:rPr>
              <a:t>软件需求工程</a:t>
            </a:r>
          </a:p>
        </p:txBody>
      </p:sp>
      <p:sp>
        <p:nvSpPr>
          <p:cNvPr id="36870" name="Rectangle 85">
            <a:extLst>
              <a:ext uri="{FF2B5EF4-FFF2-40B4-BE49-F238E27FC236}">
                <a16:creationId xmlns:a16="http://schemas.microsoft.com/office/drawing/2014/main" id="{2BF12164-8CF5-4D29-881B-A6BB38C0BDFF}"/>
              </a:ext>
            </a:extLst>
          </p:cNvPr>
          <p:cNvSpPr>
            <a:spLocks noChangeArrowheads="1"/>
          </p:cNvSpPr>
          <p:nvPr/>
        </p:nvSpPr>
        <p:spPr bwMode="auto">
          <a:xfrm>
            <a:off x="3419475" y="5996136"/>
            <a:ext cx="2482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eaLnBrk="1" hangingPunct="1"/>
            <a:r>
              <a:rPr lang="zh-CN" altLang="en-US" b="1" dirty="0">
                <a:latin typeface="黑体" panose="02010609060101010101" pitchFamily="49" charset="-122"/>
                <a:ea typeface="黑体" panose="02010609060101010101" pitchFamily="49" charset="-122"/>
              </a:rPr>
              <a:t>需求工程结构图 </a:t>
            </a:r>
          </a:p>
        </p:txBody>
      </p:sp>
      <p:grpSp>
        <p:nvGrpSpPr>
          <p:cNvPr id="27" name="组合 26">
            <a:extLst>
              <a:ext uri="{FF2B5EF4-FFF2-40B4-BE49-F238E27FC236}">
                <a16:creationId xmlns:a16="http://schemas.microsoft.com/office/drawing/2014/main" id="{5F8F1417-44FA-4980-8661-2468B274DC65}"/>
              </a:ext>
            </a:extLst>
          </p:cNvPr>
          <p:cNvGrpSpPr/>
          <p:nvPr/>
        </p:nvGrpSpPr>
        <p:grpSpPr>
          <a:xfrm>
            <a:off x="107504" y="1082612"/>
            <a:ext cx="8985695" cy="4913524"/>
            <a:chOff x="2208214" y="3284538"/>
            <a:chExt cx="8135937" cy="3024188"/>
          </a:xfrm>
        </p:grpSpPr>
        <p:sp>
          <p:nvSpPr>
            <p:cNvPr id="28" name="Text Box 44">
              <a:extLst>
                <a:ext uri="{FF2B5EF4-FFF2-40B4-BE49-F238E27FC236}">
                  <a16:creationId xmlns:a16="http://schemas.microsoft.com/office/drawing/2014/main" id="{56C29EA7-684C-448D-B5A0-111EA826AAC7}"/>
                </a:ext>
              </a:extLst>
            </p:cNvPr>
            <p:cNvSpPr txBox="1">
              <a:spLocks noChangeArrowheads="1"/>
            </p:cNvSpPr>
            <p:nvPr/>
          </p:nvSpPr>
          <p:spPr bwMode="auto">
            <a:xfrm>
              <a:off x="4889501" y="3284538"/>
              <a:ext cx="3025775" cy="436562"/>
            </a:xfrm>
            <a:prstGeom prst="rect">
              <a:avLst/>
            </a:prstGeom>
            <a:gradFill rotWithShape="0">
              <a:gsLst>
                <a:gs pos="0">
                  <a:srgbClr val="CCFFFF"/>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nchor="ctr" anchorCtr="1"/>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2000" b="1" dirty="0">
                  <a:latin typeface="黑体" panose="02010609060101010101" pitchFamily="49" charset="-122"/>
                </a:rPr>
                <a:t>需求工程</a:t>
              </a:r>
            </a:p>
          </p:txBody>
        </p:sp>
        <p:sp>
          <p:nvSpPr>
            <p:cNvPr id="29" name="Text Box 45">
              <a:extLst>
                <a:ext uri="{FF2B5EF4-FFF2-40B4-BE49-F238E27FC236}">
                  <a16:creationId xmlns:a16="http://schemas.microsoft.com/office/drawing/2014/main" id="{99718737-D26D-4C6E-BAD2-D4C8ABFB9E55}"/>
                </a:ext>
              </a:extLst>
            </p:cNvPr>
            <p:cNvSpPr txBox="1">
              <a:spLocks noChangeArrowheads="1"/>
            </p:cNvSpPr>
            <p:nvPr/>
          </p:nvSpPr>
          <p:spPr bwMode="auto">
            <a:xfrm>
              <a:off x="4151314" y="3933826"/>
              <a:ext cx="1717675" cy="493713"/>
            </a:xfrm>
            <a:prstGeom prst="rect">
              <a:avLst/>
            </a:prstGeom>
            <a:gradFill rotWithShape="0">
              <a:gsLst>
                <a:gs pos="0">
                  <a:srgbClr val="FFFF99"/>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nchor="ctr" anchorCtr="1"/>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2000" b="1" dirty="0">
                  <a:latin typeface="黑体" panose="02010609060101010101" pitchFamily="49" charset="-122"/>
                </a:rPr>
                <a:t>需求开发</a:t>
              </a:r>
            </a:p>
          </p:txBody>
        </p:sp>
        <p:sp>
          <p:nvSpPr>
            <p:cNvPr id="30" name="Text Box 46">
              <a:extLst>
                <a:ext uri="{FF2B5EF4-FFF2-40B4-BE49-F238E27FC236}">
                  <a16:creationId xmlns:a16="http://schemas.microsoft.com/office/drawing/2014/main" id="{CB4205BD-BA76-4684-B90A-38BA76DC695A}"/>
                </a:ext>
              </a:extLst>
            </p:cNvPr>
            <p:cNvSpPr txBox="1">
              <a:spLocks noChangeArrowheads="1"/>
            </p:cNvSpPr>
            <p:nvPr/>
          </p:nvSpPr>
          <p:spPr bwMode="auto">
            <a:xfrm>
              <a:off x="6686550" y="5797551"/>
              <a:ext cx="1227138" cy="436563"/>
            </a:xfrm>
            <a:prstGeom prst="rect">
              <a:avLst/>
            </a:prstGeom>
            <a:gradFill rotWithShape="0">
              <a:gsLst>
                <a:gs pos="0">
                  <a:srgbClr val="CCFFCC"/>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nchor="ctr" anchorCtr="1"/>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2000" b="1">
                  <a:latin typeface="黑体" panose="02010609060101010101" pitchFamily="49" charset="-122"/>
                </a:rPr>
                <a:t>需求变更控制</a:t>
              </a:r>
            </a:p>
          </p:txBody>
        </p:sp>
        <p:sp>
          <p:nvSpPr>
            <p:cNvPr id="31" name="Text Box 47">
              <a:extLst>
                <a:ext uri="{FF2B5EF4-FFF2-40B4-BE49-F238E27FC236}">
                  <a16:creationId xmlns:a16="http://schemas.microsoft.com/office/drawing/2014/main" id="{FEB56CF3-C966-49DC-8710-3729736A94F6}"/>
                </a:ext>
              </a:extLst>
            </p:cNvPr>
            <p:cNvSpPr txBox="1">
              <a:spLocks noChangeArrowheads="1"/>
            </p:cNvSpPr>
            <p:nvPr/>
          </p:nvSpPr>
          <p:spPr bwMode="auto">
            <a:xfrm>
              <a:off x="6932614" y="3933825"/>
              <a:ext cx="1635125" cy="488950"/>
            </a:xfrm>
            <a:prstGeom prst="rect">
              <a:avLst/>
            </a:prstGeom>
            <a:gradFill rotWithShape="0">
              <a:gsLst>
                <a:gs pos="0">
                  <a:srgbClr val="FFFF99"/>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nchor="ctr" anchorCtr="1"/>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2000" b="1">
                  <a:latin typeface="黑体" panose="02010609060101010101" pitchFamily="49" charset="-122"/>
                </a:rPr>
                <a:t>需求管理</a:t>
              </a:r>
            </a:p>
          </p:txBody>
        </p:sp>
        <p:sp>
          <p:nvSpPr>
            <p:cNvPr id="32" name="Text Box 48">
              <a:extLst>
                <a:ext uri="{FF2B5EF4-FFF2-40B4-BE49-F238E27FC236}">
                  <a16:creationId xmlns:a16="http://schemas.microsoft.com/office/drawing/2014/main" id="{C3C3E659-4C2D-4677-8338-3A19EECF19DB}"/>
                </a:ext>
              </a:extLst>
            </p:cNvPr>
            <p:cNvSpPr txBox="1">
              <a:spLocks noChangeArrowheads="1"/>
            </p:cNvSpPr>
            <p:nvPr/>
          </p:nvSpPr>
          <p:spPr bwMode="auto">
            <a:xfrm>
              <a:off x="6686550" y="4657726"/>
              <a:ext cx="1227138" cy="434975"/>
            </a:xfrm>
            <a:prstGeom prst="rect">
              <a:avLst/>
            </a:prstGeom>
            <a:gradFill rotWithShape="0">
              <a:gsLst>
                <a:gs pos="0">
                  <a:srgbClr val="CCFFCC"/>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nchor="ctr" anchorCtr="1"/>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2000" b="1">
                  <a:latin typeface="黑体" panose="02010609060101010101" pitchFamily="49" charset="-122"/>
                </a:rPr>
                <a:t>需求确认</a:t>
              </a:r>
            </a:p>
          </p:txBody>
        </p:sp>
        <p:sp>
          <p:nvSpPr>
            <p:cNvPr id="33" name="Text Box 49">
              <a:extLst>
                <a:ext uri="{FF2B5EF4-FFF2-40B4-BE49-F238E27FC236}">
                  <a16:creationId xmlns:a16="http://schemas.microsoft.com/office/drawing/2014/main" id="{A3B78DD0-4379-4BF2-8C68-6BBC9A269A8C}"/>
                </a:ext>
              </a:extLst>
            </p:cNvPr>
            <p:cNvSpPr txBox="1">
              <a:spLocks noChangeArrowheads="1"/>
            </p:cNvSpPr>
            <p:nvPr/>
          </p:nvSpPr>
          <p:spPr bwMode="auto">
            <a:xfrm>
              <a:off x="6686550" y="5199063"/>
              <a:ext cx="1227138" cy="436562"/>
            </a:xfrm>
            <a:prstGeom prst="rect">
              <a:avLst/>
            </a:prstGeom>
            <a:gradFill rotWithShape="0">
              <a:gsLst>
                <a:gs pos="0">
                  <a:srgbClr val="CCFFCC"/>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nchor="ctr" anchorCtr="1"/>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2000" b="1">
                  <a:latin typeface="黑体" panose="02010609060101010101" pitchFamily="49" charset="-122"/>
                </a:rPr>
                <a:t>需求跟踪</a:t>
              </a:r>
            </a:p>
          </p:txBody>
        </p:sp>
        <p:sp>
          <p:nvSpPr>
            <p:cNvPr id="34" name="Text Box 50">
              <a:extLst>
                <a:ext uri="{FF2B5EF4-FFF2-40B4-BE49-F238E27FC236}">
                  <a16:creationId xmlns:a16="http://schemas.microsoft.com/office/drawing/2014/main" id="{9BC66295-930E-4054-8DF2-FDA7B3D24D71}"/>
                </a:ext>
              </a:extLst>
            </p:cNvPr>
            <p:cNvSpPr txBox="1">
              <a:spLocks noChangeArrowheads="1"/>
            </p:cNvSpPr>
            <p:nvPr/>
          </p:nvSpPr>
          <p:spPr bwMode="auto">
            <a:xfrm>
              <a:off x="4968875" y="4652964"/>
              <a:ext cx="1227138" cy="434975"/>
            </a:xfrm>
            <a:prstGeom prst="rect">
              <a:avLst/>
            </a:prstGeom>
            <a:gradFill rotWithShape="0">
              <a:gsLst>
                <a:gs pos="0">
                  <a:srgbClr val="CCFFCC"/>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nchor="ctr" anchorCtr="1"/>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2000" b="1">
                  <a:latin typeface="黑体" panose="02010609060101010101" pitchFamily="49" charset="-122"/>
                </a:rPr>
                <a:t>需求获取</a:t>
              </a:r>
            </a:p>
          </p:txBody>
        </p:sp>
        <p:sp>
          <p:nvSpPr>
            <p:cNvPr id="35" name="Text Box 51">
              <a:extLst>
                <a:ext uri="{FF2B5EF4-FFF2-40B4-BE49-F238E27FC236}">
                  <a16:creationId xmlns:a16="http://schemas.microsoft.com/office/drawing/2014/main" id="{C6168DBA-D94B-43BC-98F1-E3A8D16DC40F}"/>
                </a:ext>
              </a:extLst>
            </p:cNvPr>
            <p:cNvSpPr txBox="1">
              <a:spLocks noChangeArrowheads="1"/>
            </p:cNvSpPr>
            <p:nvPr/>
          </p:nvSpPr>
          <p:spPr bwMode="auto">
            <a:xfrm>
              <a:off x="4968875" y="5194301"/>
              <a:ext cx="1227138" cy="436563"/>
            </a:xfrm>
            <a:prstGeom prst="rect">
              <a:avLst/>
            </a:prstGeom>
            <a:gradFill rotWithShape="0">
              <a:gsLst>
                <a:gs pos="0">
                  <a:srgbClr val="CCFFCC"/>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nchor="ctr" anchorCtr="1"/>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2000" b="1">
                  <a:latin typeface="黑体" panose="02010609060101010101" pitchFamily="49" charset="-122"/>
                </a:rPr>
                <a:t>需求分析</a:t>
              </a:r>
            </a:p>
          </p:txBody>
        </p:sp>
        <p:sp>
          <p:nvSpPr>
            <p:cNvPr id="36" name="Line 52">
              <a:extLst>
                <a:ext uri="{FF2B5EF4-FFF2-40B4-BE49-F238E27FC236}">
                  <a16:creationId xmlns:a16="http://schemas.microsoft.com/office/drawing/2014/main" id="{97BD4F2D-108A-43B9-957E-7F9C42BD64AF}"/>
                </a:ext>
              </a:extLst>
            </p:cNvPr>
            <p:cNvSpPr>
              <a:spLocks noChangeShapeType="1"/>
            </p:cNvSpPr>
            <p:nvPr/>
          </p:nvSpPr>
          <p:spPr bwMode="auto">
            <a:xfrm>
              <a:off x="4641850" y="4422776"/>
              <a:ext cx="0" cy="1533525"/>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37" name="Line 53">
              <a:extLst>
                <a:ext uri="{FF2B5EF4-FFF2-40B4-BE49-F238E27FC236}">
                  <a16:creationId xmlns:a16="http://schemas.microsoft.com/office/drawing/2014/main" id="{C100D2F5-54E8-4E38-A179-3A3BC47C5921}"/>
                </a:ext>
              </a:extLst>
            </p:cNvPr>
            <p:cNvSpPr>
              <a:spLocks noChangeShapeType="1"/>
            </p:cNvSpPr>
            <p:nvPr/>
          </p:nvSpPr>
          <p:spPr bwMode="auto">
            <a:xfrm>
              <a:off x="4641851" y="4814888"/>
              <a:ext cx="327025" cy="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38" name="Line 54">
              <a:extLst>
                <a:ext uri="{FF2B5EF4-FFF2-40B4-BE49-F238E27FC236}">
                  <a16:creationId xmlns:a16="http://schemas.microsoft.com/office/drawing/2014/main" id="{1A09EFD9-3780-4608-A929-62528533FE8E}"/>
                </a:ext>
              </a:extLst>
            </p:cNvPr>
            <p:cNvSpPr>
              <a:spLocks noChangeShapeType="1"/>
            </p:cNvSpPr>
            <p:nvPr/>
          </p:nvSpPr>
          <p:spPr bwMode="auto">
            <a:xfrm>
              <a:off x="4641851" y="5467350"/>
              <a:ext cx="327025" cy="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39" name="Line 55">
              <a:extLst>
                <a:ext uri="{FF2B5EF4-FFF2-40B4-BE49-F238E27FC236}">
                  <a16:creationId xmlns:a16="http://schemas.microsoft.com/office/drawing/2014/main" id="{53D7B0BF-8F48-4305-BECB-0660CAE0009F}"/>
                </a:ext>
              </a:extLst>
            </p:cNvPr>
            <p:cNvSpPr>
              <a:spLocks noChangeShapeType="1"/>
            </p:cNvSpPr>
            <p:nvPr/>
          </p:nvSpPr>
          <p:spPr bwMode="auto">
            <a:xfrm>
              <a:off x="5868989" y="4259263"/>
              <a:ext cx="1063625" cy="0"/>
            </a:xfrm>
            <a:prstGeom prst="line">
              <a:avLst/>
            </a:prstGeom>
            <a:noFill/>
            <a:ln w="9525" cmpd="sng">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40" name="Text Box 56">
              <a:extLst>
                <a:ext uri="{FF2B5EF4-FFF2-40B4-BE49-F238E27FC236}">
                  <a16:creationId xmlns:a16="http://schemas.microsoft.com/office/drawing/2014/main" id="{EA4CFDDF-142E-4C8A-884A-2EFB3DF72A05}"/>
                </a:ext>
              </a:extLst>
            </p:cNvPr>
            <p:cNvSpPr txBox="1">
              <a:spLocks noChangeArrowheads="1"/>
            </p:cNvSpPr>
            <p:nvPr/>
          </p:nvSpPr>
          <p:spPr bwMode="auto">
            <a:xfrm>
              <a:off x="4968875" y="5794376"/>
              <a:ext cx="1227138" cy="434975"/>
            </a:xfrm>
            <a:prstGeom prst="rect">
              <a:avLst/>
            </a:prstGeom>
            <a:gradFill rotWithShape="0">
              <a:gsLst>
                <a:gs pos="0">
                  <a:srgbClr val="CCFFCC"/>
                </a:gs>
                <a:gs pos="100000">
                  <a:srgbClr val="FFFFFF"/>
                </a:gs>
              </a:gsLst>
              <a:lin ang="5400000" scaled="1"/>
            </a:gradFill>
            <a:ln w="9525" cmpd="sng">
              <a:solidFill>
                <a:srgbClr val="000000"/>
              </a:solidFill>
              <a:miter lim="800000"/>
              <a:headEnd/>
              <a:tailEnd/>
            </a:ln>
            <a:effectLst>
              <a:outerShdw dist="35921" dir="2700000" algn="ctr" rotWithShape="0">
                <a:srgbClr val="808080"/>
              </a:outerShdw>
            </a:effectLst>
          </p:spPr>
          <p:txBody>
            <a:bodyPr anchor="ctr" anchorCtr="1"/>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2000" b="1">
                  <a:latin typeface="黑体" panose="02010609060101010101" pitchFamily="49" charset="-122"/>
                </a:rPr>
                <a:t>需求定义</a:t>
              </a:r>
            </a:p>
          </p:txBody>
        </p:sp>
        <p:sp>
          <p:nvSpPr>
            <p:cNvPr id="41" name="Line 57">
              <a:extLst>
                <a:ext uri="{FF2B5EF4-FFF2-40B4-BE49-F238E27FC236}">
                  <a16:creationId xmlns:a16="http://schemas.microsoft.com/office/drawing/2014/main" id="{BEFE2664-F6CF-4ED1-962C-6981B77DC346}"/>
                </a:ext>
              </a:extLst>
            </p:cNvPr>
            <p:cNvSpPr>
              <a:spLocks noChangeShapeType="1"/>
            </p:cNvSpPr>
            <p:nvPr/>
          </p:nvSpPr>
          <p:spPr bwMode="auto">
            <a:xfrm>
              <a:off x="4641851" y="5956300"/>
              <a:ext cx="327025" cy="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42" name="Line 58">
              <a:extLst>
                <a:ext uri="{FF2B5EF4-FFF2-40B4-BE49-F238E27FC236}">
                  <a16:creationId xmlns:a16="http://schemas.microsoft.com/office/drawing/2014/main" id="{D999E417-450B-42E7-8262-9C440F208F34}"/>
                </a:ext>
              </a:extLst>
            </p:cNvPr>
            <p:cNvSpPr>
              <a:spLocks noChangeShapeType="1"/>
            </p:cNvSpPr>
            <p:nvPr/>
          </p:nvSpPr>
          <p:spPr bwMode="auto">
            <a:xfrm>
              <a:off x="8240713" y="4422775"/>
              <a:ext cx="0" cy="149860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43" name="Line 59">
              <a:extLst>
                <a:ext uri="{FF2B5EF4-FFF2-40B4-BE49-F238E27FC236}">
                  <a16:creationId xmlns:a16="http://schemas.microsoft.com/office/drawing/2014/main" id="{7D4573EE-3677-4ADA-9FE4-DDE7EAA3863F}"/>
                </a:ext>
              </a:extLst>
            </p:cNvPr>
            <p:cNvSpPr>
              <a:spLocks noChangeShapeType="1"/>
            </p:cNvSpPr>
            <p:nvPr/>
          </p:nvSpPr>
          <p:spPr bwMode="auto">
            <a:xfrm>
              <a:off x="5378450" y="3770313"/>
              <a:ext cx="0" cy="163512"/>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44" name="Line 60">
              <a:extLst>
                <a:ext uri="{FF2B5EF4-FFF2-40B4-BE49-F238E27FC236}">
                  <a16:creationId xmlns:a16="http://schemas.microsoft.com/office/drawing/2014/main" id="{5630ED97-FB5A-4878-B1A8-7F508FA0652D}"/>
                </a:ext>
              </a:extLst>
            </p:cNvPr>
            <p:cNvSpPr>
              <a:spLocks noChangeShapeType="1"/>
            </p:cNvSpPr>
            <p:nvPr/>
          </p:nvSpPr>
          <p:spPr bwMode="auto">
            <a:xfrm>
              <a:off x="7423150" y="3770313"/>
              <a:ext cx="0" cy="163512"/>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45" name="Line 61">
              <a:extLst>
                <a:ext uri="{FF2B5EF4-FFF2-40B4-BE49-F238E27FC236}">
                  <a16:creationId xmlns:a16="http://schemas.microsoft.com/office/drawing/2014/main" id="{01ACAD48-8625-428D-8A0C-C07EA5B8A2B6}"/>
                </a:ext>
              </a:extLst>
            </p:cNvPr>
            <p:cNvSpPr>
              <a:spLocks noChangeShapeType="1"/>
            </p:cNvSpPr>
            <p:nvPr/>
          </p:nvSpPr>
          <p:spPr bwMode="auto">
            <a:xfrm>
              <a:off x="7913689" y="4911725"/>
              <a:ext cx="327025" cy="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46" name="Line 62">
              <a:extLst>
                <a:ext uri="{FF2B5EF4-FFF2-40B4-BE49-F238E27FC236}">
                  <a16:creationId xmlns:a16="http://schemas.microsoft.com/office/drawing/2014/main" id="{FEA81068-F30F-403F-AC69-A0BA9BEA59AE}"/>
                </a:ext>
              </a:extLst>
            </p:cNvPr>
            <p:cNvSpPr>
              <a:spLocks noChangeShapeType="1"/>
            </p:cNvSpPr>
            <p:nvPr/>
          </p:nvSpPr>
          <p:spPr bwMode="auto">
            <a:xfrm>
              <a:off x="7913689" y="5400675"/>
              <a:ext cx="327025" cy="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47" name="Line 63">
              <a:extLst>
                <a:ext uri="{FF2B5EF4-FFF2-40B4-BE49-F238E27FC236}">
                  <a16:creationId xmlns:a16="http://schemas.microsoft.com/office/drawing/2014/main" id="{403C3BC6-5215-47FC-9BFE-A56C28E9C9F6}"/>
                </a:ext>
              </a:extLst>
            </p:cNvPr>
            <p:cNvSpPr>
              <a:spLocks noChangeShapeType="1"/>
            </p:cNvSpPr>
            <p:nvPr/>
          </p:nvSpPr>
          <p:spPr bwMode="auto">
            <a:xfrm>
              <a:off x="7913689" y="5921375"/>
              <a:ext cx="327025" cy="0"/>
            </a:xfrm>
            <a:prstGeom prst="line">
              <a:avLst/>
            </a:prstGeom>
            <a:noFill/>
            <a:ln w="9525" cmpd="sng">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b="1">
                <a:latin typeface="黑体" panose="02010609060101010101" pitchFamily="49" charset="-122"/>
                <a:ea typeface="黑体" panose="02010609060101010101" pitchFamily="49" charset="-122"/>
              </a:endParaRPr>
            </a:p>
          </p:txBody>
        </p:sp>
        <p:sp>
          <p:nvSpPr>
            <p:cNvPr id="48" name="AutoShape 64">
              <a:extLst>
                <a:ext uri="{FF2B5EF4-FFF2-40B4-BE49-F238E27FC236}">
                  <a16:creationId xmlns:a16="http://schemas.microsoft.com/office/drawing/2014/main" id="{7F92A6F6-E281-475B-808F-9C4BF9D619CF}"/>
                </a:ext>
              </a:extLst>
            </p:cNvPr>
            <p:cNvSpPr>
              <a:spLocks/>
            </p:cNvSpPr>
            <p:nvPr/>
          </p:nvSpPr>
          <p:spPr bwMode="auto">
            <a:xfrm>
              <a:off x="2208214" y="4581526"/>
              <a:ext cx="1800225" cy="360363"/>
            </a:xfrm>
            <a:prstGeom prst="accentBorderCallout1">
              <a:avLst>
                <a:gd name="adj1" fmla="val 31718"/>
                <a:gd name="adj2" fmla="val 104231"/>
                <a:gd name="adj3" fmla="val 31718"/>
                <a:gd name="adj4" fmla="val 152644"/>
              </a:avLst>
            </a:prstGeom>
            <a:solidFill>
              <a:srgbClr val="FFCC00"/>
            </a:solidFill>
            <a:ln w="9525" cmpd="sng">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600" b="1" dirty="0">
                  <a:latin typeface="黑体" panose="02010609060101010101" pitchFamily="49" charset="-122"/>
                </a:rPr>
                <a:t>用户需求说明书</a:t>
              </a:r>
            </a:p>
          </p:txBody>
        </p:sp>
        <p:sp>
          <p:nvSpPr>
            <p:cNvPr id="49" name="AutoShape 65">
              <a:extLst>
                <a:ext uri="{FF2B5EF4-FFF2-40B4-BE49-F238E27FC236}">
                  <a16:creationId xmlns:a16="http://schemas.microsoft.com/office/drawing/2014/main" id="{5BFD8283-3554-4A07-98E9-A39F09AAC932}"/>
                </a:ext>
              </a:extLst>
            </p:cNvPr>
            <p:cNvSpPr>
              <a:spLocks/>
            </p:cNvSpPr>
            <p:nvPr/>
          </p:nvSpPr>
          <p:spPr bwMode="auto">
            <a:xfrm>
              <a:off x="2208214" y="5797551"/>
              <a:ext cx="1800225" cy="511175"/>
            </a:xfrm>
            <a:prstGeom prst="accentBorderCallout1">
              <a:avLst>
                <a:gd name="adj1" fmla="val 22361"/>
                <a:gd name="adj2" fmla="val 104231"/>
                <a:gd name="adj3" fmla="val 22361"/>
                <a:gd name="adj4" fmla="val 152912"/>
              </a:avLst>
            </a:prstGeom>
            <a:solidFill>
              <a:srgbClr val="FFCC00"/>
            </a:solidFill>
            <a:ln w="9525" cmpd="sng">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600" b="1">
                  <a:latin typeface="黑体" panose="02010609060101010101" pitchFamily="49" charset="-122"/>
                </a:rPr>
                <a:t>软件需求</a:t>
              </a:r>
            </a:p>
            <a:p>
              <a:pPr algn="ctr" eaLnBrk="1" hangingPunct="1">
                <a:lnSpc>
                  <a:spcPct val="100000"/>
                </a:lnSpc>
                <a:spcBef>
                  <a:spcPct val="0"/>
                </a:spcBef>
                <a:buClrTx/>
                <a:buSzTx/>
                <a:buFont typeface="Wingdings" panose="05000000000000000000" pitchFamily="2" charset="2"/>
                <a:buNone/>
              </a:pPr>
              <a:r>
                <a:rPr lang="zh-CN" altLang="en-US" sz="1600" b="1">
                  <a:latin typeface="黑体" panose="02010609060101010101" pitchFamily="49" charset="-122"/>
                </a:rPr>
                <a:t>规格说明书</a:t>
              </a:r>
            </a:p>
          </p:txBody>
        </p:sp>
        <p:sp>
          <p:nvSpPr>
            <p:cNvPr id="50" name="AutoShape 66">
              <a:extLst>
                <a:ext uri="{FF2B5EF4-FFF2-40B4-BE49-F238E27FC236}">
                  <a16:creationId xmlns:a16="http://schemas.microsoft.com/office/drawing/2014/main" id="{FE61236A-988B-4EFB-A3CF-679FD2071EDA}"/>
                </a:ext>
              </a:extLst>
            </p:cNvPr>
            <p:cNvSpPr>
              <a:spLocks/>
            </p:cNvSpPr>
            <p:nvPr/>
          </p:nvSpPr>
          <p:spPr bwMode="auto">
            <a:xfrm>
              <a:off x="8543926" y="5157788"/>
              <a:ext cx="1800225" cy="360362"/>
            </a:xfrm>
            <a:prstGeom prst="accentBorderCallout1">
              <a:avLst>
                <a:gd name="adj1" fmla="val 31718"/>
                <a:gd name="adj2" fmla="val -4231"/>
                <a:gd name="adj3" fmla="val 33481"/>
                <a:gd name="adj4" fmla="val -34657"/>
              </a:avLst>
            </a:prstGeom>
            <a:solidFill>
              <a:srgbClr val="FFCC00"/>
            </a:solidFill>
            <a:ln w="9525" cmpd="sng">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600" b="1" dirty="0">
                  <a:latin typeface="黑体" panose="02010609060101010101" pitchFamily="49" charset="-122"/>
                </a:rPr>
                <a:t>需求跟踪报告</a:t>
              </a:r>
              <a:r>
                <a:rPr lang="zh-CN" altLang="en-US" sz="2000" b="1" dirty="0">
                  <a:latin typeface="黑体" panose="02010609060101010101" pitchFamily="49" charset="-122"/>
                </a:rPr>
                <a:t> </a:t>
              </a:r>
            </a:p>
          </p:txBody>
        </p:sp>
        <p:sp>
          <p:nvSpPr>
            <p:cNvPr id="51" name="AutoShape 67">
              <a:extLst>
                <a:ext uri="{FF2B5EF4-FFF2-40B4-BE49-F238E27FC236}">
                  <a16:creationId xmlns:a16="http://schemas.microsoft.com/office/drawing/2014/main" id="{1D5E35C0-9DAA-4018-98DF-B93B02E0FEFB}"/>
                </a:ext>
              </a:extLst>
            </p:cNvPr>
            <p:cNvSpPr>
              <a:spLocks/>
            </p:cNvSpPr>
            <p:nvPr/>
          </p:nvSpPr>
          <p:spPr bwMode="auto">
            <a:xfrm>
              <a:off x="8543926" y="4652963"/>
              <a:ext cx="1800225" cy="360362"/>
            </a:xfrm>
            <a:prstGeom prst="accentBorderCallout1">
              <a:avLst>
                <a:gd name="adj1" fmla="val 31718"/>
                <a:gd name="adj2" fmla="val -4231"/>
                <a:gd name="adj3" fmla="val 33481"/>
                <a:gd name="adj4" fmla="val -34657"/>
              </a:avLst>
            </a:prstGeom>
            <a:solidFill>
              <a:srgbClr val="FFCC00"/>
            </a:solidFill>
            <a:ln w="9525" cmpd="sng">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600" b="1">
                  <a:latin typeface="黑体" panose="02010609060101010101" pitchFamily="49" charset="-122"/>
                </a:rPr>
                <a:t>需求评审报告</a:t>
              </a:r>
              <a:r>
                <a:rPr lang="zh-CN" altLang="en-US" sz="2000" b="1">
                  <a:latin typeface="黑体" panose="02010609060101010101" pitchFamily="49" charset="-122"/>
                </a:rPr>
                <a:t> </a:t>
              </a:r>
            </a:p>
          </p:txBody>
        </p:sp>
      </p:grpSp>
      <p:sp>
        <p:nvSpPr>
          <p:cNvPr id="52" name="AutoShape 66">
            <a:extLst>
              <a:ext uri="{FF2B5EF4-FFF2-40B4-BE49-F238E27FC236}">
                <a16:creationId xmlns:a16="http://schemas.microsoft.com/office/drawing/2014/main" id="{AE520087-1B7F-455D-AFBB-47D504D4B8C9}"/>
              </a:ext>
            </a:extLst>
          </p:cNvPr>
          <p:cNvSpPr>
            <a:spLocks/>
          </p:cNvSpPr>
          <p:nvPr/>
        </p:nvSpPr>
        <p:spPr bwMode="auto">
          <a:xfrm>
            <a:off x="7120254" y="5301208"/>
            <a:ext cx="1988250" cy="585495"/>
          </a:xfrm>
          <a:prstGeom prst="accentBorderCallout1">
            <a:avLst>
              <a:gd name="adj1" fmla="val 31718"/>
              <a:gd name="adj2" fmla="val -4231"/>
              <a:gd name="adj3" fmla="val 33481"/>
              <a:gd name="adj4" fmla="val -34657"/>
            </a:avLst>
          </a:prstGeom>
          <a:solidFill>
            <a:srgbClr val="FFCC00"/>
          </a:solidFill>
          <a:ln w="9525" cmpd="sng">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ct val="50000"/>
              </a:spcBef>
              <a:buClr>
                <a:schemeClr val="bg2"/>
              </a:buClr>
              <a:buSzPct val="65000"/>
              <a:buFont typeface="Wingdings" panose="05000000000000000000" pitchFamily="2" charset="2"/>
              <a:buChar char="u"/>
              <a:defRPr sz="3200">
                <a:solidFill>
                  <a:schemeClr val="tx1"/>
                </a:solidFill>
                <a:latin typeface="Times New Roman" panose="02020603050405020304" pitchFamily="18" charset="0"/>
                <a:ea typeface="黑体" panose="02010609060101010101" pitchFamily="49" charset="-122"/>
              </a:defRPr>
            </a:lvl1pPr>
            <a:lvl2pPr marL="742950" indent="-285750">
              <a:lnSpc>
                <a:spcPct val="90000"/>
              </a:lnSpc>
              <a:spcBef>
                <a:spcPct val="50000"/>
              </a:spcBef>
              <a:buClr>
                <a:schemeClr val="bg2"/>
              </a:buClr>
              <a:buSzPct val="65000"/>
              <a:buFont typeface="Wingdings" panose="05000000000000000000" pitchFamily="2" charset="2"/>
              <a:buChar char="Ø"/>
              <a:defRPr sz="2800">
                <a:solidFill>
                  <a:schemeClr val="tx1"/>
                </a:solidFill>
                <a:latin typeface="Times New Roman" panose="02020603050405020304" pitchFamily="18" charset="0"/>
                <a:ea typeface="华文中宋" panose="02010600040101010101" pitchFamily="2" charset="-122"/>
              </a:defRPr>
            </a:lvl2pPr>
            <a:lvl3pPr marL="1143000" indent="-228600">
              <a:lnSpc>
                <a:spcPct val="90000"/>
              </a:lnSpc>
              <a:spcBef>
                <a:spcPct val="50000"/>
              </a:spcBef>
              <a:buClr>
                <a:srgbClr val="D6949F"/>
              </a:buClr>
              <a:buFont typeface="Wingdings" panose="05000000000000000000" pitchFamily="2" charset="2"/>
              <a:buChar char="ú"/>
              <a:defRPr sz="2400">
                <a:solidFill>
                  <a:schemeClr val="tx1"/>
                </a:solidFill>
                <a:latin typeface="Times New Roman" panose="02020603050405020304" pitchFamily="18" charset="0"/>
                <a:ea typeface="华文细黑" panose="02010600040101010101" pitchFamily="2" charset="-122"/>
              </a:defRPr>
            </a:lvl3pPr>
            <a:lvl4pPr marL="1600200" indent="-228600">
              <a:spcBef>
                <a:spcPct val="20000"/>
              </a:spcBef>
              <a:buFont typeface="Wingdings" panose="05000000000000000000" pitchFamily="2" charset="2"/>
              <a:buChar char="–"/>
              <a:defRPr>
                <a:solidFill>
                  <a:schemeClr val="tx1"/>
                </a:solidFill>
                <a:latin typeface="Arial" panose="020B0604020202020204" pitchFamily="34" charset="0"/>
                <a:ea typeface="华文细黑" panose="02010600040101010101" pitchFamily="2" charset="-122"/>
              </a:defRPr>
            </a:lvl4pPr>
            <a:lvl5pPr marL="2057400" indent="-228600">
              <a:spcBef>
                <a:spcPct val="20000"/>
              </a:spcBef>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200">
                <a:solidFill>
                  <a:schemeClr val="tx1"/>
                </a:solidFill>
                <a:latin typeface="Arial" panose="020B0604020202020204" pitchFamily="34" charset="0"/>
                <a:ea typeface="华文细黑" panose="02010600040101010101" pitchFamily="2" charset="-122"/>
              </a:defRPr>
            </a:lvl9pPr>
          </a:lstStyle>
          <a:p>
            <a:pPr algn="ctr" eaLnBrk="1" hangingPunct="1">
              <a:lnSpc>
                <a:spcPct val="100000"/>
              </a:lnSpc>
              <a:spcBef>
                <a:spcPct val="0"/>
              </a:spcBef>
              <a:buClrTx/>
              <a:buSzTx/>
              <a:buFont typeface="Wingdings" panose="05000000000000000000" pitchFamily="2" charset="2"/>
              <a:buNone/>
            </a:pPr>
            <a:r>
              <a:rPr lang="zh-CN" altLang="en-US" sz="1600" b="1" dirty="0">
                <a:latin typeface="黑体" panose="02010609060101010101" pitchFamily="49" charset="-122"/>
              </a:rPr>
              <a:t>需求变更控制报告</a:t>
            </a:r>
            <a:endParaRPr lang="zh-CN" altLang="en-US" sz="2000" b="1" dirty="0">
              <a:latin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1">
            <a:extLst>
              <a:ext uri="{FF2B5EF4-FFF2-40B4-BE49-F238E27FC236}">
                <a16:creationId xmlns:a16="http://schemas.microsoft.com/office/drawing/2014/main" id="{99A2206E-3996-4947-B35E-BBFE8E5C353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45059" name="Rectangle 2">
            <a:extLst>
              <a:ext uri="{FF2B5EF4-FFF2-40B4-BE49-F238E27FC236}">
                <a16:creationId xmlns:a16="http://schemas.microsoft.com/office/drawing/2014/main" id="{974DD460-D9EA-4735-A893-9363F43B156C}"/>
              </a:ext>
            </a:extLst>
          </p:cNvPr>
          <p:cNvSpPr>
            <a:spLocks noChangeArrowheads="1"/>
          </p:cNvSpPr>
          <p:nvPr/>
        </p:nvSpPr>
        <p:spPr bwMode="auto">
          <a:xfrm>
            <a:off x="684213" y="1268413"/>
            <a:ext cx="7785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sz="2400">
                <a:solidFill>
                  <a:schemeClr val="tx1"/>
                </a:solidFill>
                <a:latin typeface="Arial" panose="020B0604020202020204" pitchFamily="34" charset="0"/>
                <a:ea typeface="华文细黑" panose="02010600040101010101" pitchFamily="2" charset="-122"/>
              </a:defRPr>
            </a:lvl1pPr>
            <a:lvl2pPr marL="952500" indent="-49530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系统分析</a:t>
            </a:r>
            <a:endParaRPr lang="en-US" altLang="zh-CN" sz="4000">
              <a:solidFill>
                <a:srgbClr val="333399"/>
              </a:solidFill>
              <a:latin typeface="Times New Roman" panose="02020603050405020304" pitchFamily="18" charset="0"/>
              <a:ea typeface="华文中宋" panose="02010600040101010101" pitchFamily="2" charset="-122"/>
            </a:endParaRP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需求定义	</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软件需求分析的目标及任务</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软件需求分析建模原则和方法</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软件需求工程</a:t>
            </a:r>
          </a:p>
          <a:p>
            <a:pPr lvl="1">
              <a:lnSpc>
                <a:spcPct val="90000"/>
              </a:lnSpc>
              <a:spcBef>
                <a:spcPct val="50000"/>
              </a:spcBef>
              <a:buClr>
                <a:srgbClr val="6655CD"/>
              </a:buClr>
              <a:buSzPct val="65000"/>
              <a:buFont typeface="Wingdings" panose="05000000000000000000" pitchFamily="2" charset="2"/>
              <a:buChar char="u"/>
            </a:pPr>
            <a:r>
              <a:rPr lang="zh-CN" altLang="en-US" sz="4000" b="1" i="1" u="sng">
                <a:solidFill>
                  <a:srgbClr val="99230B"/>
                </a:solidFill>
                <a:latin typeface="Times New Roman" panose="02020603050405020304" pitchFamily="18" charset="0"/>
                <a:ea typeface="华文中宋" panose="02010600040101010101" pitchFamily="2" charset="-122"/>
              </a:rPr>
              <a:t>软件需求分析过程</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3">
            <a:extLst>
              <a:ext uri="{FF2B5EF4-FFF2-40B4-BE49-F238E27FC236}">
                <a16:creationId xmlns:a16="http://schemas.microsoft.com/office/drawing/2014/main" id="{99184554-ACD9-497F-9E3D-C292D39976C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47107" name="Rectangle 2">
            <a:extLst>
              <a:ext uri="{FF2B5EF4-FFF2-40B4-BE49-F238E27FC236}">
                <a16:creationId xmlns:a16="http://schemas.microsoft.com/office/drawing/2014/main" id="{982E65A6-F0F1-4F2E-BB04-9CE2BE3D7A8B}"/>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p>
        </p:txBody>
      </p:sp>
      <p:sp>
        <p:nvSpPr>
          <p:cNvPr id="47108" name="Rectangle 3">
            <a:extLst>
              <a:ext uri="{FF2B5EF4-FFF2-40B4-BE49-F238E27FC236}">
                <a16:creationId xmlns:a16="http://schemas.microsoft.com/office/drawing/2014/main" id="{9AE064F5-6705-4890-9619-B31322BEC887}"/>
              </a:ext>
            </a:extLst>
          </p:cNvPr>
          <p:cNvSpPr>
            <a:spLocks noGrp="1" noChangeArrowheads="1"/>
          </p:cNvSpPr>
          <p:nvPr>
            <p:ph type="body" idx="1"/>
          </p:nvPr>
        </p:nvSpPr>
        <p:spPr>
          <a:xfrm>
            <a:off x="684213" y="1101725"/>
            <a:ext cx="8343900" cy="5184775"/>
          </a:xfrm>
        </p:spPr>
        <p:txBody>
          <a:bodyPr/>
          <a:lstStyle/>
          <a:p>
            <a:pPr>
              <a:buFont typeface="Wingdings" panose="05000000000000000000" pitchFamily="2" charset="2"/>
              <a:buNone/>
            </a:pPr>
            <a:r>
              <a:rPr lang="en-US" altLang="zh-CN" dirty="0"/>
              <a:t>	</a:t>
            </a:r>
            <a:r>
              <a:rPr lang="zh-CN" altLang="en-US" dirty="0"/>
              <a:t>需求分析阶段的工作可以分成以下几个主要方面：</a:t>
            </a:r>
          </a:p>
          <a:p>
            <a:pPr lvl="1"/>
            <a:r>
              <a:rPr lang="zh-CN" altLang="en-US" dirty="0"/>
              <a:t>需求获取</a:t>
            </a:r>
            <a:r>
              <a:rPr lang="en-US" altLang="zh-CN" dirty="0"/>
              <a:t>—《</a:t>
            </a:r>
            <a:r>
              <a:rPr lang="zh-CN" altLang="en-US" dirty="0"/>
              <a:t>用户需求说明书</a:t>
            </a:r>
            <a:r>
              <a:rPr lang="en-US" altLang="zh-CN" dirty="0"/>
              <a:t>》</a:t>
            </a:r>
            <a:endParaRPr lang="zh-CN" altLang="en-US" dirty="0"/>
          </a:p>
          <a:p>
            <a:pPr lvl="2"/>
            <a:r>
              <a:rPr lang="zh-CN" altLang="en-US" dirty="0"/>
              <a:t>需求沟通、需求获取</a:t>
            </a:r>
          </a:p>
          <a:p>
            <a:pPr lvl="1"/>
            <a:r>
              <a:rPr lang="zh-CN" altLang="en-US" dirty="0"/>
              <a:t>需求定义</a:t>
            </a:r>
            <a:r>
              <a:rPr lang="en-US" altLang="zh-CN" dirty="0"/>
              <a:t>—《</a:t>
            </a:r>
            <a:r>
              <a:rPr lang="zh-CN" altLang="en-US" dirty="0"/>
              <a:t>软件需求规格说明书</a:t>
            </a:r>
            <a:r>
              <a:rPr lang="en-US" altLang="zh-CN" dirty="0"/>
              <a:t>》</a:t>
            </a:r>
          </a:p>
          <a:p>
            <a:pPr lvl="2"/>
            <a:r>
              <a:rPr lang="zh-CN" altLang="en-US" dirty="0"/>
              <a:t>需求分析与综合</a:t>
            </a:r>
          </a:p>
          <a:p>
            <a:pPr lvl="2"/>
            <a:r>
              <a:rPr lang="zh-CN" altLang="en-US" dirty="0"/>
              <a:t>需求建模</a:t>
            </a:r>
          </a:p>
          <a:p>
            <a:pPr lvl="2"/>
            <a:r>
              <a:rPr lang="zh-CN" altLang="en-US" dirty="0"/>
              <a:t>制定需求分析规格说明</a:t>
            </a:r>
          </a:p>
          <a:p>
            <a:pPr lvl="1"/>
            <a:r>
              <a:rPr lang="zh-CN" altLang="en-US" dirty="0"/>
              <a:t>需求确认</a:t>
            </a:r>
            <a:r>
              <a:rPr lang="en-US" altLang="zh-CN" dirty="0"/>
              <a:t>—《</a:t>
            </a:r>
            <a:r>
              <a:rPr lang="zh-CN" altLang="en-US" dirty="0"/>
              <a:t>需求评审报告</a:t>
            </a:r>
            <a:r>
              <a:rPr lang="en-US" altLang="zh-CN" dirty="0"/>
              <a:t>》</a:t>
            </a:r>
            <a:r>
              <a:rPr lang="zh-CN" altLang="en-US" dirty="0"/>
              <a:t>和书面承诺</a:t>
            </a:r>
          </a:p>
          <a:p>
            <a:pPr lvl="2"/>
            <a:r>
              <a:rPr lang="zh-CN" altLang="en-US" dirty="0"/>
              <a:t>需求评审、需求承诺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3">
            <a:extLst>
              <a:ext uri="{FF2B5EF4-FFF2-40B4-BE49-F238E27FC236}">
                <a16:creationId xmlns:a16="http://schemas.microsoft.com/office/drawing/2014/main" id="{5F1118D9-AA14-4854-A16A-88A72AD8F16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49155" name="Rectangle 2">
            <a:extLst>
              <a:ext uri="{FF2B5EF4-FFF2-40B4-BE49-F238E27FC236}">
                <a16:creationId xmlns:a16="http://schemas.microsoft.com/office/drawing/2014/main" id="{947A9E15-03F2-4F3F-A5D6-9D22EA668F17}"/>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p>
        </p:txBody>
      </p:sp>
      <p:sp>
        <p:nvSpPr>
          <p:cNvPr id="49156" name="Rectangle 3">
            <a:extLst>
              <a:ext uri="{FF2B5EF4-FFF2-40B4-BE49-F238E27FC236}">
                <a16:creationId xmlns:a16="http://schemas.microsoft.com/office/drawing/2014/main" id="{638B5B9C-ED43-4A1E-9535-54273B2F59C5}"/>
              </a:ext>
            </a:extLst>
          </p:cNvPr>
          <p:cNvSpPr>
            <a:spLocks noGrp="1" noChangeArrowheads="1"/>
          </p:cNvSpPr>
          <p:nvPr>
            <p:ph type="body" idx="1"/>
          </p:nvPr>
        </p:nvSpPr>
        <p:spPr/>
        <p:txBody>
          <a:bodyPr/>
          <a:lstStyle/>
          <a:p>
            <a:pPr>
              <a:buFont typeface="Wingdings" panose="05000000000000000000" pitchFamily="2" charset="2"/>
              <a:buNone/>
            </a:pPr>
            <a:r>
              <a:rPr lang="en-US" altLang="zh-CN" dirty="0">
                <a:latin typeface="黑体" panose="02010609060101010101" pitchFamily="49" charset="-122"/>
              </a:rPr>
              <a:t>1.</a:t>
            </a:r>
            <a:r>
              <a:rPr lang="zh-CN" altLang="en-US" dirty="0"/>
              <a:t>需求获取</a:t>
            </a:r>
            <a:r>
              <a:rPr lang="en-US" altLang="zh-CN" dirty="0">
                <a:latin typeface="黑体" panose="02010609060101010101" pitchFamily="49" charset="-122"/>
              </a:rPr>
              <a:t> </a:t>
            </a:r>
          </a:p>
          <a:p>
            <a:pPr>
              <a:buFont typeface="Wingdings" panose="05000000000000000000" pitchFamily="2" charset="2"/>
              <a:buNone/>
            </a:pPr>
            <a:r>
              <a:rPr lang="zh-CN" altLang="en-US" sz="2800" dirty="0">
                <a:latin typeface="黑体" panose="02010609060101010101" pitchFamily="49" charset="-122"/>
              </a:rPr>
              <a:t> </a:t>
            </a:r>
            <a:r>
              <a:rPr lang="en-US" altLang="zh-CN" sz="2800" dirty="0">
                <a:latin typeface="黑体" panose="02010609060101010101" pitchFamily="49" charset="-122"/>
              </a:rPr>
              <a:t>(1)</a:t>
            </a:r>
            <a:r>
              <a:rPr lang="zh-CN" altLang="en-US" sz="2800" dirty="0">
                <a:latin typeface="黑体" panose="02010609060101010101" pitchFamily="49" charset="-122"/>
              </a:rPr>
              <a:t>需求获取的对象</a:t>
            </a:r>
            <a:r>
              <a:rPr lang="en-US" altLang="zh-CN" sz="2800" dirty="0">
                <a:latin typeface="黑体" panose="02010609060101010101" pitchFamily="49" charset="-122"/>
              </a:rPr>
              <a:t>:</a:t>
            </a:r>
            <a:r>
              <a:rPr lang="zh-CN" altLang="en-US" sz="2800" dirty="0">
                <a:latin typeface="黑体" panose="02010609060101010101" pitchFamily="49" charset="-122"/>
              </a:rPr>
              <a:t>用户和客户。</a:t>
            </a:r>
            <a:endParaRPr lang="en-US" altLang="zh-CN" sz="2800" dirty="0">
              <a:latin typeface="黑体" panose="02010609060101010101" pitchFamily="49" charset="-122"/>
            </a:endParaRPr>
          </a:p>
          <a:p>
            <a:pPr lvl="1">
              <a:spcBef>
                <a:spcPct val="30000"/>
              </a:spcBef>
            </a:pPr>
            <a:r>
              <a:rPr lang="zh-CN" altLang="en-US" dirty="0">
                <a:latin typeface="+mn-ea"/>
                <a:ea typeface="+mn-ea"/>
              </a:rPr>
              <a:t>用户：使用软件的人员</a:t>
            </a:r>
          </a:p>
          <a:p>
            <a:pPr lvl="1">
              <a:spcBef>
                <a:spcPct val="30000"/>
              </a:spcBef>
            </a:pPr>
            <a:r>
              <a:rPr lang="zh-CN" altLang="en-US" dirty="0">
                <a:latin typeface="+mn-ea"/>
                <a:ea typeface="+mn-ea"/>
              </a:rPr>
              <a:t>客户：购买软件的人员</a:t>
            </a:r>
          </a:p>
          <a:p>
            <a:pPr lvl="1">
              <a:buFont typeface="Wingdings" panose="05000000000000000000" pitchFamily="2" charset="2"/>
              <a:buNone/>
            </a:pPr>
            <a:r>
              <a:rPr lang="zh-CN" altLang="en-US" dirty="0">
                <a:latin typeface="黑体" panose="02010609060101010101" pitchFamily="49" charset="-122"/>
                <a:ea typeface="黑体" panose="02010609060101010101" pitchFamily="49" charset="-122"/>
              </a:rPr>
              <a:t>	客户与最终用户可能是同一个人也可能不是同一个人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3">
            <a:extLst>
              <a:ext uri="{FF2B5EF4-FFF2-40B4-BE49-F238E27FC236}">
                <a16:creationId xmlns:a16="http://schemas.microsoft.com/office/drawing/2014/main" id="{A17D948B-46E1-40E4-BFF3-F652FFB2970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1203" name="Rectangle 2">
            <a:extLst>
              <a:ext uri="{FF2B5EF4-FFF2-40B4-BE49-F238E27FC236}">
                <a16:creationId xmlns:a16="http://schemas.microsoft.com/office/drawing/2014/main" id="{5EF75093-356A-46E3-BCCC-43C23DFC7513}"/>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p>
        </p:txBody>
      </p:sp>
      <p:sp>
        <p:nvSpPr>
          <p:cNvPr id="51204" name="Rectangle 3">
            <a:extLst>
              <a:ext uri="{FF2B5EF4-FFF2-40B4-BE49-F238E27FC236}">
                <a16:creationId xmlns:a16="http://schemas.microsoft.com/office/drawing/2014/main" id="{E573A9FA-6753-4FF4-A1E8-25CFEF785C59}"/>
              </a:ext>
            </a:extLst>
          </p:cNvPr>
          <p:cNvSpPr>
            <a:spLocks noGrp="1" noChangeArrowheads="1"/>
          </p:cNvSpPr>
          <p:nvPr>
            <p:ph type="body" idx="1"/>
          </p:nvPr>
        </p:nvSpPr>
        <p:spPr>
          <a:xfrm>
            <a:off x="800100" y="1125538"/>
            <a:ext cx="8343900" cy="5327650"/>
          </a:xfrm>
        </p:spPr>
        <p:txBody>
          <a:bodyPr/>
          <a:lstStyle/>
          <a:p>
            <a:pPr marL="1163638" lvl="1" indent="-533400"/>
            <a:r>
              <a:rPr lang="zh-CN" altLang="en-US" sz="3000" dirty="0">
                <a:latin typeface="黑体" panose="02010609060101010101" pitchFamily="49" charset="-122"/>
                <a:ea typeface="黑体" panose="02010609060101010101" pitchFamily="49" charset="-122"/>
              </a:rPr>
              <a:t>需求获取难点</a:t>
            </a:r>
            <a:r>
              <a:rPr lang="zh-CN" altLang="en-US" dirty="0">
                <a:latin typeface="黑体" panose="02010609060101010101" pitchFamily="49" charset="-122"/>
                <a:ea typeface="黑体" panose="02010609060101010101" pitchFamily="49" charset="-122"/>
              </a:rPr>
              <a:t>：</a:t>
            </a:r>
          </a:p>
          <a:p>
            <a:pPr marL="1624013" lvl="2" indent="-457200"/>
            <a:r>
              <a:rPr lang="zh-CN" altLang="en-US" sz="2800" dirty="0">
                <a:latin typeface="黑体" panose="02010609060101010101" pitchFamily="49" charset="-122"/>
                <a:ea typeface="黑体" panose="02010609060101010101" pitchFamily="49" charset="-122"/>
              </a:rPr>
              <a:t>用户无法清楚地表达需求</a:t>
            </a:r>
          </a:p>
          <a:p>
            <a:pPr marL="1624013" lvl="2" indent="-457200">
              <a:buFont typeface="Wingdings" panose="05000000000000000000" pitchFamily="2" charset="2"/>
              <a:buNone/>
            </a:pPr>
            <a:r>
              <a:rPr lang="zh-CN" altLang="en-US" dirty="0">
                <a:latin typeface="黑体" panose="02010609060101010101" pitchFamily="49" charset="-122"/>
                <a:ea typeface="黑体" panose="02010609060101010101" pitchFamily="49" charset="-122"/>
              </a:rPr>
              <a:t>	需求分析员必须设法搞清楚用户真正的需求，这是需求分析员的职责。 </a:t>
            </a:r>
            <a:r>
              <a:rPr lang="zh-CN" altLang="en-US" sz="2800" dirty="0">
                <a:latin typeface="黑体" panose="02010609060101010101" pitchFamily="49" charset="-122"/>
                <a:ea typeface="黑体" panose="02010609060101010101" pitchFamily="49" charset="-122"/>
              </a:rPr>
              <a:t> </a:t>
            </a:r>
          </a:p>
          <a:p>
            <a:pPr marL="1624013" lvl="2" indent="-457200"/>
            <a:r>
              <a:rPr lang="zh-CN" altLang="en-US" sz="2800" dirty="0">
                <a:latin typeface="黑体" panose="02010609060101010101" pitchFamily="49" charset="-122"/>
                <a:ea typeface="黑体" panose="02010609060101010101" pitchFamily="49" charset="-122"/>
              </a:rPr>
              <a:t>需求的理解问题</a:t>
            </a:r>
          </a:p>
          <a:p>
            <a:pPr marL="1624013" lvl="2" indent="-457200">
              <a:buFont typeface="Wingdings" panose="05000000000000000000" pitchFamily="2" charset="2"/>
              <a:buNone/>
            </a:pPr>
            <a:r>
              <a:rPr lang="zh-CN" altLang="en-US" dirty="0">
                <a:latin typeface="黑体" panose="02010609060101010101" pitchFamily="49" charset="-122"/>
                <a:ea typeface="黑体" panose="02010609060101010101" pitchFamily="49" charset="-122"/>
              </a:rPr>
              <a:t>	需求分析员和用户都有可能误解需求</a:t>
            </a:r>
            <a:r>
              <a:rPr lang="zh-CN" altLang="zh-CN" dirty="0"/>
              <a:t>，</a:t>
            </a:r>
            <a:r>
              <a:rPr lang="zh-CN" altLang="en-US" dirty="0">
                <a:latin typeface="黑体" panose="02010609060101010101" pitchFamily="49" charset="-122"/>
                <a:ea typeface="黑体" panose="02010609060101010101" pitchFamily="49" charset="-122"/>
              </a:rPr>
              <a:t>需求确认工作（属于需求管理）必不可少。  </a:t>
            </a:r>
            <a:endParaRPr lang="zh-CN" altLang="en-US" sz="2800" dirty="0">
              <a:latin typeface="黑体" panose="02010609060101010101" pitchFamily="49" charset="-122"/>
              <a:ea typeface="黑体" panose="02010609060101010101" pitchFamily="49" charset="-122"/>
            </a:endParaRPr>
          </a:p>
          <a:p>
            <a:pPr marL="1624013" lvl="2" indent="-457200"/>
            <a:r>
              <a:rPr lang="zh-CN" altLang="en-US" sz="2800" dirty="0">
                <a:latin typeface="黑体" panose="02010609060101010101" pitchFamily="49" charset="-122"/>
                <a:ea typeface="黑体" panose="02010609060101010101" pitchFamily="49" charset="-122"/>
              </a:rPr>
              <a:t>用户经常变更需求</a:t>
            </a:r>
          </a:p>
          <a:p>
            <a:pPr marL="1624013" lvl="2" indent="-457200">
              <a:buFont typeface="Wingdings" panose="05000000000000000000" pitchFamily="2" charset="2"/>
              <a:buNone/>
            </a:pPr>
            <a:r>
              <a:rPr lang="zh-CN" altLang="en-US" dirty="0">
                <a:latin typeface="黑体" panose="02010609060101010101" pitchFamily="49" charset="-122"/>
                <a:ea typeface="黑体" panose="02010609060101010101" pitchFamily="49" charset="-122"/>
              </a:rPr>
              <a:t>	需求变更并不可怕，可怕的是需求变更失去控制，导致项目混乱。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3">
            <a:extLst>
              <a:ext uri="{FF2B5EF4-FFF2-40B4-BE49-F238E27FC236}">
                <a16:creationId xmlns:a16="http://schemas.microsoft.com/office/drawing/2014/main" id="{734916B6-8E1B-40D5-B419-6947BE06FE1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3251" name="Rectangle 2">
            <a:extLst>
              <a:ext uri="{FF2B5EF4-FFF2-40B4-BE49-F238E27FC236}">
                <a16:creationId xmlns:a16="http://schemas.microsoft.com/office/drawing/2014/main" id="{1955E6BF-A792-46EB-8705-5C045C6A0FFE}"/>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p>
        </p:txBody>
      </p:sp>
      <p:sp>
        <p:nvSpPr>
          <p:cNvPr id="53252" name="Rectangle 3">
            <a:extLst>
              <a:ext uri="{FF2B5EF4-FFF2-40B4-BE49-F238E27FC236}">
                <a16:creationId xmlns:a16="http://schemas.microsoft.com/office/drawing/2014/main" id="{1567D8A2-5867-4C76-9C14-4D6555F6A779}"/>
              </a:ext>
            </a:extLst>
          </p:cNvPr>
          <p:cNvSpPr>
            <a:spLocks noGrp="1" noChangeArrowheads="1"/>
          </p:cNvSpPr>
          <p:nvPr>
            <p:ph type="body" idx="1"/>
          </p:nvPr>
        </p:nvSpPr>
        <p:spPr>
          <a:xfrm>
            <a:off x="647700" y="1052513"/>
            <a:ext cx="8343900" cy="5140325"/>
          </a:xfrm>
        </p:spPr>
        <p:txBody>
          <a:bodyPr/>
          <a:lstStyle/>
          <a:p>
            <a:pPr>
              <a:buFont typeface="Wingdings" panose="05000000000000000000" pitchFamily="2" charset="2"/>
              <a:buNone/>
            </a:pPr>
            <a:r>
              <a:rPr lang="en-US" altLang="zh-CN" sz="2800"/>
              <a:t>(2)</a:t>
            </a:r>
            <a:r>
              <a:rPr lang="zh-CN" altLang="en-US" sz="2800"/>
              <a:t>需求获取流程</a:t>
            </a:r>
          </a:p>
          <a:p>
            <a:pPr>
              <a:buFont typeface="Wingdings" panose="05000000000000000000" pitchFamily="2" charset="2"/>
              <a:buNone/>
            </a:pPr>
            <a:endParaRPr lang="en-US" altLang="zh-CN" sz="2800"/>
          </a:p>
        </p:txBody>
      </p:sp>
      <p:graphicFrame>
        <p:nvGraphicFramePr>
          <p:cNvPr id="58485" name="Group 117">
            <a:extLst>
              <a:ext uri="{FF2B5EF4-FFF2-40B4-BE49-F238E27FC236}">
                <a16:creationId xmlns:a16="http://schemas.microsoft.com/office/drawing/2014/main" id="{36E1ED72-4215-457B-B89A-D227271696A2}"/>
              </a:ext>
            </a:extLst>
          </p:cNvPr>
          <p:cNvGraphicFramePr>
            <a:graphicFrameLocks noGrp="1"/>
          </p:cNvGraphicFramePr>
          <p:nvPr>
            <p:extLst>
              <p:ext uri="{D42A27DB-BD31-4B8C-83A1-F6EECF244321}">
                <p14:modId xmlns:p14="http://schemas.microsoft.com/office/powerpoint/2010/main" val="1698126431"/>
              </p:ext>
            </p:extLst>
          </p:nvPr>
        </p:nvGraphicFramePr>
        <p:xfrm>
          <a:off x="647700" y="1484313"/>
          <a:ext cx="8172450" cy="5130800"/>
        </p:xfrm>
        <a:graphic>
          <a:graphicData uri="http://schemas.openxmlformats.org/drawingml/2006/table">
            <a:tbl>
              <a:tblPr/>
              <a:tblGrid>
                <a:gridCol w="1466094">
                  <a:extLst>
                    <a:ext uri="{9D8B030D-6E8A-4147-A177-3AD203B41FA5}">
                      <a16:colId xmlns:a16="http://schemas.microsoft.com/office/drawing/2014/main" val="20000"/>
                    </a:ext>
                  </a:extLst>
                </a:gridCol>
                <a:gridCol w="6706356">
                  <a:extLst>
                    <a:ext uri="{9D8B030D-6E8A-4147-A177-3AD203B41FA5}">
                      <a16:colId xmlns:a16="http://schemas.microsoft.com/office/drawing/2014/main" val="20001"/>
                    </a:ext>
                  </a:extLst>
                </a:gridCol>
              </a:tblGrid>
              <a:tr h="579219">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目的</a:t>
                      </a:r>
                      <a:endParaRPr kumimoji="0" lang="zh-CN" altLang="en-US" sz="1600" b="1" i="0" u="none" strike="noStrike" cap="none" normalizeH="0" baseline="0" dirty="0">
                        <a:ln>
                          <a:noFill/>
                        </a:ln>
                        <a:solidFill>
                          <a:schemeClr val="tx1"/>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获取用户（客户与最终用户）的需求信息，经过分析后产生</a:t>
                      </a:r>
                      <a:r>
                        <a:rPr kumimoji="0" lang="en-US" altLang="zh-CN"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r>
                        <a:rPr kumimoji="0" lang="zh-CN" altLang="en-US"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用户需求说明书</a:t>
                      </a:r>
                      <a:r>
                        <a:rPr kumimoji="0" lang="en-US" altLang="zh-CN"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r>
                        <a:rPr kumimoji="0" lang="zh-CN" altLang="en-US"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endParaRPr kumimoji="0" lang="zh-CN" altLang="en-US" sz="1600" b="1" i="0" u="none" strike="noStrike" cap="none" normalizeH="0" baseline="0" dirty="0">
                        <a:ln>
                          <a:noFill/>
                        </a:ln>
                        <a:solidFill>
                          <a:schemeClr val="tx1"/>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2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角色与职责</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需求分析员调查、分析用户的需求，客户与最终用户提供必要的需求信息。</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41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启动准则</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需求分析员已经确定</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90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输入</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任何与用户需求相关的材料</a:t>
                      </a:r>
                      <a:endParaRPr kumimoji="0" lang="zh-CN" altLang="en-US" sz="1600" b="1" i="0" u="none" strike="noStrike" cap="none" normalizeH="0" baseline="0" dirty="0">
                        <a:ln>
                          <a:noFill/>
                        </a:ln>
                        <a:solidFill>
                          <a:schemeClr val="tx1"/>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4513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主要步骤</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第一步：准备调查</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第二步：调查与记录</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第三步：分析需求信息</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第四步：撰写</a:t>
                      </a:r>
                      <a:r>
                        <a:rPr kumimoji="0" lang="en-US" altLang="zh-CN"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a:t>
                      </a: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用户需求说明书</a:t>
                      </a:r>
                      <a:r>
                        <a:rPr kumimoji="0" lang="en-US" altLang="zh-CN"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第五步：需求确认</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60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输出</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a:t>
                      </a: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用户需求说明书</a:t>
                      </a:r>
                      <a:r>
                        <a:rPr kumimoji="0" lang="en-US" altLang="zh-CN"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a:t>
                      </a:r>
                      <a:endParaRPr kumimoji="0" lang="en-US" altLang="zh-CN"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2310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结束准则</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需求分析员已经撰写完成</a:t>
                      </a:r>
                      <a:r>
                        <a:rPr kumimoji="0" lang="en-US" altLang="zh-CN"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a:t>
                      </a: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用户需求说明书</a:t>
                      </a:r>
                      <a:r>
                        <a:rPr kumimoji="0" lang="en-US" altLang="zh-CN"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a:t>
                      </a: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，确保无拼写、排版等错误。并确保</a:t>
                      </a:r>
                      <a:r>
                        <a:rPr kumimoji="0" lang="en-US" altLang="zh-CN"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a:t>
                      </a: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用户需求说明书</a:t>
                      </a:r>
                      <a:r>
                        <a:rPr kumimoji="0" lang="en-US" altLang="zh-CN"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a:t>
                      </a: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的内容无二义性，且涵盖了所有的用户需求。</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60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度量</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需求分析员统计工作量和上述文档的规模，汇报给项目经理。</a:t>
                      </a:r>
                      <a:endParaRPr kumimoji="0" lang="zh-CN" altLang="en-US" sz="1600" b="1" i="0" u="none" strike="noStrike" cap="none" normalizeH="0" baseline="0" dirty="0">
                        <a:ln>
                          <a:noFill/>
                        </a:ln>
                        <a:solidFill>
                          <a:schemeClr val="tx1"/>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3">
            <a:extLst>
              <a:ext uri="{FF2B5EF4-FFF2-40B4-BE49-F238E27FC236}">
                <a16:creationId xmlns:a16="http://schemas.microsoft.com/office/drawing/2014/main" id="{143F7932-3D13-46A1-8501-2E073BDA35D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5299" name="Rectangle 2">
            <a:extLst>
              <a:ext uri="{FF2B5EF4-FFF2-40B4-BE49-F238E27FC236}">
                <a16:creationId xmlns:a16="http://schemas.microsoft.com/office/drawing/2014/main" id="{1EBBA06C-3275-4AEC-ABD1-073F96D1B8DA}"/>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p>
        </p:txBody>
      </p:sp>
      <p:sp>
        <p:nvSpPr>
          <p:cNvPr id="55300" name="Rectangle 3">
            <a:extLst>
              <a:ext uri="{FF2B5EF4-FFF2-40B4-BE49-F238E27FC236}">
                <a16:creationId xmlns:a16="http://schemas.microsoft.com/office/drawing/2014/main" id="{646680B7-9BDD-4C74-A04F-27484750F763}"/>
              </a:ext>
            </a:extLst>
          </p:cNvPr>
          <p:cNvSpPr>
            <a:spLocks noGrp="1" noChangeArrowheads="1"/>
          </p:cNvSpPr>
          <p:nvPr>
            <p:ph type="body" idx="1"/>
          </p:nvPr>
        </p:nvSpPr>
        <p:spPr/>
        <p:txBody>
          <a:bodyPr/>
          <a:lstStyle/>
          <a:p>
            <a:pPr>
              <a:buFont typeface="Wingdings" panose="05000000000000000000" pitchFamily="2" charset="2"/>
              <a:buNone/>
            </a:pPr>
            <a:r>
              <a:rPr lang="en-US" altLang="zh-CN" sz="2800" dirty="0">
                <a:latin typeface="黑体" panose="02010609060101010101" pitchFamily="49" charset="-122"/>
              </a:rPr>
              <a:t>(3) </a:t>
            </a:r>
            <a:r>
              <a:rPr lang="zh-CN" altLang="en-US" sz="2800" dirty="0">
                <a:latin typeface="黑体" panose="02010609060101010101" pitchFamily="49" charset="-122"/>
              </a:rPr>
              <a:t>需求获取的准备工作</a:t>
            </a:r>
          </a:p>
          <a:p>
            <a:pPr lvl="1"/>
            <a:r>
              <a:rPr lang="zh-CN" altLang="en-US" dirty="0">
                <a:latin typeface="黑体" panose="02010609060101010101" pitchFamily="49" charset="-122"/>
                <a:ea typeface="黑体" panose="02010609060101010101" pitchFamily="49" charset="-122"/>
              </a:rPr>
              <a:t>起草需求调查问题表，将调查重点锁定在该问题表内。（调查什么？ ）</a:t>
            </a:r>
          </a:p>
          <a:p>
            <a:pPr lvl="1"/>
            <a:r>
              <a:rPr lang="zh-CN" altLang="en-US" dirty="0">
                <a:latin typeface="黑体" panose="02010609060101010101" pitchFamily="49" charset="-122"/>
                <a:ea typeface="黑体" panose="02010609060101010101" pitchFamily="49" charset="-122"/>
              </a:rPr>
              <a:t>确定需求调查的方式 。（如何调查？）</a:t>
            </a:r>
          </a:p>
          <a:p>
            <a:pPr lvl="1"/>
            <a:r>
              <a:rPr lang="zh-CN" altLang="en-US" dirty="0">
                <a:latin typeface="黑体" panose="02010609060101010101" pitchFamily="49" charset="-122"/>
                <a:ea typeface="黑体" panose="02010609060101010101" pitchFamily="49" charset="-122"/>
              </a:rPr>
              <a:t>确定调查的时间、地点、人员等，撰写需求调查计划 。（</a:t>
            </a:r>
            <a:r>
              <a:rPr lang="zh-CN" altLang="en-US"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何人</a:t>
            </a:r>
            <a:r>
              <a:rPr lang="zh-CN" altLang="en-US"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在</a:t>
            </a:r>
            <a:r>
              <a:rPr lang="zh-CN" altLang="en-US"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何时</a:t>
            </a:r>
            <a:r>
              <a:rPr lang="zh-CN" altLang="en-US"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调查？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871A38F9-1A96-46E3-BEFC-A8815700CC7F}"/>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endParaRPr lang="zh-CN" altLang="en-US" dirty="0"/>
          </a:p>
        </p:txBody>
      </p:sp>
      <p:sp>
        <p:nvSpPr>
          <p:cNvPr id="3" name="内容占位符 2">
            <a:extLst>
              <a:ext uri="{FF2B5EF4-FFF2-40B4-BE49-F238E27FC236}">
                <a16:creationId xmlns:a16="http://schemas.microsoft.com/office/drawing/2014/main" id="{8F81C39F-C424-4063-9200-31B59F8B57C3}"/>
              </a:ext>
            </a:extLst>
          </p:cNvPr>
          <p:cNvSpPr>
            <a:spLocks noGrp="1"/>
          </p:cNvSpPr>
          <p:nvPr>
            <p:ph idx="1"/>
          </p:nvPr>
        </p:nvSpPr>
        <p:spPr/>
        <p:txBody>
          <a:bodyPr>
            <a:normAutofit/>
          </a:bodyPr>
          <a:lstStyle/>
          <a:p>
            <a:pPr marL="0" indent="0">
              <a:buFont typeface="Wingdings" panose="05000000000000000000" pitchFamily="2" charset="2"/>
              <a:buNone/>
              <a:defRPr/>
            </a:pPr>
            <a:r>
              <a:rPr lang="zh-CN" altLang="en-US" dirty="0">
                <a:latin typeface="+mn-ea"/>
              </a:rPr>
              <a:t>需求调查的方式</a:t>
            </a:r>
            <a:endParaRPr lang="en-US" altLang="zh-CN" dirty="0">
              <a:latin typeface="+mn-ea"/>
            </a:endParaRPr>
          </a:p>
          <a:p>
            <a:pPr lvl="1">
              <a:defRPr/>
            </a:pPr>
            <a:r>
              <a:rPr lang="zh-CN" altLang="zh-CN" dirty="0">
                <a:latin typeface="+mn-ea"/>
                <a:ea typeface="+mn-ea"/>
              </a:rPr>
              <a:t>与用户交谈，向用户提问题。</a:t>
            </a:r>
          </a:p>
          <a:p>
            <a:pPr lvl="1">
              <a:defRPr/>
            </a:pPr>
            <a:r>
              <a:rPr lang="zh-CN" altLang="zh-CN" dirty="0">
                <a:latin typeface="+mn-ea"/>
                <a:ea typeface="+mn-ea"/>
              </a:rPr>
              <a:t>参观用户的工作流程，观察用户的操作。</a:t>
            </a:r>
          </a:p>
          <a:p>
            <a:pPr lvl="1">
              <a:defRPr/>
            </a:pPr>
            <a:r>
              <a:rPr lang="zh-CN" altLang="zh-CN" dirty="0">
                <a:latin typeface="+mn-ea"/>
                <a:ea typeface="+mn-ea"/>
              </a:rPr>
              <a:t>向用户群体发调查问卷。</a:t>
            </a:r>
          </a:p>
          <a:p>
            <a:pPr lvl="1">
              <a:defRPr/>
            </a:pPr>
            <a:r>
              <a:rPr lang="zh-CN" altLang="zh-CN" dirty="0">
                <a:latin typeface="+mn-ea"/>
                <a:ea typeface="+mn-ea"/>
              </a:rPr>
              <a:t>与同行、专家交谈，听取他们的意见。</a:t>
            </a:r>
          </a:p>
          <a:p>
            <a:pPr lvl="1">
              <a:defRPr/>
            </a:pPr>
            <a:r>
              <a:rPr lang="zh-CN" altLang="zh-CN" dirty="0">
                <a:latin typeface="+mn-ea"/>
                <a:ea typeface="+mn-ea"/>
              </a:rPr>
              <a:t>分析已经存在的同类软件产品，提取需求。</a:t>
            </a:r>
          </a:p>
          <a:p>
            <a:pPr lvl="1">
              <a:defRPr/>
            </a:pPr>
            <a:r>
              <a:rPr lang="zh-CN" altLang="zh-CN" dirty="0">
                <a:latin typeface="+mn-ea"/>
                <a:ea typeface="+mn-ea"/>
              </a:rPr>
              <a:t>从行业标准、规则中提取需求。</a:t>
            </a:r>
          </a:p>
          <a:p>
            <a:pPr lvl="1">
              <a:defRPr/>
            </a:pPr>
            <a:r>
              <a:rPr lang="zh-CN" altLang="zh-CN" dirty="0">
                <a:latin typeface="+mn-ea"/>
                <a:ea typeface="+mn-ea"/>
              </a:rPr>
              <a:t>从</a:t>
            </a:r>
            <a:r>
              <a:rPr lang="en-US" altLang="zh-CN" dirty="0">
                <a:latin typeface="+mn-ea"/>
                <a:ea typeface="+mn-ea"/>
              </a:rPr>
              <a:t>Internet</a:t>
            </a:r>
            <a:r>
              <a:rPr lang="zh-CN" altLang="zh-CN" dirty="0">
                <a:latin typeface="+mn-ea"/>
                <a:ea typeface="+mn-ea"/>
              </a:rPr>
              <a:t>上搜查相关资料。</a:t>
            </a:r>
          </a:p>
        </p:txBody>
      </p:sp>
      <p:sp>
        <p:nvSpPr>
          <p:cNvPr id="57348" name="页脚占位符 3">
            <a:extLst>
              <a:ext uri="{FF2B5EF4-FFF2-40B4-BE49-F238E27FC236}">
                <a16:creationId xmlns:a16="http://schemas.microsoft.com/office/drawing/2014/main" id="{B53FF556-8437-4C64-AA9B-3D992B1033B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578AB44-FDC5-419A-AFB8-4A583B6A747A}"/>
              </a:ext>
            </a:extLst>
          </p:cNvPr>
          <p:cNvSpPr>
            <a:spLocks noGrp="1" noChangeArrowheads="1"/>
          </p:cNvSpPr>
          <p:nvPr>
            <p:ph type="title"/>
          </p:nvPr>
        </p:nvSpPr>
        <p:spPr/>
        <p:txBody>
          <a:bodyPr/>
          <a:lstStyle/>
          <a:p>
            <a:r>
              <a:rPr lang="en-US" altLang="zh-CN" dirty="0">
                <a:latin typeface="华文中宋" panose="02010600040101010101" pitchFamily="2" charset="-122"/>
              </a:rPr>
              <a:t>§3.1 </a:t>
            </a:r>
            <a:r>
              <a:rPr lang="zh-CN" altLang="en-US" dirty="0">
                <a:latin typeface="华文中宋" panose="02010600040101010101" pitchFamily="2" charset="-122"/>
              </a:rPr>
              <a:t>系统分析</a:t>
            </a:r>
            <a:endParaRPr lang="zh-CN" altLang="en-US" dirty="0"/>
          </a:p>
        </p:txBody>
      </p:sp>
      <p:sp>
        <p:nvSpPr>
          <p:cNvPr id="3" name="内容占位符 2">
            <a:extLst>
              <a:ext uri="{FF2B5EF4-FFF2-40B4-BE49-F238E27FC236}">
                <a16:creationId xmlns:a16="http://schemas.microsoft.com/office/drawing/2014/main" id="{2BA76E5D-C767-4111-A69C-BD2E114DDF48}"/>
              </a:ext>
            </a:extLst>
          </p:cNvPr>
          <p:cNvSpPr>
            <a:spLocks noGrp="1"/>
          </p:cNvSpPr>
          <p:nvPr>
            <p:ph idx="1"/>
          </p:nvPr>
        </p:nvSpPr>
        <p:spPr>
          <a:xfrm>
            <a:off x="179512" y="980728"/>
            <a:ext cx="8784976" cy="5212209"/>
          </a:xfrm>
        </p:spPr>
        <p:txBody>
          <a:bodyPr/>
          <a:lstStyle/>
          <a:p>
            <a:pPr marL="0" indent="0">
              <a:buNone/>
              <a:defRPr/>
            </a:pPr>
            <a:r>
              <a:rPr lang="en-US" altLang="zh-CN" sz="2800" b="1" dirty="0">
                <a:latin typeface="+mn-ea"/>
              </a:rPr>
              <a:t>1. </a:t>
            </a:r>
            <a:r>
              <a:rPr lang="zh-CN" altLang="en-US" sz="2800" b="1" dirty="0">
                <a:latin typeface="+mn-ea"/>
              </a:rPr>
              <a:t>系统分析</a:t>
            </a:r>
            <a:endParaRPr lang="en-US" altLang="zh-CN" sz="2800" b="1" dirty="0">
              <a:latin typeface="+mn-ea"/>
            </a:endParaRPr>
          </a:p>
          <a:p>
            <a:pPr lvl="1">
              <a:defRPr/>
            </a:pPr>
            <a:r>
              <a:rPr lang="zh-CN" altLang="en-US" sz="2400" b="1" dirty="0">
                <a:latin typeface="+mn-ea"/>
                <a:ea typeface="+mn-ea"/>
              </a:rPr>
              <a:t>系统分析是一组统称为计算机系统工程的活动。它着眼于所有的系统元素，而不仅仅是软件。</a:t>
            </a:r>
            <a:endParaRPr lang="en-US" altLang="zh-CN" sz="2400" b="1" dirty="0">
              <a:latin typeface="+mn-ea"/>
              <a:ea typeface="+mn-ea"/>
            </a:endParaRPr>
          </a:p>
          <a:p>
            <a:pPr lvl="1">
              <a:defRPr/>
            </a:pPr>
            <a:r>
              <a:rPr lang="zh-CN" altLang="en-US" sz="2400" b="1" dirty="0">
                <a:latin typeface="+mn-ea"/>
                <a:ea typeface="+mn-ea"/>
              </a:rPr>
              <a:t>系统分析主要探索软件项目的目标、市场预期、主要的技术指标等，用于帮助决策者做出是否进行软件项目立项的决定。</a:t>
            </a:r>
            <a:endParaRPr lang="en-US" altLang="zh-CN" sz="2400" b="1" dirty="0">
              <a:latin typeface="+mn-ea"/>
              <a:ea typeface="+mn-ea"/>
            </a:endParaRPr>
          </a:p>
          <a:p>
            <a:pPr lvl="1">
              <a:defRPr/>
            </a:pPr>
            <a:r>
              <a:rPr lang="zh-CN" altLang="en-US" sz="2400" b="1" dirty="0">
                <a:latin typeface="+mn-ea"/>
                <a:ea typeface="+mn-ea"/>
              </a:rPr>
              <a:t>系统分析时需要硬件工程师、软件工程师以及数据库专家共同合作来实现。</a:t>
            </a:r>
            <a:endParaRPr lang="en-US" altLang="zh-CN" sz="2400" b="1" dirty="0">
              <a:latin typeface="+mn-ea"/>
              <a:ea typeface="+mn-ea"/>
            </a:endParaRPr>
          </a:p>
          <a:p>
            <a:pPr lvl="1">
              <a:defRPr/>
            </a:pPr>
            <a:endParaRPr lang="en-US" altLang="zh-CN" sz="2400" b="1" dirty="0">
              <a:latin typeface="+mn-ea"/>
              <a:ea typeface="+mn-ea"/>
            </a:endParaRPr>
          </a:p>
          <a:p>
            <a:pPr>
              <a:defRPr/>
            </a:pPr>
            <a:endParaRPr lang="zh-CN" altLang="en-US" dirty="0"/>
          </a:p>
        </p:txBody>
      </p:sp>
      <p:sp>
        <p:nvSpPr>
          <p:cNvPr id="8196" name="页脚占位符 3">
            <a:extLst>
              <a:ext uri="{FF2B5EF4-FFF2-40B4-BE49-F238E27FC236}">
                <a16:creationId xmlns:a16="http://schemas.microsoft.com/office/drawing/2014/main" id="{C888B259-4378-434C-9E55-3E9DF07E829A}"/>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pic>
        <p:nvPicPr>
          <p:cNvPr id="5" name="Picture 4">
            <a:extLst>
              <a:ext uri="{FF2B5EF4-FFF2-40B4-BE49-F238E27FC236}">
                <a16:creationId xmlns:a16="http://schemas.microsoft.com/office/drawing/2014/main" id="{5A8A5911-7069-47E0-8238-4BC13659B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926700"/>
            <a:ext cx="4490390" cy="267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3">
            <a:extLst>
              <a:ext uri="{FF2B5EF4-FFF2-40B4-BE49-F238E27FC236}">
                <a16:creationId xmlns:a16="http://schemas.microsoft.com/office/drawing/2014/main" id="{30F1C12C-5DBA-4A09-87EF-4C250A26F93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58371" name="Rectangle 2">
            <a:extLst>
              <a:ext uri="{FF2B5EF4-FFF2-40B4-BE49-F238E27FC236}">
                <a16:creationId xmlns:a16="http://schemas.microsoft.com/office/drawing/2014/main" id="{047E5893-327C-4008-92A6-C12A8D118EF2}"/>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p>
        </p:txBody>
      </p:sp>
      <p:sp>
        <p:nvSpPr>
          <p:cNvPr id="58372" name="Rectangle 3">
            <a:extLst>
              <a:ext uri="{FF2B5EF4-FFF2-40B4-BE49-F238E27FC236}">
                <a16:creationId xmlns:a16="http://schemas.microsoft.com/office/drawing/2014/main" id="{CFA94BE0-E6C4-4E17-B6D7-8EEE9283619B}"/>
              </a:ext>
            </a:extLst>
          </p:cNvPr>
          <p:cNvSpPr>
            <a:spLocks noGrp="1" noChangeArrowheads="1"/>
          </p:cNvSpPr>
          <p:nvPr>
            <p:ph type="body" idx="1"/>
          </p:nvPr>
        </p:nvSpPr>
        <p:spPr/>
        <p:txBody>
          <a:bodyPr/>
          <a:lstStyle/>
          <a:p>
            <a:pPr>
              <a:buFont typeface="Wingdings" panose="05000000000000000000" pitchFamily="2" charset="2"/>
              <a:buNone/>
            </a:pPr>
            <a:r>
              <a:rPr lang="en-US" altLang="zh-CN" sz="2800" dirty="0"/>
              <a:t>(4) </a:t>
            </a:r>
            <a:r>
              <a:rPr lang="zh-CN" altLang="en-US" sz="2800" dirty="0"/>
              <a:t>需求获取与记录</a:t>
            </a:r>
          </a:p>
          <a:p>
            <a:pPr>
              <a:buFont typeface="Wingdings" panose="05000000000000000000" pitchFamily="2" charset="2"/>
              <a:buNone/>
            </a:pPr>
            <a:r>
              <a:rPr lang="zh-CN" altLang="en-US" sz="2800" dirty="0"/>
              <a:t>	在调查过程中随时记录（或存储）需求信息，建议采用表格的形式。</a:t>
            </a:r>
          </a:p>
          <a:p>
            <a:pPr>
              <a:buFont typeface="Wingdings" panose="05000000000000000000" pitchFamily="2" charset="2"/>
              <a:buNone/>
            </a:pPr>
            <a:r>
              <a:rPr lang="zh-CN" altLang="en-US" dirty="0"/>
              <a:t> </a:t>
            </a:r>
          </a:p>
        </p:txBody>
      </p:sp>
      <p:graphicFrame>
        <p:nvGraphicFramePr>
          <p:cNvPr id="62559" name="Group 95">
            <a:extLst>
              <a:ext uri="{FF2B5EF4-FFF2-40B4-BE49-F238E27FC236}">
                <a16:creationId xmlns:a16="http://schemas.microsoft.com/office/drawing/2014/main" id="{DE201DFC-37A4-43AD-B552-0F0EEE5C69CE}"/>
              </a:ext>
            </a:extLst>
          </p:cNvPr>
          <p:cNvGraphicFramePr>
            <a:graphicFrameLocks noGrp="1"/>
          </p:cNvGraphicFramePr>
          <p:nvPr/>
        </p:nvGraphicFramePr>
        <p:xfrm>
          <a:off x="1331913" y="2924175"/>
          <a:ext cx="6696075" cy="3529013"/>
        </p:xfrm>
        <a:graphic>
          <a:graphicData uri="http://schemas.openxmlformats.org/drawingml/2006/table">
            <a:tbl>
              <a:tblPr/>
              <a:tblGrid>
                <a:gridCol w="1727200">
                  <a:extLst>
                    <a:ext uri="{9D8B030D-6E8A-4147-A177-3AD203B41FA5}">
                      <a16:colId xmlns:a16="http://schemas.microsoft.com/office/drawing/2014/main" val="20000"/>
                    </a:ext>
                  </a:extLst>
                </a:gridCol>
                <a:gridCol w="4968875">
                  <a:extLst>
                    <a:ext uri="{9D8B030D-6E8A-4147-A177-3AD203B41FA5}">
                      <a16:colId xmlns:a16="http://schemas.microsoft.com/office/drawing/2014/main" val="20001"/>
                    </a:ext>
                  </a:extLst>
                </a:gridCol>
              </a:tblGrid>
              <a:tr h="625475">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1800" b="1" i="0" u="none" strike="noStrike" cap="none" normalizeH="0" baseline="0">
                          <a:ln>
                            <a:noFill/>
                          </a:ln>
                          <a:solidFill>
                            <a:schemeClr val="tx1"/>
                          </a:solidFill>
                          <a:effectLst/>
                          <a:latin typeface="黑体" pitchFamily="2" charset="-122"/>
                          <a:ea typeface="黑体" pitchFamily="2" charset="-122"/>
                          <a:cs typeface="Times New Roman" pitchFamily="18" charset="0"/>
                        </a:rPr>
                        <a:t>需求标题</a:t>
                      </a:r>
                      <a:r>
                        <a:rPr kumimoji="0" lang="en-US" altLang="zh-CN" sz="1800" b="1" i="0" u="none" strike="noStrike" cap="none" normalizeH="0" baseline="0">
                          <a:ln>
                            <a:noFill/>
                          </a:ln>
                          <a:solidFill>
                            <a:schemeClr val="tx1"/>
                          </a:solidFill>
                          <a:effectLst/>
                          <a:latin typeface="黑体" pitchFamily="2" charset="-122"/>
                          <a:ea typeface="黑体" pitchFamily="2" charset="-122"/>
                          <a:cs typeface="Times New Roman" pitchFamily="18"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endParaRPr kumimoji="0" lang="zh-CN" altLang="zh-CN" sz="1800" b="1"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9275">
                <a:tc>
                  <a:txBody>
                    <a:bodyPr/>
                    <a:lstStyle/>
                    <a:p>
                      <a:pPr marL="0" marR="0" lvl="0" indent="0" algn="just"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1800" b="1" i="0" u="none" strike="noStrike" cap="none" normalizeH="0" baseline="0">
                          <a:ln>
                            <a:noFill/>
                          </a:ln>
                          <a:solidFill>
                            <a:schemeClr val="tx1"/>
                          </a:solidFill>
                          <a:effectLst/>
                          <a:latin typeface="黑体" pitchFamily="2" charset="-122"/>
                          <a:ea typeface="黑体" pitchFamily="2" charset="-122"/>
                          <a:cs typeface="Times New Roman" pitchFamily="18" charset="0"/>
                        </a:rPr>
                        <a:t>调查方式</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endParaRPr kumimoji="0" lang="zh-CN" altLang="zh-CN" sz="1800" b="1"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2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黑体" pitchFamily="2" charset="-122"/>
                          <a:ea typeface="黑体" pitchFamily="2" charset="-122"/>
                          <a:cs typeface="Times New Roman" pitchFamily="18" charset="0"/>
                        </a:rPr>
                        <a:t>调查人</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endParaRPr kumimoji="0" lang="zh-CN" altLang="zh-CN" sz="1800" b="1"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24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黑体" pitchFamily="2" charset="-122"/>
                          <a:ea typeface="黑体" pitchFamily="2" charset="-122"/>
                          <a:cs typeface="Times New Roman" pitchFamily="18" charset="0"/>
                        </a:rPr>
                        <a:t>调查对象</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endParaRPr kumimoji="0" lang="zh-CN" altLang="zh-CN" sz="1800" b="1"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38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黑体" pitchFamily="2" charset="-122"/>
                          <a:ea typeface="黑体" pitchFamily="2" charset="-122"/>
                          <a:cs typeface="Times New Roman" pitchFamily="18" charset="0"/>
                        </a:rPr>
                        <a:t>时间、地点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0" fontAlgn="base" latinLnBrk="0" hangingPunct="0">
                        <a:lnSpc>
                          <a:spcPct val="90000"/>
                        </a:lnSpc>
                        <a:spcBef>
                          <a:spcPct val="50000"/>
                        </a:spcBef>
                        <a:spcAft>
                          <a:spcPct val="0"/>
                        </a:spcAft>
                        <a:buClr>
                          <a:schemeClr val="bg2"/>
                        </a:buClr>
                        <a:buSzPct val="65000"/>
                        <a:buFont typeface="Wingdings" pitchFamily="2" charset="2"/>
                        <a:buNone/>
                        <a:tabLst/>
                      </a:pPr>
                      <a:endParaRPr kumimoji="0" lang="zh-CN" altLang="zh-CN" sz="1800" b="1" i="0" u="none" strike="noStrike" cap="none" normalizeH="0" baseline="0">
                        <a:ln>
                          <a:noFill/>
                        </a:ln>
                        <a:solidFill>
                          <a:schemeClr val="tx1"/>
                        </a:solidFill>
                        <a:effectLst/>
                        <a:latin typeface="黑体" pitchFamily="2" charset="-122"/>
                        <a:ea typeface="黑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5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黑体" pitchFamily="2" charset="-122"/>
                          <a:ea typeface="黑体" pitchFamily="2" charset="-122"/>
                          <a:cs typeface="Times New Roman" pitchFamily="18" charset="0"/>
                        </a:rPr>
                        <a:t>需求信息记录</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黑体" pitchFamily="2" charset="-122"/>
                          <a:ea typeface="黑体" pitchFamily="2" charset="-122"/>
                          <a:cs typeface="Times New Roman" pitchFamily="18" charset="0"/>
                        </a:rPr>
                        <a:t>基本要素如</a:t>
                      </a:r>
                      <a:r>
                        <a:rPr kumimoji="0" lang="zh-CN" altLang="en-US" sz="1800" b="1" i="0" u="none" strike="noStrike" cap="none" normalizeH="0" baseline="0">
                          <a:ln>
                            <a:noFill/>
                          </a:ln>
                          <a:solidFill>
                            <a:schemeClr val="tx1"/>
                          </a:solidFill>
                          <a:effectLst/>
                          <a:latin typeface="Times New Roman"/>
                          <a:ea typeface="黑体" pitchFamily="2" charset="-122"/>
                          <a:cs typeface="Times New Roman" pitchFamily="18" charset="0"/>
                        </a:rPr>
                        <a:t>“</a:t>
                      </a:r>
                      <a:r>
                        <a:rPr kumimoji="0" lang="zh-CN" altLang="en-US" sz="1800" b="1" i="0" u="none" strike="noStrike" cap="none" normalizeH="0" baseline="0">
                          <a:ln>
                            <a:noFill/>
                          </a:ln>
                          <a:solidFill>
                            <a:schemeClr val="tx1"/>
                          </a:solidFill>
                          <a:effectLst/>
                          <a:latin typeface="黑体" pitchFamily="2" charset="-122"/>
                          <a:ea typeface="黑体" pitchFamily="2" charset="-122"/>
                          <a:cs typeface="Times New Roman" pitchFamily="18" charset="0"/>
                        </a:rPr>
                        <a:t>是什么</a:t>
                      </a:r>
                      <a:r>
                        <a:rPr kumimoji="0" lang="zh-CN" altLang="en-US" sz="1800" b="1" i="0" u="none" strike="noStrike" cap="none" normalizeH="0" baseline="0">
                          <a:ln>
                            <a:noFill/>
                          </a:ln>
                          <a:solidFill>
                            <a:schemeClr val="tx1"/>
                          </a:solidFill>
                          <a:effectLst/>
                          <a:latin typeface="Times New Roman"/>
                          <a:ea typeface="黑体" pitchFamily="2" charset="-122"/>
                          <a:cs typeface="Times New Roman" pitchFamily="18" charset="0"/>
                        </a:rPr>
                        <a:t>”</a:t>
                      </a:r>
                      <a:r>
                        <a:rPr kumimoji="0" lang="zh-CN" altLang="en-US" sz="1800" b="1" i="0" u="none" strike="noStrike" cap="none" normalizeH="0" baseline="0">
                          <a:ln>
                            <a:noFill/>
                          </a:ln>
                          <a:solidFill>
                            <a:schemeClr val="tx1"/>
                          </a:solidFill>
                          <a:effectLst/>
                          <a:latin typeface="黑体" pitchFamily="2" charset="-122"/>
                          <a:ea typeface="黑体" pitchFamily="2" charset="-122"/>
                          <a:cs typeface="Times New Roman" pitchFamily="18" charset="0"/>
                        </a:rPr>
                        <a:t>、</a:t>
                      </a:r>
                      <a:r>
                        <a:rPr kumimoji="0" lang="zh-CN" altLang="en-US" sz="1800" b="1" i="0" u="none" strike="noStrike" cap="none" normalizeH="0" baseline="0">
                          <a:ln>
                            <a:noFill/>
                          </a:ln>
                          <a:solidFill>
                            <a:schemeClr val="tx1"/>
                          </a:solidFill>
                          <a:effectLst/>
                          <a:latin typeface="Times New Roman"/>
                          <a:ea typeface="黑体" pitchFamily="2" charset="-122"/>
                          <a:cs typeface="Times New Roman" pitchFamily="18" charset="0"/>
                        </a:rPr>
                        <a:t>“</a:t>
                      </a:r>
                      <a:r>
                        <a:rPr kumimoji="0" lang="zh-CN" altLang="en-US" sz="1800" b="1" i="0" u="none" strike="noStrike" cap="none" normalizeH="0" baseline="0">
                          <a:ln>
                            <a:noFill/>
                          </a:ln>
                          <a:solidFill>
                            <a:schemeClr val="tx1"/>
                          </a:solidFill>
                          <a:effectLst/>
                          <a:latin typeface="黑体" pitchFamily="2" charset="-122"/>
                          <a:ea typeface="黑体" pitchFamily="2" charset="-122"/>
                          <a:cs typeface="Times New Roman" pitchFamily="18" charset="0"/>
                        </a:rPr>
                        <a:t>为什么</a:t>
                      </a:r>
                      <a:r>
                        <a:rPr kumimoji="0" lang="zh-CN" altLang="en-US" sz="1800" b="1" i="0" u="none" strike="noStrike" cap="none" normalizeH="0" baseline="0">
                          <a:ln>
                            <a:noFill/>
                          </a:ln>
                          <a:solidFill>
                            <a:schemeClr val="tx1"/>
                          </a:solidFill>
                          <a:effectLst/>
                          <a:latin typeface="Times New Roman"/>
                          <a:ea typeface="黑体" pitchFamily="2" charset="-122"/>
                          <a:cs typeface="Times New Roman" pitchFamily="18" charset="0"/>
                        </a:rPr>
                        <a:t>”</a:t>
                      </a:r>
                      <a:r>
                        <a:rPr kumimoji="0" lang="zh-CN" altLang="en-US" sz="1800" b="1" i="0" u="none" strike="noStrike" cap="none" normalizeH="0" baseline="0">
                          <a:ln>
                            <a:noFill/>
                          </a:ln>
                          <a:solidFill>
                            <a:schemeClr val="tx1"/>
                          </a:solidFill>
                          <a:effectLst/>
                          <a:latin typeface="黑体" pitchFamily="2" charset="-122"/>
                          <a:ea typeface="黑体" pitchFamily="2" charset="-122"/>
                          <a:cs typeface="Times New Roman" pitchFamily="18" charset="0"/>
                        </a:rPr>
                        <a:t>等</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3">
            <a:extLst>
              <a:ext uri="{FF2B5EF4-FFF2-40B4-BE49-F238E27FC236}">
                <a16:creationId xmlns:a16="http://schemas.microsoft.com/office/drawing/2014/main" id="{0F7F8CC7-1C10-45F7-9505-31E48E1155F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60419" name="Rectangle 2">
            <a:extLst>
              <a:ext uri="{FF2B5EF4-FFF2-40B4-BE49-F238E27FC236}">
                <a16:creationId xmlns:a16="http://schemas.microsoft.com/office/drawing/2014/main" id="{4D066F26-6924-4CA2-9A59-FCD5DD3C98DE}"/>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p>
        </p:txBody>
      </p:sp>
      <p:sp>
        <p:nvSpPr>
          <p:cNvPr id="60420" name="Rectangle 3">
            <a:extLst>
              <a:ext uri="{FF2B5EF4-FFF2-40B4-BE49-F238E27FC236}">
                <a16:creationId xmlns:a16="http://schemas.microsoft.com/office/drawing/2014/main" id="{065F9277-2986-4F0C-80E0-793A354D8A17}"/>
              </a:ext>
            </a:extLst>
          </p:cNvPr>
          <p:cNvSpPr>
            <a:spLocks noGrp="1" noChangeArrowheads="1"/>
          </p:cNvSpPr>
          <p:nvPr>
            <p:ph type="body" idx="1"/>
          </p:nvPr>
        </p:nvSpPr>
        <p:spPr>
          <a:xfrm>
            <a:off x="323528" y="1409700"/>
            <a:ext cx="8668072" cy="4856163"/>
          </a:xfrm>
        </p:spPr>
        <p:txBody>
          <a:bodyPr/>
          <a:lstStyle/>
          <a:p>
            <a:pPr>
              <a:buFont typeface="Wingdings" panose="05000000000000000000" pitchFamily="2" charset="2"/>
              <a:buNone/>
            </a:pPr>
            <a:r>
              <a:rPr lang="en-US" altLang="zh-CN" sz="2800" dirty="0">
                <a:latin typeface="黑体" panose="02010609060101010101" pitchFamily="49" charset="-122"/>
              </a:rPr>
              <a:t>(5) </a:t>
            </a:r>
            <a:r>
              <a:rPr lang="zh-CN" altLang="en-US" sz="2800" dirty="0">
                <a:latin typeface="黑体" panose="02010609060101010101" pitchFamily="49" charset="-122"/>
              </a:rPr>
              <a:t>撰写用户需求说明书</a:t>
            </a:r>
          </a:p>
          <a:p>
            <a:pPr lvl="1">
              <a:buFont typeface="Wingdings" panose="05000000000000000000" pitchFamily="2" charset="2"/>
              <a:buNone/>
            </a:pPr>
            <a:r>
              <a:rPr lang="zh-CN" altLang="en-US" dirty="0">
                <a:latin typeface="黑体" panose="02010609060101010101" pitchFamily="49" charset="-122"/>
                <a:ea typeface="黑体" panose="02010609060101010101" pitchFamily="49" charset="-122"/>
              </a:rPr>
              <a:t>	需求分析员对收集到的所有需求信息进行分析，消除错误，归纳与总结共性的用户需求。然后按照指定的文档模板撰写</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用户需求说明书</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966FD5E4-6329-4385-9D15-F1EB826F516F}"/>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endParaRPr lang="zh-CN" altLang="en-US" dirty="0"/>
          </a:p>
        </p:txBody>
      </p:sp>
      <p:sp>
        <p:nvSpPr>
          <p:cNvPr id="62467" name="页脚占位符 3">
            <a:extLst>
              <a:ext uri="{FF2B5EF4-FFF2-40B4-BE49-F238E27FC236}">
                <a16:creationId xmlns:a16="http://schemas.microsoft.com/office/drawing/2014/main" id="{19DE7F04-F2EE-4DB5-8180-24F3CE394BD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graphicFrame>
        <p:nvGraphicFramePr>
          <p:cNvPr id="5" name="表格 4">
            <a:extLst>
              <a:ext uri="{FF2B5EF4-FFF2-40B4-BE49-F238E27FC236}">
                <a16:creationId xmlns:a16="http://schemas.microsoft.com/office/drawing/2014/main" id="{9F5D8456-11B2-44FB-AD8E-2909BA951BB4}"/>
              </a:ext>
            </a:extLst>
          </p:cNvPr>
          <p:cNvGraphicFramePr>
            <a:graphicFrameLocks noGrp="1"/>
          </p:cNvGraphicFramePr>
          <p:nvPr/>
        </p:nvGraphicFramePr>
        <p:xfrm>
          <a:off x="468313" y="1628775"/>
          <a:ext cx="7991475" cy="2160585"/>
        </p:xfrm>
        <a:graphic>
          <a:graphicData uri="http://schemas.openxmlformats.org/drawingml/2006/table">
            <a:tbl>
              <a:tblPr>
                <a:tableStyleId>{5C22544A-7EE6-4342-B048-85BDC9FD1C3A}</a:tableStyleId>
              </a:tblPr>
              <a:tblGrid>
                <a:gridCol w="1478771">
                  <a:extLst>
                    <a:ext uri="{9D8B030D-6E8A-4147-A177-3AD203B41FA5}">
                      <a16:colId xmlns:a16="http://schemas.microsoft.com/office/drawing/2014/main" val="20000"/>
                    </a:ext>
                  </a:extLst>
                </a:gridCol>
                <a:gridCol w="3256352">
                  <a:extLst>
                    <a:ext uri="{9D8B030D-6E8A-4147-A177-3AD203B41FA5}">
                      <a16:colId xmlns:a16="http://schemas.microsoft.com/office/drawing/2014/main" val="20001"/>
                    </a:ext>
                  </a:extLst>
                </a:gridCol>
                <a:gridCol w="3256352">
                  <a:extLst>
                    <a:ext uri="{9D8B030D-6E8A-4147-A177-3AD203B41FA5}">
                      <a16:colId xmlns:a16="http://schemas.microsoft.com/office/drawing/2014/main" val="20002"/>
                    </a:ext>
                  </a:extLst>
                </a:gridCol>
              </a:tblGrid>
              <a:tr h="308655">
                <a:tc>
                  <a:txBody>
                    <a:bodyPr/>
                    <a:lstStyle/>
                    <a:p>
                      <a:pPr algn="ctr">
                        <a:spcAft>
                          <a:spcPts val="0"/>
                        </a:spcAft>
                      </a:pPr>
                      <a:r>
                        <a:rPr lang="zh-CN" sz="2000" kern="100" dirty="0">
                          <a:effectLst/>
                        </a:rPr>
                        <a:t>功能类别</a:t>
                      </a:r>
                      <a:endParaRPr lang="zh-CN" sz="2000" kern="100" dirty="0">
                        <a:effectLst/>
                        <a:latin typeface="Times New Roman" panose="02020603050405020304" pitchFamily="18" charset="0"/>
                        <a:ea typeface="宋体" panose="02010600030101010101" pitchFamily="2" charset="-122"/>
                      </a:endParaRPr>
                    </a:p>
                  </a:txBody>
                  <a:tcPr marL="68568" marR="68568" marT="0" marB="0"/>
                </a:tc>
                <a:tc>
                  <a:txBody>
                    <a:bodyPr/>
                    <a:lstStyle/>
                    <a:p>
                      <a:pPr algn="ctr">
                        <a:spcAft>
                          <a:spcPts val="0"/>
                        </a:spcAft>
                      </a:pPr>
                      <a:r>
                        <a:rPr lang="zh-CN" sz="2000" kern="100">
                          <a:effectLst/>
                        </a:rPr>
                        <a:t>功能名称、标识符</a:t>
                      </a:r>
                      <a:endParaRPr lang="zh-CN" sz="2000" kern="100">
                        <a:effectLst/>
                        <a:latin typeface="Times New Roman" panose="02020603050405020304" pitchFamily="18" charset="0"/>
                        <a:ea typeface="宋体" panose="02010600030101010101" pitchFamily="2" charset="-122"/>
                      </a:endParaRPr>
                    </a:p>
                  </a:txBody>
                  <a:tcPr marL="68568" marR="68568" marT="0" marB="0"/>
                </a:tc>
                <a:tc>
                  <a:txBody>
                    <a:bodyPr/>
                    <a:lstStyle/>
                    <a:p>
                      <a:pPr algn="ctr">
                        <a:spcAft>
                          <a:spcPts val="0"/>
                        </a:spcAft>
                      </a:pPr>
                      <a:r>
                        <a:rPr lang="zh-CN" sz="2000" kern="100">
                          <a:effectLst/>
                        </a:rPr>
                        <a:t>描述</a:t>
                      </a:r>
                      <a:endParaRPr lang="zh-CN" sz="2000" kern="100">
                        <a:effectLst/>
                        <a:latin typeface="Times New Roman" panose="02020603050405020304" pitchFamily="18" charset="0"/>
                        <a:ea typeface="宋体" panose="02010600030101010101" pitchFamily="2" charset="-122"/>
                      </a:endParaRPr>
                    </a:p>
                  </a:txBody>
                  <a:tcPr marL="68568" marR="68568" marT="0" marB="0"/>
                </a:tc>
                <a:extLst>
                  <a:ext uri="{0D108BD9-81ED-4DB2-BD59-A6C34878D82A}">
                    <a16:rowId xmlns:a16="http://schemas.microsoft.com/office/drawing/2014/main" val="10000"/>
                  </a:ext>
                </a:extLst>
              </a:tr>
              <a:tr h="308655">
                <a:tc rowSpan="2">
                  <a:txBody>
                    <a:bodyPr/>
                    <a:lstStyle/>
                    <a:p>
                      <a:pPr algn="just">
                        <a:spcAft>
                          <a:spcPts val="0"/>
                        </a:spcAft>
                      </a:pPr>
                      <a:r>
                        <a:rPr lang="en-US" sz="2000" kern="100">
                          <a:effectLst/>
                        </a:rPr>
                        <a:t>Feature A</a:t>
                      </a:r>
                      <a:endParaRPr lang="zh-CN" sz="2000" kern="10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just">
                        <a:spcAft>
                          <a:spcPts val="0"/>
                        </a:spcAft>
                      </a:pPr>
                      <a:r>
                        <a:rPr lang="en-US" sz="2000" kern="100">
                          <a:effectLst/>
                        </a:rPr>
                        <a:t>Function A.1</a:t>
                      </a:r>
                      <a:endParaRPr lang="zh-CN" sz="2000" kern="100">
                        <a:effectLst/>
                        <a:latin typeface="Times New Roman" panose="02020603050405020304" pitchFamily="18" charset="0"/>
                        <a:ea typeface="宋体" panose="02010600030101010101" pitchFamily="2" charset="-122"/>
                      </a:endParaRPr>
                    </a:p>
                  </a:txBody>
                  <a:tcPr marL="68568" marR="68568"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68" marR="68568" marT="0" marB="0"/>
                </a:tc>
                <a:extLst>
                  <a:ext uri="{0D108BD9-81ED-4DB2-BD59-A6C34878D82A}">
                    <a16:rowId xmlns:a16="http://schemas.microsoft.com/office/drawing/2014/main" val="10001"/>
                  </a:ext>
                </a:extLst>
              </a:tr>
              <a:tr h="308655">
                <a:tc vMerge="1">
                  <a:txBody>
                    <a:bodyPr/>
                    <a:lstStyle/>
                    <a:p>
                      <a:endParaRPr lang="zh-CN" altLang="en-US"/>
                    </a:p>
                  </a:txBody>
                  <a:tcPr/>
                </a:tc>
                <a:tc>
                  <a:txBody>
                    <a:bodyPr/>
                    <a:lstStyle/>
                    <a:p>
                      <a:pPr algn="just">
                        <a:spcAft>
                          <a:spcPts val="0"/>
                        </a:spcAft>
                      </a:pPr>
                      <a:r>
                        <a:rPr lang="en-US" sz="2000" kern="100">
                          <a:effectLst/>
                        </a:rPr>
                        <a:t>…</a:t>
                      </a:r>
                      <a:endParaRPr lang="zh-CN" sz="2000" kern="100">
                        <a:effectLst/>
                        <a:latin typeface="Times New Roman" panose="02020603050405020304" pitchFamily="18" charset="0"/>
                        <a:ea typeface="宋体" panose="02010600030101010101" pitchFamily="2" charset="-122"/>
                      </a:endParaRPr>
                    </a:p>
                  </a:txBody>
                  <a:tcPr marL="68568" marR="68568"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68" marR="68568" marT="0" marB="0"/>
                </a:tc>
                <a:extLst>
                  <a:ext uri="{0D108BD9-81ED-4DB2-BD59-A6C34878D82A}">
                    <a16:rowId xmlns:a16="http://schemas.microsoft.com/office/drawing/2014/main" val="10002"/>
                  </a:ext>
                </a:extLst>
              </a:tr>
              <a:tr h="308655">
                <a:tc rowSpan="2">
                  <a:txBody>
                    <a:bodyPr/>
                    <a:lstStyle/>
                    <a:p>
                      <a:pPr algn="just">
                        <a:spcAft>
                          <a:spcPts val="0"/>
                        </a:spcAft>
                      </a:pPr>
                      <a:r>
                        <a:rPr lang="en-US" sz="2000" kern="100">
                          <a:effectLst/>
                        </a:rPr>
                        <a:t>Feature B</a:t>
                      </a:r>
                      <a:endParaRPr lang="zh-CN" sz="2000" kern="10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just">
                        <a:spcAft>
                          <a:spcPts val="0"/>
                        </a:spcAft>
                      </a:pPr>
                      <a:r>
                        <a:rPr lang="en-US" sz="2000" kern="100">
                          <a:effectLst/>
                        </a:rPr>
                        <a:t>Function B.1</a:t>
                      </a:r>
                      <a:endParaRPr lang="zh-CN" sz="2000" kern="100">
                        <a:effectLst/>
                        <a:latin typeface="Times New Roman" panose="02020603050405020304" pitchFamily="18" charset="0"/>
                        <a:ea typeface="宋体" panose="02010600030101010101" pitchFamily="2" charset="-122"/>
                      </a:endParaRPr>
                    </a:p>
                  </a:txBody>
                  <a:tcPr marL="68568" marR="68568"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68" marR="68568" marT="0" marB="0"/>
                </a:tc>
                <a:extLst>
                  <a:ext uri="{0D108BD9-81ED-4DB2-BD59-A6C34878D82A}">
                    <a16:rowId xmlns:a16="http://schemas.microsoft.com/office/drawing/2014/main" val="10003"/>
                  </a:ext>
                </a:extLst>
              </a:tr>
              <a:tr h="308655">
                <a:tc vMerge="1">
                  <a:txBody>
                    <a:bodyPr/>
                    <a:lstStyle/>
                    <a:p>
                      <a:endParaRPr lang="zh-CN" altLang="en-US"/>
                    </a:p>
                  </a:txBody>
                  <a:tcPr/>
                </a:tc>
                <a:tc>
                  <a:txBody>
                    <a:bodyPr/>
                    <a:lstStyle/>
                    <a:p>
                      <a:pPr algn="just">
                        <a:spcAft>
                          <a:spcPts val="0"/>
                        </a:spcAft>
                      </a:pPr>
                      <a:r>
                        <a:rPr lang="en-US" sz="2000" kern="100">
                          <a:effectLst/>
                        </a:rPr>
                        <a:t>…</a:t>
                      </a:r>
                      <a:endParaRPr lang="zh-CN" sz="2000" kern="100">
                        <a:effectLst/>
                        <a:latin typeface="Times New Roman" panose="02020603050405020304" pitchFamily="18" charset="0"/>
                        <a:ea typeface="宋体" panose="02010600030101010101" pitchFamily="2" charset="-122"/>
                      </a:endParaRPr>
                    </a:p>
                  </a:txBody>
                  <a:tcPr marL="68568" marR="68568"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68" marR="68568" marT="0" marB="0"/>
                </a:tc>
                <a:extLst>
                  <a:ext uri="{0D108BD9-81ED-4DB2-BD59-A6C34878D82A}">
                    <a16:rowId xmlns:a16="http://schemas.microsoft.com/office/drawing/2014/main" val="10004"/>
                  </a:ext>
                </a:extLst>
              </a:tr>
              <a:tr h="308655">
                <a:tc rowSpan="2">
                  <a:txBody>
                    <a:bodyPr/>
                    <a:lstStyle/>
                    <a:p>
                      <a:pPr algn="just">
                        <a:spcAft>
                          <a:spcPts val="0"/>
                        </a:spcAft>
                      </a:pPr>
                      <a:r>
                        <a:rPr lang="en-US" sz="2000" kern="100">
                          <a:effectLst/>
                        </a:rPr>
                        <a:t>Feature C</a:t>
                      </a:r>
                      <a:endParaRPr lang="zh-CN" sz="2000" kern="10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just">
                        <a:spcAft>
                          <a:spcPts val="0"/>
                        </a:spcAft>
                      </a:pPr>
                      <a:r>
                        <a:rPr lang="en-US" sz="2000" kern="100">
                          <a:effectLst/>
                        </a:rPr>
                        <a:t>Function C.1</a:t>
                      </a:r>
                      <a:endParaRPr lang="zh-CN" sz="2000" kern="100">
                        <a:effectLst/>
                        <a:latin typeface="Times New Roman" panose="02020603050405020304" pitchFamily="18" charset="0"/>
                        <a:ea typeface="宋体" panose="02010600030101010101" pitchFamily="2" charset="-122"/>
                      </a:endParaRPr>
                    </a:p>
                  </a:txBody>
                  <a:tcPr marL="68568" marR="68568"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68" marR="68568" marT="0" marB="0"/>
                </a:tc>
                <a:extLst>
                  <a:ext uri="{0D108BD9-81ED-4DB2-BD59-A6C34878D82A}">
                    <a16:rowId xmlns:a16="http://schemas.microsoft.com/office/drawing/2014/main" val="10005"/>
                  </a:ext>
                </a:extLst>
              </a:tr>
              <a:tr h="308655">
                <a:tc vMerge="1">
                  <a:txBody>
                    <a:bodyPr/>
                    <a:lstStyle/>
                    <a:p>
                      <a:endParaRPr lang="zh-CN" altLang="en-US"/>
                    </a:p>
                  </a:txBody>
                  <a:tcPr/>
                </a:tc>
                <a:tc>
                  <a:txBody>
                    <a:bodyPr/>
                    <a:lstStyle/>
                    <a:p>
                      <a:pPr algn="just">
                        <a:spcAft>
                          <a:spcPts val="0"/>
                        </a:spcAft>
                      </a:pPr>
                      <a:r>
                        <a:rPr lang="en-US" sz="2000" kern="100">
                          <a:effectLst/>
                        </a:rPr>
                        <a:t>…</a:t>
                      </a:r>
                      <a:endParaRPr lang="zh-CN" sz="2000" kern="100">
                        <a:effectLst/>
                        <a:latin typeface="Times New Roman" panose="02020603050405020304" pitchFamily="18" charset="0"/>
                        <a:ea typeface="宋体" panose="02010600030101010101" pitchFamily="2" charset="-122"/>
                      </a:endParaRPr>
                    </a:p>
                  </a:txBody>
                  <a:tcPr marL="68568" marR="68568" marT="0" marB="0"/>
                </a:tc>
                <a:tc>
                  <a:txBody>
                    <a:bodyPr/>
                    <a:lstStyle/>
                    <a:p>
                      <a:pPr algn="just">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68" marR="68568" marT="0" marB="0"/>
                </a:tc>
                <a:extLst>
                  <a:ext uri="{0D108BD9-81ED-4DB2-BD59-A6C34878D82A}">
                    <a16:rowId xmlns:a16="http://schemas.microsoft.com/office/drawing/2014/main" val="10006"/>
                  </a:ext>
                </a:extLst>
              </a:tr>
            </a:tbl>
          </a:graphicData>
        </a:graphic>
      </p:graphicFrame>
      <p:graphicFrame>
        <p:nvGraphicFramePr>
          <p:cNvPr id="6" name="表格 5">
            <a:extLst>
              <a:ext uri="{FF2B5EF4-FFF2-40B4-BE49-F238E27FC236}">
                <a16:creationId xmlns:a16="http://schemas.microsoft.com/office/drawing/2014/main" id="{8B78054E-0AE1-4EA2-8D37-A4CABCC22CE8}"/>
              </a:ext>
            </a:extLst>
          </p:cNvPr>
          <p:cNvGraphicFramePr>
            <a:graphicFrameLocks noGrp="1"/>
          </p:cNvGraphicFramePr>
          <p:nvPr/>
        </p:nvGraphicFramePr>
        <p:xfrm>
          <a:off x="468313" y="4292600"/>
          <a:ext cx="7991474" cy="2232027"/>
        </p:xfrm>
        <a:graphic>
          <a:graphicData uri="http://schemas.openxmlformats.org/drawingml/2006/table">
            <a:tbl>
              <a:tblPr>
                <a:tableStyleId>{5C22544A-7EE6-4342-B048-85BDC9FD1C3A}</a:tableStyleId>
              </a:tblPr>
              <a:tblGrid>
                <a:gridCol w="1727886">
                  <a:extLst>
                    <a:ext uri="{9D8B030D-6E8A-4147-A177-3AD203B41FA5}">
                      <a16:colId xmlns:a16="http://schemas.microsoft.com/office/drawing/2014/main" val="20000"/>
                    </a:ext>
                  </a:extLst>
                </a:gridCol>
                <a:gridCol w="3007236">
                  <a:extLst>
                    <a:ext uri="{9D8B030D-6E8A-4147-A177-3AD203B41FA5}">
                      <a16:colId xmlns:a16="http://schemas.microsoft.com/office/drawing/2014/main" val="20001"/>
                    </a:ext>
                  </a:extLst>
                </a:gridCol>
                <a:gridCol w="3256352">
                  <a:extLst>
                    <a:ext uri="{9D8B030D-6E8A-4147-A177-3AD203B41FA5}">
                      <a16:colId xmlns:a16="http://schemas.microsoft.com/office/drawing/2014/main" val="20002"/>
                    </a:ext>
                  </a:extLst>
                </a:gridCol>
              </a:tblGrid>
              <a:tr h="318861">
                <a:tc>
                  <a:txBody>
                    <a:bodyPr/>
                    <a:lstStyle/>
                    <a:p>
                      <a:pPr algn="ctr">
                        <a:spcAft>
                          <a:spcPts val="0"/>
                        </a:spcAft>
                      </a:pPr>
                      <a:r>
                        <a:rPr lang="zh-CN" sz="2000" kern="100" dirty="0">
                          <a:effectLst/>
                        </a:rPr>
                        <a:t>需求类别</a:t>
                      </a:r>
                      <a:endParaRPr lang="zh-CN" sz="2000" kern="100" dirty="0">
                        <a:effectLst/>
                        <a:latin typeface="Times New Roman" panose="02020603050405020304" pitchFamily="18" charset="0"/>
                        <a:ea typeface="宋体" panose="02010600030101010101" pitchFamily="2" charset="-122"/>
                      </a:endParaRPr>
                    </a:p>
                  </a:txBody>
                  <a:tcPr marL="68568" marR="68568" marT="0" marB="0"/>
                </a:tc>
                <a:tc>
                  <a:txBody>
                    <a:bodyPr/>
                    <a:lstStyle/>
                    <a:p>
                      <a:pPr algn="ctr">
                        <a:spcAft>
                          <a:spcPts val="0"/>
                        </a:spcAft>
                      </a:pPr>
                      <a:r>
                        <a:rPr lang="zh-CN" sz="2000" kern="100">
                          <a:effectLst/>
                        </a:rPr>
                        <a:t>需求名称、标识符</a:t>
                      </a:r>
                      <a:endParaRPr lang="zh-CN" sz="2000" kern="100">
                        <a:effectLst/>
                        <a:latin typeface="Times New Roman" panose="02020603050405020304" pitchFamily="18" charset="0"/>
                        <a:ea typeface="宋体" panose="02010600030101010101" pitchFamily="2" charset="-122"/>
                      </a:endParaRPr>
                    </a:p>
                  </a:txBody>
                  <a:tcPr marL="68568" marR="68568" marT="0" marB="0"/>
                </a:tc>
                <a:tc>
                  <a:txBody>
                    <a:bodyPr/>
                    <a:lstStyle/>
                    <a:p>
                      <a:pPr algn="ctr">
                        <a:spcAft>
                          <a:spcPts val="0"/>
                        </a:spcAft>
                      </a:pPr>
                      <a:r>
                        <a:rPr lang="zh-CN" sz="2000" kern="100">
                          <a:effectLst/>
                        </a:rPr>
                        <a:t>描述</a:t>
                      </a:r>
                      <a:endParaRPr lang="zh-CN" sz="2000" kern="100">
                        <a:effectLst/>
                        <a:latin typeface="Times New Roman" panose="02020603050405020304" pitchFamily="18" charset="0"/>
                        <a:ea typeface="宋体" panose="02010600030101010101" pitchFamily="2" charset="-122"/>
                      </a:endParaRPr>
                    </a:p>
                  </a:txBody>
                  <a:tcPr marL="68568" marR="68568" marT="0" marB="0"/>
                </a:tc>
                <a:extLst>
                  <a:ext uri="{0D108BD9-81ED-4DB2-BD59-A6C34878D82A}">
                    <a16:rowId xmlns:a16="http://schemas.microsoft.com/office/drawing/2014/main" val="10000"/>
                  </a:ext>
                </a:extLst>
              </a:tr>
              <a:tr h="318861">
                <a:tc rowSpan="2">
                  <a:txBody>
                    <a:bodyPr/>
                    <a:lstStyle/>
                    <a:p>
                      <a:pPr algn="just">
                        <a:spcAft>
                          <a:spcPts val="0"/>
                        </a:spcAft>
                      </a:pPr>
                      <a:r>
                        <a:rPr lang="zh-CN" sz="2000" kern="100">
                          <a:effectLst/>
                        </a:rPr>
                        <a:t>用户界面需求</a:t>
                      </a:r>
                      <a:endParaRPr lang="zh-CN" sz="2000" kern="10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68" marR="68568" marT="0" marB="0"/>
                </a:tc>
                <a:tc>
                  <a:txBody>
                    <a:bodyPr/>
                    <a:lstStyle/>
                    <a:p>
                      <a:pPr algn="just">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68" marR="68568" marT="0" marB="0"/>
                </a:tc>
                <a:extLst>
                  <a:ext uri="{0D108BD9-81ED-4DB2-BD59-A6C34878D82A}">
                    <a16:rowId xmlns:a16="http://schemas.microsoft.com/office/drawing/2014/main" val="10001"/>
                  </a:ext>
                </a:extLst>
              </a:tr>
              <a:tr h="318861">
                <a:tc vMerge="1">
                  <a:txBody>
                    <a:bodyPr/>
                    <a:lstStyle/>
                    <a:p>
                      <a:endParaRPr lang="zh-CN" altLang="en-US"/>
                    </a:p>
                  </a:txBody>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68" marR="68568"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68" marR="68568" marT="0" marB="0"/>
                </a:tc>
                <a:extLst>
                  <a:ext uri="{0D108BD9-81ED-4DB2-BD59-A6C34878D82A}">
                    <a16:rowId xmlns:a16="http://schemas.microsoft.com/office/drawing/2014/main" val="10002"/>
                  </a:ext>
                </a:extLst>
              </a:tr>
              <a:tr h="318861">
                <a:tc rowSpan="2">
                  <a:txBody>
                    <a:bodyPr/>
                    <a:lstStyle/>
                    <a:p>
                      <a:pPr algn="just">
                        <a:spcAft>
                          <a:spcPts val="0"/>
                        </a:spcAft>
                      </a:pPr>
                      <a:r>
                        <a:rPr lang="zh-CN" sz="2000" kern="100">
                          <a:effectLst/>
                        </a:rPr>
                        <a:t>软硬件需求</a:t>
                      </a:r>
                      <a:endParaRPr lang="zh-CN" sz="2000" kern="10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68" marR="68568"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68" marR="68568" marT="0" marB="0"/>
                </a:tc>
                <a:extLst>
                  <a:ext uri="{0D108BD9-81ED-4DB2-BD59-A6C34878D82A}">
                    <a16:rowId xmlns:a16="http://schemas.microsoft.com/office/drawing/2014/main" val="10003"/>
                  </a:ext>
                </a:extLst>
              </a:tr>
              <a:tr h="318861">
                <a:tc vMerge="1">
                  <a:txBody>
                    <a:bodyPr/>
                    <a:lstStyle/>
                    <a:p>
                      <a:endParaRPr lang="zh-CN" altLang="en-US"/>
                    </a:p>
                  </a:txBody>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68" marR="68568"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68" marR="68568" marT="0" marB="0"/>
                </a:tc>
                <a:extLst>
                  <a:ext uri="{0D108BD9-81ED-4DB2-BD59-A6C34878D82A}">
                    <a16:rowId xmlns:a16="http://schemas.microsoft.com/office/drawing/2014/main" val="10004"/>
                  </a:ext>
                </a:extLst>
              </a:tr>
              <a:tr h="318861">
                <a:tc rowSpan="2">
                  <a:txBody>
                    <a:bodyPr/>
                    <a:lstStyle/>
                    <a:p>
                      <a:pPr algn="just">
                        <a:spcAft>
                          <a:spcPts val="0"/>
                        </a:spcAft>
                      </a:pPr>
                      <a:r>
                        <a:rPr lang="zh-CN" sz="2000" kern="100">
                          <a:effectLst/>
                        </a:rPr>
                        <a:t>质量需求</a:t>
                      </a:r>
                      <a:endParaRPr lang="zh-CN" sz="2000" kern="100">
                        <a:effectLst/>
                        <a:latin typeface="Times New Roman" panose="02020603050405020304" pitchFamily="18" charset="0"/>
                        <a:ea typeface="宋体" panose="02010600030101010101" pitchFamily="2" charset="-122"/>
                      </a:endParaRPr>
                    </a:p>
                  </a:txBody>
                  <a:tcPr marL="68568" marR="68568" marT="0" marB="0" anchor="ct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68" marR="68568" marT="0" marB="0"/>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68" marR="68568" marT="0" marB="0"/>
                </a:tc>
                <a:extLst>
                  <a:ext uri="{0D108BD9-81ED-4DB2-BD59-A6C34878D82A}">
                    <a16:rowId xmlns:a16="http://schemas.microsoft.com/office/drawing/2014/main" val="10005"/>
                  </a:ext>
                </a:extLst>
              </a:tr>
              <a:tr h="318861">
                <a:tc vMerge="1">
                  <a:txBody>
                    <a:bodyPr/>
                    <a:lstStyle/>
                    <a:p>
                      <a:endParaRPr lang="zh-CN" altLang="en-US"/>
                    </a:p>
                  </a:txBody>
                  <a:tcPr/>
                </a:tc>
                <a:tc>
                  <a:txBody>
                    <a:bodyPr/>
                    <a:lstStyle/>
                    <a:p>
                      <a:pPr algn="just">
                        <a:spcAft>
                          <a:spcPts val="0"/>
                        </a:spcAft>
                      </a:pPr>
                      <a:r>
                        <a:rPr lang="en-US" sz="2000" kern="100">
                          <a:effectLst/>
                        </a:rPr>
                        <a:t> </a:t>
                      </a:r>
                      <a:endParaRPr lang="zh-CN" sz="2000" kern="100">
                        <a:effectLst/>
                        <a:latin typeface="Times New Roman" panose="02020603050405020304" pitchFamily="18" charset="0"/>
                        <a:ea typeface="宋体" panose="02010600030101010101" pitchFamily="2" charset="-122"/>
                      </a:endParaRPr>
                    </a:p>
                  </a:txBody>
                  <a:tcPr marL="68568" marR="68568" marT="0" marB="0"/>
                </a:tc>
                <a:tc>
                  <a:txBody>
                    <a:bodyPr/>
                    <a:lstStyle/>
                    <a:p>
                      <a:pPr algn="just">
                        <a:spcAft>
                          <a:spcPts val="0"/>
                        </a:spcAft>
                      </a:pPr>
                      <a:r>
                        <a:rPr lang="en-US" sz="2000" kern="100" dirty="0">
                          <a:effectLst/>
                        </a:rPr>
                        <a:t> </a:t>
                      </a:r>
                      <a:endParaRPr lang="zh-CN" sz="2000" kern="100" dirty="0">
                        <a:effectLst/>
                        <a:latin typeface="Times New Roman" panose="02020603050405020304" pitchFamily="18" charset="0"/>
                        <a:ea typeface="宋体" panose="02010600030101010101" pitchFamily="2" charset="-122"/>
                      </a:endParaRPr>
                    </a:p>
                  </a:txBody>
                  <a:tcPr marL="68568" marR="68568" marT="0" marB="0"/>
                </a:tc>
                <a:extLst>
                  <a:ext uri="{0D108BD9-81ED-4DB2-BD59-A6C34878D82A}">
                    <a16:rowId xmlns:a16="http://schemas.microsoft.com/office/drawing/2014/main" val="10006"/>
                  </a:ext>
                </a:extLst>
              </a:tr>
            </a:tbl>
          </a:graphicData>
        </a:graphic>
      </p:graphicFrame>
      <p:sp>
        <p:nvSpPr>
          <p:cNvPr id="62530" name="文本框 6">
            <a:extLst>
              <a:ext uri="{FF2B5EF4-FFF2-40B4-BE49-F238E27FC236}">
                <a16:creationId xmlns:a16="http://schemas.microsoft.com/office/drawing/2014/main" id="{CA76B1AD-830F-4CDE-AB69-460118EA187B}"/>
              </a:ext>
            </a:extLst>
          </p:cNvPr>
          <p:cNvSpPr txBox="1">
            <a:spLocks noChangeArrowheads="1"/>
          </p:cNvSpPr>
          <p:nvPr/>
        </p:nvSpPr>
        <p:spPr bwMode="auto">
          <a:xfrm>
            <a:off x="395288" y="1257300"/>
            <a:ext cx="396081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lnSpc>
                <a:spcPct val="75000"/>
              </a:lnSpc>
            </a:pPr>
            <a:r>
              <a:rPr lang="zh-CN" altLang="zh-CN" sz="1800" b="1">
                <a:latin typeface="黑体" panose="02010609060101010101" pitchFamily="49" charset="-122"/>
                <a:ea typeface="黑体" panose="02010609060101010101" pitchFamily="49" charset="-122"/>
              </a:rPr>
              <a:t>产品的功能性需求</a:t>
            </a:r>
            <a:endParaRPr lang="zh-CN" altLang="en-US" sz="1800">
              <a:latin typeface="黑体" panose="02010609060101010101" pitchFamily="49" charset="-122"/>
              <a:ea typeface="黑体" panose="02010609060101010101" pitchFamily="49" charset="-122"/>
            </a:endParaRPr>
          </a:p>
        </p:txBody>
      </p:sp>
      <p:sp>
        <p:nvSpPr>
          <p:cNvPr id="62531" name="文本框 7">
            <a:extLst>
              <a:ext uri="{FF2B5EF4-FFF2-40B4-BE49-F238E27FC236}">
                <a16:creationId xmlns:a16="http://schemas.microsoft.com/office/drawing/2014/main" id="{1B701E4F-20C2-402E-AAC4-9252B80B48DD}"/>
              </a:ext>
            </a:extLst>
          </p:cNvPr>
          <p:cNvSpPr txBox="1">
            <a:spLocks noChangeArrowheads="1"/>
          </p:cNvSpPr>
          <p:nvPr/>
        </p:nvSpPr>
        <p:spPr bwMode="auto">
          <a:xfrm>
            <a:off x="395288" y="3921125"/>
            <a:ext cx="396081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just">
              <a:lnSpc>
                <a:spcPct val="75000"/>
              </a:lnSpc>
            </a:pPr>
            <a:r>
              <a:rPr lang="zh-CN" altLang="zh-CN" sz="1800" b="1">
                <a:latin typeface="黑体" panose="02010609060101010101" pitchFamily="49" charset="-122"/>
                <a:ea typeface="黑体" panose="02010609060101010101" pitchFamily="49" charset="-122"/>
              </a:rPr>
              <a:t>产品的</a:t>
            </a:r>
            <a:r>
              <a:rPr lang="zh-CN" altLang="en-US" sz="1800" b="1">
                <a:latin typeface="黑体" panose="02010609060101010101" pitchFamily="49" charset="-122"/>
                <a:ea typeface="黑体" panose="02010609060101010101" pitchFamily="49" charset="-122"/>
              </a:rPr>
              <a:t>非</a:t>
            </a:r>
            <a:r>
              <a:rPr lang="zh-CN" altLang="zh-CN" sz="1800" b="1">
                <a:latin typeface="黑体" panose="02010609060101010101" pitchFamily="49" charset="-122"/>
                <a:ea typeface="黑体" panose="02010609060101010101" pitchFamily="49" charset="-122"/>
              </a:rPr>
              <a:t>功能性需求</a:t>
            </a:r>
            <a:endParaRPr lang="zh-CN" altLang="en-US" sz="1800">
              <a:latin typeface="黑体" panose="02010609060101010101" pitchFamily="49" charset="-122"/>
              <a:ea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D38C17-87D8-42D8-AE8F-E381D0D147AB}"/>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02EFA25-BB7C-4E2D-AEE4-C2513035936F}"/>
              </a:ext>
            </a:extLst>
          </p:cNvPr>
          <p:cNvSpPr>
            <a:spLocks noGrp="1"/>
          </p:cNvSpPr>
          <p:nvPr>
            <p:ph idx="1"/>
          </p:nvPr>
        </p:nvSpPr>
        <p:spPr/>
        <p:txBody>
          <a:bodyPr>
            <a:normAutofit/>
          </a:bodyPr>
          <a:lstStyle/>
          <a:p>
            <a:pPr>
              <a:buFont typeface="Wingdings" panose="05000000000000000000" pitchFamily="2" charset="2"/>
              <a:buChar char="Ø"/>
            </a:pPr>
            <a:r>
              <a:rPr lang="en-US" altLang="zh-CN" sz="2800" dirty="0">
                <a:latin typeface="+mn-ea"/>
              </a:rPr>
              <a:t>《</a:t>
            </a:r>
            <a:r>
              <a:rPr lang="zh-CN" altLang="en-US" sz="2800" dirty="0">
                <a:latin typeface="+mn-ea"/>
              </a:rPr>
              <a:t>用户需求说明书</a:t>
            </a:r>
            <a:r>
              <a:rPr lang="en-US" altLang="zh-CN" sz="2800" dirty="0">
                <a:latin typeface="+mn-ea"/>
              </a:rPr>
              <a:t>》</a:t>
            </a:r>
            <a:r>
              <a:rPr lang="zh-CN" altLang="en-US" sz="2800" dirty="0">
                <a:latin typeface="+mn-ea"/>
              </a:rPr>
              <a:t>不同于最终的</a:t>
            </a:r>
            <a:r>
              <a:rPr lang="en-US" altLang="zh-CN" sz="2800" dirty="0">
                <a:latin typeface="+mn-ea"/>
              </a:rPr>
              <a:t>《</a:t>
            </a:r>
            <a:r>
              <a:rPr lang="zh-CN" altLang="en-US" sz="2800" dirty="0">
                <a:latin typeface="+mn-ea"/>
              </a:rPr>
              <a:t>软件需求规格说明书</a:t>
            </a:r>
            <a:r>
              <a:rPr lang="en-US" altLang="zh-CN" sz="2800" dirty="0">
                <a:latin typeface="+mn-ea"/>
              </a:rPr>
              <a:t>》  </a:t>
            </a:r>
          </a:p>
          <a:p>
            <a:pPr marL="1146175" lvl="1" indent="-609600">
              <a:buFont typeface="Arial" panose="020B0604020202020204" pitchFamily="34" charset="0"/>
              <a:buChar char="•"/>
            </a:pPr>
            <a:r>
              <a:rPr lang="zh-CN" altLang="en-US" dirty="0">
                <a:latin typeface="+mn-ea"/>
                <a:ea typeface="+mn-ea"/>
              </a:rPr>
              <a:t>前者主要采用自然语言来表达用户需求，其内容相对于后者而言比较粗略，不够详细。</a:t>
            </a:r>
          </a:p>
          <a:p>
            <a:pPr marL="1146175" lvl="1" indent="-609600">
              <a:buFont typeface="Arial" panose="020B0604020202020204" pitchFamily="34" charset="0"/>
              <a:buChar char="•"/>
            </a:pPr>
            <a:r>
              <a:rPr lang="zh-CN" altLang="en-US" dirty="0">
                <a:latin typeface="+mn-ea"/>
                <a:ea typeface="+mn-ea"/>
              </a:rPr>
              <a:t>后者是前者的细化，更多地采用计算机语言和图形符号来刻画需求，软件需求是软件系统设计的直接依据。</a:t>
            </a:r>
          </a:p>
          <a:p>
            <a:pPr marL="1146175" lvl="1" indent="-609600">
              <a:buFont typeface="Arial" panose="020B0604020202020204" pitchFamily="34" charset="0"/>
              <a:buChar char="•"/>
            </a:pPr>
            <a:r>
              <a:rPr lang="zh-CN" altLang="en-US" dirty="0">
                <a:latin typeface="+mn-ea"/>
                <a:ea typeface="+mn-ea"/>
              </a:rPr>
              <a:t>两者之间可能并不存在一一影射关系</a:t>
            </a:r>
            <a:endParaRPr lang="en-US" altLang="zh-CN" dirty="0">
              <a:latin typeface="+mn-ea"/>
              <a:ea typeface="+mn-ea"/>
            </a:endParaRPr>
          </a:p>
          <a:p>
            <a:endParaRPr lang="zh-CN" altLang="en-US" dirty="0"/>
          </a:p>
        </p:txBody>
      </p:sp>
      <p:sp>
        <p:nvSpPr>
          <p:cNvPr id="4" name="页脚占位符 3">
            <a:extLst>
              <a:ext uri="{FF2B5EF4-FFF2-40B4-BE49-F238E27FC236}">
                <a16:creationId xmlns:a16="http://schemas.microsoft.com/office/drawing/2014/main" id="{7DB1938E-0020-409A-AF62-FCA7C02B6B2F}"/>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982900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3">
            <a:extLst>
              <a:ext uri="{FF2B5EF4-FFF2-40B4-BE49-F238E27FC236}">
                <a16:creationId xmlns:a16="http://schemas.microsoft.com/office/drawing/2014/main" id="{449991AA-0D5C-46AD-A7AD-8E292844743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63491" name="Rectangle 2">
            <a:extLst>
              <a:ext uri="{FF2B5EF4-FFF2-40B4-BE49-F238E27FC236}">
                <a16:creationId xmlns:a16="http://schemas.microsoft.com/office/drawing/2014/main" id="{F58E6AD1-F91D-4FB6-AB7D-A39C615CD1A0}"/>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p>
        </p:txBody>
      </p:sp>
      <p:sp>
        <p:nvSpPr>
          <p:cNvPr id="63492" name="Rectangle 3">
            <a:extLst>
              <a:ext uri="{FF2B5EF4-FFF2-40B4-BE49-F238E27FC236}">
                <a16:creationId xmlns:a16="http://schemas.microsoft.com/office/drawing/2014/main" id="{418A6EA8-47D0-46D2-8E14-84057C995BF0}"/>
              </a:ext>
            </a:extLst>
          </p:cNvPr>
          <p:cNvSpPr>
            <a:spLocks noGrp="1" noChangeArrowheads="1"/>
          </p:cNvSpPr>
          <p:nvPr>
            <p:ph type="body" idx="1"/>
          </p:nvPr>
        </p:nvSpPr>
        <p:spPr/>
        <p:txBody>
          <a:bodyPr/>
          <a:lstStyle/>
          <a:p>
            <a:pPr>
              <a:buFont typeface="Wingdings" panose="05000000000000000000" pitchFamily="2" charset="2"/>
              <a:buNone/>
            </a:pPr>
            <a:r>
              <a:rPr lang="en-US" altLang="zh-CN" dirty="0">
                <a:latin typeface="黑体" panose="02010609060101010101" pitchFamily="49" charset="-122"/>
              </a:rPr>
              <a:t>(6) </a:t>
            </a:r>
            <a:r>
              <a:rPr lang="zh-CN" altLang="en-US" dirty="0">
                <a:latin typeface="黑体" panose="02010609060101010101" pitchFamily="49" charset="-122"/>
              </a:rPr>
              <a:t>软件需求类别</a:t>
            </a:r>
          </a:p>
          <a:p>
            <a:pPr lvl="2">
              <a:buFont typeface="Wingdings" panose="05000000000000000000" pitchFamily="2" charset="2"/>
              <a:buNone/>
            </a:pP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功能需求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性能需求 </a:t>
            </a:r>
          </a:p>
          <a:p>
            <a:pPr lvl="2">
              <a:buFont typeface="Wingdings" panose="05000000000000000000" pitchFamily="2" charset="2"/>
              <a:buNone/>
            </a:pP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环境需求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可靠性需求 </a:t>
            </a:r>
          </a:p>
          <a:p>
            <a:pPr lvl="2">
              <a:buFont typeface="Wingdings" panose="05000000000000000000" pitchFamily="2" charset="2"/>
              <a:buNone/>
            </a:pP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安全保密要求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用户界面需求 </a:t>
            </a:r>
          </a:p>
          <a:p>
            <a:pPr lvl="2">
              <a:buFont typeface="Wingdings" panose="05000000000000000000" pitchFamily="2" charset="2"/>
              <a:buNone/>
            </a:pP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资源使用需求 </a:t>
            </a:r>
          </a:p>
          <a:p>
            <a:pPr lvl="2">
              <a:buFont typeface="Wingdings" panose="05000000000000000000" pitchFamily="2" charset="2"/>
              <a:buNone/>
            </a:pP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软件成本消耗与开发进度需求 </a:t>
            </a:r>
          </a:p>
          <a:p>
            <a:pPr lvl="2">
              <a:buFont typeface="Wingdings" panose="05000000000000000000" pitchFamily="2" charset="2"/>
              <a:buNone/>
            </a:pP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预先估计以后系统可能达到的目标 </a:t>
            </a:r>
          </a:p>
          <a:p>
            <a:pPr lvl="1">
              <a:buFont typeface="Wingdings" panose="05000000000000000000" pitchFamily="2" charset="2"/>
              <a:buNone/>
            </a:pPr>
            <a:r>
              <a:rPr lang="zh-CN" altLang="en-US"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除了上述需求之外，还需要考虑一些其他的非功能性的需求并进行相应的分析。</a:t>
            </a:r>
            <a:r>
              <a:rPr lang="zh-CN" altLang="en-US" dirty="0">
                <a:latin typeface="黑体" panose="02010609060101010101" pitchFamily="49" charset="-122"/>
                <a:ea typeface="黑体" panose="02010609060101010101" pitchFamily="49" charset="-122"/>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3">
            <a:extLst>
              <a:ext uri="{FF2B5EF4-FFF2-40B4-BE49-F238E27FC236}">
                <a16:creationId xmlns:a16="http://schemas.microsoft.com/office/drawing/2014/main" id="{6E229819-3002-43FB-B60D-D70D3FA5D13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65539" name="Rectangle 2">
            <a:extLst>
              <a:ext uri="{FF2B5EF4-FFF2-40B4-BE49-F238E27FC236}">
                <a16:creationId xmlns:a16="http://schemas.microsoft.com/office/drawing/2014/main" id="{4CD13B7C-091A-4A4F-AE57-71D19D8454B7}"/>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p>
        </p:txBody>
      </p:sp>
      <p:sp>
        <p:nvSpPr>
          <p:cNvPr id="65540" name="Rectangle 3">
            <a:extLst>
              <a:ext uri="{FF2B5EF4-FFF2-40B4-BE49-F238E27FC236}">
                <a16:creationId xmlns:a16="http://schemas.microsoft.com/office/drawing/2014/main" id="{10AEFE35-8C2B-46D2-9AFF-607410A03BD6}"/>
              </a:ext>
            </a:extLst>
          </p:cNvPr>
          <p:cNvSpPr>
            <a:spLocks noGrp="1" noChangeArrowheads="1"/>
          </p:cNvSpPr>
          <p:nvPr>
            <p:ph type="body" idx="1"/>
          </p:nvPr>
        </p:nvSpPr>
        <p:spPr/>
        <p:txBody>
          <a:bodyPr/>
          <a:lstStyle/>
          <a:p>
            <a:pPr>
              <a:buFont typeface="Wingdings" panose="05000000000000000000" pitchFamily="2" charset="2"/>
              <a:buNone/>
            </a:pPr>
            <a:r>
              <a:rPr lang="en-US" altLang="zh-CN" dirty="0"/>
              <a:t> 2. </a:t>
            </a:r>
            <a:r>
              <a:rPr lang="zh-CN" altLang="en-US" dirty="0"/>
              <a:t>软件需求定义</a:t>
            </a:r>
          </a:p>
        </p:txBody>
      </p:sp>
      <p:graphicFrame>
        <p:nvGraphicFramePr>
          <p:cNvPr id="70758" name="Group 102">
            <a:extLst>
              <a:ext uri="{FF2B5EF4-FFF2-40B4-BE49-F238E27FC236}">
                <a16:creationId xmlns:a16="http://schemas.microsoft.com/office/drawing/2014/main" id="{A704AE8D-FA6A-462D-853F-8CA033E7E662}"/>
              </a:ext>
            </a:extLst>
          </p:cNvPr>
          <p:cNvGraphicFramePr>
            <a:graphicFrameLocks noGrp="1"/>
          </p:cNvGraphicFramePr>
          <p:nvPr/>
        </p:nvGraphicFramePr>
        <p:xfrm>
          <a:off x="827088" y="2060575"/>
          <a:ext cx="7921625" cy="4108450"/>
        </p:xfrm>
        <a:graphic>
          <a:graphicData uri="http://schemas.openxmlformats.org/drawingml/2006/table">
            <a:tbl>
              <a:tblPr/>
              <a:tblGrid>
                <a:gridCol w="1422400">
                  <a:extLst>
                    <a:ext uri="{9D8B030D-6E8A-4147-A177-3AD203B41FA5}">
                      <a16:colId xmlns:a16="http://schemas.microsoft.com/office/drawing/2014/main" val="20000"/>
                    </a:ext>
                  </a:extLst>
                </a:gridCol>
                <a:gridCol w="6499225">
                  <a:extLst>
                    <a:ext uri="{9D8B030D-6E8A-4147-A177-3AD203B41FA5}">
                      <a16:colId xmlns:a16="http://schemas.microsoft.com/office/drawing/2014/main" val="20001"/>
                    </a:ext>
                  </a:extLst>
                </a:gridCol>
              </a:tblGrid>
              <a:tr h="430246">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目的</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定义准确无误的软件产品需求，产生</a:t>
                      </a:r>
                      <a:r>
                        <a:rPr kumimoji="0" lang="en-US" altLang="zh-CN"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r>
                        <a:rPr kumimoji="0" lang="zh-CN" altLang="en-US"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软件需求规格说明书</a:t>
                      </a:r>
                      <a:r>
                        <a:rPr kumimoji="0" lang="en-US" altLang="zh-CN"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r>
                        <a:rPr kumimoji="0" lang="zh-CN" altLang="en-US"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endParaRPr kumimoji="0" lang="zh-CN" altLang="en-US" sz="1600" b="1" i="0" u="none" strike="noStrike" cap="none" normalizeH="0" baseline="0" dirty="0">
                        <a:ln>
                          <a:noFill/>
                        </a:ln>
                        <a:solidFill>
                          <a:schemeClr val="tx1"/>
                        </a:solidFill>
                        <a:effectLst/>
                        <a:latin typeface="Arial" charset="0"/>
                        <a:ea typeface="黑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3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角色与职责</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需求分析员定义软件需求。客户与最终用户确认软件需求。</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02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启动准则</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r>
                        <a:rPr kumimoji="0" lang="zh-CN" altLang="en-US"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用户需求说明书</a:t>
                      </a:r>
                      <a:r>
                        <a:rPr kumimoji="0" lang="en-US" altLang="zh-CN"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r>
                        <a:rPr kumimoji="0" lang="zh-CN" altLang="en-US"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已经撰写完成。</a:t>
                      </a:r>
                      <a:endParaRPr kumimoji="0" lang="zh-CN" altLang="en-US" sz="1600" b="1" i="0" u="none" strike="noStrike" cap="none" normalizeH="0" baseline="0" dirty="0">
                        <a:ln>
                          <a:noFill/>
                        </a:ln>
                        <a:solidFill>
                          <a:schemeClr val="tx1"/>
                        </a:solidFill>
                        <a:effectLst/>
                        <a:latin typeface="Arial" charset="0"/>
                        <a:ea typeface="黑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02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输入</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r>
                        <a:rPr kumimoji="0" lang="zh-CN" altLang="en-US"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用户需求说明书</a:t>
                      </a:r>
                      <a:r>
                        <a:rPr kumimoji="0" lang="en-US" altLang="zh-CN"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endParaRPr kumimoji="0" lang="en-US" altLang="zh-CN" sz="1600" b="1" i="0" u="none" strike="noStrike" cap="none" normalizeH="0" baseline="0" dirty="0">
                        <a:ln>
                          <a:noFill/>
                        </a:ln>
                        <a:solidFill>
                          <a:schemeClr val="tx1"/>
                        </a:solidFill>
                        <a:effectLst/>
                        <a:latin typeface="Arial" charset="0"/>
                        <a:ea typeface="黑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4622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主要步骤</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第一步：细化并分析用户需求</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第二步：撰写软件需求规格说明书</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第三步：软件需求确认</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02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输出</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r>
                        <a:rPr kumimoji="0" lang="zh-CN" altLang="en-US"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软件需求规格说明书</a:t>
                      </a:r>
                      <a:r>
                        <a:rPr kumimoji="0" lang="en-US" altLang="zh-CN"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endParaRPr kumimoji="0" lang="en-US" altLang="zh-CN" sz="1600" b="1" i="0" u="none" strike="noStrike" cap="none" normalizeH="0" baseline="0" dirty="0">
                        <a:ln>
                          <a:noFill/>
                        </a:ln>
                        <a:solidFill>
                          <a:schemeClr val="tx1"/>
                        </a:solidFill>
                        <a:effectLst/>
                        <a:latin typeface="Arial" charset="0"/>
                        <a:ea typeface="黑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16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结束准则</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a:t>
                      </a: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软件需求规格说明书</a:t>
                      </a:r>
                      <a:r>
                        <a:rPr kumimoji="0" lang="en-US" altLang="zh-CN"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a:t>
                      </a: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已经撰写完成。开发方和客户方已经对产品需求进行了确认。</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02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度量</a:t>
                      </a:r>
                      <a:endParaRPr kumimoji="0" lang="zh-CN" altLang="en-US" sz="16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需求分析员统计工作量和上述文档的规模，汇报给项目经理。</a:t>
                      </a:r>
                      <a:endParaRPr kumimoji="0" lang="zh-CN" altLang="en-US" sz="1600" b="1" i="0" u="none" strike="noStrike" cap="none" normalizeH="0" baseline="0" dirty="0">
                        <a:ln>
                          <a:noFill/>
                        </a:ln>
                        <a:solidFill>
                          <a:schemeClr val="tx1"/>
                        </a:solidFill>
                        <a:effectLst/>
                        <a:latin typeface="Arial" charset="0"/>
                        <a:ea typeface="黑体" pitchFamily="2" charset="-122"/>
                        <a:cs typeface="Times New Roman"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3">
            <a:extLst>
              <a:ext uri="{FF2B5EF4-FFF2-40B4-BE49-F238E27FC236}">
                <a16:creationId xmlns:a16="http://schemas.microsoft.com/office/drawing/2014/main" id="{2CDB277E-2503-4DB2-9055-9187FB111E7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67587" name="Rectangle 2">
            <a:extLst>
              <a:ext uri="{FF2B5EF4-FFF2-40B4-BE49-F238E27FC236}">
                <a16:creationId xmlns:a16="http://schemas.microsoft.com/office/drawing/2014/main" id="{A1316250-1248-46F4-A571-D466FD252C5C}"/>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p>
        </p:txBody>
      </p:sp>
      <p:sp>
        <p:nvSpPr>
          <p:cNvPr id="67588" name="Rectangle 3">
            <a:extLst>
              <a:ext uri="{FF2B5EF4-FFF2-40B4-BE49-F238E27FC236}">
                <a16:creationId xmlns:a16="http://schemas.microsoft.com/office/drawing/2014/main" id="{280E7934-B51B-4208-990F-549699A0A5F6}"/>
              </a:ext>
            </a:extLst>
          </p:cNvPr>
          <p:cNvSpPr>
            <a:spLocks noGrp="1" noChangeArrowheads="1"/>
          </p:cNvSpPr>
          <p:nvPr>
            <p:ph type="body" idx="1"/>
          </p:nvPr>
        </p:nvSpPr>
        <p:spPr/>
        <p:txBody>
          <a:bodyPr/>
          <a:lstStyle/>
          <a:p>
            <a:pPr>
              <a:lnSpc>
                <a:spcPct val="80000"/>
              </a:lnSpc>
              <a:buFont typeface="Wingdings" panose="05000000000000000000" pitchFamily="2" charset="2"/>
              <a:buNone/>
            </a:pPr>
            <a:r>
              <a:rPr lang="en-US" altLang="zh-CN" sz="3000" dirty="0">
                <a:latin typeface="黑体" panose="02010609060101010101" pitchFamily="49" charset="-122"/>
              </a:rPr>
              <a:t>(1) </a:t>
            </a:r>
            <a:r>
              <a:rPr lang="zh-CN" altLang="en-US" sz="3000" dirty="0">
                <a:latin typeface="黑体" panose="02010609060101010101" pitchFamily="49" charset="-122"/>
              </a:rPr>
              <a:t>需求分析与综合</a:t>
            </a:r>
          </a:p>
          <a:p>
            <a:pPr lvl="1">
              <a:lnSpc>
                <a:spcPct val="80000"/>
              </a:lnSpc>
            </a:pPr>
            <a:r>
              <a:rPr lang="zh-CN" altLang="en-US" dirty="0">
                <a:latin typeface="黑体" panose="02010609060101010101" pitchFamily="49" charset="-122"/>
                <a:ea typeface="黑体" panose="02010609060101010101" pitchFamily="49" charset="-122"/>
              </a:rPr>
              <a:t>需求获取之后，对比较复杂的用户需求进行建模分析，帮助软件开发人员更好地理解需求。</a:t>
            </a:r>
          </a:p>
          <a:p>
            <a:pPr lvl="1">
              <a:lnSpc>
                <a:spcPct val="80000"/>
              </a:lnSpc>
            </a:pPr>
            <a:r>
              <a:rPr lang="zh-CN" altLang="en-US" dirty="0">
                <a:latin typeface="黑体" panose="02010609060101010101" pitchFamily="49" charset="-122"/>
                <a:ea typeface="黑体" panose="02010609060101010101" pitchFamily="49" charset="-122"/>
              </a:rPr>
              <a:t>在模型基础上，逐步细化所有的软件功能，找出系统各元素之间的联系、接口特性和设计上的限制，分析它们是否满足功能要求，是否合理。</a:t>
            </a:r>
          </a:p>
          <a:p>
            <a:pPr lvl="1">
              <a:lnSpc>
                <a:spcPct val="80000"/>
              </a:lnSpc>
            </a:pPr>
            <a:r>
              <a:rPr lang="zh-CN" altLang="en-US" dirty="0">
                <a:latin typeface="黑体" panose="02010609060101010101" pitchFamily="49" charset="-122"/>
                <a:ea typeface="黑体" panose="02010609060101010101" pitchFamily="49" charset="-122"/>
              </a:rPr>
              <a:t>依据功能需求，性能需求，运行环境需求等，剔除其不合理的部分，增加其需要部分。最终综合成系统的解决方案，给出目标系统的详细逻辑模型。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3">
            <a:extLst>
              <a:ext uri="{FF2B5EF4-FFF2-40B4-BE49-F238E27FC236}">
                <a16:creationId xmlns:a16="http://schemas.microsoft.com/office/drawing/2014/main" id="{6C80D846-35B8-4E97-8AC1-86389BEC77A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69635" name="Rectangle 2">
            <a:extLst>
              <a:ext uri="{FF2B5EF4-FFF2-40B4-BE49-F238E27FC236}">
                <a16:creationId xmlns:a16="http://schemas.microsoft.com/office/drawing/2014/main" id="{ED7B659A-DF3F-4E43-81CE-E04847904F95}"/>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p>
        </p:txBody>
      </p:sp>
      <p:sp>
        <p:nvSpPr>
          <p:cNvPr id="69636" name="Rectangle 3">
            <a:extLst>
              <a:ext uri="{FF2B5EF4-FFF2-40B4-BE49-F238E27FC236}">
                <a16:creationId xmlns:a16="http://schemas.microsoft.com/office/drawing/2014/main" id="{2C6F2E3D-D41E-46F2-B3BB-B31A94DA8342}"/>
              </a:ext>
            </a:extLst>
          </p:cNvPr>
          <p:cNvSpPr>
            <a:spLocks noGrp="1" noChangeArrowheads="1"/>
          </p:cNvSpPr>
          <p:nvPr>
            <p:ph type="body" idx="1"/>
          </p:nvPr>
        </p:nvSpPr>
        <p:spPr>
          <a:xfrm>
            <a:off x="647700" y="1409700"/>
            <a:ext cx="8343900" cy="5043488"/>
          </a:xfrm>
        </p:spPr>
        <p:txBody>
          <a:bodyPr/>
          <a:lstStyle/>
          <a:p>
            <a:pPr>
              <a:buFont typeface="Wingdings" panose="05000000000000000000" pitchFamily="2" charset="2"/>
              <a:buNone/>
            </a:pPr>
            <a:r>
              <a:rPr lang="en-US" altLang="zh-CN" sz="3000" dirty="0">
                <a:latin typeface="黑体" panose="02010609060101010101" pitchFamily="49" charset="-122"/>
              </a:rPr>
              <a:t>(2) </a:t>
            </a:r>
            <a:r>
              <a:rPr lang="zh-CN" altLang="en-US" sz="3000" dirty="0">
                <a:latin typeface="黑体" panose="02010609060101010101" pitchFamily="49" charset="-122"/>
              </a:rPr>
              <a:t>需求建模</a:t>
            </a:r>
          </a:p>
          <a:p>
            <a:pPr lvl="1"/>
            <a:r>
              <a:rPr lang="zh-CN" altLang="en-US" dirty="0">
                <a:latin typeface="黑体" panose="02010609060101010101" pitchFamily="49" charset="-122"/>
                <a:ea typeface="黑体" panose="02010609060101010101" pitchFamily="49" charset="-122"/>
              </a:rPr>
              <a:t>建模可以帮助软件开发人员更好地理解需求。它着重于描述系统必须做什么、而不是如何去做系统。该过程需要给出系统的逻辑视图（逻辑模型）以及系统的物理视图（物理模型）。</a:t>
            </a:r>
          </a:p>
          <a:p>
            <a:pPr lvl="1"/>
            <a:r>
              <a:rPr lang="zh-CN" altLang="en-US" dirty="0">
                <a:latin typeface="黑体" panose="02010609060101010101" pitchFamily="49" charset="-122"/>
                <a:ea typeface="黑体" panose="02010609060101010101" pitchFamily="49" charset="-122"/>
              </a:rPr>
              <a:t>逻辑模型给出软件要达到的功能和处理数据之间的关系，而不是实现的细节。 </a:t>
            </a:r>
          </a:p>
          <a:p>
            <a:pPr lvl="1"/>
            <a:r>
              <a:rPr lang="zh-CN" altLang="en-US" dirty="0">
                <a:latin typeface="黑体" panose="02010609060101010101" pitchFamily="49" charset="-122"/>
                <a:ea typeface="黑体" panose="02010609060101010101" pitchFamily="49" charset="-122"/>
              </a:rPr>
              <a:t>软件需求的物理模型给出处理功能和数据结构的实际表示形式，这往往是由设备决定的。  </a:t>
            </a:r>
          </a:p>
          <a:p>
            <a:pPr>
              <a:buFont typeface="Wingdings" panose="05000000000000000000" pitchFamily="2" charset="2"/>
              <a:buNone/>
            </a:pPr>
            <a:r>
              <a:rPr lang="zh-CN" altLang="en-US" dirty="0">
                <a:latin typeface="黑体" panose="02010609060101010101" pitchFamily="49" charset="-122"/>
              </a:rPr>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3">
            <a:extLst>
              <a:ext uri="{FF2B5EF4-FFF2-40B4-BE49-F238E27FC236}">
                <a16:creationId xmlns:a16="http://schemas.microsoft.com/office/drawing/2014/main" id="{5790247F-B2E6-4681-96FB-9AA2E449095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71683" name="Rectangle 2">
            <a:extLst>
              <a:ext uri="{FF2B5EF4-FFF2-40B4-BE49-F238E27FC236}">
                <a16:creationId xmlns:a16="http://schemas.microsoft.com/office/drawing/2014/main" id="{187E58D5-2AB1-45BC-ABC1-5BCF99D3A9D2}"/>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p>
        </p:txBody>
      </p:sp>
      <p:sp>
        <p:nvSpPr>
          <p:cNvPr id="71684" name="Rectangle 3">
            <a:extLst>
              <a:ext uri="{FF2B5EF4-FFF2-40B4-BE49-F238E27FC236}">
                <a16:creationId xmlns:a16="http://schemas.microsoft.com/office/drawing/2014/main" id="{B3308C16-0C18-4780-BEE9-8EB1CEC695BE}"/>
              </a:ext>
            </a:extLst>
          </p:cNvPr>
          <p:cNvSpPr>
            <a:spLocks noGrp="1" noChangeArrowheads="1"/>
          </p:cNvSpPr>
          <p:nvPr>
            <p:ph type="body" idx="1"/>
          </p:nvPr>
        </p:nvSpPr>
        <p:spPr/>
        <p:txBody>
          <a:bodyPr/>
          <a:lstStyle/>
          <a:p>
            <a:pPr lvl="1"/>
            <a:r>
              <a:rPr lang="zh-CN" altLang="en-US" sz="3000" dirty="0">
                <a:latin typeface="黑体" panose="02010609060101010101" pitchFamily="49" charset="-122"/>
                <a:ea typeface="黑体" panose="02010609060101010101" pitchFamily="49" charset="-122"/>
              </a:rPr>
              <a:t>常用的建模分析方法</a:t>
            </a:r>
          </a:p>
          <a:p>
            <a:pPr lvl="2"/>
            <a:r>
              <a:rPr lang="zh-CN" altLang="en-US" sz="2800" dirty="0">
                <a:solidFill>
                  <a:srgbClr val="FF0000"/>
                </a:solidFill>
                <a:latin typeface="黑体" panose="02010609060101010101" pitchFamily="49" charset="-122"/>
                <a:ea typeface="黑体" panose="02010609060101010101" pitchFamily="49" charset="-122"/>
              </a:rPr>
              <a:t>面向对象的分析方法（</a:t>
            </a:r>
            <a:r>
              <a:rPr lang="en-US" altLang="zh-CN" sz="2800" dirty="0">
                <a:solidFill>
                  <a:srgbClr val="FF0000"/>
                </a:solidFill>
                <a:ea typeface="黑体" panose="02010609060101010101" pitchFamily="49" charset="-122"/>
              </a:rPr>
              <a:t>OOA</a:t>
            </a:r>
            <a:r>
              <a:rPr lang="zh-CN" altLang="en-US" sz="2800" dirty="0">
                <a:solidFill>
                  <a:srgbClr val="FF0000"/>
                </a:solidFill>
                <a:latin typeface="黑体" panose="02010609060101010101" pitchFamily="49" charset="-122"/>
                <a:ea typeface="黑体" panose="02010609060101010101" pitchFamily="49" charset="-122"/>
              </a:rPr>
              <a:t>）；</a:t>
            </a:r>
          </a:p>
          <a:p>
            <a:pPr lvl="2"/>
            <a:r>
              <a:rPr lang="zh-CN" altLang="en-US" sz="2800" dirty="0">
                <a:solidFill>
                  <a:srgbClr val="FF0000"/>
                </a:solidFill>
                <a:latin typeface="黑体" panose="02010609060101010101" pitchFamily="49" charset="-122"/>
                <a:ea typeface="黑体" panose="02010609060101010101" pitchFamily="49" charset="-122"/>
              </a:rPr>
              <a:t>面向数据流的结构化分析方法（</a:t>
            </a:r>
            <a:r>
              <a:rPr lang="en-US" altLang="zh-CN" sz="2800" dirty="0">
                <a:solidFill>
                  <a:srgbClr val="FF0000"/>
                </a:solidFill>
                <a:ea typeface="黑体" panose="02010609060101010101" pitchFamily="49" charset="-122"/>
              </a:rPr>
              <a:t>SA</a:t>
            </a:r>
            <a:r>
              <a:rPr lang="zh-CN" altLang="en-US" sz="2800" dirty="0">
                <a:solidFill>
                  <a:srgbClr val="FF0000"/>
                </a:solidFill>
                <a:latin typeface="黑体" panose="02010609060101010101" pitchFamily="49" charset="-122"/>
                <a:ea typeface="黑体" panose="02010609060101010101" pitchFamily="49" charset="-122"/>
              </a:rPr>
              <a:t>）；</a:t>
            </a:r>
          </a:p>
          <a:p>
            <a:pPr lvl="2"/>
            <a:r>
              <a:rPr lang="zh-CN" altLang="en-US" sz="2800" dirty="0">
                <a:latin typeface="黑体" panose="02010609060101010101" pitchFamily="49" charset="-122"/>
                <a:ea typeface="黑体" panose="02010609060101010101" pitchFamily="49" charset="-122"/>
              </a:rPr>
              <a:t>面向数据结构的</a:t>
            </a:r>
            <a:r>
              <a:rPr lang="en-US" altLang="zh-CN" sz="2800" dirty="0">
                <a:ea typeface="黑体" panose="02010609060101010101" pitchFamily="49" charset="-122"/>
              </a:rPr>
              <a:t>Jackson</a:t>
            </a:r>
            <a:r>
              <a:rPr lang="zh-CN" altLang="en-US" sz="2800" dirty="0">
                <a:latin typeface="黑体" panose="02010609060101010101" pitchFamily="49" charset="-122"/>
                <a:ea typeface="黑体" panose="02010609060101010101" pitchFamily="49" charset="-122"/>
              </a:rPr>
              <a:t>方法；</a:t>
            </a:r>
          </a:p>
          <a:p>
            <a:pPr lvl="2"/>
            <a:r>
              <a:rPr lang="zh-CN" altLang="en-US" sz="2800" dirty="0">
                <a:latin typeface="黑体" panose="02010609060101010101" pitchFamily="49" charset="-122"/>
                <a:ea typeface="黑体" panose="02010609060101010101" pitchFamily="49" charset="-122"/>
              </a:rPr>
              <a:t>建立动态模型的状态转换图、</a:t>
            </a:r>
            <a:r>
              <a:rPr lang="en-US" altLang="zh-CN" sz="2800" dirty="0" err="1">
                <a:ea typeface="黑体" panose="02010609060101010101" pitchFamily="49" charset="-122"/>
              </a:rPr>
              <a:t>PetriNet</a:t>
            </a:r>
            <a:r>
              <a:rPr lang="zh-CN" altLang="en-US" sz="2800" dirty="0">
                <a:latin typeface="黑体" panose="02010609060101010101" pitchFamily="49" charset="-122"/>
                <a:ea typeface="黑体" panose="02010609060101010101" pitchFamily="49" charset="-122"/>
              </a:rPr>
              <a:t>等</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3">
            <a:extLst>
              <a:ext uri="{FF2B5EF4-FFF2-40B4-BE49-F238E27FC236}">
                <a16:creationId xmlns:a16="http://schemas.microsoft.com/office/drawing/2014/main" id="{ADB75AC1-7485-4563-8ED8-CAACC714C25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73731" name="Rectangle 2">
            <a:extLst>
              <a:ext uri="{FF2B5EF4-FFF2-40B4-BE49-F238E27FC236}">
                <a16:creationId xmlns:a16="http://schemas.microsoft.com/office/drawing/2014/main" id="{D741A849-7444-4646-91E1-790F4D0D715B}"/>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p>
        </p:txBody>
      </p:sp>
      <p:sp>
        <p:nvSpPr>
          <p:cNvPr id="73732" name="Rectangle 3">
            <a:extLst>
              <a:ext uri="{FF2B5EF4-FFF2-40B4-BE49-F238E27FC236}">
                <a16:creationId xmlns:a16="http://schemas.microsoft.com/office/drawing/2014/main" id="{E38BE97E-F5B9-4647-946D-F9D307CAE3F2}"/>
              </a:ext>
            </a:extLst>
          </p:cNvPr>
          <p:cNvSpPr>
            <a:spLocks noGrp="1" noChangeArrowheads="1"/>
          </p:cNvSpPr>
          <p:nvPr>
            <p:ph type="body" idx="1"/>
          </p:nvPr>
        </p:nvSpPr>
        <p:spPr/>
        <p:txBody>
          <a:bodyPr/>
          <a:lstStyle/>
          <a:p>
            <a:pPr>
              <a:buFont typeface="Wingdings" panose="05000000000000000000" pitchFamily="2" charset="2"/>
              <a:buNone/>
            </a:pPr>
            <a:r>
              <a:rPr lang="en-US" altLang="zh-CN" sz="3000" dirty="0">
                <a:latin typeface="黑体" panose="02010609060101010101" pitchFamily="49" charset="-122"/>
              </a:rPr>
              <a:t>(3) </a:t>
            </a:r>
            <a:r>
              <a:rPr lang="zh-CN" altLang="en-US" sz="3000" dirty="0">
                <a:latin typeface="黑体" panose="02010609060101010101" pitchFamily="49" charset="-122"/>
              </a:rPr>
              <a:t>编制需求分析文档</a:t>
            </a:r>
          </a:p>
          <a:p>
            <a:pPr lvl="1"/>
            <a:r>
              <a:rPr lang="zh-CN" altLang="en-US" sz="2600" dirty="0">
                <a:latin typeface="黑体" panose="02010609060101010101" pitchFamily="49" charset="-122"/>
                <a:ea typeface="黑体" panose="02010609060101010101" pitchFamily="49" charset="-122"/>
              </a:rPr>
              <a:t>软件需求规格说明书</a:t>
            </a:r>
          </a:p>
          <a:p>
            <a:pPr lvl="1"/>
            <a:r>
              <a:rPr lang="zh-CN" altLang="en-US" sz="2600" dirty="0">
                <a:latin typeface="黑体" panose="02010609060101010101" pitchFamily="49" charset="-122"/>
                <a:ea typeface="黑体" panose="02010609060101010101" pitchFamily="49" charset="-122"/>
              </a:rPr>
              <a:t>数据要求说明书</a:t>
            </a:r>
          </a:p>
          <a:p>
            <a:pPr lvl="1"/>
            <a:r>
              <a:rPr lang="zh-CN" altLang="en-US" sz="2600" dirty="0">
                <a:latin typeface="黑体" panose="02010609060101010101" pitchFamily="49" charset="-122"/>
                <a:ea typeface="黑体" panose="02010609060101010101" pitchFamily="49" charset="-122"/>
              </a:rPr>
              <a:t>初步的用户手册</a:t>
            </a:r>
          </a:p>
          <a:p>
            <a:pPr lvl="1"/>
            <a:r>
              <a:rPr lang="zh-CN" altLang="en-US" sz="2600" dirty="0">
                <a:latin typeface="黑体" panose="02010609060101010101" pitchFamily="49" charset="-122"/>
                <a:ea typeface="黑体" panose="02010609060101010101" pitchFamily="49" charset="-122"/>
              </a:rPr>
              <a:t>修改、完善与确定软件开发实施计划</a:t>
            </a:r>
          </a:p>
          <a:p>
            <a:pPr>
              <a:buFont typeface="Wingdings" panose="05000000000000000000" pitchFamily="2" charset="2"/>
              <a:buNone/>
            </a:pPr>
            <a:r>
              <a:rPr lang="zh-CN" altLang="en-US" dirty="0">
                <a:latin typeface="黑体" panose="02010609060101010101" pitchFamily="49" charset="-122"/>
              </a:rPr>
              <a:t>	</a:t>
            </a:r>
            <a:r>
              <a:rPr lang="zh-CN" altLang="en-US" sz="2800" dirty="0">
                <a:latin typeface="黑体" panose="02010609060101010101" pitchFamily="49" charset="-122"/>
              </a:rPr>
              <a:t>好的</a:t>
            </a:r>
            <a:r>
              <a:rPr lang="en-US" altLang="zh-CN" sz="2800" dirty="0">
                <a:latin typeface="黑体" panose="02010609060101010101" pitchFamily="49" charset="-122"/>
              </a:rPr>
              <a:t>《</a:t>
            </a:r>
            <a:r>
              <a:rPr lang="zh-CN" altLang="en-US" sz="2800" dirty="0">
                <a:latin typeface="黑体" panose="02010609060101010101" pitchFamily="49" charset="-122"/>
              </a:rPr>
              <a:t>软件需求规格说明书</a:t>
            </a:r>
            <a:r>
              <a:rPr lang="en-US" altLang="zh-CN" sz="2800" dirty="0">
                <a:latin typeface="黑体" panose="02010609060101010101" pitchFamily="49" charset="-122"/>
              </a:rPr>
              <a:t>》</a:t>
            </a:r>
            <a:r>
              <a:rPr lang="zh-CN" altLang="en-US" sz="2800" dirty="0">
                <a:latin typeface="黑体" panose="02010609060101010101" pitchFamily="49" charset="-122"/>
              </a:rPr>
              <a:t>应具备如下属性：</a:t>
            </a:r>
          </a:p>
          <a:p>
            <a:pPr lvl="1">
              <a:buFont typeface="Wingdings" panose="05000000000000000000" pitchFamily="2" charset="2"/>
              <a:buNone/>
            </a:pPr>
            <a:r>
              <a:rPr lang="zh-CN" altLang="en-US" b="1" dirty="0">
                <a:latin typeface="黑体" panose="02010609060101010101" pitchFamily="49" charset="-122"/>
                <a:ea typeface="黑体" panose="02010609060101010101" pitchFamily="49" charset="-122"/>
              </a:rPr>
              <a:t>	</a:t>
            </a:r>
            <a:r>
              <a:rPr lang="zh-CN" altLang="en-US" sz="2600" dirty="0">
                <a:latin typeface="黑体" panose="02010609060101010101" pitchFamily="49" charset="-122"/>
                <a:ea typeface="黑体" panose="02010609060101010101" pitchFamily="49" charset="-122"/>
              </a:rPr>
              <a:t>正确、清楚、无二义性、一致、必要、完备、可实现、可验证、确定优先级、阐述</a:t>
            </a:r>
            <a:r>
              <a:rPr lang="zh-CN" altLang="en-US" sz="2600" dirty="0">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做什么</a:t>
            </a:r>
            <a:r>
              <a:rPr lang="zh-CN" altLang="en-US" sz="2600" dirty="0">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而不是</a:t>
            </a:r>
            <a:r>
              <a:rPr lang="zh-CN" altLang="en-US" sz="2600" dirty="0">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怎么做</a:t>
            </a:r>
            <a:r>
              <a:rPr lang="zh-CN" altLang="en-US" sz="2600" dirty="0">
                <a:ea typeface="黑体" panose="02010609060101010101" pitchFamily="49" charset="-122"/>
              </a:rPr>
              <a:t>”</a:t>
            </a:r>
            <a:r>
              <a:rPr lang="zh-CN" altLang="en-US" sz="2600" dirty="0">
                <a:latin typeface="黑体" panose="02010609060101010101" pitchFamily="49" charset="-122"/>
                <a:ea typeface="黑体" panose="02010609060101010101" pitchFamily="49"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BF241-520D-4748-8E37-FD00CBC3139C}"/>
              </a:ext>
            </a:extLst>
          </p:cNvPr>
          <p:cNvSpPr>
            <a:spLocks noGrp="1"/>
          </p:cNvSpPr>
          <p:nvPr>
            <p:ph type="title"/>
          </p:nvPr>
        </p:nvSpPr>
        <p:spPr/>
        <p:txBody>
          <a:bodyPr/>
          <a:lstStyle/>
          <a:p>
            <a:r>
              <a:rPr lang="en-US" altLang="zh-CN" dirty="0">
                <a:latin typeface="华文中宋" panose="02010600040101010101" pitchFamily="2" charset="-122"/>
              </a:rPr>
              <a:t>§3.1 </a:t>
            </a:r>
            <a:r>
              <a:rPr lang="zh-CN" altLang="en-US" dirty="0">
                <a:latin typeface="华文中宋" panose="02010600040101010101" pitchFamily="2" charset="-122"/>
              </a:rPr>
              <a:t>系统分析</a:t>
            </a:r>
            <a:endParaRPr lang="zh-CN" altLang="en-US" dirty="0"/>
          </a:p>
        </p:txBody>
      </p:sp>
      <p:sp>
        <p:nvSpPr>
          <p:cNvPr id="3" name="内容占位符 2">
            <a:extLst>
              <a:ext uri="{FF2B5EF4-FFF2-40B4-BE49-F238E27FC236}">
                <a16:creationId xmlns:a16="http://schemas.microsoft.com/office/drawing/2014/main" id="{06525DBA-7C6C-4D17-8355-688F86DACB34}"/>
              </a:ext>
            </a:extLst>
          </p:cNvPr>
          <p:cNvSpPr>
            <a:spLocks noGrp="1"/>
          </p:cNvSpPr>
          <p:nvPr>
            <p:ph idx="1"/>
          </p:nvPr>
        </p:nvSpPr>
        <p:spPr>
          <a:xfrm>
            <a:off x="395536" y="1165125"/>
            <a:ext cx="8596064" cy="4856163"/>
          </a:xfrm>
        </p:spPr>
        <p:txBody>
          <a:bodyPr/>
          <a:lstStyle/>
          <a:p>
            <a:pPr marL="0" indent="0" algn="just">
              <a:buNone/>
            </a:pPr>
            <a:r>
              <a:rPr lang="en-US" altLang="zh-CN" b="1" dirty="0"/>
              <a:t>2. </a:t>
            </a:r>
            <a:r>
              <a:rPr lang="zh-CN" altLang="en-US" b="1" dirty="0"/>
              <a:t>可行性分析（</a:t>
            </a:r>
            <a:r>
              <a:rPr lang="en-US" altLang="zh-CN" b="1" dirty="0"/>
              <a:t>Feasibility-study</a:t>
            </a:r>
            <a:r>
              <a:rPr lang="zh-CN" altLang="en-US" b="1" dirty="0"/>
              <a:t>）</a:t>
            </a:r>
            <a:endParaRPr lang="en-US" altLang="zh-CN" b="1" dirty="0"/>
          </a:p>
          <a:p>
            <a:pPr algn="just">
              <a:buFont typeface="Wingdings" panose="05000000000000000000" pitchFamily="2" charset="2"/>
              <a:buChar char="Ø"/>
            </a:pPr>
            <a:r>
              <a:rPr lang="zh-CN" altLang="zh-CN" b="1" dirty="0"/>
              <a:t>可行性分析的目的</a:t>
            </a:r>
            <a:r>
              <a:rPr lang="zh-CN" altLang="zh-CN" b="1" dirty="0">
                <a:solidFill>
                  <a:srgbClr val="FF0000"/>
                </a:solidFill>
              </a:rPr>
              <a:t>不是</a:t>
            </a:r>
            <a:r>
              <a:rPr lang="zh-CN" altLang="zh-CN" b="1" dirty="0"/>
              <a:t>解决问题，而是确定问题</a:t>
            </a:r>
            <a:r>
              <a:rPr lang="zh-CN" altLang="zh-CN" b="1" dirty="0">
                <a:solidFill>
                  <a:srgbClr val="FF0000"/>
                </a:solidFill>
              </a:rPr>
              <a:t>是否值得去解决</a:t>
            </a:r>
            <a:r>
              <a:rPr lang="zh-CN" altLang="en-US" b="1" dirty="0"/>
              <a:t>。</a:t>
            </a:r>
            <a:endParaRPr lang="en-US" altLang="zh-CN" b="1" dirty="0"/>
          </a:p>
          <a:p>
            <a:pPr algn="just">
              <a:buFont typeface="Wingdings" panose="05000000000000000000" pitchFamily="2" charset="2"/>
              <a:buChar char="Ø"/>
            </a:pPr>
            <a:r>
              <a:rPr lang="zh-CN" altLang="en-US" b="1" dirty="0"/>
              <a:t>在系统分析过程中，引入系统可行性分析的一个优点在于可以在很大程度上减少投资的损失。</a:t>
            </a:r>
          </a:p>
          <a:p>
            <a:pPr algn="just">
              <a:buFont typeface="Wingdings" panose="05000000000000000000" pitchFamily="2" charset="2"/>
              <a:buChar char="Ø"/>
            </a:pPr>
            <a:r>
              <a:rPr lang="zh-CN" altLang="en-US" b="1" dirty="0"/>
              <a:t>一方面为后期的软件开发指明方向，也是项目管理和计划的前期准备；另一方面即使决定项目终止也不会对项目建设的双方带来巨大的经济损失。</a:t>
            </a:r>
            <a:endParaRPr lang="zh-CN" altLang="en-US" dirty="0"/>
          </a:p>
        </p:txBody>
      </p:sp>
      <p:sp>
        <p:nvSpPr>
          <p:cNvPr id="4" name="页脚占位符 3">
            <a:extLst>
              <a:ext uri="{FF2B5EF4-FFF2-40B4-BE49-F238E27FC236}">
                <a16:creationId xmlns:a16="http://schemas.microsoft.com/office/drawing/2014/main" id="{A94FC4F8-613F-4F00-B20F-8FA87E23AAA0}"/>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42201997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3">
            <a:extLst>
              <a:ext uri="{FF2B5EF4-FFF2-40B4-BE49-F238E27FC236}">
                <a16:creationId xmlns:a16="http://schemas.microsoft.com/office/drawing/2014/main" id="{9879C084-DE86-49CC-B99E-A2AF4A224F2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75779" name="Rectangle 2">
            <a:extLst>
              <a:ext uri="{FF2B5EF4-FFF2-40B4-BE49-F238E27FC236}">
                <a16:creationId xmlns:a16="http://schemas.microsoft.com/office/drawing/2014/main" id="{6C3FFE69-2999-45E5-94AA-BCDE028E5429}"/>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p>
        </p:txBody>
      </p:sp>
      <p:sp>
        <p:nvSpPr>
          <p:cNvPr id="75780" name="Rectangle 3">
            <a:extLst>
              <a:ext uri="{FF2B5EF4-FFF2-40B4-BE49-F238E27FC236}">
                <a16:creationId xmlns:a16="http://schemas.microsoft.com/office/drawing/2014/main" id="{EEC3F7CA-AD88-448C-B501-189225B9FC14}"/>
              </a:ext>
            </a:extLst>
          </p:cNvPr>
          <p:cNvSpPr>
            <a:spLocks noGrp="1" noChangeArrowheads="1"/>
          </p:cNvSpPr>
          <p:nvPr>
            <p:ph type="body" idx="1"/>
          </p:nvPr>
        </p:nvSpPr>
        <p:spPr>
          <a:xfrm>
            <a:off x="647700" y="1196975"/>
            <a:ext cx="8343900" cy="5187950"/>
          </a:xfrm>
        </p:spPr>
        <p:txBody>
          <a:bodyPr/>
          <a:lstStyle/>
          <a:p>
            <a:pPr>
              <a:buFont typeface="Wingdings" panose="05000000000000000000" pitchFamily="2" charset="2"/>
              <a:buNone/>
            </a:pPr>
            <a:r>
              <a:rPr lang="en-US" altLang="zh-CN"/>
              <a:t>3. </a:t>
            </a:r>
            <a:r>
              <a:rPr lang="zh-CN" altLang="en-US"/>
              <a:t>需求确认</a:t>
            </a:r>
          </a:p>
          <a:p>
            <a:pPr>
              <a:buFont typeface="Wingdings" panose="05000000000000000000" pitchFamily="2" charset="2"/>
              <a:buNone/>
            </a:pPr>
            <a:r>
              <a:rPr lang="zh-CN" altLang="en-US"/>
              <a:t>	</a:t>
            </a:r>
          </a:p>
        </p:txBody>
      </p:sp>
      <p:graphicFrame>
        <p:nvGraphicFramePr>
          <p:cNvPr id="78954" name="Group 106">
            <a:extLst>
              <a:ext uri="{FF2B5EF4-FFF2-40B4-BE49-F238E27FC236}">
                <a16:creationId xmlns:a16="http://schemas.microsoft.com/office/drawing/2014/main" id="{0175FB2D-CB97-49A3-BF60-5A73A70437D4}"/>
              </a:ext>
            </a:extLst>
          </p:cNvPr>
          <p:cNvGraphicFramePr>
            <a:graphicFrameLocks noGrp="1"/>
          </p:cNvGraphicFramePr>
          <p:nvPr/>
        </p:nvGraphicFramePr>
        <p:xfrm>
          <a:off x="971550" y="1844675"/>
          <a:ext cx="7416800" cy="4572000"/>
        </p:xfrm>
        <a:graphic>
          <a:graphicData uri="http://schemas.openxmlformats.org/drawingml/2006/table">
            <a:tbl>
              <a:tblPr/>
              <a:tblGrid>
                <a:gridCol w="1508125">
                  <a:extLst>
                    <a:ext uri="{9D8B030D-6E8A-4147-A177-3AD203B41FA5}">
                      <a16:colId xmlns:a16="http://schemas.microsoft.com/office/drawing/2014/main" val="20000"/>
                    </a:ext>
                  </a:extLst>
                </a:gridCol>
                <a:gridCol w="5908675">
                  <a:extLst>
                    <a:ext uri="{9D8B030D-6E8A-4147-A177-3AD203B41FA5}">
                      <a16:colId xmlns:a16="http://schemas.microsoft.com/office/drawing/2014/main" val="20001"/>
                    </a:ext>
                  </a:extLst>
                </a:gridCol>
              </a:tblGrid>
              <a:tr h="36036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2636838" algn="ctr"/>
                          <a:tab pos="5273675" algn="r"/>
                        </a:tabLst>
                      </a:pPr>
                      <a:r>
                        <a:rPr kumimoji="0" lang="zh-CN" altLang="en-US"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目的</a:t>
                      </a:r>
                      <a:endParaRPr kumimoji="0" lang="zh-CN" altLang="en-US" sz="1800" b="1" i="0" u="none" strike="noStrike" cap="none" normalizeH="0" baseline="0" dirty="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开发方和客户对需求文档进行评审，并作书面承诺。</a:t>
                      </a:r>
                      <a:endParaRPr kumimoji="0" lang="zh-CN" altLang="en-US" sz="18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3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角色与职责</a:t>
                      </a:r>
                      <a:endParaRPr kumimoji="0" lang="zh-CN" altLang="en-US" sz="18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开发方和客户共同组织人员对需求文档进行评审。双方负责人对需求文档作书面承诺，使之具有商业合同效果。</a:t>
                      </a:r>
                      <a:endParaRPr kumimoji="0" lang="zh-CN" altLang="en-US" sz="18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启动准则</a:t>
                      </a:r>
                      <a:endParaRPr kumimoji="0" lang="zh-CN" altLang="en-US" sz="18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需求文档如</a:t>
                      </a:r>
                      <a:r>
                        <a:rPr kumimoji="0" lang="en-US" altLang="zh-CN"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a:t>
                      </a: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用户需求说明书</a:t>
                      </a:r>
                      <a:r>
                        <a:rPr kumimoji="0" lang="en-US" altLang="zh-CN"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a:t>
                      </a: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和</a:t>
                      </a:r>
                      <a:r>
                        <a:rPr kumimoji="0" lang="en-US" altLang="zh-CN"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a:t>
                      </a: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软件需求规格说明书</a:t>
                      </a:r>
                      <a:r>
                        <a:rPr kumimoji="0" lang="en-US" altLang="zh-CN"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a:t>
                      </a: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已经完成。</a:t>
                      </a:r>
                      <a:endParaRPr kumimoji="0" lang="zh-CN" altLang="en-US" sz="18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输入</a:t>
                      </a:r>
                      <a:endParaRPr kumimoji="0" lang="zh-CN" altLang="en-US" sz="18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需求文档如</a:t>
                      </a:r>
                      <a:r>
                        <a:rPr kumimoji="0" lang="en-US" altLang="zh-CN"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r>
                        <a:rPr kumimoji="0" lang="zh-CN" altLang="en-US"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用户需求说明书</a:t>
                      </a:r>
                      <a:r>
                        <a:rPr kumimoji="0" lang="en-US" altLang="zh-CN"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r>
                        <a:rPr kumimoji="0" lang="zh-CN" altLang="en-US"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和</a:t>
                      </a:r>
                      <a:r>
                        <a:rPr kumimoji="0" lang="en-US" altLang="zh-CN"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r>
                        <a:rPr kumimoji="0" lang="zh-CN" altLang="en-US"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软件需求规格说明书</a:t>
                      </a:r>
                      <a:r>
                        <a:rPr kumimoji="0" lang="en-US" altLang="zh-CN"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endParaRPr kumimoji="0" lang="en-US" altLang="zh-CN" sz="1800" b="1" i="0" u="none" strike="noStrike" cap="none" normalizeH="0" baseline="0" dirty="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90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主要步骤</a:t>
                      </a:r>
                      <a:endParaRPr kumimoji="0" lang="zh-CN" altLang="en-US" sz="18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第一步：非正式需求评审</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第二步：正式需求评审</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第三步：获取需求承诺</a:t>
                      </a:r>
                      <a:endParaRPr kumimoji="0" lang="zh-CN" altLang="en-US" sz="18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输出</a:t>
                      </a:r>
                      <a:endParaRPr kumimoji="0" lang="zh-CN" altLang="en-US" sz="18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r>
                        <a:rPr kumimoji="0" lang="zh-CN" altLang="en-US"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需求评审报告</a:t>
                      </a:r>
                      <a:r>
                        <a:rPr kumimoji="0" lang="en-US" altLang="zh-CN"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a:t>
                      </a:r>
                      <a:r>
                        <a:rPr kumimoji="0" lang="zh-CN" altLang="en-US"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和书面的需求承诺</a:t>
                      </a:r>
                      <a:endParaRPr kumimoji="0" lang="zh-CN" altLang="en-US" sz="1800" b="1" i="0" u="none" strike="noStrike" cap="none" normalizeH="0" baseline="0" dirty="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结束准则</a:t>
                      </a:r>
                      <a:endParaRPr kumimoji="0" lang="zh-CN" altLang="en-US" sz="18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需求文档通过了正式评审，并且获得开发方和客户的书面承诺。</a:t>
                      </a:r>
                      <a:endParaRPr kumimoji="0" lang="zh-CN" altLang="en-US" sz="18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03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chemeClr val="tx1"/>
                          </a:solidFill>
                          <a:effectLst/>
                          <a:latin typeface="Times New Roman" pitchFamily="18" charset="0"/>
                          <a:ea typeface="黑体" pitchFamily="2" charset="-122"/>
                          <a:cs typeface="Times New Roman" pitchFamily="18" charset="0"/>
                        </a:rPr>
                        <a:t>度量</a:t>
                      </a:r>
                      <a:endParaRPr kumimoji="0" lang="zh-CN" altLang="en-US" sz="1800" b="1" i="0" u="none" strike="noStrike" cap="none" normalizeH="0" baseline="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项目经理统计工作量和上述文档的规模。</a:t>
                      </a:r>
                      <a:endParaRPr kumimoji="0" lang="zh-CN" altLang="en-US" sz="1800" b="1" i="0" u="none" strike="noStrike" cap="none" normalizeH="0" baseline="0" dirty="0">
                        <a:ln>
                          <a:noFill/>
                        </a:ln>
                        <a:solidFill>
                          <a:schemeClr val="tx1"/>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3">
            <a:extLst>
              <a:ext uri="{FF2B5EF4-FFF2-40B4-BE49-F238E27FC236}">
                <a16:creationId xmlns:a16="http://schemas.microsoft.com/office/drawing/2014/main" id="{0BC27CE6-DAD3-4DDD-8A0A-2E8CC9EEBC2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77827" name="Rectangle 2">
            <a:extLst>
              <a:ext uri="{FF2B5EF4-FFF2-40B4-BE49-F238E27FC236}">
                <a16:creationId xmlns:a16="http://schemas.microsoft.com/office/drawing/2014/main" id="{376FC0EA-29C2-499E-9D81-535FBF082C85}"/>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p>
        </p:txBody>
      </p:sp>
      <p:sp>
        <p:nvSpPr>
          <p:cNvPr id="77828" name="Rectangle 3">
            <a:extLst>
              <a:ext uri="{FF2B5EF4-FFF2-40B4-BE49-F238E27FC236}">
                <a16:creationId xmlns:a16="http://schemas.microsoft.com/office/drawing/2014/main" id="{22B839C1-C4E9-40AA-B63B-8F11C1E718F0}"/>
              </a:ext>
            </a:extLst>
          </p:cNvPr>
          <p:cNvSpPr>
            <a:spLocks noGrp="1" noChangeArrowheads="1"/>
          </p:cNvSpPr>
          <p:nvPr>
            <p:ph type="body" idx="1"/>
          </p:nvPr>
        </p:nvSpPr>
        <p:spPr>
          <a:xfrm>
            <a:off x="684213" y="1196975"/>
            <a:ext cx="8343900" cy="5327650"/>
          </a:xfrm>
        </p:spPr>
        <p:txBody>
          <a:bodyPr/>
          <a:lstStyle/>
          <a:p>
            <a:pPr>
              <a:buFont typeface="Wingdings" panose="05000000000000000000" pitchFamily="2" charset="2"/>
              <a:buNone/>
            </a:pPr>
            <a:r>
              <a:rPr lang="zh-CN" altLang="en-US" sz="3000">
                <a:latin typeface="黑体" panose="02010609060101010101" pitchFamily="49" charset="-122"/>
              </a:rPr>
              <a:t>需求分析评审</a:t>
            </a:r>
          </a:p>
          <a:p>
            <a:pPr lvl="1">
              <a:buFont typeface="Wingdings" panose="05000000000000000000" pitchFamily="2" charset="2"/>
              <a:buNone/>
            </a:pPr>
            <a:r>
              <a:rPr lang="zh-CN" altLang="en-US">
                <a:latin typeface="黑体" panose="02010609060101010101" pitchFamily="49" charset="-122"/>
                <a:ea typeface="黑体" panose="02010609060101010101" pitchFamily="49" charset="-122"/>
              </a:rPr>
              <a:t>评审的主要内容：</a:t>
            </a:r>
          </a:p>
          <a:p>
            <a:pPr lvl="1"/>
            <a:r>
              <a:rPr lang="zh-CN" altLang="en-US" sz="2400">
                <a:latin typeface="黑体" panose="02010609060101010101" pitchFamily="49" charset="-122"/>
                <a:ea typeface="黑体" panose="02010609060101010101" pitchFamily="49" charset="-122"/>
              </a:rPr>
              <a:t>系统定义的目标是否与用户的要求一致；</a:t>
            </a:r>
          </a:p>
          <a:p>
            <a:pPr lvl="1"/>
            <a:r>
              <a:rPr lang="zh-CN" altLang="en-US" sz="2400">
                <a:latin typeface="黑体" panose="02010609060101010101" pitchFamily="49" charset="-122"/>
                <a:ea typeface="黑体" panose="02010609060101010101" pitchFamily="49" charset="-122"/>
              </a:rPr>
              <a:t>系统需求分析阶段提供的文档资料是否齐全；</a:t>
            </a:r>
          </a:p>
          <a:p>
            <a:pPr lvl="1"/>
            <a:r>
              <a:rPr lang="zh-CN" altLang="en-US" sz="2400">
                <a:latin typeface="黑体" panose="02010609060101010101" pitchFamily="49" charset="-122"/>
                <a:ea typeface="黑体" panose="02010609060101010101" pitchFamily="49" charset="-122"/>
              </a:rPr>
              <a:t>文档中的所有描述是否完整、清晰、准确反映用户要求，有没有遗漏、重复或不一致的地方；</a:t>
            </a:r>
          </a:p>
          <a:p>
            <a:pPr lvl="1"/>
            <a:r>
              <a:rPr lang="zh-CN" altLang="en-US" sz="2400">
                <a:latin typeface="黑体" panose="02010609060101010101" pitchFamily="49" charset="-122"/>
                <a:ea typeface="黑体" panose="02010609060101010101" pitchFamily="49" charset="-122"/>
              </a:rPr>
              <a:t>与所有其他系统成分的重要接口是否都已经描述；</a:t>
            </a:r>
          </a:p>
          <a:p>
            <a:pPr lvl="1"/>
            <a:r>
              <a:rPr lang="zh-CN" altLang="en-US" sz="2400">
                <a:latin typeface="黑体" panose="02010609060101010101" pitchFamily="49" charset="-122"/>
                <a:ea typeface="黑体" panose="02010609060101010101" pitchFamily="49" charset="-122"/>
              </a:rPr>
              <a:t>所开发项目的数据流与数据结构是否足够，确定；</a:t>
            </a:r>
          </a:p>
          <a:p>
            <a:pPr lvl="1"/>
            <a:r>
              <a:rPr lang="zh-CN" altLang="en-US" sz="2400">
                <a:latin typeface="黑体" panose="02010609060101010101" pitchFamily="49" charset="-122"/>
                <a:ea typeface="黑体" panose="02010609060101010101" pitchFamily="49" charset="-122"/>
              </a:rPr>
              <a:t>所有图表是否清楚，在不补充说明时能否理解；</a:t>
            </a:r>
          </a:p>
          <a:p>
            <a:pPr lvl="1"/>
            <a:r>
              <a:rPr lang="zh-CN" altLang="en-US" sz="2400">
                <a:latin typeface="黑体" panose="02010609060101010101" pitchFamily="49" charset="-122"/>
                <a:ea typeface="黑体" panose="02010609060101010101" pitchFamily="49" charset="-122"/>
              </a:rPr>
              <a:t>主要功能是否已包括在规定的软件范围之内，是否都已充分说明；</a:t>
            </a:r>
            <a:endParaRPr lang="zh-CN" altLang="en-US" sz="2000">
              <a:latin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3">
            <a:extLst>
              <a:ext uri="{FF2B5EF4-FFF2-40B4-BE49-F238E27FC236}">
                <a16:creationId xmlns:a16="http://schemas.microsoft.com/office/drawing/2014/main" id="{3FE6E41B-2431-4A19-94D5-E810C0E81DE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79875" name="Rectangle 2">
            <a:extLst>
              <a:ext uri="{FF2B5EF4-FFF2-40B4-BE49-F238E27FC236}">
                <a16:creationId xmlns:a16="http://schemas.microsoft.com/office/drawing/2014/main" id="{0494629E-ACA0-4438-B031-DF5CAB7F50B7}"/>
              </a:ext>
            </a:extLst>
          </p:cNvPr>
          <p:cNvSpPr>
            <a:spLocks noGrp="1" noChangeArrowheads="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p>
        </p:txBody>
      </p:sp>
      <p:sp>
        <p:nvSpPr>
          <p:cNvPr id="79876" name="Rectangle 3">
            <a:extLst>
              <a:ext uri="{FF2B5EF4-FFF2-40B4-BE49-F238E27FC236}">
                <a16:creationId xmlns:a16="http://schemas.microsoft.com/office/drawing/2014/main" id="{91617206-FBAF-4C29-B1C7-1B7EF1D6B371}"/>
              </a:ext>
            </a:extLst>
          </p:cNvPr>
          <p:cNvSpPr>
            <a:spLocks noGrp="1" noChangeArrowheads="1"/>
          </p:cNvSpPr>
          <p:nvPr>
            <p:ph type="body" idx="1"/>
          </p:nvPr>
        </p:nvSpPr>
        <p:spPr/>
        <p:txBody>
          <a:bodyPr/>
          <a:lstStyle/>
          <a:p>
            <a:pPr lvl="1">
              <a:lnSpc>
                <a:spcPct val="80000"/>
              </a:lnSpc>
            </a:pPr>
            <a:r>
              <a:rPr lang="zh-CN" altLang="en-US" sz="2400" dirty="0">
                <a:latin typeface="黑体" panose="02010609060101010101" pitchFamily="49" charset="-122"/>
                <a:ea typeface="黑体" panose="02010609060101010101" pitchFamily="49" charset="-122"/>
              </a:rPr>
              <a:t>系统的约束条件或限制条件是否符合实际；</a:t>
            </a:r>
          </a:p>
          <a:p>
            <a:pPr lvl="1">
              <a:lnSpc>
                <a:spcPct val="80000"/>
              </a:lnSpc>
            </a:pPr>
            <a:r>
              <a:rPr lang="zh-CN" altLang="en-US" sz="2400" dirty="0">
                <a:latin typeface="黑体" panose="02010609060101010101" pitchFamily="49" charset="-122"/>
                <a:ea typeface="黑体" panose="02010609060101010101" pitchFamily="49" charset="-122"/>
              </a:rPr>
              <a:t>开发的技术风险是什么；</a:t>
            </a:r>
          </a:p>
          <a:p>
            <a:pPr lvl="1">
              <a:lnSpc>
                <a:spcPct val="80000"/>
              </a:lnSpc>
            </a:pPr>
            <a:r>
              <a:rPr lang="zh-CN" altLang="en-US" sz="2400" dirty="0">
                <a:latin typeface="黑体" panose="02010609060101010101" pitchFamily="49" charset="-122"/>
                <a:ea typeface="黑体" panose="02010609060101010101" pitchFamily="49" charset="-122"/>
              </a:rPr>
              <a:t>是否考虑过软件需求的其他方案；</a:t>
            </a:r>
          </a:p>
          <a:p>
            <a:pPr lvl="1">
              <a:lnSpc>
                <a:spcPct val="80000"/>
              </a:lnSpc>
            </a:pPr>
            <a:r>
              <a:rPr lang="zh-CN" altLang="en-US" sz="2400" dirty="0">
                <a:latin typeface="黑体" panose="02010609060101010101" pitchFamily="49" charset="-122"/>
                <a:ea typeface="黑体" panose="02010609060101010101" pitchFamily="49" charset="-122"/>
              </a:rPr>
              <a:t>是否考虑过将来可能会提出的软件需求；</a:t>
            </a:r>
          </a:p>
          <a:p>
            <a:pPr lvl="1">
              <a:lnSpc>
                <a:spcPct val="80000"/>
              </a:lnSpc>
            </a:pPr>
            <a:r>
              <a:rPr lang="zh-CN" altLang="en-US" sz="2400" dirty="0">
                <a:latin typeface="黑体" panose="02010609060101010101" pitchFamily="49" charset="-122"/>
                <a:ea typeface="黑体" panose="02010609060101010101" pitchFamily="49" charset="-122"/>
              </a:rPr>
              <a:t>是否详细制定了检验标准，它们能否对系统定义是否成功进行确认；</a:t>
            </a:r>
          </a:p>
          <a:p>
            <a:pPr lvl="1">
              <a:lnSpc>
                <a:spcPct val="80000"/>
              </a:lnSpc>
            </a:pPr>
            <a:r>
              <a:rPr lang="zh-CN" altLang="en-US" sz="2400" dirty="0">
                <a:latin typeface="黑体" panose="02010609060101010101" pitchFamily="49" charset="-122"/>
                <a:ea typeface="黑体" panose="02010609060101010101" pitchFamily="49" charset="-122"/>
              </a:rPr>
              <a:t>软件开发计划中的估算是否受到了影响。</a:t>
            </a:r>
          </a:p>
          <a:p>
            <a:pPr>
              <a:lnSpc>
                <a:spcPct val="80000"/>
              </a:lnSpc>
              <a:buFont typeface="Wingdings" panose="05000000000000000000" pitchFamily="2" charset="2"/>
              <a:buNone/>
            </a:pPr>
            <a:r>
              <a:rPr lang="zh-CN" altLang="en-US" dirty="0">
                <a:latin typeface="黑体" panose="02010609060101010101" pitchFamily="49" charset="-122"/>
              </a:rPr>
              <a:t>	</a:t>
            </a:r>
            <a:r>
              <a:rPr lang="zh-CN" altLang="en-US" sz="2800" dirty="0">
                <a:latin typeface="黑体" panose="02010609060101010101" pitchFamily="49" charset="-122"/>
              </a:rPr>
              <a:t>评判需求优劣的主要指标有：</a:t>
            </a:r>
          </a:p>
          <a:p>
            <a:pPr lvl="1">
              <a:lnSpc>
                <a:spcPct val="80000"/>
              </a:lnSpc>
              <a:buFont typeface="Wingdings" panose="05000000000000000000" pitchFamily="2" charset="2"/>
              <a:buNone/>
            </a:pPr>
            <a:r>
              <a:rPr lang="zh-CN" altLang="en-US"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正确性、清晰性、无二义性、一致性、必要性、完备性、可实现性、可验证性。</a:t>
            </a:r>
            <a:r>
              <a:rPr lang="zh-CN" altLang="en-US"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38437-94E8-49D8-B624-1D0DDF4DF9D8}"/>
              </a:ext>
            </a:extLst>
          </p:cNvPr>
          <p:cNvSpPr>
            <a:spLocks noGrp="1"/>
          </p:cNvSpPr>
          <p:nvPr>
            <p:ph type="title"/>
          </p:nvPr>
        </p:nvSpPr>
        <p:spPr/>
        <p:txBody>
          <a:bodyPr/>
          <a:lstStyle/>
          <a:p>
            <a:r>
              <a:rPr lang="en-US" altLang="zh-CN" dirty="0">
                <a:latin typeface="华文中宋" panose="02010600040101010101" pitchFamily="2" charset="-122"/>
              </a:rPr>
              <a:t>§3.6 </a:t>
            </a:r>
            <a:r>
              <a:rPr lang="zh-CN" altLang="en-US" dirty="0">
                <a:latin typeface="华文中宋" panose="02010600040101010101" pitchFamily="2" charset="-122"/>
              </a:rPr>
              <a:t>软件需求分析过程</a:t>
            </a:r>
            <a:endParaRPr lang="zh-CN" altLang="en-US" dirty="0"/>
          </a:p>
        </p:txBody>
      </p:sp>
      <p:sp>
        <p:nvSpPr>
          <p:cNvPr id="3" name="内容占位符 2">
            <a:extLst>
              <a:ext uri="{FF2B5EF4-FFF2-40B4-BE49-F238E27FC236}">
                <a16:creationId xmlns:a16="http://schemas.microsoft.com/office/drawing/2014/main" id="{E93B2E36-0A38-4A70-A92C-F9DC43F09FC3}"/>
              </a:ext>
            </a:extLst>
          </p:cNvPr>
          <p:cNvSpPr>
            <a:spLocks noGrp="1"/>
          </p:cNvSpPr>
          <p:nvPr>
            <p:ph idx="1"/>
          </p:nvPr>
        </p:nvSpPr>
        <p:spPr/>
        <p:txBody>
          <a:bodyPr/>
          <a:lstStyle/>
          <a:p>
            <a:pPr marL="0" indent="0">
              <a:buNone/>
            </a:pPr>
            <a:r>
              <a:rPr lang="zh-CN" altLang="en-US" dirty="0">
                <a:latin typeface="+mn-ea"/>
              </a:rPr>
              <a:t>本章总结：</a:t>
            </a:r>
            <a:endParaRPr lang="en-US" altLang="zh-CN" dirty="0">
              <a:latin typeface="+mn-ea"/>
            </a:endParaRPr>
          </a:p>
          <a:p>
            <a:pPr>
              <a:buFont typeface="Wingdings" panose="05000000000000000000" pitchFamily="2" charset="2"/>
              <a:buChar char="Ø"/>
            </a:pPr>
            <a:r>
              <a:rPr lang="zh-CN" altLang="en-US" dirty="0">
                <a:latin typeface="+mn-ea"/>
              </a:rPr>
              <a:t>需求是复杂的；</a:t>
            </a:r>
            <a:endParaRPr lang="en-US" altLang="zh-CN" dirty="0">
              <a:latin typeface="+mn-ea"/>
            </a:endParaRPr>
          </a:p>
          <a:p>
            <a:pPr>
              <a:buFont typeface="Wingdings" panose="05000000000000000000" pitchFamily="2" charset="2"/>
              <a:buChar char="Ø"/>
            </a:pPr>
            <a:r>
              <a:rPr lang="zh-CN" altLang="en-US" dirty="0">
                <a:latin typeface="+mn-ea"/>
              </a:rPr>
              <a:t>需求分析是必须的；</a:t>
            </a:r>
            <a:endParaRPr lang="en-US" altLang="zh-CN" dirty="0">
              <a:latin typeface="+mn-ea"/>
            </a:endParaRPr>
          </a:p>
          <a:p>
            <a:pPr>
              <a:buFont typeface="Wingdings" panose="05000000000000000000" pitchFamily="2" charset="2"/>
              <a:buChar char="Ø"/>
            </a:pPr>
            <a:r>
              <a:rPr lang="zh-CN" altLang="en-US" dirty="0">
                <a:latin typeface="+mn-ea"/>
              </a:rPr>
              <a:t>需求必须从三个方面描述；</a:t>
            </a:r>
            <a:endParaRPr lang="en-US" altLang="zh-CN" dirty="0">
              <a:latin typeface="+mn-ea"/>
            </a:endParaRPr>
          </a:p>
          <a:p>
            <a:pPr>
              <a:buFont typeface="Wingdings" panose="05000000000000000000" pitchFamily="2" charset="2"/>
              <a:buChar char="Ø"/>
            </a:pPr>
            <a:r>
              <a:rPr lang="zh-CN" altLang="en-US" dirty="0">
                <a:latin typeface="+mn-ea"/>
              </a:rPr>
              <a:t>需求分析后必须以规范的方式进行描述，形成需求规格说明书；</a:t>
            </a:r>
            <a:endParaRPr lang="en-US" altLang="zh-CN" dirty="0">
              <a:latin typeface="+mn-ea"/>
            </a:endParaRPr>
          </a:p>
          <a:p>
            <a:pPr>
              <a:buFont typeface="Wingdings" panose="05000000000000000000" pitchFamily="2" charset="2"/>
              <a:buChar char="Ø"/>
            </a:pPr>
            <a:r>
              <a:rPr lang="zh-CN" altLang="en-US" dirty="0">
                <a:latin typeface="+mn-ea"/>
              </a:rPr>
              <a:t>需求最终必须被客户认可。</a:t>
            </a:r>
          </a:p>
          <a:p>
            <a:endParaRPr lang="zh-CN" altLang="en-US" dirty="0"/>
          </a:p>
        </p:txBody>
      </p:sp>
      <p:sp>
        <p:nvSpPr>
          <p:cNvPr id="4" name="页脚占位符 3">
            <a:extLst>
              <a:ext uri="{FF2B5EF4-FFF2-40B4-BE49-F238E27FC236}">
                <a16:creationId xmlns:a16="http://schemas.microsoft.com/office/drawing/2014/main" id="{E538EC00-FE03-432F-A8E7-DFD5A529EDD3}"/>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a:p>
        </p:txBody>
      </p:sp>
    </p:spTree>
    <p:extLst>
      <p:ext uri="{BB962C8B-B14F-4D97-AF65-F5344CB8AC3E}">
        <p14:creationId xmlns:p14="http://schemas.microsoft.com/office/powerpoint/2010/main" val="362447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A257DF0-A2D4-44F5-A2C1-C37ABF4A4E85}"/>
              </a:ext>
            </a:extLst>
          </p:cNvPr>
          <p:cNvSpPr>
            <a:spLocks noGrp="1" noChangeArrowheads="1"/>
          </p:cNvSpPr>
          <p:nvPr>
            <p:ph type="title"/>
          </p:nvPr>
        </p:nvSpPr>
        <p:spPr/>
        <p:txBody>
          <a:bodyPr/>
          <a:lstStyle/>
          <a:p>
            <a:r>
              <a:rPr lang="en-US" altLang="zh-CN" dirty="0">
                <a:latin typeface="华文中宋" panose="02010600040101010101" pitchFamily="2" charset="-122"/>
              </a:rPr>
              <a:t>§3.1 </a:t>
            </a:r>
            <a:r>
              <a:rPr lang="zh-CN" altLang="en-US" dirty="0">
                <a:latin typeface="华文中宋" panose="02010600040101010101" pitchFamily="2" charset="-122"/>
              </a:rPr>
              <a:t>系统分析</a:t>
            </a:r>
            <a:endParaRPr lang="zh-CN" altLang="en-US" sz="3700" dirty="0">
              <a:latin typeface="黑体" panose="02010609060101010101" pitchFamily="49" charset="-122"/>
              <a:ea typeface="黑体" panose="02010609060101010101" pitchFamily="49" charset="-122"/>
            </a:endParaRPr>
          </a:p>
        </p:txBody>
      </p:sp>
      <p:sp>
        <p:nvSpPr>
          <p:cNvPr id="31747" name="Rectangle 3">
            <a:extLst>
              <a:ext uri="{FF2B5EF4-FFF2-40B4-BE49-F238E27FC236}">
                <a16:creationId xmlns:a16="http://schemas.microsoft.com/office/drawing/2014/main" id="{7BFEF212-E9FF-4F99-8B9B-625CEB917F89}"/>
              </a:ext>
            </a:extLst>
          </p:cNvPr>
          <p:cNvSpPr>
            <a:spLocks noGrp="1" noChangeArrowheads="1"/>
          </p:cNvSpPr>
          <p:nvPr>
            <p:ph idx="1"/>
          </p:nvPr>
        </p:nvSpPr>
        <p:spPr>
          <a:xfrm>
            <a:off x="250825" y="1052513"/>
            <a:ext cx="8604250" cy="5475287"/>
          </a:xfrm>
        </p:spPr>
        <p:txBody>
          <a:bodyPr/>
          <a:lstStyle/>
          <a:p>
            <a:pPr marL="179388" lvl="1" indent="0">
              <a:spcBef>
                <a:spcPct val="55000"/>
              </a:spcBef>
              <a:buFont typeface="Wingdings" panose="05000000000000000000" pitchFamily="2" charset="2"/>
              <a:buNone/>
            </a:pPr>
            <a:r>
              <a:rPr lang="zh-CN" altLang="en-US" b="1">
                <a:solidFill>
                  <a:srgbClr val="CC0000"/>
                </a:solidFill>
                <a:latin typeface="黑体" panose="02010609060101010101" pitchFamily="49" charset="-122"/>
                <a:ea typeface="黑体" panose="02010609060101010101" pitchFamily="49" charset="-122"/>
              </a:rPr>
              <a:t>可行性分析主要集中在以下四个步骤：</a:t>
            </a:r>
            <a:r>
              <a:rPr lang="zh-CN" altLang="en-US" b="1">
                <a:latin typeface="黑体" panose="02010609060101010101" pitchFamily="49" charset="-122"/>
                <a:ea typeface="黑体" panose="02010609060101010101" pitchFamily="49" charset="-122"/>
              </a:rPr>
              <a:t> </a:t>
            </a:r>
          </a:p>
          <a:p>
            <a:pPr marL="179388" lvl="1" indent="0"/>
            <a:r>
              <a:rPr lang="zh-CN" altLang="en-US" sz="2400" b="1">
                <a:solidFill>
                  <a:srgbClr val="FF00FF"/>
                </a:solidFill>
                <a:latin typeface="黑体" panose="02010609060101010101" pitchFamily="49" charset="-122"/>
                <a:ea typeface="黑体" panose="02010609060101010101" pitchFamily="49" charset="-122"/>
              </a:rPr>
              <a:t>经济可行性</a:t>
            </a:r>
          </a:p>
          <a:p>
            <a:pPr marL="179388" lvl="1" indent="0">
              <a:spcBef>
                <a:spcPct val="30000"/>
              </a:spcBef>
              <a:buFont typeface="Wingdings" panose="05000000000000000000" pitchFamily="2" charset="2"/>
              <a:buNone/>
            </a:pPr>
            <a:r>
              <a:rPr lang="zh-CN" altLang="en-US" sz="2200" b="1">
                <a:latin typeface="黑体" panose="02010609060101010101" pitchFamily="49" charset="-122"/>
                <a:ea typeface="黑体" panose="02010609060101010101" pitchFamily="49" charset="-122"/>
              </a:rPr>
              <a:t>进行开发成本的估算以及可能取得的经济效益，确定待开发系统是否值得投资开发。</a:t>
            </a:r>
          </a:p>
          <a:p>
            <a:pPr marL="179388" lvl="1" indent="0">
              <a:spcBef>
                <a:spcPct val="30000"/>
              </a:spcBef>
            </a:pPr>
            <a:r>
              <a:rPr lang="zh-CN" altLang="en-US" sz="2400" b="1">
                <a:solidFill>
                  <a:srgbClr val="FF00FF"/>
                </a:solidFill>
                <a:latin typeface="黑体" panose="02010609060101010101" pitchFamily="49" charset="-122"/>
                <a:ea typeface="黑体" panose="02010609060101010101" pitchFamily="49" charset="-122"/>
              </a:rPr>
              <a:t>技术可行性</a:t>
            </a:r>
          </a:p>
          <a:p>
            <a:pPr marL="179388" lvl="1" indent="0">
              <a:spcBef>
                <a:spcPct val="30000"/>
              </a:spcBef>
              <a:buFont typeface="Wingdings" panose="05000000000000000000" pitchFamily="2" charset="2"/>
              <a:buNone/>
            </a:pPr>
            <a:r>
              <a:rPr lang="zh-CN" altLang="en-US" sz="2200" b="1">
                <a:latin typeface="黑体" panose="02010609060101010101" pitchFamily="49" charset="-122"/>
                <a:ea typeface="黑体" panose="02010609060101010101" pitchFamily="49" charset="-122"/>
              </a:rPr>
              <a:t>对待开发的系统进行功能、性能和限制条件的分析，确定在现有资源的条件下，技术风险有多大，系统是否能实现。资源包括已有的或可以获得的硬件、软件资源，现有技术人员的技术水平与已有的工作基础。</a:t>
            </a:r>
          </a:p>
          <a:p>
            <a:pPr marL="179388" lvl="1" indent="0">
              <a:spcBef>
                <a:spcPct val="30000"/>
              </a:spcBef>
            </a:pPr>
            <a:r>
              <a:rPr lang="zh-CN" altLang="en-US" sz="2400" b="1">
                <a:solidFill>
                  <a:srgbClr val="FF00FF"/>
                </a:solidFill>
                <a:latin typeface="黑体" panose="02010609060101010101" pitchFamily="49" charset="-122"/>
                <a:ea typeface="黑体" panose="02010609060101010101" pitchFamily="49" charset="-122"/>
              </a:rPr>
              <a:t>法律可行性</a:t>
            </a:r>
          </a:p>
          <a:p>
            <a:pPr marL="179388" lvl="1" indent="0">
              <a:spcBef>
                <a:spcPct val="30000"/>
              </a:spcBef>
              <a:buFont typeface="Wingdings" panose="05000000000000000000" pitchFamily="2" charset="2"/>
              <a:buNone/>
            </a:pPr>
            <a:r>
              <a:rPr lang="zh-CN" altLang="en-US" sz="2200" b="1">
                <a:latin typeface="黑体" panose="02010609060101010101" pitchFamily="49" charset="-122"/>
                <a:ea typeface="黑体" panose="02010609060101010101" pitchFamily="49" charset="-122"/>
              </a:rPr>
              <a:t>确认待开发系统可能涉及到的任何侵权、妨碍、责任的问题。</a:t>
            </a:r>
          </a:p>
          <a:p>
            <a:pPr marL="179388" lvl="1" indent="0">
              <a:spcBef>
                <a:spcPct val="30000"/>
              </a:spcBef>
            </a:pPr>
            <a:r>
              <a:rPr lang="zh-CN" altLang="en-US" sz="2400" b="1">
                <a:solidFill>
                  <a:srgbClr val="FF00FF"/>
                </a:solidFill>
                <a:latin typeface="黑体" panose="02010609060101010101" pitchFamily="49" charset="-122"/>
                <a:ea typeface="黑体" panose="02010609060101010101" pitchFamily="49" charset="-122"/>
              </a:rPr>
              <a:t>方案的选择</a:t>
            </a:r>
          </a:p>
          <a:p>
            <a:pPr marL="179388" lvl="1" indent="0">
              <a:spcBef>
                <a:spcPct val="30000"/>
              </a:spcBef>
              <a:buFont typeface="Wingdings" panose="05000000000000000000" pitchFamily="2" charset="2"/>
              <a:buNone/>
            </a:pPr>
            <a:r>
              <a:rPr lang="zh-CN" altLang="en-US" sz="2200" b="1">
                <a:latin typeface="黑体" panose="02010609060101010101" pitchFamily="49" charset="-122"/>
                <a:ea typeface="黑体" panose="02010609060101010101" pitchFamily="49" charset="-122"/>
              </a:rPr>
              <a:t>对待开发系统的不同方案进行比较评估。尤其是成本和时间限制，会给方案的选择带来很大的限制。</a:t>
            </a:r>
          </a:p>
        </p:txBody>
      </p:sp>
      <p:sp>
        <p:nvSpPr>
          <p:cNvPr id="25604" name="页脚占位符 3">
            <a:extLst>
              <a:ext uri="{FF2B5EF4-FFF2-40B4-BE49-F238E27FC236}">
                <a16:creationId xmlns:a16="http://schemas.microsoft.com/office/drawing/2014/main" id="{D956DB1D-78A4-4D24-8E05-4CEA0FB5294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l">
              <a:lnSpc>
                <a:spcPct val="100000"/>
              </a:lnSpc>
            </a:pPr>
            <a:r>
              <a:rPr lang="en-GB" altLang="en-US" sz="1200">
                <a:ea typeface="宋体" panose="02010600030101010101" pitchFamily="2" charset="-122"/>
              </a:rPr>
              <a:t>© </a:t>
            </a:r>
            <a:r>
              <a:rPr lang="en-GB" altLang="zh-CN" sz="1200">
                <a:ea typeface="宋体" panose="02010600030101010101" pitchFamily="2" charset="-122"/>
              </a:rPr>
              <a:t>2008</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1">
            <a:extLst>
              <a:ext uri="{FF2B5EF4-FFF2-40B4-BE49-F238E27FC236}">
                <a16:creationId xmlns:a16="http://schemas.microsoft.com/office/drawing/2014/main" id="{BAB3EABF-236A-4220-AEC4-E8EAA006907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9219" name="Rectangle 2">
            <a:extLst>
              <a:ext uri="{FF2B5EF4-FFF2-40B4-BE49-F238E27FC236}">
                <a16:creationId xmlns:a16="http://schemas.microsoft.com/office/drawing/2014/main" id="{AAB8327C-F61C-4D5B-AA54-DA6AEC74CBA8}"/>
              </a:ext>
            </a:extLst>
          </p:cNvPr>
          <p:cNvSpPr>
            <a:spLocks noChangeArrowheads="1"/>
          </p:cNvSpPr>
          <p:nvPr/>
        </p:nvSpPr>
        <p:spPr bwMode="auto">
          <a:xfrm>
            <a:off x="684213" y="1268413"/>
            <a:ext cx="7785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defRPr sz="2400">
                <a:solidFill>
                  <a:schemeClr val="tx1"/>
                </a:solidFill>
                <a:latin typeface="Arial" panose="020B0604020202020204" pitchFamily="34" charset="0"/>
                <a:ea typeface="华文细黑" panose="02010600040101010101" pitchFamily="2" charset="-122"/>
              </a:defRPr>
            </a:lvl1pPr>
            <a:lvl2pPr marL="952500" indent="-49530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系统分析</a:t>
            </a:r>
            <a:endParaRPr lang="en-US" altLang="zh-CN" sz="4000">
              <a:solidFill>
                <a:srgbClr val="333399"/>
              </a:solidFill>
              <a:latin typeface="Times New Roman" panose="02020603050405020304" pitchFamily="18" charset="0"/>
              <a:ea typeface="华文中宋" panose="02010600040101010101" pitchFamily="2" charset="-122"/>
            </a:endParaRPr>
          </a:p>
          <a:p>
            <a:pPr lvl="1">
              <a:lnSpc>
                <a:spcPct val="90000"/>
              </a:lnSpc>
              <a:spcBef>
                <a:spcPct val="50000"/>
              </a:spcBef>
              <a:buClr>
                <a:srgbClr val="6655CD"/>
              </a:buClr>
              <a:buSzPct val="65000"/>
              <a:buFont typeface="Wingdings" panose="05000000000000000000" pitchFamily="2" charset="2"/>
              <a:buChar char="u"/>
            </a:pPr>
            <a:r>
              <a:rPr lang="zh-CN" altLang="en-US" sz="4000" b="1" i="1" u="sng">
                <a:solidFill>
                  <a:srgbClr val="99230B"/>
                </a:solidFill>
                <a:latin typeface="Times New Roman" panose="02020603050405020304" pitchFamily="18" charset="0"/>
                <a:ea typeface="华文中宋" panose="02010600040101010101" pitchFamily="2" charset="-122"/>
              </a:rPr>
              <a:t>需求定义</a:t>
            </a:r>
            <a:r>
              <a:rPr lang="zh-CN" altLang="en-US" sz="4000">
                <a:solidFill>
                  <a:srgbClr val="333399"/>
                </a:solidFill>
                <a:latin typeface="Times New Roman" panose="02020603050405020304" pitchFamily="18" charset="0"/>
                <a:ea typeface="华文中宋" panose="02010600040101010101" pitchFamily="2" charset="-122"/>
              </a:rPr>
              <a:t>	</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软件需求分析的目标及任务</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软件需求分析建模原则和方法</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软件需求工程</a:t>
            </a:r>
          </a:p>
          <a:p>
            <a:pPr lvl="1">
              <a:lnSpc>
                <a:spcPct val="90000"/>
              </a:lnSpc>
              <a:spcBef>
                <a:spcPct val="50000"/>
              </a:spcBef>
              <a:buClr>
                <a:srgbClr val="6655CD"/>
              </a:buClr>
              <a:buSzPct val="65000"/>
              <a:buFont typeface="Wingdings" panose="05000000000000000000" pitchFamily="2" charset="2"/>
              <a:buChar char="u"/>
            </a:pPr>
            <a:r>
              <a:rPr lang="zh-CN" altLang="en-US" sz="4000">
                <a:solidFill>
                  <a:srgbClr val="333399"/>
                </a:solidFill>
                <a:latin typeface="Times New Roman" panose="02020603050405020304" pitchFamily="18" charset="0"/>
                <a:ea typeface="华文中宋" panose="02010600040101010101" pitchFamily="2" charset="-122"/>
              </a:rPr>
              <a:t>软件需求分析过程</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3">
            <a:extLst>
              <a:ext uri="{FF2B5EF4-FFF2-40B4-BE49-F238E27FC236}">
                <a16:creationId xmlns:a16="http://schemas.microsoft.com/office/drawing/2014/main" id="{4D16E308-75C1-4745-B82E-3AA2AB9B1F9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1267" name="Rectangle 2">
            <a:extLst>
              <a:ext uri="{FF2B5EF4-FFF2-40B4-BE49-F238E27FC236}">
                <a16:creationId xmlns:a16="http://schemas.microsoft.com/office/drawing/2014/main" id="{B2320576-52F6-45ED-BB42-E1AB6164B9BC}"/>
              </a:ext>
            </a:extLst>
          </p:cNvPr>
          <p:cNvSpPr>
            <a:spLocks noGrp="1" noChangeArrowheads="1"/>
          </p:cNvSpPr>
          <p:nvPr>
            <p:ph type="title"/>
          </p:nvPr>
        </p:nvSpPr>
        <p:spPr/>
        <p:txBody>
          <a:bodyPr/>
          <a:lstStyle/>
          <a:p>
            <a:r>
              <a:rPr lang="en-US" altLang="zh-CN" dirty="0">
                <a:latin typeface="华文中宋" panose="02010600040101010101" pitchFamily="2" charset="-122"/>
              </a:rPr>
              <a:t>§3.2 </a:t>
            </a:r>
            <a:r>
              <a:rPr lang="zh-CN" altLang="en-US" dirty="0">
                <a:latin typeface="华文中宋" panose="02010600040101010101" pitchFamily="2" charset="-122"/>
              </a:rPr>
              <a:t>需求定义</a:t>
            </a:r>
          </a:p>
        </p:txBody>
      </p:sp>
      <p:sp>
        <p:nvSpPr>
          <p:cNvPr id="11268" name="Rectangle 3">
            <a:extLst>
              <a:ext uri="{FF2B5EF4-FFF2-40B4-BE49-F238E27FC236}">
                <a16:creationId xmlns:a16="http://schemas.microsoft.com/office/drawing/2014/main" id="{A1AAAC0D-FC6A-4451-8B98-1F739BA87850}"/>
              </a:ext>
            </a:extLst>
          </p:cNvPr>
          <p:cNvSpPr>
            <a:spLocks noGrp="1" noChangeArrowheads="1"/>
          </p:cNvSpPr>
          <p:nvPr>
            <p:ph type="body" idx="1"/>
          </p:nvPr>
        </p:nvSpPr>
        <p:spPr/>
        <p:txBody>
          <a:bodyPr/>
          <a:lstStyle/>
          <a:p>
            <a:pPr>
              <a:buFont typeface="Wingdings" panose="05000000000000000000" pitchFamily="2" charset="2"/>
              <a:buNone/>
            </a:pPr>
            <a:r>
              <a:rPr lang="en-US" altLang="zh-CN" dirty="0">
                <a:latin typeface="黑体" panose="02010609060101010101" pitchFamily="49" charset="-122"/>
              </a:rPr>
              <a:t>1. </a:t>
            </a:r>
            <a:r>
              <a:rPr lang="zh-CN" altLang="en-US" dirty="0">
                <a:latin typeface="黑体" panose="02010609060101010101" pitchFamily="49" charset="-122"/>
              </a:rPr>
              <a:t>需求的定义</a:t>
            </a:r>
          </a:p>
          <a:p>
            <a:pPr lvl="1"/>
            <a:r>
              <a:rPr lang="zh-CN" altLang="en-US" dirty="0">
                <a:latin typeface="黑体" panose="02010609060101010101" pitchFamily="49" charset="-122"/>
                <a:ea typeface="黑体" panose="02010609060101010101" pitchFamily="49" charset="-122"/>
              </a:rPr>
              <a:t>宽泛地讲，需求来源于用户的一些</a:t>
            </a:r>
            <a:r>
              <a:rPr lang="zh-CN" altLang="en-US"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需要</a:t>
            </a:r>
            <a:r>
              <a:rPr lang="zh-CN" altLang="en-US"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，这些</a:t>
            </a:r>
            <a:r>
              <a:rPr lang="zh-CN" altLang="en-US"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需要</a:t>
            </a:r>
            <a:r>
              <a:rPr lang="zh-CN" altLang="en-US"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被分析、确认后形成完整的文档，该文档详细地说明了产品</a:t>
            </a:r>
            <a:r>
              <a:rPr lang="zh-CN" altLang="en-US"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必须或应当</a:t>
            </a:r>
            <a:r>
              <a:rPr lang="zh-CN" altLang="en-US"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做什么</a:t>
            </a:r>
            <a:endParaRPr lang="en-US" altLang="zh-CN" dirty="0">
              <a:latin typeface="黑体" panose="02010609060101010101" pitchFamily="49" charset="-122"/>
              <a:ea typeface="黑体" panose="02010609060101010101" pitchFamily="49" charset="-122"/>
            </a:endParaRPr>
          </a:p>
          <a:p>
            <a:pPr lvl="1"/>
            <a:r>
              <a:rPr lang="zh-CN" altLang="en-US" dirty="0">
                <a:latin typeface="黑体" panose="02010609060101010101" pitchFamily="49" charset="-122"/>
                <a:ea typeface="黑体" panose="02010609060101010101" pitchFamily="49" charset="-122"/>
              </a:rPr>
              <a:t>通俗的软件需求定义：针对待开发的软件产品，软件开发人员通过对软件产品的拥有者和使用者的交流和调研，获取相关的业务职能、业务知识和业务流程等信息，并对这些信息进行分析和整理后形成的有关该软件产品必须提供的功能和性能等指标的规格描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3">
            <a:extLst>
              <a:ext uri="{FF2B5EF4-FFF2-40B4-BE49-F238E27FC236}">
                <a16:creationId xmlns:a16="http://schemas.microsoft.com/office/drawing/2014/main" id="{6A5409A9-C091-452C-B671-E94492FE6E6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a:ea typeface="宋体" panose="02010600030101010101" pitchFamily="2" charset="-122"/>
              </a:rPr>
              <a:t>© </a:t>
            </a:r>
            <a:r>
              <a:rPr lang="en-GB" altLang="zh-CN" sz="1200">
                <a:ea typeface="宋体" panose="02010600030101010101" pitchFamily="2" charset="-122"/>
              </a:rPr>
              <a:t>2020</a:t>
            </a:r>
            <a:r>
              <a:rPr lang="en-GB" altLang="en-US" sz="1200">
                <a:ea typeface="宋体" panose="02010600030101010101" pitchFamily="2" charset="-122"/>
              </a:rPr>
              <a:t> </a:t>
            </a:r>
            <a:r>
              <a:rPr lang="en-GB" altLang="zh-CN" sz="1200">
                <a:ea typeface="宋体" panose="02010600030101010101" pitchFamily="2" charset="-122"/>
              </a:rPr>
              <a:t>BUPT TSEG             </a:t>
            </a:r>
            <a:r>
              <a:rPr lang="zh-CN" altLang="en-GB" sz="1200">
                <a:ea typeface="宋体" panose="02010600030101010101" pitchFamily="2" charset="-122"/>
              </a:rPr>
              <a:t>北京邮电大学 通信软件工程中心</a:t>
            </a:r>
            <a:endParaRPr lang="zh-CN" altLang="en-US" sz="1200">
              <a:ea typeface="宋体" panose="02010600030101010101" pitchFamily="2" charset="-122"/>
            </a:endParaRPr>
          </a:p>
        </p:txBody>
      </p:sp>
      <p:sp>
        <p:nvSpPr>
          <p:cNvPr id="13315" name="Rectangle 2">
            <a:extLst>
              <a:ext uri="{FF2B5EF4-FFF2-40B4-BE49-F238E27FC236}">
                <a16:creationId xmlns:a16="http://schemas.microsoft.com/office/drawing/2014/main" id="{038F3A58-B8EB-4603-8FF4-75AC22B7B745}"/>
              </a:ext>
            </a:extLst>
          </p:cNvPr>
          <p:cNvSpPr>
            <a:spLocks noGrp="1" noChangeArrowheads="1"/>
          </p:cNvSpPr>
          <p:nvPr>
            <p:ph type="title"/>
          </p:nvPr>
        </p:nvSpPr>
        <p:spPr/>
        <p:txBody>
          <a:bodyPr/>
          <a:lstStyle/>
          <a:p>
            <a:r>
              <a:rPr lang="en-US" altLang="zh-CN" dirty="0">
                <a:latin typeface="华文中宋" panose="02010600040101010101" pitchFamily="2" charset="-122"/>
              </a:rPr>
              <a:t>§3.2 </a:t>
            </a:r>
            <a:r>
              <a:rPr lang="zh-CN" altLang="en-US" dirty="0">
                <a:latin typeface="华文中宋" panose="02010600040101010101" pitchFamily="2" charset="-122"/>
              </a:rPr>
              <a:t>需求定义</a:t>
            </a:r>
          </a:p>
        </p:txBody>
      </p:sp>
      <p:sp>
        <p:nvSpPr>
          <p:cNvPr id="13316" name="Rectangle 3">
            <a:extLst>
              <a:ext uri="{FF2B5EF4-FFF2-40B4-BE49-F238E27FC236}">
                <a16:creationId xmlns:a16="http://schemas.microsoft.com/office/drawing/2014/main" id="{59956692-D44E-4E3B-A279-440953A9DEC5}"/>
              </a:ext>
            </a:extLst>
          </p:cNvPr>
          <p:cNvSpPr>
            <a:spLocks noGrp="1" noChangeArrowheads="1"/>
          </p:cNvSpPr>
          <p:nvPr>
            <p:ph type="body" idx="1"/>
          </p:nvPr>
        </p:nvSpPr>
        <p:spPr/>
        <p:txBody>
          <a:bodyPr/>
          <a:lstStyle/>
          <a:p>
            <a:pPr>
              <a:buFont typeface="Wingdings" panose="05000000000000000000" pitchFamily="2" charset="2"/>
              <a:buNone/>
            </a:pPr>
            <a:r>
              <a:rPr lang="en-US" altLang="zh-CN" dirty="0"/>
              <a:t>2. </a:t>
            </a:r>
            <a:r>
              <a:rPr lang="zh-CN" altLang="en-US" dirty="0"/>
              <a:t>需求的不确定性</a:t>
            </a:r>
          </a:p>
          <a:p>
            <a:pPr marL="457200" lvl="1" indent="-457200">
              <a:buClr>
                <a:schemeClr val="bg2"/>
              </a:buClr>
            </a:pPr>
            <a:r>
              <a:rPr lang="zh-CN" altLang="en-US" dirty="0">
                <a:ea typeface="黑体" panose="02010609060101010101" pitchFamily="49" charset="-122"/>
              </a:rPr>
              <a:t>需求的不确定性反映了需求的重要作用，需求分析的优劣对软件产品的质量影响最大。</a:t>
            </a:r>
            <a:endParaRPr lang="en-US" altLang="zh-CN" dirty="0">
              <a:ea typeface="黑体" panose="02010609060101010101" pitchFamily="49" charset="-122"/>
            </a:endParaRPr>
          </a:p>
          <a:p>
            <a:pPr marL="457200" lvl="1" indent="-457200">
              <a:buClr>
                <a:schemeClr val="bg2"/>
              </a:buClr>
            </a:pPr>
            <a:r>
              <a:rPr lang="zh-CN" altLang="en-US" dirty="0">
                <a:ea typeface="黑体" panose="02010609060101010101" pitchFamily="49" charset="-122"/>
              </a:rPr>
              <a:t>“</a:t>
            </a:r>
            <a:r>
              <a:rPr lang="zh-CN" altLang="en-US" dirty="0">
                <a:latin typeface="黑体" panose="02010609060101010101" pitchFamily="49" charset="-122"/>
                <a:ea typeface="黑体" panose="02010609060101010101" pitchFamily="49" charset="-122"/>
              </a:rPr>
              <a:t>开发软件系统最困难的部分就是准确说明开发什么。最困难的概念性工作是编写出详细的需求，包括所有面向用户、面向机器和其它软件系统的接口。此工作一旦做错，将会给系统带来极大的损害，并且以后对它修改也极为困难。</a:t>
            </a:r>
            <a:r>
              <a:rPr lang="zh-CN" altLang="en-US" dirty="0">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a:buFont typeface="Wingdings" panose="05000000000000000000" pitchFamily="2" charset="2"/>
              <a:buNone/>
            </a:pPr>
            <a:endParaRPr lang="en-US" altLang="zh-C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39B01994-CD21-4418-A14D-766405B510E7}"/>
              </a:ext>
            </a:extLst>
          </p:cNvPr>
          <p:cNvSpPr>
            <a:spLocks noGrp="1" noChangeArrowheads="1"/>
          </p:cNvSpPr>
          <p:nvPr>
            <p:ph type="title"/>
          </p:nvPr>
        </p:nvSpPr>
        <p:spPr/>
        <p:txBody>
          <a:bodyPr/>
          <a:lstStyle/>
          <a:p>
            <a:r>
              <a:rPr lang="en-US" altLang="zh-CN" dirty="0">
                <a:latin typeface="华文中宋" panose="02010600040101010101" pitchFamily="2" charset="-122"/>
              </a:rPr>
              <a:t>§3.2 </a:t>
            </a:r>
            <a:r>
              <a:rPr lang="zh-CN" altLang="en-US" dirty="0">
                <a:latin typeface="华文中宋" panose="02010600040101010101" pitchFamily="2" charset="-122"/>
              </a:rPr>
              <a:t>需求定义</a:t>
            </a:r>
            <a:endParaRPr lang="zh-CN" altLang="en-US" dirty="0"/>
          </a:p>
        </p:txBody>
      </p:sp>
      <p:pic>
        <p:nvPicPr>
          <p:cNvPr id="15364" name="图片 5">
            <a:extLst>
              <a:ext uri="{FF2B5EF4-FFF2-40B4-BE49-F238E27FC236}">
                <a16:creationId xmlns:a16="http://schemas.microsoft.com/office/drawing/2014/main" id="{AE609D93-0D1D-418F-BBF2-7247CA644A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150" y="1052513"/>
            <a:ext cx="8293100" cy="549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60BCB507-DD68-47DB-B554-7E15BC2372D5}"/>
              </a:ext>
            </a:extLst>
          </p:cNvPr>
          <p:cNvSpPr txBox="1"/>
          <p:nvPr/>
        </p:nvSpPr>
        <p:spPr>
          <a:xfrm>
            <a:off x="899592" y="3543399"/>
            <a:ext cx="216024" cy="338554"/>
          </a:xfrm>
          <a:prstGeom prst="rect">
            <a:avLst/>
          </a:prstGeom>
          <a:noFill/>
        </p:spPr>
        <p:txBody>
          <a:bodyPr wrap="square" rtlCol="0">
            <a:spAutoFit/>
          </a:bodyPr>
          <a:lstStyle/>
          <a:p>
            <a:r>
              <a:rPr lang="en-US" altLang="zh-CN" sz="1600" b="1" dirty="0">
                <a:latin typeface="+mn-ea"/>
                <a:ea typeface="+mn-ea"/>
              </a:rPr>
              <a:t>1</a:t>
            </a:r>
            <a:endParaRPr lang="zh-CN" altLang="en-US" sz="1600" b="1" dirty="0">
              <a:latin typeface="+mn-ea"/>
              <a:ea typeface="+mn-ea"/>
            </a:endParaRPr>
          </a:p>
        </p:txBody>
      </p:sp>
      <p:sp>
        <p:nvSpPr>
          <p:cNvPr id="6" name="文本框 5">
            <a:extLst>
              <a:ext uri="{FF2B5EF4-FFF2-40B4-BE49-F238E27FC236}">
                <a16:creationId xmlns:a16="http://schemas.microsoft.com/office/drawing/2014/main" id="{EA05931C-CF8E-4422-8EF1-3B00FAE870E5}"/>
              </a:ext>
            </a:extLst>
          </p:cNvPr>
          <p:cNvSpPr txBox="1"/>
          <p:nvPr/>
        </p:nvSpPr>
        <p:spPr>
          <a:xfrm>
            <a:off x="2555776" y="3522494"/>
            <a:ext cx="216024" cy="338554"/>
          </a:xfrm>
          <a:prstGeom prst="rect">
            <a:avLst/>
          </a:prstGeom>
          <a:noFill/>
        </p:spPr>
        <p:txBody>
          <a:bodyPr wrap="square" rtlCol="0">
            <a:spAutoFit/>
          </a:bodyPr>
          <a:lstStyle/>
          <a:p>
            <a:r>
              <a:rPr lang="en-US" altLang="zh-CN" sz="1600" b="1" dirty="0">
                <a:latin typeface="+mn-ea"/>
                <a:ea typeface="+mn-ea"/>
              </a:rPr>
              <a:t>2</a:t>
            </a:r>
            <a:endParaRPr lang="zh-CN" altLang="en-US" sz="1600" b="1" dirty="0">
              <a:latin typeface="+mn-ea"/>
              <a:ea typeface="+mn-ea"/>
            </a:endParaRPr>
          </a:p>
        </p:txBody>
      </p:sp>
      <p:sp>
        <p:nvSpPr>
          <p:cNvPr id="7" name="文本框 6">
            <a:extLst>
              <a:ext uri="{FF2B5EF4-FFF2-40B4-BE49-F238E27FC236}">
                <a16:creationId xmlns:a16="http://schemas.microsoft.com/office/drawing/2014/main" id="{4C63BB79-7F49-43A4-A7E6-520B29B7120D}"/>
              </a:ext>
            </a:extLst>
          </p:cNvPr>
          <p:cNvSpPr txBox="1"/>
          <p:nvPr/>
        </p:nvSpPr>
        <p:spPr>
          <a:xfrm>
            <a:off x="4211960" y="3543398"/>
            <a:ext cx="216024" cy="338554"/>
          </a:xfrm>
          <a:prstGeom prst="rect">
            <a:avLst/>
          </a:prstGeom>
          <a:noFill/>
        </p:spPr>
        <p:txBody>
          <a:bodyPr wrap="square" rtlCol="0">
            <a:spAutoFit/>
          </a:bodyPr>
          <a:lstStyle/>
          <a:p>
            <a:r>
              <a:rPr lang="en-US" altLang="zh-CN" sz="1600" b="1" dirty="0">
                <a:latin typeface="+mn-ea"/>
                <a:ea typeface="+mn-ea"/>
              </a:rPr>
              <a:t>3</a:t>
            </a:r>
            <a:endParaRPr lang="zh-CN" altLang="en-US" sz="1600" b="1" dirty="0">
              <a:latin typeface="+mn-ea"/>
              <a:ea typeface="+mn-ea"/>
            </a:endParaRPr>
          </a:p>
        </p:txBody>
      </p:sp>
      <p:sp>
        <p:nvSpPr>
          <p:cNvPr id="8" name="文本框 7">
            <a:extLst>
              <a:ext uri="{FF2B5EF4-FFF2-40B4-BE49-F238E27FC236}">
                <a16:creationId xmlns:a16="http://schemas.microsoft.com/office/drawing/2014/main" id="{CD7E795A-0CF1-43FA-B319-117B29FE07AA}"/>
              </a:ext>
            </a:extLst>
          </p:cNvPr>
          <p:cNvSpPr txBox="1"/>
          <p:nvPr/>
        </p:nvSpPr>
        <p:spPr>
          <a:xfrm>
            <a:off x="5868144" y="3522494"/>
            <a:ext cx="216024" cy="338554"/>
          </a:xfrm>
          <a:prstGeom prst="rect">
            <a:avLst/>
          </a:prstGeom>
          <a:noFill/>
        </p:spPr>
        <p:txBody>
          <a:bodyPr wrap="square" rtlCol="0">
            <a:spAutoFit/>
          </a:bodyPr>
          <a:lstStyle/>
          <a:p>
            <a:r>
              <a:rPr lang="en-US" altLang="zh-CN" sz="1600" b="1" dirty="0">
                <a:latin typeface="+mn-ea"/>
                <a:ea typeface="+mn-ea"/>
              </a:rPr>
              <a:t>4</a:t>
            </a:r>
            <a:endParaRPr lang="zh-CN" altLang="en-US" sz="1600" b="1" dirty="0">
              <a:latin typeface="+mn-ea"/>
              <a:ea typeface="+mn-ea"/>
            </a:endParaRPr>
          </a:p>
        </p:txBody>
      </p:sp>
      <p:sp>
        <p:nvSpPr>
          <p:cNvPr id="9" name="文本框 8">
            <a:extLst>
              <a:ext uri="{FF2B5EF4-FFF2-40B4-BE49-F238E27FC236}">
                <a16:creationId xmlns:a16="http://schemas.microsoft.com/office/drawing/2014/main" id="{23ED77D8-E833-4A50-AA96-1AF862C59F5A}"/>
              </a:ext>
            </a:extLst>
          </p:cNvPr>
          <p:cNvSpPr txBox="1"/>
          <p:nvPr/>
        </p:nvSpPr>
        <p:spPr>
          <a:xfrm>
            <a:off x="7596336" y="3522494"/>
            <a:ext cx="216024" cy="338554"/>
          </a:xfrm>
          <a:prstGeom prst="rect">
            <a:avLst/>
          </a:prstGeom>
          <a:noFill/>
        </p:spPr>
        <p:txBody>
          <a:bodyPr wrap="square" rtlCol="0">
            <a:spAutoFit/>
          </a:bodyPr>
          <a:lstStyle/>
          <a:p>
            <a:r>
              <a:rPr lang="en-US" altLang="zh-CN" sz="1600" b="1" dirty="0">
                <a:latin typeface="+mn-ea"/>
                <a:ea typeface="+mn-ea"/>
              </a:rPr>
              <a:t>5</a:t>
            </a:r>
            <a:endParaRPr lang="zh-CN" altLang="en-US" sz="1600" b="1" dirty="0">
              <a:latin typeface="+mn-ea"/>
              <a:ea typeface="+mn-ea"/>
            </a:endParaRPr>
          </a:p>
        </p:txBody>
      </p:sp>
      <p:sp>
        <p:nvSpPr>
          <p:cNvPr id="10" name="文本框 9">
            <a:extLst>
              <a:ext uri="{FF2B5EF4-FFF2-40B4-BE49-F238E27FC236}">
                <a16:creationId xmlns:a16="http://schemas.microsoft.com/office/drawing/2014/main" id="{1D786B32-A10B-446A-8917-BEA16A3CC73F}"/>
              </a:ext>
            </a:extLst>
          </p:cNvPr>
          <p:cNvSpPr txBox="1"/>
          <p:nvPr/>
        </p:nvSpPr>
        <p:spPr>
          <a:xfrm>
            <a:off x="971600" y="6546830"/>
            <a:ext cx="216024" cy="338554"/>
          </a:xfrm>
          <a:prstGeom prst="rect">
            <a:avLst/>
          </a:prstGeom>
          <a:noFill/>
        </p:spPr>
        <p:txBody>
          <a:bodyPr wrap="square" rtlCol="0">
            <a:spAutoFit/>
          </a:bodyPr>
          <a:lstStyle/>
          <a:p>
            <a:r>
              <a:rPr lang="en-US" altLang="zh-CN" sz="1600" b="1" dirty="0">
                <a:latin typeface="+mn-ea"/>
                <a:ea typeface="+mn-ea"/>
              </a:rPr>
              <a:t>6</a:t>
            </a:r>
            <a:endParaRPr lang="zh-CN" altLang="en-US" sz="1600" b="1" dirty="0">
              <a:latin typeface="+mn-ea"/>
              <a:ea typeface="+mn-ea"/>
            </a:endParaRPr>
          </a:p>
        </p:txBody>
      </p:sp>
      <p:sp>
        <p:nvSpPr>
          <p:cNvPr id="11" name="文本框 10">
            <a:extLst>
              <a:ext uri="{FF2B5EF4-FFF2-40B4-BE49-F238E27FC236}">
                <a16:creationId xmlns:a16="http://schemas.microsoft.com/office/drawing/2014/main" id="{05F92DB7-83CC-4B75-9535-1EB83258F2F8}"/>
              </a:ext>
            </a:extLst>
          </p:cNvPr>
          <p:cNvSpPr txBox="1"/>
          <p:nvPr/>
        </p:nvSpPr>
        <p:spPr>
          <a:xfrm>
            <a:off x="2627784" y="6525925"/>
            <a:ext cx="216024" cy="338554"/>
          </a:xfrm>
          <a:prstGeom prst="rect">
            <a:avLst/>
          </a:prstGeom>
          <a:noFill/>
        </p:spPr>
        <p:txBody>
          <a:bodyPr wrap="square" rtlCol="0">
            <a:spAutoFit/>
          </a:bodyPr>
          <a:lstStyle/>
          <a:p>
            <a:r>
              <a:rPr lang="en-US" altLang="zh-CN" sz="1600" b="1" dirty="0">
                <a:latin typeface="+mn-ea"/>
                <a:ea typeface="+mn-ea"/>
              </a:rPr>
              <a:t>7</a:t>
            </a:r>
            <a:endParaRPr lang="zh-CN" altLang="en-US" sz="1600" b="1" dirty="0">
              <a:latin typeface="+mn-ea"/>
              <a:ea typeface="+mn-ea"/>
            </a:endParaRPr>
          </a:p>
        </p:txBody>
      </p:sp>
      <p:sp>
        <p:nvSpPr>
          <p:cNvPr id="12" name="文本框 11">
            <a:extLst>
              <a:ext uri="{FF2B5EF4-FFF2-40B4-BE49-F238E27FC236}">
                <a16:creationId xmlns:a16="http://schemas.microsoft.com/office/drawing/2014/main" id="{1070C40A-C7FB-4BA1-B679-D9B6908811FB}"/>
              </a:ext>
            </a:extLst>
          </p:cNvPr>
          <p:cNvSpPr txBox="1"/>
          <p:nvPr/>
        </p:nvSpPr>
        <p:spPr>
          <a:xfrm>
            <a:off x="4283968" y="6546829"/>
            <a:ext cx="216024" cy="338554"/>
          </a:xfrm>
          <a:prstGeom prst="rect">
            <a:avLst/>
          </a:prstGeom>
          <a:noFill/>
        </p:spPr>
        <p:txBody>
          <a:bodyPr wrap="square" rtlCol="0">
            <a:spAutoFit/>
          </a:bodyPr>
          <a:lstStyle/>
          <a:p>
            <a:r>
              <a:rPr lang="en-US" altLang="zh-CN" sz="1600" b="1" dirty="0">
                <a:latin typeface="+mn-ea"/>
                <a:ea typeface="+mn-ea"/>
              </a:rPr>
              <a:t>8</a:t>
            </a:r>
            <a:endParaRPr lang="zh-CN" altLang="en-US" sz="1600" b="1" dirty="0">
              <a:latin typeface="+mn-ea"/>
              <a:ea typeface="+mn-ea"/>
            </a:endParaRPr>
          </a:p>
        </p:txBody>
      </p:sp>
      <p:sp>
        <p:nvSpPr>
          <p:cNvPr id="13" name="文本框 12">
            <a:extLst>
              <a:ext uri="{FF2B5EF4-FFF2-40B4-BE49-F238E27FC236}">
                <a16:creationId xmlns:a16="http://schemas.microsoft.com/office/drawing/2014/main" id="{8B68E010-C6B5-4309-894E-9F1C49790032}"/>
              </a:ext>
            </a:extLst>
          </p:cNvPr>
          <p:cNvSpPr txBox="1"/>
          <p:nvPr/>
        </p:nvSpPr>
        <p:spPr>
          <a:xfrm>
            <a:off x="5940152" y="6525925"/>
            <a:ext cx="216024" cy="338554"/>
          </a:xfrm>
          <a:prstGeom prst="rect">
            <a:avLst/>
          </a:prstGeom>
          <a:noFill/>
        </p:spPr>
        <p:txBody>
          <a:bodyPr wrap="square" rtlCol="0">
            <a:spAutoFit/>
          </a:bodyPr>
          <a:lstStyle/>
          <a:p>
            <a:r>
              <a:rPr lang="en-US" altLang="zh-CN" sz="1600" b="1" dirty="0">
                <a:latin typeface="+mn-ea"/>
                <a:ea typeface="+mn-ea"/>
              </a:rPr>
              <a:t>9</a:t>
            </a:r>
            <a:endParaRPr lang="zh-CN" altLang="en-US" sz="1600" b="1" dirty="0">
              <a:latin typeface="+mn-ea"/>
              <a:ea typeface="+mn-ea"/>
            </a:endParaRPr>
          </a:p>
        </p:txBody>
      </p:sp>
      <p:sp>
        <p:nvSpPr>
          <p:cNvPr id="14" name="文本框 13">
            <a:extLst>
              <a:ext uri="{FF2B5EF4-FFF2-40B4-BE49-F238E27FC236}">
                <a16:creationId xmlns:a16="http://schemas.microsoft.com/office/drawing/2014/main" id="{2F6639A6-98F3-4498-9004-489F5CFD6296}"/>
              </a:ext>
            </a:extLst>
          </p:cNvPr>
          <p:cNvSpPr txBox="1"/>
          <p:nvPr/>
        </p:nvSpPr>
        <p:spPr>
          <a:xfrm>
            <a:off x="7596336" y="6525925"/>
            <a:ext cx="576064" cy="338554"/>
          </a:xfrm>
          <a:prstGeom prst="rect">
            <a:avLst/>
          </a:prstGeom>
          <a:noFill/>
        </p:spPr>
        <p:txBody>
          <a:bodyPr wrap="square" rtlCol="0">
            <a:spAutoFit/>
          </a:bodyPr>
          <a:lstStyle/>
          <a:p>
            <a:r>
              <a:rPr lang="en-US" altLang="zh-CN" sz="1600" b="1" dirty="0">
                <a:latin typeface="+mn-ea"/>
                <a:ea typeface="+mn-ea"/>
              </a:rPr>
              <a:t>10</a:t>
            </a:r>
            <a:endParaRPr lang="zh-CN" altLang="en-US" sz="1600" b="1" dirty="0">
              <a:latin typeface="+mn-ea"/>
              <a:ea typeface="+mn-ea"/>
            </a:endParaRPr>
          </a:p>
        </p:txBody>
      </p:sp>
    </p:spTree>
  </p:cSld>
  <p:clrMapOvr>
    <a:masterClrMapping/>
  </p:clrMapOvr>
</p:sld>
</file>

<file path=ppt/theme/theme1.xml><?xml version="1.0" encoding="utf-8"?>
<a:theme xmlns:a="http://schemas.openxmlformats.org/drawingml/2006/main" name="TSEG2007">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TSEG2007">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TSEG2007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TSEG2007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软件工程v1</Template>
  <TotalTime>2869</TotalTime>
  <Words>3381</Words>
  <Application>Microsoft Office PowerPoint</Application>
  <PresentationFormat>全屏显示(4:3)</PresentationFormat>
  <Paragraphs>430</Paragraphs>
  <Slides>43</Slides>
  <Notes>34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43</vt:i4>
      </vt:variant>
    </vt:vector>
  </HeadingPairs>
  <TitlesOfParts>
    <vt:vector size="52" baseType="lpstr">
      <vt:lpstr>黑体</vt:lpstr>
      <vt:lpstr>华文琥珀</vt:lpstr>
      <vt:lpstr>华文细黑</vt:lpstr>
      <vt:lpstr>华文中宋</vt:lpstr>
      <vt:lpstr>宋体</vt:lpstr>
      <vt:lpstr>Arial</vt:lpstr>
      <vt:lpstr>Times New Roman</vt:lpstr>
      <vt:lpstr>Wingdings</vt:lpstr>
      <vt:lpstr>TSEG2007</vt:lpstr>
      <vt:lpstr>软件工程 Software Engineering</vt:lpstr>
      <vt:lpstr>PowerPoint 演示文稿</vt:lpstr>
      <vt:lpstr>§3.1 系统分析</vt:lpstr>
      <vt:lpstr>§3.1 系统分析</vt:lpstr>
      <vt:lpstr>§3.1 系统分析</vt:lpstr>
      <vt:lpstr>PowerPoint 演示文稿</vt:lpstr>
      <vt:lpstr>§3.2 需求定义</vt:lpstr>
      <vt:lpstr>§3.2 需求定义</vt:lpstr>
      <vt:lpstr>§3.2 需求定义</vt:lpstr>
      <vt:lpstr>PowerPoint 演示文稿</vt:lpstr>
      <vt:lpstr>§3.3 软件需求分析的 目标及任务</vt:lpstr>
      <vt:lpstr>§3.3 软件需求分析的 目标及任务</vt:lpstr>
      <vt:lpstr>§3.3 软件需求分析的 目标及任务</vt:lpstr>
      <vt:lpstr>PowerPoint 演示文稿</vt:lpstr>
      <vt:lpstr>§3.4 软件需求分析建模的 原则和方法</vt:lpstr>
      <vt:lpstr>§3.4 软件需求分析建模的 原则和方法</vt:lpstr>
      <vt:lpstr>§3.4 软件需求分析建模的 原则和方法</vt:lpstr>
      <vt:lpstr>§3.4 软件需求分析建模的 原则和方法</vt:lpstr>
      <vt:lpstr>§3.4 软件需求分析建模的 原则和方法</vt:lpstr>
      <vt:lpstr>PowerPoint 演示文稿</vt:lpstr>
      <vt:lpstr>§3.5 软件需求工程</vt:lpstr>
      <vt:lpstr>§3.5 软件需求工程</vt:lpstr>
      <vt:lpstr>PowerPoint 演示文稿</vt:lpstr>
      <vt:lpstr>§3.6 软件需求分析过程</vt:lpstr>
      <vt:lpstr>§3.6 软件需求分析过程</vt:lpstr>
      <vt:lpstr>§3.6 软件需求分析过程</vt:lpstr>
      <vt:lpstr>§3.6 软件需求分析过程</vt:lpstr>
      <vt:lpstr>§3.6 软件需求分析过程</vt:lpstr>
      <vt:lpstr>§3.6 软件需求分析过程</vt:lpstr>
      <vt:lpstr>§3.6 软件需求分析过程</vt:lpstr>
      <vt:lpstr>§3.6 软件需求分析过程</vt:lpstr>
      <vt:lpstr>§3.6 软件需求分析过程</vt:lpstr>
      <vt:lpstr>PowerPoint 演示文稿</vt:lpstr>
      <vt:lpstr>§3.6 软件需求分析过程</vt:lpstr>
      <vt:lpstr>§3.6 软件需求分析过程</vt:lpstr>
      <vt:lpstr>§3.6 软件需求分析过程</vt:lpstr>
      <vt:lpstr>§3.6 软件需求分析过程</vt:lpstr>
      <vt:lpstr>§3.6 软件需求分析过程</vt:lpstr>
      <vt:lpstr>§3.6 软件需求分析过程</vt:lpstr>
      <vt:lpstr>§3.6 软件需求分析过程</vt:lpstr>
      <vt:lpstr>§3.6 软件需求分析过程</vt:lpstr>
      <vt:lpstr>§3.6 软件需求分析过程</vt:lpstr>
      <vt:lpstr>§3.6 软件需求分析过程</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huanghai</dc:creator>
  <cp:lastModifiedBy>huanghai</cp:lastModifiedBy>
  <cp:revision>225</cp:revision>
  <dcterms:created xsi:type="dcterms:W3CDTF">2008-02-28T04:11:02Z</dcterms:created>
  <dcterms:modified xsi:type="dcterms:W3CDTF">2021-03-23T13:09:19Z</dcterms:modified>
</cp:coreProperties>
</file>