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2"/>
  </p:notesMasterIdLst>
  <p:sldIdLst>
    <p:sldId id="257" r:id="rId2"/>
    <p:sldId id="258" r:id="rId3"/>
    <p:sldId id="260" r:id="rId4"/>
    <p:sldId id="261" r:id="rId5"/>
    <p:sldId id="262" r:id="rId6"/>
    <p:sldId id="351" r:id="rId7"/>
    <p:sldId id="352" r:id="rId8"/>
    <p:sldId id="353" r:id="rId9"/>
    <p:sldId id="264" r:id="rId10"/>
    <p:sldId id="263" r:id="rId11"/>
    <p:sldId id="265" r:id="rId12"/>
    <p:sldId id="266" r:id="rId13"/>
    <p:sldId id="267" r:id="rId14"/>
    <p:sldId id="268" r:id="rId15"/>
    <p:sldId id="269" r:id="rId16"/>
    <p:sldId id="337" r:id="rId17"/>
    <p:sldId id="270" r:id="rId18"/>
    <p:sldId id="271" r:id="rId19"/>
    <p:sldId id="272" r:id="rId20"/>
    <p:sldId id="273" r:id="rId21"/>
    <p:sldId id="274" r:id="rId22"/>
    <p:sldId id="276" r:id="rId23"/>
    <p:sldId id="278" r:id="rId24"/>
    <p:sldId id="338" r:id="rId25"/>
    <p:sldId id="277" r:id="rId26"/>
    <p:sldId id="279" r:id="rId27"/>
    <p:sldId id="280" r:id="rId28"/>
    <p:sldId id="281" r:id="rId29"/>
    <p:sldId id="340" r:id="rId30"/>
    <p:sldId id="282" r:id="rId31"/>
    <p:sldId id="283" r:id="rId32"/>
    <p:sldId id="347" r:id="rId33"/>
    <p:sldId id="348" r:id="rId34"/>
    <p:sldId id="286" r:id="rId35"/>
    <p:sldId id="287" r:id="rId36"/>
    <p:sldId id="288" r:id="rId37"/>
    <p:sldId id="336" r:id="rId38"/>
    <p:sldId id="335" r:id="rId39"/>
    <p:sldId id="291" r:id="rId40"/>
    <p:sldId id="290" r:id="rId41"/>
    <p:sldId id="289" r:id="rId42"/>
    <p:sldId id="343" r:id="rId43"/>
    <p:sldId id="342" r:id="rId44"/>
    <p:sldId id="292" r:id="rId45"/>
    <p:sldId id="293" r:id="rId46"/>
    <p:sldId id="294" r:id="rId47"/>
    <p:sldId id="295" r:id="rId48"/>
    <p:sldId id="339" r:id="rId49"/>
    <p:sldId id="344" r:id="rId50"/>
    <p:sldId id="345" r:id="rId51"/>
    <p:sldId id="297" r:id="rId52"/>
    <p:sldId id="298" r:id="rId53"/>
    <p:sldId id="299" r:id="rId54"/>
    <p:sldId id="300" r:id="rId55"/>
    <p:sldId id="301" r:id="rId56"/>
    <p:sldId id="302" r:id="rId57"/>
    <p:sldId id="303" r:id="rId58"/>
    <p:sldId id="305" r:id="rId59"/>
    <p:sldId id="304" r:id="rId60"/>
    <p:sldId id="306" r:id="rId61"/>
    <p:sldId id="307" r:id="rId62"/>
    <p:sldId id="308" r:id="rId63"/>
    <p:sldId id="309" r:id="rId64"/>
    <p:sldId id="310" r:id="rId65"/>
    <p:sldId id="311" r:id="rId66"/>
    <p:sldId id="349" r:id="rId67"/>
    <p:sldId id="322" r:id="rId68"/>
    <p:sldId id="323" r:id="rId69"/>
    <p:sldId id="324" r:id="rId70"/>
    <p:sldId id="350" r:id="rId7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0DFE9C6-C33D-4245-9D2D-07320289B81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A802248F-1FE1-48AC-B5B7-D0A91843BEC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0184D5AB-6B29-4D94-8523-8E4DE6785AD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78B2862-EC73-480E-8393-ECA3D73D54C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83942574-2C9F-4397-B6E0-B56BACB7A74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B7D53E20-F9D0-43C5-8DC4-9B1259030BD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09319831-E16A-4E19-94B6-4FB93688A21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80B6593-F462-44AE-AEA2-CDD03C29BB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81933F0-8BFA-46F6-A382-46AF4314274C}"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98C79877-DAFE-4795-A2EA-98C7A2223EB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4FABDB3-323B-4D7C-B1D1-C9EB2397E5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548A2048-22F9-4EF5-B1B5-5FBF20B34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4D0576EF-A43C-4712-8161-53E5D74A5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0CCD01D2-5CB8-46FE-9316-CCBB99E19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38E32779-637A-47D1-816B-2A7B0085ED55}"/>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76028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1604C430-2058-40CD-8372-D462B0A39F4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244942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676A8076-CB40-4686-8CAB-F2A80F75E71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06630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9C30E7D-58C2-4AF2-97F6-C98285999D1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71605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E999D942-CAD4-4017-B7AA-672F1299B81B}"/>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220721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EB802EF9-C473-494F-9686-7D2A8655564A}"/>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64599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801A2BD4-E82C-4C95-A5DD-9CD59BD1E2A0}"/>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0148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70FB2D08-5621-4C71-97FD-66A1FCED86C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242106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BDE7B57-6E3F-4936-926D-AE2C7964BAD4}"/>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71103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CD7A60EF-75AE-4B0D-82A7-28E6A9078BF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04378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89CE3DB4-4E14-4620-8A68-03058E889A93}"/>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85539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26C675BB-71DE-4DF7-AB13-26DDFF29654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1DBC225A-E526-491D-B6F0-FFE86D4581D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6C7F732-6E77-42A4-9144-FF0741EB6765}"/>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A9417C38-A83D-47DC-BAD8-36A91630EBEC}"/>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0E987C40-80FA-42F2-B1A0-F11C885E6BEC}"/>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8199" name="Text Box 7">
            <a:extLst>
              <a:ext uri="{FF2B5EF4-FFF2-40B4-BE49-F238E27FC236}">
                <a16:creationId xmlns:a16="http://schemas.microsoft.com/office/drawing/2014/main" id="{07627BC4-8D42-4982-B9DE-F07E40B9E511}"/>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BA4D8005-5ADC-45B8-9814-93065747D624}"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DFEF8B69-DC61-4765-A20A-86145BF972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8188222-0632-4656-938C-70C9495C409F}"/>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476"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E901DB54-0F5E-41E8-9047-1EC26F874E92}"/>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D85E23DC-7800-486B-8E14-B0799F8CA73F}"/>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4100" name="Rectangle 3">
            <a:extLst>
              <a:ext uri="{FF2B5EF4-FFF2-40B4-BE49-F238E27FC236}">
                <a16:creationId xmlns:a16="http://schemas.microsoft.com/office/drawing/2014/main" id="{CC1F8343-75FA-44CD-B38B-E8455138F005}"/>
              </a:ext>
            </a:extLst>
          </p:cNvPr>
          <p:cNvSpPr>
            <a:spLocks noGrp="1" noChangeArrowheads="1"/>
          </p:cNvSpPr>
          <p:nvPr>
            <p:ph type="subTitle" idx="1"/>
          </p:nvPr>
        </p:nvSpPr>
        <p:spPr>
          <a:xfrm>
            <a:off x="1403350" y="4351338"/>
            <a:ext cx="7035800" cy="1525587"/>
          </a:xfrm>
        </p:spPr>
        <p:txBody>
          <a:bodyPr/>
          <a:lstStyle/>
          <a:p>
            <a:r>
              <a:rPr lang="zh-CN" altLang="en-US" sz="3600" b="1" dirty="0"/>
              <a:t>第九章 软件实现、测试和维护</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484098F-57B0-4226-9625-97329E8FED44}"/>
              </a:ext>
            </a:extLst>
          </p:cNvPr>
          <p:cNvSpPr>
            <a:spLocks noGrp="1"/>
          </p:cNvSpPr>
          <p:nvPr>
            <p:ph type="title"/>
          </p:nvPr>
        </p:nvSpPr>
        <p:spPr/>
        <p:txBody>
          <a:bodyPr/>
          <a:lstStyle/>
          <a:p>
            <a:pPr marL="342900" indent="-342900"/>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58150851-BCA6-40A7-9A69-1215EF91BEAD}"/>
              </a:ext>
            </a:extLst>
          </p:cNvPr>
          <p:cNvSpPr>
            <a:spLocks noGrp="1"/>
          </p:cNvSpPr>
          <p:nvPr>
            <p:ph idx="1"/>
          </p:nvPr>
        </p:nvSpPr>
        <p:spPr>
          <a:xfrm>
            <a:off x="647700" y="1196975"/>
            <a:ext cx="8343900" cy="4856163"/>
          </a:xfrm>
        </p:spPr>
        <p:txBody>
          <a:bodyPr/>
          <a:lstStyle/>
          <a:p>
            <a:pPr>
              <a:buFont typeface="Wingdings" panose="05000000000000000000" pitchFamily="2" charset="2"/>
              <a:buNone/>
              <a:defRPr/>
            </a:pPr>
            <a:r>
              <a:rPr lang="en-US" altLang="zh-CN" b="1" dirty="0"/>
              <a:t>1. </a:t>
            </a:r>
            <a:r>
              <a:rPr lang="zh-CN" altLang="en-US" b="1" dirty="0"/>
              <a:t>软件测试概述</a:t>
            </a:r>
            <a:endParaRPr lang="en-US" altLang="zh-CN" b="1" dirty="0"/>
          </a:p>
          <a:p>
            <a:pPr>
              <a:buFont typeface="Wingdings" panose="05000000000000000000" pitchFamily="2" charset="2"/>
              <a:buNone/>
              <a:defRPr/>
            </a:pPr>
            <a:r>
              <a:rPr lang="en-US" altLang="zh-CN" b="1" dirty="0"/>
              <a:t>  </a:t>
            </a:r>
            <a:r>
              <a:rPr lang="en-US" altLang="zh-CN" sz="2800" b="1" dirty="0"/>
              <a:t>(1) </a:t>
            </a:r>
            <a:r>
              <a:rPr lang="zh-CN" sz="2800" b="1" dirty="0"/>
              <a:t>软件测试的定义</a:t>
            </a:r>
            <a:r>
              <a:rPr lang="en-US" altLang="zh-CN" sz="2800" b="1" dirty="0"/>
              <a:t>(</a:t>
            </a:r>
            <a:r>
              <a:rPr lang="zh-CN" altLang="en-US" sz="2800" b="1" dirty="0"/>
              <a:t>早期和狭义的定义</a:t>
            </a:r>
            <a:r>
              <a:rPr lang="en-US" altLang="zh-CN" sz="2800" b="1" dirty="0"/>
              <a:t>)</a:t>
            </a:r>
          </a:p>
          <a:p>
            <a:pPr lvl="1">
              <a:defRPr/>
            </a:pPr>
            <a:r>
              <a:rPr lang="zh-CN" sz="2400" b="1" dirty="0">
                <a:ea typeface="+mn-ea"/>
              </a:rPr>
              <a:t>软件测试是为了发现错误而执行</a:t>
            </a:r>
            <a:r>
              <a:rPr lang="zh-CN" altLang="en-US" sz="2400" b="1" dirty="0">
                <a:ea typeface="+mn-ea"/>
              </a:rPr>
              <a:t>“</a:t>
            </a:r>
            <a:r>
              <a:rPr lang="zh-CN" sz="2400" b="1" dirty="0">
                <a:ea typeface="+mn-ea"/>
              </a:rPr>
              <a:t>程序</a:t>
            </a:r>
            <a:r>
              <a:rPr lang="zh-CN" altLang="en-US" sz="2400" b="1" dirty="0">
                <a:ea typeface="+mn-ea"/>
              </a:rPr>
              <a:t>”</a:t>
            </a:r>
            <a:r>
              <a:rPr lang="zh-CN" sz="2400" b="1" dirty="0">
                <a:ea typeface="+mn-ea"/>
              </a:rPr>
              <a:t>的过程。或者说，软件测试是根据软件开发各阶段的规格说明和程序的内部结构而精心设计一批测试用例（即输入数据及其预期的输出结果），并利用这些测试用例去运行程序，以发现程序错误的过程</a:t>
            </a:r>
            <a:r>
              <a:rPr lang="zh-CN" altLang="en-US" sz="2400" b="1" dirty="0">
                <a:ea typeface="+mn-ea"/>
              </a:rPr>
              <a:t>。</a:t>
            </a:r>
            <a:endParaRPr lang="en-US" altLang="zh-CN" sz="2400" b="1" dirty="0">
              <a:ea typeface="+mn-ea"/>
            </a:endParaRPr>
          </a:p>
          <a:p>
            <a:pPr lvl="1">
              <a:defRPr/>
            </a:pPr>
            <a:r>
              <a:rPr lang="zh-CN" sz="2400" b="1" dirty="0">
                <a:ea typeface="+mn-ea"/>
              </a:rPr>
              <a:t>软件测试在软件生存期中横跨两个阶段</a:t>
            </a:r>
            <a:endParaRPr lang="en-US" altLang="zh-CN" sz="2400" b="1" dirty="0">
              <a:ea typeface="+mn-ea"/>
            </a:endParaRPr>
          </a:p>
          <a:p>
            <a:pPr lvl="2">
              <a:defRPr/>
            </a:pPr>
            <a:r>
              <a:rPr lang="zh-CN" altLang="en-US" sz="2000" b="1" dirty="0">
                <a:ea typeface="+mn-ea"/>
              </a:rPr>
              <a:t>单元测试 （编码者）</a:t>
            </a:r>
            <a:endParaRPr lang="en-US" altLang="zh-CN" sz="2000" b="1" dirty="0">
              <a:ea typeface="+mn-ea"/>
            </a:endParaRPr>
          </a:p>
          <a:p>
            <a:pPr lvl="2">
              <a:defRPr/>
            </a:pPr>
            <a:r>
              <a:rPr lang="zh-CN" altLang="en-US" sz="2000" b="1" dirty="0">
                <a:ea typeface="+mn-ea"/>
              </a:rPr>
              <a:t>各种综合测试  （专门的测试人员）</a:t>
            </a:r>
          </a:p>
        </p:txBody>
      </p:sp>
      <p:sp>
        <p:nvSpPr>
          <p:cNvPr id="11268" name="页脚占位符 3">
            <a:extLst>
              <a:ext uri="{FF2B5EF4-FFF2-40B4-BE49-F238E27FC236}">
                <a16:creationId xmlns:a16="http://schemas.microsoft.com/office/drawing/2014/main" id="{673162FF-5EE1-4660-9C72-25539ED6EE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E19F5350-9258-4744-B307-AFBB24C54F0F}"/>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D00763C2-6C4A-4666-A5AA-7355B5AEA202}"/>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sz="2800" b="1" dirty="0">
                <a:latin typeface="+mn-ea"/>
              </a:rPr>
              <a:t>软件测试的目的</a:t>
            </a:r>
            <a:endParaRPr lang="en-US" altLang="zh-CN" sz="2800" b="1" dirty="0">
              <a:latin typeface="+mn-ea"/>
            </a:endParaRPr>
          </a:p>
          <a:p>
            <a:pPr marL="1087437" lvl="1" indent="-457200">
              <a:buFont typeface="+mj-ea"/>
              <a:buAutoNum type="circleNumDbPlain"/>
              <a:defRPr/>
            </a:pPr>
            <a:r>
              <a:rPr lang="zh-CN" altLang="zh-CN" sz="2400" b="1" dirty="0">
                <a:latin typeface="+mn-ea"/>
                <a:ea typeface="+mn-ea"/>
              </a:rPr>
              <a:t>测试是执行</a:t>
            </a:r>
            <a:r>
              <a:rPr lang="zh-CN" altLang="en-US" sz="2400" b="1" dirty="0">
                <a:latin typeface="+mn-ea"/>
                <a:ea typeface="+mn-ea"/>
              </a:rPr>
              <a:t>程序的</a:t>
            </a:r>
            <a:r>
              <a:rPr lang="zh-CN" altLang="zh-CN" sz="2400" b="1" dirty="0">
                <a:latin typeface="+mn-ea"/>
                <a:ea typeface="+mn-ea"/>
              </a:rPr>
              <a:t>过程，目的在于发现错误。</a:t>
            </a:r>
            <a:endParaRPr lang="en-US" altLang="zh-CN" sz="2400" b="1" dirty="0">
              <a:latin typeface="+mn-ea"/>
              <a:ea typeface="+mn-ea"/>
            </a:endParaRPr>
          </a:p>
          <a:p>
            <a:pPr marL="1087437" lvl="1" indent="-457200">
              <a:buFont typeface="+mj-ea"/>
              <a:buAutoNum type="circleNumDbPlain"/>
              <a:defRPr/>
            </a:pPr>
            <a:r>
              <a:rPr lang="zh-CN" altLang="zh-CN" sz="2400" b="1" dirty="0">
                <a:latin typeface="+mn-ea"/>
                <a:ea typeface="+mn-ea"/>
              </a:rPr>
              <a:t>一个好的测试用例在于能发现至今未发现的错误。</a:t>
            </a:r>
            <a:endParaRPr lang="en-US" altLang="zh-CN" sz="2400" b="1" dirty="0">
              <a:latin typeface="+mn-ea"/>
              <a:ea typeface="+mn-ea"/>
            </a:endParaRPr>
          </a:p>
          <a:p>
            <a:pPr marL="1087437" lvl="1" indent="-457200">
              <a:buFont typeface="+mj-ea"/>
              <a:buAutoNum type="circleNumDbPlain"/>
              <a:defRPr/>
            </a:pPr>
            <a:r>
              <a:rPr lang="zh-CN" altLang="zh-CN" sz="2400" b="1" dirty="0">
                <a:latin typeface="+mn-ea"/>
                <a:ea typeface="+mn-ea"/>
              </a:rPr>
              <a:t>一个成功的测试是发现了至今未发现的错误的测试。</a:t>
            </a:r>
            <a:endParaRPr lang="en-US" altLang="zh-CN" sz="2400" b="1" dirty="0">
              <a:latin typeface="+mn-ea"/>
              <a:ea typeface="+mn-ea"/>
            </a:endParaRPr>
          </a:p>
          <a:p>
            <a:pPr lvl="1">
              <a:defRPr/>
            </a:pPr>
            <a:r>
              <a:rPr lang="zh-CN" b="1" dirty="0">
                <a:latin typeface="+mn-ea"/>
                <a:ea typeface="+mn-ea"/>
                <a:cs typeface="+mn-cs"/>
              </a:rPr>
              <a:t>设计测试的目标是想以最少的时间和人力系统地找出软件中潜在的各种错误和缺陷。</a:t>
            </a:r>
            <a:endParaRPr lang="en-US" altLang="zh-CN" b="1" dirty="0">
              <a:latin typeface="+mn-ea"/>
              <a:ea typeface="+mn-ea"/>
              <a:cs typeface="+mn-cs"/>
            </a:endParaRPr>
          </a:p>
          <a:p>
            <a:pPr lvl="1">
              <a:defRPr/>
            </a:pPr>
            <a:r>
              <a:rPr lang="zh-CN" b="1" dirty="0">
                <a:latin typeface="+mn-ea"/>
                <a:ea typeface="+mn-ea"/>
              </a:rPr>
              <a:t>测试不能表明软件中不存在错误，它只能说明软件中存在错误。</a:t>
            </a:r>
            <a:endParaRPr lang="en-US" altLang="zh-CN" b="1" dirty="0">
              <a:latin typeface="+mn-ea"/>
              <a:ea typeface="+mn-ea"/>
            </a:endParaRPr>
          </a:p>
        </p:txBody>
      </p:sp>
      <p:sp>
        <p:nvSpPr>
          <p:cNvPr id="12292" name="页脚占位符 3">
            <a:extLst>
              <a:ext uri="{FF2B5EF4-FFF2-40B4-BE49-F238E27FC236}">
                <a16:creationId xmlns:a16="http://schemas.microsoft.com/office/drawing/2014/main" id="{11EB452F-2A0C-4CD3-85EA-33EE4B3266B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4DF0909D-80E7-4BDD-BFBD-058DC587E790}"/>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60371C4B-7545-4070-9B69-F697BDF27ED0}"/>
              </a:ext>
            </a:extLst>
          </p:cNvPr>
          <p:cNvSpPr>
            <a:spLocks noGrp="1"/>
          </p:cNvSpPr>
          <p:nvPr>
            <p:ph idx="1"/>
          </p:nvPr>
        </p:nvSpPr>
        <p:spPr>
          <a:xfrm>
            <a:off x="642938" y="1071563"/>
            <a:ext cx="8343900" cy="4856162"/>
          </a:xfrm>
        </p:spPr>
        <p:txBody>
          <a:bodyPr/>
          <a:lstStyle/>
          <a:p>
            <a:pPr>
              <a:buFont typeface="Wingdings" panose="05000000000000000000" pitchFamily="2" charset="2"/>
              <a:buNone/>
              <a:defRPr/>
            </a:pPr>
            <a:r>
              <a:rPr lang="en-US" altLang="zh-CN" sz="2800" b="1" dirty="0"/>
              <a:t>(3) </a:t>
            </a:r>
            <a:r>
              <a:rPr lang="zh-CN" sz="2800" b="1" dirty="0"/>
              <a:t>软件测试的原则</a:t>
            </a:r>
            <a:endParaRPr lang="en-US" altLang="zh-CN" sz="2800" b="1" dirty="0"/>
          </a:p>
          <a:p>
            <a:pPr lvl="1">
              <a:defRPr/>
            </a:pPr>
            <a:r>
              <a:rPr lang="zh-CN" sz="2400" b="1" dirty="0">
                <a:ea typeface="+mn-ea"/>
              </a:rPr>
              <a:t>应当尽早地和不断地进行软件测试。</a:t>
            </a:r>
            <a:endParaRPr lang="en-US" altLang="zh-CN" sz="2400" b="1" dirty="0">
              <a:ea typeface="+mn-ea"/>
            </a:endParaRPr>
          </a:p>
          <a:p>
            <a:pPr lvl="1">
              <a:defRPr/>
            </a:pPr>
            <a:r>
              <a:rPr lang="zh-CN" sz="2400" b="1" dirty="0">
                <a:ea typeface="+mn-ea"/>
              </a:rPr>
              <a:t>测试用例应由测试输入数据和与之对应的预期输出结果这两部分组成。</a:t>
            </a:r>
            <a:endParaRPr lang="en-US" altLang="zh-CN" sz="2400" b="1" dirty="0">
              <a:ea typeface="+mn-ea"/>
            </a:endParaRPr>
          </a:p>
          <a:p>
            <a:pPr lvl="1">
              <a:defRPr/>
            </a:pPr>
            <a:r>
              <a:rPr lang="zh-CN" sz="2400" b="1" dirty="0">
                <a:ea typeface="+mn-ea"/>
              </a:rPr>
              <a:t>程序员应避免测试自己的程序。</a:t>
            </a:r>
            <a:endParaRPr lang="en-US" altLang="zh-CN" sz="2400" b="1" dirty="0">
              <a:ea typeface="+mn-ea"/>
            </a:endParaRPr>
          </a:p>
          <a:p>
            <a:pPr lvl="1">
              <a:defRPr/>
            </a:pPr>
            <a:r>
              <a:rPr lang="zh-CN" sz="2400" b="1" dirty="0">
                <a:ea typeface="+mn-ea"/>
              </a:rPr>
              <a:t>在设计测试用例时，应当包括合理的输入条件和不合理的输入条件。</a:t>
            </a:r>
            <a:endParaRPr lang="en-US" altLang="zh-CN" sz="2400" b="1" dirty="0">
              <a:ea typeface="+mn-ea"/>
            </a:endParaRPr>
          </a:p>
          <a:p>
            <a:pPr lvl="1">
              <a:defRPr/>
            </a:pPr>
            <a:r>
              <a:rPr lang="zh-CN" sz="2400" b="1" dirty="0">
                <a:ea typeface="+mn-ea"/>
              </a:rPr>
              <a:t>充分注意测试中的群集现象。</a:t>
            </a:r>
            <a:endParaRPr lang="en-US" altLang="zh-CN" sz="2400" b="1" dirty="0">
              <a:ea typeface="+mn-ea"/>
            </a:endParaRPr>
          </a:p>
          <a:p>
            <a:pPr lvl="1">
              <a:defRPr/>
            </a:pPr>
            <a:r>
              <a:rPr lang="zh-CN" sz="2400" b="1" dirty="0">
                <a:ea typeface="+mn-ea"/>
              </a:rPr>
              <a:t>严格执行测试计划，排除测试的随意性。</a:t>
            </a:r>
            <a:endParaRPr lang="en-US" altLang="zh-CN" sz="2400" b="1" dirty="0">
              <a:ea typeface="+mn-ea"/>
            </a:endParaRPr>
          </a:p>
          <a:p>
            <a:pPr lvl="1">
              <a:defRPr/>
            </a:pPr>
            <a:r>
              <a:rPr lang="zh-CN" sz="2400" b="1" dirty="0">
                <a:ea typeface="+mn-ea"/>
              </a:rPr>
              <a:t>应当对每一个测试结果做全面检查。</a:t>
            </a:r>
            <a:endParaRPr lang="en-US" altLang="zh-CN" sz="2400" b="1" dirty="0">
              <a:ea typeface="+mn-ea"/>
            </a:endParaRPr>
          </a:p>
          <a:p>
            <a:pPr lvl="1">
              <a:defRPr/>
            </a:pPr>
            <a:r>
              <a:rPr lang="zh-CN" sz="2400" b="1" dirty="0">
                <a:ea typeface="+mn-ea"/>
              </a:rPr>
              <a:t>妥善保存测试计划，测试用例，出错统计和最终分析报告，为维护提供方便。</a:t>
            </a:r>
            <a:endParaRPr lang="zh-CN" altLang="en-US" sz="2400" b="1" dirty="0">
              <a:ea typeface="+mn-ea"/>
            </a:endParaRPr>
          </a:p>
        </p:txBody>
      </p:sp>
      <p:sp>
        <p:nvSpPr>
          <p:cNvPr id="13316" name="页脚占位符 3">
            <a:extLst>
              <a:ext uri="{FF2B5EF4-FFF2-40B4-BE49-F238E27FC236}">
                <a16:creationId xmlns:a16="http://schemas.microsoft.com/office/drawing/2014/main" id="{CB8C1AAA-BDC6-4006-80A3-0D0E0DE571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129C5130-32B1-4916-851B-76D785EBD5B5}"/>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9CB8D0B5-33E5-476D-9ED6-47845CEE2942}"/>
              </a:ext>
            </a:extLst>
          </p:cNvPr>
          <p:cNvSpPr>
            <a:spLocks noGrp="1"/>
          </p:cNvSpPr>
          <p:nvPr>
            <p:ph idx="1"/>
          </p:nvPr>
        </p:nvSpPr>
        <p:spPr/>
        <p:txBody>
          <a:bodyPr/>
          <a:lstStyle/>
          <a:p>
            <a:pPr>
              <a:buFont typeface="Wingdings" panose="05000000000000000000" pitchFamily="2" charset="2"/>
              <a:buNone/>
              <a:defRPr/>
            </a:pPr>
            <a:r>
              <a:rPr lang="en-US" altLang="zh-CN" b="1" dirty="0"/>
              <a:t>2. </a:t>
            </a:r>
            <a:r>
              <a:rPr lang="zh-CN" b="1" dirty="0"/>
              <a:t>软件的可测试性</a:t>
            </a:r>
            <a:endParaRPr lang="en-US" altLang="zh-CN" b="1" dirty="0"/>
          </a:p>
          <a:p>
            <a:pPr lvl="1">
              <a:defRPr/>
            </a:pPr>
            <a:r>
              <a:rPr lang="zh-CN" b="1" dirty="0">
                <a:ea typeface="+mn-ea"/>
                <a:cs typeface="+mn-cs"/>
              </a:rPr>
              <a:t>软件的可测试性就是一个计算机程序能够被测试的容易程度。</a:t>
            </a:r>
            <a:endParaRPr lang="en-US" altLang="zh-CN" b="1" dirty="0">
              <a:ea typeface="+mn-ea"/>
              <a:cs typeface="+mn-cs"/>
            </a:endParaRPr>
          </a:p>
          <a:p>
            <a:pPr lvl="1">
              <a:defRPr/>
            </a:pPr>
            <a:r>
              <a:rPr lang="zh-CN" b="1" dirty="0">
                <a:ea typeface="+mn-ea"/>
                <a:cs typeface="+mn-cs"/>
              </a:rPr>
              <a:t>在软件开发过程中，很多环节都能够影响软件的可测试性</a:t>
            </a:r>
            <a:r>
              <a:rPr lang="zh-CN" altLang="en-US" b="1" dirty="0">
                <a:ea typeface="+mn-ea"/>
                <a:cs typeface="+mn-cs"/>
              </a:rPr>
              <a:t>，</a:t>
            </a:r>
            <a:r>
              <a:rPr lang="zh-CN" b="1" dirty="0">
                <a:ea typeface="+mn-ea"/>
                <a:cs typeface="+mn-cs"/>
              </a:rPr>
              <a:t>例如需求分析的描述、设计架构、实现手段等</a:t>
            </a:r>
            <a:endParaRPr lang="en-US" altLang="zh-CN" b="1" dirty="0">
              <a:ea typeface="+mn-ea"/>
              <a:cs typeface="+mn-cs"/>
            </a:endParaRPr>
          </a:p>
          <a:p>
            <a:pPr lvl="1">
              <a:defRPr/>
            </a:pPr>
            <a:r>
              <a:rPr lang="zh-CN" altLang="en-US" b="1" dirty="0">
                <a:ea typeface="+mn-ea"/>
                <a:cs typeface="+mn-cs"/>
              </a:rPr>
              <a:t>如果设计人员和程序员乐于完成一些对测试过程有帮助的工作，则可以极大提高软件的可测试性</a:t>
            </a:r>
            <a:endParaRPr lang="zh-CN" altLang="en-US" b="1" dirty="0">
              <a:ea typeface="+mn-ea"/>
            </a:endParaRPr>
          </a:p>
        </p:txBody>
      </p:sp>
      <p:sp>
        <p:nvSpPr>
          <p:cNvPr id="14340" name="页脚占位符 3">
            <a:extLst>
              <a:ext uri="{FF2B5EF4-FFF2-40B4-BE49-F238E27FC236}">
                <a16:creationId xmlns:a16="http://schemas.microsoft.com/office/drawing/2014/main" id="{29688C4A-8BEF-472C-B35B-59635DF78E1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4794416F-9510-4D09-B3D5-12424B61D4AD}"/>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15363" name="内容占位符 2">
            <a:extLst>
              <a:ext uri="{FF2B5EF4-FFF2-40B4-BE49-F238E27FC236}">
                <a16:creationId xmlns:a16="http://schemas.microsoft.com/office/drawing/2014/main" id="{E7E8F24B-350D-4CAF-90F9-38E57F4E6F26}"/>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5364" name="页脚占位符 3">
            <a:extLst>
              <a:ext uri="{FF2B5EF4-FFF2-40B4-BE49-F238E27FC236}">
                <a16:creationId xmlns:a16="http://schemas.microsoft.com/office/drawing/2014/main" id="{8C890F11-5659-4BF5-9ED6-E9790B4A22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181CFBF3-985E-4ECE-827A-BBAF5ACBDFB9}"/>
              </a:ext>
            </a:extLst>
          </p:cNvPr>
          <p:cNvGraphicFramePr>
            <a:graphicFrameLocks noGrp="1"/>
          </p:cNvGraphicFramePr>
          <p:nvPr>
            <p:extLst>
              <p:ext uri="{D42A27DB-BD31-4B8C-83A1-F6EECF244321}">
                <p14:modId xmlns:p14="http://schemas.microsoft.com/office/powerpoint/2010/main" val="1614488946"/>
              </p:ext>
            </p:extLst>
          </p:nvPr>
        </p:nvGraphicFramePr>
        <p:xfrm>
          <a:off x="15875" y="1143000"/>
          <a:ext cx="9093200" cy="5429247"/>
        </p:xfrm>
        <a:graphic>
          <a:graphicData uri="http://schemas.openxmlformats.org/drawingml/2006/table">
            <a:tbl>
              <a:tblPr/>
              <a:tblGrid>
                <a:gridCol w="1530539">
                  <a:extLst>
                    <a:ext uri="{9D8B030D-6E8A-4147-A177-3AD203B41FA5}">
                      <a16:colId xmlns:a16="http://schemas.microsoft.com/office/drawing/2014/main" val="20000"/>
                    </a:ext>
                  </a:extLst>
                </a:gridCol>
                <a:gridCol w="2630757">
                  <a:extLst>
                    <a:ext uri="{9D8B030D-6E8A-4147-A177-3AD203B41FA5}">
                      <a16:colId xmlns:a16="http://schemas.microsoft.com/office/drawing/2014/main" val="20001"/>
                    </a:ext>
                  </a:extLst>
                </a:gridCol>
                <a:gridCol w="4931904">
                  <a:extLst>
                    <a:ext uri="{9D8B030D-6E8A-4147-A177-3AD203B41FA5}">
                      <a16:colId xmlns:a16="http://schemas.microsoft.com/office/drawing/2014/main" val="20002"/>
                    </a:ext>
                  </a:extLst>
                </a:gridCol>
              </a:tblGrid>
              <a:tr h="153409">
                <a:tc>
                  <a:txBody>
                    <a:bodyPr/>
                    <a:lstStyle/>
                    <a:p>
                      <a:pPr algn="ctr">
                        <a:spcAft>
                          <a:spcPts val="0"/>
                        </a:spcAft>
                      </a:pPr>
                      <a:r>
                        <a:rPr lang="zh-CN" sz="1000" b="1" kern="100" dirty="0">
                          <a:latin typeface="+mn-ea"/>
                          <a:ea typeface="+mn-ea"/>
                        </a:rPr>
                        <a:t>影响软件可测试性因素</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b="1" kern="100">
                          <a:latin typeface="+mn-ea"/>
                          <a:ea typeface="+mn-ea"/>
                        </a:rPr>
                        <a:t>描述</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b="1" kern="100">
                          <a:latin typeface="+mn-ea"/>
                          <a:ea typeface="+mn-ea"/>
                        </a:rPr>
                        <a:t>表现</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3409">
                <a:tc rowSpan="3">
                  <a:txBody>
                    <a:bodyPr/>
                    <a:lstStyle/>
                    <a:p>
                      <a:pPr algn="ctr">
                        <a:spcAft>
                          <a:spcPts val="0"/>
                        </a:spcAft>
                      </a:pPr>
                      <a:r>
                        <a:rPr lang="zh-CN" sz="1000" b="1" kern="100" dirty="0">
                          <a:latin typeface="+mn-ea"/>
                          <a:ea typeface="+mn-ea"/>
                        </a:rPr>
                        <a:t>可</a:t>
                      </a:r>
                      <a:r>
                        <a:rPr lang="zh-CN" altLang="en-US" sz="1000" b="1" kern="100" dirty="0">
                          <a:latin typeface="+mn-ea"/>
                          <a:ea typeface="+mn-ea"/>
                        </a:rPr>
                        <a:t>用性</a:t>
                      </a:r>
                      <a:endParaRPr lang="zh-CN" sz="1000" b="1" kern="100" dirty="0">
                        <a:latin typeface="+mn-ea"/>
                        <a:ea typeface="+mn-ea"/>
                      </a:endParaRP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000" b="1" kern="100">
                          <a:latin typeface="+mn-ea"/>
                          <a:ea typeface="+mn-ea"/>
                        </a:rPr>
                        <a:t>运行的越好，被测试的效率越高</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dirty="0">
                          <a:latin typeface="+mn-ea"/>
                          <a:ea typeface="+mn-ea"/>
                        </a:rPr>
                        <a:t>系统的错误很少</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没有阻碍测试执行的错误</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产品在功能阶段的演化（允许同时开发和测试）</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53409">
                <a:tc rowSpan="8">
                  <a:txBody>
                    <a:bodyPr/>
                    <a:lstStyle/>
                    <a:p>
                      <a:pPr algn="ctr">
                        <a:spcAft>
                          <a:spcPts val="0"/>
                        </a:spcAft>
                      </a:pPr>
                      <a:r>
                        <a:rPr lang="zh-CN" sz="1000" b="1" kern="100">
                          <a:latin typeface="+mn-ea"/>
                          <a:ea typeface="+mn-ea"/>
                        </a:rPr>
                        <a:t>可观察性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algn="ctr">
                        <a:spcAft>
                          <a:spcPts val="0"/>
                        </a:spcAft>
                      </a:pPr>
                      <a:r>
                        <a:rPr lang="zh-CN" sz="1000" b="1" kern="100">
                          <a:latin typeface="+mn-ea"/>
                          <a:ea typeface="+mn-ea"/>
                        </a:rPr>
                        <a:t>所看见的就是所测试的</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每个测试有唯一的输出</a:t>
                      </a:r>
                      <a:r>
                        <a:rPr lang="en-US" sz="1000" b="1" kern="100">
                          <a:latin typeface="+mn-ea"/>
                          <a:ea typeface="+mn-ea"/>
                        </a:rPr>
                        <a:t> </a:t>
                      </a:r>
                      <a:endParaRPr lang="zh-CN" sz="1000" b="1" kern="100">
                        <a:latin typeface="+mn-ea"/>
                        <a:ea typeface="+mn-ea"/>
                      </a:endParaRP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系统状态和变量可见，或在运行中可查询</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565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过去的系统状态和变量可见，或在运行中可查询（事物日志）</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所有影响输出的因素都可见</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容易识别错误输出</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通过自测机制自动侦测内部错误</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自动报告内部错误</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可获取源代码</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53409">
                <a:tc rowSpan="5">
                  <a:txBody>
                    <a:bodyPr/>
                    <a:lstStyle/>
                    <a:p>
                      <a:pPr algn="ctr">
                        <a:spcAft>
                          <a:spcPts val="0"/>
                        </a:spcAft>
                      </a:pPr>
                      <a:r>
                        <a:rPr lang="zh-CN" sz="1000" b="1" kern="100">
                          <a:latin typeface="+mn-ea"/>
                          <a:ea typeface="+mn-ea"/>
                        </a:rPr>
                        <a:t>可控制性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5">
                  <a:txBody>
                    <a:bodyPr/>
                    <a:lstStyle/>
                    <a:p>
                      <a:pPr algn="ctr">
                        <a:spcAft>
                          <a:spcPts val="0"/>
                        </a:spcAft>
                      </a:pPr>
                      <a:r>
                        <a:rPr lang="zh-CN" sz="1000" b="1" kern="100">
                          <a:latin typeface="+mn-ea"/>
                          <a:ea typeface="+mn-ea"/>
                        </a:rPr>
                        <a:t>对软件的控制越好，测试越能被自动执行与优化</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所有可能的输出都产生于某种输入组合</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通过某种输入组合，所有的代码都可能被执行</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565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测试工程师可直接控制软件和硬件的状态及变量</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输入和输出格式保持一致且有结构</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能够便利地对测试进行说明、自动化和再生</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53409">
                <a:tc rowSpan="2">
                  <a:txBody>
                    <a:bodyPr/>
                    <a:lstStyle/>
                    <a:p>
                      <a:pPr algn="ctr">
                        <a:spcAft>
                          <a:spcPts val="0"/>
                        </a:spcAft>
                      </a:pPr>
                      <a:r>
                        <a:rPr lang="zh-CN" sz="1000" b="1" kern="100">
                          <a:latin typeface="+mn-ea"/>
                          <a:ea typeface="+mn-ea"/>
                        </a:rPr>
                        <a:t>可分解性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spcAft>
                          <a:spcPts val="0"/>
                        </a:spcAft>
                      </a:pPr>
                      <a:r>
                        <a:rPr lang="zh-CN" sz="1000" b="1" kern="100">
                          <a:latin typeface="+mn-ea"/>
                          <a:ea typeface="+mn-ea"/>
                        </a:rPr>
                        <a:t>通过控制测试范围，能够更快地分解问题，执行更灵巧的再测试</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软件系统由独立模块构成</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能够独立测试各软件模块</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53409">
                <a:tc rowSpan="3">
                  <a:txBody>
                    <a:bodyPr/>
                    <a:lstStyle/>
                    <a:p>
                      <a:pPr algn="ctr">
                        <a:spcAft>
                          <a:spcPts val="0"/>
                        </a:spcAft>
                      </a:pPr>
                      <a:r>
                        <a:rPr lang="zh-CN" sz="1000" b="1" kern="100">
                          <a:latin typeface="+mn-ea"/>
                          <a:ea typeface="+mn-ea"/>
                        </a:rPr>
                        <a:t>简单性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ctr">
                        <a:spcAft>
                          <a:spcPts val="0"/>
                        </a:spcAft>
                      </a:pPr>
                      <a:r>
                        <a:rPr lang="zh-CN" sz="1000" b="1" kern="100">
                          <a:latin typeface="+mn-ea"/>
                          <a:ea typeface="+mn-ea"/>
                        </a:rPr>
                        <a:t>需要测试的内容越少，测试的速度越快</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功能简单性</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结构简单性</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代码简单性</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53409">
                <a:tc rowSpan="4">
                  <a:txBody>
                    <a:bodyPr/>
                    <a:lstStyle/>
                    <a:p>
                      <a:pPr algn="ctr">
                        <a:spcAft>
                          <a:spcPts val="0"/>
                        </a:spcAft>
                      </a:pPr>
                      <a:r>
                        <a:rPr lang="zh-CN" sz="1000" b="1" kern="100">
                          <a:latin typeface="+mn-ea"/>
                          <a:ea typeface="+mn-ea"/>
                        </a:rPr>
                        <a:t>稳定性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algn="ctr">
                        <a:spcAft>
                          <a:spcPts val="0"/>
                        </a:spcAft>
                      </a:pPr>
                      <a:r>
                        <a:rPr lang="zh-CN" sz="1000" b="1" kern="100">
                          <a:latin typeface="+mn-ea"/>
                          <a:ea typeface="+mn-ea"/>
                        </a:rPr>
                        <a:t>改变越小，对测试的破坏越小</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软件的变化是不经常的</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软件的变化是可控制的</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软件的变化不影响已有的测试</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软件失效后能得到良好的恢复</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r h="153409">
                <a:tc rowSpan="7">
                  <a:txBody>
                    <a:bodyPr/>
                    <a:lstStyle/>
                    <a:p>
                      <a:pPr algn="ctr">
                        <a:spcAft>
                          <a:spcPts val="0"/>
                        </a:spcAft>
                      </a:pPr>
                      <a:r>
                        <a:rPr lang="zh-CN" sz="1000" b="1" kern="100">
                          <a:latin typeface="+mn-ea"/>
                          <a:ea typeface="+mn-ea"/>
                        </a:rPr>
                        <a:t>易理解性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ctr">
                        <a:spcAft>
                          <a:spcPts val="0"/>
                        </a:spcAft>
                      </a:pPr>
                      <a:r>
                        <a:rPr lang="zh-CN" sz="1000" b="1" kern="100">
                          <a:latin typeface="+mn-ea"/>
                          <a:ea typeface="+mn-ea"/>
                        </a:rPr>
                        <a:t>得到的信息越多，进行的测试越灵巧</a:t>
                      </a:r>
                    </a:p>
                  </a:txBody>
                  <a:tcPr marL="58057" marR="5805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00" b="1" kern="100">
                          <a:latin typeface="+mn-ea"/>
                          <a:ea typeface="+mn-ea"/>
                        </a:rPr>
                        <a:t>设计能够被很好地理解</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6"/>
                  </a:ext>
                </a:extLst>
              </a:tr>
              <a:tr h="27565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内部、外部和共享构建之间的依赖性能够被很好地理解</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7"/>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设计的改变被通知</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8"/>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可随时获取技术文档</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9"/>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技术文档组织合理</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0"/>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a:latin typeface="+mn-ea"/>
                          <a:ea typeface="+mn-ea"/>
                        </a:rPr>
                        <a:t>技术文档明确详细</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1"/>
                  </a:ext>
                </a:extLst>
              </a:tr>
              <a:tr h="153409">
                <a:tc vMerge="1">
                  <a:txBody>
                    <a:bodyPr/>
                    <a:lstStyle/>
                    <a:p>
                      <a:endParaRPr lang="zh-CN" altLang="en-US"/>
                    </a:p>
                  </a:txBody>
                  <a:tcPr/>
                </a:tc>
                <a:tc vMerge="1">
                  <a:txBody>
                    <a:bodyPr/>
                    <a:lstStyle/>
                    <a:p>
                      <a:endParaRPr lang="zh-CN" altLang="en-US"/>
                    </a:p>
                  </a:txBody>
                  <a:tcPr/>
                </a:tc>
                <a:tc>
                  <a:txBody>
                    <a:bodyPr/>
                    <a:lstStyle/>
                    <a:p>
                      <a:pPr algn="just">
                        <a:spcAft>
                          <a:spcPts val="0"/>
                        </a:spcAft>
                      </a:pPr>
                      <a:r>
                        <a:rPr lang="zh-CN" sz="1000" b="1" kern="100" dirty="0">
                          <a:latin typeface="+mn-ea"/>
                          <a:ea typeface="+mn-ea"/>
                        </a:rPr>
                        <a:t>技术文档精确性稳定</a:t>
                      </a:r>
                    </a:p>
                  </a:txBody>
                  <a:tcPr marL="58057" marR="5805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3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5667F531-226D-4B64-B792-7ED021517A47}"/>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E0B99B8C-DF4C-4B67-8FA9-3190D330CD24}"/>
              </a:ext>
            </a:extLst>
          </p:cNvPr>
          <p:cNvSpPr>
            <a:spLocks noGrp="1"/>
          </p:cNvSpPr>
          <p:nvPr>
            <p:ph idx="1"/>
          </p:nvPr>
        </p:nvSpPr>
        <p:spPr>
          <a:xfrm>
            <a:off x="642938" y="1000125"/>
            <a:ext cx="8343900" cy="5429250"/>
          </a:xfrm>
        </p:spPr>
        <p:txBody>
          <a:bodyPr/>
          <a:lstStyle/>
          <a:p>
            <a:pPr>
              <a:buFont typeface="Wingdings" panose="05000000000000000000" pitchFamily="2" charset="2"/>
              <a:buNone/>
              <a:defRPr/>
            </a:pPr>
            <a:r>
              <a:rPr lang="en-US" altLang="zh-CN" b="1" dirty="0"/>
              <a:t>3. </a:t>
            </a:r>
            <a:r>
              <a:rPr lang="zh-CN" b="1" dirty="0"/>
              <a:t>软件测试的对象</a:t>
            </a:r>
            <a:r>
              <a:rPr lang="en-US" altLang="zh-CN" b="1" dirty="0"/>
              <a:t>(</a:t>
            </a:r>
            <a:r>
              <a:rPr lang="zh-CN" altLang="en-US" b="1" dirty="0"/>
              <a:t>现代和广义的测试定义</a:t>
            </a:r>
            <a:r>
              <a:rPr lang="en-US" altLang="zh-CN" b="1" dirty="0"/>
              <a:t>)</a:t>
            </a:r>
          </a:p>
          <a:p>
            <a:pPr lvl="1">
              <a:defRPr/>
            </a:pPr>
            <a:r>
              <a:rPr lang="zh-CN" b="1" dirty="0">
                <a:ea typeface="+mn-ea"/>
                <a:cs typeface="+mn-cs"/>
              </a:rPr>
              <a:t>软件测试并不等于程序测试，</a:t>
            </a:r>
            <a:r>
              <a:rPr lang="zh-CN" altLang="en-US" b="1" dirty="0">
                <a:ea typeface="+mn-ea"/>
                <a:cs typeface="+mn-cs"/>
              </a:rPr>
              <a:t>现代软件测试指为发现软件中存在的错误，对软件开发过程中形成的各项输出进行检查的过程。</a:t>
            </a:r>
            <a:endParaRPr lang="en-US" altLang="zh-CN" b="1" dirty="0">
              <a:ea typeface="+mn-ea"/>
              <a:cs typeface="+mn-cs"/>
            </a:endParaRPr>
          </a:p>
          <a:p>
            <a:pPr lvl="1">
              <a:defRPr/>
            </a:pPr>
            <a:r>
              <a:rPr lang="zh-CN" altLang="en-US" b="1" dirty="0">
                <a:ea typeface="+mn-ea"/>
                <a:cs typeface="+mn-cs"/>
              </a:rPr>
              <a:t>测试</a:t>
            </a:r>
            <a:r>
              <a:rPr lang="zh-CN" b="1" dirty="0">
                <a:ea typeface="+mn-ea"/>
                <a:cs typeface="+mn-cs"/>
              </a:rPr>
              <a:t>应该贯穿于软件开发的整个期间</a:t>
            </a:r>
            <a:r>
              <a:rPr lang="zh-CN" altLang="en-US" b="1" dirty="0">
                <a:ea typeface="+mn-ea"/>
                <a:cs typeface="+mn-cs"/>
              </a:rPr>
              <a:t>，</a:t>
            </a:r>
            <a:r>
              <a:rPr lang="zh-CN" b="1" dirty="0">
                <a:ea typeface="+mn-ea"/>
                <a:cs typeface="+mn-cs"/>
              </a:rPr>
              <a:t>需求分析</a:t>
            </a:r>
            <a:r>
              <a:rPr lang="zh-CN" altLang="en-US" b="1" dirty="0">
                <a:ea typeface="+mn-ea"/>
                <a:cs typeface="+mn-cs"/>
              </a:rPr>
              <a:t>规格说明</a:t>
            </a:r>
            <a:r>
              <a:rPr lang="zh-CN" b="1" dirty="0">
                <a:ea typeface="+mn-ea"/>
                <a:cs typeface="+mn-cs"/>
              </a:rPr>
              <a:t>、概要设计</a:t>
            </a:r>
            <a:r>
              <a:rPr lang="zh-CN" altLang="en-US" b="1" dirty="0">
                <a:ea typeface="+mn-ea"/>
                <a:cs typeface="+mn-cs"/>
              </a:rPr>
              <a:t>说明</a:t>
            </a:r>
            <a:r>
              <a:rPr lang="zh-CN" b="1" dirty="0">
                <a:ea typeface="+mn-ea"/>
                <a:cs typeface="+mn-cs"/>
              </a:rPr>
              <a:t>、详细设计</a:t>
            </a:r>
            <a:r>
              <a:rPr lang="zh-CN" altLang="en-US" b="1" dirty="0">
                <a:ea typeface="+mn-ea"/>
                <a:cs typeface="+mn-cs"/>
              </a:rPr>
              <a:t>说明、单元代码、集成的系统以及其他输出文档</a:t>
            </a:r>
            <a:r>
              <a:rPr lang="zh-CN" b="1" dirty="0">
                <a:ea typeface="+mn-ea"/>
                <a:cs typeface="+mn-cs"/>
              </a:rPr>
              <a:t>，都应该成为测试的对象。</a:t>
            </a:r>
            <a:endParaRPr lang="en-US" altLang="zh-CN" b="1" dirty="0">
              <a:ea typeface="+mn-ea"/>
              <a:cs typeface="+mn-cs"/>
            </a:endParaRPr>
          </a:p>
        </p:txBody>
      </p:sp>
      <p:sp>
        <p:nvSpPr>
          <p:cNvPr id="16388" name="页脚占位符 3">
            <a:extLst>
              <a:ext uri="{FF2B5EF4-FFF2-40B4-BE49-F238E27FC236}">
                <a16:creationId xmlns:a16="http://schemas.microsoft.com/office/drawing/2014/main" id="{0AF8715B-EBF8-48A3-80C2-EA67D51C82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57283D12-AA46-40AB-9DB1-D0D6D66F7A95}"/>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BA2E64D4-09F5-4937-BD46-BAE829E731F8}"/>
              </a:ext>
            </a:extLst>
          </p:cNvPr>
          <p:cNvSpPr>
            <a:spLocks noGrp="1"/>
          </p:cNvSpPr>
          <p:nvPr>
            <p:ph idx="1"/>
          </p:nvPr>
        </p:nvSpPr>
        <p:spPr/>
        <p:txBody>
          <a:bodyPr/>
          <a:lstStyle/>
          <a:p>
            <a:pPr>
              <a:defRPr/>
            </a:pPr>
            <a:r>
              <a:rPr lang="zh-CN" altLang="en-US" sz="2800" b="1" dirty="0">
                <a:latin typeface="+mn-ea"/>
              </a:rPr>
              <a:t>广义的软件测试包含三类具体活动：</a:t>
            </a:r>
            <a:endParaRPr lang="en-US" altLang="zh-CN" sz="2800" b="1" dirty="0">
              <a:latin typeface="+mn-ea"/>
            </a:endParaRPr>
          </a:p>
          <a:p>
            <a:pPr lvl="1">
              <a:defRPr/>
            </a:pPr>
            <a:r>
              <a:rPr lang="zh-CN" altLang="en-US" sz="2400" b="1" dirty="0">
                <a:latin typeface="+mn-ea"/>
                <a:ea typeface="+mn-ea"/>
              </a:rPr>
              <a:t>测试：设计测试用例，运行程序，执行具体系统测试的过程。</a:t>
            </a:r>
          </a:p>
          <a:p>
            <a:pPr lvl="1">
              <a:defRPr/>
            </a:pPr>
            <a:r>
              <a:rPr lang="zh-CN" altLang="en-US" sz="2400" b="1" dirty="0">
                <a:latin typeface="+mn-ea"/>
                <a:ea typeface="+mn-ea"/>
              </a:rPr>
              <a:t>确认：评估待开发的软件产品是否正确无误、可行和有价值，并确保待开发的软件是正确的，与用户期望是完全符合的，是对软件开发构想的检测，能够回答“是否构造了正确的软件”的问题。</a:t>
            </a:r>
            <a:endParaRPr lang="en-US" altLang="zh-CN" sz="2400" b="1" dirty="0">
              <a:latin typeface="+mn-ea"/>
              <a:ea typeface="+mn-ea"/>
            </a:endParaRPr>
          </a:p>
          <a:p>
            <a:pPr lvl="1">
              <a:defRPr/>
            </a:pPr>
            <a:r>
              <a:rPr lang="zh-CN" altLang="en-US" sz="2400" b="1" dirty="0">
                <a:latin typeface="+mn-ea"/>
                <a:ea typeface="+mn-ea"/>
              </a:rPr>
              <a:t>验证：检测软件开发的每个阶段、每个步骤结果是否正确无误，是否与软件开发各阶段的要求和期望的结果相一致，并确保软件会正确无误地实现软件的需求，开发过程是沿正确的方向进行的，能够回答“是否正确地构造了软件”的问题。</a:t>
            </a:r>
            <a:endParaRPr lang="en-US" altLang="zh-CN" sz="2400" b="1" dirty="0">
              <a:latin typeface="+mn-ea"/>
              <a:ea typeface="+mn-ea"/>
            </a:endParaRPr>
          </a:p>
          <a:p>
            <a:pPr>
              <a:defRPr/>
            </a:pPr>
            <a:endParaRPr lang="zh-CN" altLang="en-US" dirty="0">
              <a:latin typeface="+mn-ea"/>
            </a:endParaRPr>
          </a:p>
        </p:txBody>
      </p:sp>
      <p:sp>
        <p:nvSpPr>
          <p:cNvPr id="17412" name="页脚占位符 3">
            <a:extLst>
              <a:ext uri="{FF2B5EF4-FFF2-40B4-BE49-F238E27FC236}">
                <a16:creationId xmlns:a16="http://schemas.microsoft.com/office/drawing/2014/main" id="{CCBAA5C8-AB21-498C-81D5-01A7882D28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C25568F-5007-4D71-82A5-B977231369D0}"/>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18435" name="内容占位符 2">
            <a:extLst>
              <a:ext uri="{FF2B5EF4-FFF2-40B4-BE49-F238E27FC236}">
                <a16:creationId xmlns:a16="http://schemas.microsoft.com/office/drawing/2014/main" id="{8414FDA5-E4E1-471C-A856-FEBFADA17F3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18436" name="页脚占位符 3">
            <a:extLst>
              <a:ext uri="{FF2B5EF4-FFF2-40B4-BE49-F238E27FC236}">
                <a16:creationId xmlns:a16="http://schemas.microsoft.com/office/drawing/2014/main" id="{A94C257A-7394-4004-8E8C-4A2B4107A5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15756" name="Rectangle 44">
            <a:extLst>
              <a:ext uri="{FF2B5EF4-FFF2-40B4-BE49-F238E27FC236}">
                <a16:creationId xmlns:a16="http://schemas.microsoft.com/office/drawing/2014/main" id="{6425EB20-A4D8-4679-A797-FEF4BE3DF0CD}"/>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pSp>
        <p:nvGrpSpPr>
          <p:cNvPr id="18438" name="Group 1">
            <a:extLst>
              <a:ext uri="{FF2B5EF4-FFF2-40B4-BE49-F238E27FC236}">
                <a16:creationId xmlns:a16="http://schemas.microsoft.com/office/drawing/2014/main" id="{27FA32B1-8360-4B5B-B2E9-6CDDFEC73558}"/>
              </a:ext>
            </a:extLst>
          </p:cNvPr>
          <p:cNvGrpSpPr>
            <a:grpSpLocks noChangeAspect="1"/>
          </p:cNvGrpSpPr>
          <p:nvPr/>
        </p:nvGrpSpPr>
        <p:grpSpPr bwMode="auto">
          <a:xfrm>
            <a:off x="857250" y="1143000"/>
            <a:ext cx="7748588" cy="5000625"/>
            <a:chOff x="2254" y="6871"/>
            <a:chExt cx="8306" cy="5360"/>
          </a:xfrm>
        </p:grpSpPr>
        <p:sp>
          <p:nvSpPr>
            <p:cNvPr id="115755" name="AutoShape 43">
              <a:extLst>
                <a:ext uri="{FF2B5EF4-FFF2-40B4-BE49-F238E27FC236}">
                  <a16:creationId xmlns:a16="http://schemas.microsoft.com/office/drawing/2014/main" id="{BF7922C6-05D7-44E8-813D-1C14EF45BF83}"/>
                </a:ext>
              </a:extLst>
            </p:cNvPr>
            <p:cNvSpPr>
              <a:spLocks noChangeAspect="1" noChangeArrowheads="1" noTextEdit="1"/>
            </p:cNvSpPr>
            <p:nvPr/>
          </p:nvSpPr>
          <p:spPr bwMode="auto">
            <a:xfrm>
              <a:off x="2254" y="6871"/>
              <a:ext cx="8306" cy="5360"/>
            </a:xfrm>
            <a:prstGeom prst="rect">
              <a:avLst/>
            </a:prstGeom>
            <a:noFill/>
          </p:spPr>
          <p:txBody>
            <a:bodyPr/>
            <a:lstStyle/>
            <a:p>
              <a:pPr algn="ctr">
                <a:lnSpc>
                  <a:spcPct val="75000"/>
                </a:lnSpc>
                <a:defRPr/>
              </a:pPr>
              <a:endParaRPr lang="zh-CN" altLang="en-US" sz="1800" b="1">
                <a:latin typeface="+mn-lt"/>
                <a:ea typeface="+mn-ea"/>
              </a:endParaRPr>
            </a:p>
          </p:txBody>
        </p:sp>
        <p:sp>
          <p:nvSpPr>
            <p:cNvPr id="115754" name="AutoShape 42">
              <a:extLst>
                <a:ext uri="{FF2B5EF4-FFF2-40B4-BE49-F238E27FC236}">
                  <a16:creationId xmlns:a16="http://schemas.microsoft.com/office/drawing/2014/main" id="{EC34EEBA-5774-4B4E-B293-9D924074F113}"/>
                </a:ext>
              </a:extLst>
            </p:cNvPr>
            <p:cNvSpPr>
              <a:spLocks noChangeArrowheads="1"/>
            </p:cNvSpPr>
            <p:nvPr/>
          </p:nvSpPr>
          <p:spPr bwMode="auto">
            <a:xfrm>
              <a:off x="3884" y="6871"/>
              <a:ext cx="2028" cy="1183"/>
            </a:xfrm>
            <a:prstGeom prst="roundRect">
              <a:avLst>
                <a:gd name="adj" fmla="val 12495"/>
              </a:avLst>
            </a:prstGeom>
            <a:solidFill>
              <a:srgbClr val="FFFFFF"/>
            </a:solid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53" name="Rectangle 41">
              <a:extLst>
                <a:ext uri="{FF2B5EF4-FFF2-40B4-BE49-F238E27FC236}">
                  <a16:creationId xmlns:a16="http://schemas.microsoft.com/office/drawing/2014/main" id="{FE6FCF83-8340-4D1E-AA2B-4A60DD058664}"/>
                </a:ext>
              </a:extLst>
            </p:cNvPr>
            <p:cNvSpPr>
              <a:spLocks noChangeArrowheads="1"/>
            </p:cNvSpPr>
            <p:nvPr/>
          </p:nvSpPr>
          <p:spPr bwMode="auto">
            <a:xfrm>
              <a:off x="4077" y="6873"/>
              <a:ext cx="1588" cy="46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用户要求</a:t>
              </a:r>
              <a:endParaRPr lang="zh-CN" sz="1800" b="1">
                <a:latin typeface="+mn-lt"/>
                <a:ea typeface="+mn-ea"/>
              </a:endParaRPr>
            </a:p>
          </p:txBody>
        </p:sp>
        <p:sp>
          <p:nvSpPr>
            <p:cNvPr id="115752" name="Line 40">
              <a:extLst>
                <a:ext uri="{FF2B5EF4-FFF2-40B4-BE49-F238E27FC236}">
                  <a16:creationId xmlns:a16="http://schemas.microsoft.com/office/drawing/2014/main" id="{E8B9B1F8-47C3-4AFC-92C7-18B6283C00CE}"/>
                </a:ext>
              </a:extLst>
            </p:cNvPr>
            <p:cNvSpPr>
              <a:spLocks noChangeShapeType="1"/>
            </p:cNvSpPr>
            <p:nvPr/>
          </p:nvSpPr>
          <p:spPr bwMode="auto">
            <a:xfrm>
              <a:off x="4025" y="7262"/>
              <a:ext cx="1746" cy="0"/>
            </a:xfrm>
            <a:prstGeom prst="line">
              <a:avLst/>
            </a:prstGeom>
            <a:no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51" name="Rectangle 39">
              <a:extLst>
                <a:ext uri="{FF2B5EF4-FFF2-40B4-BE49-F238E27FC236}">
                  <a16:creationId xmlns:a16="http://schemas.microsoft.com/office/drawing/2014/main" id="{4ECCDAAC-02DC-4CEA-8EEF-59A44579C2F3}"/>
                </a:ext>
              </a:extLst>
            </p:cNvPr>
            <p:cNvSpPr>
              <a:spLocks noChangeArrowheads="1"/>
            </p:cNvSpPr>
            <p:nvPr/>
          </p:nvSpPr>
          <p:spPr bwMode="auto">
            <a:xfrm>
              <a:off x="4020" y="7269"/>
              <a:ext cx="1923" cy="847"/>
            </a:xfrm>
            <a:prstGeom prst="rect">
              <a:avLst/>
            </a:prstGeom>
            <a:noFill/>
            <a:ln w="12700">
              <a:noFill/>
              <a:miter lim="800000"/>
              <a:headEnd/>
              <a:tailEnd/>
            </a:ln>
            <a:effectLst/>
          </p:spPr>
          <p:txBody>
            <a:bodyPr lIns="57007" tIns="28004" rIns="57007" bIns="28004"/>
            <a:lstStyle/>
            <a:p>
              <a:pPr algn="ctr">
                <a:lnSpc>
                  <a:spcPct val="75000"/>
                </a:lnSpc>
                <a:defRPr/>
              </a:pPr>
              <a:r>
                <a:rPr lang="zh-CN" sz="1800" b="1" dirty="0">
                  <a:latin typeface="+mn-lt"/>
                  <a:ea typeface="+mn-ea"/>
                  <a:cs typeface="Times New Roman" pitchFamily="18" charset="0"/>
                </a:rPr>
                <a:t>用户</a:t>
              </a:r>
              <a:r>
                <a:rPr lang="en-US" altLang="zh-CN" sz="1800" b="1" dirty="0">
                  <a:latin typeface="+mn-lt"/>
                  <a:ea typeface="+mn-ea"/>
                  <a:cs typeface="Times New Roman" pitchFamily="18" charset="0"/>
                </a:rPr>
                <a:t>:</a:t>
              </a:r>
              <a:endParaRPr lang="en-US" altLang="zh-CN" sz="1800" b="1" dirty="0">
                <a:latin typeface="+mn-lt"/>
                <a:ea typeface="+mn-ea"/>
              </a:endParaRPr>
            </a:p>
            <a:p>
              <a:pPr algn="ctr">
                <a:defRPr/>
              </a:pPr>
              <a:r>
                <a:rPr lang="zh-CN" altLang="en-US" sz="1800" b="1" dirty="0">
                  <a:latin typeface="+mn-lt"/>
                  <a:ea typeface="+mn-ea"/>
                  <a:cs typeface="Times New Roman" pitchFamily="18" charset="0"/>
                </a:rPr>
                <a:t>我要什么</a:t>
              </a:r>
              <a:r>
                <a:rPr lang="en-US" altLang="zh-CN" sz="1800" b="1" dirty="0">
                  <a:latin typeface="+mn-lt"/>
                  <a:ea typeface="+mn-ea"/>
                  <a:cs typeface="Times New Roman" pitchFamily="18" charset="0"/>
                </a:rPr>
                <a:t>?</a:t>
              </a:r>
              <a:endParaRPr lang="en-US" altLang="zh-CN" sz="1800" b="1" dirty="0">
                <a:latin typeface="+mn-lt"/>
                <a:ea typeface="+mn-ea"/>
              </a:endParaRPr>
            </a:p>
          </p:txBody>
        </p:sp>
        <p:sp>
          <p:nvSpPr>
            <p:cNvPr id="115750" name="AutoShape 38">
              <a:extLst>
                <a:ext uri="{FF2B5EF4-FFF2-40B4-BE49-F238E27FC236}">
                  <a16:creationId xmlns:a16="http://schemas.microsoft.com/office/drawing/2014/main" id="{8C7CF063-F2FE-43F2-A93A-0145416D61A5}"/>
                </a:ext>
              </a:extLst>
            </p:cNvPr>
            <p:cNvSpPr>
              <a:spLocks noChangeArrowheads="1"/>
            </p:cNvSpPr>
            <p:nvPr/>
          </p:nvSpPr>
          <p:spPr bwMode="auto">
            <a:xfrm>
              <a:off x="7337" y="6871"/>
              <a:ext cx="2027" cy="1514"/>
            </a:xfrm>
            <a:prstGeom prst="roundRect">
              <a:avLst>
                <a:gd name="adj" fmla="val 12495"/>
              </a:avLst>
            </a:prstGeom>
            <a:solidFill>
              <a:srgbClr val="FFFFFF"/>
            </a:solid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49" name="Rectangle 37">
              <a:extLst>
                <a:ext uri="{FF2B5EF4-FFF2-40B4-BE49-F238E27FC236}">
                  <a16:creationId xmlns:a16="http://schemas.microsoft.com/office/drawing/2014/main" id="{A4334E73-71CB-4703-A1FF-03FA49829E53}"/>
                </a:ext>
              </a:extLst>
            </p:cNvPr>
            <p:cNvSpPr>
              <a:spLocks noChangeArrowheads="1"/>
            </p:cNvSpPr>
            <p:nvPr/>
          </p:nvSpPr>
          <p:spPr bwMode="auto">
            <a:xfrm>
              <a:off x="7528" y="6873"/>
              <a:ext cx="1589" cy="46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运行结果</a:t>
              </a:r>
              <a:endParaRPr lang="zh-CN" sz="1800" b="1">
                <a:latin typeface="+mn-lt"/>
                <a:ea typeface="+mn-ea"/>
              </a:endParaRPr>
            </a:p>
          </p:txBody>
        </p:sp>
        <p:sp>
          <p:nvSpPr>
            <p:cNvPr id="115748" name="Line 36">
              <a:extLst>
                <a:ext uri="{FF2B5EF4-FFF2-40B4-BE49-F238E27FC236}">
                  <a16:creationId xmlns:a16="http://schemas.microsoft.com/office/drawing/2014/main" id="{60CD3A8C-9B09-46DA-99DF-C61B95014B10}"/>
                </a:ext>
              </a:extLst>
            </p:cNvPr>
            <p:cNvSpPr>
              <a:spLocks noChangeShapeType="1"/>
            </p:cNvSpPr>
            <p:nvPr/>
          </p:nvSpPr>
          <p:spPr bwMode="auto">
            <a:xfrm>
              <a:off x="7477" y="7262"/>
              <a:ext cx="1748" cy="0"/>
            </a:xfrm>
            <a:prstGeom prst="line">
              <a:avLst/>
            </a:prstGeom>
            <a:no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47" name="Rectangle 35">
              <a:extLst>
                <a:ext uri="{FF2B5EF4-FFF2-40B4-BE49-F238E27FC236}">
                  <a16:creationId xmlns:a16="http://schemas.microsoft.com/office/drawing/2014/main" id="{543DE189-D663-4D58-89F1-2136F82CA9EE}"/>
                </a:ext>
              </a:extLst>
            </p:cNvPr>
            <p:cNvSpPr>
              <a:spLocks noChangeArrowheads="1"/>
            </p:cNvSpPr>
            <p:nvPr/>
          </p:nvSpPr>
          <p:spPr bwMode="auto">
            <a:xfrm>
              <a:off x="7458" y="7305"/>
              <a:ext cx="1690" cy="105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计算机</a:t>
              </a:r>
              <a:r>
                <a:rPr lang="en-US" altLang="zh-CN" sz="1800" b="1">
                  <a:latin typeface="+mn-lt"/>
                  <a:ea typeface="+mn-ea"/>
                  <a:cs typeface="Times New Roman" pitchFamily="18" charset="0"/>
                </a:rPr>
                <a:t>:</a:t>
              </a:r>
              <a:endParaRPr lang="en-US" altLang="zh-CN" sz="1800" b="1">
                <a:latin typeface="+mn-lt"/>
                <a:ea typeface="+mn-ea"/>
              </a:endParaRPr>
            </a:p>
            <a:p>
              <a:pPr algn="ctr">
                <a:defRPr/>
              </a:pPr>
              <a:r>
                <a:rPr lang="zh-CN" altLang="en-US" sz="1800" b="1">
                  <a:latin typeface="+mn-lt"/>
                  <a:ea typeface="+mn-ea"/>
                  <a:cs typeface="Times New Roman" pitchFamily="18" charset="0"/>
                </a:rPr>
                <a:t>程序运行得</a:t>
              </a:r>
              <a:endParaRPr lang="zh-CN" altLang="en-US" sz="1800" b="1">
                <a:latin typeface="+mn-lt"/>
                <a:ea typeface="+mn-ea"/>
              </a:endParaRPr>
            </a:p>
            <a:p>
              <a:pPr algn="ctr">
                <a:defRPr/>
              </a:pPr>
              <a:r>
                <a:rPr lang="zh-CN" altLang="en-US" sz="1800" b="1">
                  <a:latin typeface="+mn-lt"/>
                  <a:ea typeface="+mn-ea"/>
                  <a:cs typeface="Times New Roman" pitchFamily="18" charset="0"/>
                </a:rPr>
                <a:t>到的结果</a:t>
              </a:r>
              <a:endParaRPr lang="zh-CN" altLang="en-US" sz="1800" b="1">
                <a:latin typeface="+mn-lt"/>
                <a:ea typeface="+mn-ea"/>
              </a:endParaRPr>
            </a:p>
          </p:txBody>
        </p:sp>
        <p:sp>
          <p:nvSpPr>
            <p:cNvPr id="115746" name="AutoShape 34">
              <a:extLst>
                <a:ext uri="{FF2B5EF4-FFF2-40B4-BE49-F238E27FC236}">
                  <a16:creationId xmlns:a16="http://schemas.microsoft.com/office/drawing/2014/main" id="{6F41ABF4-AA3F-4A87-A3B4-E6D27FA904E3}"/>
                </a:ext>
              </a:extLst>
            </p:cNvPr>
            <p:cNvSpPr>
              <a:spLocks noChangeArrowheads="1"/>
            </p:cNvSpPr>
            <p:nvPr/>
          </p:nvSpPr>
          <p:spPr bwMode="auto">
            <a:xfrm>
              <a:off x="8603" y="9192"/>
              <a:ext cx="1957" cy="1448"/>
            </a:xfrm>
            <a:prstGeom prst="roundRect">
              <a:avLst>
                <a:gd name="adj" fmla="val 12495"/>
              </a:avLst>
            </a:prstGeom>
            <a:solidFill>
              <a:srgbClr val="FFFFFF"/>
            </a:solid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45" name="Rectangle 33">
              <a:extLst>
                <a:ext uri="{FF2B5EF4-FFF2-40B4-BE49-F238E27FC236}">
                  <a16:creationId xmlns:a16="http://schemas.microsoft.com/office/drawing/2014/main" id="{10F34E4C-4B3E-4C43-A49D-61F40556A825}"/>
                </a:ext>
              </a:extLst>
            </p:cNvPr>
            <p:cNvSpPr>
              <a:spLocks noChangeArrowheads="1"/>
            </p:cNvSpPr>
            <p:nvPr/>
          </p:nvSpPr>
          <p:spPr bwMode="auto">
            <a:xfrm>
              <a:off x="8794" y="9194"/>
              <a:ext cx="1235" cy="466"/>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源程序</a:t>
              </a:r>
              <a:endParaRPr lang="zh-CN" sz="1800" b="1">
                <a:latin typeface="+mn-lt"/>
                <a:ea typeface="+mn-ea"/>
              </a:endParaRPr>
            </a:p>
          </p:txBody>
        </p:sp>
        <p:sp>
          <p:nvSpPr>
            <p:cNvPr id="115744" name="Line 32">
              <a:extLst>
                <a:ext uri="{FF2B5EF4-FFF2-40B4-BE49-F238E27FC236}">
                  <a16:creationId xmlns:a16="http://schemas.microsoft.com/office/drawing/2014/main" id="{9D141694-FFD5-4E48-B674-D3D116376CB6}"/>
                </a:ext>
              </a:extLst>
            </p:cNvPr>
            <p:cNvSpPr>
              <a:spLocks noChangeShapeType="1"/>
            </p:cNvSpPr>
            <p:nvPr/>
          </p:nvSpPr>
          <p:spPr bwMode="auto">
            <a:xfrm>
              <a:off x="8743" y="9583"/>
              <a:ext cx="1748" cy="0"/>
            </a:xfrm>
            <a:prstGeom prst="line">
              <a:avLst/>
            </a:prstGeom>
            <a:no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43" name="Rectangle 31">
              <a:extLst>
                <a:ext uri="{FF2B5EF4-FFF2-40B4-BE49-F238E27FC236}">
                  <a16:creationId xmlns:a16="http://schemas.microsoft.com/office/drawing/2014/main" id="{D3DD965A-3E89-4E8A-ADEF-07D6322ADDF8}"/>
                </a:ext>
              </a:extLst>
            </p:cNvPr>
            <p:cNvSpPr>
              <a:spLocks noChangeArrowheads="1"/>
            </p:cNvSpPr>
            <p:nvPr/>
          </p:nvSpPr>
          <p:spPr bwMode="auto">
            <a:xfrm>
              <a:off x="8795" y="9626"/>
              <a:ext cx="1691" cy="105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程序员</a:t>
              </a:r>
              <a:r>
                <a:rPr lang="en-US" altLang="zh-CN" sz="1800" b="1">
                  <a:latin typeface="+mn-lt"/>
                  <a:ea typeface="+mn-ea"/>
                  <a:cs typeface="Times New Roman" pitchFamily="18" charset="0"/>
                </a:rPr>
                <a:t>:</a:t>
              </a:r>
              <a:endParaRPr lang="en-US" altLang="zh-CN" sz="1800" b="1">
                <a:latin typeface="+mn-lt"/>
                <a:ea typeface="+mn-ea"/>
              </a:endParaRPr>
            </a:p>
            <a:p>
              <a:pPr algn="ctr">
                <a:defRPr/>
              </a:pPr>
              <a:r>
                <a:rPr lang="zh-CN" altLang="en-US" sz="1800" b="1">
                  <a:latin typeface="+mn-lt"/>
                  <a:ea typeface="+mn-ea"/>
                  <a:cs typeface="Times New Roman" pitchFamily="18" charset="0"/>
                </a:rPr>
                <a:t>我要让计算</a:t>
              </a:r>
              <a:endParaRPr lang="zh-CN" altLang="en-US" sz="1800" b="1">
                <a:latin typeface="+mn-lt"/>
                <a:ea typeface="+mn-ea"/>
              </a:endParaRPr>
            </a:p>
            <a:p>
              <a:pPr algn="ctr">
                <a:defRPr/>
              </a:pPr>
              <a:r>
                <a:rPr lang="zh-CN" altLang="en-US" sz="1800" b="1">
                  <a:latin typeface="+mn-lt"/>
                  <a:ea typeface="+mn-ea"/>
                  <a:cs typeface="Times New Roman" pitchFamily="18" charset="0"/>
                </a:rPr>
                <a:t>机什么做</a:t>
              </a:r>
              <a:r>
                <a:rPr lang="en-US" altLang="zh-CN" sz="1800" b="1">
                  <a:latin typeface="+mn-lt"/>
                  <a:ea typeface="+mn-ea"/>
                  <a:cs typeface="Times New Roman" pitchFamily="18" charset="0"/>
                </a:rPr>
                <a:t>?</a:t>
              </a:r>
              <a:endParaRPr lang="en-US" altLang="zh-CN" sz="1800" b="1">
                <a:latin typeface="+mn-lt"/>
                <a:ea typeface="+mn-ea"/>
              </a:endParaRPr>
            </a:p>
          </p:txBody>
        </p:sp>
        <p:sp>
          <p:nvSpPr>
            <p:cNvPr id="115742" name="AutoShape 30">
              <a:extLst>
                <a:ext uri="{FF2B5EF4-FFF2-40B4-BE49-F238E27FC236}">
                  <a16:creationId xmlns:a16="http://schemas.microsoft.com/office/drawing/2014/main" id="{8CA16983-D569-43B5-A84D-9D629D1E58DC}"/>
                </a:ext>
              </a:extLst>
            </p:cNvPr>
            <p:cNvSpPr>
              <a:spLocks noChangeArrowheads="1"/>
            </p:cNvSpPr>
            <p:nvPr/>
          </p:nvSpPr>
          <p:spPr bwMode="auto">
            <a:xfrm>
              <a:off x="5366" y="10717"/>
              <a:ext cx="2028" cy="1514"/>
            </a:xfrm>
            <a:prstGeom prst="roundRect">
              <a:avLst>
                <a:gd name="adj" fmla="val 12495"/>
              </a:avLst>
            </a:prstGeom>
            <a:solidFill>
              <a:srgbClr val="FFFFFF"/>
            </a:solid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41" name="Rectangle 29">
              <a:extLst>
                <a:ext uri="{FF2B5EF4-FFF2-40B4-BE49-F238E27FC236}">
                  <a16:creationId xmlns:a16="http://schemas.microsoft.com/office/drawing/2014/main" id="{089D96C7-4EBB-49E6-BF8D-E3149AA20CE7}"/>
                </a:ext>
              </a:extLst>
            </p:cNvPr>
            <p:cNvSpPr>
              <a:spLocks noChangeArrowheads="1"/>
            </p:cNvSpPr>
            <p:nvPr/>
          </p:nvSpPr>
          <p:spPr bwMode="auto">
            <a:xfrm>
              <a:off x="5348" y="10718"/>
              <a:ext cx="1940" cy="466"/>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设计说明书</a:t>
              </a:r>
              <a:endParaRPr lang="zh-CN" sz="1800" b="1">
                <a:latin typeface="+mn-lt"/>
                <a:ea typeface="+mn-ea"/>
              </a:endParaRPr>
            </a:p>
          </p:txBody>
        </p:sp>
        <p:sp>
          <p:nvSpPr>
            <p:cNvPr id="115740" name="Line 28">
              <a:extLst>
                <a:ext uri="{FF2B5EF4-FFF2-40B4-BE49-F238E27FC236}">
                  <a16:creationId xmlns:a16="http://schemas.microsoft.com/office/drawing/2014/main" id="{51A256BC-0899-400F-8727-4FF3EF557E1A}"/>
                </a:ext>
              </a:extLst>
            </p:cNvPr>
            <p:cNvSpPr>
              <a:spLocks noChangeShapeType="1"/>
            </p:cNvSpPr>
            <p:nvPr/>
          </p:nvSpPr>
          <p:spPr bwMode="auto">
            <a:xfrm>
              <a:off x="5508" y="11110"/>
              <a:ext cx="1746" cy="0"/>
            </a:xfrm>
            <a:prstGeom prst="line">
              <a:avLst/>
            </a:prstGeom>
            <a:no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39" name="Rectangle 27">
              <a:extLst>
                <a:ext uri="{FF2B5EF4-FFF2-40B4-BE49-F238E27FC236}">
                  <a16:creationId xmlns:a16="http://schemas.microsoft.com/office/drawing/2014/main" id="{E10604E4-6E4A-4AD2-9B00-523DCEAA7168}"/>
                </a:ext>
              </a:extLst>
            </p:cNvPr>
            <p:cNvSpPr>
              <a:spLocks noChangeArrowheads="1"/>
            </p:cNvSpPr>
            <p:nvPr/>
          </p:nvSpPr>
          <p:spPr bwMode="auto">
            <a:xfrm>
              <a:off x="5489" y="11150"/>
              <a:ext cx="1690" cy="1060"/>
            </a:xfrm>
            <a:prstGeom prst="rect">
              <a:avLst/>
            </a:prstGeom>
            <a:noFill/>
            <a:ln w="12700">
              <a:noFill/>
              <a:miter lim="800000"/>
              <a:headEnd/>
              <a:tailEnd/>
            </a:ln>
            <a:effectLst/>
          </p:spPr>
          <p:txBody>
            <a:bodyPr lIns="57007" tIns="28004" rIns="57007" bIns="28004"/>
            <a:lstStyle/>
            <a:p>
              <a:pPr algn="ctr">
                <a:lnSpc>
                  <a:spcPct val="75000"/>
                </a:lnSpc>
                <a:defRPr/>
              </a:pPr>
              <a:r>
                <a:rPr lang="zh-CN" sz="1800" b="1" dirty="0">
                  <a:latin typeface="+mn-lt"/>
                  <a:ea typeface="+mn-ea"/>
                  <a:cs typeface="Times New Roman" pitchFamily="18" charset="0"/>
                </a:rPr>
                <a:t>设计员</a:t>
              </a:r>
              <a:r>
                <a:rPr lang="en-US" altLang="zh-CN" sz="1800" b="1" dirty="0">
                  <a:latin typeface="+mn-lt"/>
                  <a:ea typeface="+mn-ea"/>
                  <a:cs typeface="Times New Roman" pitchFamily="18" charset="0"/>
                </a:rPr>
                <a:t>:</a:t>
              </a:r>
              <a:endParaRPr lang="en-US" altLang="zh-CN" sz="1800" b="1" dirty="0">
                <a:latin typeface="+mn-lt"/>
                <a:ea typeface="+mn-ea"/>
              </a:endParaRPr>
            </a:p>
            <a:p>
              <a:pPr algn="ctr">
                <a:defRPr/>
              </a:pPr>
              <a:r>
                <a:rPr lang="zh-CN" altLang="en-US" sz="1800" b="1" dirty="0">
                  <a:latin typeface="+mn-lt"/>
                  <a:ea typeface="+mn-ea"/>
                  <a:cs typeface="Times New Roman" pitchFamily="18" charset="0"/>
                </a:rPr>
                <a:t>我要让软件</a:t>
              </a:r>
              <a:endParaRPr lang="zh-CN" altLang="en-US" sz="1800" b="1" dirty="0">
                <a:latin typeface="+mn-lt"/>
                <a:ea typeface="+mn-ea"/>
              </a:endParaRPr>
            </a:p>
            <a:p>
              <a:pPr algn="ctr">
                <a:defRPr/>
              </a:pPr>
              <a:r>
                <a:rPr lang="zh-CN" altLang="en-US" sz="1800" b="1" dirty="0">
                  <a:latin typeface="+mn-lt"/>
                  <a:ea typeface="+mn-ea"/>
                  <a:cs typeface="Times New Roman" pitchFamily="18" charset="0"/>
                </a:rPr>
                <a:t>做什么</a:t>
              </a:r>
              <a:r>
                <a:rPr lang="en-US" altLang="zh-CN" sz="1800" b="1" dirty="0">
                  <a:latin typeface="+mn-lt"/>
                  <a:ea typeface="+mn-ea"/>
                  <a:cs typeface="Times New Roman" pitchFamily="18" charset="0"/>
                </a:rPr>
                <a:t>?</a:t>
              </a:r>
              <a:endParaRPr lang="en-US" altLang="zh-CN" sz="1800" b="1" dirty="0">
                <a:latin typeface="+mn-lt"/>
                <a:ea typeface="+mn-ea"/>
              </a:endParaRPr>
            </a:p>
          </p:txBody>
        </p:sp>
        <p:sp>
          <p:nvSpPr>
            <p:cNvPr id="115738" name="AutoShape 26">
              <a:extLst>
                <a:ext uri="{FF2B5EF4-FFF2-40B4-BE49-F238E27FC236}">
                  <a16:creationId xmlns:a16="http://schemas.microsoft.com/office/drawing/2014/main" id="{9FDB2BF2-D51E-4B3C-A538-F8C88A86A5DF}"/>
                </a:ext>
              </a:extLst>
            </p:cNvPr>
            <p:cNvSpPr>
              <a:spLocks noChangeArrowheads="1"/>
            </p:cNvSpPr>
            <p:nvPr/>
          </p:nvSpPr>
          <p:spPr bwMode="auto">
            <a:xfrm>
              <a:off x="2273" y="9059"/>
              <a:ext cx="2028" cy="1448"/>
            </a:xfrm>
            <a:prstGeom prst="roundRect">
              <a:avLst>
                <a:gd name="adj" fmla="val 12495"/>
              </a:avLst>
            </a:prstGeom>
            <a:solidFill>
              <a:srgbClr val="FFFFFF"/>
            </a:solid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37" name="Rectangle 25">
              <a:extLst>
                <a:ext uri="{FF2B5EF4-FFF2-40B4-BE49-F238E27FC236}">
                  <a16:creationId xmlns:a16="http://schemas.microsoft.com/office/drawing/2014/main" id="{C8EBF998-F7F8-415F-BB11-ECEA05EECE66}"/>
                </a:ext>
              </a:extLst>
            </p:cNvPr>
            <p:cNvSpPr>
              <a:spLocks noChangeArrowheads="1"/>
            </p:cNvSpPr>
            <p:nvPr/>
          </p:nvSpPr>
          <p:spPr bwMode="auto">
            <a:xfrm>
              <a:off x="2254" y="9061"/>
              <a:ext cx="1940" cy="465"/>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需求说明书</a:t>
              </a:r>
              <a:endParaRPr lang="zh-CN" sz="1800" b="1">
                <a:latin typeface="+mn-lt"/>
                <a:ea typeface="+mn-ea"/>
              </a:endParaRPr>
            </a:p>
          </p:txBody>
        </p:sp>
        <p:sp>
          <p:nvSpPr>
            <p:cNvPr id="115736" name="Line 24">
              <a:extLst>
                <a:ext uri="{FF2B5EF4-FFF2-40B4-BE49-F238E27FC236}">
                  <a16:creationId xmlns:a16="http://schemas.microsoft.com/office/drawing/2014/main" id="{547D7963-FCFF-497E-9EF0-88626643C219}"/>
                </a:ext>
              </a:extLst>
            </p:cNvPr>
            <p:cNvSpPr>
              <a:spLocks noChangeShapeType="1"/>
            </p:cNvSpPr>
            <p:nvPr/>
          </p:nvSpPr>
          <p:spPr bwMode="auto">
            <a:xfrm>
              <a:off x="2414" y="9452"/>
              <a:ext cx="1746" cy="0"/>
            </a:xfrm>
            <a:prstGeom prst="line">
              <a:avLst/>
            </a:prstGeom>
            <a:noFill/>
            <a:ln w="12700">
              <a:solidFill>
                <a:srgbClr val="00279F"/>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15735" name="Rectangle 23">
              <a:extLst>
                <a:ext uri="{FF2B5EF4-FFF2-40B4-BE49-F238E27FC236}">
                  <a16:creationId xmlns:a16="http://schemas.microsoft.com/office/drawing/2014/main" id="{F4477DA8-4199-4ED1-95F8-773F330F693A}"/>
                </a:ext>
              </a:extLst>
            </p:cNvPr>
            <p:cNvSpPr>
              <a:spLocks noChangeArrowheads="1"/>
            </p:cNvSpPr>
            <p:nvPr/>
          </p:nvSpPr>
          <p:spPr bwMode="auto">
            <a:xfrm>
              <a:off x="2535" y="9427"/>
              <a:ext cx="1387" cy="105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分析员</a:t>
              </a:r>
              <a:r>
                <a:rPr lang="en-US" altLang="zh-CN" sz="1800" b="1">
                  <a:latin typeface="+mn-lt"/>
                  <a:ea typeface="+mn-ea"/>
                  <a:cs typeface="Times New Roman" pitchFamily="18" charset="0"/>
                </a:rPr>
                <a:t>:</a:t>
              </a:r>
              <a:endParaRPr lang="en-US" altLang="zh-CN" sz="1800" b="1">
                <a:latin typeface="+mn-lt"/>
                <a:ea typeface="+mn-ea"/>
              </a:endParaRPr>
            </a:p>
            <a:p>
              <a:pPr algn="ctr">
                <a:defRPr/>
              </a:pPr>
              <a:r>
                <a:rPr lang="zh-CN" altLang="en-US" sz="1800" b="1">
                  <a:latin typeface="+mn-lt"/>
                  <a:ea typeface="+mn-ea"/>
                  <a:cs typeface="Times New Roman" pitchFamily="18" charset="0"/>
                </a:rPr>
                <a:t>我可以提</a:t>
              </a:r>
              <a:endParaRPr lang="zh-CN" altLang="en-US" sz="1800" b="1">
                <a:latin typeface="+mn-lt"/>
                <a:ea typeface="+mn-ea"/>
              </a:endParaRPr>
            </a:p>
            <a:p>
              <a:pPr algn="ctr">
                <a:defRPr/>
              </a:pPr>
              <a:r>
                <a:rPr lang="zh-CN" altLang="en-US" sz="1800" b="1">
                  <a:latin typeface="+mn-lt"/>
                  <a:ea typeface="+mn-ea"/>
                  <a:cs typeface="Times New Roman" pitchFamily="18" charset="0"/>
                </a:rPr>
                <a:t>供什么</a:t>
              </a:r>
              <a:r>
                <a:rPr lang="en-US" altLang="zh-CN" sz="1800" b="1">
                  <a:latin typeface="+mn-lt"/>
                  <a:ea typeface="+mn-ea"/>
                  <a:cs typeface="Times New Roman" pitchFamily="18" charset="0"/>
                </a:rPr>
                <a:t>?</a:t>
              </a:r>
              <a:endParaRPr lang="en-US" altLang="zh-CN" sz="1800" b="1">
                <a:latin typeface="+mn-lt"/>
                <a:ea typeface="+mn-ea"/>
              </a:endParaRPr>
            </a:p>
          </p:txBody>
        </p:sp>
        <p:sp>
          <p:nvSpPr>
            <p:cNvPr id="115734" name="Line 22">
              <a:extLst>
                <a:ext uri="{FF2B5EF4-FFF2-40B4-BE49-F238E27FC236}">
                  <a16:creationId xmlns:a16="http://schemas.microsoft.com/office/drawing/2014/main" id="{EB57F8F4-C79A-4EF5-ABC1-1582187095C4}"/>
                </a:ext>
              </a:extLst>
            </p:cNvPr>
            <p:cNvSpPr>
              <a:spLocks noChangeShapeType="1"/>
            </p:cNvSpPr>
            <p:nvPr/>
          </p:nvSpPr>
          <p:spPr bwMode="auto">
            <a:xfrm flipH="1">
              <a:off x="4083" y="8135"/>
              <a:ext cx="516" cy="841"/>
            </a:xfrm>
            <a:prstGeom prst="line">
              <a:avLst/>
            </a:prstGeom>
            <a:noFill/>
            <a:ln w="25400">
              <a:solidFill>
                <a:srgbClr val="00279F"/>
              </a:solidFill>
              <a:round/>
              <a:headEnd/>
              <a:tailEnd type="triangle" w="med" len="med"/>
            </a:ln>
            <a:effectLst/>
          </p:spPr>
          <p:txBody>
            <a:bodyPr anchor="ctr"/>
            <a:lstStyle/>
            <a:p>
              <a:pPr algn="ctr">
                <a:lnSpc>
                  <a:spcPct val="75000"/>
                </a:lnSpc>
                <a:defRPr/>
              </a:pPr>
              <a:endParaRPr lang="zh-CN" altLang="en-US" sz="1800" b="1">
                <a:latin typeface="+mn-lt"/>
                <a:ea typeface="+mn-ea"/>
              </a:endParaRPr>
            </a:p>
          </p:txBody>
        </p:sp>
        <p:sp>
          <p:nvSpPr>
            <p:cNvPr id="115733" name="Line 21">
              <a:extLst>
                <a:ext uri="{FF2B5EF4-FFF2-40B4-BE49-F238E27FC236}">
                  <a16:creationId xmlns:a16="http://schemas.microsoft.com/office/drawing/2014/main" id="{128F7C44-BFC2-4453-B563-548E5DA4B189}"/>
                </a:ext>
              </a:extLst>
            </p:cNvPr>
            <p:cNvSpPr>
              <a:spLocks noChangeShapeType="1"/>
            </p:cNvSpPr>
            <p:nvPr/>
          </p:nvSpPr>
          <p:spPr bwMode="auto">
            <a:xfrm>
              <a:off x="4388" y="10512"/>
              <a:ext cx="892" cy="376"/>
            </a:xfrm>
            <a:prstGeom prst="line">
              <a:avLst/>
            </a:prstGeom>
            <a:noFill/>
            <a:ln w="25400">
              <a:solidFill>
                <a:srgbClr val="00279F"/>
              </a:solidFill>
              <a:round/>
              <a:headEnd/>
              <a:tailEnd type="triangle" w="med" len="med"/>
            </a:ln>
            <a:effectLst/>
          </p:spPr>
          <p:txBody>
            <a:bodyPr anchor="ctr"/>
            <a:lstStyle/>
            <a:p>
              <a:pPr algn="ctr">
                <a:lnSpc>
                  <a:spcPct val="75000"/>
                </a:lnSpc>
                <a:defRPr/>
              </a:pPr>
              <a:endParaRPr lang="zh-CN" altLang="en-US" sz="1800" b="1">
                <a:latin typeface="+mn-lt"/>
                <a:ea typeface="+mn-ea"/>
              </a:endParaRPr>
            </a:p>
          </p:txBody>
        </p:sp>
        <p:sp>
          <p:nvSpPr>
            <p:cNvPr id="115732" name="Line 20">
              <a:extLst>
                <a:ext uri="{FF2B5EF4-FFF2-40B4-BE49-F238E27FC236}">
                  <a16:creationId xmlns:a16="http://schemas.microsoft.com/office/drawing/2014/main" id="{1226A381-9413-4963-AE07-418A214612BE}"/>
                </a:ext>
              </a:extLst>
            </p:cNvPr>
            <p:cNvSpPr>
              <a:spLocks noChangeShapeType="1"/>
            </p:cNvSpPr>
            <p:nvPr/>
          </p:nvSpPr>
          <p:spPr bwMode="auto">
            <a:xfrm flipV="1">
              <a:off x="7471" y="10569"/>
              <a:ext cx="1113" cy="674"/>
            </a:xfrm>
            <a:prstGeom prst="line">
              <a:avLst/>
            </a:prstGeom>
            <a:noFill/>
            <a:ln w="25400">
              <a:solidFill>
                <a:srgbClr val="00279F"/>
              </a:solidFill>
              <a:round/>
              <a:headEnd/>
              <a:tailEnd type="triangle" w="med" len="med"/>
            </a:ln>
            <a:effectLst/>
          </p:spPr>
          <p:txBody>
            <a:bodyPr anchor="ctr"/>
            <a:lstStyle/>
            <a:p>
              <a:pPr algn="ctr">
                <a:lnSpc>
                  <a:spcPct val="75000"/>
                </a:lnSpc>
                <a:defRPr/>
              </a:pPr>
              <a:endParaRPr lang="zh-CN" altLang="en-US" sz="1800" b="1">
                <a:latin typeface="+mn-lt"/>
                <a:ea typeface="+mn-ea"/>
              </a:endParaRPr>
            </a:p>
          </p:txBody>
        </p:sp>
        <p:sp>
          <p:nvSpPr>
            <p:cNvPr id="115731" name="Line 19">
              <a:extLst>
                <a:ext uri="{FF2B5EF4-FFF2-40B4-BE49-F238E27FC236}">
                  <a16:creationId xmlns:a16="http://schemas.microsoft.com/office/drawing/2014/main" id="{EFEF0AFE-92C2-47C0-BBA4-D4001D025153}"/>
                </a:ext>
              </a:extLst>
            </p:cNvPr>
            <p:cNvSpPr>
              <a:spLocks noChangeShapeType="1"/>
            </p:cNvSpPr>
            <p:nvPr/>
          </p:nvSpPr>
          <p:spPr bwMode="auto">
            <a:xfrm flipH="1" flipV="1">
              <a:off x="7529" y="8447"/>
              <a:ext cx="1009" cy="750"/>
            </a:xfrm>
            <a:prstGeom prst="line">
              <a:avLst/>
            </a:prstGeom>
            <a:noFill/>
            <a:ln w="25400">
              <a:solidFill>
                <a:srgbClr val="00279F"/>
              </a:solidFill>
              <a:round/>
              <a:headEnd/>
              <a:tailEnd type="triangle" w="med" len="med"/>
            </a:ln>
            <a:effectLst/>
          </p:spPr>
          <p:txBody>
            <a:bodyPr anchor="ctr"/>
            <a:lstStyle/>
            <a:p>
              <a:pPr algn="ctr">
                <a:lnSpc>
                  <a:spcPct val="75000"/>
                </a:lnSpc>
                <a:defRPr/>
              </a:pPr>
              <a:endParaRPr lang="zh-CN" altLang="en-US" sz="1800" b="1">
                <a:latin typeface="+mn-lt"/>
                <a:ea typeface="+mn-ea"/>
              </a:endParaRPr>
            </a:p>
          </p:txBody>
        </p:sp>
        <p:sp>
          <p:nvSpPr>
            <p:cNvPr id="115730" name="AutoShape 18">
              <a:extLst>
                <a:ext uri="{FF2B5EF4-FFF2-40B4-BE49-F238E27FC236}">
                  <a16:creationId xmlns:a16="http://schemas.microsoft.com/office/drawing/2014/main" id="{F98DBC5B-571E-4A8A-8978-6F8D7633BDEF}"/>
                </a:ext>
              </a:extLst>
            </p:cNvPr>
            <p:cNvSpPr>
              <a:spLocks noChangeArrowheads="1"/>
            </p:cNvSpPr>
            <p:nvPr/>
          </p:nvSpPr>
          <p:spPr bwMode="auto">
            <a:xfrm flipH="1">
              <a:off x="6136" y="7530"/>
              <a:ext cx="492" cy="199"/>
            </a:xfrm>
            <a:prstGeom prst="rightArrow">
              <a:avLst>
                <a:gd name="adj1" fmla="val 50000"/>
                <a:gd name="adj2" fmla="val 123630"/>
              </a:avLst>
            </a:prstGeom>
            <a:solidFill>
              <a:srgbClr val="333300"/>
            </a:solidFill>
            <a:ln w="12700">
              <a:noFill/>
              <a:miter lim="800000"/>
              <a:headEnd/>
              <a:tailEnd/>
            </a:ln>
            <a:effectLst/>
          </p:spPr>
          <p:txBody>
            <a:bodyPr anchor="ctr"/>
            <a:lstStyle/>
            <a:p>
              <a:pPr algn="ctr">
                <a:lnSpc>
                  <a:spcPct val="75000"/>
                </a:lnSpc>
                <a:defRPr/>
              </a:pPr>
              <a:endParaRPr lang="zh-CN" altLang="en-US" sz="1800" b="1">
                <a:latin typeface="+mn-lt"/>
                <a:ea typeface="+mn-ea"/>
              </a:endParaRPr>
            </a:p>
          </p:txBody>
        </p:sp>
        <p:sp>
          <p:nvSpPr>
            <p:cNvPr id="115729" name="AutoShape 17">
              <a:extLst>
                <a:ext uri="{FF2B5EF4-FFF2-40B4-BE49-F238E27FC236}">
                  <a16:creationId xmlns:a16="http://schemas.microsoft.com/office/drawing/2014/main" id="{D7163F40-8B6D-4909-96D1-68FF1BB47AD5}"/>
                </a:ext>
              </a:extLst>
            </p:cNvPr>
            <p:cNvSpPr>
              <a:spLocks noChangeArrowheads="1"/>
            </p:cNvSpPr>
            <p:nvPr/>
          </p:nvSpPr>
          <p:spPr bwMode="auto">
            <a:xfrm>
              <a:off x="6570" y="7535"/>
              <a:ext cx="550" cy="187"/>
            </a:xfrm>
            <a:prstGeom prst="rightArrow">
              <a:avLst>
                <a:gd name="adj1" fmla="val 50000"/>
                <a:gd name="adj2" fmla="val 146556"/>
              </a:avLst>
            </a:prstGeom>
            <a:solidFill>
              <a:srgbClr val="333300"/>
            </a:solidFill>
            <a:ln w="12700">
              <a:noFill/>
              <a:miter lim="800000"/>
              <a:headEnd/>
              <a:tailEnd/>
            </a:ln>
            <a:effectLst/>
          </p:spPr>
          <p:txBody>
            <a:bodyPr anchor="ctr"/>
            <a:lstStyle/>
            <a:p>
              <a:pPr algn="ctr">
                <a:lnSpc>
                  <a:spcPct val="75000"/>
                </a:lnSpc>
                <a:defRPr/>
              </a:pPr>
              <a:endParaRPr lang="zh-CN" altLang="en-US" sz="1800" b="1">
                <a:latin typeface="+mn-lt"/>
                <a:ea typeface="+mn-ea"/>
              </a:endParaRPr>
            </a:p>
          </p:txBody>
        </p:sp>
        <p:sp>
          <p:nvSpPr>
            <p:cNvPr id="115728" name="Oval 16">
              <a:extLst>
                <a:ext uri="{FF2B5EF4-FFF2-40B4-BE49-F238E27FC236}">
                  <a16:creationId xmlns:a16="http://schemas.microsoft.com/office/drawing/2014/main" id="{6C5D1257-29F4-4131-9096-D52233B20D4F}"/>
                </a:ext>
              </a:extLst>
            </p:cNvPr>
            <p:cNvSpPr>
              <a:spLocks noChangeArrowheads="1"/>
            </p:cNvSpPr>
            <p:nvPr/>
          </p:nvSpPr>
          <p:spPr bwMode="auto">
            <a:xfrm>
              <a:off x="4664" y="8263"/>
              <a:ext cx="482" cy="454"/>
            </a:xfrm>
            <a:prstGeom prst="ellipse">
              <a:avLst/>
            </a:prstGeom>
            <a:solidFill>
              <a:srgbClr val="FFFFFF"/>
            </a:solidFill>
            <a:ln w="12700">
              <a:solidFill>
                <a:srgbClr val="000000"/>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8468" name="Rectangle 15">
              <a:extLst>
                <a:ext uri="{FF2B5EF4-FFF2-40B4-BE49-F238E27FC236}">
                  <a16:creationId xmlns:a16="http://schemas.microsoft.com/office/drawing/2014/main" id="{74B55FAE-1D25-4067-BC68-BD2F806AE12E}"/>
                </a:ext>
              </a:extLst>
            </p:cNvPr>
            <p:cNvSpPr>
              <a:spLocks noChangeArrowheads="1"/>
            </p:cNvSpPr>
            <p:nvPr/>
          </p:nvSpPr>
          <p:spPr bwMode="auto">
            <a:xfrm>
              <a:off x="4715" y="8271"/>
              <a:ext cx="347"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007" tIns="28004" rIns="57007" bIns="28004"/>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115726" name="Oval 14">
              <a:extLst>
                <a:ext uri="{FF2B5EF4-FFF2-40B4-BE49-F238E27FC236}">
                  <a16:creationId xmlns:a16="http://schemas.microsoft.com/office/drawing/2014/main" id="{5A785BAD-44B8-42D5-BBBD-3B3E8711DD7A}"/>
                </a:ext>
              </a:extLst>
            </p:cNvPr>
            <p:cNvSpPr>
              <a:spLocks noChangeArrowheads="1"/>
            </p:cNvSpPr>
            <p:nvPr/>
          </p:nvSpPr>
          <p:spPr bwMode="auto">
            <a:xfrm>
              <a:off x="4664" y="10121"/>
              <a:ext cx="482" cy="453"/>
            </a:xfrm>
            <a:prstGeom prst="ellipse">
              <a:avLst/>
            </a:prstGeom>
            <a:solidFill>
              <a:srgbClr val="FFFFFF"/>
            </a:solidFill>
            <a:ln w="12700">
              <a:solidFill>
                <a:srgbClr val="000000"/>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8470" name="Rectangle 13">
              <a:extLst>
                <a:ext uri="{FF2B5EF4-FFF2-40B4-BE49-F238E27FC236}">
                  <a16:creationId xmlns:a16="http://schemas.microsoft.com/office/drawing/2014/main" id="{5195B0FB-1C75-479F-A739-0BE81B31FECC}"/>
                </a:ext>
              </a:extLst>
            </p:cNvPr>
            <p:cNvSpPr>
              <a:spLocks noChangeArrowheads="1"/>
            </p:cNvSpPr>
            <p:nvPr/>
          </p:nvSpPr>
          <p:spPr bwMode="auto">
            <a:xfrm>
              <a:off x="4715" y="10128"/>
              <a:ext cx="34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007" tIns="28004" rIns="57007" bIns="28004"/>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2</a:t>
              </a:r>
            </a:p>
          </p:txBody>
        </p:sp>
        <p:sp>
          <p:nvSpPr>
            <p:cNvPr id="115724" name="Oval 12">
              <a:extLst>
                <a:ext uri="{FF2B5EF4-FFF2-40B4-BE49-F238E27FC236}">
                  <a16:creationId xmlns:a16="http://schemas.microsoft.com/office/drawing/2014/main" id="{D1AC5895-D2C7-47F9-B98E-BE851E422D3F}"/>
                </a:ext>
              </a:extLst>
            </p:cNvPr>
            <p:cNvSpPr>
              <a:spLocks noChangeArrowheads="1"/>
            </p:cNvSpPr>
            <p:nvPr/>
          </p:nvSpPr>
          <p:spPr bwMode="auto">
            <a:xfrm>
              <a:off x="7688" y="10318"/>
              <a:ext cx="483" cy="454"/>
            </a:xfrm>
            <a:prstGeom prst="ellipse">
              <a:avLst/>
            </a:prstGeom>
            <a:solidFill>
              <a:srgbClr val="FFFFFF"/>
            </a:solidFill>
            <a:ln w="12700">
              <a:solidFill>
                <a:srgbClr val="000000"/>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8472" name="Rectangle 11">
              <a:extLst>
                <a:ext uri="{FF2B5EF4-FFF2-40B4-BE49-F238E27FC236}">
                  <a16:creationId xmlns:a16="http://schemas.microsoft.com/office/drawing/2014/main" id="{413E6F20-913D-43CE-9CF8-F1537F62EA70}"/>
                </a:ext>
              </a:extLst>
            </p:cNvPr>
            <p:cNvSpPr>
              <a:spLocks noChangeArrowheads="1"/>
            </p:cNvSpPr>
            <p:nvPr/>
          </p:nvSpPr>
          <p:spPr bwMode="auto">
            <a:xfrm>
              <a:off x="7739" y="10329"/>
              <a:ext cx="34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007" tIns="28004" rIns="57007" bIns="28004"/>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3</a:t>
              </a:r>
            </a:p>
          </p:txBody>
        </p:sp>
        <p:sp>
          <p:nvSpPr>
            <p:cNvPr id="115722" name="Oval 10">
              <a:extLst>
                <a:ext uri="{FF2B5EF4-FFF2-40B4-BE49-F238E27FC236}">
                  <a16:creationId xmlns:a16="http://schemas.microsoft.com/office/drawing/2014/main" id="{640FE641-FCFD-4FF5-95EE-8D3AC14DA8A2}"/>
                </a:ext>
              </a:extLst>
            </p:cNvPr>
            <p:cNvSpPr>
              <a:spLocks noChangeArrowheads="1"/>
            </p:cNvSpPr>
            <p:nvPr/>
          </p:nvSpPr>
          <p:spPr bwMode="auto">
            <a:xfrm>
              <a:off x="7548" y="8794"/>
              <a:ext cx="480" cy="454"/>
            </a:xfrm>
            <a:prstGeom prst="ellipse">
              <a:avLst/>
            </a:prstGeom>
            <a:solidFill>
              <a:srgbClr val="FFFFFF"/>
            </a:solidFill>
            <a:ln w="12700">
              <a:solidFill>
                <a:srgbClr val="000000"/>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8474" name="Rectangle 9">
              <a:extLst>
                <a:ext uri="{FF2B5EF4-FFF2-40B4-BE49-F238E27FC236}">
                  <a16:creationId xmlns:a16="http://schemas.microsoft.com/office/drawing/2014/main" id="{FE136E9A-0C45-462E-9A24-5E926A7ACB17}"/>
                </a:ext>
              </a:extLst>
            </p:cNvPr>
            <p:cNvSpPr>
              <a:spLocks noChangeArrowheads="1"/>
            </p:cNvSpPr>
            <p:nvPr/>
          </p:nvSpPr>
          <p:spPr bwMode="auto">
            <a:xfrm>
              <a:off x="7599" y="8802"/>
              <a:ext cx="345"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007" tIns="28004" rIns="57007" bIns="28004"/>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4</a:t>
              </a:r>
            </a:p>
          </p:txBody>
        </p:sp>
        <p:sp>
          <p:nvSpPr>
            <p:cNvPr id="115720" name="Oval 8">
              <a:extLst>
                <a:ext uri="{FF2B5EF4-FFF2-40B4-BE49-F238E27FC236}">
                  <a16:creationId xmlns:a16="http://schemas.microsoft.com/office/drawing/2014/main" id="{B700EF10-8E4B-48CE-920E-24970E8C9D5A}"/>
                </a:ext>
              </a:extLst>
            </p:cNvPr>
            <p:cNvSpPr>
              <a:spLocks noChangeArrowheads="1"/>
            </p:cNvSpPr>
            <p:nvPr/>
          </p:nvSpPr>
          <p:spPr bwMode="auto">
            <a:xfrm>
              <a:off x="6421" y="7865"/>
              <a:ext cx="482" cy="454"/>
            </a:xfrm>
            <a:prstGeom prst="ellipse">
              <a:avLst/>
            </a:prstGeom>
            <a:solidFill>
              <a:srgbClr val="FFFFFF"/>
            </a:solidFill>
            <a:ln w="12700">
              <a:solidFill>
                <a:srgbClr val="000000"/>
              </a:solidFill>
              <a:round/>
              <a:headEnd/>
              <a:tailEnd/>
            </a:ln>
            <a:effectLst/>
          </p:spPr>
          <p:txBody>
            <a:bodyPr anchor="ctr"/>
            <a:lstStyle/>
            <a:p>
              <a:pPr algn="ctr">
                <a:lnSpc>
                  <a:spcPct val="75000"/>
                </a:lnSpc>
                <a:defRPr/>
              </a:pPr>
              <a:endParaRPr lang="zh-CN" altLang="en-US" sz="1800" b="1">
                <a:latin typeface="+mn-lt"/>
                <a:ea typeface="+mn-ea"/>
              </a:endParaRPr>
            </a:p>
          </p:txBody>
        </p:sp>
        <p:sp>
          <p:nvSpPr>
            <p:cNvPr id="18476" name="Rectangle 7">
              <a:extLst>
                <a:ext uri="{FF2B5EF4-FFF2-40B4-BE49-F238E27FC236}">
                  <a16:creationId xmlns:a16="http://schemas.microsoft.com/office/drawing/2014/main" id="{D1E31517-6807-46B0-B695-0B213AF34FBD}"/>
                </a:ext>
              </a:extLst>
            </p:cNvPr>
            <p:cNvSpPr>
              <a:spLocks noChangeArrowheads="1"/>
            </p:cNvSpPr>
            <p:nvPr/>
          </p:nvSpPr>
          <p:spPr bwMode="auto">
            <a:xfrm>
              <a:off x="6474" y="7873"/>
              <a:ext cx="347"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7007" tIns="28004" rIns="57007" bIns="28004"/>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en-US" altLang="zh-CN" sz="1800" b="1">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115718" name="Rectangle 6">
              <a:extLst>
                <a:ext uri="{FF2B5EF4-FFF2-40B4-BE49-F238E27FC236}">
                  <a16:creationId xmlns:a16="http://schemas.microsoft.com/office/drawing/2014/main" id="{210EAD45-665B-444B-BDEE-117C8B8A9603}"/>
                </a:ext>
              </a:extLst>
            </p:cNvPr>
            <p:cNvSpPr>
              <a:spLocks noChangeArrowheads="1"/>
            </p:cNvSpPr>
            <p:nvPr/>
          </p:nvSpPr>
          <p:spPr bwMode="auto">
            <a:xfrm>
              <a:off x="2725" y="8033"/>
              <a:ext cx="1688" cy="738"/>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理解正确性</a:t>
              </a:r>
              <a:endParaRPr lang="zh-CN" sz="1800" b="1">
                <a:latin typeface="+mn-lt"/>
                <a:ea typeface="+mn-ea"/>
              </a:endParaRPr>
            </a:p>
            <a:p>
              <a:pPr algn="ctr">
                <a:defRPr/>
              </a:pPr>
              <a:r>
                <a:rPr lang="zh-CN" sz="1800" b="1">
                  <a:latin typeface="+mn-lt"/>
                  <a:ea typeface="+mn-ea"/>
                  <a:cs typeface="Times New Roman" pitchFamily="18" charset="0"/>
                </a:rPr>
                <a:t>表达正确性</a:t>
              </a:r>
              <a:endParaRPr lang="zh-CN" sz="1800" b="1">
                <a:latin typeface="+mn-lt"/>
                <a:ea typeface="+mn-ea"/>
              </a:endParaRPr>
            </a:p>
          </p:txBody>
        </p:sp>
        <p:sp>
          <p:nvSpPr>
            <p:cNvPr id="115717" name="Rectangle 5">
              <a:extLst>
                <a:ext uri="{FF2B5EF4-FFF2-40B4-BE49-F238E27FC236}">
                  <a16:creationId xmlns:a16="http://schemas.microsoft.com/office/drawing/2014/main" id="{08DAD73F-64FC-4E1C-BB32-94DDE1F77042}"/>
                </a:ext>
              </a:extLst>
            </p:cNvPr>
            <p:cNvSpPr>
              <a:spLocks noChangeArrowheads="1"/>
            </p:cNvSpPr>
            <p:nvPr/>
          </p:nvSpPr>
          <p:spPr bwMode="auto">
            <a:xfrm>
              <a:off x="3626" y="10752"/>
              <a:ext cx="1688" cy="1060"/>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理解正确性</a:t>
              </a:r>
              <a:endParaRPr lang="zh-CN" sz="1800" b="1">
                <a:latin typeface="+mn-lt"/>
                <a:ea typeface="+mn-ea"/>
              </a:endParaRPr>
            </a:p>
            <a:p>
              <a:pPr algn="ctr">
                <a:defRPr/>
              </a:pPr>
              <a:r>
                <a:rPr lang="zh-CN" sz="1800" b="1">
                  <a:latin typeface="+mn-lt"/>
                  <a:ea typeface="+mn-ea"/>
                  <a:cs typeface="Times New Roman" pitchFamily="18" charset="0"/>
                </a:rPr>
                <a:t>设计正确性</a:t>
              </a:r>
              <a:endParaRPr lang="zh-CN" sz="1800" b="1">
                <a:latin typeface="+mn-lt"/>
                <a:ea typeface="+mn-ea"/>
              </a:endParaRPr>
            </a:p>
            <a:p>
              <a:pPr algn="ctr">
                <a:defRPr/>
              </a:pPr>
              <a:r>
                <a:rPr lang="zh-CN" sz="1800" b="1">
                  <a:latin typeface="+mn-lt"/>
                  <a:ea typeface="+mn-ea"/>
                  <a:cs typeface="Times New Roman" pitchFamily="18" charset="0"/>
                </a:rPr>
                <a:t>表达正确性</a:t>
              </a:r>
              <a:endParaRPr lang="zh-CN" sz="1800" b="1">
                <a:latin typeface="+mn-lt"/>
                <a:ea typeface="+mn-ea"/>
              </a:endParaRPr>
            </a:p>
          </p:txBody>
        </p:sp>
        <p:sp>
          <p:nvSpPr>
            <p:cNvPr id="115716" name="Rectangle 4">
              <a:extLst>
                <a:ext uri="{FF2B5EF4-FFF2-40B4-BE49-F238E27FC236}">
                  <a16:creationId xmlns:a16="http://schemas.microsoft.com/office/drawing/2014/main" id="{D5C63316-E3EC-46B1-9566-A628D9E7FED2}"/>
                </a:ext>
              </a:extLst>
            </p:cNvPr>
            <p:cNvSpPr>
              <a:spLocks noChangeArrowheads="1"/>
            </p:cNvSpPr>
            <p:nvPr/>
          </p:nvSpPr>
          <p:spPr bwMode="auto">
            <a:xfrm>
              <a:off x="7810" y="10951"/>
              <a:ext cx="1690" cy="737"/>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理解正确性</a:t>
              </a:r>
              <a:endParaRPr lang="zh-CN" sz="1800" b="1">
                <a:latin typeface="+mn-lt"/>
                <a:ea typeface="+mn-ea"/>
              </a:endParaRPr>
            </a:p>
            <a:p>
              <a:pPr algn="ctr">
                <a:defRPr/>
              </a:pPr>
              <a:r>
                <a:rPr lang="zh-CN" sz="1800" b="1">
                  <a:latin typeface="+mn-lt"/>
                  <a:ea typeface="+mn-ea"/>
                  <a:cs typeface="Times New Roman" pitchFamily="18" charset="0"/>
                </a:rPr>
                <a:t>编码正确性</a:t>
              </a:r>
              <a:endParaRPr lang="zh-CN" sz="1800" b="1">
                <a:latin typeface="+mn-lt"/>
                <a:ea typeface="+mn-ea"/>
              </a:endParaRPr>
            </a:p>
          </p:txBody>
        </p:sp>
        <p:sp>
          <p:nvSpPr>
            <p:cNvPr id="115715" name="Rectangle 3">
              <a:extLst>
                <a:ext uri="{FF2B5EF4-FFF2-40B4-BE49-F238E27FC236}">
                  <a16:creationId xmlns:a16="http://schemas.microsoft.com/office/drawing/2014/main" id="{2946E278-935C-446C-96D5-0668B393A56A}"/>
                </a:ext>
              </a:extLst>
            </p:cNvPr>
            <p:cNvSpPr>
              <a:spLocks noChangeArrowheads="1"/>
            </p:cNvSpPr>
            <p:nvPr/>
          </p:nvSpPr>
          <p:spPr bwMode="auto">
            <a:xfrm>
              <a:off x="8373" y="8431"/>
              <a:ext cx="1688" cy="737"/>
            </a:xfrm>
            <a:prstGeom prst="rect">
              <a:avLst/>
            </a:prstGeom>
            <a:noFill/>
            <a:ln w="12700">
              <a:noFill/>
              <a:miter lim="800000"/>
              <a:headEnd/>
              <a:tailEnd/>
            </a:ln>
            <a:effectLst/>
          </p:spPr>
          <p:txBody>
            <a:bodyPr lIns="57007" tIns="28004" rIns="57007" bIns="28004"/>
            <a:lstStyle/>
            <a:p>
              <a:pPr algn="ctr">
                <a:lnSpc>
                  <a:spcPct val="75000"/>
                </a:lnSpc>
                <a:defRPr/>
              </a:pPr>
              <a:r>
                <a:rPr lang="zh-CN" sz="1800" b="1">
                  <a:latin typeface="+mn-lt"/>
                  <a:ea typeface="+mn-ea"/>
                  <a:cs typeface="Times New Roman" pitchFamily="18" charset="0"/>
                </a:rPr>
                <a:t>运行正确性</a:t>
              </a:r>
              <a:endParaRPr lang="zh-CN" sz="1800" b="1">
                <a:latin typeface="+mn-lt"/>
                <a:ea typeface="+mn-ea"/>
              </a:endParaRPr>
            </a:p>
            <a:p>
              <a:pPr algn="ctr">
                <a:defRPr/>
              </a:pPr>
              <a:r>
                <a:rPr lang="zh-CN" sz="1800" b="1">
                  <a:latin typeface="+mn-lt"/>
                  <a:ea typeface="+mn-ea"/>
                  <a:cs typeface="Times New Roman" pitchFamily="18" charset="0"/>
                </a:rPr>
                <a:t>输入正确性</a:t>
              </a:r>
              <a:endParaRPr lang="zh-CN" sz="1800" b="1">
                <a:latin typeface="+mn-lt"/>
                <a:ea typeface="+mn-ea"/>
              </a:endParaRPr>
            </a:p>
          </p:txBody>
        </p:sp>
        <p:sp>
          <p:nvSpPr>
            <p:cNvPr id="115714" name="Rectangle 2">
              <a:extLst>
                <a:ext uri="{FF2B5EF4-FFF2-40B4-BE49-F238E27FC236}">
                  <a16:creationId xmlns:a16="http://schemas.microsoft.com/office/drawing/2014/main" id="{DCF6D244-C09D-4C65-B679-7140810B5C38}"/>
                </a:ext>
              </a:extLst>
            </p:cNvPr>
            <p:cNvSpPr>
              <a:spLocks noChangeArrowheads="1"/>
            </p:cNvSpPr>
            <p:nvPr/>
          </p:nvSpPr>
          <p:spPr bwMode="auto">
            <a:xfrm>
              <a:off x="5925" y="7067"/>
              <a:ext cx="1547" cy="465"/>
            </a:xfrm>
            <a:prstGeom prst="rect">
              <a:avLst/>
            </a:prstGeom>
            <a:noFill/>
            <a:ln w="12700">
              <a:noFill/>
              <a:miter lim="800000"/>
              <a:headEnd/>
              <a:tailEnd/>
            </a:ln>
            <a:effectLst/>
          </p:spPr>
          <p:txBody>
            <a:bodyPr lIns="57007" tIns="28004" rIns="57007" bIns="28004"/>
            <a:lstStyle/>
            <a:p>
              <a:pPr indent="133350" algn="ctr">
                <a:lnSpc>
                  <a:spcPct val="75000"/>
                </a:lnSpc>
                <a:defRPr/>
              </a:pPr>
              <a:r>
                <a:rPr lang="zh-CN" sz="1800" b="1">
                  <a:latin typeface="+mn-lt"/>
                  <a:ea typeface="+mn-ea"/>
                  <a:cs typeface="Times New Roman" pitchFamily="18" charset="0"/>
                </a:rPr>
                <a:t>相符吗</a:t>
              </a:r>
              <a:r>
                <a:rPr lang="en-US" altLang="zh-CN" sz="1800" b="1">
                  <a:latin typeface="+mn-lt"/>
                  <a:ea typeface="+mn-ea"/>
                  <a:cs typeface="Times New Roman" pitchFamily="18" charset="0"/>
                </a:rPr>
                <a:t>?</a:t>
              </a:r>
              <a:endParaRPr lang="en-US" altLang="zh-CN" sz="1800" b="1">
                <a:latin typeface="+mn-lt"/>
                <a:ea typeface="+mn-ea"/>
              </a:endParaRPr>
            </a:p>
          </p:txBody>
        </p:sp>
      </p:grpSp>
      <p:sp>
        <p:nvSpPr>
          <p:cNvPr id="18439" name="矩形 48">
            <a:extLst>
              <a:ext uri="{FF2B5EF4-FFF2-40B4-BE49-F238E27FC236}">
                <a16:creationId xmlns:a16="http://schemas.microsoft.com/office/drawing/2014/main" id="{0000ABC7-6F6F-4022-942B-DAEDF2B7954E}"/>
              </a:ext>
            </a:extLst>
          </p:cNvPr>
          <p:cNvSpPr>
            <a:spLocks noChangeArrowheads="1"/>
          </p:cNvSpPr>
          <p:nvPr/>
        </p:nvSpPr>
        <p:spPr bwMode="auto">
          <a:xfrm>
            <a:off x="1500188" y="6202363"/>
            <a:ext cx="642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软件生存期各个阶段之间需要保持的正确性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624C83D8-B68D-4A56-B210-4935437C302B}"/>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8D385E1B-3471-4A95-B85D-F9611B8E7E9D}"/>
              </a:ext>
            </a:extLst>
          </p:cNvPr>
          <p:cNvSpPr>
            <a:spLocks noGrp="1"/>
          </p:cNvSpPr>
          <p:nvPr>
            <p:ph idx="1"/>
          </p:nvPr>
        </p:nvSpPr>
        <p:spPr/>
        <p:txBody>
          <a:bodyPr/>
          <a:lstStyle/>
          <a:p>
            <a:pPr>
              <a:buFont typeface="Wingdings" panose="05000000000000000000" pitchFamily="2" charset="2"/>
              <a:buNone/>
              <a:defRPr/>
            </a:pPr>
            <a:r>
              <a:rPr lang="en-US" altLang="zh-CN" b="1" dirty="0"/>
              <a:t>4. </a:t>
            </a:r>
            <a:r>
              <a:rPr lang="zh-CN" b="1" dirty="0"/>
              <a:t>软件测试信息流</a:t>
            </a:r>
            <a:endParaRPr lang="en-US" altLang="zh-CN" b="1" dirty="0"/>
          </a:p>
          <a:p>
            <a:pPr lvl="1">
              <a:buFont typeface="Wingdings" panose="05000000000000000000" pitchFamily="2" charset="2"/>
              <a:buNone/>
              <a:defRPr/>
            </a:pPr>
            <a:r>
              <a:rPr lang="zh-CN" b="1" dirty="0">
                <a:ea typeface="+mn-ea"/>
              </a:rPr>
              <a:t>测试过程需要三类输入：</a:t>
            </a:r>
            <a:endParaRPr lang="en-US" altLang="zh-CN" b="1" dirty="0">
              <a:ea typeface="+mn-ea"/>
            </a:endParaRPr>
          </a:p>
          <a:p>
            <a:pPr lvl="1" fontAlgn="ctr">
              <a:defRPr/>
            </a:pPr>
            <a:r>
              <a:rPr lang="zh-CN" b="1" dirty="0">
                <a:ea typeface="+mn-ea"/>
                <a:cs typeface="+mn-cs"/>
              </a:rPr>
              <a:t>软件配置：包括软件需求规格说明、软件设计规格说明、源代码等。</a:t>
            </a:r>
          </a:p>
          <a:p>
            <a:pPr lvl="1" fontAlgn="ctr">
              <a:defRPr/>
            </a:pPr>
            <a:r>
              <a:rPr lang="zh-CN" b="1" dirty="0">
                <a:ea typeface="+mn-ea"/>
                <a:cs typeface="+mn-cs"/>
              </a:rPr>
              <a:t>测试配置：包括测试计划、测试用例、测试驱动程序等。</a:t>
            </a:r>
          </a:p>
          <a:p>
            <a:pPr lvl="1">
              <a:defRPr/>
            </a:pPr>
            <a:r>
              <a:rPr lang="zh-CN" b="1" dirty="0">
                <a:ea typeface="+mn-ea"/>
                <a:cs typeface="+mn-cs"/>
              </a:rPr>
              <a:t>测试工具：测试工具为测试的实施提供某种服务。例如，测试数据自动生成程序、静态分析程序、动态分析程序、测试结果分析程序、以及驱动测试的工作台等。</a:t>
            </a:r>
            <a:endParaRPr lang="zh-CN" altLang="en-US" b="1" dirty="0">
              <a:ea typeface="+mn-ea"/>
            </a:endParaRPr>
          </a:p>
        </p:txBody>
      </p:sp>
      <p:sp>
        <p:nvSpPr>
          <p:cNvPr id="19460" name="页脚占位符 3">
            <a:extLst>
              <a:ext uri="{FF2B5EF4-FFF2-40B4-BE49-F238E27FC236}">
                <a16:creationId xmlns:a16="http://schemas.microsoft.com/office/drawing/2014/main" id="{B17A666E-76A5-49A8-899C-56AF8C91326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7C289205-6707-4FB8-B20A-A9CEBC4457C8}"/>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20483" name="内容占位符 2">
            <a:extLst>
              <a:ext uri="{FF2B5EF4-FFF2-40B4-BE49-F238E27FC236}">
                <a16:creationId xmlns:a16="http://schemas.microsoft.com/office/drawing/2014/main" id="{1ADFD673-4005-46D8-95A1-10FE80A1439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0484" name="页脚占位符 3">
            <a:extLst>
              <a:ext uri="{FF2B5EF4-FFF2-40B4-BE49-F238E27FC236}">
                <a16:creationId xmlns:a16="http://schemas.microsoft.com/office/drawing/2014/main" id="{39147865-F18C-4CC7-AD81-6920438933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20485" name="Picture 2">
            <a:extLst>
              <a:ext uri="{FF2B5EF4-FFF2-40B4-BE49-F238E27FC236}">
                <a16:creationId xmlns:a16="http://schemas.microsoft.com/office/drawing/2014/main" id="{845246C0-7B50-4CC2-8636-06488F4FC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28813"/>
            <a:ext cx="8367713"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5">
            <a:extLst>
              <a:ext uri="{FF2B5EF4-FFF2-40B4-BE49-F238E27FC236}">
                <a16:creationId xmlns:a16="http://schemas.microsoft.com/office/drawing/2014/main" id="{AE437612-0408-433D-9094-EE03D6EE2DE0}"/>
              </a:ext>
            </a:extLst>
          </p:cNvPr>
          <p:cNvSpPr>
            <a:spLocks noChangeArrowheads="1"/>
          </p:cNvSpPr>
          <p:nvPr/>
        </p:nvSpPr>
        <p:spPr bwMode="auto">
          <a:xfrm>
            <a:off x="3643313" y="5643563"/>
            <a:ext cx="172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测试信息流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5619B825-011D-4B26-BA8F-621CB651DA8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06053A72-0E11-4A7D-998B-A933D7401074}"/>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i="1" u="sng" dirty="0">
                <a:solidFill>
                  <a:srgbClr val="99230B"/>
                </a:solidFill>
              </a:rPr>
              <a:t>软件实现</a:t>
            </a:r>
          </a:p>
          <a:p>
            <a:pPr marL="952500" lvl="1" indent="-495300">
              <a:buFont typeface="Wingdings" panose="05000000000000000000" pitchFamily="2" charset="2"/>
              <a:buChar char="u"/>
              <a:defRPr/>
            </a:pPr>
            <a:r>
              <a:rPr lang="zh-CN" altLang="en-US" sz="4000" b="1" kern="1200" dirty="0">
                <a:solidFill>
                  <a:srgbClr val="333399"/>
                </a:solidFill>
              </a:rPr>
              <a:t>软件测试基础</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软件测试方法与技术</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软件测试过程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软件维护</a:t>
            </a:r>
            <a:endParaRPr lang="en-US" altLang="zh-CN" sz="4000" b="1" kern="1200" dirty="0">
              <a:solidFill>
                <a:srgbClr val="333399"/>
              </a:solidFill>
            </a:endParaRPr>
          </a:p>
        </p:txBody>
      </p:sp>
      <p:sp>
        <p:nvSpPr>
          <p:cNvPr id="6148" name="页脚占位符 3">
            <a:extLst>
              <a:ext uri="{FF2B5EF4-FFF2-40B4-BE49-F238E27FC236}">
                <a16:creationId xmlns:a16="http://schemas.microsoft.com/office/drawing/2014/main" id="{B26CF831-9FAD-45D6-A79C-25042590BE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B1B7C9C7-0E96-4EC5-BC07-8EDAC8BDDF92}"/>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18435" name="内容占位符 2">
            <a:extLst>
              <a:ext uri="{FF2B5EF4-FFF2-40B4-BE49-F238E27FC236}">
                <a16:creationId xmlns:a16="http://schemas.microsoft.com/office/drawing/2014/main" id="{425964F9-A9CD-47BE-AF01-85FF4A4AEC16}"/>
              </a:ext>
            </a:extLst>
          </p:cNvPr>
          <p:cNvSpPr>
            <a:spLocks noGrp="1"/>
          </p:cNvSpPr>
          <p:nvPr>
            <p:ph idx="1"/>
          </p:nvPr>
        </p:nvSpPr>
        <p:spPr>
          <a:xfrm>
            <a:off x="107950" y="1143000"/>
            <a:ext cx="8985250" cy="5421313"/>
          </a:xfrm>
        </p:spPr>
        <p:txBody>
          <a:bodyPr>
            <a:normAutofit fontScale="92500" lnSpcReduction="20000"/>
          </a:bodyPr>
          <a:lstStyle/>
          <a:p>
            <a:pPr>
              <a:buFont typeface="Wingdings" panose="05000000000000000000" pitchFamily="2" charset="2"/>
              <a:buNone/>
              <a:defRPr/>
            </a:pPr>
            <a:r>
              <a:rPr lang="en-US" altLang="zh-CN" b="1" dirty="0">
                <a:latin typeface="+mn-ea"/>
              </a:rPr>
              <a:t>5. </a:t>
            </a:r>
            <a:r>
              <a:rPr lang="zh-CN" b="1" dirty="0">
                <a:latin typeface="+mn-ea"/>
              </a:rPr>
              <a:t>软件测试步骤</a:t>
            </a:r>
            <a:endParaRPr lang="en-US" altLang="zh-CN" b="1" dirty="0">
              <a:latin typeface="+mn-ea"/>
            </a:endParaRPr>
          </a:p>
          <a:p>
            <a:pPr lvl="1">
              <a:defRPr/>
            </a:pPr>
            <a:r>
              <a:rPr lang="zh-CN" sz="2600" b="1" dirty="0">
                <a:latin typeface="+mn-ea"/>
                <a:ea typeface="+mn-ea"/>
              </a:rPr>
              <a:t>单元测试</a:t>
            </a:r>
            <a:endParaRPr lang="en-US" altLang="zh-CN" sz="2600" b="1" dirty="0">
              <a:latin typeface="+mn-ea"/>
              <a:ea typeface="+mn-ea"/>
            </a:endParaRPr>
          </a:p>
          <a:p>
            <a:pPr lvl="2">
              <a:defRPr/>
            </a:pPr>
            <a:r>
              <a:rPr lang="zh-CN" altLang="en-US" sz="2000" b="1" dirty="0">
                <a:latin typeface="+mn-ea"/>
                <a:ea typeface="+mn-ea"/>
              </a:rPr>
              <a:t>集中对用源代码实现的每一个程序单元进行测试。</a:t>
            </a:r>
            <a:endParaRPr lang="en-US" altLang="zh-CN" sz="2000" b="1" dirty="0">
              <a:latin typeface="+mn-ea"/>
              <a:ea typeface="+mn-ea"/>
            </a:endParaRPr>
          </a:p>
          <a:p>
            <a:pPr lvl="1">
              <a:defRPr/>
            </a:pPr>
            <a:r>
              <a:rPr lang="zh-CN" sz="2600" b="1" dirty="0">
                <a:latin typeface="+mn-ea"/>
                <a:ea typeface="+mn-ea"/>
              </a:rPr>
              <a:t>集成测试</a:t>
            </a:r>
            <a:endParaRPr lang="en-US" altLang="zh-CN" sz="2600" b="1" dirty="0">
              <a:latin typeface="+mn-ea"/>
              <a:ea typeface="+mn-ea"/>
            </a:endParaRPr>
          </a:p>
          <a:p>
            <a:pPr lvl="2">
              <a:defRPr/>
            </a:pPr>
            <a:r>
              <a:rPr lang="zh-CN" altLang="en-US" sz="2000" b="1" dirty="0">
                <a:latin typeface="+mn-ea"/>
                <a:ea typeface="+mn-ea"/>
              </a:rPr>
              <a:t>根据设计规定的软件体系结构，把已测试过的模块组装起来，在组装过程中，检查程序结构组装的正确性。</a:t>
            </a:r>
            <a:endParaRPr lang="en-US" altLang="zh-CN" sz="2000" b="1" dirty="0">
              <a:latin typeface="+mn-ea"/>
              <a:ea typeface="+mn-ea"/>
            </a:endParaRPr>
          </a:p>
          <a:p>
            <a:pPr lvl="1">
              <a:defRPr/>
            </a:pPr>
            <a:r>
              <a:rPr lang="zh-CN" sz="2600" b="1" dirty="0">
                <a:latin typeface="+mn-ea"/>
                <a:ea typeface="+mn-ea"/>
              </a:rPr>
              <a:t>确认测试</a:t>
            </a:r>
            <a:endParaRPr lang="en-US" altLang="zh-CN" sz="2600" b="1" dirty="0">
              <a:latin typeface="+mn-ea"/>
              <a:ea typeface="+mn-ea"/>
            </a:endParaRPr>
          </a:p>
          <a:p>
            <a:pPr lvl="2">
              <a:defRPr/>
            </a:pPr>
            <a:r>
              <a:rPr lang="zh-CN" altLang="en-US" sz="2000" b="1" dirty="0">
                <a:latin typeface="+mn-ea"/>
                <a:ea typeface="+mn-ea"/>
              </a:rPr>
              <a:t>检查已实现的软件是否满足了需求规格说明中确定了的各种需求，以及软件配置是否完全、正确。</a:t>
            </a:r>
            <a:endParaRPr lang="en-US" altLang="zh-CN" sz="2000" b="1" dirty="0">
              <a:latin typeface="+mn-ea"/>
              <a:ea typeface="+mn-ea"/>
            </a:endParaRPr>
          </a:p>
          <a:p>
            <a:pPr lvl="1">
              <a:defRPr/>
            </a:pPr>
            <a:r>
              <a:rPr lang="zh-CN" sz="2600" b="1" dirty="0">
                <a:latin typeface="+mn-ea"/>
                <a:ea typeface="+mn-ea"/>
              </a:rPr>
              <a:t>系统测试</a:t>
            </a:r>
            <a:endParaRPr lang="en-US" altLang="zh-CN" sz="2600" b="1" dirty="0">
              <a:latin typeface="+mn-ea"/>
              <a:ea typeface="+mn-ea"/>
            </a:endParaRPr>
          </a:p>
          <a:p>
            <a:pPr lvl="2">
              <a:defRPr/>
            </a:pPr>
            <a:r>
              <a:rPr lang="zh-CN" altLang="en-US" sz="2000" b="1" dirty="0">
                <a:latin typeface="+mn-ea"/>
                <a:ea typeface="+mn-ea"/>
              </a:rPr>
              <a:t>把已经经过确认的软件纳入实际运行环境中，与其它系统成份组合在一起进行测试。</a:t>
            </a:r>
            <a:endParaRPr lang="en-US" altLang="zh-CN" sz="2000" b="1" dirty="0">
              <a:latin typeface="+mn-ea"/>
              <a:ea typeface="+mn-ea"/>
            </a:endParaRPr>
          </a:p>
          <a:p>
            <a:pPr lvl="1">
              <a:defRPr/>
            </a:pPr>
            <a:r>
              <a:rPr lang="zh-CN" altLang="en-US" sz="2600" b="1" dirty="0">
                <a:latin typeface="+mn-ea"/>
                <a:ea typeface="+mn-ea"/>
              </a:rPr>
              <a:t>验收</a:t>
            </a:r>
            <a:r>
              <a:rPr lang="zh-CN" altLang="zh-CN" sz="2600" b="1" dirty="0">
                <a:latin typeface="+mn-ea"/>
                <a:ea typeface="+mn-ea"/>
              </a:rPr>
              <a:t>测试</a:t>
            </a:r>
            <a:endParaRPr lang="en-US" altLang="zh-CN" sz="2600" b="1" dirty="0">
              <a:latin typeface="+mn-ea"/>
              <a:ea typeface="+mn-ea"/>
            </a:endParaRPr>
          </a:p>
          <a:p>
            <a:pPr lvl="2">
              <a:defRPr/>
            </a:pPr>
            <a:r>
              <a:rPr lang="zh-CN" altLang="en-US" sz="2000" b="1" dirty="0">
                <a:latin typeface="+mn-ea"/>
                <a:ea typeface="+mn-ea"/>
              </a:rPr>
              <a:t>系统测试后可以正式投入试运行，一段时间后系统各方面均已满足需求，这时需对系统进行验收测试。验收测试是一个形式意义上的工作，选择用户最为关心的核心功能确认即可。</a:t>
            </a:r>
          </a:p>
          <a:p>
            <a:pPr marL="1166812" lvl="2" indent="0">
              <a:buFont typeface="Wingdings" panose="05000000000000000000" pitchFamily="2" charset="2"/>
              <a:buNone/>
              <a:defRPr/>
            </a:pPr>
            <a:endParaRPr lang="en-US" altLang="zh-CN" sz="2000" b="1" dirty="0">
              <a:latin typeface="+mn-ea"/>
              <a:ea typeface="+mn-ea"/>
            </a:endParaRPr>
          </a:p>
        </p:txBody>
      </p:sp>
      <p:sp>
        <p:nvSpPr>
          <p:cNvPr id="21508" name="页脚占位符 3">
            <a:extLst>
              <a:ext uri="{FF2B5EF4-FFF2-40B4-BE49-F238E27FC236}">
                <a16:creationId xmlns:a16="http://schemas.microsoft.com/office/drawing/2014/main" id="{3ABC96C7-C397-434D-8DD7-ADD864313F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A363CAA0-824C-4BB1-929B-F939052DE76E}"/>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22531" name="内容占位符 2">
            <a:extLst>
              <a:ext uri="{FF2B5EF4-FFF2-40B4-BE49-F238E27FC236}">
                <a16:creationId xmlns:a16="http://schemas.microsoft.com/office/drawing/2014/main" id="{94DFA94A-ADEF-4B42-A46B-72A9D554B440}"/>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2532" name="页脚占位符 3">
            <a:extLst>
              <a:ext uri="{FF2B5EF4-FFF2-40B4-BE49-F238E27FC236}">
                <a16:creationId xmlns:a16="http://schemas.microsoft.com/office/drawing/2014/main" id="{E4469681-0E04-424E-A48E-C8992CAD672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22533" name="矩形 5">
            <a:extLst>
              <a:ext uri="{FF2B5EF4-FFF2-40B4-BE49-F238E27FC236}">
                <a16:creationId xmlns:a16="http://schemas.microsoft.com/office/drawing/2014/main" id="{C15D4851-5E3B-4093-8B8E-C88EC2198B0A}"/>
              </a:ext>
            </a:extLst>
          </p:cNvPr>
          <p:cNvSpPr>
            <a:spLocks noChangeArrowheads="1"/>
          </p:cNvSpPr>
          <p:nvPr/>
        </p:nvSpPr>
        <p:spPr bwMode="auto">
          <a:xfrm>
            <a:off x="3416300" y="5286375"/>
            <a:ext cx="2351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软件测试的步骤</a:t>
            </a:r>
          </a:p>
        </p:txBody>
      </p:sp>
      <p:grpSp>
        <p:nvGrpSpPr>
          <p:cNvPr id="22534" name="组合 35">
            <a:extLst>
              <a:ext uri="{FF2B5EF4-FFF2-40B4-BE49-F238E27FC236}">
                <a16:creationId xmlns:a16="http://schemas.microsoft.com/office/drawing/2014/main" id="{EE27DD09-1E35-4E45-9AB7-D65C34C8E0FB}"/>
              </a:ext>
            </a:extLst>
          </p:cNvPr>
          <p:cNvGrpSpPr>
            <a:grpSpLocks/>
          </p:cNvGrpSpPr>
          <p:nvPr/>
        </p:nvGrpSpPr>
        <p:grpSpPr bwMode="auto">
          <a:xfrm>
            <a:off x="34925" y="1928813"/>
            <a:ext cx="9121775" cy="3286125"/>
            <a:chOff x="22374" y="1928813"/>
            <a:chExt cx="9121626" cy="3286125"/>
          </a:xfrm>
        </p:grpSpPr>
        <p:pic>
          <p:nvPicPr>
            <p:cNvPr id="22535" name="Picture 2">
              <a:extLst>
                <a:ext uri="{FF2B5EF4-FFF2-40B4-BE49-F238E27FC236}">
                  <a16:creationId xmlns:a16="http://schemas.microsoft.com/office/drawing/2014/main" id="{B888B8ED-B664-4D43-8EEA-35710283E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74" y="1928813"/>
              <a:ext cx="7573962"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椭圆 15">
              <a:extLst>
                <a:ext uri="{FF2B5EF4-FFF2-40B4-BE49-F238E27FC236}">
                  <a16:creationId xmlns:a16="http://schemas.microsoft.com/office/drawing/2014/main" id="{2DF8E6A5-B04A-40BB-8312-7CF2256C725B}"/>
                </a:ext>
              </a:extLst>
            </p:cNvPr>
            <p:cNvSpPr>
              <a:spLocks noChangeArrowheads="1"/>
            </p:cNvSpPr>
            <p:nvPr/>
          </p:nvSpPr>
          <p:spPr bwMode="auto">
            <a:xfrm>
              <a:off x="7380312" y="3212976"/>
              <a:ext cx="817748" cy="792088"/>
            </a:xfrm>
            <a:prstGeom prst="ellipse">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sz="1500" b="1">
                  <a:solidFill>
                    <a:srgbClr val="000000"/>
                  </a:solidFill>
                  <a:latin typeface="仿宋" panose="02010609060101010101" pitchFamily="49" charset="-122"/>
                  <a:ea typeface="仿宋" panose="02010609060101010101" pitchFamily="49" charset="-122"/>
                </a:rPr>
                <a:t>验收</a:t>
              </a:r>
              <a:endParaRPr lang="en-US" altLang="zh-CN" sz="1500" b="1">
                <a:solidFill>
                  <a:srgbClr val="000000"/>
                </a:solidFill>
                <a:latin typeface="仿宋" panose="02010609060101010101" pitchFamily="49" charset="-122"/>
                <a:ea typeface="仿宋" panose="02010609060101010101" pitchFamily="49" charset="-122"/>
              </a:endParaRPr>
            </a:p>
            <a:p>
              <a:pPr algn="r">
                <a:lnSpc>
                  <a:spcPct val="75000"/>
                </a:lnSpc>
              </a:pPr>
              <a:endParaRPr lang="en-US" altLang="zh-CN" sz="1500" b="1">
                <a:solidFill>
                  <a:srgbClr val="000000"/>
                </a:solidFill>
                <a:latin typeface="仿宋" panose="02010609060101010101" pitchFamily="49" charset="-122"/>
                <a:ea typeface="仿宋" panose="02010609060101010101" pitchFamily="49" charset="-122"/>
              </a:endParaRPr>
            </a:p>
            <a:p>
              <a:pPr algn="r">
                <a:lnSpc>
                  <a:spcPct val="75000"/>
                </a:lnSpc>
              </a:pPr>
              <a:r>
                <a:rPr lang="zh-CN" altLang="en-US" sz="1500" b="1">
                  <a:solidFill>
                    <a:srgbClr val="000000"/>
                  </a:solidFill>
                  <a:latin typeface="仿宋" panose="02010609060101010101" pitchFamily="49" charset="-122"/>
                  <a:ea typeface="仿宋" panose="02010609060101010101" pitchFamily="49" charset="-122"/>
                </a:rPr>
                <a:t>测试</a:t>
              </a:r>
            </a:p>
          </p:txBody>
        </p:sp>
        <p:cxnSp>
          <p:nvCxnSpPr>
            <p:cNvPr id="22537" name="直接箭头连接符 17">
              <a:extLst>
                <a:ext uri="{FF2B5EF4-FFF2-40B4-BE49-F238E27FC236}">
                  <a16:creationId xmlns:a16="http://schemas.microsoft.com/office/drawing/2014/main" id="{4E1D7AA2-C581-424A-89AB-AF7E81CEC255}"/>
                </a:ext>
              </a:extLst>
            </p:cNvPr>
            <p:cNvCxnSpPr>
              <a:cxnSpLocks noChangeShapeType="1"/>
            </p:cNvCxnSpPr>
            <p:nvPr/>
          </p:nvCxnSpPr>
          <p:spPr bwMode="auto">
            <a:xfrm>
              <a:off x="7128743" y="2034428"/>
              <a:ext cx="467593" cy="1178548"/>
            </a:xfrm>
            <a:prstGeom prst="straightConnector1">
              <a:avLst/>
            </a:prstGeom>
            <a:noFill/>
            <a:ln w="15875" algn="ctr">
              <a:solidFill>
                <a:srgbClr val="000000"/>
              </a:solidFill>
              <a:round/>
              <a:headEnd type="none" w="med" len="lg"/>
              <a:tailEnd type="stealth" w="med" len="med"/>
            </a:ln>
            <a:extLst>
              <a:ext uri="{909E8E84-426E-40DD-AFC4-6F175D3DCCD1}">
                <a14:hiddenFill xmlns:a14="http://schemas.microsoft.com/office/drawing/2010/main">
                  <a:noFill/>
                </a14:hiddenFill>
              </a:ext>
            </a:extLst>
          </p:spPr>
        </p:cxnSp>
        <p:cxnSp>
          <p:nvCxnSpPr>
            <p:cNvPr id="22538" name="直接箭头连接符 33">
              <a:extLst>
                <a:ext uri="{FF2B5EF4-FFF2-40B4-BE49-F238E27FC236}">
                  <a16:creationId xmlns:a16="http://schemas.microsoft.com/office/drawing/2014/main" id="{AA062626-72E2-4FDC-BD39-2A5EE6AEBECA}"/>
                </a:ext>
              </a:extLst>
            </p:cNvPr>
            <p:cNvCxnSpPr>
              <a:cxnSpLocks noChangeShapeType="1"/>
            </p:cNvCxnSpPr>
            <p:nvPr/>
          </p:nvCxnSpPr>
          <p:spPr bwMode="auto">
            <a:xfrm flipV="1">
              <a:off x="8211089" y="3573016"/>
              <a:ext cx="932911" cy="10573"/>
            </a:xfrm>
            <a:prstGeom prst="straightConnector1">
              <a:avLst/>
            </a:prstGeom>
            <a:noFill/>
            <a:ln w="15875" algn="ctr">
              <a:solidFill>
                <a:srgbClr val="000000"/>
              </a:solidFill>
              <a:round/>
              <a:headEnd type="none" w="med" len="lg"/>
              <a:tailEnd type="triangle" w="med" len="lg"/>
            </a:ln>
            <a:extLst>
              <a:ext uri="{909E8E84-426E-40DD-AFC4-6F175D3DCCD1}">
                <a14:hiddenFill xmlns:a14="http://schemas.microsoft.com/office/drawing/2010/main">
                  <a:noFill/>
                </a14:hiddenFill>
              </a:ext>
            </a:extLst>
          </p:spPr>
        </p:cxnSp>
        <p:sp>
          <p:nvSpPr>
            <p:cNvPr id="22539" name="文本框 31">
              <a:extLst>
                <a:ext uri="{FF2B5EF4-FFF2-40B4-BE49-F238E27FC236}">
                  <a16:creationId xmlns:a16="http://schemas.microsoft.com/office/drawing/2014/main" id="{9D63F197-B19B-4479-BBDA-7A461C92E790}"/>
                </a:ext>
              </a:extLst>
            </p:cNvPr>
            <p:cNvSpPr txBox="1">
              <a:spLocks noChangeArrowheads="1"/>
            </p:cNvSpPr>
            <p:nvPr/>
          </p:nvSpPr>
          <p:spPr bwMode="auto">
            <a:xfrm>
              <a:off x="7524328" y="2012647"/>
              <a:ext cx="5320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800" b="1">
                  <a:solidFill>
                    <a:srgbClr val="000000"/>
                  </a:solidFill>
                  <a:latin typeface="仿宋" panose="02010609060101010101" pitchFamily="49" charset="-122"/>
                  <a:ea typeface="仿宋" panose="02010609060101010101" pitchFamily="49" charset="-122"/>
                </a:rPr>
                <a:t>验收标准</a:t>
              </a:r>
            </a:p>
          </p:txBody>
        </p:sp>
        <p:sp>
          <p:nvSpPr>
            <p:cNvPr id="22540" name="文本框 32">
              <a:extLst>
                <a:ext uri="{FF2B5EF4-FFF2-40B4-BE49-F238E27FC236}">
                  <a16:creationId xmlns:a16="http://schemas.microsoft.com/office/drawing/2014/main" id="{D8A02774-9982-4ACD-A768-91F4F4E0EDF4}"/>
                </a:ext>
              </a:extLst>
            </p:cNvPr>
            <p:cNvSpPr txBox="1">
              <a:spLocks noChangeArrowheads="1"/>
            </p:cNvSpPr>
            <p:nvPr/>
          </p:nvSpPr>
          <p:spPr bwMode="auto">
            <a:xfrm>
              <a:off x="8172400" y="3645024"/>
              <a:ext cx="9352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zh-CN" altLang="en-US" sz="1600" b="1">
                  <a:solidFill>
                    <a:srgbClr val="000000"/>
                  </a:solidFill>
                  <a:latin typeface="仿宋" panose="02010609060101010101" pitchFamily="49" charset="-122"/>
                  <a:ea typeface="仿宋" panose="02010609060101010101" pitchFamily="49" charset="-122"/>
                </a:rPr>
                <a:t>已验收的软件</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54EAC26A-0BA6-49F9-9665-2A03AA6B8DB5}"/>
              </a:ext>
            </a:extLst>
          </p:cNvPr>
          <p:cNvSpPr>
            <a:spLocks noGrp="1"/>
          </p:cNvSpPr>
          <p:nvPr>
            <p:ph type="title"/>
          </p:nvPr>
        </p:nvSpPr>
        <p:spPr/>
        <p:txBody>
          <a:bodyPr/>
          <a:lstStyle/>
          <a:p>
            <a:r>
              <a:rPr lang="en-US" altLang="zh-CN" dirty="0">
                <a:latin typeface="华文中宋" panose="02010600040101010101" pitchFamily="2" charset="-122"/>
              </a:rPr>
              <a:t>§9.2 </a:t>
            </a:r>
            <a:r>
              <a:rPr lang="zh-CN" altLang="en-US" dirty="0">
                <a:latin typeface="华文中宋" panose="02010600040101010101" pitchFamily="2" charset="-122"/>
              </a:rPr>
              <a:t>软件测试基础</a:t>
            </a:r>
            <a:endParaRPr lang="zh-CN" altLang="en-US" dirty="0"/>
          </a:p>
        </p:txBody>
      </p:sp>
      <p:sp>
        <p:nvSpPr>
          <p:cNvPr id="3" name="内容占位符 2">
            <a:extLst>
              <a:ext uri="{FF2B5EF4-FFF2-40B4-BE49-F238E27FC236}">
                <a16:creationId xmlns:a16="http://schemas.microsoft.com/office/drawing/2014/main" id="{C50B9E6D-C349-4DFA-9837-A2A09CCAAF70}"/>
              </a:ext>
            </a:extLst>
          </p:cNvPr>
          <p:cNvSpPr>
            <a:spLocks noGrp="1"/>
          </p:cNvSpPr>
          <p:nvPr>
            <p:ph idx="1"/>
          </p:nvPr>
        </p:nvSpPr>
        <p:spPr/>
        <p:txBody>
          <a:bodyPr/>
          <a:lstStyle/>
          <a:p>
            <a:pPr>
              <a:buFont typeface="Wingdings" panose="05000000000000000000" pitchFamily="2" charset="2"/>
              <a:buNone/>
              <a:defRPr/>
            </a:pPr>
            <a:r>
              <a:rPr lang="en-US" altLang="zh-CN" b="1" dirty="0"/>
              <a:t>6</a:t>
            </a:r>
            <a:r>
              <a:rPr lang="en-US" altLang="zh-CN" b="1"/>
              <a:t>. </a:t>
            </a:r>
            <a:r>
              <a:rPr lang="zh-CN" b="1" dirty="0"/>
              <a:t>软件测试与软件开发各阶段的关系</a:t>
            </a:r>
            <a:endParaRPr lang="en-US" altLang="zh-CN" b="1" dirty="0"/>
          </a:p>
          <a:p>
            <a:pPr lvl="1">
              <a:buFont typeface="Wingdings" panose="05000000000000000000" pitchFamily="2" charset="2"/>
              <a:buNone/>
              <a:defRPr/>
            </a:pPr>
            <a:r>
              <a:rPr lang="en-US" altLang="zh-CN" b="1" dirty="0">
                <a:ea typeface="+mn-ea"/>
              </a:rPr>
              <a:t>	</a:t>
            </a:r>
            <a:r>
              <a:rPr lang="zh-CN" sz="2600" b="1" dirty="0">
                <a:ea typeface="+mn-ea"/>
              </a:rPr>
              <a:t>软件开发过程是一个自顶向下，逐步细化的过程，而测试过程则是依相反的顺序安排的自底向上，逐步集成的过程。低一级测试为上一级测试准备条件。</a:t>
            </a:r>
            <a:endParaRPr lang="zh-CN" altLang="en-US" sz="2600" b="1" dirty="0">
              <a:ea typeface="+mn-ea"/>
            </a:endParaRPr>
          </a:p>
        </p:txBody>
      </p:sp>
      <p:sp>
        <p:nvSpPr>
          <p:cNvPr id="24580" name="页脚占位符 3">
            <a:extLst>
              <a:ext uri="{FF2B5EF4-FFF2-40B4-BE49-F238E27FC236}">
                <a16:creationId xmlns:a16="http://schemas.microsoft.com/office/drawing/2014/main" id="{FB900B9F-C59A-4963-867E-2EA2EA6926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3794" name="Picture 2">
            <a:extLst>
              <a:ext uri="{FF2B5EF4-FFF2-40B4-BE49-F238E27FC236}">
                <a16:creationId xmlns:a16="http://schemas.microsoft.com/office/drawing/2014/main" id="{C71B63E8-7C73-43A4-B466-333911D5B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43313"/>
            <a:ext cx="74803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CF428EB-518B-406C-A264-DAF0C6EF215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CD56D37F-DF30-43C5-A873-3DBBAC0F1C6B}"/>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软件实现</a:t>
            </a:r>
          </a:p>
          <a:p>
            <a:pPr marL="952500" lvl="1" indent="-495300">
              <a:buFont typeface="Wingdings" panose="05000000000000000000" pitchFamily="2" charset="2"/>
              <a:buChar char="u"/>
              <a:defRPr/>
            </a:pPr>
            <a:r>
              <a:rPr lang="zh-CN" altLang="en-US" sz="4000" b="1" kern="1200" dirty="0">
                <a:solidFill>
                  <a:srgbClr val="333399"/>
                </a:solidFill>
              </a:rPr>
              <a:t>软件测试基础</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软件测试方法与技术</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软件测试过程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软件维护</a:t>
            </a:r>
            <a:endParaRPr lang="en-US" altLang="zh-CN" sz="4000" b="1" kern="1200" dirty="0">
              <a:solidFill>
                <a:srgbClr val="333399"/>
              </a:solidFill>
            </a:endParaRPr>
          </a:p>
        </p:txBody>
      </p:sp>
      <p:sp>
        <p:nvSpPr>
          <p:cNvPr id="25604" name="页脚占位符 3">
            <a:extLst>
              <a:ext uri="{FF2B5EF4-FFF2-40B4-BE49-F238E27FC236}">
                <a16:creationId xmlns:a16="http://schemas.microsoft.com/office/drawing/2014/main" id="{94BFF757-3702-4451-9F3D-DA0E2F802C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72CC61A-BA38-4789-B297-A60D5A8F8155}"/>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03DE6D8E-C02C-44DE-BE20-D8B78732EB32}"/>
              </a:ext>
            </a:extLst>
          </p:cNvPr>
          <p:cNvSpPr>
            <a:spLocks noGrp="1"/>
          </p:cNvSpPr>
          <p:nvPr>
            <p:ph idx="1"/>
          </p:nvPr>
        </p:nvSpPr>
        <p:spPr>
          <a:xfrm>
            <a:off x="107950" y="1196975"/>
            <a:ext cx="8985250" cy="5256213"/>
          </a:xfrm>
        </p:spPr>
        <p:txBody>
          <a:bodyPr>
            <a:normAutofit fontScale="85000" lnSpcReduction="20000"/>
          </a:bodyPr>
          <a:lstStyle/>
          <a:p>
            <a:pPr>
              <a:buFont typeface="Wingdings" panose="05000000000000000000" pitchFamily="2" charset="2"/>
              <a:buNone/>
              <a:defRPr/>
            </a:pPr>
            <a:r>
              <a:rPr lang="en-US" altLang="zh-CN" sz="3800" b="1" dirty="0"/>
              <a:t>1. </a:t>
            </a:r>
            <a:r>
              <a:rPr lang="zh-CN" altLang="zh-CN" sz="3800" b="1" dirty="0"/>
              <a:t>测试技术分类</a:t>
            </a:r>
            <a:endParaRPr lang="en-US" altLang="zh-CN" sz="3800" b="1" dirty="0"/>
          </a:p>
          <a:p>
            <a:pPr lvl="1">
              <a:defRPr/>
            </a:pPr>
            <a:r>
              <a:rPr lang="zh-CN" altLang="en-US" b="1" dirty="0">
                <a:latin typeface="+mn-ea"/>
                <a:ea typeface="+mn-ea"/>
              </a:rPr>
              <a:t>按照开发阶段：单元测试、集成测试、确认测试、系统测试、验收测试</a:t>
            </a:r>
            <a:endParaRPr lang="en-US" altLang="zh-CN" b="1" dirty="0">
              <a:latin typeface="+mn-ea"/>
              <a:ea typeface="+mn-ea"/>
            </a:endParaRPr>
          </a:p>
          <a:p>
            <a:pPr lvl="1">
              <a:defRPr/>
            </a:pPr>
            <a:r>
              <a:rPr lang="zh-CN" altLang="en-US" b="1" dirty="0">
                <a:latin typeface="+mn-ea"/>
                <a:ea typeface="+mn-ea"/>
              </a:rPr>
              <a:t>按照测试对象：需求测试、设计测试、代码测试、文档测试</a:t>
            </a:r>
            <a:endParaRPr lang="en-US" altLang="zh-CN" b="1" dirty="0">
              <a:latin typeface="+mn-ea"/>
              <a:ea typeface="+mn-ea"/>
            </a:endParaRPr>
          </a:p>
          <a:p>
            <a:pPr lvl="1">
              <a:defRPr/>
            </a:pPr>
            <a:r>
              <a:rPr lang="zh-CN" altLang="en-US" b="1" dirty="0">
                <a:latin typeface="+mn-ea"/>
                <a:ea typeface="+mn-ea"/>
              </a:rPr>
              <a:t>按照测试实施组织方式：开发方测试、用户测试、第三方测试</a:t>
            </a:r>
            <a:endParaRPr lang="en-US" altLang="zh-CN" b="1" dirty="0">
              <a:latin typeface="+mn-ea"/>
              <a:ea typeface="+mn-ea"/>
            </a:endParaRPr>
          </a:p>
          <a:p>
            <a:pPr lvl="1">
              <a:defRPr/>
            </a:pPr>
            <a:r>
              <a:rPr lang="zh-CN" altLang="en-US" b="1" dirty="0">
                <a:latin typeface="+mn-ea"/>
                <a:ea typeface="+mn-ea"/>
              </a:rPr>
              <a:t>按照测试用例设计技术：白盒测试、黑盒测试</a:t>
            </a:r>
            <a:endParaRPr lang="en-US" altLang="zh-CN" b="1" dirty="0">
              <a:latin typeface="+mn-ea"/>
              <a:ea typeface="+mn-ea"/>
            </a:endParaRPr>
          </a:p>
          <a:p>
            <a:pPr lvl="1">
              <a:defRPr/>
            </a:pPr>
            <a:r>
              <a:rPr lang="zh-CN" altLang="en-US" b="1" dirty="0">
                <a:latin typeface="+mn-ea"/>
                <a:ea typeface="+mn-ea"/>
              </a:rPr>
              <a:t>按照测试是否须运行系统：静态测试、动态测试</a:t>
            </a:r>
            <a:endParaRPr lang="en-US" altLang="zh-CN" b="1" dirty="0">
              <a:latin typeface="+mn-ea"/>
              <a:ea typeface="+mn-ea"/>
            </a:endParaRPr>
          </a:p>
          <a:p>
            <a:pPr lvl="1">
              <a:defRPr/>
            </a:pPr>
            <a:r>
              <a:rPr lang="zh-CN" altLang="en-US" b="1" dirty="0">
                <a:latin typeface="+mn-ea"/>
                <a:ea typeface="+mn-ea"/>
              </a:rPr>
              <a:t>按照测试执行的方式：手工测试、自动化测试、半自动化测试</a:t>
            </a:r>
            <a:endParaRPr lang="en-US" altLang="zh-CN" b="1" dirty="0">
              <a:latin typeface="+mn-ea"/>
              <a:ea typeface="+mn-ea"/>
            </a:endParaRPr>
          </a:p>
          <a:p>
            <a:pPr lvl="1">
              <a:defRPr/>
            </a:pPr>
            <a:r>
              <a:rPr lang="zh-CN" altLang="en-US" b="1" dirty="0">
                <a:latin typeface="+mn-ea"/>
                <a:ea typeface="+mn-ea"/>
              </a:rPr>
              <a:t>按照测试内容的不同：功能测试、性能测试、安全性测试、易用性测试、兼容性测试</a:t>
            </a:r>
            <a:endParaRPr lang="en-US" altLang="zh-CN" b="1" dirty="0">
              <a:latin typeface="+mn-ea"/>
              <a:ea typeface="+mn-ea"/>
            </a:endParaRPr>
          </a:p>
        </p:txBody>
      </p:sp>
      <p:sp>
        <p:nvSpPr>
          <p:cNvPr id="26628" name="页脚占位符 3">
            <a:extLst>
              <a:ext uri="{FF2B5EF4-FFF2-40B4-BE49-F238E27FC236}">
                <a16:creationId xmlns:a16="http://schemas.microsoft.com/office/drawing/2014/main" id="{2C6DF3DA-C50B-4F3C-ACFC-8E1CE54203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D8EED11-400F-4703-868B-0AABB9A75F10}"/>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D6DF11D5-B504-49DF-AEBF-0D58D9CD0045}"/>
              </a:ext>
            </a:extLst>
          </p:cNvPr>
          <p:cNvSpPr>
            <a:spLocks noGrp="1"/>
          </p:cNvSpPr>
          <p:nvPr>
            <p:ph idx="1"/>
          </p:nvPr>
        </p:nvSpPr>
        <p:spPr>
          <a:xfrm>
            <a:off x="323850" y="1052513"/>
            <a:ext cx="8662988" cy="5511800"/>
          </a:xfrm>
        </p:spPr>
        <p:txBody>
          <a:bodyPr/>
          <a:lstStyle/>
          <a:p>
            <a:pPr>
              <a:buFont typeface="Wingdings" panose="05000000000000000000" pitchFamily="2" charset="2"/>
              <a:buNone/>
              <a:defRPr/>
            </a:pPr>
            <a:r>
              <a:rPr lang="zh-CN" altLang="en-US" b="1" dirty="0"/>
              <a:t>常用的测试分类和测试用例设计方法</a:t>
            </a:r>
            <a:endParaRPr lang="en-US" altLang="zh-CN" b="1" dirty="0"/>
          </a:p>
          <a:p>
            <a:pPr lvl="1">
              <a:defRPr/>
            </a:pPr>
            <a:r>
              <a:rPr lang="zh-CN" b="1" dirty="0">
                <a:ea typeface="+mn-ea"/>
              </a:rPr>
              <a:t>静态测试</a:t>
            </a:r>
            <a:r>
              <a:rPr lang="zh-CN" altLang="en-US" b="1" dirty="0">
                <a:ea typeface="+mn-ea"/>
              </a:rPr>
              <a:t>：</a:t>
            </a:r>
            <a:r>
              <a:rPr lang="zh-CN" b="1" dirty="0">
                <a:ea typeface="+mn-ea"/>
              </a:rPr>
              <a:t>基本特征是对软件进行分析、检查和审阅，不实际运行被测试的软件</a:t>
            </a:r>
            <a:r>
              <a:rPr lang="zh-CN" altLang="en-US" b="1" dirty="0">
                <a:ea typeface="+mn-ea"/>
              </a:rPr>
              <a:t>，通常可找出</a:t>
            </a:r>
            <a:r>
              <a:rPr lang="en-US" altLang="zh-CN" b="1" dirty="0">
                <a:ea typeface="+mn-ea"/>
              </a:rPr>
              <a:t>30</a:t>
            </a:r>
            <a:r>
              <a:rPr lang="zh-CN" altLang="en-US" b="1" dirty="0">
                <a:ea typeface="+mn-ea"/>
              </a:rPr>
              <a:t>～</a:t>
            </a:r>
            <a:r>
              <a:rPr lang="en-US" altLang="zh-CN" b="1" dirty="0">
                <a:ea typeface="+mn-ea"/>
              </a:rPr>
              <a:t>70%</a:t>
            </a:r>
            <a:r>
              <a:rPr lang="zh-CN" altLang="en-US" b="1" dirty="0">
                <a:ea typeface="+mn-ea"/>
              </a:rPr>
              <a:t>的逻辑设计错误。</a:t>
            </a:r>
            <a:endParaRPr lang="en-US" altLang="zh-CN" b="1" dirty="0">
              <a:ea typeface="+mn-ea"/>
            </a:endParaRPr>
          </a:p>
          <a:p>
            <a:pPr lvl="1">
              <a:defRPr/>
            </a:pPr>
            <a:r>
              <a:rPr lang="zh-CN" b="1" dirty="0">
                <a:ea typeface="+mn-ea"/>
              </a:rPr>
              <a:t>动态测试</a:t>
            </a:r>
            <a:r>
              <a:rPr lang="zh-CN" altLang="en-US" b="1" dirty="0">
                <a:ea typeface="+mn-ea"/>
              </a:rPr>
              <a:t>：</a:t>
            </a:r>
            <a:r>
              <a:rPr lang="zh-CN" b="1" dirty="0">
                <a:ea typeface="+mn-ea"/>
              </a:rPr>
              <a:t>指通过运行软件来检验软件的动态行为和运行结果的正确性</a:t>
            </a:r>
            <a:r>
              <a:rPr lang="zh-CN" altLang="en-US" b="1" dirty="0">
                <a:ea typeface="+mn-ea"/>
              </a:rPr>
              <a:t>。分为两种方法：</a:t>
            </a:r>
            <a:endParaRPr lang="en-US" altLang="zh-CN" b="1" dirty="0">
              <a:ea typeface="+mn-ea"/>
            </a:endParaRPr>
          </a:p>
          <a:p>
            <a:pPr lvl="2">
              <a:defRPr/>
            </a:pPr>
            <a:r>
              <a:rPr lang="zh-CN" altLang="en-US" b="1" dirty="0">
                <a:ea typeface="+mn-ea"/>
              </a:rPr>
              <a:t>已知产品的功能需求规格说明，可以进行测试证明每个实现了的功能是否符合要求。</a:t>
            </a:r>
            <a:r>
              <a:rPr lang="en-US" altLang="zh-CN" b="1" dirty="0">
                <a:ea typeface="+mn-ea"/>
              </a:rPr>
              <a:t>(</a:t>
            </a:r>
            <a:r>
              <a:rPr lang="zh-CN" altLang="en-US" b="1" dirty="0">
                <a:ea typeface="+mn-ea"/>
              </a:rPr>
              <a:t>黑盒测试</a:t>
            </a:r>
            <a:r>
              <a:rPr lang="en-US" altLang="zh-CN" b="1" dirty="0">
                <a:ea typeface="+mn-ea"/>
              </a:rPr>
              <a:t>)</a:t>
            </a:r>
          </a:p>
          <a:p>
            <a:pPr lvl="2">
              <a:defRPr/>
            </a:pPr>
            <a:r>
              <a:rPr lang="zh-CN" altLang="en-US" b="1" dirty="0">
                <a:ea typeface="+mn-ea"/>
              </a:rPr>
              <a:t>已知产品的内部工作过程，可以通过测试证明每种内部操作是否符合设计规格的要求，所有内部成分是否已经过检查。</a:t>
            </a:r>
            <a:r>
              <a:rPr lang="en-US" altLang="zh-CN" b="1" dirty="0">
                <a:ea typeface="+mn-ea"/>
              </a:rPr>
              <a:t>(</a:t>
            </a:r>
            <a:r>
              <a:rPr lang="zh-CN" altLang="en-US" b="1" dirty="0">
                <a:ea typeface="+mn-ea"/>
              </a:rPr>
              <a:t> 白盒测试</a:t>
            </a:r>
            <a:r>
              <a:rPr lang="en-US" altLang="zh-CN" b="1" dirty="0">
                <a:ea typeface="+mn-ea"/>
              </a:rPr>
              <a:t>)</a:t>
            </a:r>
            <a:endParaRPr lang="zh-CN" altLang="en-US" b="1" dirty="0">
              <a:ea typeface="+mn-ea"/>
            </a:endParaRPr>
          </a:p>
        </p:txBody>
      </p:sp>
      <p:sp>
        <p:nvSpPr>
          <p:cNvPr id="27652" name="页脚占位符 3">
            <a:extLst>
              <a:ext uri="{FF2B5EF4-FFF2-40B4-BE49-F238E27FC236}">
                <a16:creationId xmlns:a16="http://schemas.microsoft.com/office/drawing/2014/main" id="{06BBDB71-2FE6-4FD6-9E1B-33C19B08A3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3467F13-89BE-477B-B357-A7A941ACB6CF}"/>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39471ED2-01BB-45BF-A88F-C9DA2AF5FFD2}"/>
              </a:ext>
            </a:extLst>
          </p:cNvPr>
          <p:cNvSpPr>
            <a:spLocks noGrp="1"/>
          </p:cNvSpPr>
          <p:nvPr>
            <p:ph idx="1"/>
          </p:nvPr>
        </p:nvSpPr>
        <p:spPr/>
        <p:txBody>
          <a:bodyPr/>
          <a:lstStyle/>
          <a:p>
            <a:pPr>
              <a:buFont typeface="Wingdings" panose="05000000000000000000" pitchFamily="2" charset="2"/>
              <a:buNone/>
              <a:defRPr/>
            </a:pPr>
            <a:r>
              <a:rPr lang="en-US" altLang="zh-CN" sz="2800" b="1" dirty="0"/>
              <a:t>(1) </a:t>
            </a:r>
            <a:r>
              <a:rPr lang="zh-CN" altLang="en-US" sz="2800" b="1" dirty="0"/>
              <a:t>黑盒测试</a:t>
            </a:r>
            <a:endParaRPr lang="en-US" altLang="zh-CN" sz="2800" b="1" dirty="0"/>
          </a:p>
          <a:p>
            <a:pPr lvl="1">
              <a:buFont typeface="Wingdings" panose="05000000000000000000" pitchFamily="2" charset="2"/>
              <a:buNone/>
              <a:defRPr/>
            </a:pPr>
            <a:r>
              <a:rPr lang="en-US" altLang="zh-CN" sz="2400" b="1" dirty="0">
                <a:ea typeface="+mn-ea"/>
              </a:rPr>
              <a:t>	</a:t>
            </a:r>
            <a:r>
              <a:rPr lang="zh-CN" sz="2400" b="1" dirty="0">
                <a:ea typeface="+mn-ea"/>
              </a:rPr>
              <a:t>黑盒测试又叫做功能测试、数据驱动测试或基于规格说明的测试，指在不考虑程序内部结构和内部特征的情况下，根据软件产品的功能设计规格说明，在计算机上进行测试，以证实每个实现了的功能是否符合要求。</a:t>
            </a:r>
            <a:endParaRPr lang="en-US" altLang="zh-CN" sz="2400" b="1" dirty="0">
              <a:ea typeface="+mn-ea"/>
            </a:endParaRPr>
          </a:p>
          <a:p>
            <a:pPr lvl="1">
              <a:defRPr/>
            </a:pPr>
            <a:r>
              <a:rPr lang="zh-CN" sz="2400" b="1" dirty="0">
                <a:ea typeface="+mn-ea"/>
              </a:rPr>
              <a:t>黑盒测试主要是为了发现以下几类错误</a:t>
            </a:r>
            <a:r>
              <a:rPr lang="zh-CN" altLang="en-US" sz="2400" b="1" dirty="0">
                <a:ea typeface="+mn-ea"/>
              </a:rPr>
              <a:t>：</a:t>
            </a:r>
            <a:endParaRPr lang="en-US" altLang="zh-CN" sz="2400" b="1" dirty="0">
              <a:ea typeface="+mn-ea"/>
            </a:endParaRPr>
          </a:p>
          <a:p>
            <a:pPr lvl="2">
              <a:defRPr/>
            </a:pPr>
            <a:r>
              <a:rPr lang="zh-CN" altLang="en-US" sz="2000" b="1" dirty="0">
                <a:ea typeface="+mn-ea"/>
              </a:rPr>
              <a:t>功能错误或遗漏。</a:t>
            </a:r>
            <a:endParaRPr lang="en-US" altLang="zh-CN" sz="2000" b="1" dirty="0">
              <a:ea typeface="+mn-ea"/>
            </a:endParaRPr>
          </a:p>
          <a:p>
            <a:pPr lvl="2">
              <a:defRPr/>
            </a:pPr>
            <a:r>
              <a:rPr lang="zh-CN" altLang="en-US" sz="2000" b="1" dirty="0">
                <a:ea typeface="+mn-ea"/>
              </a:rPr>
              <a:t>输入和输出接口的正确性。</a:t>
            </a:r>
            <a:endParaRPr lang="en-US" altLang="zh-CN" sz="2000" b="1" dirty="0">
              <a:ea typeface="+mn-ea"/>
            </a:endParaRPr>
          </a:p>
          <a:p>
            <a:pPr lvl="2">
              <a:defRPr/>
            </a:pPr>
            <a:r>
              <a:rPr lang="zh-CN" altLang="en-US" sz="2000" b="1" dirty="0">
                <a:ea typeface="+mn-ea"/>
              </a:rPr>
              <a:t>数据结构或外部信息访问错误。</a:t>
            </a:r>
            <a:endParaRPr lang="en-US" altLang="zh-CN" sz="2000" b="1" dirty="0">
              <a:ea typeface="+mn-ea"/>
            </a:endParaRPr>
          </a:p>
          <a:p>
            <a:pPr lvl="2">
              <a:defRPr/>
            </a:pPr>
            <a:r>
              <a:rPr lang="zh-CN" altLang="en-US" sz="2000" b="1" dirty="0">
                <a:ea typeface="+mn-ea"/>
              </a:rPr>
              <a:t>性能要求满足情况。</a:t>
            </a:r>
            <a:endParaRPr lang="en-US" altLang="zh-CN" sz="2000" b="1" dirty="0">
              <a:ea typeface="+mn-ea"/>
            </a:endParaRPr>
          </a:p>
          <a:p>
            <a:pPr lvl="2">
              <a:defRPr/>
            </a:pPr>
            <a:r>
              <a:rPr lang="zh-CN" altLang="en-US" sz="2000" b="1" dirty="0">
                <a:ea typeface="+mn-ea"/>
              </a:rPr>
              <a:t>初始化或终止性错误。</a:t>
            </a:r>
          </a:p>
        </p:txBody>
      </p:sp>
      <p:sp>
        <p:nvSpPr>
          <p:cNvPr id="28676" name="页脚占位符 3">
            <a:extLst>
              <a:ext uri="{FF2B5EF4-FFF2-40B4-BE49-F238E27FC236}">
                <a16:creationId xmlns:a16="http://schemas.microsoft.com/office/drawing/2014/main" id="{CFF19072-2112-44CF-870F-7CC73C2E74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46A66454-2942-4F6E-A317-8102A44EBBB9}"/>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7ED53D43-9B27-4D61-9332-68E66B66BFD0}"/>
              </a:ext>
            </a:extLst>
          </p:cNvPr>
          <p:cNvSpPr>
            <a:spLocks noGrp="1"/>
          </p:cNvSpPr>
          <p:nvPr>
            <p:ph idx="1"/>
          </p:nvPr>
        </p:nvSpPr>
        <p:spPr/>
        <p:txBody>
          <a:bodyPr/>
          <a:lstStyle/>
          <a:p>
            <a:pPr>
              <a:buFont typeface="Wingdings" panose="05000000000000000000" pitchFamily="2" charset="2"/>
              <a:buNone/>
              <a:defRPr/>
            </a:pPr>
            <a:r>
              <a:rPr lang="en-US" altLang="zh-CN" sz="2800" b="1" dirty="0"/>
              <a:t>(2) </a:t>
            </a:r>
            <a:r>
              <a:rPr lang="zh-CN" altLang="en-US" sz="2800" b="1" dirty="0"/>
              <a:t>白盒测试</a:t>
            </a:r>
            <a:endParaRPr lang="en-US" altLang="zh-CN" sz="2800" b="1" dirty="0"/>
          </a:p>
          <a:p>
            <a:pPr lvl="1">
              <a:defRPr/>
            </a:pPr>
            <a:r>
              <a:rPr lang="zh-CN" sz="2400" b="1" dirty="0">
                <a:ea typeface="+mn-ea"/>
              </a:rPr>
              <a:t>白盒测试又称为结构测试、逻辑驱动测试或基于程序的测试，指根据软件产品的内部工作过程，在计算机上进行测试，以证实每种内部操作是否符合设计规格要求，所有内部成分是否已经过检查。</a:t>
            </a:r>
            <a:endParaRPr lang="en-US" altLang="zh-CN" sz="2400" b="1" dirty="0">
              <a:ea typeface="+mn-ea"/>
            </a:endParaRPr>
          </a:p>
          <a:p>
            <a:pPr lvl="1">
              <a:defRPr/>
            </a:pPr>
            <a:r>
              <a:rPr lang="zh-CN" sz="2400" b="1" dirty="0">
                <a:ea typeface="+mn-ea"/>
              </a:rPr>
              <a:t>白盒测试方法主要对程序模块进行如下检查：</a:t>
            </a:r>
            <a:endParaRPr lang="en-US" altLang="zh-CN" sz="2400" b="1" dirty="0">
              <a:ea typeface="+mn-ea"/>
            </a:endParaRPr>
          </a:p>
          <a:p>
            <a:pPr lvl="2">
              <a:defRPr/>
            </a:pPr>
            <a:r>
              <a:rPr lang="zh-CN" altLang="en-US" sz="2000" b="1" dirty="0">
                <a:ea typeface="+mn-ea"/>
              </a:rPr>
              <a:t>程序模块所有独立执行路径至少测试一次。</a:t>
            </a:r>
            <a:endParaRPr lang="en-US" altLang="zh-CN" sz="2000" b="1" dirty="0">
              <a:ea typeface="+mn-ea"/>
            </a:endParaRPr>
          </a:p>
          <a:p>
            <a:pPr lvl="2">
              <a:defRPr/>
            </a:pPr>
            <a:r>
              <a:rPr lang="zh-CN" altLang="en-US" sz="2000" b="1" dirty="0">
                <a:ea typeface="+mn-ea"/>
              </a:rPr>
              <a:t>所有逻辑判定分支至少测试一次。</a:t>
            </a:r>
            <a:endParaRPr lang="en-US" altLang="zh-CN" sz="2000" b="1" dirty="0">
              <a:ea typeface="+mn-ea"/>
            </a:endParaRPr>
          </a:p>
          <a:p>
            <a:pPr lvl="2">
              <a:defRPr/>
            </a:pPr>
            <a:r>
              <a:rPr lang="zh-CN" altLang="en-US" sz="2000" b="1" dirty="0">
                <a:ea typeface="+mn-ea"/>
              </a:rPr>
              <a:t>循环边界和运行界限内执行情况。</a:t>
            </a:r>
            <a:endParaRPr lang="en-US" altLang="zh-CN" sz="2000" b="1" dirty="0">
              <a:ea typeface="+mn-ea"/>
            </a:endParaRPr>
          </a:p>
          <a:p>
            <a:pPr lvl="2">
              <a:defRPr/>
            </a:pPr>
            <a:r>
              <a:rPr lang="zh-CN" altLang="en-US" sz="2000" b="1" dirty="0">
                <a:ea typeface="+mn-ea"/>
              </a:rPr>
              <a:t>程序内部数据结构的有效性。</a:t>
            </a:r>
          </a:p>
        </p:txBody>
      </p:sp>
      <p:sp>
        <p:nvSpPr>
          <p:cNvPr id="29700" name="页脚占位符 3">
            <a:extLst>
              <a:ext uri="{FF2B5EF4-FFF2-40B4-BE49-F238E27FC236}">
                <a16:creationId xmlns:a16="http://schemas.microsoft.com/office/drawing/2014/main" id="{5436BBEE-C17C-4F26-BAB4-AE83893E14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1142E82C-215A-4F74-AF6E-F70C01D9AFC0}"/>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0723" name="内容占位符 2">
            <a:extLst>
              <a:ext uri="{FF2B5EF4-FFF2-40B4-BE49-F238E27FC236}">
                <a16:creationId xmlns:a16="http://schemas.microsoft.com/office/drawing/2014/main" id="{C4493747-013E-4F88-8F17-606CD0D5AE35}"/>
              </a:ext>
            </a:extLst>
          </p:cNvPr>
          <p:cNvSpPr>
            <a:spLocks noGrp="1"/>
          </p:cNvSpPr>
          <p:nvPr>
            <p:ph idx="1"/>
          </p:nvPr>
        </p:nvSpPr>
        <p:spPr/>
        <p:txBody>
          <a:bodyPr/>
          <a:lstStyle/>
          <a:p>
            <a:pPr lvl="1"/>
            <a:r>
              <a:rPr lang="zh-CN" altLang="en-US" sz="2400" b="1">
                <a:latin typeface="黑体" panose="02010609060101010101" pitchFamily="49" charset="-122"/>
                <a:ea typeface="黑体" panose="02010609060101010101" pitchFamily="49" charset="-122"/>
              </a:rPr>
              <a:t>无论黑盒测试还是白盒测试，如果</a:t>
            </a:r>
            <a:r>
              <a:rPr lang="zh-CN" altLang="zh-CN" sz="2400" b="1">
                <a:latin typeface="黑体" panose="02010609060101010101" pitchFamily="49" charset="-122"/>
                <a:ea typeface="黑体" panose="02010609060101010101" pitchFamily="49" charset="-122"/>
              </a:rPr>
              <a:t>实行穷举测试，由于工作量过大，实施起来是不现实的</a:t>
            </a:r>
            <a:r>
              <a:rPr lang="zh-CN" altLang="en-US" sz="2400" b="1">
                <a:latin typeface="黑体" panose="02010609060101010101" pitchFamily="49" charset="-122"/>
                <a:ea typeface="黑体" panose="02010609060101010101" pitchFamily="49" charset="-122"/>
              </a:rPr>
              <a:t>，需要</a:t>
            </a:r>
            <a:r>
              <a:rPr lang="zh-CN" altLang="zh-CN" sz="2400" b="1">
                <a:latin typeface="黑体" panose="02010609060101010101" pitchFamily="49" charset="-122"/>
                <a:ea typeface="黑体" panose="02010609060101010101" pitchFamily="49" charset="-122"/>
              </a:rPr>
              <a:t>精心地挑选少量的测试数据，使得采用这些测试数据能够达到最佳的测试效果。</a:t>
            </a:r>
            <a:endParaRPr lang="zh-CN" altLang="en-US" sz="2400" b="1">
              <a:latin typeface="黑体" panose="02010609060101010101" pitchFamily="49" charset="-122"/>
              <a:ea typeface="黑体" panose="02010609060101010101" pitchFamily="49" charset="-122"/>
            </a:endParaRPr>
          </a:p>
        </p:txBody>
      </p:sp>
      <p:sp>
        <p:nvSpPr>
          <p:cNvPr id="30724" name="页脚占位符 3">
            <a:extLst>
              <a:ext uri="{FF2B5EF4-FFF2-40B4-BE49-F238E27FC236}">
                <a16:creationId xmlns:a16="http://schemas.microsoft.com/office/drawing/2014/main" id="{2B1F7CC8-CE98-43BE-99BA-6FB000CA219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4818" name="Picture 2">
            <a:extLst>
              <a:ext uri="{FF2B5EF4-FFF2-40B4-BE49-F238E27FC236}">
                <a16:creationId xmlns:a16="http://schemas.microsoft.com/office/drawing/2014/main" id="{B70B4D72-95EA-4242-A4ED-DDFFA26A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3714750"/>
            <a:ext cx="3138488"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a:extLst>
              <a:ext uri="{FF2B5EF4-FFF2-40B4-BE49-F238E27FC236}">
                <a16:creationId xmlns:a16="http://schemas.microsoft.com/office/drawing/2014/main" id="{949F8AFE-4271-4F80-8115-265589F4D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75" y="2928938"/>
            <a:ext cx="542925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BDD750D-0311-4FFA-9EB9-BF9A0CE7AF0C}"/>
              </a:ext>
            </a:extLst>
          </p:cNvPr>
          <p:cNvSpPr>
            <a:spLocks noChangeArrowheads="1"/>
          </p:cNvSpPr>
          <p:nvPr/>
        </p:nvSpPr>
        <p:spPr bwMode="auto">
          <a:xfrm>
            <a:off x="857250" y="5929313"/>
            <a:ext cx="1416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黑盒测试</a:t>
            </a:r>
            <a:endParaRPr lang="zh-CN" altLang="en-US">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51CA6941-BE0E-4E32-AE63-BC32A5F04D10}"/>
              </a:ext>
            </a:extLst>
          </p:cNvPr>
          <p:cNvSpPr>
            <a:spLocks noChangeArrowheads="1"/>
          </p:cNvSpPr>
          <p:nvPr/>
        </p:nvSpPr>
        <p:spPr bwMode="auto">
          <a:xfrm>
            <a:off x="5335588" y="5916613"/>
            <a:ext cx="1416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白盒测试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CF428EB-518B-406C-A264-DAF0C6EF2154}"/>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CD56D37F-DF30-43C5-A873-3DBBAC0F1C6B}"/>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软件实现</a:t>
            </a:r>
          </a:p>
          <a:p>
            <a:pPr marL="952500" lvl="1" indent="-495300">
              <a:buFont typeface="Wingdings" panose="05000000000000000000" pitchFamily="2" charset="2"/>
              <a:buChar char="u"/>
              <a:defRPr/>
            </a:pPr>
            <a:r>
              <a:rPr lang="zh-CN" altLang="en-US" sz="4000" b="1" kern="1200" dirty="0">
                <a:solidFill>
                  <a:srgbClr val="333399"/>
                </a:solidFill>
              </a:rPr>
              <a:t>软件测试基础</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软件测试方法与技术</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软件测试过程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软件维护</a:t>
            </a:r>
            <a:endParaRPr lang="en-US" altLang="zh-CN" sz="4000" b="1" kern="1200" dirty="0">
              <a:solidFill>
                <a:srgbClr val="333399"/>
              </a:solidFill>
            </a:endParaRPr>
          </a:p>
        </p:txBody>
      </p:sp>
      <p:sp>
        <p:nvSpPr>
          <p:cNvPr id="25604" name="页脚占位符 3">
            <a:extLst>
              <a:ext uri="{FF2B5EF4-FFF2-40B4-BE49-F238E27FC236}">
                <a16:creationId xmlns:a16="http://schemas.microsoft.com/office/drawing/2014/main" id="{94BFF757-3702-4451-9F3D-DA0E2F802C6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31281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76D2493C-C958-44C7-B33F-B6C24FC86D85}"/>
              </a:ext>
            </a:extLst>
          </p:cNvPr>
          <p:cNvSpPr>
            <a:spLocks noGrp="1"/>
          </p:cNvSpPr>
          <p:nvPr>
            <p:ph type="title"/>
          </p:nvPr>
        </p:nvSpPr>
        <p:spPr/>
        <p:txBody>
          <a:bodyPr/>
          <a:lstStyle/>
          <a:p>
            <a:pPr marL="342900" indent="-342900"/>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7EF51CED-EEC0-41AA-9359-062893612E25}"/>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zh-CN" b="1" dirty="0">
                <a:latin typeface="+mn-ea"/>
              </a:rPr>
              <a:t>从宏观上讲，软件实现包括详细设计、程序编码、单元测试和集成测试。</a:t>
            </a:r>
            <a:endParaRPr lang="en-US" altLang="zh-CN" b="1" dirty="0">
              <a:latin typeface="+mn-ea"/>
            </a:endParaRPr>
          </a:p>
          <a:p>
            <a:pPr>
              <a:buFont typeface="Wingdings" panose="05000000000000000000" pitchFamily="2" charset="2"/>
              <a:buNone/>
              <a:defRPr/>
            </a:pPr>
            <a:r>
              <a:rPr lang="en-US" altLang="zh-CN" b="1" dirty="0">
                <a:latin typeface="+mn-ea"/>
              </a:rPr>
              <a:t>	</a:t>
            </a:r>
            <a:r>
              <a:rPr lang="zh-CN" b="1" dirty="0">
                <a:latin typeface="+mn-ea"/>
              </a:rPr>
              <a:t>从微观上来讲，软件实现指程序编码和单元测试。</a:t>
            </a:r>
            <a:endParaRPr lang="zh-CN" altLang="en-US" b="1" dirty="0">
              <a:latin typeface="+mn-ea"/>
            </a:endParaRPr>
          </a:p>
        </p:txBody>
      </p:sp>
      <p:sp>
        <p:nvSpPr>
          <p:cNvPr id="7172" name="页脚占位符 3">
            <a:extLst>
              <a:ext uri="{FF2B5EF4-FFF2-40B4-BE49-F238E27FC236}">
                <a16:creationId xmlns:a16="http://schemas.microsoft.com/office/drawing/2014/main" id="{4DE5EE87-1A9E-4ED8-B4CB-2918A12DDE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141D7F25-E0F3-443F-839C-05DF52FA08ED}"/>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96CED866-FCAB-49DB-9B50-87AC98E5299A}"/>
              </a:ext>
            </a:extLst>
          </p:cNvPr>
          <p:cNvSpPr>
            <a:spLocks noGrp="1"/>
          </p:cNvSpPr>
          <p:nvPr>
            <p:ph idx="1"/>
          </p:nvPr>
        </p:nvSpPr>
        <p:spPr/>
        <p:txBody>
          <a:bodyPr/>
          <a:lstStyle/>
          <a:p>
            <a:pPr>
              <a:buFont typeface="Wingdings" panose="05000000000000000000" pitchFamily="2" charset="2"/>
              <a:buNone/>
              <a:defRPr/>
            </a:pPr>
            <a:r>
              <a:rPr lang="en-US" altLang="zh-CN" b="1" dirty="0"/>
              <a:t>2. </a:t>
            </a:r>
            <a:r>
              <a:rPr lang="zh-CN" altLang="en-US" b="1" dirty="0"/>
              <a:t>白盒测试技术</a:t>
            </a:r>
            <a:endParaRPr lang="en-US" altLang="zh-CN" b="1" dirty="0"/>
          </a:p>
          <a:p>
            <a:pPr>
              <a:buFont typeface="Wingdings" panose="05000000000000000000" pitchFamily="2" charset="2"/>
              <a:buNone/>
              <a:defRPr/>
            </a:pPr>
            <a:r>
              <a:rPr lang="en-US" altLang="zh-CN" sz="2800" b="1" dirty="0"/>
              <a:t>(1) </a:t>
            </a:r>
            <a:r>
              <a:rPr lang="zh-CN" altLang="en-US" sz="2800" b="1" dirty="0"/>
              <a:t>逻辑覆盖</a:t>
            </a:r>
            <a:endParaRPr lang="en-US" altLang="zh-CN" sz="2800" b="1" dirty="0"/>
          </a:p>
          <a:p>
            <a:pPr lvl="1">
              <a:buFont typeface="Wingdings" panose="05000000000000000000" pitchFamily="2" charset="2"/>
              <a:buNone/>
              <a:defRPr/>
            </a:pPr>
            <a:r>
              <a:rPr lang="en-US" altLang="zh-CN" sz="2400" b="1" dirty="0">
                <a:ea typeface="+mn-ea"/>
              </a:rPr>
              <a:t>	</a:t>
            </a:r>
            <a:r>
              <a:rPr lang="zh-CN" sz="2400" b="1" dirty="0">
                <a:ea typeface="+mn-ea"/>
              </a:rPr>
              <a:t>逻辑覆盖是以程序内部的逻辑结构为基础的设计测试用例的一种白盒测试技术。</a:t>
            </a:r>
            <a:endParaRPr lang="en-US" altLang="zh-CN" sz="2400" b="1" dirty="0">
              <a:ea typeface="+mn-ea"/>
            </a:endParaRPr>
          </a:p>
          <a:p>
            <a:pPr lvl="1">
              <a:buFont typeface="Wingdings" panose="05000000000000000000" pitchFamily="2" charset="2"/>
              <a:buNone/>
              <a:defRPr/>
            </a:pPr>
            <a:r>
              <a:rPr lang="en-US" altLang="zh-CN" sz="2400" b="1" dirty="0">
                <a:ea typeface="+mn-ea"/>
              </a:rPr>
              <a:t>	</a:t>
            </a:r>
            <a:r>
              <a:rPr lang="zh-CN" sz="2400" b="1" dirty="0">
                <a:ea typeface="+mn-ea"/>
              </a:rPr>
              <a:t>逻辑覆盖可分为：语句覆盖、判定覆盖、</a:t>
            </a:r>
            <a:r>
              <a:rPr lang="zh-CN" altLang="en-US" sz="2400" b="1" dirty="0">
                <a:ea typeface="+mn-ea"/>
              </a:rPr>
              <a:t>条件覆盖、</a:t>
            </a:r>
            <a:r>
              <a:rPr lang="zh-CN" sz="2400" b="1" dirty="0">
                <a:ea typeface="+mn-ea"/>
              </a:rPr>
              <a:t>判定－条件覆盖、条件组合覆盖及路径覆盖。</a:t>
            </a:r>
            <a:endParaRPr lang="zh-CN" altLang="en-US" sz="2400" b="1" dirty="0">
              <a:ea typeface="+mn-ea"/>
            </a:endParaRPr>
          </a:p>
        </p:txBody>
      </p:sp>
      <p:sp>
        <p:nvSpPr>
          <p:cNvPr id="31748" name="页脚占位符 3">
            <a:extLst>
              <a:ext uri="{FF2B5EF4-FFF2-40B4-BE49-F238E27FC236}">
                <a16:creationId xmlns:a16="http://schemas.microsoft.com/office/drawing/2014/main" id="{D3210747-594A-4B00-AA8E-2587F91618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1A55D6AF-A3BA-486D-B760-2D2500674A44}"/>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2771" name="内容占位符 2">
            <a:extLst>
              <a:ext uri="{FF2B5EF4-FFF2-40B4-BE49-F238E27FC236}">
                <a16:creationId xmlns:a16="http://schemas.microsoft.com/office/drawing/2014/main" id="{6E7853D3-6B5B-4FE9-9F33-619385A964DE}"/>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2772" name="页脚占位符 3">
            <a:extLst>
              <a:ext uri="{FF2B5EF4-FFF2-40B4-BE49-F238E27FC236}">
                <a16:creationId xmlns:a16="http://schemas.microsoft.com/office/drawing/2014/main" id="{FC61CA39-519E-49AD-B869-995C601B2B8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2773" name="Picture 2">
            <a:extLst>
              <a:ext uri="{FF2B5EF4-FFF2-40B4-BE49-F238E27FC236}">
                <a16:creationId xmlns:a16="http://schemas.microsoft.com/office/drawing/2014/main" id="{2E9A0939-938E-4B96-A9F1-B1FCB495E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500188"/>
            <a:ext cx="5000625"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矩形 5">
            <a:extLst>
              <a:ext uri="{FF2B5EF4-FFF2-40B4-BE49-F238E27FC236}">
                <a16:creationId xmlns:a16="http://schemas.microsoft.com/office/drawing/2014/main" id="{61F8CD1E-3BEB-4463-B86D-E4B593E823A9}"/>
              </a:ext>
            </a:extLst>
          </p:cNvPr>
          <p:cNvSpPr>
            <a:spLocks noChangeArrowheads="1"/>
          </p:cNvSpPr>
          <p:nvPr/>
        </p:nvSpPr>
        <p:spPr bwMode="auto">
          <a:xfrm>
            <a:off x="3071813" y="5857875"/>
            <a:ext cx="2646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逻辑覆盖参考例子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9E7F6E-A7BC-4992-B868-07F093486CD0}"/>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C501198D-B99B-4928-8686-E6B20EB8B867}"/>
              </a:ext>
            </a:extLst>
          </p:cNvPr>
          <p:cNvSpPr>
            <a:spLocks noGrp="1"/>
          </p:cNvSpPr>
          <p:nvPr>
            <p:ph idx="1"/>
          </p:nvPr>
        </p:nvSpPr>
        <p:spPr>
          <a:xfrm>
            <a:off x="3059832" y="1008112"/>
            <a:ext cx="5931768" cy="5877272"/>
          </a:xfrm>
        </p:spPr>
        <p:txBody>
          <a:bodyPr>
            <a:normAutofit fontScale="85000" lnSpcReduction="10000"/>
          </a:bodyPr>
          <a:lstStyle/>
          <a:p>
            <a:pPr marL="1087437" lvl="1" indent="-457200" algn="just">
              <a:lnSpc>
                <a:spcPct val="120000"/>
              </a:lnSpc>
              <a:buFont typeface="+mj-lt"/>
              <a:buAutoNum type="arabicPeriod"/>
              <a:defRPr/>
            </a:pPr>
            <a:r>
              <a:rPr lang="zh-CN" altLang="en-US" sz="2400" b="1" dirty="0">
                <a:ea typeface="+mn-ea"/>
              </a:rPr>
              <a:t>语句覆盖</a:t>
            </a:r>
            <a:r>
              <a:rPr lang="en-US" altLang="zh-CN" sz="2400" b="1" dirty="0">
                <a:ea typeface="+mn-ea"/>
              </a:rPr>
              <a:t>(</a:t>
            </a:r>
            <a:r>
              <a:rPr lang="zh-CN" altLang="zh-CN" sz="2400" b="1" dirty="0">
                <a:ea typeface="+mn-ea"/>
              </a:rPr>
              <a:t>点覆盖</a:t>
            </a:r>
            <a:r>
              <a:rPr lang="en-US" altLang="zh-CN" sz="2400" b="1" dirty="0">
                <a:ea typeface="+mn-ea"/>
              </a:rPr>
              <a:t>)</a:t>
            </a:r>
            <a:r>
              <a:rPr lang="zh-CN" altLang="en-US" sz="2400" b="1" dirty="0">
                <a:ea typeface="+mn-ea"/>
              </a:rPr>
              <a:t>：设计若干个测试用例，运行被测程序，使得每一可执行语句至少执行一次。</a:t>
            </a:r>
            <a:endParaRPr lang="en-US" altLang="zh-CN" sz="2400" b="1" dirty="0">
              <a:ea typeface="+mn-ea"/>
            </a:endParaRPr>
          </a:p>
          <a:p>
            <a:pPr lvl="2" algn="just">
              <a:defRPr/>
            </a:pPr>
            <a:r>
              <a:rPr lang="en-US" altLang="zh-CN" sz="2000" b="1" dirty="0">
                <a:ea typeface="+mn-ea"/>
              </a:rPr>
              <a:t>A=2</a:t>
            </a:r>
            <a:r>
              <a:rPr lang="zh-CN" altLang="en-US" sz="2000" b="1" dirty="0">
                <a:ea typeface="+mn-ea"/>
              </a:rPr>
              <a:t>，</a:t>
            </a:r>
            <a:r>
              <a:rPr lang="en-US" altLang="zh-CN" sz="2000" b="1" dirty="0">
                <a:ea typeface="+mn-ea"/>
              </a:rPr>
              <a:t>B=0</a:t>
            </a:r>
            <a:r>
              <a:rPr lang="zh-CN" altLang="en-US" sz="2000" b="1" dirty="0">
                <a:ea typeface="+mn-ea"/>
              </a:rPr>
              <a:t>，</a:t>
            </a:r>
            <a:r>
              <a:rPr lang="en-US" altLang="zh-CN" sz="2000" b="1" dirty="0">
                <a:ea typeface="+mn-ea"/>
              </a:rPr>
              <a:t>X=4</a:t>
            </a:r>
            <a:r>
              <a:rPr lang="zh-CN" altLang="en-US" sz="2000" b="1" dirty="0">
                <a:ea typeface="+mn-ea"/>
              </a:rPr>
              <a:t>，即达到了语句覆盖</a:t>
            </a:r>
            <a:endParaRPr lang="en-US" altLang="zh-CN" sz="2000" b="1" dirty="0">
              <a:ea typeface="+mn-ea"/>
            </a:endParaRPr>
          </a:p>
          <a:p>
            <a:pPr marL="1087437" lvl="1" indent="-457200" algn="just">
              <a:lnSpc>
                <a:spcPct val="120000"/>
              </a:lnSpc>
              <a:buFont typeface="+mj-lt"/>
              <a:buAutoNum type="arabicPeriod"/>
              <a:defRPr/>
            </a:pPr>
            <a:r>
              <a:rPr lang="zh-CN" altLang="zh-CN" sz="2400" b="1" dirty="0">
                <a:ea typeface="+mn-ea"/>
              </a:rPr>
              <a:t>判定覆盖</a:t>
            </a:r>
            <a:r>
              <a:rPr lang="en-US" altLang="zh-CN" sz="2400" b="1" dirty="0">
                <a:ea typeface="+mn-ea"/>
              </a:rPr>
              <a:t>(</a:t>
            </a:r>
            <a:r>
              <a:rPr lang="zh-CN" altLang="zh-CN" sz="2400" b="1" dirty="0">
                <a:ea typeface="+mn-ea"/>
              </a:rPr>
              <a:t>分支覆盖</a:t>
            </a:r>
            <a:r>
              <a:rPr lang="en-US" altLang="zh-CN" sz="2400" b="1" dirty="0">
                <a:ea typeface="+mn-ea"/>
              </a:rPr>
              <a:t>)</a:t>
            </a:r>
            <a:r>
              <a:rPr lang="zh-CN" altLang="zh-CN" sz="2400" b="1" dirty="0">
                <a:ea typeface="+mn-ea"/>
              </a:rPr>
              <a:t>：设计若干个测试用例，运行被测程序，使得程序中每个判断的取真分支和取假分支至少经历一次。</a:t>
            </a:r>
            <a:endParaRPr lang="en-US" altLang="zh-CN" sz="2400" b="1" dirty="0">
              <a:ea typeface="+mn-ea"/>
            </a:endParaRPr>
          </a:p>
          <a:p>
            <a:pPr lvl="2" algn="just">
              <a:defRPr/>
            </a:pPr>
            <a:r>
              <a:rPr lang="en-US" altLang="zh-CN" sz="2000" b="1" dirty="0">
                <a:ea typeface="+mn-ea"/>
              </a:rPr>
              <a:t>A=3</a:t>
            </a:r>
            <a:r>
              <a:rPr lang="zh-CN" altLang="en-US" sz="2000" b="1" dirty="0">
                <a:ea typeface="+mn-ea"/>
              </a:rPr>
              <a:t>，</a:t>
            </a:r>
            <a:r>
              <a:rPr lang="en-US" altLang="zh-CN" sz="2000" b="1" dirty="0">
                <a:ea typeface="+mn-ea"/>
              </a:rPr>
              <a:t>B=0 </a:t>
            </a:r>
            <a:r>
              <a:rPr lang="zh-CN" altLang="en-US" sz="2000" b="1" dirty="0">
                <a:ea typeface="+mn-ea"/>
              </a:rPr>
              <a:t>，</a:t>
            </a:r>
            <a:r>
              <a:rPr lang="en-US" altLang="zh-CN" sz="2000" b="1" dirty="0">
                <a:ea typeface="+mn-ea"/>
              </a:rPr>
              <a:t>X=3 </a:t>
            </a:r>
            <a:r>
              <a:rPr lang="zh-CN" altLang="en-US" sz="2000" b="1" dirty="0">
                <a:ea typeface="+mn-ea"/>
              </a:rPr>
              <a:t>可覆盖</a:t>
            </a:r>
            <a:r>
              <a:rPr lang="en-US" altLang="zh-CN" sz="2000" b="1" dirty="0">
                <a:ea typeface="+mn-ea"/>
              </a:rPr>
              <a:t>a</a:t>
            </a:r>
            <a:r>
              <a:rPr lang="zh-CN" altLang="en-US" sz="2000" b="1" dirty="0">
                <a:ea typeface="+mn-ea"/>
              </a:rPr>
              <a:t>、</a:t>
            </a:r>
            <a:r>
              <a:rPr lang="en-US" altLang="zh-CN" sz="2000" b="1" dirty="0">
                <a:ea typeface="+mn-ea"/>
              </a:rPr>
              <a:t>c</a:t>
            </a:r>
            <a:r>
              <a:rPr lang="zh-CN" altLang="en-US" sz="2000" b="1" dirty="0">
                <a:ea typeface="+mn-ea"/>
              </a:rPr>
              <a:t>、</a:t>
            </a:r>
            <a:r>
              <a:rPr lang="en-US" altLang="zh-CN" sz="2000" b="1" dirty="0">
                <a:ea typeface="+mn-ea"/>
              </a:rPr>
              <a:t>d</a:t>
            </a:r>
            <a:r>
              <a:rPr lang="zh-CN" altLang="en-US" sz="2000" b="1" dirty="0">
                <a:ea typeface="+mn-ea"/>
              </a:rPr>
              <a:t>分支</a:t>
            </a:r>
            <a:endParaRPr lang="en-US" altLang="zh-CN" sz="2000" b="1" dirty="0">
              <a:ea typeface="+mn-ea"/>
            </a:endParaRPr>
          </a:p>
          <a:p>
            <a:pPr lvl="2" algn="just">
              <a:defRPr/>
            </a:pPr>
            <a:r>
              <a:rPr lang="en-US" altLang="zh-CN" sz="2000" b="1" dirty="0">
                <a:ea typeface="+mn-ea"/>
              </a:rPr>
              <a:t>A=2</a:t>
            </a:r>
            <a:r>
              <a:rPr lang="zh-CN" altLang="en-US" sz="2000" b="1" dirty="0">
                <a:ea typeface="+mn-ea"/>
              </a:rPr>
              <a:t>，</a:t>
            </a:r>
            <a:r>
              <a:rPr lang="en-US" altLang="zh-CN" sz="2000" b="1" dirty="0">
                <a:ea typeface="+mn-ea"/>
              </a:rPr>
              <a:t>B=1 </a:t>
            </a:r>
            <a:r>
              <a:rPr lang="zh-CN" altLang="en-US" sz="2000" b="1" dirty="0">
                <a:ea typeface="+mn-ea"/>
              </a:rPr>
              <a:t>，</a:t>
            </a:r>
            <a:r>
              <a:rPr lang="en-US" altLang="zh-CN" sz="2000" b="1" dirty="0">
                <a:ea typeface="+mn-ea"/>
              </a:rPr>
              <a:t>X=1 </a:t>
            </a:r>
            <a:r>
              <a:rPr lang="zh-CN" altLang="en-US" sz="2000" b="1" dirty="0">
                <a:ea typeface="+mn-ea"/>
              </a:rPr>
              <a:t>可覆盖</a:t>
            </a:r>
            <a:r>
              <a:rPr lang="en-US" altLang="zh-CN" sz="2000" b="1" dirty="0">
                <a:ea typeface="+mn-ea"/>
              </a:rPr>
              <a:t>a</a:t>
            </a:r>
            <a:r>
              <a:rPr lang="zh-CN" altLang="en-US" sz="2000" b="1" dirty="0">
                <a:ea typeface="+mn-ea"/>
              </a:rPr>
              <a:t>、</a:t>
            </a:r>
            <a:r>
              <a:rPr lang="en-US" altLang="zh-CN" sz="2000" b="1" dirty="0">
                <a:ea typeface="+mn-ea"/>
              </a:rPr>
              <a:t>b</a:t>
            </a:r>
            <a:r>
              <a:rPr lang="zh-CN" altLang="en-US" sz="2000" b="1" dirty="0">
                <a:ea typeface="+mn-ea"/>
              </a:rPr>
              <a:t>、</a:t>
            </a:r>
            <a:r>
              <a:rPr lang="en-US" altLang="zh-CN" sz="2000" b="1" dirty="0">
                <a:ea typeface="+mn-ea"/>
              </a:rPr>
              <a:t>e</a:t>
            </a:r>
            <a:r>
              <a:rPr lang="zh-CN" altLang="en-US" sz="2000" b="1" dirty="0">
                <a:ea typeface="+mn-ea"/>
              </a:rPr>
              <a:t>分支</a:t>
            </a:r>
            <a:endParaRPr lang="en-US" altLang="zh-CN" sz="2000" b="1" dirty="0">
              <a:ea typeface="+mn-ea"/>
            </a:endParaRPr>
          </a:p>
          <a:p>
            <a:pPr marL="1087437" lvl="1" indent="-457200" algn="just">
              <a:lnSpc>
                <a:spcPct val="110000"/>
              </a:lnSpc>
              <a:buFont typeface="+mj-lt"/>
              <a:buAutoNum type="arabicPeriod"/>
              <a:defRPr/>
            </a:pPr>
            <a:r>
              <a:rPr lang="zh-CN" altLang="zh-CN" sz="2400" b="1" dirty="0">
                <a:ea typeface="+mn-ea"/>
              </a:rPr>
              <a:t>条件覆盖：设计若干个测试用例，运行被测程序，使得程序中每个判断的每个条件的可能取值至少执行一次。</a:t>
            </a:r>
            <a:endParaRPr lang="en-US" altLang="zh-CN" sz="2400" b="1" dirty="0">
              <a:ea typeface="+mn-ea"/>
            </a:endParaRPr>
          </a:p>
          <a:p>
            <a:pPr lvl="2" algn="just">
              <a:defRPr/>
            </a:pPr>
            <a:r>
              <a:rPr lang="en-US" altLang="zh-CN" sz="2000" b="1" dirty="0">
                <a:ea typeface="+mn-ea"/>
              </a:rPr>
              <a:t>A=1</a:t>
            </a:r>
            <a:r>
              <a:rPr lang="zh-CN" altLang="en-US" sz="2000" b="1" dirty="0">
                <a:ea typeface="+mn-ea"/>
              </a:rPr>
              <a:t>，</a:t>
            </a:r>
            <a:r>
              <a:rPr lang="en-US" altLang="zh-CN" sz="2000" b="1" dirty="0">
                <a:ea typeface="+mn-ea"/>
              </a:rPr>
              <a:t>B=0 </a:t>
            </a:r>
            <a:r>
              <a:rPr lang="zh-CN" altLang="en-US" sz="2000" b="1" dirty="0">
                <a:ea typeface="+mn-ea"/>
              </a:rPr>
              <a:t>，</a:t>
            </a:r>
            <a:r>
              <a:rPr lang="en-US" altLang="zh-CN" sz="2000" b="1" dirty="0">
                <a:ea typeface="+mn-ea"/>
              </a:rPr>
              <a:t>X=3</a:t>
            </a:r>
            <a:r>
              <a:rPr lang="zh-CN" altLang="en-US" sz="2000" b="1" dirty="0">
                <a:ea typeface="+mn-ea"/>
              </a:rPr>
              <a:t>，满足条件 </a:t>
            </a:r>
            <a:r>
              <a:rPr lang="en-US" altLang="zh-CN" sz="2000" b="1" dirty="0">
                <a:ea typeface="+mn-ea"/>
              </a:rPr>
              <a:t>T1(</a:t>
            </a:r>
            <a:r>
              <a:rPr lang="zh-CN" altLang="en-US" sz="2000" b="1" dirty="0">
                <a:ea typeface="+mn-ea"/>
              </a:rPr>
              <a:t>假</a:t>
            </a:r>
            <a:r>
              <a:rPr lang="en-US" altLang="zh-CN" sz="2000" b="1" dirty="0">
                <a:ea typeface="+mn-ea"/>
              </a:rPr>
              <a:t>)</a:t>
            </a:r>
            <a:r>
              <a:rPr lang="zh-CN" altLang="en-US" sz="2000" b="1" dirty="0">
                <a:ea typeface="+mn-ea"/>
              </a:rPr>
              <a:t>，</a:t>
            </a:r>
            <a:r>
              <a:rPr lang="en-US" altLang="zh-CN" sz="2000" b="1" dirty="0">
                <a:ea typeface="+mn-ea"/>
              </a:rPr>
              <a:t>T2</a:t>
            </a:r>
            <a:r>
              <a:rPr lang="zh-CN" altLang="en-US" sz="2000" b="1" dirty="0">
                <a:ea typeface="+mn-ea"/>
              </a:rPr>
              <a:t> </a:t>
            </a:r>
            <a:r>
              <a:rPr lang="en-US" altLang="zh-CN" sz="2000" b="1" dirty="0">
                <a:ea typeface="+mn-ea"/>
              </a:rPr>
              <a:t>(</a:t>
            </a:r>
            <a:r>
              <a:rPr lang="zh-CN" altLang="en-US" sz="2000" b="1" dirty="0">
                <a:ea typeface="+mn-ea"/>
              </a:rPr>
              <a:t>真</a:t>
            </a:r>
            <a:r>
              <a:rPr lang="en-US" altLang="zh-CN" sz="2000" b="1" dirty="0">
                <a:ea typeface="+mn-ea"/>
              </a:rPr>
              <a:t>)</a:t>
            </a:r>
            <a:r>
              <a:rPr lang="zh-CN" altLang="en-US" sz="2000" b="1" dirty="0">
                <a:ea typeface="+mn-ea"/>
              </a:rPr>
              <a:t>，</a:t>
            </a:r>
            <a:r>
              <a:rPr lang="en-US" altLang="zh-CN" sz="2000" b="1" dirty="0">
                <a:ea typeface="+mn-ea"/>
              </a:rPr>
              <a:t>T3</a:t>
            </a:r>
            <a:r>
              <a:rPr lang="zh-CN" altLang="en-US" sz="2000" b="1" dirty="0">
                <a:ea typeface="+mn-ea"/>
              </a:rPr>
              <a:t> </a:t>
            </a:r>
            <a:r>
              <a:rPr lang="en-US" altLang="zh-CN" sz="2000" b="1" dirty="0">
                <a:ea typeface="+mn-ea"/>
              </a:rPr>
              <a:t>(</a:t>
            </a:r>
            <a:r>
              <a:rPr lang="zh-CN" altLang="en-US" sz="2000" b="1" dirty="0">
                <a:ea typeface="+mn-ea"/>
              </a:rPr>
              <a:t>假</a:t>
            </a:r>
            <a:r>
              <a:rPr lang="en-US" altLang="zh-CN" sz="2000" b="1" dirty="0">
                <a:ea typeface="+mn-ea"/>
              </a:rPr>
              <a:t>) </a:t>
            </a:r>
            <a:r>
              <a:rPr lang="zh-CN" altLang="en-US" sz="2000" b="1" dirty="0">
                <a:ea typeface="+mn-ea"/>
              </a:rPr>
              <a:t>， </a:t>
            </a:r>
            <a:r>
              <a:rPr lang="en-US" altLang="zh-CN" sz="2000" b="1" dirty="0">
                <a:ea typeface="+mn-ea"/>
              </a:rPr>
              <a:t>T4 (</a:t>
            </a:r>
            <a:r>
              <a:rPr lang="zh-CN" altLang="en-US" sz="2000" b="1" dirty="0">
                <a:ea typeface="+mn-ea"/>
              </a:rPr>
              <a:t>真</a:t>
            </a:r>
            <a:r>
              <a:rPr lang="en-US" altLang="zh-CN" sz="2000" b="1" dirty="0">
                <a:ea typeface="+mn-ea"/>
              </a:rPr>
              <a:t>) </a:t>
            </a:r>
            <a:r>
              <a:rPr lang="zh-CN" altLang="en-US" sz="2000" b="1" dirty="0">
                <a:ea typeface="+mn-ea"/>
              </a:rPr>
              <a:t>，可覆盖</a:t>
            </a:r>
            <a:r>
              <a:rPr lang="en-US" altLang="zh-CN" sz="2000" b="1" dirty="0">
                <a:ea typeface="+mn-ea"/>
              </a:rPr>
              <a:t>a</a:t>
            </a:r>
            <a:r>
              <a:rPr lang="zh-CN" altLang="en-US" sz="2000" b="1" dirty="0">
                <a:ea typeface="+mn-ea"/>
              </a:rPr>
              <a:t>、</a:t>
            </a:r>
            <a:r>
              <a:rPr lang="en-US" altLang="zh-CN" sz="2000" b="1" dirty="0">
                <a:ea typeface="+mn-ea"/>
              </a:rPr>
              <a:t>b</a:t>
            </a:r>
            <a:r>
              <a:rPr lang="zh-CN" altLang="en-US" sz="2000" b="1" dirty="0">
                <a:ea typeface="+mn-ea"/>
              </a:rPr>
              <a:t>、</a:t>
            </a:r>
            <a:r>
              <a:rPr lang="en-US" altLang="zh-CN" sz="2000" b="1" dirty="0">
                <a:ea typeface="+mn-ea"/>
              </a:rPr>
              <a:t>e</a:t>
            </a:r>
            <a:r>
              <a:rPr lang="zh-CN" altLang="en-US" sz="2000" b="1" dirty="0">
                <a:ea typeface="+mn-ea"/>
              </a:rPr>
              <a:t>分支</a:t>
            </a:r>
            <a:endParaRPr lang="en-US" altLang="zh-CN" sz="2000" b="1" dirty="0">
              <a:ea typeface="+mn-ea"/>
            </a:endParaRPr>
          </a:p>
          <a:p>
            <a:pPr lvl="2" algn="just">
              <a:defRPr/>
            </a:pPr>
            <a:r>
              <a:rPr lang="en-US" altLang="zh-CN" sz="2000" b="1" dirty="0">
                <a:ea typeface="+mn-ea"/>
              </a:rPr>
              <a:t>A=2</a:t>
            </a:r>
            <a:r>
              <a:rPr lang="zh-CN" altLang="en-US" sz="2000" b="1" dirty="0">
                <a:ea typeface="+mn-ea"/>
              </a:rPr>
              <a:t>，</a:t>
            </a:r>
            <a:r>
              <a:rPr lang="en-US" altLang="zh-CN" sz="2000" b="1" dirty="0">
                <a:ea typeface="+mn-ea"/>
              </a:rPr>
              <a:t>B=1 </a:t>
            </a:r>
            <a:r>
              <a:rPr lang="zh-CN" altLang="en-US" sz="2000" b="1" dirty="0">
                <a:ea typeface="+mn-ea"/>
              </a:rPr>
              <a:t>，</a:t>
            </a:r>
            <a:r>
              <a:rPr lang="en-US" altLang="zh-CN" sz="2000" b="1" dirty="0">
                <a:ea typeface="+mn-ea"/>
              </a:rPr>
              <a:t>X=1</a:t>
            </a:r>
            <a:r>
              <a:rPr lang="zh-CN" altLang="en-US" sz="2000" b="1" dirty="0">
                <a:ea typeface="+mn-ea"/>
              </a:rPr>
              <a:t>，满足条件 </a:t>
            </a:r>
            <a:r>
              <a:rPr lang="en-US" altLang="zh-CN" sz="2000" b="1" dirty="0">
                <a:ea typeface="+mn-ea"/>
              </a:rPr>
              <a:t>T1 (</a:t>
            </a:r>
            <a:r>
              <a:rPr lang="zh-CN" altLang="en-US" sz="2000" b="1" dirty="0">
                <a:ea typeface="+mn-ea"/>
              </a:rPr>
              <a:t>真</a:t>
            </a:r>
            <a:r>
              <a:rPr lang="en-US" altLang="zh-CN" sz="2000" b="1" dirty="0">
                <a:ea typeface="+mn-ea"/>
              </a:rPr>
              <a:t>) </a:t>
            </a:r>
            <a:r>
              <a:rPr lang="zh-CN" altLang="en-US" sz="2000" b="1" dirty="0">
                <a:ea typeface="+mn-ea"/>
              </a:rPr>
              <a:t>，</a:t>
            </a:r>
            <a:r>
              <a:rPr lang="en-US" altLang="zh-CN" sz="2000" b="1" dirty="0">
                <a:ea typeface="+mn-ea"/>
              </a:rPr>
              <a:t>T2</a:t>
            </a:r>
            <a:r>
              <a:rPr lang="zh-CN" altLang="en-US" sz="2000" b="1" dirty="0">
                <a:ea typeface="+mn-ea"/>
              </a:rPr>
              <a:t> </a:t>
            </a:r>
            <a:r>
              <a:rPr lang="en-US" altLang="zh-CN" sz="2000" b="1" dirty="0">
                <a:ea typeface="+mn-ea"/>
              </a:rPr>
              <a:t>(</a:t>
            </a:r>
            <a:r>
              <a:rPr lang="zh-CN" altLang="en-US" sz="2000" b="1" dirty="0">
                <a:ea typeface="+mn-ea"/>
              </a:rPr>
              <a:t>假</a:t>
            </a:r>
            <a:r>
              <a:rPr lang="en-US" altLang="zh-CN" sz="2000" b="1" dirty="0">
                <a:ea typeface="+mn-ea"/>
              </a:rPr>
              <a:t>) </a:t>
            </a:r>
            <a:r>
              <a:rPr lang="zh-CN" altLang="en-US" sz="2000" b="1" dirty="0">
                <a:ea typeface="+mn-ea"/>
              </a:rPr>
              <a:t>，</a:t>
            </a:r>
            <a:r>
              <a:rPr lang="en-US" altLang="zh-CN" sz="2000" b="1" dirty="0">
                <a:ea typeface="+mn-ea"/>
              </a:rPr>
              <a:t>T3</a:t>
            </a:r>
            <a:r>
              <a:rPr lang="zh-CN" altLang="en-US" sz="2000" b="1" dirty="0">
                <a:ea typeface="+mn-ea"/>
              </a:rPr>
              <a:t> </a:t>
            </a:r>
            <a:r>
              <a:rPr lang="en-US" altLang="zh-CN" sz="2000" b="1" dirty="0">
                <a:ea typeface="+mn-ea"/>
              </a:rPr>
              <a:t>(</a:t>
            </a:r>
            <a:r>
              <a:rPr lang="zh-CN" altLang="en-US" sz="2000" b="1" dirty="0">
                <a:ea typeface="+mn-ea"/>
              </a:rPr>
              <a:t>真</a:t>
            </a:r>
            <a:r>
              <a:rPr lang="en-US" altLang="zh-CN" sz="2000" b="1" dirty="0">
                <a:ea typeface="+mn-ea"/>
              </a:rPr>
              <a:t>) </a:t>
            </a:r>
            <a:r>
              <a:rPr lang="zh-CN" altLang="en-US" sz="2000" b="1" dirty="0">
                <a:ea typeface="+mn-ea"/>
              </a:rPr>
              <a:t>， </a:t>
            </a:r>
            <a:r>
              <a:rPr lang="en-US" altLang="zh-CN" sz="2000" b="1" dirty="0">
                <a:ea typeface="+mn-ea"/>
              </a:rPr>
              <a:t>T4 (</a:t>
            </a:r>
            <a:r>
              <a:rPr lang="zh-CN" altLang="en-US" sz="2000" b="1" dirty="0">
                <a:ea typeface="+mn-ea"/>
              </a:rPr>
              <a:t>假</a:t>
            </a:r>
            <a:r>
              <a:rPr lang="en-US" altLang="zh-CN" sz="2000" b="1" dirty="0">
                <a:ea typeface="+mn-ea"/>
              </a:rPr>
              <a:t>) </a:t>
            </a:r>
            <a:r>
              <a:rPr lang="zh-CN" altLang="en-US" sz="2000" b="1" dirty="0">
                <a:ea typeface="+mn-ea"/>
              </a:rPr>
              <a:t>，还是覆盖</a:t>
            </a:r>
            <a:r>
              <a:rPr lang="en-US" altLang="zh-CN" sz="2000" b="1" dirty="0">
                <a:ea typeface="+mn-ea"/>
              </a:rPr>
              <a:t>a</a:t>
            </a:r>
            <a:r>
              <a:rPr lang="zh-CN" altLang="en-US" sz="2000" b="1" dirty="0">
                <a:ea typeface="+mn-ea"/>
              </a:rPr>
              <a:t>、</a:t>
            </a:r>
            <a:r>
              <a:rPr lang="en-US" altLang="zh-CN" sz="2000" b="1" dirty="0">
                <a:ea typeface="+mn-ea"/>
              </a:rPr>
              <a:t>b</a:t>
            </a:r>
            <a:r>
              <a:rPr lang="zh-CN" altLang="en-US" sz="2000" b="1" dirty="0">
                <a:ea typeface="+mn-ea"/>
              </a:rPr>
              <a:t>、</a:t>
            </a:r>
            <a:r>
              <a:rPr lang="en-US" altLang="zh-CN" sz="2000" b="1" dirty="0">
                <a:ea typeface="+mn-ea"/>
              </a:rPr>
              <a:t>e</a:t>
            </a:r>
            <a:r>
              <a:rPr lang="zh-CN" altLang="en-US" sz="2000" b="1" dirty="0">
                <a:ea typeface="+mn-ea"/>
              </a:rPr>
              <a:t>分支</a:t>
            </a:r>
          </a:p>
        </p:txBody>
      </p:sp>
      <p:sp>
        <p:nvSpPr>
          <p:cNvPr id="4" name="页脚占位符 3">
            <a:extLst>
              <a:ext uri="{FF2B5EF4-FFF2-40B4-BE49-F238E27FC236}">
                <a16:creationId xmlns:a16="http://schemas.microsoft.com/office/drawing/2014/main" id="{F7CF3178-D7D8-4819-8C0E-020B7CEE2F11}"/>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pic>
        <p:nvPicPr>
          <p:cNvPr id="5" name="Picture 2">
            <a:extLst>
              <a:ext uri="{FF2B5EF4-FFF2-40B4-BE49-F238E27FC236}">
                <a16:creationId xmlns:a16="http://schemas.microsoft.com/office/drawing/2014/main" id="{B001ECF0-99D9-46F3-822E-83C63C2AB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4"/>
            <a:ext cx="3789539" cy="316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BB09DC93-C62D-4CF4-8843-D5016A002946}"/>
              </a:ext>
            </a:extLst>
          </p:cNvPr>
          <p:cNvSpPr txBox="1"/>
          <p:nvPr/>
        </p:nvSpPr>
        <p:spPr>
          <a:xfrm>
            <a:off x="251520" y="4841865"/>
            <a:ext cx="3312368" cy="1323439"/>
          </a:xfrm>
          <a:prstGeom prst="rect">
            <a:avLst/>
          </a:prstGeom>
          <a:noFill/>
        </p:spPr>
        <p:txBody>
          <a:bodyPr wrap="square" rtlCol="0">
            <a:spAutoFit/>
          </a:bodyPr>
          <a:lstStyle/>
          <a:p>
            <a:pPr algn="just"/>
            <a:r>
              <a:rPr lang="zh-CN" altLang="zh-CN" sz="2000" b="1" dirty="0">
                <a:latin typeface="+mn-lt"/>
                <a:ea typeface="+mn-ea"/>
              </a:rPr>
              <a:t>第一判定表达式：设条件</a:t>
            </a:r>
            <a:r>
              <a:rPr lang="en-US" altLang="zh-CN" sz="2000" b="1" dirty="0">
                <a:latin typeface="+mn-lt"/>
                <a:ea typeface="+mn-ea"/>
              </a:rPr>
              <a:t> A&gt;1 </a:t>
            </a:r>
            <a:r>
              <a:rPr lang="zh-CN" altLang="zh-CN" sz="2000" b="1" dirty="0">
                <a:latin typeface="+mn-lt"/>
                <a:ea typeface="+mn-ea"/>
              </a:rPr>
              <a:t>记为</a:t>
            </a:r>
            <a:r>
              <a:rPr lang="en-US" altLang="zh-CN" sz="2000" b="1" dirty="0">
                <a:latin typeface="+mn-lt"/>
                <a:ea typeface="+mn-ea"/>
              </a:rPr>
              <a:t>T1</a:t>
            </a:r>
            <a:r>
              <a:rPr lang="zh-CN" altLang="en-US" sz="2000" b="1" dirty="0">
                <a:latin typeface="+mn-lt"/>
                <a:ea typeface="+mn-ea"/>
              </a:rPr>
              <a:t>，</a:t>
            </a:r>
            <a:r>
              <a:rPr lang="en-US" altLang="zh-CN" sz="2000" b="1" dirty="0">
                <a:latin typeface="+mn-lt"/>
                <a:ea typeface="+mn-ea"/>
              </a:rPr>
              <a:t>B=0</a:t>
            </a:r>
            <a:r>
              <a:rPr lang="zh-CN" altLang="en-US" sz="2000" b="1" dirty="0">
                <a:latin typeface="+mn-lt"/>
                <a:ea typeface="+mn-ea"/>
              </a:rPr>
              <a:t>记为</a:t>
            </a:r>
            <a:r>
              <a:rPr lang="en-US" altLang="zh-CN" sz="2000" b="1" dirty="0">
                <a:latin typeface="+mn-lt"/>
                <a:ea typeface="+mn-ea"/>
              </a:rPr>
              <a:t>T2;</a:t>
            </a:r>
          </a:p>
          <a:p>
            <a:pPr algn="just"/>
            <a:r>
              <a:rPr lang="zh-CN" altLang="en-US" sz="2000" b="1" dirty="0">
                <a:latin typeface="+mn-lt"/>
                <a:ea typeface="+mn-ea"/>
              </a:rPr>
              <a:t>第二判定表达式：设条件</a:t>
            </a:r>
            <a:r>
              <a:rPr lang="en-US" altLang="zh-CN" sz="2000" b="1" dirty="0">
                <a:latin typeface="+mn-lt"/>
                <a:ea typeface="+mn-ea"/>
              </a:rPr>
              <a:t>A=2</a:t>
            </a:r>
            <a:r>
              <a:rPr lang="zh-CN" altLang="en-US" sz="2000" b="1" dirty="0">
                <a:latin typeface="+mn-lt"/>
                <a:ea typeface="+mn-ea"/>
              </a:rPr>
              <a:t>记为</a:t>
            </a:r>
            <a:r>
              <a:rPr lang="en-US" altLang="zh-CN" sz="2000" b="1" dirty="0">
                <a:latin typeface="+mn-lt"/>
                <a:ea typeface="+mn-ea"/>
              </a:rPr>
              <a:t>T3</a:t>
            </a:r>
            <a:r>
              <a:rPr lang="zh-CN" altLang="en-US" sz="2000" b="1" dirty="0">
                <a:latin typeface="+mn-lt"/>
                <a:ea typeface="+mn-ea"/>
              </a:rPr>
              <a:t>，</a:t>
            </a:r>
            <a:r>
              <a:rPr lang="en-US" altLang="zh-CN" sz="2000" b="1" dirty="0">
                <a:latin typeface="+mn-lt"/>
                <a:ea typeface="+mn-ea"/>
              </a:rPr>
              <a:t>x&gt;1</a:t>
            </a:r>
            <a:r>
              <a:rPr lang="zh-CN" altLang="en-US" sz="2000" b="1" dirty="0">
                <a:latin typeface="+mn-lt"/>
                <a:ea typeface="+mn-ea"/>
              </a:rPr>
              <a:t>记为</a:t>
            </a:r>
            <a:r>
              <a:rPr lang="en-US" altLang="zh-CN" sz="2000" b="1" dirty="0">
                <a:latin typeface="+mn-lt"/>
                <a:ea typeface="+mn-ea"/>
              </a:rPr>
              <a:t>T4</a:t>
            </a:r>
            <a:endParaRPr lang="zh-CN" altLang="en-US" sz="2000" b="1" dirty="0">
              <a:latin typeface="+mn-lt"/>
              <a:ea typeface="+mn-ea"/>
            </a:endParaRPr>
          </a:p>
        </p:txBody>
      </p:sp>
    </p:spTree>
    <p:extLst>
      <p:ext uri="{BB962C8B-B14F-4D97-AF65-F5344CB8AC3E}">
        <p14:creationId xmlns:p14="http://schemas.microsoft.com/office/powerpoint/2010/main" val="2159571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A16DE-D4AB-45B8-89D7-EF8BBC439F51}"/>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8DBC1AD9-B2D5-48DF-BF9B-1525761B40A7}"/>
              </a:ext>
            </a:extLst>
          </p:cNvPr>
          <p:cNvSpPr>
            <a:spLocks noGrp="1"/>
          </p:cNvSpPr>
          <p:nvPr>
            <p:ph idx="1"/>
          </p:nvPr>
        </p:nvSpPr>
        <p:spPr>
          <a:xfrm>
            <a:off x="3203848" y="1052736"/>
            <a:ext cx="5832648" cy="5805264"/>
          </a:xfrm>
        </p:spPr>
        <p:txBody>
          <a:bodyPr>
            <a:normAutofit fontScale="85000" lnSpcReduction="10000"/>
          </a:bodyPr>
          <a:lstStyle/>
          <a:p>
            <a:pPr marL="1087437" lvl="1" indent="-457200" algn="just">
              <a:lnSpc>
                <a:spcPct val="120000"/>
              </a:lnSpc>
              <a:buFont typeface="+mj-lt"/>
              <a:buAutoNum type="arabicPeriod" startAt="4"/>
              <a:defRPr/>
            </a:pPr>
            <a:r>
              <a:rPr lang="zh-CN" altLang="zh-CN" sz="2400" b="1" dirty="0">
                <a:ea typeface="+mn-ea"/>
              </a:rPr>
              <a:t>判定－条件覆盖：设计足够的测试用例，使得判断中每个条件的所有可能取值至少执行一次，同时每个判断本身的所有可能判断结果至少执行一次。</a:t>
            </a:r>
            <a:endParaRPr lang="en-US" altLang="zh-CN" sz="2400" b="1" dirty="0">
              <a:ea typeface="+mn-ea"/>
            </a:endParaRPr>
          </a:p>
          <a:p>
            <a:pPr lvl="2" algn="just">
              <a:defRPr/>
            </a:pPr>
            <a:r>
              <a:rPr lang="en-US" altLang="zh-CN" sz="1900" b="1" dirty="0">
                <a:ea typeface="+mn-ea"/>
              </a:rPr>
              <a:t>A=2</a:t>
            </a:r>
            <a:r>
              <a:rPr lang="zh-CN" altLang="en-US" sz="1900" b="1" dirty="0">
                <a:ea typeface="+mn-ea"/>
              </a:rPr>
              <a:t>，</a:t>
            </a:r>
            <a:r>
              <a:rPr lang="en-US" altLang="zh-CN" sz="1900" b="1" dirty="0">
                <a:ea typeface="+mn-ea"/>
              </a:rPr>
              <a:t>B=0 </a:t>
            </a:r>
            <a:r>
              <a:rPr lang="zh-CN" altLang="en-US" sz="1900" b="1" dirty="0">
                <a:ea typeface="+mn-ea"/>
              </a:rPr>
              <a:t>，</a:t>
            </a:r>
            <a:r>
              <a:rPr lang="en-US" altLang="zh-CN" sz="1900" b="1" dirty="0">
                <a:ea typeface="+mn-ea"/>
              </a:rPr>
              <a:t>X=4</a:t>
            </a:r>
            <a:r>
              <a:rPr lang="zh-CN" altLang="en-US" sz="1900" b="1" dirty="0">
                <a:ea typeface="+mn-ea"/>
              </a:rPr>
              <a:t>，满足条件</a:t>
            </a:r>
            <a:r>
              <a:rPr lang="en-US" altLang="zh-CN" sz="1900" b="1" dirty="0">
                <a:ea typeface="+mn-ea"/>
              </a:rPr>
              <a:t> T1(</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 </a:t>
            </a:r>
            <a:r>
              <a:rPr lang="zh-CN" altLang="en-US" sz="1900" b="1" dirty="0">
                <a:ea typeface="+mn-ea"/>
              </a:rPr>
              <a:t>，</a:t>
            </a:r>
            <a:r>
              <a:rPr lang="en-US" altLang="zh-CN" sz="1900" b="1" dirty="0">
                <a:ea typeface="+mn-ea"/>
              </a:rPr>
              <a:t>T4 (</a:t>
            </a:r>
            <a:r>
              <a:rPr lang="zh-CN" altLang="en-US" sz="1900" b="1" dirty="0">
                <a:ea typeface="+mn-ea"/>
              </a:rPr>
              <a:t>真</a:t>
            </a:r>
            <a:r>
              <a:rPr lang="en-US" altLang="zh-CN" sz="1900" b="1" dirty="0">
                <a:ea typeface="+mn-ea"/>
              </a:rPr>
              <a:t>) </a:t>
            </a:r>
            <a:r>
              <a:rPr lang="zh-CN" altLang="en-US" sz="1900" b="1" dirty="0">
                <a:ea typeface="+mn-ea"/>
              </a:rPr>
              <a:t>，可覆盖</a:t>
            </a:r>
            <a:r>
              <a:rPr lang="en-US" altLang="zh-CN" sz="1900" b="1" dirty="0">
                <a:ea typeface="+mn-ea"/>
              </a:rPr>
              <a:t>a</a:t>
            </a:r>
            <a:r>
              <a:rPr lang="zh-CN" altLang="en-US" sz="1900" b="1" dirty="0">
                <a:ea typeface="+mn-ea"/>
              </a:rPr>
              <a:t>、</a:t>
            </a:r>
            <a:r>
              <a:rPr lang="en-US" altLang="zh-CN" sz="1900" b="1" dirty="0">
                <a:ea typeface="+mn-ea"/>
              </a:rPr>
              <a:t>c</a:t>
            </a:r>
            <a:r>
              <a:rPr lang="zh-CN" altLang="en-US" sz="1900" b="1" dirty="0">
                <a:ea typeface="+mn-ea"/>
              </a:rPr>
              <a:t>、</a:t>
            </a:r>
            <a:r>
              <a:rPr lang="en-US" altLang="zh-CN" sz="1900" b="1" dirty="0">
                <a:ea typeface="+mn-ea"/>
              </a:rPr>
              <a:t>e</a:t>
            </a:r>
            <a:r>
              <a:rPr lang="zh-CN" altLang="en-US" sz="1900" b="1" dirty="0">
                <a:ea typeface="+mn-ea"/>
              </a:rPr>
              <a:t>分支</a:t>
            </a:r>
            <a:endParaRPr lang="en-US" altLang="zh-CN" sz="1900" b="1" dirty="0">
              <a:ea typeface="+mn-ea"/>
            </a:endParaRPr>
          </a:p>
          <a:p>
            <a:pPr lvl="2" algn="just">
              <a:defRPr/>
            </a:pPr>
            <a:r>
              <a:rPr lang="en-US" altLang="zh-CN" sz="1900" b="1" dirty="0">
                <a:ea typeface="+mn-ea"/>
              </a:rPr>
              <a:t>A=1</a:t>
            </a:r>
            <a:r>
              <a:rPr lang="zh-CN" altLang="en-US" sz="1900" b="1" dirty="0">
                <a:ea typeface="+mn-ea"/>
              </a:rPr>
              <a:t>，</a:t>
            </a:r>
            <a:r>
              <a:rPr lang="en-US" altLang="zh-CN" sz="1900" b="1" dirty="0">
                <a:ea typeface="+mn-ea"/>
              </a:rPr>
              <a:t>B=1 </a:t>
            </a:r>
            <a:r>
              <a:rPr lang="zh-CN" altLang="en-US" sz="1900" b="1" dirty="0">
                <a:ea typeface="+mn-ea"/>
              </a:rPr>
              <a:t>，</a:t>
            </a:r>
            <a:r>
              <a:rPr lang="en-US" altLang="zh-CN" sz="1900" b="1" dirty="0">
                <a:ea typeface="+mn-ea"/>
              </a:rPr>
              <a:t>X=1</a:t>
            </a:r>
            <a:r>
              <a:rPr lang="zh-CN" altLang="en-US" sz="1900" b="1" dirty="0">
                <a:ea typeface="+mn-ea"/>
              </a:rPr>
              <a:t>，满足条件</a:t>
            </a:r>
            <a:r>
              <a:rPr lang="en-US" altLang="zh-CN" sz="1900" b="1" dirty="0">
                <a:ea typeface="+mn-ea"/>
              </a:rPr>
              <a:t> T1(</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a:t>
            </a:r>
            <a:r>
              <a:rPr lang="en-US" altLang="zh-CN" sz="1900" b="1" dirty="0">
                <a:ea typeface="+mn-ea"/>
              </a:rPr>
              <a:t>T4 (</a:t>
            </a:r>
            <a:r>
              <a:rPr lang="zh-CN" altLang="en-US" sz="1900" b="1" dirty="0">
                <a:ea typeface="+mn-ea"/>
              </a:rPr>
              <a:t>假</a:t>
            </a:r>
            <a:r>
              <a:rPr lang="en-US" altLang="zh-CN" sz="1900" b="1" dirty="0">
                <a:ea typeface="+mn-ea"/>
              </a:rPr>
              <a:t>) </a:t>
            </a:r>
            <a:r>
              <a:rPr lang="zh-CN" altLang="en-US" sz="1900" b="1" dirty="0">
                <a:ea typeface="+mn-ea"/>
              </a:rPr>
              <a:t>，覆盖</a:t>
            </a:r>
            <a:r>
              <a:rPr lang="en-US" altLang="zh-CN" sz="1900" b="1" dirty="0">
                <a:ea typeface="+mn-ea"/>
              </a:rPr>
              <a:t>a</a:t>
            </a:r>
            <a:r>
              <a:rPr lang="zh-CN" altLang="en-US" sz="1900" b="1" dirty="0">
                <a:ea typeface="+mn-ea"/>
              </a:rPr>
              <a:t>、</a:t>
            </a:r>
            <a:r>
              <a:rPr lang="en-US" altLang="zh-CN" sz="1900" b="1" dirty="0">
                <a:ea typeface="+mn-ea"/>
              </a:rPr>
              <a:t>b</a:t>
            </a:r>
            <a:r>
              <a:rPr lang="zh-CN" altLang="en-US" sz="1900" b="1" dirty="0">
                <a:ea typeface="+mn-ea"/>
              </a:rPr>
              <a:t>、</a:t>
            </a:r>
            <a:r>
              <a:rPr lang="en-US" altLang="zh-CN" sz="1900" b="1" dirty="0">
                <a:ea typeface="+mn-ea"/>
              </a:rPr>
              <a:t>d</a:t>
            </a:r>
            <a:r>
              <a:rPr lang="zh-CN" altLang="en-US" sz="1900" b="1" dirty="0">
                <a:ea typeface="+mn-ea"/>
              </a:rPr>
              <a:t>分支</a:t>
            </a:r>
            <a:endParaRPr lang="en-US" altLang="zh-CN" sz="1900" b="1" dirty="0">
              <a:ea typeface="+mn-ea"/>
            </a:endParaRPr>
          </a:p>
          <a:p>
            <a:pPr marL="1087437" lvl="1" indent="-457200" algn="just">
              <a:lnSpc>
                <a:spcPct val="110000"/>
              </a:lnSpc>
              <a:buFont typeface="+mj-lt"/>
              <a:buAutoNum type="arabicPeriod" startAt="5"/>
              <a:defRPr/>
            </a:pPr>
            <a:r>
              <a:rPr lang="zh-CN" altLang="en-US" sz="2400" b="1" dirty="0">
                <a:ea typeface="+mn-ea"/>
              </a:rPr>
              <a:t>多重条件覆盖：设计足够的测试用例，运行被测程序，使得每个判断的所有可能的条件取值组合至少执行一次。</a:t>
            </a:r>
            <a:endParaRPr lang="en-US" altLang="zh-CN" sz="2400" b="1" dirty="0">
              <a:ea typeface="+mn-ea"/>
            </a:endParaRPr>
          </a:p>
          <a:p>
            <a:pPr lvl="2" algn="just" fontAlgn="ctr">
              <a:defRPr/>
            </a:pPr>
            <a:r>
              <a:rPr lang="en-US" altLang="zh-CN" sz="1900" b="1" dirty="0">
                <a:ea typeface="+mn-ea"/>
              </a:rPr>
              <a:t>A=2</a:t>
            </a:r>
            <a:r>
              <a:rPr lang="zh-CN" altLang="zh-CN" sz="1900" b="1" dirty="0">
                <a:ea typeface="+mn-ea"/>
              </a:rPr>
              <a:t>，</a:t>
            </a:r>
            <a:r>
              <a:rPr lang="en-US" altLang="zh-CN" sz="1900" b="1" dirty="0">
                <a:ea typeface="+mn-ea"/>
              </a:rPr>
              <a:t>B=0 </a:t>
            </a:r>
            <a:r>
              <a:rPr lang="zh-CN" altLang="zh-CN" sz="1900" b="1" dirty="0">
                <a:ea typeface="+mn-ea"/>
              </a:rPr>
              <a:t>，</a:t>
            </a:r>
            <a:r>
              <a:rPr lang="en-US" altLang="zh-CN" sz="1900" b="1" dirty="0">
                <a:ea typeface="+mn-ea"/>
              </a:rPr>
              <a:t>X=4</a:t>
            </a:r>
            <a:r>
              <a:rPr lang="zh-CN" altLang="zh-CN" sz="1900" b="1" dirty="0">
                <a:ea typeface="+mn-ea"/>
              </a:rPr>
              <a:t>，满足条件</a:t>
            </a:r>
            <a:r>
              <a:rPr lang="en-US" altLang="zh-CN" sz="1900" b="1" dirty="0">
                <a:ea typeface="+mn-ea"/>
              </a:rPr>
              <a:t> T1(</a:t>
            </a:r>
            <a:r>
              <a:rPr lang="zh-CN" altLang="en-US" sz="1900" b="1" dirty="0">
                <a:ea typeface="+mn-ea"/>
              </a:rPr>
              <a:t>真</a:t>
            </a:r>
            <a:r>
              <a:rPr lang="en-US" altLang="zh-CN" sz="1900" b="1" dirty="0">
                <a:ea typeface="+mn-ea"/>
              </a:rPr>
              <a:t>),T2(</a:t>
            </a:r>
            <a:r>
              <a:rPr lang="zh-CN" altLang="en-US" sz="1900" b="1" dirty="0">
                <a:ea typeface="+mn-ea"/>
              </a:rPr>
              <a:t>真</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真</a:t>
            </a:r>
            <a:r>
              <a:rPr lang="en-US" altLang="zh-CN" sz="1900" b="1" dirty="0">
                <a:ea typeface="+mn-ea"/>
              </a:rPr>
              <a:t>) </a:t>
            </a:r>
            <a:r>
              <a:rPr lang="zh-CN" altLang="zh-CN" sz="1900" b="1" dirty="0">
                <a:ea typeface="+mn-ea"/>
              </a:rPr>
              <a:t>，覆盖</a:t>
            </a:r>
            <a:r>
              <a:rPr lang="en-US" altLang="zh-CN" sz="1900" b="1" dirty="0">
                <a:ea typeface="+mn-ea"/>
              </a:rPr>
              <a:t>a</a:t>
            </a:r>
            <a:r>
              <a:rPr lang="zh-CN" altLang="zh-CN" sz="1900" b="1" dirty="0">
                <a:ea typeface="+mn-ea"/>
              </a:rPr>
              <a:t>、</a:t>
            </a:r>
            <a:r>
              <a:rPr lang="en-US" altLang="zh-CN" sz="1900" b="1" dirty="0">
                <a:ea typeface="+mn-ea"/>
              </a:rPr>
              <a:t>c</a:t>
            </a:r>
            <a:r>
              <a:rPr lang="zh-CN" altLang="zh-CN" sz="1900" b="1" dirty="0">
                <a:ea typeface="+mn-ea"/>
              </a:rPr>
              <a:t>、</a:t>
            </a:r>
            <a:r>
              <a:rPr lang="en-US" altLang="zh-CN" sz="1900" b="1" dirty="0">
                <a:ea typeface="+mn-ea"/>
              </a:rPr>
              <a:t>e</a:t>
            </a:r>
            <a:r>
              <a:rPr lang="zh-CN" altLang="zh-CN" sz="1900" b="1" dirty="0">
                <a:ea typeface="+mn-ea"/>
              </a:rPr>
              <a:t>分支</a:t>
            </a:r>
          </a:p>
          <a:p>
            <a:pPr lvl="2" algn="just" fontAlgn="ctr">
              <a:defRPr/>
            </a:pPr>
            <a:r>
              <a:rPr lang="en-US" altLang="zh-CN" sz="1900" b="1" dirty="0">
                <a:ea typeface="+mn-ea"/>
              </a:rPr>
              <a:t>A=2</a:t>
            </a:r>
            <a:r>
              <a:rPr lang="zh-CN" altLang="zh-CN" sz="1900" b="1" dirty="0">
                <a:ea typeface="+mn-ea"/>
              </a:rPr>
              <a:t>，</a:t>
            </a:r>
            <a:r>
              <a:rPr lang="en-US" altLang="zh-CN" sz="1900" b="1" dirty="0">
                <a:ea typeface="+mn-ea"/>
              </a:rPr>
              <a:t>B=1 </a:t>
            </a:r>
            <a:r>
              <a:rPr lang="zh-CN" altLang="zh-CN" sz="1900" b="1" dirty="0">
                <a:ea typeface="+mn-ea"/>
              </a:rPr>
              <a:t>，</a:t>
            </a:r>
            <a:r>
              <a:rPr lang="en-US" altLang="zh-CN" sz="1900" b="1" dirty="0">
                <a:ea typeface="+mn-ea"/>
              </a:rPr>
              <a:t>X=1</a:t>
            </a:r>
            <a:r>
              <a:rPr lang="zh-CN" altLang="zh-CN" sz="1900" b="1" dirty="0">
                <a:ea typeface="+mn-ea"/>
              </a:rPr>
              <a:t>，满足条件</a:t>
            </a:r>
            <a:r>
              <a:rPr lang="en-US" altLang="zh-CN" sz="1900" b="1" dirty="0">
                <a:ea typeface="+mn-ea"/>
              </a:rPr>
              <a:t> T1(</a:t>
            </a:r>
            <a:r>
              <a:rPr lang="zh-CN" altLang="en-US" sz="1900" b="1" dirty="0">
                <a:ea typeface="+mn-ea"/>
              </a:rPr>
              <a:t>真</a:t>
            </a:r>
            <a:r>
              <a:rPr lang="en-US" altLang="zh-CN" sz="1900" b="1" dirty="0">
                <a:ea typeface="+mn-ea"/>
              </a:rPr>
              <a:t>),T2(</a:t>
            </a:r>
            <a:r>
              <a:rPr lang="zh-CN" altLang="en-US" sz="1900" b="1" dirty="0">
                <a:ea typeface="+mn-ea"/>
              </a:rPr>
              <a:t>假</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假</a:t>
            </a:r>
            <a:r>
              <a:rPr lang="en-US" altLang="zh-CN" sz="1900" b="1" dirty="0">
                <a:ea typeface="+mn-ea"/>
              </a:rPr>
              <a:t>) </a:t>
            </a:r>
            <a:r>
              <a:rPr lang="zh-CN" altLang="zh-CN" sz="1900" b="1" dirty="0">
                <a:ea typeface="+mn-ea"/>
              </a:rPr>
              <a:t>，覆盖</a:t>
            </a:r>
            <a:r>
              <a:rPr lang="en-US" altLang="zh-CN" sz="1900" b="1" dirty="0">
                <a:ea typeface="+mn-ea"/>
              </a:rPr>
              <a:t>a</a:t>
            </a:r>
            <a:r>
              <a:rPr lang="zh-CN" altLang="zh-CN" sz="1900" b="1" dirty="0">
                <a:ea typeface="+mn-ea"/>
              </a:rPr>
              <a:t>、</a:t>
            </a:r>
            <a:r>
              <a:rPr lang="en-US" altLang="zh-CN" sz="1900" b="1" dirty="0">
                <a:ea typeface="+mn-ea"/>
              </a:rPr>
              <a:t>b</a:t>
            </a:r>
            <a:r>
              <a:rPr lang="zh-CN" altLang="zh-CN" sz="1900" b="1" dirty="0">
                <a:ea typeface="+mn-ea"/>
              </a:rPr>
              <a:t>、</a:t>
            </a:r>
            <a:r>
              <a:rPr lang="en-US" altLang="zh-CN" sz="1900" b="1" dirty="0">
                <a:ea typeface="+mn-ea"/>
              </a:rPr>
              <a:t>e</a:t>
            </a:r>
            <a:r>
              <a:rPr lang="zh-CN" altLang="zh-CN" sz="1900" b="1" dirty="0">
                <a:ea typeface="+mn-ea"/>
              </a:rPr>
              <a:t>分支</a:t>
            </a:r>
          </a:p>
          <a:p>
            <a:pPr lvl="2" algn="just" fontAlgn="ctr">
              <a:defRPr/>
            </a:pPr>
            <a:r>
              <a:rPr lang="en-US" altLang="zh-CN" sz="1900" b="1" dirty="0">
                <a:ea typeface="+mn-ea"/>
              </a:rPr>
              <a:t>A=1</a:t>
            </a:r>
            <a:r>
              <a:rPr lang="zh-CN" altLang="zh-CN" sz="1900" b="1" dirty="0">
                <a:ea typeface="+mn-ea"/>
              </a:rPr>
              <a:t>，</a:t>
            </a:r>
            <a:r>
              <a:rPr lang="en-US" altLang="zh-CN" sz="1900" b="1" dirty="0">
                <a:ea typeface="+mn-ea"/>
              </a:rPr>
              <a:t>B=0 </a:t>
            </a:r>
            <a:r>
              <a:rPr lang="zh-CN" altLang="zh-CN" sz="1900" b="1" dirty="0">
                <a:ea typeface="+mn-ea"/>
              </a:rPr>
              <a:t>，</a:t>
            </a:r>
            <a:r>
              <a:rPr lang="en-US" altLang="zh-CN" sz="1900" b="1" dirty="0">
                <a:ea typeface="+mn-ea"/>
              </a:rPr>
              <a:t>X=2</a:t>
            </a:r>
            <a:r>
              <a:rPr lang="zh-CN" altLang="zh-CN" sz="1900" b="1" dirty="0">
                <a:ea typeface="+mn-ea"/>
              </a:rPr>
              <a:t>，满足条件</a:t>
            </a:r>
            <a:r>
              <a:rPr lang="en-US" altLang="zh-CN" sz="1900" b="1" dirty="0">
                <a:ea typeface="+mn-ea"/>
              </a:rPr>
              <a:t> T1(</a:t>
            </a:r>
            <a:r>
              <a:rPr lang="zh-CN" altLang="en-US" sz="1900" b="1" dirty="0">
                <a:ea typeface="+mn-ea"/>
              </a:rPr>
              <a:t>假</a:t>
            </a:r>
            <a:r>
              <a:rPr lang="en-US" altLang="zh-CN" sz="1900" b="1" dirty="0">
                <a:ea typeface="+mn-ea"/>
              </a:rPr>
              <a:t>),T2(</a:t>
            </a:r>
            <a:r>
              <a:rPr lang="zh-CN" altLang="en-US" sz="1900" b="1" dirty="0">
                <a:ea typeface="+mn-ea"/>
              </a:rPr>
              <a:t>真</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真</a:t>
            </a:r>
            <a:r>
              <a:rPr lang="en-US" altLang="zh-CN" sz="1900" b="1" dirty="0">
                <a:ea typeface="+mn-ea"/>
              </a:rPr>
              <a:t>) </a:t>
            </a:r>
            <a:r>
              <a:rPr lang="zh-CN" altLang="zh-CN" sz="1900" b="1" dirty="0">
                <a:ea typeface="+mn-ea"/>
              </a:rPr>
              <a:t>，覆盖</a:t>
            </a:r>
            <a:r>
              <a:rPr lang="en-US" altLang="zh-CN" sz="1900" b="1" dirty="0">
                <a:ea typeface="+mn-ea"/>
              </a:rPr>
              <a:t>a</a:t>
            </a:r>
            <a:r>
              <a:rPr lang="zh-CN" altLang="zh-CN" sz="1900" b="1" dirty="0">
                <a:ea typeface="+mn-ea"/>
              </a:rPr>
              <a:t>、</a:t>
            </a:r>
            <a:r>
              <a:rPr lang="en-US" altLang="zh-CN" sz="1900" b="1" dirty="0">
                <a:ea typeface="+mn-ea"/>
              </a:rPr>
              <a:t>b</a:t>
            </a:r>
            <a:r>
              <a:rPr lang="zh-CN" altLang="zh-CN" sz="1900" b="1" dirty="0">
                <a:ea typeface="+mn-ea"/>
              </a:rPr>
              <a:t>、</a:t>
            </a:r>
            <a:r>
              <a:rPr lang="en-US" altLang="zh-CN" sz="1900" b="1" dirty="0">
                <a:ea typeface="+mn-ea"/>
              </a:rPr>
              <a:t>d</a:t>
            </a:r>
            <a:r>
              <a:rPr lang="zh-CN" altLang="zh-CN" sz="1900" b="1" dirty="0">
                <a:ea typeface="+mn-ea"/>
              </a:rPr>
              <a:t>分支</a:t>
            </a:r>
          </a:p>
          <a:p>
            <a:pPr lvl="2" algn="just">
              <a:defRPr/>
            </a:pPr>
            <a:r>
              <a:rPr lang="en-US" altLang="zh-CN" sz="1900" b="1" dirty="0">
                <a:ea typeface="+mn-ea"/>
              </a:rPr>
              <a:t>A=1</a:t>
            </a:r>
            <a:r>
              <a:rPr lang="zh-CN" altLang="zh-CN" sz="1900" b="1" dirty="0">
                <a:ea typeface="+mn-ea"/>
              </a:rPr>
              <a:t>，</a:t>
            </a:r>
            <a:r>
              <a:rPr lang="en-US" altLang="zh-CN" sz="1900" b="1" dirty="0">
                <a:ea typeface="+mn-ea"/>
              </a:rPr>
              <a:t>B=1 </a:t>
            </a:r>
            <a:r>
              <a:rPr lang="zh-CN" altLang="zh-CN" sz="1900" b="1" dirty="0">
                <a:ea typeface="+mn-ea"/>
              </a:rPr>
              <a:t>，</a:t>
            </a:r>
            <a:r>
              <a:rPr lang="en-US" altLang="zh-CN" sz="1900" b="1" dirty="0">
                <a:ea typeface="+mn-ea"/>
              </a:rPr>
              <a:t>X=1</a:t>
            </a:r>
            <a:r>
              <a:rPr lang="zh-CN" altLang="zh-CN" sz="1900" b="1" dirty="0">
                <a:ea typeface="+mn-ea"/>
              </a:rPr>
              <a:t>，满足条件</a:t>
            </a:r>
            <a:r>
              <a:rPr lang="en-US" altLang="zh-CN" sz="1900" b="1" dirty="0">
                <a:ea typeface="+mn-ea"/>
              </a:rPr>
              <a:t> T1(</a:t>
            </a:r>
            <a:r>
              <a:rPr lang="zh-CN" altLang="en-US" sz="1900" b="1" dirty="0">
                <a:ea typeface="+mn-ea"/>
              </a:rPr>
              <a:t>假</a:t>
            </a:r>
            <a:r>
              <a:rPr lang="en-US" altLang="zh-CN" sz="1900" b="1" dirty="0">
                <a:ea typeface="+mn-ea"/>
              </a:rPr>
              <a:t>),T2(</a:t>
            </a:r>
            <a:r>
              <a:rPr lang="zh-CN" altLang="en-US" sz="1900" b="1" dirty="0">
                <a:ea typeface="+mn-ea"/>
              </a:rPr>
              <a:t>假</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假</a:t>
            </a:r>
            <a:r>
              <a:rPr lang="en-US" altLang="zh-CN" sz="1900" b="1" dirty="0">
                <a:ea typeface="+mn-ea"/>
              </a:rPr>
              <a:t>) </a:t>
            </a:r>
            <a:r>
              <a:rPr lang="zh-CN" altLang="zh-CN" sz="1900" b="1" dirty="0">
                <a:ea typeface="+mn-ea"/>
              </a:rPr>
              <a:t>，覆盖</a:t>
            </a:r>
            <a:r>
              <a:rPr lang="en-US" altLang="zh-CN" sz="1900" b="1" dirty="0">
                <a:ea typeface="+mn-ea"/>
              </a:rPr>
              <a:t>a</a:t>
            </a:r>
            <a:r>
              <a:rPr lang="zh-CN" altLang="zh-CN" sz="1900" b="1" dirty="0">
                <a:ea typeface="+mn-ea"/>
              </a:rPr>
              <a:t>、</a:t>
            </a:r>
            <a:r>
              <a:rPr lang="en-US" altLang="zh-CN" sz="1900" b="1" dirty="0">
                <a:ea typeface="+mn-ea"/>
              </a:rPr>
              <a:t>b</a:t>
            </a:r>
            <a:r>
              <a:rPr lang="zh-CN" altLang="zh-CN" sz="1900" b="1" dirty="0">
                <a:ea typeface="+mn-ea"/>
              </a:rPr>
              <a:t>、</a:t>
            </a:r>
            <a:r>
              <a:rPr lang="en-US" altLang="zh-CN" sz="1900" b="1" dirty="0">
                <a:ea typeface="+mn-ea"/>
              </a:rPr>
              <a:t>d</a:t>
            </a:r>
            <a:r>
              <a:rPr lang="zh-CN" altLang="zh-CN" sz="1900" b="1" dirty="0">
                <a:ea typeface="+mn-ea"/>
              </a:rPr>
              <a:t>分支</a:t>
            </a:r>
            <a:endParaRPr lang="en-US" altLang="zh-CN" sz="1900" b="1" dirty="0">
              <a:ea typeface="+mn-ea"/>
            </a:endParaRPr>
          </a:p>
        </p:txBody>
      </p:sp>
      <p:sp>
        <p:nvSpPr>
          <p:cNvPr id="4" name="页脚占位符 3">
            <a:extLst>
              <a:ext uri="{FF2B5EF4-FFF2-40B4-BE49-F238E27FC236}">
                <a16:creationId xmlns:a16="http://schemas.microsoft.com/office/drawing/2014/main" id="{37B7C5B5-402B-44D9-A3BC-0006C7645995}"/>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pic>
        <p:nvPicPr>
          <p:cNvPr id="5" name="Picture 2">
            <a:extLst>
              <a:ext uri="{FF2B5EF4-FFF2-40B4-BE49-F238E27FC236}">
                <a16:creationId xmlns:a16="http://schemas.microsoft.com/office/drawing/2014/main" id="{DEF06FAF-FDDF-426E-B869-574E419FF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340768"/>
            <a:ext cx="3744415" cy="316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E5652E4-FC96-461B-B106-302C1DA6DA6A}"/>
              </a:ext>
            </a:extLst>
          </p:cNvPr>
          <p:cNvSpPr txBox="1"/>
          <p:nvPr/>
        </p:nvSpPr>
        <p:spPr>
          <a:xfrm>
            <a:off x="251520" y="4841865"/>
            <a:ext cx="3312368" cy="1323439"/>
          </a:xfrm>
          <a:prstGeom prst="rect">
            <a:avLst/>
          </a:prstGeom>
          <a:noFill/>
        </p:spPr>
        <p:txBody>
          <a:bodyPr wrap="square" rtlCol="0">
            <a:spAutoFit/>
          </a:bodyPr>
          <a:lstStyle/>
          <a:p>
            <a:pPr algn="just"/>
            <a:r>
              <a:rPr lang="zh-CN" altLang="zh-CN" sz="2000" b="1" dirty="0">
                <a:latin typeface="+mn-lt"/>
                <a:ea typeface="+mn-ea"/>
              </a:rPr>
              <a:t>第一判定表达式：设条件</a:t>
            </a:r>
            <a:r>
              <a:rPr lang="en-US" altLang="zh-CN" sz="2000" b="1" dirty="0">
                <a:latin typeface="+mn-lt"/>
                <a:ea typeface="+mn-ea"/>
              </a:rPr>
              <a:t> A&gt;1 </a:t>
            </a:r>
            <a:r>
              <a:rPr lang="zh-CN" altLang="zh-CN" sz="2000" b="1" dirty="0">
                <a:latin typeface="+mn-lt"/>
                <a:ea typeface="+mn-ea"/>
              </a:rPr>
              <a:t>记为</a:t>
            </a:r>
            <a:r>
              <a:rPr lang="en-US" altLang="zh-CN" sz="2000" b="1" dirty="0">
                <a:latin typeface="+mn-lt"/>
                <a:ea typeface="+mn-ea"/>
              </a:rPr>
              <a:t>T1</a:t>
            </a:r>
            <a:r>
              <a:rPr lang="zh-CN" altLang="en-US" sz="2000" b="1" dirty="0">
                <a:latin typeface="+mn-lt"/>
                <a:ea typeface="+mn-ea"/>
              </a:rPr>
              <a:t>，</a:t>
            </a:r>
            <a:r>
              <a:rPr lang="en-US" altLang="zh-CN" sz="2000" b="1" dirty="0">
                <a:latin typeface="+mn-lt"/>
                <a:ea typeface="+mn-ea"/>
              </a:rPr>
              <a:t>B=0</a:t>
            </a:r>
            <a:r>
              <a:rPr lang="zh-CN" altLang="en-US" sz="2000" b="1" dirty="0">
                <a:latin typeface="+mn-lt"/>
                <a:ea typeface="+mn-ea"/>
              </a:rPr>
              <a:t>记为</a:t>
            </a:r>
            <a:r>
              <a:rPr lang="en-US" altLang="zh-CN" sz="2000" b="1" dirty="0">
                <a:latin typeface="+mn-lt"/>
                <a:ea typeface="+mn-ea"/>
              </a:rPr>
              <a:t>T2;</a:t>
            </a:r>
          </a:p>
          <a:p>
            <a:pPr algn="just"/>
            <a:r>
              <a:rPr lang="zh-CN" altLang="en-US" sz="2000" b="1" dirty="0">
                <a:latin typeface="+mn-lt"/>
                <a:ea typeface="+mn-ea"/>
              </a:rPr>
              <a:t>第二判定表达式：设条件</a:t>
            </a:r>
            <a:r>
              <a:rPr lang="en-US" altLang="zh-CN" sz="2000" b="1" dirty="0">
                <a:latin typeface="+mn-lt"/>
                <a:ea typeface="+mn-ea"/>
              </a:rPr>
              <a:t>A=2</a:t>
            </a:r>
            <a:r>
              <a:rPr lang="zh-CN" altLang="en-US" sz="2000" b="1" dirty="0">
                <a:latin typeface="+mn-lt"/>
                <a:ea typeface="+mn-ea"/>
              </a:rPr>
              <a:t>记为</a:t>
            </a:r>
            <a:r>
              <a:rPr lang="en-US" altLang="zh-CN" sz="2000" b="1" dirty="0">
                <a:latin typeface="+mn-lt"/>
                <a:ea typeface="+mn-ea"/>
              </a:rPr>
              <a:t>T3</a:t>
            </a:r>
            <a:r>
              <a:rPr lang="zh-CN" altLang="en-US" sz="2000" b="1" dirty="0">
                <a:latin typeface="+mn-lt"/>
                <a:ea typeface="+mn-ea"/>
              </a:rPr>
              <a:t>，</a:t>
            </a:r>
            <a:r>
              <a:rPr lang="en-US" altLang="zh-CN" sz="2000" b="1" dirty="0">
                <a:latin typeface="+mn-lt"/>
                <a:ea typeface="+mn-ea"/>
              </a:rPr>
              <a:t>x&gt;1</a:t>
            </a:r>
            <a:r>
              <a:rPr lang="zh-CN" altLang="en-US" sz="2000" b="1" dirty="0">
                <a:latin typeface="+mn-lt"/>
                <a:ea typeface="+mn-ea"/>
              </a:rPr>
              <a:t>记为</a:t>
            </a:r>
            <a:r>
              <a:rPr lang="en-US" altLang="zh-CN" sz="2000" b="1" dirty="0">
                <a:latin typeface="+mn-lt"/>
                <a:ea typeface="+mn-ea"/>
              </a:rPr>
              <a:t>T4</a:t>
            </a:r>
            <a:endParaRPr lang="zh-CN" altLang="en-US" sz="2000" b="1" dirty="0">
              <a:latin typeface="+mn-lt"/>
              <a:ea typeface="+mn-ea"/>
            </a:endParaRPr>
          </a:p>
        </p:txBody>
      </p:sp>
    </p:spTree>
    <p:extLst>
      <p:ext uri="{BB962C8B-B14F-4D97-AF65-F5344CB8AC3E}">
        <p14:creationId xmlns:p14="http://schemas.microsoft.com/office/powerpoint/2010/main" val="2873332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B483AC80-110E-4FA5-83A6-3EB0BDCD3499}"/>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D214FD48-7D8A-4689-B5E3-43F397720415}"/>
              </a:ext>
            </a:extLst>
          </p:cNvPr>
          <p:cNvSpPr>
            <a:spLocks noGrp="1"/>
          </p:cNvSpPr>
          <p:nvPr>
            <p:ph idx="1"/>
          </p:nvPr>
        </p:nvSpPr>
        <p:spPr>
          <a:xfrm>
            <a:off x="2570162" y="1052736"/>
            <a:ext cx="6487443" cy="4824536"/>
          </a:xfrm>
        </p:spPr>
        <p:txBody>
          <a:bodyPr/>
          <a:lstStyle/>
          <a:p>
            <a:pPr marL="1087437" lvl="1" indent="-457200" algn="just">
              <a:buFont typeface="+mj-lt"/>
              <a:buAutoNum type="arabicPeriod" startAt="6"/>
              <a:defRPr/>
            </a:pPr>
            <a:r>
              <a:rPr lang="zh-CN" altLang="en-US" sz="2400" b="1" dirty="0">
                <a:ea typeface="+mn-ea"/>
              </a:rPr>
              <a:t>路径测试：设计足够的测试用例，覆盖程序中所有可能的路径</a:t>
            </a:r>
            <a:r>
              <a:rPr lang="en-US" altLang="zh-CN" sz="2400" b="1" dirty="0">
                <a:ea typeface="+mn-ea"/>
              </a:rPr>
              <a:t>, </a:t>
            </a:r>
            <a:r>
              <a:rPr lang="zh-CN" altLang="en-US" sz="2400" b="1" dirty="0">
                <a:ea typeface="+mn-ea"/>
              </a:rPr>
              <a:t>这是最强的覆盖准则。</a:t>
            </a:r>
            <a:endParaRPr lang="en-US" altLang="zh-CN" sz="2400" b="1" dirty="0">
              <a:ea typeface="+mn-ea"/>
            </a:endParaRPr>
          </a:p>
          <a:p>
            <a:pPr lvl="2" algn="just" fontAlgn="ctr">
              <a:defRPr/>
            </a:pPr>
            <a:r>
              <a:rPr lang="en-US" sz="1900" b="1" dirty="0">
                <a:ea typeface="+mn-ea"/>
                <a:cs typeface="+mn-cs"/>
              </a:rPr>
              <a:t>A=2</a:t>
            </a:r>
            <a:r>
              <a:rPr lang="zh-CN" sz="1900" b="1" dirty="0">
                <a:ea typeface="+mn-ea"/>
                <a:cs typeface="+mn-cs"/>
              </a:rPr>
              <a:t>，</a:t>
            </a:r>
            <a:r>
              <a:rPr lang="en-US" sz="1900" b="1" dirty="0">
                <a:ea typeface="+mn-ea"/>
                <a:cs typeface="+mn-cs"/>
              </a:rPr>
              <a:t>B=0 </a:t>
            </a:r>
            <a:r>
              <a:rPr lang="zh-CN" sz="1900" b="1" dirty="0">
                <a:ea typeface="+mn-ea"/>
                <a:cs typeface="+mn-cs"/>
              </a:rPr>
              <a:t>，</a:t>
            </a:r>
            <a:r>
              <a:rPr lang="en-US" sz="1900" b="1" dirty="0">
                <a:ea typeface="+mn-ea"/>
                <a:cs typeface="+mn-cs"/>
              </a:rPr>
              <a:t>X=4</a:t>
            </a:r>
            <a:r>
              <a:rPr lang="zh-CN" sz="1900" b="1" dirty="0">
                <a:ea typeface="+mn-ea"/>
                <a:cs typeface="+mn-cs"/>
              </a:rPr>
              <a:t>，满足条件</a:t>
            </a:r>
            <a:r>
              <a:rPr lang="en-US" sz="1900" b="1" dirty="0">
                <a:ea typeface="+mn-ea"/>
                <a:cs typeface="+mn-cs"/>
              </a:rPr>
              <a:t> </a:t>
            </a:r>
            <a:r>
              <a:rPr lang="en-US" altLang="zh-CN" sz="1900" b="1" dirty="0">
                <a:ea typeface="+mn-ea"/>
              </a:rPr>
              <a:t>T1(</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真</a:t>
            </a:r>
            <a:r>
              <a:rPr lang="en-US" altLang="zh-CN" sz="1900" b="1" dirty="0">
                <a:ea typeface="+mn-ea"/>
              </a:rPr>
              <a:t>) </a:t>
            </a:r>
            <a:r>
              <a:rPr lang="zh-CN" sz="1900" b="1" dirty="0">
                <a:ea typeface="+mn-ea"/>
                <a:cs typeface="+mn-cs"/>
              </a:rPr>
              <a:t>，覆盖</a:t>
            </a:r>
            <a:r>
              <a:rPr lang="en-US" sz="1900" b="1" dirty="0">
                <a:ea typeface="+mn-ea"/>
                <a:cs typeface="+mn-cs"/>
              </a:rPr>
              <a:t>a</a:t>
            </a:r>
            <a:r>
              <a:rPr lang="zh-CN" sz="1900" b="1" dirty="0">
                <a:ea typeface="+mn-ea"/>
                <a:cs typeface="+mn-cs"/>
              </a:rPr>
              <a:t>、</a:t>
            </a:r>
            <a:r>
              <a:rPr lang="en-US" sz="1900" b="1" dirty="0">
                <a:ea typeface="+mn-ea"/>
                <a:cs typeface="+mn-cs"/>
              </a:rPr>
              <a:t>c</a:t>
            </a:r>
            <a:r>
              <a:rPr lang="zh-CN" sz="1900" b="1" dirty="0">
                <a:ea typeface="+mn-ea"/>
                <a:cs typeface="+mn-cs"/>
              </a:rPr>
              <a:t>、</a:t>
            </a:r>
            <a:r>
              <a:rPr lang="en-US" sz="1900" b="1" dirty="0">
                <a:ea typeface="+mn-ea"/>
                <a:cs typeface="+mn-cs"/>
              </a:rPr>
              <a:t>e</a:t>
            </a:r>
            <a:r>
              <a:rPr lang="zh-CN" sz="1900" b="1" dirty="0">
                <a:ea typeface="+mn-ea"/>
                <a:cs typeface="+mn-cs"/>
              </a:rPr>
              <a:t>分支</a:t>
            </a:r>
          </a:p>
          <a:p>
            <a:pPr lvl="2" algn="just" fontAlgn="ctr">
              <a:defRPr/>
            </a:pPr>
            <a:r>
              <a:rPr lang="en-US" sz="1900" b="1" dirty="0">
                <a:ea typeface="+mn-ea"/>
                <a:cs typeface="+mn-cs"/>
              </a:rPr>
              <a:t>A=3</a:t>
            </a:r>
            <a:r>
              <a:rPr lang="zh-CN" sz="1900" b="1" dirty="0">
                <a:ea typeface="+mn-ea"/>
                <a:cs typeface="+mn-cs"/>
              </a:rPr>
              <a:t>，</a:t>
            </a:r>
            <a:r>
              <a:rPr lang="en-US" sz="1900" b="1" dirty="0">
                <a:ea typeface="+mn-ea"/>
                <a:cs typeface="+mn-cs"/>
              </a:rPr>
              <a:t>B=0 </a:t>
            </a:r>
            <a:r>
              <a:rPr lang="zh-CN" sz="1900" b="1" dirty="0">
                <a:ea typeface="+mn-ea"/>
                <a:cs typeface="+mn-cs"/>
              </a:rPr>
              <a:t>，</a:t>
            </a:r>
            <a:r>
              <a:rPr lang="en-US" sz="1900" b="1" dirty="0">
                <a:ea typeface="+mn-ea"/>
                <a:cs typeface="+mn-cs"/>
              </a:rPr>
              <a:t>X=1</a:t>
            </a:r>
            <a:r>
              <a:rPr lang="zh-CN" sz="1900" b="1" dirty="0">
                <a:ea typeface="+mn-ea"/>
                <a:cs typeface="+mn-cs"/>
              </a:rPr>
              <a:t>，满足条件</a:t>
            </a:r>
            <a:r>
              <a:rPr lang="en-US" sz="1900" b="1" dirty="0">
                <a:ea typeface="+mn-ea"/>
                <a:cs typeface="+mn-cs"/>
              </a:rPr>
              <a:t> </a:t>
            </a:r>
            <a:r>
              <a:rPr lang="en-US" altLang="zh-CN" sz="1900" b="1" dirty="0">
                <a:ea typeface="+mn-ea"/>
              </a:rPr>
              <a:t>T1(</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真</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假</a:t>
            </a:r>
            <a:r>
              <a:rPr lang="en-US" altLang="zh-CN" sz="1900" b="1" dirty="0">
                <a:ea typeface="+mn-ea"/>
              </a:rPr>
              <a:t>) </a:t>
            </a:r>
            <a:r>
              <a:rPr lang="zh-CN" sz="1900" b="1" dirty="0">
                <a:ea typeface="+mn-ea"/>
                <a:cs typeface="+mn-cs"/>
              </a:rPr>
              <a:t>，覆盖</a:t>
            </a:r>
            <a:r>
              <a:rPr lang="en-US" sz="1900" b="1" dirty="0">
                <a:ea typeface="+mn-ea"/>
                <a:cs typeface="+mn-cs"/>
              </a:rPr>
              <a:t>a</a:t>
            </a:r>
            <a:r>
              <a:rPr lang="zh-CN" sz="1900" b="1" dirty="0">
                <a:ea typeface="+mn-ea"/>
                <a:cs typeface="+mn-cs"/>
              </a:rPr>
              <a:t>、</a:t>
            </a:r>
            <a:r>
              <a:rPr lang="en-US" sz="1900" b="1" dirty="0">
                <a:ea typeface="+mn-ea"/>
                <a:cs typeface="+mn-cs"/>
              </a:rPr>
              <a:t>c</a:t>
            </a:r>
            <a:r>
              <a:rPr lang="zh-CN" sz="1900" b="1" dirty="0">
                <a:ea typeface="+mn-ea"/>
                <a:cs typeface="+mn-cs"/>
              </a:rPr>
              <a:t>、</a:t>
            </a:r>
            <a:r>
              <a:rPr lang="en-US" sz="1900" b="1" dirty="0">
                <a:ea typeface="+mn-ea"/>
                <a:cs typeface="+mn-cs"/>
              </a:rPr>
              <a:t>d</a:t>
            </a:r>
            <a:r>
              <a:rPr lang="zh-CN" sz="1900" b="1" dirty="0">
                <a:ea typeface="+mn-ea"/>
                <a:cs typeface="+mn-cs"/>
              </a:rPr>
              <a:t>分支</a:t>
            </a:r>
          </a:p>
          <a:p>
            <a:pPr lvl="2" algn="just" fontAlgn="ctr">
              <a:defRPr/>
            </a:pPr>
            <a:r>
              <a:rPr lang="en-US" sz="1900" b="1" dirty="0">
                <a:ea typeface="+mn-ea"/>
                <a:cs typeface="+mn-cs"/>
              </a:rPr>
              <a:t>A=1</a:t>
            </a:r>
            <a:r>
              <a:rPr lang="zh-CN" sz="1900" b="1" dirty="0">
                <a:ea typeface="+mn-ea"/>
                <a:cs typeface="+mn-cs"/>
              </a:rPr>
              <a:t>，</a:t>
            </a:r>
            <a:r>
              <a:rPr lang="en-US" sz="1900" b="1" dirty="0">
                <a:ea typeface="+mn-ea"/>
                <a:cs typeface="+mn-cs"/>
              </a:rPr>
              <a:t>B=1 </a:t>
            </a:r>
            <a:r>
              <a:rPr lang="zh-CN" sz="1900" b="1" dirty="0">
                <a:ea typeface="+mn-ea"/>
                <a:cs typeface="+mn-cs"/>
              </a:rPr>
              <a:t>，</a:t>
            </a:r>
            <a:r>
              <a:rPr lang="en-US" sz="1900" b="1" dirty="0">
                <a:ea typeface="+mn-ea"/>
                <a:cs typeface="+mn-cs"/>
              </a:rPr>
              <a:t>X=2</a:t>
            </a:r>
            <a:r>
              <a:rPr lang="zh-CN" sz="1900" b="1" dirty="0">
                <a:ea typeface="+mn-ea"/>
                <a:cs typeface="+mn-cs"/>
              </a:rPr>
              <a:t>，满足条件</a:t>
            </a:r>
            <a:r>
              <a:rPr lang="en-US" sz="1900" b="1" dirty="0">
                <a:ea typeface="+mn-ea"/>
                <a:cs typeface="+mn-cs"/>
              </a:rPr>
              <a:t> </a:t>
            </a:r>
            <a:r>
              <a:rPr lang="en-US" altLang="zh-CN" sz="1900" b="1" dirty="0">
                <a:ea typeface="+mn-ea"/>
              </a:rPr>
              <a:t>T1(</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真</a:t>
            </a:r>
            <a:r>
              <a:rPr lang="en-US" altLang="zh-CN" sz="1900" b="1" dirty="0">
                <a:ea typeface="+mn-ea"/>
              </a:rPr>
              <a:t>) </a:t>
            </a:r>
            <a:r>
              <a:rPr lang="zh-CN" sz="1900" b="1" dirty="0">
                <a:ea typeface="+mn-ea"/>
                <a:cs typeface="+mn-cs"/>
              </a:rPr>
              <a:t>，覆盖</a:t>
            </a:r>
            <a:r>
              <a:rPr lang="en-US" sz="1900" b="1" dirty="0">
                <a:ea typeface="+mn-ea"/>
                <a:cs typeface="+mn-cs"/>
              </a:rPr>
              <a:t>a</a:t>
            </a:r>
            <a:r>
              <a:rPr lang="zh-CN" sz="1900" b="1" dirty="0">
                <a:ea typeface="+mn-ea"/>
                <a:cs typeface="+mn-cs"/>
              </a:rPr>
              <a:t>、</a:t>
            </a:r>
            <a:r>
              <a:rPr lang="en-US" sz="1900" b="1" dirty="0">
                <a:ea typeface="+mn-ea"/>
                <a:cs typeface="+mn-cs"/>
              </a:rPr>
              <a:t>b</a:t>
            </a:r>
            <a:r>
              <a:rPr lang="zh-CN" sz="1900" b="1" dirty="0">
                <a:ea typeface="+mn-ea"/>
                <a:cs typeface="+mn-cs"/>
              </a:rPr>
              <a:t>、</a:t>
            </a:r>
            <a:r>
              <a:rPr lang="en-US" sz="1900" b="1" dirty="0">
                <a:ea typeface="+mn-ea"/>
                <a:cs typeface="+mn-cs"/>
              </a:rPr>
              <a:t>e</a:t>
            </a:r>
            <a:r>
              <a:rPr lang="zh-CN" sz="1900" b="1" dirty="0">
                <a:ea typeface="+mn-ea"/>
                <a:cs typeface="+mn-cs"/>
              </a:rPr>
              <a:t>分支</a:t>
            </a:r>
          </a:p>
          <a:p>
            <a:pPr lvl="2" algn="just">
              <a:defRPr/>
            </a:pPr>
            <a:r>
              <a:rPr lang="en-US" sz="1900" b="1" dirty="0">
                <a:ea typeface="+mn-ea"/>
                <a:cs typeface="+mn-cs"/>
              </a:rPr>
              <a:t>A=1</a:t>
            </a:r>
            <a:r>
              <a:rPr lang="zh-CN" sz="1900" b="1" dirty="0">
                <a:ea typeface="+mn-ea"/>
                <a:cs typeface="+mn-cs"/>
              </a:rPr>
              <a:t>，</a:t>
            </a:r>
            <a:r>
              <a:rPr lang="en-US" sz="1900" b="1" dirty="0">
                <a:ea typeface="+mn-ea"/>
                <a:cs typeface="+mn-cs"/>
              </a:rPr>
              <a:t>B=1 </a:t>
            </a:r>
            <a:r>
              <a:rPr lang="zh-CN" sz="1900" b="1" dirty="0">
                <a:ea typeface="+mn-ea"/>
                <a:cs typeface="+mn-cs"/>
              </a:rPr>
              <a:t>，</a:t>
            </a:r>
            <a:r>
              <a:rPr lang="en-US" sz="1900" b="1" dirty="0">
                <a:ea typeface="+mn-ea"/>
                <a:cs typeface="+mn-cs"/>
              </a:rPr>
              <a:t>X=1</a:t>
            </a:r>
            <a:r>
              <a:rPr lang="zh-CN" sz="1900" b="1" dirty="0">
                <a:ea typeface="+mn-ea"/>
                <a:cs typeface="+mn-cs"/>
              </a:rPr>
              <a:t>，满足条件</a:t>
            </a:r>
            <a:r>
              <a:rPr lang="en-US" sz="1900" b="1" dirty="0">
                <a:ea typeface="+mn-ea"/>
                <a:cs typeface="+mn-cs"/>
              </a:rPr>
              <a:t> </a:t>
            </a:r>
            <a:r>
              <a:rPr lang="en-US" altLang="zh-CN" sz="1900" b="1" dirty="0">
                <a:ea typeface="+mn-ea"/>
              </a:rPr>
              <a:t>T1(</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T2</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a:t>
            </a:r>
            <a:r>
              <a:rPr lang="zh-CN" altLang="en-US" sz="1900" b="1" dirty="0">
                <a:ea typeface="+mn-ea"/>
              </a:rPr>
              <a:t>，</a:t>
            </a:r>
            <a:r>
              <a:rPr lang="en-US" altLang="zh-CN" sz="1900" b="1" dirty="0">
                <a:ea typeface="+mn-ea"/>
              </a:rPr>
              <a:t>T3</a:t>
            </a:r>
            <a:r>
              <a:rPr lang="zh-CN" altLang="en-US" sz="1900" b="1" dirty="0">
                <a:ea typeface="+mn-ea"/>
              </a:rPr>
              <a:t> </a:t>
            </a:r>
            <a:r>
              <a:rPr lang="en-US" altLang="zh-CN" sz="1900" b="1" dirty="0">
                <a:ea typeface="+mn-ea"/>
              </a:rPr>
              <a:t>(</a:t>
            </a:r>
            <a:r>
              <a:rPr lang="zh-CN" altLang="en-US" sz="1900" b="1" dirty="0">
                <a:ea typeface="+mn-ea"/>
              </a:rPr>
              <a:t>假</a:t>
            </a:r>
            <a:r>
              <a:rPr lang="en-US" altLang="zh-CN" sz="1900" b="1" dirty="0">
                <a:ea typeface="+mn-ea"/>
              </a:rPr>
              <a:t>) </a:t>
            </a:r>
            <a:r>
              <a:rPr lang="zh-CN" altLang="en-US" sz="1900" b="1" dirty="0">
                <a:ea typeface="+mn-ea"/>
              </a:rPr>
              <a:t>， </a:t>
            </a:r>
            <a:r>
              <a:rPr lang="en-US" altLang="zh-CN" sz="1900" b="1" dirty="0">
                <a:ea typeface="+mn-ea"/>
              </a:rPr>
              <a:t>T4 (</a:t>
            </a:r>
            <a:r>
              <a:rPr lang="zh-CN" altLang="en-US" sz="1900" b="1" dirty="0">
                <a:ea typeface="+mn-ea"/>
              </a:rPr>
              <a:t>假</a:t>
            </a:r>
            <a:r>
              <a:rPr lang="en-US" altLang="zh-CN" sz="1900" b="1" dirty="0">
                <a:ea typeface="+mn-ea"/>
              </a:rPr>
              <a:t>) </a:t>
            </a:r>
            <a:r>
              <a:rPr lang="zh-CN" sz="1900" b="1" dirty="0">
                <a:ea typeface="+mn-ea"/>
                <a:cs typeface="+mn-cs"/>
              </a:rPr>
              <a:t>，覆盖</a:t>
            </a:r>
            <a:r>
              <a:rPr lang="en-US" sz="1900" b="1" dirty="0">
                <a:ea typeface="+mn-ea"/>
                <a:cs typeface="+mn-cs"/>
              </a:rPr>
              <a:t>a</a:t>
            </a:r>
            <a:r>
              <a:rPr lang="zh-CN" sz="1900" b="1" dirty="0">
                <a:ea typeface="+mn-ea"/>
                <a:cs typeface="+mn-cs"/>
              </a:rPr>
              <a:t>、</a:t>
            </a:r>
            <a:r>
              <a:rPr lang="en-US" sz="1900" b="1" dirty="0">
                <a:ea typeface="+mn-ea"/>
                <a:cs typeface="+mn-cs"/>
              </a:rPr>
              <a:t>b</a:t>
            </a:r>
            <a:r>
              <a:rPr lang="zh-CN" sz="1900" b="1" dirty="0">
                <a:ea typeface="+mn-ea"/>
                <a:cs typeface="+mn-cs"/>
              </a:rPr>
              <a:t>、</a:t>
            </a:r>
            <a:r>
              <a:rPr lang="en-US" sz="1900" b="1" dirty="0">
                <a:ea typeface="+mn-ea"/>
                <a:cs typeface="+mn-cs"/>
              </a:rPr>
              <a:t>d</a:t>
            </a:r>
            <a:r>
              <a:rPr lang="zh-CN" sz="1900" b="1" dirty="0">
                <a:ea typeface="+mn-ea"/>
                <a:cs typeface="+mn-cs"/>
              </a:rPr>
              <a:t>分支</a:t>
            </a:r>
            <a:endParaRPr lang="zh-CN" altLang="en-US" sz="1900" b="1" dirty="0">
              <a:ea typeface="+mn-ea"/>
            </a:endParaRPr>
          </a:p>
        </p:txBody>
      </p:sp>
      <p:sp>
        <p:nvSpPr>
          <p:cNvPr id="35844" name="页脚占位符 3">
            <a:extLst>
              <a:ext uri="{FF2B5EF4-FFF2-40B4-BE49-F238E27FC236}">
                <a16:creationId xmlns:a16="http://schemas.microsoft.com/office/drawing/2014/main" id="{70BE447A-F30A-4649-94FF-B5E2F655071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 name="Picture 2">
            <a:extLst>
              <a:ext uri="{FF2B5EF4-FFF2-40B4-BE49-F238E27FC236}">
                <a16:creationId xmlns:a16="http://schemas.microsoft.com/office/drawing/2014/main" id="{AC61FF78-870E-4499-85A4-2AB22B80D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7" y="1596679"/>
            <a:ext cx="3744415" cy="316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669C169E-8144-4258-9BCE-D678E73620B5}"/>
              </a:ext>
            </a:extLst>
          </p:cNvPr>
          <p:cNvSpPr txBox="1"/>
          <p:nvPr/>
        </p:nvSpPr>
        <p:spPr>
          <a:xfrm>
            <a:off x="251520" y="4841865"/>
            <a:ext cx="3312368" cy="1323439"/>
          </a:xfrm>
          <a:prstGeom prst="rect">
            <a:avLst/>
          </a:prstGeom>
          <a:noFill/>
        </p:spPr>
        <p:txBody>
          <a:bodyPr wrap="square" rtlCol="0">
            <a:spAutoFit/>
          </a:bodyPr>
          <a:lstStyle/>
          <a:p>
            <a:pPr algn="just"/>
            <a:r>
              <a:rPr lang="zh-CN" altLang="zh-CN" sz="2000" b="1" dirty="0">
                <a:latin typeface="+mn-lt"/>
                <a:ea typeface="+mn-ea"/>
              </a:rPr>
              <a:t>第一判定表达式：设条件</a:t>
            </a:r>
            <a:r>
              <a:rPr lang="en-US" altLang="zh-CN" sz="2000" b="1" dirty="0">
                <a:latin typeface="+mn-lt"/>
                <a:ea typeface="+mn-ea"/>
              </a:rPr>
              <a:t> A&gt;1 </a:t>
            </a:r>
            <a:r>
              <a:rPr lang="zh-CN" altLang="zh-CN" sz="2000" b="1" dirty="0">
                <a:latin typeface="+mn-lt"/>
                <a:ea typeface="+mn-ea"/>
              </a:rPr>
              <a:t>记为</a:t>
            </a:r>
            <a:r>
              <a:rPr lang="en-US" altLang="zh-CN" sz="2000" b="1" dirty="0">
                <a:latin typeface="+mn-lt"/>
                <a:ea typeface="+mn-ea"/>
              </a:rPr>
              <a:t>T1</a:t>
            </a:r>
            <a:r>
              <a:rPr lang="zh-CN" altLang="en-US" sz="2000" b="1" dirty="0">
                <a:latin typeface="+mn-lt"/>
                <a:ea typeface="+mn-ea"/>
              </a:rPr>
              <a:t>，</a:t>
            </a:r>
            <a:r>
              <a:rPr lang="en-US" altLang="zh-CN" sz="2000" b="1" dirty="0">
                <a:latin typeface="+mn-lt"/>
                <a:ea typeface="+mn-ea"/>
              </a:rPr>
              <a:t>B=0</a:t>
            </a:r>
            <a:r>
              <a:rPr lang="zh-CN" altLang="en-US" sz="2000" b="1" dirty="0">
                <a:latin typeface="+mn-lt"/>
                <a:ea typeface="+mn-ea"/>
              </a:rPr>
              <a:t>记为</a:t>
            </a:r>
            <a:r>
              <a:rPr lang="en-US" altLang="zh-CN" sz="2000" b="1" dirty="0">
                <a:latin typeface="+mn-lt"/>
                <a:ea typeface="+mn-ea"/>
              </a:rPr>
              <a:t>T2;</a:t>
            </a:r>
          </a:p>
          <a:p>
            <a:pPr algn="just"/>
            <a:r>
              <a:rPr lang="zh-CN" altLang="en-US" sz="2000" b="1" dirty="0">
                <a:latin typeface="+mn-lt"/>
                <a:ea typeface="+mn-ea"/>
              </a:rPr>
              <a:t>第二判定表达式：设条件</a:t>
            </a:r>
            <a:r>
              <a:rPr lang="en-US" altLang="zh-CN" sz="2000" b="1" dirty="0">
                <a:latin typeface="+mn-lt"/>
                <a:ea typeface="+mn-ea"/>
              </a:rPr>
              <a:t>A=2</a:t>
            </a:r>
            <a:r>
              <a:rPr lang="zh-CN" altLang="en-US" sz="2000" b="1" dirty="0">
                <a:latin typeface="+mn-lt"/>
                <a:ea typeface="+mn-ea"/>
              </a:rPr>
              <a:t>记为</a:t>
            </a:r>
            <a:r>
              <a:rPr lang="en-US" altLang="zh-CN" sz="2000" b="1" dirty="0">
                <a:latin typeface="+mn-lt"/>
                <a:ea typeface="+mn-ea"/>
              </a:rPr>
              <a:t>T3</a:t>
            </a:r>
            <a:r>
              <a:rPr lang="zh-CN" altLang="en-US" sz="2000" b="1" dirty="0">
                <a:latin typeface="+mn-lt"/>
                <a:ea typeface="+mn-ea"/>
              </a:rPr>
              <a:t>，</a:t>
            </a:r>
            <a:r>
              <a:rPr lang="en-US" altLang="zh-CN" sz="2000" b="1" dirty="0">
                <a:latin typeface="+mn-lt"/>
                <a:ea typeface="+mn-ea"/>
              </a:rPr>
              <a:t>x&gt;1</a:t>
            </a:r>
            <a:r>
              <a:rPr lang="zh-CN" altLang="en-US" sz="2000" b="1" dirty="0">
                <a:latin typeface="+mn-lt"/>
                <a:ea typeface="+mn-ea"/>
              </a:rPr>
              <a:t>记为</a:t>
            </a:r>
            <a:r>
              <a:rPr lang="en-US" altLang="zh-CN" sz="2000" b="1" dirty="0">
                <a:latin typeface="+mn-lt"/>
                <a:ea typeface="+mn-ea"/>
              </a:rPr>
              <a:t>T4</a:t>
            </a:r>
            <a:endParaRPr lang="zh-CN" altLang="en-US" sz="2000" b="1" dirty="0">
              <a:latin typeface="+mn-lt"/>
              <a:ea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545DF07-A934-42D2-8330-0D2BFA5D03E8}"/>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2771" name="内容占位符 2">
            <a:extLst>
              <a:ext uri="{FF2B5EF4-FFF2-40B4-BE49-F238E27FC236}">
                <a16:creationId xmlns:a16="http://schemas.microsoft.com/office/drawing/2014/main" id="{B2446FA5-7258-4C39-B585-97B4D487F28E}"/>
              </a:ext>
            </a:extLst>
          </p:cNvPr>
          <p:cNvSpPr>
            <a:spLocks noGrp="1"/>
          </p:cNvSpPr>
          <p:nvPr>
            <p:ph idx="1"/>
          </p:nvPr>
        </p:nvSpPr>
        <p:spPr>
          <a:xfrm>
            <a:off x="647700" y="1143000"/>
            <a:ext cx="8343900" cy="4856163"/>
          </a:xfrm>
        </p:spPr>
        <p:txBody>
          <a:bodyPr/>
          <a:lstStyle/>
          <a:p>
            <a:pPr>
              <a:buFont typeface="Wingdings" panose="05000000000000000000" pitchFamily="2" charset="2"/>
              <a:buNone/>
              <a:defRPr/>
            </a:pPr>
            <a:r>
              <a:rPr lang="en-US" altLang="zh-CN" sz="2800" b="1" dirty="0"/>
              <a:t>(2) </a:t>
            </a:r>
            <a:r>
              <a:rPr lang="zh-CN" altLang="en-US" sz="2800" b="1" dirty="0"/>
              <a:t>基本路径测试</a:t>
            </a:r>
            <a:endParaRPr lang="en-US" altLang="zh-CN" sz="2800" b="1" dirty="0"/>
          </a:p>
          <a:p>
            <a:pPr lvl="1">
              <a:defRPr/>
            </a:pPr>
            <a:r>
              <a:rPr lang="zh-CN" sz="2400" b="1" dirty="0">
                <a:ea typeface="+mn-ea"/>
              </a:rPr>
              <a:t>真正做到完全路径覆盖是很困难的，必须把覆盖路径数目压缩到一定限度。如果把覆盖的路径数压缩到一定限度内，例如，程序中的循环体只执行零次和一次，就称为基本路径测试。</a:t>
            </a:r>
            <a:endParaRPr lang="en-US" altLang="zh-CN" sz="2400" b="1" dirty="0">
              <a:ea typeface="+mn-ea"/>
            </a:endParaRPr>
          </a:p>
          <a:p>
            <a:pPr lvl="1">
              <a:defRPr/>
            </a:pPr>
            <a:r>
              <a:rPr lang="zh-CN" altLang="en-US" sz="2400" b="1" dirty="0">
                <a:ea typeface="+mn-ea"/>
              </a:rPr>
              <a:t>设计出的测试用例要保证在测试中，程序的每一个可执行语句至少要执行一次。</a:t>
            </a:r>
            <a:endParaRPr lang="en-US" altLang="zh-CN" sz="2400" b="1" dirty="0">
              <a:ea typeface="+mn-ea"/>
            </a:endParaRPr>
          </a:p>
          <a:p>
            <a:pPr lvl="1">
              <a:defRPr/>
            </a:pPr>
            <a:r>
              <a:rPr lang="zh-CN" sz="2400" b="1" dirty="0">
                <a:ea typeface="+mn-ea"/>
              </a:rPr>
              <a:t>基本路径测试步骤</a:t>
            </a:r>
            <a:r>
              <a:rPr lang="zh-CN" altLang="en-US" sz="2400" b="1" dirty="0">
                <a:ea typeface="+mn-ea"/>
              </a:rPr>
              <a:t>：</a:t>
            </a:r>
            <a:endParaRPr lang="en-US" altLang="zh-CN" sz="2400" b="1" dirty="0">
              <a:ea typeface="+mn-ea"/>
            </a:endParaRPr>
          </a:p>
          <a:p>
            <a:pPr lvl="2" fontAlgn="ctr">
              <a:defRPr/>
            </a:pPr>
            <a:r>
              <a:rPr lang="zh-CN" b="1" dirty="0">
                <a:ea typeface="+mn-ea"/>
                <a:cs typeface="+mn-cs"/>
              </a:rPr>
              <a:t>导出程序流程图的拓扑结构</a:t>
            </a:r>
            <a:r>
              <a:rPr lang="en-US" b="1" dirty="0">
                <a:ea typeface="+mn-ea"/>
                <a:cs typeface="+mn-cs"/>
              </a:rPr>
              <a:t>-</a:t>
            </a:r>
            <a:r>
              <a:rPr lang="zh-CN" b="1" dirty="0">
                <a:ea typeface="+mn-ea"/>
                <a:cs typeface="+mn-cs"/>
              </a:rPr>
              <a:t>流图</a:t>
            </a:r>
            <a:r>
              <a:rPr lang="en-US" b="1" dirty="0">
                <a:ea typeface="+mn-ea"/>
                <a:cs typeface="+mn-cs"/>
              </a:rPr>
              <a:t> (</a:t>
            </a:r>
            <a:r>
              <a:rPr lang="zh-CN" b="1" dirty="0">
                <a:ea typeface="+mn-ea"/>
                <a:cs typeface="+mn-cs"/>
              </a:rPr>
              <a:t>程序图</a:t>
            </a:r>
            <a:r>
              <a:rPr lang="en-US" b="1" dirty="0">
                <a:ea typeface="+mn-ea"/>
                <a:cs typeface="+mn-cs"/>
              </a:rPr>
              <a:t>)</a:t>
            </a:r>
            <a:endParaRPr lang="zh-CN" b="1" dirty="0">
              <a:ea typeface="+mn-ea"/>
              <a:cs typeface="+mn-cs"/>
            </a:endParaRPr>
          </a:p>
          <a:p>
            <a:pPr lvl="2" fontAlgn="ctr">
              <a:defRPr/>
            </a:pPr>
            <a:r>
              <a:rPr lang="zh-CN" b="1" dirty="0">
                <a:ea typeface="+mn-ea"/>
                <a:cs typeface="+mn-cs"/>
              </a:rPr>
              <a:t>计算流图</a:t>
            </a:r>
            <a:r>
              <a:rPr lang="en-US" b="1" dirty="0">
                <a:ea typeface="+mn-ea"/>
                <a:cs typeface="+mn-cs"/>
              </a:rPr>
              <a:t>G</a:t>
            </a:r>
            <a:r>
              <a:rPr lang="zh-CN" b="1" dirty="0">
                <a:ea typeface="+mn-ea"/>
                <a:cs typeface="+mn-cs"/>
              </a:rPr>
              <a:t>的环路复杂度</a:t>
            </a:r>
            <a:r>
              <a:rPr lang="en-US" b="1" dirty="0">
                <a:ea typeface="+mn-ea"/>
                <a:cs typeface="+mn-cs"/>
              </a:rPr>
              <a:t>V(G)</a:t>
            </a:r>
            <a:endParaRPr lang="zh-CN" b="1" dirty="0">
              <a:ea typeface="+mn-ea"/>
              <a:cs typeface="+mn-cs"/>
            </a:endParaRPr>
          </a:p>
          <a:p>
            <a:pPr lvl="2" fontAlgn="ctr">
              <a:defRPr/>
            </a:pPr>
            <a:r>
              <a:rPr lang="zh-CN" b="1" dirty="0">
                <a:ea typeface="+mn-ea"/>
                <a:cs typeface="+mn-cs"/>
              </a:rPr>
              <a:t>确定只包含独立路径的基本路径集</a:t>
            </a:r>
          </a:p>
          <a:p>
            <a:pPr lvl="2">
              <a:defRPr/>
            </a:pPr>
            <a:r>
              <a:rPr lang="zh-CN" b="1" dirty="0">
                <a:ea typeface="+mn-ea"/>
                <a:cs typeface="+mn-cs"/>
              </a:rPr>
              <a:t>设计测试用例</a:t>
            </a:r>
            <a:endParaRPr lang="en-US" altLang="zh-CN" sz="5800" b="1" dirty="0">
              <a:ea typeface="+mn-ea"/>
            </a:endParaRPr>
          </a:p>
        </p:txBody>
      </p:sp>
      <p:sp>
        <p:nvSpPr>
          <p:cNvPr id="36868" name="页脚占位符 3">
            <a:extLst>
              <a:ext uri="{FF2B5EF4-FFF2-40B4-BE49-F238E27FC236}">
                <a16:creationId xmlns:a16="http://schemas.microsoft.com/office/drawing/2014/main" id="{3BB92665-66DC-4362-BB80-3FC5CD79ED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3929D632-A61F-4859-824E-DECF01571304}"/>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95AFB430-CD13-466C-A5AD-7BF107F5C642}"/>
              </a:ext>
            </a:extLst>
          </p:cNvPr>
          <p:cNvSpPr>
            <a:spLocks noGrp="1"/>
          </p:cNvSpPr>
          <p:nvPr>
            <p:ph idx="1"/>
          </p:nvPr>
        </p:nvSpPr>
        <p:spPr/>
        <p:txBody>
          <a:bodyPr/>
          <a:lstStyle/>
          <a:p>
            <a:pPr>
              <a:buFont typeface="Wingdings" panose="05000000000000000000" pitchFamily="2" charset="2"/>
              <a:buNone/>
              <a:defRPr/>
            </a:pPr>
            <a:r>
              <a:rPr lang="zh-CN" altLang="en-US" b="1" dirty="0"/>
              <a:t>步骤</a:t>
            </a:r>
            <a:r>
              <a:rPr lang="en-US" altLang="zh-CN" b="1" dirty="0"/>
              <a:t>1</a:t>
            </a:r>
            <a:r>
              <a:rPr lang="zh-CN" altLang="en-US" b="1" dirty="0"/>
              <a:t>：导出</a:t>
            </a:r>
            <a:r>
              <a:rPr lang="zh-CN" b="1" dirty="0"/>
              <a:t>程序的控制流图</a:t>
            </a:r>
            <a:endParaRPr lang="en-US" altLang="zh-CN" b="1" dirty="0"/>
          </a:p>
          <a:p>
            <a:pPr lvl="1">
              <a:buFont typeface="Wingdings" panose="05000000000000000000" pitchFamily="2" charset="2"/>
              <a:buNone/>
              <a:defRPr/>
            </a:pPr>
            <a:r>
              <a:rPr lang="en-US" altLang="zh-CN" b="1" dirty="0">
                <a:ea typeface="+mn-ea"/>
              </a:rPr>
              <a:t>	</a:t>
            </a:r>
            <a:r>
              <a:rPr lang="zh-CN" b="1" dirty="0">
                <a:ea typeface="+mn-ea"/>
              </a:rPr>
              <a:t>控制流图是描述程序控制流的一种图示方法。基本控制构造的图形符号</a:t>
            </a:r>
            <a:r>
              <a:rPr lang="zh-CN" altLang="en-US" b="1" dirty="0">
                <a:ea typeface="+mn-ea"/>
              </a:rPr>
              <a:t>如下所示：</a:t>
            </a:r>
            <a:endParaRPr lang="en-US" altLang="zh-CN" b="1" dirty="0">
              <a:ea typeface="+mn-ea"/>
            </a:endParaRPr>
          </a:p>
          <a:p>
            <a:pPr lvl="1">
              <a:buFont typeface="Wingdings" panose="05000000000000000000" pitchFamily="2" charset="2"/>
              <a:buNone/>
              <a:defRPr/>
            </a:pPr>
            <a:endParaRPr lang="en-US" altLang="zh-CN" b="1" dirty="0">
              <a:ea typeface="+mn-ea"/>
            </a:endParaRPr>
          </a:p>
          <a:p>
            <a:pPr lvl="1">
              <a:buFont typeface="Wingdings" panose="05000000000000000000" pitchFamily="2" charset="2"/>
              <a:buNone/>
              <a:defRPr/>
            </a:pPr>
            <a:endParaRPr lang="en-US" altLang="zh-CN" b="1" dirty="0">
              <a:ea typeface="+mn-ea"/>
            </a:endParaRPr>
          </a:p>
          <a:p>
            <a:pPr lvl="1">
              <a:buFont typeface="Wingdings" panose="05000000000000000000" pitchFamily="2" charset="2"/>
              <a:buNone/>
              <a:defRPr/>
            </a:pPr>
            <a:endParaRPr lang="en-US" altLang="zh-CN" b="1" dirty="0">
              <a:ea typeface="+mn-ea"/>
            </a:endParaRPr>
          </a:p>
          <a:p>
            <a:pPr lvl="1">
              <a:buFont typeface="Wingdings" panose="05000000000000000000" pitchFamily="2" charset="2"/>
              <a:buNone/>
              <a:defRPr/>
            </a:pPr>
            <a:endParaRPr lang="en-US" altLang="zh-CN" b="1" dirty="0">
              <a:ea typeface="+mn-ea"/>
            </a:endParaRPr>
          </a:p>
          <a:p>
            <a:pPr lvl="1">
              <a:buFont typeface="Wingdings" panose="05000000000000000000" pitchFamily="2" charset="2"/>
              <a:buNone/>
              <a:defRPr/>
            </a:pPr>
            <a:r>
              <a:rPr lang="en-US" altLang="zh-CN" dirty="0"/>
              <a:t>	</a:t>
            </a:r>
            <a:r>
              <a:rPr lang="zh-CN" b="1" dirty="0">
                <a:latin typeface="+mn-ea"/>
                <a:ea typeface="+mn-ea"/>
              </a:rPr>
              <a:t>边和结点圈定的区域叫做区域，当对区域计数时，图形外的区域也应记为一个区域。</a:t>
            </a:r>
            <a:endParaRPr lang="zh-CN" altLang="en-US" b="1" dirty="0">
              <a:latin typeface="+mn-ea"/>
              <a:ea typeface="+mn-ea"/>
            </a:endParaRPr>
          </a:p>
        </p:txBody>
      </p:sp>
      <p:sp>
        <p:nvSpPr>
          <p:cNvPr id="37892" name="页脚占位符 3">
            <a:extLst>
              <a:ext uri="{FF2B5EF4-FFF2-40B4-BE49-F238E27FC236}">
                <a16:creationId xmlns:a16="http://schemas.microsoft.com/office/drawing/2014/main" id="{B9BBD8D1-FAFC-42E7-B7DD-5DBED79E16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3797" name="Picture 2">
            <a:extLst>
              <a:ext uri="{FF2B5EF4-FFF2-40B4-BE49-F238E27FC236}">
                <a16:creationId xmlns:a16="http://schemas.microsoft.com/office/drawing/2014/main" id="{26DAF657-336B-4A63-89C2-EC9780F01A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571875"/>
            <a:ext cx="728503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C92D091-B76C-4952-9781-5D10BC207D52}"/>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9939" name="页脚占位符 3">
            <a:extLst>
              <a:ext uri="{FF2B5EF4-FFF2-40B4-BE49-F238E27FC236}">
                <a16:creationId xmlns:a16="http://schemas.microsoft.com/office/drawing/2014/main" id="{15F4859E-FC2A-4465-BB8D-929A96BF70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 name="Picture 2">
            <a:extLst>
              <a:ext uri="{FF2B5EF4-FFF2-40B4-BE49-F238E27FC236}">
                <a16:creationId xmlns:a16="http://schemas.microsoft.com/office/drawing/2014/main" id="{CA140393-06DA-44D0-B235-09A200C67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17625"/>
            <a:ext cx="8523288"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B23B2FD-F1A5-4144-9382-479EDB0173C1}"/>
              </a:ext>
            </a:extLst>
          </p:cNvPr>
          <p:cNvSpPr/>
          <p:nvPr/>
        </p:nvSpPr>
        <p:spPr>
          <a:xfrm>
            <a:off x="1763713" y="5807075"/>
            <a:ext cx="1836737" cy="323850"/>
          </a:xfrm>
          <a:prstGeom prst="rect">
            <a:avLst/>
          </a:prstGeom>
        </p:spPr>
        <p:txBody>
          <a:bodyPr wrap="none">
            <a:spAutoFit/>
          </a:bodyPr>
          <a:lstStyle/>
          <a:p>
            <a:pPr algn="r">
              <a:lnSpc>
                <a:spcPct val="75000"/>
              </a:lnSpc>
              <a:defRPr/>
            </a:pPr>
            <a:r>
              <a:rPr lang="en-US" sz="2000" b="1" dirty="0">
                <a:latin typeface="+mn-lt"/>
                <a:ea typeface="+mn-ea"/>
              </a:rPr>
              <a:t>(a) </a:t>
            </a:r>
            <a:r>
              <a:rPr lang="zh-CN" altLang="en-US" sz="2000" b="1" dirty="0">
                <a:latin typeface="+mn-lt"/>
                <a:ea typeface="+mn-ea"/>
              </a:rPr>
              <a:t>程序流程图</a:t>
            </a:r>
          </a:p>
        </p:txBody>
      </p:sp>
      <p:sp>
        <p:nvSpPr>
          <p:cNvPr id="8" name="矩形 7">
            <a:extLst>
              <a:ext uri="{FF2B5EF4-FFF2-40B4-BE49-F238E27FC236}">
                <a16:creationId xmlns:a16="http://schemas.microsoft.com/office/drawing/2014/main" id="{C5BC2387-8A51-4C4E-9629-7EA048236C97}"/>
              </a:ext>
            </a:extLst>
          </p:cNvPr>
          <p:cNvSpPr/>
          <p:nvPr/>
        </p:nvSpPr>
        <p:spPr>
          <a:xfrm>
            <a:off x="5724525" y="5807075"/>
            <a:ext cx="1593850" cy="323850"/>
          </a:xfrm>
          <a:prstGeom prst="rect">
            <a:avLst/>
          </a:prstGeom>
        </p:spPr>
        <p:txBody>
          <a:bodyPr wrap="none">
            <a:spAutoFit/>
          </a:bodyPr>
          <a:lstStyle/>
          <a:p>
            <a:pPr algn="r">
              <a:lnSpc>
                <a:spcPct val="75000"/>
              </a:lnSpc>
              <a:defRPr/>
            </a:pPr>
            <a:r>
              <a:rPr lang="en-US" altLang="en-US" sz="2000" b="1" dirty="0">
                <a:latin typeface="+mn-lt"/>
                <a:ea typeface="+mn-ea"/>
              </a:rPr>
              <a:t>(b) </a:t>
            </a:r>
            <a:r>
              <a:rPr lang="zh-CN" altLang="en-US" sz="2000" b="1" dirty="0">
                <a:latin typeface="+mn-lt"/>
                <a:ea typeface="+mn-ea"/>
              </a:rPr>
              <a:t>控制流图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76FF98D-B092-421F-B1EB-D69EDD0CA823}"/>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8915" name="内容占位符 2">
            <a:extLst>
              <a:ext uri="{FF2B5EF4-FFF2-40B4-BE49-F238E27FC236}">
                <a16:creationId xmlns:a16="http://schemas.microsoft.com/office/drawing/2014/main" id="{7DADE4D3-E5E5-4CB9-BC1F-5F53FB46D905}"/>
              </a:ext>
            </a:extLst>
          </p:cNvPr>
          <p:cNvSpPr>
            <a:spLocks noGrp="1"/>
          </p:cNvSpPr>
          <p:nvPr>
            <p:ph idx="1"/>
          </p:nvPr>
        </p:nvSpPr>
        <p:spPr>
          <a:xfrm>
            <a:off x="468313" y="1409700"/>
            <a:ext cx="8343900" cy="1731963"/>
          </a:xfrm>
        </p:spPr>
        <p:txBody>
          <a:bodyPr/>
          <a:lstStyle/>
          <a:p>
            <a:pPr marL="0" indent="0" algn="just">
              <a:buFont typeface="Wingdings" panose="05000000000000000000" pitchFamily="2" charset="2"/>
              <a:buNone/>
            </a:pPr>
            <a:r>
              <a:rPr lang="zh-CN" altLang="zh-CN" sz="2800" b="1"/>
              <a:t>如果判定中的条件表达式是复合条件时，即条件表达式是由一个或多个逻辑运算符（</a:t>
            </a:r>
            <a:r>
              <a:rPr lang="en-US" altLang="zh-CN" sz="2800" b="1"/>
              <a:t>OR</a:t>
            </a:r>
            <a:r>
              <a:rPr lang="zh-CN" altLang="zh-CN" sz="2800" b="1"/>
              <a:t>，</a:t>
            </a:r>
            <a:r>
              <a:rPr lang="en-US" altLang="zh-CN" sz="2800" b="1"/>
              <a:t>AND</a:t>
            </a:r>
            <a:r>
              <a:rPr lang="zh-CN" altLang="zh-CN" sz="2800" b="1"/>
              <a:t>，</a:t>
            </a:r>
            <a:r>
              <a:rPr lang="en-US" altLang="zh-CN" sz="2800" b="1"/>
              <a:t>NAND</a:t>
            </a:r>
            <a:r>
              <a:rPr lang="zh-CN" altLang="zh-CN" sz="2800" b="1"/>
              <a:t>，</a:t>
            </a:r>
            <a:r>
              <a:rPr lang="en-US" altLang="zh-CN" sz="2800" b="1"/>
              <a:t>NOR</a:t>
            </a:r>
            <a:r>
              <a:rPr lang="zh-CN" altLang="zh-CN" sz="2800" b="1"/>
              <a:t>）连接的逻辑表达式，则需要改复合条件的判定为一系列只有单个条件的嵌套的判定。</a:t>
            </a:r>
            <a:endParaRPr lang="zh-CN" altLang="en-US" sz="2800" b="1"/>
          </a:p>
        </p:txBody>
      </p:sp>
      <p:sp>
        <p:nvSpPr>
          <p:cNvPr id="38916" name="页脚占位符 3">
            <a:extLst>
              <a:ext uri="{FF2B5EF4-FFF2-40B4-BE49-F238E27FC236}">
                <a16:creationId xmlns:a16="http://schemas.microsoft.com/office/drawing/2014/main" id="{5EF1A3A0-5451-41FC-BB2D-18E043135D4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8917" name="Picture 2">
            <a:extLst>
              <a:ext uri="{FF2B5EF4-FFF2-40B4-BE49-F238E27FC236}">
                <a16:creationId xmlns:a16="http://schemas.microsoft.com/office/drawing/2014/main" id="{D43D3D78-A9E4-4F39-88F7-A18495C82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068960"/>
            <a:ext cx="7056438"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7BC6F91-0C78-451D-8850-BA1BA72911E4}"/>
              </a:ext>
            </a:extLst>
          </p:cNvPr>
          <p:cNvSpPr/>
          <p:nvPr/>
        </p:nvSpPr>
        <p:spPr>
          <a:xfrm>
            <a:off x="2627784" y="6063679"/>
            <a:ext cx="3278462" cy="461665"/>
          </a:xfrm>
          <a:prstGeom prst="rect">
            <a:avLst/>
          </a:prstGeom>
        </p:spPr>
        <p:txBody>
          <a:bodyPr wrap="none">
            <a:spAutoFit/>
          </a:bodyPr>
          <a:lstStyle/>
          <a:p>
            <a:r>
              <a:rPr lang="zh-CN" altLang="zh-CN" b="1" kern="100" dirty="0">
                <a:latin typeface="黑体" panose="02010609060101010101" pitchFamily="49" charset="-122"/>
                <a:ea typeface="黑体" panose="02010609060101010101" pitchFamily="49" charset="-122"/>
                <a:cs typeface="Times New Roman" panose="02020603050405020304" pitchFamily="18" charset="0"/>
              </a:rPr>
              <a:t>复合</a:t>
            </a:r>
            <a:r>
              <a:rPr lang="zh-CN" altLang="en-US" b="1" kern="100" dirty="0">
                <a:latin typeface="黑体" panose="02010609060101010101" pitchFamily="49" charset="-122"/>
                <a:ea typeface="黑体" panose="02010609060101010101" pitchFamily="49" charset="-122"/>
                <a:cs typeface="Times New Roman" panose="02020603050405020304" pitchFamily="18" charset="0"/>
              </a:rPr>
              <a:t>条件</a:t>
            </a:r>
            <a:r>
              <a:rPr lang="zh-CN" altLang="zh-CN" b="1" kern="100" dirty="0">
                <a:latin typeface="黑体" panose="02010609060101010101" pitchFamily="49" charset="-122"/>
                <a:ea typeface="黑体" panose="02010609060101010101" pitchFamily="49" charset="-122"/>
                <a:cs typeface="Times New Roman" panose="02020603050405020304" pitchFamily="18" charset="0"/>
              </a:rPr>
              <a:t>下的控制流图</a:t>
            </a:r>
            <a:endParaRPr lang="zh-CN" altLang="en-US" dirty="0">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32D1179C-86EC-41D1-8A13-4FF86FED81C7}"/>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074DFF2A-5703-4A8E-822E-461BFF9B97EB}"/>
              </a:ext>
            </a:extLst>
          </p:cNvPr>
          <p:cNvSpPr>
            <a:spLocks noGrp="1"/>
          </p:cNvSpPr>
          <p:nvPr>
            <p:ph idx="1"/>
          </p:nvPr>
        </p:nvSpPr>
        <p:spPr>
          <a:xfrm>
            <a:off x="323850" y="1409700"/>
            <a:ext cx="8667750" cy="4856163"/>
          </a:xfrm>
        </p:spPr>
        <p:txBody>
          <a:bodyPr/>
          <a:lstStyle/>
          <a:p>
            <a:pPr marL="93662" indent="0" fontAlgn="ctr">
              <a:buFont typeface="Wingdings" panose="05000000000000000000" pitchFamily="2" charset="2"/>
              <a:buNone/>
              <a:defRPr/>
            </a:pPr>
            <a:r>
              <a:rPr lang="zh-CN" altLang="en-US" b="1" dirty="0"/>
              <a:t>步骤</a:t>
            </a:r>
            <a:r>
              <a:rPr lang="en-US" altLang="zh-CN" b="1" dirty="0"/>
              <a:t>2</a:t>
            </a:r>
            <a:r>
              <a:rPr lang="zh-CN" altLang="en-US" b="1" dirty="0"/>
              <a:t>：计算程序环路复杂性</a:t>
            </a:r>
            <a:endParaRPr lang="en-US" altLang="zh-CN" b="1" dirty="0"/>
          </a:p>
          <a:p>
            <a:pPr lvl="1" fontAlgn="ctr">
              <a:defRPr/>
            </a:pPr>
            <a:r>
              <a:rPr lang="zh-CN" b="1" dirty="0">
                <a:ea typeface="+mn-ea"/>
                <a:cs typeface="+mn-cs"/>
              </a:rPr>
              <a:t>通常环路复杂性可用以下三种方法求得。</a:t>
            </a:r>
          </a:p>
          <a:p>
            <a:pPr lvl="2" fontAlgn="ctr">
              <a:defRPr/>
            </a:pPr>
            <a:r>
              <a:rPr lang="zh-CN" sz="2800" b="1" dirty="0">
                <a:ea typeface="+mn-ea"/>
                <a:cs typeface="+mn-cs"/>
              </a:rPr>
              <a:t>将环路复杂性定义为控制流图中的区域数。</a:t>
            </a:r>
          </a:p>
          <a:p>
            <a:pPr lvl="2" fontAlgn="ctr">
              <a:defRPr/>
            </a:pPr>
            <a:r>
              <a:rPr lang="zh-CN" sz="2800" b="1" dirty="0">
                <a:ea typeface="+mn-ea"/>
                <a:cs typeface="+mn-cs"/>
              </a:rPr>
              <a:t>设</a:t>
            </a:r>
            <a:r>
              <a:rPr lang="en-US" sz="2800" b="1" dirty="0">
                <a:ea typeface="+mn-ea"/>
                <a:cs typeface="+mn-cs"/>
              </a:rPr>
              <a:t>E</a:t>
            </a:r>
            <a:r>
              <a:rPr lang="zh-CN" sz="2800" b="1" dirty="0">
                <a:ea typeface="+mn-ea"/>
                <a:cs typeface="+mn-cs"/>
              </a:rPr>
              <a:t>为控制流图的边数，</a:t>
            </a:r>
            <a:r>
              <a:rPr lang="en-US" sz="2800" b="1" dirty="0">
                <a:ea typeface="+mn-ea"/>
                <a:cs typeface="+mn-cs"/>
              </a:rPr>
              <a:t>N</a:t>
            </a:r>
            <a:r>
              <a:rPr lang="zh-CN" sz="2800" b="1" dirty="0">
                <a:ea typeface="+mn-ea"/>
                <a:cs typeface="+mn-cs"/>
              </a:rPr>
              <a:t>为图的结点数，则定义环路复杂性为</a:t>
            </a:r>
            <a:r>
              <a:rPr lang="en-US" sz="2800" b="1" dirty="0">
                <a:ea typeface="+mn-ea"/>
                <a:cs typeface="+mn-cs"/>
              </a:rPr>
              <a:t> V(G)</a:t>
            </a:r>
            <a:r>
              <a:rPr lang="zh-CN" sz="2800" b="1" dirty="0">
                <a:ea typeface="+mn-ea"/>
                <a:cs typeface="+mn-cs"/>
              </a:rPr>
              <a:t>＝</a:t>
            </a:r>
            <a:r>
              <a:rPr lang="en-US" sz="2800" b="1" dirty="0">
                <a:ea typeface="+mn-ea"/>
                <a:cs typeface="+mn-cs"/>
              </a:rPr>
              <a:t>E</a:t>
            </a:r>
            <a:r>
              <a:rPr lang="zh-CN" sz="2800" b="1" dirty="0">
                <a:ea typeface="+mn-ea"/>
                <a:cs typeface="+mn-cs"/>
              </a:rPr>
              <a:t>－</a:t>
            </a:r>
            <a:r>
              <a:rPr lang="en-US" sz="2800" b="1" dirty="0">
                <a:ea typeface="+mn-ea"/>
                <a:cs typeface="+mn-cs"/>
              </a:rPr>
              <a:t>N</a:t>
            </a:r>
            <a:r>
              <a:rPr lang="zh-CN" sz="2800" b="1" dirty="0">
                <a:ea typeface="+mn-ea"/>
                <a:cs typeface="+mn-cs"/>
              </a:rPr>
              <a:t>＋</a:t>
            </a:r>
            <a:r>
              <a:rPr lang="en-US" sz="2800" b="1" dirty="0">
                <a:ea typeface="+mn-ea"/>
                <a:cs typeface="+mn-cs"/>
              </a:rPr>
              <a:t>2</a:t>
            </a:r>
            <a:r>
              <a:rPr lang="zh-CN" sz="2800" b="1" dirty="0">
                <a:ea typeface="+mn-ea"/>
                <a:cs typeface="+mn-cs"/>
              </a:rPr>
              <a:t>。</a:t>
            </a:r>
          </a:p>
          <a:p>
            <a:pPr lvl="2">
              <a:defRPr/>
            </a:pPr>
            <a:r>
              <a:rPr lang="zh-CN" sz="2800" b="1" dirty="0">
                <a:ea typeface="+mn-ea"/>
                <a:cs typeface="+mn-cs"/>
              </a:rPr>
              <a:t>若设</a:t>
            </a:r>
            <a:r>
              <a:rPr lang="en-US" sz="2800" b="1" dirty="0">
                <a:ea typeface="+mn-ea"/>
                <a:cs typeface="+mn-cs"/>
              </a:rPr>
              <a:t>P</a:t>
            </a:r>
            <a:r>
              <a:rPr lang="zh-CN" sz="2800" b="1" dirty="0">
                <a:ea typeface="+mn-ea"/>
                <a:cs typeface="+mn-cs"/>
              </a:rPr>
              <a:t>为控制流图中的判定结点数，则有</a:t>
            </a:r>
            <a:r>
              <a:rPr lang="en-US" sz="2800" b="1" dirty="0">
                <a:ea typeface="+mn-ea"/>
                <a:cs typeface="+mn-cs"/>
              </a:rPr>
              <a:t> V(G)</a:t>
            </a:r>
            <a:r>
              <a:rPr lang="zh-CN" sz="2800" b="1" dirty="0">
                <a:ea typeface="+mn-ea"/>
                <a:cs typeface="+mn-cs"/>
              </a:rPr>
              <a:t>＝</a:t>
            </a:r>
            <a:r>
              <a:rPr lang="en-US" sz="2800" b="1" dirty="0">
                <a:ea typeface="+mn-ea"/>
                <a:cs typeface="+mn-cs"/>
              </a:rPr>
              <a:t>P</a:t>
            </a:r>
            <a:r>
              <a:rPr lang="zh-CN" sz="2800" b="1" dirty="0">
                <a:ea typeface="+mn-ea"/>
                <a:cs typeface="+mn-cs"/>
              </a:rPr>
              <a:t>＋</a:t>
            </a:r>
            <a:r>
              <a:rPr lang="en-US" sz="2800" b="1" dirty="0">
                <a:ea typeface="+mn-ea"/>
                <a:cs typeface="+mn-cs"/>
              </a:rPr>
              <a:t>1</a:t>
            </a:r>
            <a:r>
              <a:rPr lang="zh-CN" sz="2800" b="1" dirty="0">
                <a:ea typeface="+mn-ea"/>
                <a:cs typeface="+mn-cs"/>
              </a:rPr>
              <a:t>。</a:t>
            </a:r>
          </a:p>
        </p:txBody>
      </p:sp>
      <p:sp>
        <p:nvSpPr>
          <p:cNvPr id="40964" name="页脚占位符 3">
            <a:extLst>
              <a:ext uri="{FF2B5EF4-FFF2-40B4-BE49-F238E27FC236}">
                <a16:creationId xmlns:a16="http://schemas.microsoft.com/office/drawing/2014/main" id="{0604A47C-1F79-4150-BF7F-CC6CB65A97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829E1D13-28F0-4914-ABF9-7DA6B437584D}"/>
              </a:ext>
            </a:extLst>
          </p:cNvPr>
          <p:cNvSpPr>
            <a:spLocks noGrp="1"/>
          </p:cNvSpPr>
          <p:nvPr>
            <p:ph type="title"/>
          </p:nvPr>
        </p:nvSpPr>
        <p:spPr/>
        <p:txBody>
          <a:bodyPr/>
          <a:lstStyle/>
          <a:p>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70B7A080-AEB0-43C3-9C1D-6047605EE3FA}"/>
              </a:ext>
            </a:extLst>
          </p:cNvPr>
          <p:cNvSpPr>
            <a:spLocks noGrp="1"/>
          </p:cNvSpPr>
          <p:nvPr>
            <p:ph idx="1"/>
          </p:nvPr>
        </p:nvSpPr>
        <p:spPr/>
        <p:txBody>
          <a:bodyPr/>
          <a:lstStyle/>
          <a:p>
            <a:pPr>
              <a:buFont typeface="Wingdings" panose="05000000000000000000" pitchFamily="2" charset="2"/>
              <a:buNone/>
              <a:defRPr/>
            </a:pPr>
            <a:r>
              <a:rPr lang="en-US" altLang="zh-CN" b="1" dirty="0"/>
              <a:t>1. </a:t>
            </a:r>
            <a:r>
              <a:rPr lang="zh-CN" b="1" dirty="0"/>
              <a:t>软件实现的目标</a:t>
            </a:r>
            <a:endParaRPr lang="en-US" altLang="zh-CN" b="1" dirty="0"/>
          </a:p>
          <a:p>
            <a:pPr lvl="1">
              <a:buFont typeface="Wingdings" panose="05000000000000000000" pitchFamily="2" charset="2"/>
              <a:buNone/>
              <a:defRPr/>
            </a:pPr>
            <a:r>
              <a:rPr lang="en-US" altLang="zh-CN" b="1" dirty="0">
                <a:ea typeface="+mn-ea"/>
              </a:rPr>
              <a:t>	</a:t>
            </a:r>
            <a:r>
              <a:rPr lang="zh-CN" sz="3200" b="1" dirty="0">
                <a:ea typeface="+mn-ea"/>
              </a:rPr>
              <a:t>软件实现的目标就是选择某种程序设计语言，将详细设计结果进行编码实现，并形成可执行的软件系统的过程。</a:t>
            </a:r>
            <a:endParaRPr lang="en-US" altLang="zh-CN" sz="3200" b="1" dirty="0">
              <a:ea typeface="+mn-ea"/>
            </a:endParaRPr>
          </a:p>
          <a:p>
            <a:pPr lvl="1">
              <a:buFont typeface="Wingdings" panose="05000000000000000000" pitchFamily="2" charset="2"/>
              <a:buNone/>
              <a:defRPr/>
            </a:pPr>
            <a:endParaRPr lang="zh-CN" altLang="en-US" b="1" dirty="0">
              <a:ea typeface="+mn-ea"/>
            </a:endParaRPr>
          </a:p>
        </p:txBody>
      </p:sp>
      <p:sp>
        <p:nvSpPr>
          <p:cNvPr id="8196" name="页脚占位符 3">
            <a:extLst>
              <a:ext uri="{FF2B5EF4-FFF2-40B4-BE49-F238E27FC236}">
                <a16:creationId xmlns:a16="http://schemas.microsoft.com/office/drawing/2014/main" id="{46B58526-3E70-4CEA-8800-FC5FAFD0DA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465AD4CF-3C8E-4FCD-8EE2-CF9570F0E12B}"/>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D65ACB3F-EE51-4DAE-ABDD-24DED4B0F9F0}"/>
              </a:ext>
            </a:extLst>
          </p:cNvPr>
          <p:cNvSpPr>
            <a:spLocks noGrp="1"/>
          </p:cNvSpPr>
          <p:nvPr>
            <p:ph idx="1"/>
          </p:nvPr>
        </p:nvSpPr>
        <p:spPr>
          <a:xfrm>
            <a:off x="642938" y="1217613"/>
            <a:ext cx="8343900" cy="5091112"/>
          </a:xfrm>
        </p:spPr>
        <p:txBody>
          <a:bodyPr/>
          <a:lstStyle/>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marL="630237" lvl="1" indent="0">
              <a:buFont typeface="Wingdings" panose="05000000000000000000" pitchFamily="2" charset="2"/>
              <a:buNone/>
              <a:defRPr/>
            </a:pPr>
            <a:r>
              <a:rPr lang="zh-CN" altLang="en-US" sz="2400" b="1" dirty="0">
                <a:ea typeface="+mn-ea"/>
              </a:rPr>
              <a:t>上图所示控制流图环路复杂度为</a:t>
            </a:r>
            <a:r>
              <a:rPr lang="en-US" altLang="zh-CN" sz="2400" b="1" dirty="0">
                <a:ea typeface="+mn-ea"/>
              </a:rPr>
              <a:t>4</a:t>
            </a:r>
            <a:r>
              <a:rPr lang="zh-CN" altLang="en-US" sz="2400" b="1" dirty="0">
                <a:ea typeface="+mn-ea"/>
              </a:rPr>
              <a:t>，因为：</a:t>
            </a:r>
            <a:endParaRPr lang="en-US" altLang="zh-CN" sz="2400" b="1" dirty="0">
              <a:ea typeface="+mn-ea"/>
            </a:endParaRPr>
          </a:p>
          <a:p>
            <a:pPr lvl="1">
              <a:defRPr/>
            </a:pPr>
            <a:r>
              <a:rPr lang="zh-CN" altLang="zh-CN" sz="2400" b="1" dirty="0">
                <a:ea typeface="+mn-ea"/>
              </a:rPr>
              <a:t>控制流图有</a:t>
            </a:r>
            <a:r>
              <a:rPr lang="en-US" altLang="zh-CN" sz="2400" b="1" dirty="0">
                <a:ea typeface="+mn-ea"/>
              </a:rPr>
              <a:t>4</a:t>
            </a:r>
            <a:r>
              <a:rPr lang="zh-CN" altLang="zh-CN" sz="2400" b="1" dirty="0">
                <a:ea typeface="+mn-ea"/>
              </a:rPr>
              <a:t>个区域</a:t>
            </a:r>
          </a:p>
          <a:p>
            <a:pPr lvl="1">
              <a:defRPr/>
            </a:pPr>
            <a:r>
              <a:rPr lang="zh-CN" altLang="en-US" sz="2400" b="1" dirty="0">
                <a:ea typeface="+mn-ea"/>
              </a:rPr>
              <a:t>控制流图边数和点数满足 </a:t>
            </a:r>
            <a:r>
              <a:rPr lang="en-US" altLang="zh-CN" sz="2400" b="1" dirty="0">
                <a:ea typeface="+mn-ea"/>
              </a:rPr>
              <a:t>E-N+2=11-9+2=4</a:t>
            </a:r>
          </a:p>
          <a:p>
            <a:pPr lvl="1">
              <a:defRPr/>
            </a:pPr>
            <a:r>
              <a:rPr lang="zh-CN" altLang="en-US" sz="2400" b="1" dirty="0">
                <a:ea typeface="+mn-ea"/>
              </a:rPr>
              <a:t>控制流图判定结点数为</a:t>
            </a:r>
            <a:r>
              <a:rPr lang="en-US" altLang="zh-CN" sz="2400" b="1" dirty="0">
                <a:ea typeface="+mn-ea"/>
              </a:rPr>
              <a:t>3, </a:t>
            </a:r>
            <a:r>
              <a:rPr lang="zh-CN" altLang="en-US" sz="2400" b="1" dirty="0">
                <a:ea typeface="+mn-ea"/>
              </a:rPr>
              <a:t>复杂度</a:t>
            </a:r>
            <a:r>
              <a:rPr lang="en-US" altLang="zh-CN" sz="2400" b="1">
                <a:ea typeface="+mn-ea"/>
              </a:rPr>
              <a:t>=3+1=4</a:t>
            </a:r>
            <a:endParaRPr lang="zh-CN" altLang="en-US" sz="2400" b="1" dirty="0">
              <a:ea typeface="+mn-ea"/>
            </a:endParaRPr>
          </a:p>
        </p:txBody>
      </p:sp>
      <p:sp>
        <p:nvSpPr>
          <p:cNvPr id="41988" name="页脚占位符 3">
            <a:extLst>
              <a:ext uri="{FF2B5EF4-FFF2-40B4-BE49-F238E27FC236}">
                <a16:creationId xmlns:a16="http://schemas.microsoft.com/office/drawing/2014/main" id="{91DE5C17-A733-4BD7-A9C2-6FE3EBDA9A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5" name="Picture 2">
            <a:extLst>
              <a:ext uri="{FF2B5EF4-FFF2-40B4-BE49-F238E27FC236}">
                <a16:creationId xmlns:a16="http://schemas.microsoft.com/office/drawing/2014/main" id="{876177E1-0EC7-4C76-88C9-DD4E437D3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00125"/>
            <a:ext cx="6429375"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52360C65-1458-4ACE-B3F4-063A916A83B6}"/>
              </a:ext>
            </a:extLst>
          </p:cNvPr>
          <p:cNvSpPr/>
          <p:nvPr/>
        </p:nvSpPr>
        <p:spPr>
          <a:xfrm>
            <a:off x="2286000" y="4214813"/>
            <a:ext cx="1836738" cy="323850"/>
          </a:xfrm>
          <a:prstGeom prst="rect">
            <a:avLst/>
          </a:prstGeom>
        </p:spPr>
        <p:txBody>
          <a:bodyPr wrap="none">
            <a:spAutoFit/>
          </a:bodyPr>
          <a:lstStyle/>
          <a:p>
            <a:pPr algn="r">
              <a:lnSpc>
                <a:spcPct val="75000"/>
              </a:lnSpc>
              <a:defRPr/>
            </a:pPr>
            <a:r>
              <a:rPr lang="en-US" sz="2000" b="1" dirty="0">
                <a:latin typeface="+mn-lt"/>
                <a:ea typeface="+mn-ea"/>
              </a:rPr>
              <a:t>(a) </a:t>
            </a:r>
            <a:r>
              <a:rPr lang="zh-CN" altLang="en-US" sz="2000" b="1" dirty="0">
                <a:latin typeface="+mn-lt"/>
                <a:ea typeface="+mn-ea"/>
              </a:rPr>
              <a:t>程序流程图</a:t>
            </a:r>
          </a:p>
        </p:txBody>
      </p:sp>
      <p:sp>
        <p:nvSpPr>
          <p:cNvPr id="8" name="矩形 7">
            <a:extLst>
              <a:ext uri="{FF2B5EF4-FFF2-40B4-BE49-F238E27FC236}">
                <a16:creationId xmlns:a16="http://schemas.microsoft.com/office/drawing/2014/main" id="{8FC816E4-0113-4DC1-8A10-514648314C26}"/>
              </a:ext>
            </a:extLst>
          </p:cNvPr>
          <p:cNvSpPr/>
          <p:nvPr/>
        </p:nvSpPr>
        <p:spPr>
          <a:xfrm>
            <a:off x="5549900" y="4176713"/>
            <a:ext cx="1593850" cy="323850"/>
          </a:xfrm>
          <a:prstGeom prst="rect">
            <a:avLst/>
          </a:prstGeom>
        </p:spPr>
        <p:txBody>
          <a:bodyPr wrap="none">
            <a:spAutoFit/>
          </a:bodyPr>
          <a:lstStyle/>
          <a:p>
            <a:pPr algn="r">
              <a:lnSpc>
                <a:spcPct val="75000"/>
              </a:lnSpc>
              <a:defRPr/>
            </a:pPr>
            <a:r>
              <a:rPr lang="en-US" altLang="en-US" sz="2000" b="1" dirty="0">
                <a:latin typeface="+mn-lt"/>
                <a:ea typeface="+mn-ea"/>
              </a:rPr>
              <a:t>(b) </a:t>
            </a:r>
            <a:r>
              <a:rPr lang="zh-CN" altLang="en-US" sz="2000" b="1" dirty="0">
                <a:latin typeface="+mn-lt"/>
                <a:ea typeface="+mn-ea"/>
              </a:rPr>
              <a:t>控制流图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3BB42440-10DD-4321-BD07-3F21DDEE162D}"/>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7E515833-57AA-421A-ADA4-25EDE5BC4A8B}"/>
              </a:ext>
            </a:extLst>
          </p:cNvPr>
          <p:cNvSpPr>
            <a:spLocks noGrp="1"/>
          </p:cNvSpPr>
          <p:nvPr>
            <p:ph idx="1"/>
          </p:nvPr>
        </p:nvSpPr>
        <p:spPr>
          <a:xfrm>
            <a:off x="642938" y="1357313"/>
            <a:ext cx="8343900" cy="4856162"/>
          </a:xfrm>
        </p:spPr>
        <p:txBody>
          <a:bodyPr/>
          <a:lstStyle/>
          <a:p>
            <a:pPr>
              <a:buFont typeface="Wingdings" panose="05000000000000000000" pitchFamily="2" charset="2"/>
              <a:buNone/>
              <a:defRPr/>
            </a:pPr>
            <a:r>
              <a:rPr lang="zh-CN" altLang="en-US" b="1" dirty="0">
                <a:latin typeface="+mn-ea"/>
              </a:rPr>
              <a:t>步骤</a:t>
            </a:r>
            <a:r>
              <a:rPr lang="en-US" altLang="zh-CN" b="1" dirty="0">
                <a:latin typeface="+mn-ea"/>
              </a:rPr>
              <a:t>3</a:t>
            </a:r>
            <a:r>
              <a:rPr lang="zh-CN" altLang="en-US" b="1" dirty="0">
                <a:latin typeface="+mn-ea"/>
              </a:rPr>
              <a:t>：确定基本（独立）路径集</a:t>
            </a:r>
            <a:endParaRPr lang="en-US" altLang="zh-CN" b="1" dirty="0">
              <a:latin typeface="+mn-ea"/>
            </a:endParaRPr>
          </a:p>
          <a:p>
            <a:pPr lvl="1">
              <a:defRPr/>
            </a:pPr>
            <a:r>
              <a:rPr lang="zh-CN" altLang="zh-CN" b="1" dirty="0">
                <a:latin typeface="+mn-ea"/>
                <a:ea typeface="+mn-ea"/>
              </a:rPr>
              <a:t>程序的环路复杂性给出了程序基本路径集合中的独立路径条数，这是确保程序中每个可执行语句至少执行一次所必需的测试用例数目的</a:t>
            </a:r>
            <a:r>
              <a:rPr lang="zh-CN" altLang="zh-CN" b="1" u="sng" dirty="0">
                <a:latin typeface="+mn-ea"/>
                <a:ea typeface="+mn-ea"/>
              </a:rPr>
              <a:t>上界</a:t>
            </a:r>
            <a:r>
              <a:rPr lang="zh-CN" altLang="zh-CN" b="1" dirty="0">
                <a:latin typeface="+mn-ea"/>
                <a:ea typeface="+mn-ea"/>
              </a:rPr>
              <a:t>。</a:t>
            </a:r>
            <a:endParaRPr lang="en-US" altLang="zh-CN" b="1" dirty="0">
              <a:latin typeface="+mn-ea"/>
              <a:ea typeface="+mn-ea"/>
            </a:endParaRPr>
          </a:p>
          <a:p>
            <a:pPr lvl="1">
              <a:defRPr/>
            </a:pPr>
            <a:r>
              <a:rPr lang="zh-CN" altLang="en-US" b="1" dirty="0">
                <a:latin typeface="+mn-ea"/>
                <a:ea typeface="+mn-ea"/>
              </a:rPr>
              <a:t>基本</a:t>
            </a:r>
            <a:r>
              <a:rPr lang="en-US" altLang="zh-CN" b="1" dirty="0">
                <a:latin typeface="+mn-ea"/>
                <a:ea typeface="+mn-ea"/>
              </a:rPr>
              <a:t>(</a:t>
            </a:r>
            <a:r>
              <a:rPr lang="zh-CN" altLang="en-US" b="1" dirty="0">
                <a:latin typeface="+mn-ea"/>
                <a:ea typeface="+mn-ea"/>
              </a:rPr>
              <a:t>独立</a:t>
            </a:r>
            <a:r>
              <a:rPr lang="en-US" altLang="zh-CN" b="1" dirty="0">
                <a:latin typeface="+mn-ea"/>
                <a:ea typeface="+mn-ea"/>
              </a:rPr>
              <a:t>)</a:t>
            </a:r>
            <a:r>
              <a:rPr lang="zh-CN" altLang="zh-CN" b="1" dirty="0">
                <a:latin typeface="+mn-ea"/>
                <a:ea typeface="+mn-ea"/>
              </a:rPr>
              <a:t>路径</a:t>
            </a:r>
            <a:r>
              <a:rPr lang="zh-CN" altLang="en-US" b="1" dirty="0">
                <a:latin typeface="+mn-ea"/>
                <a:ea typeface="+mn-ea"/>
              </a:rPr>
              <a:t>：指程序的控制流图中从入口到出口的路径，该路径包括一组以前没有处理的语句或条件</a:t>
            </a:r>
            <a:r>
              <a:rPr lang="zh-CN" altLang="zh-CN" b="1" dirty="0">
                <a:latin typeface="+mn-ea"/>
                <a:ea typeface="+mn-ea"/>
              </a:rPr>
              <a:t>。</a:t>
            </a:r>
            <a:endParaRPr lang="en-US" altLang="zh-CN" b="1" dirty="0">
              <a:latin typeface="+mn-ea"/>
              <a:ea typeface="+mn-ea"/>
            </a:endParaRPr>
          </a:p>
          <a:p>
            <a:pPr lvl="1">
              <a:defRPr/>
            </a:pPr>
            <a:r>
              <a:rPr lang="zh-CN" b="1" dirty="0">
                <a:latin typeface="+mn-ea"/>
                <a:ea typeface="+mn-ea"/>
              </a:rPr>
              <a:t>基本路径集不是唯一的，对于给定的控制流图，可以得到不同的基本路径集。</a:t>
            </a:r>
            <a:endParaRPr lang="en-US" altLang="zh-CN" b="1" dirty="0">
              <a:latin typeface="+mn-ea"/>
              <a:ea typeface="+mn-ea"/>
            </a:endParaRPr>
          </a:p>
          <a:p>
            <a:pPr lvl="1">
              <a:defRPr/>
            </a:pPr>
            <a:endParaRPr lang="zh-CN" altLang="en-US" sz="2400" b="1" dirty="0">
              <a:latin typeface="+mn-ea"/>
              <a:ea typeface="+mn-ea"/>
            </a:endParaRPr>
          </a:p>
        </p:txBody>
      </p:sp>
      <p:sp>
        <p:nvSpPr>
          <p:cNvPr id="43012" name="页脚占位符 3">
            <a:extLst>
              <a:ext uri="{FF2B5EF4-FFF2-40B4-BE49-F238E27FC236}">
                <a16:creationId xmlns:a16="http://schemas.microsoft.com/office/drawing/2014/main" id="{A2A35C78-751C-4F67-987E-4E5016C3ECE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A6D933BF-4B91-4423-B6BC-5F50E93DCBAA}"/>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6E1980CF-55A5-414F-9F2C-43A365809A81}"/>
              </a:ext>
            </a:extLst>
          </p:cNvPr>
          <p:cNvSpPr>
            <a:spLocks noGrp="1"/>
          </p:cNvSpPr>
          <p:nvPr>
            <p:ph idx="1"/>
          </p:nvPr>
        </p:nvSpPr>
        <p:spPr>
          <a:xfrm>
            <a:off x="642938" y="1146175"/>
            <a:ext cx="8343900" cy="5091113"/>
          </a:xfrm>
        </p:spPr>
        <p:txBody>
          <a:bodyPr/>
          <a:lstStyle/>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endParaRPr lang="en-US" altLang="zh-CN" b="1" dirty="0"/>
          </a:p>
          <a:p>
            <a:pPr>
              <a:buFont typeface="Wingdings" panose="05000000000000000000" pitchFamily="2" charset="2"/>
              <a:buNone/>
              <a:defRPr/>
            </a:pPr>
            <a:r>
              <a:rPr lang="zh-CN" sz="2400" b="1" dirty="0"/>
              <a:t>一组</a:t>
            </a:r>
            <a:r>
              <a:rPr lang="zh-CN" altLang="en-US" sz="2400" b="1" dirty="0"/>
              <a:t>基本</a:t>
            </a:r>
            <a:r>
              <a:rPr lang="zh-CN" sz="2400" b="1" dirty="0"/>
              <a:t>路径</a:t>
            </a:r>
            <a:r>
              <a:rPr lang="zh-CN" altLang="en-US" sz="2400" b="1" dirty="0"/>
              <a:t>集</a:t>
            </a:r>
            <a:r>
              <a:rPr lang="zh-CN" sz="2400" b="1" dirty="0"/>
              <a:t>是</a:t>
            </a:r>
            <a:r>
              <a:rPr lang="zh-CN" altLang="en-US" sz="2400" b="1" dirty="0"/>
              <a:t>：</a:t>
            </a:r>
            <a:endParaRPr lang="en-US" altLang="zh-CN" sz="2400" b="1" dirty="0"/>
          </a:p>
          <a:p>
            <a:pPr lvl="2" fontAlgn="ctr">
              <a:defRPr/>
            </a:pPr>
            <a:r>
              <a:rPr lang="en-US" sz="2000" b="1" dirty="0">
                <a:ea typeface="+mn-ea"/>
                <a:cs typeface="+mn-cs"/>
              </a:rPr>
              <a:t>   path1</a:t>
            </a:r>
            <a:r>
              <a:rPr lang="zh-CN" sz="2000" b="1" dirty="0">
                <a:ea typeface="+mn-ea"/>
                <a:cs typeface="+mn-cs"/>
              </a:rPr>
              <a:t>：</a:t>
            </a:r>
            <a:r>
              <a:rPr lang="en-US" sz="2000" b="1" dirty="0">
                <a:ea typeface="+mn-ea"/>
                <a:cs typeface="+mn-cs"/>
              </a:rPr>
              <a:t>1 - 11</a:t>
            </a:r>
            <a:endParaRPr lang="zh-CN" sz="2000" b="1" dirty="0">
              <a:ea typeface="+mn-ea"/>
              <a:cs typeface="+mn-cs"/>
            </a:endParaRPr>
          </a:p>
          <a:p>
            <a:pPr lvl="2" fontAlgn="ctr">
              <a:defRPr/>
            </a:pPr>
            <a:r>
              <a:rPr lang="en-US" sz="2000" b="1" dirty="0">
                <a:ea typeface="+mn-ea"/>
                <a:cs typeface="+mn-cs"/>
              </a:rPr>
              <a:t>   path2</a:t>
            </a:r>
            <a:r>
              <a:rPr lang="zh-CN" sz="2000" b="1" dirty="0">
                <a:ea typeface="+mn-ea"/>
                <a:cs typeface="+mn-cs"/>
              </a:rPr>
              <a:t>：</a:t>
            </a:r>
            <a:r>
              <a:rPr lang="en-US" sz="2000" b="1" dirty="0">
                <a:ea typeface="+mn-ea"/>
                <a:cs typeface="+mn-cs"/>
              </a:rPr>
              <a:t>1 - 2 - 3 - 4 - 5 - 10 - 1 - 11</a:t>
            </a:r>
            <a:endParaRPr lang="zh-CN" sz="2000" b="1" dirty="0">
              <a:ea typeface="+mn-ea"/>
              <a:cs typeface="+mn-cs"/>
            </a:endParaRPr>
          </a:p>
          <a:p>
            <a:pPr lvl="2" fontAlgn="ctr">
              <a:defRPr/>
            </a:pPr>
            <a:r>
              <a:rPr lang="en-US" sz="2000" b="1" dirty="0">
                <a:ea typeface="+mn-ea"/>
                <a:cs typeface="+mn-cs"/>
              </a:rPr>
              <a:t>   path3</a:t>
            </a:r>
            <a:r>
              <a:rPr lang="zh-CN" sz="2000" b="1" dirty="0">
                <a:ea typeface="+mn-ea"/>
                <a:cs typeface="+mn-cs"/>
              </a:rPr>
              <a:t>：</a:t>
            </a:r>
            <a:r>
              <a:rPr lang="en-US" sz="2000" b="1" dirty="0">
                <a:ea typeface="+mn-ea"/>
                <a:cs typeface="+mn-cs"/>
              </a:rPr>
              <a:t>1 - 2 - 3 - 6 - 8 - 9 - 10 - 1 - 11</a:t>
            </a:r>
            <a:endParaRPr lang="zh-CN" sz="2000" b="1" dirty="0">
              <a:ea typeface="+mn-ea"/>
              <a:cs typeface="+mn-cs"/>
            </a:endParaRPr>
          </a:p>
          <a:p>
            <a:pPr lvl="2">
              <a:defRPr/>
            </a:pPr>
            <a:r>
              <a:rPr lang="en-US" sz="2000" b="1" dirty="0">
                <a:ea typeface="+mn-ea"/>
                <a:cs typeface="+mn-cs"/>
              </a:rPr>
              <a:t>   path4</a:t>
            </a:r>
            <a:r>
              <a:rPr lang="zh-CN" sz="2000" b="1" dirty="0">
                <a:ea typeface="+mn-ea"/>
                <a:cs typeface="+mn-cs"/>
              </a:rPr>
              <a:t>：</a:t>
            </a:r>
            <a:r>
              <a:rPr lang="en-US" sz="2000" b="1" dirty="0">
                <a:ea typeface="+mn-ea"/>
                <a:cs typeface="+mn-cs"/>
              </a:rPr>
              <a:t>1 - 2 - 3 - 6 - 7 - 9 - 10 - 1 - 11</a:t>
            </a:r>
            <a:endParaRPr lang="zh-CN" altLang="en-US" sz="2000" b="1" dirty="0">
              <a:ea typeface="+mn-ea"/>
            </a:endParaRPr>
          </a:p>
        </p:txBody>
      </p:sp>
      <p:sp>
        <p:nvSpPr>
          <p:cNvPr id="44036" name="页脚占位符 3">
            <a:extLst>
              <a:ext uri="{FF2B5EF4-FFF2-40B4-BE49-F238E27FC236}">
                <a16:creationId xmlns:a16="http://schemas.microsoft.com/office/drawing/2014/main" id="{AD7E34EB-C3A7-4382-9B10-757B4241192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5" name="Picture 2">
            <a:extLst>
              <a:ext uri="{FF2B5EF4-FFF2-40B4-BE49-F238E27FC236}">
                <a16:creationId xmlns:a16="http://schemas.microsoft.com/office/drawing/2014/main" id="{C2A45C83-3E4F-475E-9A42-32E48252C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00125"/>
            <a:ext cx="6429375" cy="325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B8926BDF-30CF-4E95-ABE3-5938D72112B1}"/>
              </a:ext>
            </a:extLst>
          </p:cNvPr>
          <p:cNvSpPr/>
          <p:nvPr/>
        </p:nvSpPr>
        <p:spPr>
          <a:xfrm>
            <a:off x="2286000" y="4214813"/>
            <a:ext cx="1836738" cy="323850"/>
          </a:xfrm>
          <a:prstGeom prst="rect">
            <a:avLst/>
          </a:prstGeom>
        </p:spPr>
        <p:txBody>
          <a:bodyPr wrap="none">
            <a:spAutoFit/>
          </a:bodyPr>
          <a:lstStyle/>
          <a:p>
            <a:pPr algn="r">
              <a:lnSpc>
                <a:spcPct val="75000"/>
              </a:lnSpc>
              <a:defRPr/>
            </a:pPr>
            <a:r>
              <a:rPr lang="en-US" sz="2000" b="1" dirty="0">
                <a:latin typeface="+mn-lt"/>
                <a:ea typeface="+mn-ea"/>
              </a:rPr>
              <a:t>(a) </a:t>
            </a:r>
            <a:r>
              <a:rPr lang="zh-CN" altLang="en-US" sz="2000" b="1" dirty="0">
                <a:latin typeface="+mn-lt"/>
                <a:ea typeface="+mn-ea"/>
              </a:rPr>
              <a:t>程序流程图</a:t>
            </a:r>
          </a:p>
        </p:txBody>
      </p:sp>
      <p:sp>
        <p:nvSpPr>
          <p:cNvPr id="8" name="矩形 7">
            <a:extLst>
              <a:ext uri="{FF2B5EF4-FFF2-40B4-BE49-F238E27FC236}">
                <a16:creationId xmlns:a16="http://schemas.microsoft.com/office/drawing/2014/main" id="{FC99041B-8A33-4454-BA52-86CB9DD5DD7B}"/>
              </a:ext>
            </a:extLst>
          </p:cNvPr>
          <p:cNvSpPr/>
          <p:nvPr/>
        </p:nvSpPr>
        <p:spPr>
          <a:xfrm>
            <a:off x="5549900" y="4176713"/>
            <a:ext cx="1593850" cy="323850"/>
          </a:xfrm>
          <a:prstGeom prst="rect">
            <a:avLst/>
          </a:prstGeom>
        </p:spPr>
        <p:txBody>
          <a:bodyPr wrap="none">
            <a:spAutoFit/>
          </a:bodyPr>
          <a:lstStyle/>
          <a:p>
            <a:pPr algn="r">
              <a:lnSpc>
                <a:spcPct val="75000"/>
              </a:lnSpc>
              <a:defRPr/>
            </a:pPr>
            <a:r>
              <a:rPr lang="en-US" altLang="en-US" sz="2000" b="1" dirty="0">
                <a:latin typeface="+mn-lt"/>
                <a:ea typeface="+mn-ea"/>
              </a:rPr>
              <a:t>(b) </a:t>
            </a:r>
            <a:r>
              <a:rPr lang="zh-CN" altLang="en-US" sz="2000" b="1" dirty="0">
                <a:latin typeface="+mn-lt"/>
                <a:ea typeface="+mn-ea"/>
              </a:rPr>
              <a:t>控制流图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26CEE84-C18B-44E2-8B87-614F026A48A4}"/>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F20C2D23-5437-4F8A-8173-CDF0D03AED73}"/>
              </a:ext>
            </a:extLst>
          </p:cNvPr>
          <p:cNvSpPr>
            <a:spLocks noGrp="1"/>
          </p:cNvSpPr>
          <p:nvPr>
            <p:ph idx="1"/>
          </p:nvPr>
        </p:nvSpPr>
        <p:spPr/>
        <p:txBody>
          <a:bodyPr/>
          <a:lstStyle/>
          <a:p>
            <a:pPr marL="0" indent="0">
              <a:buFont typeface="Wingdings" panose="05000000000000000000" pitchFamily="2" charset="2"/>
              <a:buNone/>
              <a:defRPr/>
            </a:pPr>
            <a:r>
              <a:rPr lang="zh-CN" altLang="en-US" b="1" dirty="0">
                <a:latin typeface="+mn-ea"/>
              </a:rPr>
              <a:t>步骤</a:t>
            </a:r>
            <a:r>
              <a:rPr lang="en-US" altLang="zh-CN" b="1" dirty="0">
                <a:latin typeface="+mn-ea"/>
              </a:rPr>
              <a:t>4</a:t>
            </a:r>
            <a:r>
              <a:rPr lang="zh-CN" altLang="en-US" b="1" dirty="0">
                <a:latin typeface="+mn-ea"/>
              </a:rPr>
              <a:t>：设计测试用例</a:t>
            </a:r>
            <a:endParaRPr lang="en-US" altLang="zh-CN" b="1" dirty="0">
              <a:latin typeface="+mn-ea"/>
            </a:endParaRPr>
          </a:p>
          <a:p>
            <a:pPr lvl="1" algn="just">
              <a:defRPr/>
            </a:pPr>
            <a:r>
              <a:rPr lang="zh-CN" altLang="en-US" b="1" dirty="0">
                <a:latin typeface="+mn-ea"/>
                <a:ea typeface="+mn-ea"/>
              </a:rPr>
              <a:t>根据前面所得到的基本路径集，设计测试用例，覆盖全部基本路径。</a:t>
            </a:r>
            <a:endParaRPr lang="en-US" altLang="zh-CN" b="1" dirty="0">
              <a:latin typeface="+mn-ea"/>
              <a:ea typeface="+mn-ea"/>
            </a:endParaRPr>
          </a:p>
          <a:p>
            <a:pPr lvl="1" algn="just">
              <a:defRPr/>
            </a:pPr>
            <a:r>
              <a:rPr lang="zh-CN" altLang="en-US" b="1" dirty="0">
                <a:latin typeface="+mn-ea"/>
                <a:ea typeface="+mn-ea"/>
              </a:rPr>
              <a:t>只要设计出的测试用例能够确保这些基本路径的执行，就可以使得程序中的每个可执行语句至少执行一次，每个条件的取真和取假分支也能得到测试。</a:t>
            </a:r>
          </a:p>
          <a:p>
            <a:pPr lvl="1" algn="just">
              <a:defRPr/>
            </a:pPr>
            <a:endParaRPr lang="zh-CN" altLang="en-US" b="1" dirty="0">
              <a:latin typeface="+mn-ea"/>
              <a:ea typeface="+mn-ea"/>
            </a:endParaRPr>
          </a:p>
        </p:txBody>
      </p:sp>
      <p:sp>
        <p:nvSpPr>
          <p:cNvPr id="45060" name="页脚占位符 3">
            <a:extLst>
              <a:ext uri="{FF2B5EF4-FFF2-40B4-BE49-F238E27FC236}">
                <a16:creationId xmlns:a16="http://schemas.microsoft.com/office/drawing/2014/main" id="{91A6C01C-683C-4A72-9C00-01BCE7C26E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B7DDF462-FF4C-49FB-B476-FCF455B52AAA}"/>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D58C57FB-DABB-4DD4-8BED-2CD0BE425A0F}"/>
              </a:ext>
            </a:extLst>
          </p:cNvPr>
          <p:cNvSpPr>
            <a:spLocks noGrp="1"/>
          </p:cNvSpPr>
          <p:nvPr>
            <p:ph idx="1"/>
          </p:nvPr>
        </p:nvSpPr>
        <p:spPr>
          <a:xfrm>
            <a:off x="642938" y="1285875"/>
            <a:ext cx="8343900" cy="4856163"/>
          </a:xfrm>
        </p:spPr>
        <p:txBody>
          <a:bodyPr/>
          <a:lstStyle/>
          <a:p>
            <a:pPr>
              <a:buFont typeface="Wingdings" panose="05000000000000000000" pitchFamily="2" charset="2"/>
              <a:buNone/>
              <a:defRPr/>
            </a:pPr>
            <a:r>
              <a:rPr lang="en-US" altLang="zh-CN" sz="2800" b="1" dirty="0"/>
              <a:t>(3) </a:t>
            </a:r>
            <a:r>
              <a:rPr lang="zh-CN" sz="2800" b="1" dirty="0"/>
              <a:t>控制结构测试</a:t>
            </a:r>
            <a:endParaRPr lang="en-US" altLang="zh-CN" sz="2800" b="1" dirty="0"/>
          </a:p>
          <a:p>
            <a:pPr lvl="1">
              <a:defRPr/>
            </a:pPr>
            <a:r>
              <a:rPr lang="zh-CN" sz="2600" b="1" dirty="0">
                <a:ea typeface="+mn-ea"/>
              </a:rPr>
              <a:t>基本</a:t>
            </a:r>
            <a:r>
              <a:rPr lang="zh-CN" altLang="en-US" sz="2600" b="1" dirty="0">
                <a:ea typeface="+mn-ea"/>
              </a:rPr>
              <a:t>路径</a:t>
            </a:r>
            <a:r>
              <a:rPr lang="zh-CN" sz="2600" b="1" dirty="0">
                <a:ea typeface="+mn-ea"/>
              </a:rPr>
              <a:t>测试技术是</a:t>
            </a:r>
            <a:r>
              <a:rPr lang="zh-CN" sz="2600" b="1" dirty="0">
                <a:solidFill>
                  <a:srgbClr val="FF0000"/>
                </a:solidFill>
                <a:ea typeface="+mn-ea"/>
              </a:rPr>
              <a:t>控制结构测试技术</a:t>
            </a:r>
            <a:r>
              <a:rPr lang="zh-CN" sz="2600" b="1" dirty="0">
                <a:ea typeface="+mn-ea"/>
              </a:rPr>
              <a:t>之一。尽管基本路径测试简单高效，但是其并不充分</a:t>
            </a:r>
            <a:r>
              <a:rPr lang="zh-CN" altLang="en-US" sz="2600" b="1" dirty="0">
                <a:ea typeface="+mn-ea"/>
              </a:rPr>
              <a:t>。</a:t>
            </a:r>
            <a:endParaRPr lang="en-US" altLang="zh-CN" sz="2600" b="1" dirty="0">
              <a:ea typeface="+mn-ea"/>
            </a:endParaRPr>
          </a:p>
          <a:p>
            <a:pPr lvl="1">
              <a:defRPr/>
            </a:pPr>
            <a:r>
              <a:rPr lang="zh-CN" sz="2600" b="1" dirty="0">
                <a:ea typeface="+mn-ea"/>
              </a:rPr>
              <a:t>控制结构测试中的其它测试技术</a:t>
            </a:r>
            <a:r>
              <a:rPr lang="zh-CN" altLang="en-US" sz="2600" b="1" dirty="0">
                <a:ea typeface="+mn-ea"/>
              </a:rPr>
              <a:t>：</a:t>
            </a:r>
            <a:endParaRPr lang="en-US" altLang="zh-CN" sz="2600" b="1" dirty="0">
              <a:ea typeface="+mn-ea"/>
            </a:endParaRPr>
          </a:p>
          <a:p>
            <a:pPr lvl="2">
              <a:defRPr/>
            </a:pPr>
            <a:r>
              <a:rPr lang="zh-CN" altLang="en-US" b="1" dirty="0">
                <a:latin typeface="+mn-ea"/>
                <a:ea typeface="+mn-ea"/>
              </a:rPr>
              <a:t>试验设计法</a:t>
            </a:r>
            <a:endParaRPr lang="en-US" altLang="zh-CN" b="1" dirty="0">
              <a:latin typeface="+mn-ea"/>
              <a:ea typeface="+mn-ea"/>
            </a:endParaRPr>
          </a:p>
          <a:p>
            <a:pPr lvl="2">
              <a:defRPr/>
            </a:pPr>
            <a:r>
              <a:rPr lang="zh-CN" altLang="en-US" b="1" dirty="0">
                <a:latin typeface="+mn-ea"/>
                <a:ea typeface="+mn-ea"/>
              </a:rPr>
              <a:t>条件测试的策略</a:t>
            </a:r>
            <a:endParaRPr lang="en-US" altLang="zh-CN" b="1" dirty="0">
              <a:latin typeface="+mn-ea"/>
              <a:ea typeface="+mn-ea"/>
            </a:endParaRPr>
          </a:p>
          <a:p>
            <a:pPr lvl="2">
              <a:defRPr/>
            </a:pPr>
            <a:r>
              <a:rPr lang="zh-CN" altLang="en-US" b="1" dirty="0">
                <a:latin typeface="+mn-ea"/>
                <a:ea typeface="+mn-ea"/>
              </a:rPr>
              <a:t>循环测试</a:t>
            </a:r>
            <a:endParaRPr lang="en-US" altLang="zh-CN" b="1" dirty="0">
              <a:latin typeface="+mn-ea"/>
              <a:ea typeface="+mn-ea"/>
            </a:endParaRPr>
          </a:p>
        </p:txBody>
      </p:sp>
      <p:sp>
        <p:nvSpPr>
          <p:cNvPr id="46084" name="页脚占位符 3">
            <a:extLst>
              <a:ext uri="{FF2B5EF4-FFF2-40B4-BE49-F238E27FC236}">
                <a16:creationId xmlns:a16="http://schemas.microsoft.com/office/drawing/2014/main" id="{6549B94A-8E25-49EC-93A4-9883FDC451F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64EC3CA7-1819-462C-8620-87EDA2DE2A76}"/>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61BC1521-996E-493A-AC99-E76FBA191C1E}"/>
              </a:ext>
            </a:extLst>
          </p:cNvPr>
          <p:cNvSpPr>
            <a:spLocks noGrp="1"/>
          </p:cNvSpPr>
          <p:nvPr>
            <p:ph idx="1"/>
          </p:nvPr>
        </p:nvSpPr>
        <p:spPr/>
        <p:txBody>
          <a:bodyPr/>
          <a:lstStyle/>
          <a:p>
            <a:pPr>
              <a:buFont typeface="Wingdings" panose="05000000000000000000" pitchFamily="2" charset="2"/>
              <a:buNone/>
              <a:defRPr/>
            </a:pPr>
            <a:r>
              <a:rPr lang="en-US" altLang="zh-CN" b="1" dirty="0"/>
              <a:t>3. </a:t>
            </a:r>
            <a:r>
              <a:rPr lang="zh-CN" b="1" dirty="0"/>
              <a:t>黑盒测试技术</a:t>
            </a:r>
            <a:endParaRPr lang="en-US" altLang="zh-CN" b="1" dirty="0"/>
          </a:p>
          <a:p>
            <a:pPr>
              <a:buFont typeface="Wingdings" panose="05000000000000000000" pitchFamily="2" charset="2"/>
              <a:buNone/>
              <a:defRPr/>
            </a:pPr>
            <a:r>
              <a:rPr lang="en-US" altLang="zh-CN" sz="2800" b="1" dirty="0"/>
              <a:t>  (1) </a:t>
            </a:r>
            <a:r>
              <a:rPr lang="zh-CN" sz="2800" b="1" dirty="0"/>
              <a:t>等价类划分</a:t>
            </a:r>
            <a:endParaRPr lang="en-US" altLang="zh-CN" sz="2800" b="1" dirty="0"/>
          </a:p>
          <a:p>
            <a:pPr lvl="1">
              <a:buFont typeface="Wingdings" panose="05000000000000000000" pitchFamily="2" charset="2"/>
              <a:buNone/>
              <a:defRPr/>
            </a:pPr>
            <a:r>
              <a:rPr lang="en-US" altLang="zh-CN" sz="2400" b="1" dirty="0">
                <a:ea typeface="+mn-ea"/>
              </a:rPr>
              <a:t>	</a:t>
            </a:r>
            <a:r>
              <a:rPr lang="zh-CN" sz="2400" b="1" dirty="0">
                <a:ea typeface="+mn-ea"/>
              </a:rPr>
              <a:t>这一方法完全不考虑程序的内部结构，只依据程序的规格说明来设计测试用例</a:t>
            </a:r>
            <a:r>
              <a:rPr lang="zh-CN" altLang="en-US" sz="2400" b="1" dirty="0">
                <a:ea typeface="+mn-ea"/>
              </a:rPr>
              <a:t>。</a:t>
            </a:r>
            <a:endParaRPr lang="en-US" altLang="zh-CN" sz="2400" b="1" dirty="0">
              <a:ea typeface="+mn-ea"/>
            </a:endParaRPr>
          </a:p>
          <a:p>
            <a:pPr lvl="1">
              <a:buFont typeface="Wingdings" panose="05000000000000000000" pitchFamily="2" charset="2"/>
              <a:buNone/>
              <a:defRPr/>
            </a:pPr>
            <a:r>
              <a:rPr lang="en-US" altLang="zh-CN" sz="2400" b="1" dirty="0">
                <a:ea typeface="+mn-ea"/>
              </a:rPr>
              <a:t>	</a:t>
            </a:r>
            <a:r>
              <a:rPr lang="zh-CN" altLang="en-US" sz="2400" b="1" dirty="0">
                <a:ea typeface="+mn-ea"/>
              </a:rPr>
              <a:t>黑盒测试中，用所有可以输入的数据来测试程序是不可能的，只可能从全部可供输入的数据中选择一个子集进行测试。</a:t>
            </a:r>
            <a:endParaRPr lang="en-US" altLang="zh-CN" sz="2400" b="1" dirty="0">
              <a:ea typeface="+mn-ea"/>
            </a:endParaRPr>
          </a:p>
          <a:p>
            <a:pPr lvl="1">
              <a:buFont typeface="Wingdings" panose="05000000000000000000" pitchFamily="2" charset="2"/>
              <a:buNone/>
              <a:defRPr/>
            </a:pPr>
            <a:r>
              <a:rPr lang="en-US" altLang="zh-CN" sz="2400" b="1" dirty="0">
                <a:ea typeface="+mn-ea"/>
              </a:rPr>
              <a:t>	</a:t>
            </a:r>
            <a:r>
              <a:rPr lang="zh-CN" altLang="en-US" sz="2400" b="1" dirty="0">
                <a:ea typeface="+mn-ea"/>
              </a:rPr>
              <a:t>因此，</a:t>
            </a:r>
            <a:r>
              <a:rPr lang="zh-CN" sz="2400" b="1" dirty="0">
                <a:ea typeface="+mn-ea"/>
              </a:rPr>
              <a:t>该方法是把所有可能的输入数据划分为若干部分，从每一部分中选取少数有</a:t>
            </a:r>
            <a:r>
              <a:rPr lang="zh-CN" sz="2400" b="1" dirty="0">
                <a:solidFill>
                  <a:srgbClr val="FF0000"/>
                </a:solidFill>
                <a:ea typeface="+mn-ea"/>
              </a:rPr>
              <a:t>代表性</a:t>
            </a:r>
            <a:r>
              <a:rPr lang="zh-CN" sz="2400" b="1" dirty="0">
                <a:ea typeface="+mn-ea"/>
              </a:rPr>
              <a:t>的数据作为测试用例。</a:t>
            </a:r>
            <a:endParaRPr lang="en-US" altLang="zh-CN" sz="2400" b="1" dirty="0">
              <a:ea typeface="+mn-ea"/>
            </a:endParaRPr>
          </a:p>
          <a:p>
            <a:pPr lvl="1">
              <a:buFont typeface="Wingdings" panose="05000000000000000000" pitchFamily="2" charset="2"/>
              <a:buNone/>
              <a:defRPr/>
            </a:pPr>
            <a:endParaRPr lang="zh-CN" altLang="en-US" sz="2400" b="1" dirty="0">
              <a:ea typeface="+mn-ea"/>
            </a:endParaRPr>
          </a:p>
        </p:txBody>
      </p:sp>
      <p:sp>
        <p:nvSpPr>
          <p:cNvPr id="47108" name="页脚占位符 3">
            <a:extLst>
              <a:ext uri="{FF2B5EF4-FFF2-40B4-BE49-F238E27FC236}">
                <a16:creationId xmlns:a16="http://schemas.microsoft.com/office/drawing/2014/main" id="{58BDD4BB-39DC-45CE-B1DF-324ECC03D5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3BFC6BD-6466-4F0E-9D55-E8A903B90274}"/>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FC767835-A40D-41ED-8414-743F880FCC76}"/>
              </a:ext>
            </a:extLst>
          </p:cNvPr>
          <p:cNvSpPr>
            <a:spLocks noGrp="1"/>
          </p:cNvSpPr>
          <p:nvPr>
            <p:ph idx="1"/>
          </p:nvPr>
        </p:nvSpPr>
        <p:spPr>
          <a:xfrm>
            <a:off x="395288" y="1143000"/>
            <a:ext cx="8591550" cy="4856163"/>
          </a:xfrm>
        </p:spPr>
        <p:txBody>
          <a:bodyPr/>
          <a:lstStyle/>
          <a:p>
            <a:pPr lvl="1" algn="just">
              <a:buFont typeface="Wingdings" panose="05000000000000000000" pitchFamily="2" charset="2"/>
              <a:buNone/>
              <a:defRPr/>
            </a:pPr>
            <a:r>
              <a:rPr lang="zh-CN" b="1" dirty="0">
                <a:latin typeface="+mn-ea"/>
                <a:ea typeface="+mn-ea"/>
              </a:rPr>
              <a:t>划分等价类</a:t>
            </a:r>
            <a:endParaRPr lang="en-US" altLang="zh-CN" b="1" dirty="0">
              <a:latin typeface="+mn-ea"/>
              <a:ea typeface="+mn-ea"/>
            </a:endParaRPr>
          </a:p>
          <a:p>
            <a:pPr lvl="1" algn="just">
              <a:defRPr/>
            </a:pPr>
            <a:r>
              <a:rPr lang="zh-CN" b="1" dirty="0">
                <a:latin typeface="+mn-ea"/>
                <a:ea typeface="+mn-ea"/>
              </a:rPr>
              <a:t>所谓等价类是指某个输入域的子集合，在该子集合中，各个输入数据对于揭露程序中的错误都是等效的。</a:t>
            </a:r>
            <a:endParaRPr lang="en-US" altLang="zh-CN" b="1" dirty="0">
              <a:latin typeface="+mn-ea"/>
              <a:ea typeface="+mn-ea"/>
            </a:endParaRPr>
          </a:p>
          <a:p>
            <a:pPr lvl="1" algn="just">
              <a:defRPr/>
            </a:pPr>
            <a:r>
              <a:rPr lang="zh-CN" b="1" dirty="0">
                <a:latin typeface="+mn-ea"/>
                <a:ea typeface="+mn-ea"/>
              </a:rPr>
              <a:t>等价类的划分有两种不同的情况：</a:t>
            </a:r>
            <a:endParaRPr lang="en-US" altLang="zh-CN" b="1" dirty="0">
              <a:latin typeface="+mn-ea"/>
              <a:ea typeface="+mn-ea"/>
            </a:endParaRPr>
          </a:p>
          <a:p>
            <a:pPr lvl="2" algn="just">
              <a:defRPr/>
            </a:pPr>
            <a:r>
              <a:rPr lang="zh-CN" altLang="en-US" b="1" dirty="0">
                <a:latin typeface="+mn-ea"/>
                <a:ea typeface="+mn-ea"/>
              </a:rPr>
              <a:t>有效等价类：是指对于程序规格说明来说是合理的、有意义的输入数据构成的集合。利用它可以测试软件在合法输入的情况下，是否给出了符合规格说明的输出。</a:t>
            </a:r>
            <a:endParaRPr lang="en-US" altLang="zh-CN" b="1" dirty="0">
              <a:latin typeface="+mn-ea"/>
              <a:ea typeface="+mn-ea"/>
            </a:endParaRPr>
          </a:p>
          <a:p>
            <a:pPr lvl="2" algn="just">
              <a:defRPr/>
            </a:pPr>
            <a:r>
              <a:rPr lang="zh-CN" altLang="en-US" b="1" dirty="0">
                <a:latin typeface="+mn-ea"/>
                <a:ea typeface="+mn-ea"/>
              </a:rPr>
              <a:t>无效等价类：是指对于程序规格说明来说是不合理的、无意义的输入数据构成的集合。利用它可以测试软件对于不合理的输入数据是否进行充分判断并给出提示信息。</a:t>
            </a:r>
            <a:endParaRPr lang="en-US" altLang="zh-CN" b="1" dirty="0">
              <a:latin typeface="+mn-ea"/>
              <a:ea typeface="+mn-ea"/>
            </a:endParaRPr>
          </a:p>
        </p:txBody>
      </p:sp>
      <p:sp>
        <p:nvSpPr>
          <p:cNvPr id="48132" name="页脚占位符 3">
            <a:extLst>
              <a:ext uri="{FF2B5EF4-FFF2-40B4-BE49-F238E27FC236}">
                <a16:creationId xmlns:a16="http://schemas.microsoft.com/office/drawing/2014/main" id="{FB7D95BE-A26E-4258-9CBB-DA29F8F868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285578BD-FAFF-4CAA-9365-200FB6631A2A}"/>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3A87662D-7947-4CF1-A07B-F1653E57F0A7}"/>
              </a:ext>
            </a:extLst>
          </p:cNvPr>
          <p:cNvSpPr>
            <a:spLocks noGrp="1"/>
          </p:cNvSpPr>
          <p:nvPr>
            <p:ph idx="1"/>
          </p:nvPr>
        </p:nvSpPr>
        <p:spPr/>
        <p:txBody>
          <a:bodyPr/>
          <a:lstStyle/>
          <a:p>
            <a:pPr lvl="1">
              <a:defRPr/>
            </a:pPr>
            <a:r>
              <a:rPr lang="zh-CN" b="1" dirty="0">
                <a:latin typeface="+mn-ea"/>
                <a:ea typeface="+mn-ea"/>
              </a:rPr>
              <a:t>划分等价类的原则</a:t>
            </a:r>
            <a:r>
              <a:rPr lang="zh-CN" altLang="en-US" b="1" dirty="0">
                <a:latin typeface="+mn-ea"/>
                <a:ea typeface="+mn-ea"/>
              </a:rPr>
              <a:t>：</a:t>
            </a:r>
            <a:endParaRPr lang="en-US" altLang="zh-CN" b="1" dirty="0">
              <a:latin typeface="+mn-ea"/>
              <a:ea typeface="+mn-ea"/>
            </a:endParaRPr>
          </a:p>
          <a:p>
            <a:pPr lvl="2">
              <a:defRPr/>
            </a:pPr>
            <a:r>
              <a:rPr lang="zh-CN" altLang="en-US" b="1" dirty="0">
                <a:latin typeface="+mn-ea"/>
                <a:ea typeface="+mn-ea"/>
              </a:rPr>
              <a:t>按区间划分</a:t>
            </a:r>
            <a:endParaRPr lang="en-US" altLang="zh-CN" b="1" dirty="0">
              <a:latin typeface="+mn-ea"/>
              <a:ea typeface="+mn-ea"/>
            </a:endParaRPr>
          </a:p>
          <a:p>
            <a:pPr lvl="2">
              <a:defRPr/>
            </a:pPr>
            <a:r>
              <a:rPr lang="zh-CN" altLang="en-US" b="1" dirty="0">
                <a:latin typeface="+mn-ea"/>
                <a:ea typeface="+mn-ea"/>
              </a:rPr>
              <a:t>按数值集合划分</a:t>
            </a:r>
            <a:endParaRPr lang="en-US" altLang="zh-CN" b="1" dirty="0">
              <a:latin typeface="+mn-ea"/>
              <a:ea typeface="+mn-ea"/>
            </a:endParaRPr>
          </a:p>
          <a:p>
            <a:pPr lvl="2">
              <a:defRPr/>
            </a:pPr>
            <a:r>
              <a:rPr lang="zh-CN" altLang="en-US" b="1" dirty="0">
                <a:latin typeface="+mn-ea"/>
                <a:ea typeface="+mn-ea"/>
              </a:rPr>
              <a:t>输入条件是一个布尔量的划分</a:t>
            </a:r>
            <a:endParaRPr lang="en-US" altLang="zh-CN" b="1" dirty="0">
              <a:latin typeface="+mn-ea"/>
              <a:ea typeface="+mn-ea"/>
            </a:endParaRPr>
          </a:p>
          <a:p>
            <a:pPr lvl="2">
              <a:defRPr/>
            </a:pPr>
            <a:r>
              <a:rPr lang="zh-CN" altLang="en-US" b="1" dirty="0">
                <a:latin typeface="+mn-ea"/>
                <a:ea typeface="+mn-ea"/>
              </a:rPr>
              <a:t>按数值划分</a:t>
            </a:r>
            <a:endParaRPr lang="en-US" altLang="zh-CN" b="1" dirty="0">
              <a:latin typeface="+mn-ea"/>
              <a:ea typeface="+mn-ea"/>
            </a:endParaRPr>
          </a:p>
          <a:p>
            <a:pPr lvl="2">
              <a:defRPr/>
            </a:pPr>
            <a:r>
              <a:rPr lang="zh-CN" altLang="en-US" b="1" dirty="0">
                <a:latin typeface="+mn-ea"/>
                <a:ea typeface="+mn-ea"/>
              </a:rPr>
              <a:t>按限制条件或规则划分</a:t>
            </a:r>
            <a:endParaRPr lang="en-US" altLang="zh-CN" b="1" dirty="0">
              <a:latin typeface="+mn-ea"/>
              <a:ea typeface="+mn-ea"/>
            </a:endParaRPr>
          </a:p>
          <a:p>
            <a:pPr lvl="2">
              <a:defRPr/>
            </a:pPr>
            <a:r>
              <a:rPr lang="zh-CN" altLang="en-US" b="1" dirty="0">
                <a:latin typeface="+mn-ea"/>
                <a:ea typeface="+mn-ea"/>
              </a:rPr>
              <a:t>如果已划分的等价类中各元素在程序中的处理方式不同，则应将此等价类进一步划分成更小的等价类</a:t>
            </a:r>
          </a:p>
        </p:txBody>
      </p:sp>
      <p:sp>
        <p:nvSpPr>
          <p:cNvPr id="49156" name="页脚占位符 3">
            <a:extLst>
              <a:ext uri="{FF2B5EF4-FFF2-40B4-BE49-F238E27FC236}">
                <a16:creationId xmlns:a16="http://schemas.microsoft.com/office/drawing/2014/main" id="{B90336ED-FCFD-4F90-8091-E29964000DC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5A0A3D7-87C0-46FB-A9B9-7A61C9D5C820}"/>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FBE370DD-5EEB-437D-BCC9-A4ED08EF402D}"/>
              </a:ext>
            </a:extLst>
          </p:cNvPr>
          <p:cNvSpPr>
            <a:spLocks noGrp="1"/>
          </p:cNvSpPr>
          <p:nvPr>
            <p:ph idx="1"/>
          </p:nvPr>
        </p:nvSpPr>
        <p:spPr/>
        <p:txBody>
          <a:bodyPr/>
          <a:lstStyle/>
          <a:p>
            <a:pPr marL="0" indent="0">
              <a:buFont typeface="Wingdings" panose="05000000000000000000" pitchFamily="2" charset="2"/>
              <a:buNone/>
              <a:defRPr/>
            </a:pPr>
            <a:r>
              <a:rPr lang="zh-CN" altLang="en-US" sz="2800" b="1" dirty="0">
                <a:latin typeface="+mn-ea"/>
              </a:rPr>
              <a:t>采用等价类划分方法设计测试用例的步骤</a:t>
            </a:r>
            <a:endParaRPr lang="en-US" altLang="zh-CN" sz="2800" b="1" dirty="0">
              <a:latin typeface="+mn-ea"/>
            </a:endParaRPr>
          </a:p>
          <a:p>
            <a:pPr>
              <a:buFont typeface="Wingdings" panose="05000000000000000000" pitchFamily="2" charset="2"/>
              <a:buChar char="Ø"/>
              <a:defRPr/>
            </a:pPr>
            <a:r>
              <a:rPr lang="zh-CN" altLang="en-US" sz="2800" b="1" dirty="0">
                <a:latin typeface="+mn-ea"/>
              </a:rPr>
              <a:t>划分等价类，包括有效等价类与无效等价类</a:t>
            </a:r>
            <a:endParaRPr lang="en-US" altLang="zh-CN" sz="2800" b="1" dirty="0">
              <a:latin typeface="+mn-ea"/>
            </a:endParaRPr>
          </a:p>
          <a:p>
            <a:pPr>
              <a:buFont typeface="Wingdings" panose="05000000000000000000" pitchFamily="2" charset="2"/>
              <a:buChar char="Ø"/>
              <a:defRPr/>
            </a:pPr>
            <a:r>
              <a:rPr lang="zh-CN" altLang="en-US" sz="2800" b="1" dirty="0">
                <a:latin typeface="+mn-ea"/>
              </a:rPr>
              <a:t>对所有有效等价类和无效等价类进行顺序编号</a:t>
            </a:r>
            <a:endParaRPr lang="en-US" altLang="zh-CN" sz="2800" b="1" dirty="0">
              <a:latin typeface="+mn-ea"/>
            </a:endParaRPr>
          </a:p>
          <a:p>
            <a:pPr>
              <a:buFont typeface="Wingdings" panose="05000000000000000000" pitchFamily="2" charset="2"/>
              <a:buChar char="Ø"/>
              <a:defRPr/>
            </a:pPr>
            <a:r>
              <a:rPr lang="zh-CN" altLang="en-US" sz="2800" b="1" dirty="0">
                <a:latin typeface="+mn-ea"/>
              </a:rPr>
              <a:t>设计测试用例，尽可能多地覆盖尚未被覆盖的有效等价类，重复这一步骤，直到全部有效等价类均被覆盖到为止</a:t>
            </a:r>
            <a:endParaRPr lang="en-US" altLang="zh-CN" sz="2800" b="1" dirty="0">
              <a:latin typeface="+mn-ea"/>
            </a:endParaRPr>
          </a:p>
          <a:p>
            <a:pPr>
              <a:buFont typeface="Wingdings" panose="05000000000000000000" pitchFamily="2" charset="2"/>
              <a:buChar char="Ø"/>
              <a:defRPr/>
            </a:pPr>
            <a:r>
              <a:rPr lang="zh-CN" altLang="en-US" sz="2800" b="1" dirty="0">
                <a:latin typeface="+mn-ea"/>
              </a:rPr>
              <a:t>设计测试用例，每次只覆盖一个无效等价类，重复这一步骤，直到全部无效等价类均被覆盖到为止</a:t>
            </a:r>
          </a:p>
        </p:txBody>
      </p:sp>
      <p:sp>
        <p:nvSpPr>
          <p:cNvPr id="50180" name="页脚占位符 3">
            <a:extLst>
              <a:ext uri="{FF2B5EF4-FFF2-40B4-BE49-F238E27FC236}">
                <a16:creationId xmlns:a16="http://schemas.microsoft.com/office/drawing/2014/main" id="{567BC706-5456-48FC-9994-24C1BDFCD4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8249B794-6FDA-4280-BC7D-7A759DA2DCF7}"/>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B84769A8-2EE2-4283-A1EE-F13DF3E3989E}"/>
              </a:ext>
            </a:extLst>
          </p:cNvPr>
          <p:cNvSpPr>
            <a:spLocks noGrp="1"/>
          </p:cNvSpPr>
          <p:nvPr>
            <p:ph idx="1"/>
          </p:nvPr>
        </p:nvSpPr>
        <p:spPr>
          <a:xfrm>
            <a:off x="179388" y="1409700"/>
            <a:ext cx="8812212" cy="4856163"/>
          </a:xfrm>
        </p:spPr>
        <p:txBody>
          <a:bodyPr/>
          <a:lstStyle/>
          <a:p>
            <a:pPr marL="0" indent="0" algn="just">
              <a:buFont typeface="Wingdings" panose="05000000000000000000" pitchFamily="2" charset="2"/>
              <a:buNone/>
              <a:defRPr/>
            </a:pPr>
            <a:r>
              <a:rPr lang="zh-CN" altLang="zh-CN" b="1" dirty="0"/>
              <a:t>平面坐标系中存在两个点，分别为</a:t>
            </a:r>
            <a:r>
              <a:rPr lang="en-US" altLang="zh-CN" b="1" dirty="0"/>
              <a:t>N(x1, y1)</a:t>
            </a:r>
            <a:r>
              <a:rPr lang="zh-CN" altLang="zh-CN" b="1" dirty="0"/>
              <a:t>，</a:t>
            </a:r>
            <a:r>
              <a:rPr lang="en-US" altLang="zh-CN" b="1" dirty="0"/>
              <a:t>B(x2, y2)</a:t>
            </a:r>
            <a:r>
              <a:rPr lang="zh-CN" altLang="zh-CN" b="1" dirty="0"/>
              <a:t>，对其限定如下：</a:t>
            </a:r>
          </a:p>
          <a:p>
            <a:pPr algn="just">
              <a:defRPr/>
            </a:pPr>
            <a:r>
              <a:rPr lang="zh-CN" altLang="zh-CN" b="1" dirty="0"/>
              <a:t>点</a:t>
            </a:r>
            <a:r>
              <a:rPr lang="en-US" altLang="zh-CN" b="1" dirty="0"/>
              <a:t>N</a:t>
            </a:r>
            <a:r>
              <a:rPr lang="zh-CN" altLang="zh-CN" b="1" dirty="0"/>
              <a:t>坐标：在</a:t>
            </a:r>
            <a:r>
              <a:rPr lang="en-US" altLang="zh-CN" b="1" dirty="0"/>
              <a:t>y=1</a:t>
            </a:r>
            <a:r>
              <a:rPr lang="zh-CN" altLang="zh-CN" b="1" dirty="0"/>
              <a:t>直线上</a:t>
            </a:r>
          </a:p>
          <a:p>
            <a:pPr algn="just">
              <a:defRPr/>
            </a:pPr>
            <a:r>
              <a:rPr lang="zh-CN" altLang="zh-CN" b="1" dirty="0"/>
              <a:t>点</a:t>
            </a:r>
            <a:r>
              <a:rPr lang="en-US" altLang="zh-CN" b="1" dirty="0"/>
              <a:t>B</a:t>
            </a:r>
            <a:r>
              <a:rPr lang="zh-CN" altLang="zh-CN" b="1" dirty="0"/>
              <a:t>坐标：位于第三象限</a:t>
            </a:r>
          </a:p>
          <a:p>
            <a:pPr algn="just">
              <a:defRPr/>
            </a:pPr>
            <a:r>
              <a:rPr lang="en-US" altLang="zh-CN" b="1" dirty="0"/>
              <a:t>N</a:t>
            </a:r>
            <a:r>
              <a:rPr lang="zh-CN" altLang="zh-CN" b="1" dirty="0"/>
              <a:t>和</a:t>
            </a:r>
            <a:r>
              <a:rPr lang="en-US" altLang="zh-CN" b="1" dirty="0"/>
              <a:t>B</a:t>
            </a:r>
            <a:r>
              <a:rPr lang="zh-CN" altLang="zh-CN" b="1" dirty="0"/>
              <a:t>限定关系：同时位于以</a:t>
            </a:r>
            <a:r>
              <a:rPr lang="en-US" altLang="zh-CN" b="1" dirty="0"/>
              <a:t>(0, 0)</a:t>
            </a:r>
            <a:r>
              <a:rPr lang="zh-CN" altLang="zh-CN" b="1" dirty="0"/>
              <a:t>为圆心，半径不小于</a:t>
            </a:r>
            <a:r>
              <a:rPr lang="en-US" altLang="zh-CN" b="1" dirty="0"/>
              <a:t>2</a:t>
            </a:r>
            <a:r>
              <a:rPr lang="zh-CN" altLang="zh-CN" b="1" dirty="0"/>
              <a:t>且小于</a:t>
            </a:r>
            <a:r>
              <a:rPr lang="en-US" altLang="zh-CN" b="1" dirty="0"/>
              <a:t>5</a:t>
            </a:r>
            <a:r>
              <a:rPr lang="zh-CN" altLang="zh-CN" b="1" dirty="0"/>
              <a:t>的圆上</a:t>
            </a:r>
          </a:p>
          <a:p>
            <a:pPr algn="just">
              <a:defRPr/>
            </a:pPr>
            <a:r>
              <a:rPr lang="zh-CN" altLang="zh-CN" b="1" dirty="0"/>
              <a:t>问题：假定测试程序能接受一切符合上述规定的坐标输入，请根据</a:t>
            </a:r>
            <a:r>
              <a:rPr lang="en-US" altLang="zh-CN" b="1" dirty="0"/>
              <a:t>N B</a:t>
            </a:r>
            <a:r>
              <a:rPr lang="zh-CN" altLang="zh-CN" b="1" dirty="0"/>
              <a:t>两点的规格说明，分别划分等价类。</a:t>
            </a:r>
            <a:endParaRPr lang="zh-CN" altLang="en-US" b="1" dirty="0"/>
          </a:p>
        </p:txBody>
      </p:sp>
      <p:sp>
        <p:nvSpPr>
          <p:cNvPr id="52228" name="页脚占位符 3">
            <a:extLst>
              <a:ext uri="{FF2B5EF4-FFF2-40B4-BE49-F238E27FC236}">
                <a16:creationId xmlns:a16="http://schemas.microsoft.com/office/drawing/2014/main" id="{70367927-1E3F-47EC-914D-9ABB78E304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846815E-AF86-4200-B5AC-3EE98A69BDB5}"/>
              </a:ext>
            </a:extLst>
          </p:cNvPr>
          <p:cNvSpPr>
            <a:spLocks noGrp="1"/>
          </p:cNvSpPr>
          <p:nvPr>
            <p:ph type="title"/>
          </p:nvPr>
        </p:nvSpPr>
        <p:spPr/>
        <p:txBody>
          <a:bodyPr/>
          <a:lstStyle/>
          <a:p>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F122BFFE-158C-4274-8DF5-396B9F3C8A63}"/>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en-US" altLang="zh-CN" b="1" dirty="0"/>
              <a:t>2. </a:t>
            </a:r>
            <a:r>
              <a:rPr lang="zh-CN" b="1" dirty="0"/>
              <a:t>软件实现的任务</a:t>
            </a:r>
            <a:endParaRPr lang="en-US" altLang="zh-CN" b="1" dirty="0"/>
          </a:p>
          <a:p>
            <a:pPr lvl="1">
              <a:defRPr/>
            </a:pPr>
            <a:r>
              <a:rPr lang="zh-CN" b="1" dirty="0">
                <a:ea typeface="+mn-ea"/>
              </a:rPr>
              <a:t>程序设计语言的选择。</a:t>
            </a:r>
            <a:endParaRPr lang="en-US" altLang="zh-CN" b="1" dirty="0">
              <a:ea typeface="+mn-ea"/>
            </a:endParaRPr>
          </a:p>
          <a:p>
            <a:pPr lvl="2">
              <a:defRPr/>
            </a:pPr>
            <a:r>
              <a:rPr lang="zh-CN" b="1" dirty="0">
                <a:ea typeface="+mn-ea"/>
              </a:rPr>
              <a:t>根据软件系统的特点和设计方案，选择一种或多种程序设计语言作为编码实现的工具。</a:t>
            </a:r>
            <a:endParaRPr lang="en-US" altLang="zh-CN" b="1" dirty="0">
              <a:ea typeface="+mn-ea"/>
            </a:endParaRPr>
          </a:p>
          <a:p>
            <a:pPr lvl="1">
              <a:defRPr/>
            </a:pPr>
            <a:r>
              <a:rPr lang="zh-CN" b="1" dirty="0">
                <a:ea typeface="+mn-ea"/>
              </a:rPr>
              <a:t>集成开发环境的选择。</a:t>
            </a:r>
            <a:endParaRPr lang="en-US" altLang="zh-CN" b="1" dirty="0">
              <a:ea typeface="+mn-ea"/>
            </a:endParaRPr>
          </a:p>
          <a:p>
            <a:pPr lvl="2">
              <a:defRPr/>
            </a:pPr>
            <a:r>
              <a:rPr lang="zh-CN" altLang="en-US" b="1" dirty="0">
                <a:ea typeface="+mn-ea"/>
              </a:rPr>
              <a:t>集成开发环境是来帮助程序设计者组织、编译、调试程序的开发工具软件。</a:t>
            </a:r>
            <a:endParaRPr lang="en-US" altLang="zh-CN" b="1" dirty="0">
              <a:ea typeface="+mn-ea"/>
            </a:endParaRPr>
          </a:p>
          <a:p>
            <a:pPr lvl="1">
              <a:defRPr/>
            </a:pPr>
            <a:r>
              <a:rPr lang="zh-CN" b="1" dirty="0">
                <a:ea typeface="+mn-ea"/>
              </a:rPr>
              <a:t>程序实现算法的设计。</a:t>
            </a:r>
            <a:endParaRPr lang="en-US" altLang="zh-CN" b="1" dirty="0">
              <a:ea typeface="+mn-ea"/>
            </a:endParaRPr>
          </a:p>
          <a:p>
            <a:pPr lvl="2">
              <a:defRPr/>
            </a:pPr>
            <a:r>
              <a:rPr lang="zh-CN" altLang="en-US" b="1" dirty="0">
                <a:ea typeface="+mn-ea"/>
              </a:rPr>
              <a:t>针对要实现特定功能的程序模块，设计其实现所需的数据结构和算法。</a:t>
            </a:r>
            <a:endParaRPr lang="en-US" altLang="zh-CN" b="1" dirty="0">
              <a:ea typeface="+mn-ea"/>
            </a:endParaRPr>
          </a:p>
          <a:p>
            <a:pPr lvl="1">
              <a:defRPr/>
            </a:pPr>
            <a:r>
              <a:rPr lang="zh-CN" b="1" dirty="0">
                <a:ea typeface="+mn-ea"/>
              </a:rPr>
              <a:t>程序编码实现。</a:t>
            </a:r>
            <a:endParaRPr lang="en-US" altLang="zh-CN" b="1" dirty="0">
              <a:ea typeface="+mn-ea"/>
            </a:endParaRPr>
          </a:p>
        </p:txBody>
      </p:sp>
      <p:sp>
        <p:nvSpPr>
          <p:cNvPr id="9220" name="页脚占位符 3">
            <a:extLst>
              <a:ext uri="{FF2B5EF4-FFF2-40B4-BE49-F238E27FC236}">
                <a16:creationId xmlns:a16="http://schemas.microsoft.com/office/drawing/2014/main" id="{EEC83654-138F-404A-A5D2-5734BADB9A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3B0018BD-DB63-4669-B5E9-C7FBB4D6190B}"/>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53251" name="页脚占位符 3">
            <a:extLst>
              <a:ext uri="{FF2B5EF4-FFF2-40B4-BE49-F238E27FC236}">
                <a16:creationId xmlns:a16="http://schemas.microsoft.com/office/drawing/2014/main" id="{40BD4C1F-F0C3-447F-838F-6601494B59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aphicFrame>
        <p:nvGraphicFramePr>
          <p:cNvPr id="5" name="表格 4">
            <a:extLst>
              <a:ext uri="{FF2B5EF4-FFF2-40B4-BE49-F238E27FC236}">
                <a16:creationId xmlns:a16="http://schemas.microsoft.com/office/drawing/2014/main" id="{BE6956DF-122D-4977-923D-06783AB8C4E2}"/>
              </a:ext>
            </a:extLst>
          </p:cNvPr>
          <p:cNvGraphicFramePr>
            <a:graphicFrameLocks noGrp="1"/>
          </p:cNvGraphicFramePr>
          <p:nvPr>
            <p:extLst/>
          </p:nvPr>
        </p:nvGraphicFramePr>
        <p:xfrm>
          <a:off x="179388" y="1196975"/>
          <a:ext cx="8913811" cy="5184774"/>
        </p:xfrm>
        <a:graphic>
          <a:graphicData uri="http://schemas.openxmlformats.org/drawingml/2006/table">
            <a:tbl>
              <a:tblPr firstRow="1" firstCol="1" bandRow="1">
                <a:tableStyleId>{5940675A-B579-460E-94D1-54222C63F5DA}</a:tableStyleId>
              </a:tblPr>
              <a:tblGrid>
                <a:gridCol w="1584197">
                  <a:extLst>
                    <a:ext uri="{9D8B030D-6E8A-4147-A177-3AD203B41FA5}">
                      <a16:colId xmlns:a16="http://schemas.microsoft.com/office/drawing/2014/main" val="3457611535"/>
                    </a:ext>
                  </a:extLst>
                </a:gridCol>
                <a:gridCol w="3713312">
                  <a:extLst>
                    <a:ext uri="{9D8B030D-6E8A-4147-A177-3AD203B41FA5}">
                      <a16:colId xmlns:a16="http://schemas.microsoft.com/office/drawing/2014/main" val="4240379402"/>
                    </a:ext>
                  </a:extLst>
                </a:gridCol>
                <a:gridCol w="3616302">
                  <a:extLst>
                    <a:ext uri="{9D8B030D-6E8A-4147-A177-3AD203B41FA5}">
                      <a16:colId xmlns:a16="http://schemas.microsoft.com/office/drawing/2014/main" val="2042979510"/>
                    </a:ext>
                  </a:extLst>
                </a:gridCol>
              </a:tblGrid>
              <a:tr h="740682">
                <a:tc>
                  <a:txBody>
                    <a:bodyPr/>
                    <a:lstStyle/>
                    <a:p>
                      <a:pPr algn="just">
                        <a:spcAft>
                          <a:spcPts val="0"/>
                        </a:spcAft>
                      </a:pPr>
                      <a:r>
                        <a:rPr lang="zh-CN" sz="2800" b="1" kern="100" dirty="0">
                          <a:effectLst/>
                          <a:latin typeface="+mn-lt"/>
                          <a:ea typeface="+mn-ea"/>
                        </a:rPr>
                        <a:t>输入条件</a:t>
                      </a:r>
                    </a:p>
                  </a:txBody>
                  <a:tcPr marL="68581" marR="68581" marT="0" marB="0" anchor="ctr"/>
                </a:tc>
                <a:tc>
                  <a:txBody>
                    <a:bodyPr/>
                    <a:lstStyle/>
                    <a:p>
                      <a:pPr algn="just">
                        <a:spcAft>
                          <a:spcPts val="0"/>
                        </a:spcAft>
                      </a:pPr>
                      <a:r>
                        <a:rPr lang="zh-CN" sz="2800" b="1" kern="100" dirty="0">
                          <a:effectLst/>
                          <a:latin typeface="+mn-lt"/>
                          <a:ea typeface="+mn-ea"/>
                        </a:rPr>
                        <a:t>有效等价类</a:t>
                      </a:r>
                    </a:p>
                  </a:txBody>
                  <a:tcPr marL="68581" marR="68581" marT="0" marB="0" anchor="ctr"/>
                </a:tc>
                <a:tc>
                  <a:txBody>
                    <a:bodyPr/>
                    <a:lstStyle/>
                    <a:p>
                      <a:pPr algn="just">
                        <a:spcAft>
                          <a:spcPts val="0"/>
                        </a:spcAft>
                      </a:pPr>
                      <a:r>
                        <a:rPr lang="zh-CN" sz="2800" b="1" kern="100" dirty="0">
                          <a:effectLst/>
                          <a:latin typeface="+mn-lt"/>
                          <a:ea typeface="+mn-ea"/>
                        </a:rPr>
                        <a:t>无效等价类</a:t>
                      </a:r>
                    </a:p>
                  </a:txBody>
                  <a:tcPr marL="68581" marR="68581" marT="0" marB="0" anchor="ctr"/>
                </a:tc>
                <a:extLst>
                  <a:ext uri="{0D108BD9-81ED-4DB2-BD59-A6C34878D82A}">
                    <a16:rowId xmlns:a16="http://schemas.microsoft.com/office/drawing/2014/main" val="3035487420"/>
                  </a:ext>
                </a:extLst>
              </a:tr>
              <a:tr h="740682">
                <a:tc>
                  <a:txBody>
                    <a:bodyPr/>
                    <a:lstStyle/>
                    <a:p>
                      <a:pPr algn="just">
                        <a:spcAft>
                          <a:spcPts val="0"/>
                        </a:spcAft>
                      </a:pPr>
                      <a:r>
                        <a:rPr lang="en-US" sz="2800" b="1" kern="100" dirty="0">
                          <a:effectLst/>
                          <a:latin typeface="+mn-lt"/>
                          <a:ea typeface="+mn-ea"/>
                        </a:rPr>
                        <a:t>N</a:t>
                      </a:r>
                      <a:r>
                        <a:rPr lang="zh-CN" sz="2800" b="1" kern="100" dirty="0">
                          <a:effectLst/>
                          <a:latin typeface="+mn-lt"/>
                          <a:ea typeface="+mn-ea"/>
                        </a:rPr>
                        <a:t>点坐标</a:t>
                      </a:r>
                    </a:p>
                  </a:txBody>
                  <a:tcPr marL="68581" marR="68581" marT="0" marB="0" anchor="ctr"/>
                </a:tc>
                <a:tc>
                  <a:txBody>
                    <a:bodyPr/>
                    <a:lstStyle/>
                    <a:p>
                      <a:pPr algn="just">
                        <a:spcAft>
                          <a:spcPts val="0"/>
                        </a:spcAft>
                      </a:pPr>
                      <a:r>
                        <a:rPr lang="en-US" sz="2800" b="1" kern="100" dirty="0">
                          <a:effectLst/>
                          <a:latin typeface="+mn-lt"/>
                          <a:ea typeface="+mn-ea"/>
                        </a:rPr>
                        <a:t> y1=1 (1)</a:t>
                      </a:r>
                      <a:endParaRPr lang="zh-CN" sz="2800" b="1" kern="100" dirty="0">
                        <a:effectLst/>
                        <a:latin typeface="+mn-lt"/>
                        <a:ea typeface="+mn-ea"/>
                      </a:endParaRPr>
                    </a:p>
                  </a:txBody>
                  <a:tcPr marL="68581" marR="68581" marT="0" marB="0" anchor="ctr"/>
                </a:tc>
                <a:tc>
                  <a:txBody>
                    <a:bodyPr/>
                    <a:lstStyle/>
                    <a:p>
                      <a:pPr algn="just">
                        <a:spcAft>
                          <a:spcPts val="0"/>
                        </a:spcAft>
                      </a:pPr>
                      <a:r>
                        <a:rPr lang="en-US" sz="2800" b="1" kern="100" dirty="0">
                          <a:effectLst/>
                          <a:latin typeface="+mn-lt"/>
                          <a:ea typeface="+mn-ea"/>
                        </a:rPr>
                        <a:t>y1≠1 (2)</a:t>
                      </a:r>
                      <a:endParaRPr lang="zh-CN" sz="2800" b="1" kern="100" dirty="0">
                        <a:effectLst/>
                        <a:latin typeface="+mn-lt"/>
                        <a:ea typeface="+mn-ea"/>
                      </a:endParaRPr>
                    </a:p>
                  </a:txBody>
                  <a:tcPr marL="68581" marR="68581" marT="0" marB="0" anchor="ctr"/>
                </a:tc>
                <a:extLst>
                  <a:ext uri="{0D108BD9-81ED-4DB2-BD59-A6C34878D82A}">
                    <a16:rowId xmlns:a16="http://schemas.microsoft.com/office/drawing/2014/main" val="1862083317"/>
                  </a:ext>
                </a:extLst>
              </a:tr>
              <a:tr h="1481364">
                <a:tc>
                  <a:txBody>
                    <a:bodyPr/>
                    <a:lstStyle/>
                    <a:p>
                      <a:pPr algn="just">
                        <a:spcAft>
                          <a:spcPts val="0"/>
                        </a:spcAft>
                      </a:pPr>
                      <a:r>
                        <a:rPr lang="en-US" sz="2800" b="1" kern="100" dirty="0">
                          <a:effectLst/>
                          <a:latin typeface="+mn-lt"/>
                          <a:ea typeface="+mn-ea"/>
                        </a:rPr>
                        <a:t>B</a:t>
                      </a:r>
                      <a:r>
                        <a:rPr lang="zh-CN" sz="2800" b="1" kern="100" dirty="0">
                          <a:effectLst/>
                          <a:latin typeface="+mn-lt"/>
                          <a:ea typeface="+mn-ea"/>
                        </a:rPr>
                        <a:t>点坐标</a:t>
                      </a:r>
                    </a:p>
                  </a:txBody>
                  <a:tcPr marL="68581" marR="68581" marT="0" marB="0" anchor="ctr"/>
                </a:tc>
                <a:tc>
                  <a:txBody>
                    <a:bodyPr/>
                    <a:lstStyle/>
                    <a:p>
                      <a:pPr algn="just">
                        <a:spcAft>
                          <a:spcPts val="0"/>
                        </a:spcAft>
                      </a:pPr>
                      <a:r>
                        <a:rPr lang="en-US" sz="2800" b="1" kern="100" dirty="0">
                          <a:effectLst/>
                          <a:latin typeface="+mn-lt"/>
                          <a:ea typeface="+mn-ea"/>
                        </a:rPr>
                        <a:t>x2&lt;0, y2&lt;0 (3)</a:t>
                      </a:r>
                      <a:endParaRPr lang="zh-CN" sz="2800" b="1" kern="100" dirty="0">
                        <a:effectLst/>
                        <a:latin typeface="+mn-lt"/>
                        <a:ea typeface="+mn-ea"/>
                      </a:endParaRPr>
                    </a:p>
                  </a:txBody>
                  <a:tcPr marL="68581" marR="68581" marT="0" marB="0" anchor="ctr"/>
                </a:tc>
                <a:tc>
                  <a:txBody>
                    <a:bodyPr/>
                    <a:lstStyle/>
                    <a:p>
                      <a:pPr algn="just">
                        <a:spcAft>
                          <a:spcPts val="0"/>
                        </a:spcAft>
                      </a:pPr>
                      <a:r>
                        <a:rPr lang="en-US" sz="2800" b="1" kern="100" dirty="0">
                          <a:effectLst/>
                          <a:latin typeface="+mn-lt"/>
                          <a:ea typeface="+mn-ea"/>
                        </a:rPr>
                        <a:t>x2≥0, y2≥0 (4), </a:t>
                      </a:r>
                    </a:p>
                    <a:p>
                      <a:pPr algn="just">
                        <a:spcAft>
                          <a:spcPts val="0"/>
                        </a:spcAft>
                      </a:pPr>
                      <a:r>
                        <a:rPr lang="en-US" sz="2800" b="1" kern="100" dirty="0">
                          <a:effectLst/>
                          <a:latin typeface="+mn-lt"/>
                          <a:ea typeface="+mn-ea"/>
                        </a:rPr>
                        <a:t>x2≤0, y2≥0 (5)</a:t>
                      </a:r>
                      <a:r>
                        <a:rPr lang="zh-CN" sz="2800" b="1" kern="100" dirty="0">
                          <a:effectLst/>
                          <a:latin typeface="+mn-lt"/>
                          <a:ea typeface="+mn-ea"/>
                        </a:rPr>
                        <a:t>，</a:t>
                      </a:r>
                      <a:endParaRPr lang="en-US" altLang="zh-CN" sz="2800" b="1" kern="100" dirty="0">
                        <a:effectLst/>
                        <a:latin typeface="+mn-lt"/>
                        <a:ea typeface="+mn-ea"/>
                      </a:endParaRPr>
                    </a:p>
                    <a:p>
                      <a:pPr algn="just">
                        <a:spcAft>
                          <a:spcPts val="0"/>
                        </a:spcAft>
                      </a:pPr>
                      <a:r>
                        <a:rPr lang="en-US" sz="2800" b="1" kern="100" dirty="0">
                          <a:effectLst/>
                          <a:latin typeface="+mn-lt"/>
                          <a:ea typeface="+mn-ea"/>
                        </a:rPr>
                        <a:t>x2≥0, y2≤0 (6)</a:t>
                      </a:r>
                      <a:endParaRPr lang="zh-CN" sz="2800" b="1" kern="100" dirty="0">
                        <a:effectLst/>
                        <a:latin typeface="+mn-lt"/>
                        <a:ea typeface="+mn-ea"/>
                      </a:endParaRPr>
                    </a:p>
                  </a:txBody>
                  <a:tcPr marL="68581" marR="68581" marT="0" marB="0" anchor="ctr"/>
                </a:tc>
                <a:extLst>
                  <a:ext uri="{0D108BD9-81ED-4DB2-BD59-A6C34878D82A}">
                    <a16:rowId xmlns:a16="http://schemas.microsoft.com/office/drawing/2014/main" val="3614398544"/>
                  </a:ext>
                </a:extLst>
              </a:tr>
              <a:tr h="2222046">
                <a:tc>
                  <a:txBody>
                    <a:bodyPr/>
                    <a:lstStyle/>
                    <a:p>
                      <a:pPr algn="just">
                        <a:spcAft>
                          <a:spcPts val="0"/>
                        </a:spcAft>
                      </a:pPr>
                      <a:r>
                        <a:rPr lang="en-US" sz="2800" b="1" kern="100" dirty="0">
                          <a:effectLst/>
                          <a:latin typeface="+mn-lt"/>
                          <a:ea typeface="+mn-ea"/>
                        </a:rPr>
                        <a:t>N</a:t>
                      </a:r>
                      <a:r>
                        <a:rPr lang="zh-CN" sz="2800" b="1" kern="100" dirty="0">
                          <a:effectLst/>
                          <a:latin typeface="+mn-lt"/>
                          <a:ea typeface="+mn-ea"/>
                        </a:rPr>
                        <a:t>和</a:t>
                      </a:r>
                      <a:r>
                        <a:rPr lang="en-US" sz="2800" b="1" kern="100" dirty="0">
                          <a:effectLst/>
                          <a:latin typeface="+mn-lt"/>
                          <a:ea typeface="+mn-ea"/>
                        </a:rPr>
                        <a:t>B</a:t>
                      </a:r>
                      <a:r>
                        <a:rPr lang="zh-CN" sz="2800" b="1" kern="100" dirty="0">
                          <a:effectLst/>
                          <a:latin typeface="+mn-lt"/>
                          <a:ea typeface="+mn-ea"/>
                        </a:rPr>
                        <a:t>限定关系</a:t>
                      </a:r>
                    </a:p>
                  </a:txBody>
                  <a:tcPr marL="68581" marR="68581" marT="0" marB="0" anchor="ctr"/>
                </a:tc>
                <a:tc>
                  <a:txBody>
                    <a:bodyPr/>
                    <a:lstStyle/>
                    <a:p>
                      <a:pPr algn="just">
                        <a:spcAft>
                          <a:spcPts val="0"/>
                        </a:spcAft>
                      </a:pPr>
                      <a:r>
                        <a:rPr lang="en-US" sz="2800" b="1" kern="100" dirty="0">
                          <a:effectLst/>
                          <a:latin typeface="+mn-lt"/>
                          <a:ea typeface="+mn-ea"/>
                        </a:rPr>
                        <a:t>4≤x</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&lt;25 (7),</a:t>
                      </a:r>
                      <a:endParaRPr lang="zh-CN" sz="2800" b="1" kern="100" dirty="0">
                        <a:effectLst/>
                        <a:latin typeface="+mn-lt"/>
                        <a:ea typeface="+mn-ea"/>
                      </a:endParaRPr>
                    </a:p>
                    <a:p>
                      <a:pPr algn="just">
                        <a:spcAft>
                          <a:spcPts val="0"/>
                        </a:spcAft>
                      </a:pPr>
                      <a:r>
                        <a:rPr lang="en-US" sz="2800" b="1" kern="100" dirty="0">
                          <a:effectLst/>
                          <a:latin typeface="+mn-lt"/>
                          <a:ea typeface="+mn-ea"/>
                        </a:rPr>
                        <a:t>4≤x</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&lt;25 (8),</a:t>
                      </a:r>
                      <a:endParaRPr lang="zh-CN" sz="2800" b="1" kern="100" dirty="0">
                        <a:effectLst/>
                        <a:latin typeface="+mn-lt"/>
                        <a:ea typeface="+mn-ea"/>
                      </a:endParaRPr>
                    </a:p>
                    <a:p>
                      <a:pPr algn="just">
                        <a:spcAft>
                          <a:spcPts val="0"/>
                        </a:spcAft>
                      </a:pPr>
                      <a:r>
                        <a:rPr lang="en-US" sz="2800" b="1" kern="100" dirty="0">
                          <a:effectLst/>
                          <a:latin typeface="+mn-lt"/>
                          <a:ea typeface="+mn-ea"/>
                        </a:rPr>
                        <a:t>x</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=x</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(9)</a:t>
                      </a:r>
                      <a:endParaRPr lang="zh-CN" sz="2800" b="1" kern="100" dirty="0">
                        <a:effectLst/>
                        <a:latin typeface="+mn-lt"/>
                        <a:ea typeface="+mn-ea"/>
                      </a:endParaRPr>
                    </a:p>
                  </a:txBody>
                  <a:tcPr marL="68581" marR="68581" marT="0" marB="0" anchor="ctr"/>
                </a:tc>
                <a:tc>
                  <a:txBody>
                    <a:bodyPr/>
                    <a:lstStyle/>
                    <a:p>
                      <a:pPr algn="just">
                        <a:spcAft>
                          <a:spcPts val="0"/>
                        </a:spcAft>
                      </a:pPr>
                      <a:r>
                        <a:rPr lang="en-US" sz="2800" b="1" kern="100" dirty="0">
                          <a:effectLst/>
                          <a:latin typeface="+mn-lt"/>
                          <a:ea typeface="+mn-ea"/>
                        </a:rPr>
                        <a:t>x</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&lt;4(10),</a:t>
                      </a:r>
                      <a:r>
                        <a:rPr lang="en-US" sz="2800" b="1" kern="100" baseline="0" dirty="0">
                          <a:effectLst/>
                          <a:latin typeface="+mn-lt"/>
                          <a:ea typeface="+mn-ea"/>
                        </a:rPr>
                        <a:t> </a:t>
                      </a:r>
                      <a:r>
                        <a:rPr lang="en-US" sz="2800" b="1" kern="100" dirty="0">
                          <a:effectLst/>
                          <a:latin typeface="+mn-lt"/>
                          <a:ea typeface="+mn-ea"/>
                        </a:rPr>
                        <a:t>x</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≥25(11),</a:t>
                      </a:r>
                      <a:r>
                        <a:rPr lang="zh-CN" sz="2800" b="1" kern="100" dirty="0">
                          <a:effectLst/>
                          <a:latin typeface="+mn-lt"/>
                          <a:ea typeface="+mn-ea"/>
                        </a:rPr>
                        <a:t> </a:t>
                      </a:r>
                      <a:r>
                        <a:rPr lang="en-US" sz="2800" b="1" kern="100" dirty="0">
                          <a:effectLst/>
                          <a:latin typeface="+mn-lt"/>
                          <a:ea typeface="+mn-ea"/>
                        </a:rPr>
                        <a:t>x</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&lt;4(12), x</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≥25(13),</a:t>
                      </a:r>
                      <a:endParaRPr lang="zh-CN" sz="2800" b="1" kern="100" dirty="0">
                        <a:effectLst/>
                        <a:latin typeface="+mn-lt"/>
                        <a:ea typeface="+mn-ea"/>
                      </a:endParaRPr>
                    </a:p>
                    <a:p>
                      <a:pPr algn="just">
                        <a:spcAft>
                          <a:spcPts val="0"/>
                        </a:spcAft>
                      </a:pPr>
                      <a:r>
                        <a:rPr lang="en-US" sz="2800" b="1" kern="100" dirty="0">
                          <a:effectLst/>
                          <a:latin typeface="+mn-lt"/>
                          <a:ea typeface="+mn-ea"/>
                        </a:rPr>
                        <a:t>x</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1</a:t>
                      </a:r>
                      <a:r>
                        <a:rPr lang="en-US" sz="2800" b="1" kern="100" baseline="30000" dirty="0">
                          <a:effectLst/>
                          <a:latin typeface="+mn-lt"/>
                          <a:ea typeface="+mn-ea"/>
                        </a:rPr>
                        <a:t>2</a:t>
                      </a:r>
                      <a:r>
                        <a:rPr lang="en-US" sz="2800" b="1" kern="100" dirty="0">
                          <a:effectLst/>
                          <a:latin typeface="+mn-lt"/>
                          <a:ea typeface="+mn-ea"/>
                        </a:rPr>
                        <a:t>≠x</a:t>
                      </a:r>
                      <a:r>
                        <a:rPr lang="en-US" sz="2800" b="1" kern="100" baseline="-25000" dirty="0">
                          <a:effectLst/>
                          <a:latin typeface="+mn-lt"/>
                          <a:ea typeface="+mn-ea"/>
                        </a:rPr>
                        <a:t>2</a:t>
                      </a:r>
                      <a:r>
                        <a:rPr lang="en-US" sz="2800" b="1" kern="100" baseline="30000" dirty="0">
                          <a:effectLst/>
                          <a:latin typeface="+mn-lt"/>
                          <a:ea typeface="+mn-ea"/>
                        </a:rPr>
                        <a:t>2</a:t>
                      </a:r>
                      <a:r>
                        <a:rPr lang="en-US" sz="2800" b="1" kern="100" dirty="0">
                          <a:effectLst/>
                          <a:latin typeface="+mn-lt"/>
                          <a:ea typeface="+mn-ea"/>
                        </a:rPr>
                        <a:t>+y</a:t>
                      </a:r>
                      <a:r>
                        <a:rPr lang="en-US" sz="2800" b="1" kern="100" baseline="-25000" dirty="0">
                          <a:effectLst/>
                          <a:latin typeface="+mn-lt"/>
                          <a:ea typeface="+mn-ea"/>
                        </a:rPr>
                        <a:t>2</a:t>
                      </a:r>
                      <a:r>
                        <a:rPr lang="en-US" sz="2800" b="1" kern="100" baseline="30000" dirty="0">
                          <a:effectLst/>
                          <a:latin typeface="+mn-lt"/>
                          <a:ea typeface="+mn-ea"/>
                        </a:rPr>
                        <a:t>2 </a:t>
                      </a:r>
                      <a:r>
                        <a:rPr lang="en-US" sz="2800" b="1" kern="100" dirty="0">
                          <a:effectLst/>
                          <a:latin typeface="+mn-lt"/>
                          <a:ea typeface="+mn-ea"/>
                        </a:rPr>
                        <a:t>(14)</a:t>
                      </a:r>
                      <a:endParaRPr lang="zh-CN" sz="2800" b="1" kern="100" dirty="0">
                        <a:effectLst/>
                        <a:latin typeface="+mn-lt"/>
                        <a:ea typeface="+mn-ea"/>
                      </a:endParaRPr>
                    </a:p>
                  </a:txBody>
                  <a:tcPr marL="68581" marR="68581" marT="0" marB="0" anchor="ctr"/>
                </a:tc>
                <a:extLst>
                  <a:ext uri="{0D108BD9-81ED-4DB2-BD59-A6C34878D82A}">
                    <a16:rowId xmlns:a16="http://schemas.microsoft.com/office/drawing/2014/main" val="19424127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C281DCCD-BC7D-41AF-9A4F-8431982EE42B}"/>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C61DA6ED-CA8D-46BC-9857-35D557BA8171}"/>
              </a:ext>
            </a:extLst>
          </p:cNvPr>
          <p:cNvSpPr>
            <a:spLocks noGrp="1"/>
          </p:cNvSpPr>
          <p:nvPr>
            <p:ph idx="1"/>
          </p:nvPr>
        </p:nvSpPr>
        <p:spPr/>
        <p:txBody>
          <a:bodyPr/>
          <a:lstStyle/>
          <a:p>
            <a:pPr>
              <a:buFont typeface="Wingdings" panose="05000000000000000000" pitchFamily="2" charset="2"/>
              <a:buNone/>
              <a:defRPr/>
            </a:pPr>
            <a:r>
              <a:rPr lang="en-US" altLang="zh-CN" sz="2800" b="1" dirty="0"/>
              <a:t>(2) </a:t>
            </a:r>
            <a:r>
              <a:rPr lang="zh-CN" altLang="en-US" sz="2800" b="1" dirty="0"/>
              <a:t>边界值分析</a:t>
            </a:r>
            <a:endParaRPr lang="en-US" altLang="zh-CN" sz="2800" b="1" dirty="0"/>
          </a:p>
          <a:p>
            <a:pPr lvl="1">
              <a:defRPr/>
            </a:pPr>
            <a:r>
              <a:rPr lang="zh-CN" sz="2400" b="1" dirty="0">
                <a:ea typeface="+mn-ea"/>
              </a:rPr>
              <a:t>人们从长期的测试工作经验得知，大量的错误是发生在输入或输出范围的边界上，而不是在输入范围的内部。因此针对各种边界情况设计测试用例，可以查出更多的错误。</a:t>
            </a:r>
          </a:p>
          <a:p>
            <a:pPr lvl="1">
              <a:defRPr/>
            </a:pPr>
            <a:r>
              <a:rPr lang="zh-CN" sz="2400" b="1" dirty="0">
                <a:ea typeface="+mn-ea"/>
              </a:rPr>
              <a:t>这里所说的边界是指，相当于输入等价类和输出等价类而言，稍高于其边界值及稍低于其边界值的一些特定情况。</a:t>
            </a:r>
            <a:endParaRPr lang="en-US" altLang="zh-CN" sz="2400" b="1" dirty="0">
              <a:ea typeface="+mn-ea"/>
            </a:endParaRPr>
          </a:p>
          <a:p>
            <a:pPr lvl="1">
              <a:defRPr/>
            </a:pPr>
            <a:r>
              <a:rPr lang="zh-CN" sz="2400" b="1" dirty="0">
                <a:ea typeface="+mn-ea"/>
              </a:rPr>
              <a:t>边界值分析方法是最有效的黑盒测试方法，但当边界情况很复杂的时候，要找出适当的测试用例还需针对问题的输入域、输出域边界，耐心细致地逐个考虑。</a:t>
            </a:r>
            <a:endParaRPr lang="zh-CN" altLang="en-US" sz="2400" b="1" dirty="0">
              <a:ea typeface="+mn-ea"/>
            </a:endParaRPr>
          </a:p>
        </p:txBody>
      </p:sp>
      <p:sp>
        <p:nvSpPr>
          <p:cNvPr id="54276" name="页脚占位符 3">
            <a:extLst>
              <a:ext uri="{FF2B5EF4-FFF2-40B4-BE49-F238E27FC236}">
                <a16:creationId xmlns:a16="http://schemas.microsoft.com/office/drawing/2014/main" id="{5AE159FB-406D-41EB-8636-3275637809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5BBFE19-B2C4-4A6B-8AE8-1E5BBE8A81D1}"/>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5989C023-96CB-45D6-BFCA-4FB15C43D8F2}"/>
              </a:ext>
            </a:extLst>
          </p:cNvPr>
          <p:cNvSpPr>
            <a:spLocks noGrp="1"/>
          </p:cNvSpPr>
          <p:nvPr>
            <p:ph idx="1"/>
          </p:nvPr>
        </p:nvSpPr>
        <p:spPr>
          <a:xfrm>
            <a:off x="34925" y="1214438"/>
            <a:ext cx="8986838" cy="4856162"/>
          </a:xfrm>
        </p:spPr>
        <p:txBody>
          <a:bodyPr/>
          <a:lstStyle/>
          <a:p>
            <a:pPr lvl="1">
              <a:defRPr/>
            </a:pPr>
            <a:r>
              <a:rPr lang="zh-CN" b="1" dirty="0">
                <a:latin typeface="+mn-ea"/>
                <a:ea typeface="+mn-ea"/>
              </a:rPr>
              <a:t>边界值分析法选取测试用例的原则</a:t>
            </a:r>
            <a:endParaRPr lang="en-US" altLang="zh-CN" b="1" dirty="0">
              <a:latin typeface="+mn-ea"/>
              <a:ea typeface="+mn-ea"/>
            </a:endParaRPr>
          </a:p>
          <a:p>
            <a:pPr lvl="2">
              <a:defRPr/>
            </a:pPr>
            <a:r>
              <a:rPr lang="zh-CN" altLang="en-US" sz="2000" b="1" dirty="0">
                <a:latin typeface="+mn-ea"/>
                <a:ea typeface="+mn-ea"/>
              </a:rPr>
              <a:t>如果输入条件规定了值的范围，则应选取刚达到这个范围的边界值，以及刚刚超过这个范围的边界值作为测试输入数据</a:t>
            </a:r>
            <a:endParaRPr lang="en-US" altLang="zh-CN" sz="2000" b="1" dirty="0">
              <a:latin typeface="+mn-ea"/>
              <a:ea typeface="+mn-ea"/>
            </a:endParaRPr>
          </a:p>
          <a:p>
            <a:pPr lvl="2">
              <a:defRPr/>
            </a:pPr>
            <a:r>
              <a:rPr lang="zh-CN" altLang="en-US" sz="2000" b="1" dirty="0">
                <a:latin typeface="+mn-ea"/>
                <a:ea typeface="+mn-ea"/>
              </a:rPr>
              <a:t>如果输入条件规定了值的个数，则用最大个数、最小个数、比最大个数多</a:t>
            </a:r>
            <a:r>
              <a:rPr lang="en-US" sz="2000" b="1" dirty="0">
                <a:latin typeface="+mn-ea"/>
                <a:ea typeface="+mn-ea"/>
              </a:rPr>
              <a:t>1</a:t>
            </a:r>
            <a:r>
              <a:rPr lang="zh-CN" altLang="en-US" sz="2000" b="1" dirty="0">
                <a:latin typeface="+mn-ea"/>
                <a:ea typeface="+mn-ea"/>
              </a:rPr>
              <a:t>、比最小个数少</a:t>
            </a:r>
            <a:r>
              <a:rPr lang="en-US" sz="2000" b="1" dirty="0">
                <a:latin typeface="+mn-ea"/>
                <a:ea typeface="+mn-ea"/>
              </a:rPr>
              <a:t>1</a:t>
            </a:r>
            <a:r>
              <a:rPr lang="zh-CN" altLang="en-US" sz="2000" b="1" dirty="0">
                <a:latin typeface="+mn-ea"/>
                <a:ea typeface="+mn-ea"/>
              </a:rPr>
              <a:t>的数作为测试用例。</a:t>
            </a:r>
            <a:endParaRPr lang="en-US" altLang="zh-CN" sz="2000" b="1" dirty="0">
              <a:latin typeface="+mn-ea"/>
              <a:ea typeface="+mn-ea"/>
            </a:endParaRPr>
          </a:p>
          <a:p>
            <a:pPr lvl="2">
              <a:defRPr/>
            </a:pPr>
            <a:r>
              <a:rPr lang="zh-CN" altLang="en-US" sz="2000" b="1" dirty="0">
                <a:latin typeface="+mn-ea"/>
                <a:ea typeface="+mn-ea"/>
              </a:rPr>
              <a:t>如果输出结果限定在某个范围内，则应选取测试用例，使输出结果刚刚达到这个范围的边界值，或刚刚超过这个边界值</a:t>
            </a:r>
            <a:endParaRPr lang="en-US" altLang="zh-CN" sz="2000" b="1" dirty="0">
              <a:latin typeface="+mn-ea"/>
              <a:ea typeface="+mn-ea"/>
            </a:endParaRPr>
          </a:p>
          <a:p>
            <a:pPr lvl="2">
              <a:defRPr/>
            </a:pPr>
            <a:r>
              <a:rPr lang="zh-CN" altLang="en-US" sz="2000" b="1" dirty="0">
                <a:latin typeface="+mn-ea"/>
                <a:ea typeface="+mn-ea"/>
              </a:rPr>
              <a:t>如果输出结果规定了个数，则选用使输出结果为最大个数、最小个数、比最大个数多</a:t>
            </a:r>
            <a:r>
              <a:rPr lang="en-US" sz="2000" b="1" dirty="0">
                <a:latin typeface="+mn-ea"/>
                <a:ea typeface="+mn-ea"/>
              </a:rPr>
              <a:t>1</a:t>
            </a:r>
            <a:r>
              <a:rPr lang="zh-CN" altLang="en-US" sz="2000" b="1" dirty="0">
                <a:latin typeface="+mn-ea"/>
                <a:ea typeface="+mn-ea"/>
              </a:rPr>
              <a:t>、比最小个数少</a:t>
            </a:r>
            <a:r>
              <a:rPr lang="en-US" sz="2000" b="1" dirty="0">
                <a:latin typeface="+mn-ea"/>
                <a:ea typeface="+mn-ea"/>
              </a:rPr>
              <a:t>1</a:t>
            </a:r>
            <a:r>
              <a:rPr lang="zh-CN" altLang="en-US" sz="2000" b="1" dirty="0">
                <a:latin typeface="+mn-ea"/>
                <a:ea typeface="+mn-ea"/>
              </a:rPr>
              <a:t>的数作为测试用例</a:t>
            </a:r>
            <a:endParaRPr lang="en-US" altLang="zh-CN" sz="2000" b="1" dirty="0">
              <a:latin typeface="+mn-ea"/>
              <a:ea typeface="+mn-ea"/>
            </a:endParaRPr>
          </a:p>
          <a:p>
            <a:pPr lvl="2">
              <a:defRPr/>
            </a:pPr>
            <a:r>
              <a:rPr lang="zh-CN" altLang="en-US" sz="2000" b="1" dirty="0">
                <a:latin typeface="+mn-ea"/>
                <a:ea typeface="+mn-ea"/>
              </a:rPr>
              <a:t>如果输入与输出是有序集合，则应选取集合的第一个元素和最后一个元素作为测试用例</a:t>
            </a:r>
            <a:endParaRPr lang="en-US" altLang="zh-CN" sz="2000" b="1" dirty="0">
              <a:latin typeface="+mn-ea"/>
              <a:ea typeface="+mn-ea"/>
            </a:endParaRPr>
          </a:p>
          <a:p>
            <a:pPr lvl="2">
              <a:defRPr/>
            </a:pPr>
            <a:r>
              <a:rPr lang="zh-CN" altLang="en-US" sz="2000" b="1" dirty="0">
                <a:latin typeface="+mn-ea"/>
                <a:ea typeface="+mn-ea"/>
              </a:rPr>
              <a:t>如果程序中使用了一个内部数据结构，则应当选择这个内部数据结构的边界的值作为测试用例</a:t>
            </a:r>
            <a:endParaRPr lang="en-US" altLang="zh-CN" sz="2000" b="1" dirty="0">
              <a:latin typeface="+mn-ea"/>
              <a:ea typeface="+mn-ea"/>
            </a:endParaRPr>
          </a:p>
          <a:p>
            <a:pPr lvl="2">
              <a:defRPr/>
            </a:pPr>
            <a:r>
              <a:rPr lang="zh-CN" altLang="en-US" sz="2000" b="1" dirty="0">
                <a:latin typeface="+mn-ea"/>
                <a:ea typeface="+mn-ea"/>
              </a:rPr>
              <a:t>分析规格说明书，找到其他可能的边界条件进行测试</a:t>
            </a:r>
          </a:p>
        </p:txBody>
      </p:sp>
      <p:sp>
        <p:nvSpPr>
          <p:cNvPr id="55300" name="页脚占位符 3">
            <a:extLst>
              <a:ext uri="{FF2B5EF4-FFF2-40B4-BE49-F238E27FC236}">
                <a16:creationId xmlns:a16="http://schemas.microsoft.com/office/drawing/2014/main" id="{E87CF35D-8E78-4B6F-BF2A-F6A8CAAA4F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0FDE070-91FE-479F-9FE4-3B9942F9FB9A}"/>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022D8130-C2A4-42F7-8526-FCE4F4C973AB}"/>
              </a:ext>
            </a:extLst>
          </p:cNvPr>
          <p:cNvSpPr>
            <a:spLocks noGrp="1"/>
          </p:cNvSpPr>
          <p:nvPr>
            <p:ph idx="1"/>
          </p:nvPr>
        </p:nvSpPr>
        <p:spPr/>
        <p:txBody>
          <a:bodyPr/>
          <a:lstStyle/>
          <a:p>
            <a:pPr>
              <a:buFont typeface="Wingdings" panose="05000000000000000000" pitchFamily="2" charset="2"/>
              <a:buNone/>
              <a:defRPr/>
            </a:pPr>
            <a:r>
              <a:rPr lang="en-US" altLang="zh-CN" sz="2800" b="1" dirty="0"/>
              <a:t>(3)</a:t>
            </a:r>
            <a:r>
              <a:rPr lang="zh-CN" sz="2800" b="1" dirty="0"/>
              <a:t>错误推测法</a:t>
            </a:r>
            <a:endParaRPr lang="en-US" altLang="zh-CN" sz="2800" b="1" dirty="0"/>
          </a:p>
          <a:p>
            <a:pPr lvl="1">
              <a:defRPr/>
            </a:pPr>
            <a:r>
              <a:rPr lang="zh-CN" sz="2600" b="1" dirty="0">
                <a:ea typeface="+mn-ea"/>
              </a:rPr>
              <a:t>错误推测法指的是人们依靠经验和直觉推测程序中可能存在的各种错误，从而有针对性地编写检查这些错误的例子的测试方法。</a:t>
            </a:r>
            <a:endParaRPr lang="en-US" altLang="zh-CN" sz="2600" b="1" dirty="0">
              <a:ea typeface="+mn-ea"/>
            </a:endParaRPr>
          </a:p>
          <a:p>
            <a:pPr lvl="1">
              <a:defRPr/>
            </a:pPr>
            <a:r>
              <a:rPr lang="zh-CN" sz="2600" b="1" dirty="0">
                <a:ea typeface="+mn-ea"/>
              </a:rPr>
              <a:t>错误推测法的基本想法是：列举出程序中所有可能有的错误和容易发生错误的特殊情况，根据它们选择测试用例。</a:t>
            </a:r>
            <a:endParaRPr lang="zh-CN" altLang="en-US" sz="2600" b="1" dirty="0">
              <a:ea typeface="+mn-ea"/>
            </a:endParaRPr>
          </a:p>
        </p:txBody>
      </p:sp>
      <p:sp>
        <p:nvSpPr>
          <p:cNvPr id="56324" name="页脚占位符 3">
            <a:extLst>
              <a:ext uri="{FF2B5EF4-FFF2-40B4-BE49-F238E27FC236}">
                <a16:creationId xmlns:a16="http://schemas.microsoft.com/office/drawing/2014/main" id="{EDC48090-E9EF-4DF0-A697-E8F0AEEA87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3DAC9D88-BB8F-4435-945F-4C9FDA1310A8}"/>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085AB2E0-B40C-47F3-AD81-C39F97DCE441}"/>
              </a:ext>
            </a:extLst>
          </p:cNvPr>
          <p:cNvSpPr>
            <a:spLocks noGrp="1"/>
          </p:cNvSpPr>
          <p:nvPr>
            <p:ph idx="1"/>
          </p:nvPr>
        </p:nvSpPr>
        <p:spPr/>
        <p:txBody>
          <a:bodyPr/>
          <a:lstStyle/>
          <a:p>
            <a:pPr>
              <a:buFont typeface="Wingdings" panose="05000000000000000000" pitchFamily="2" charset="2"/>
              <a:buNone/>
              <a:defRPr/>
            </a:pPr>
            <a:r>
              <a:rPr lang="en-US" altLang="zh-CN" sz="2800" b="1" dirty="0"/>
              <a:t>(4)</a:t>
            </a:r>
            <a:r>
              <a:rPr lang="zh-CN" sz="2800" b="1" dirty="0"/>
              <a:t>因果图</a:t>
            </a:r>
            <a:endParaRPr lang="en-US" altLang="zh-CN" sz="2800" b="1" dirty="0"/>
          </a:p>
          <a:p>
            <a:pPr lvl="1">
              <a:defRPr/>
            </a:pPr>
            <a:r>
              <a:rPr lang="zh-CN" sz="2400" b="1" dirty="0">
                <a:ea typeface="+mn-ea"/>
              </a:rPr>
              <a:t>如果在测试时必须考虑输入条件的各种组合，可能的组合数将是天文数字。因此必须考虑使用一种适合于描述对于多种条件的组合，相应产生多个动作的形式来考虑设计测试用例，这就需要利用因果图</a:t>
            </a:r>
            <a:r>
              <a:rPr lang="zh-CN" altLang="en-US" sz="2400" b="1" dirty="0">
                <a:ea typeface="+mn-ea"/>
              </a:rPr>
              <a:t>。</a:t>
            </a:r>
            <a:endParaRPr lang="en-US" altLang="zh-CN" sz="2400" b="1" dirty="0">
              <a:ea typeface="+mn-ea"/>
            </a:endParaRPr>
          </a:p>
          <a:p>
            <a:pPr lvl="1">
              <a:defRPr/>
            </a:pPr>
            <a:r>
              <a:rPr lang="zh-CN" sz="2400" b="1" dirty="0">
                <a:ea typeface="+mn-ea"/>
              </a:rPr>
              <a:t>因果图方法最终生成的就是</a:t>
            </a:r>
            <a:r>
              <a:rPr lang="zh-CN" sz="2400" b="1" dirty="0">
                <a:solidFill>
                  <a:srgbClr val="FF0000"/>
                </a:solidFill>
                <a:ea typeface="+mn-ea"/>
              </a:rPr>
              <a:t>判定表</a:t>
            </a:r>
            <a:r>
              <a:rPr lang="zh-CN" sz="2400" b="1" dirty="0">
                <a:ea typeface="+mn-ea"/>
              </a:rPr>
              <a:t>。它适合于检查程序输入条件的各种组合情况。</a:t>
            </a:r>
            <a:endParaRPr lang="zh-CN" altLang="en-US" sz="2400" b="1" dirty="0">
              <a:ea typeface="+mn-ea"/>
            </a:endParaRPr>
          </a:p>
        </p:txBody>
      </p:sp>
      <p:sp>
        <p:nvSpPr>
          <p:cNvPr id="57348" name="页脚占位符 3">
            <a:extLst>
              <a:ext uri="{FF2B5EF4-FFF2-40B4-BE49-F238E27FC236}">
                <a16:creationId xmlns:a16="http://schemas.microsoft.com/office/drawing/2014/main" id="{A2515914-6B72-45D7-978D-5C42D1EC80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BE0C270B-0C41-4C04-A484-A32D37D29586}"/>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6B74004F-1970-43DA-83C7-C54583FE303A}"/>
              </a:ext>
            </a:extLst>
          </p:cNvPr>
          <p:cNvSpPr>
            <a:spLocks noGrp="1"/>
          </p:cNvSpPr>
          <p:nvPr>
            <p:ph idx="1"/>
          </p:nvPr>
        </p:nvSpPr>
        <p:spPr>
          <a:xfrm>
            <a:off x="642938" y="1000125"/>
            <a:ext cx="8343900" cy="4856163"/>
          </a:xfrm>
        </p:spPr>
        <p:txBody>
          <a:bodyPr/>
          <a:lstStyle/>
          <a:p>
            <a:pPr lvl="1">
              <a:defRPr/>
            </a:pPr>
            <a:r>
              <a:rPr lang="zh-CN" b="1" dirty="0">
                <a:latin typeface="+mn-ea"/>
                <a:ea typeface="+mn-ea"/>
              </a:rPr>
              <a:t>利用因果图生成测试用例的基本步骤</a:t>
            </a:r>
            <a:endParaRPr lang="en-US" altLang="zh-CN" b="1" dirty="0">
              <a:latin typeface="+mn-ea"/>
              <a:ea typeface="+mn-ea"/>
            </a:endParaRPr>
          </a:p>
          <a:p>
            <a:pPr lvl="2">
              <a:defRPr/>
            </a:pPr>
            <a:r>
              <a:rPr lang="zh-CN" altLang="en-US" b="1" dirty="0">
                <a:latin typeface="+mn-ea"/>
                <a:ea typeface="+mn-ea"/>
              </a:rPr>
              <a:t>分析软件规格说明描述中，哪些是原因（即输入条件或输入条件的等价类），哪些是结果（即输出条件），并给每个原因和结果赋予一个标识符</a:t>
            </a:r>
            <a:endParaRPr lang="en-US" altLang="zh-CN" b="1" dirty="0">
              <a:latin typeface="+mn-ea"/>
              <a:ea typeface="+mn-ea"/>
            </a:endParaRPr>
          </a:p>
          <a:p>
            <a:pPr lvl="2">
              <a:defRPr/>
            </a:pPr>
            <a:r>
              <a:rPr lang="zh-CN" altLang="en-US" b="1" dirty="0">
                <a:latin typeface="+mn-ea"/>
                <a:ea typeface="+mn-ea"/>
              </a:rPr>
              <a:t>分析软件规格说明描述中的语义，找出原因与结果之间，原因与原因之间对应的关系，根据这些关系，画出因果图</a:t>
            </a:r>
            <a:endParaRPr lang="en-US" altLang="zh-CN" b="1" dirty="0">
              <a:latin typeface="+mn-ea"/>
              <a:ea typeface="+mn-ea"/>
            </a:endParaRPr>
          </a:p>
          <a:p>
            <a:pPr lvl="2">
              <a:defRPr/>
            </a:pPr>
            <a:r>
              <a:rPr lang="zh-CN" altLang="en-US" b="1" dirty="0">
                <a:latin typeface="+mn-ea"/>
                <a:ea typeface="+mn-ea"/>
              </a:rPr>
              <a:t>由于语法或环境限制，有些原因与原因之间，原因与结果之间的组合情况不可能出现。为表明这些特殊情况，在因果图上用一些记号标明约束或限制条件</a:t>
            </a:r>
            <a:endParaRPr lang="en-US" altLang="zh-CN" b="1" dirty="0">
              <a:latin typeface="+mn-ea"/>
              <a:ea typeface="+mn-ea"/>
            </a:endParaRPr>
          </a:p>
          <a:p>
            <a:pPr lvl="2">
              <a:defRPr/>
            </a:pPr>
            <a:r>
              <a:rPr lang="zh-CN" altLang="en-US" b="1" dirty="0">
                <a:latin typeface="+mn-ea"/>
                <a:ea typeface="+mn-ea"/>
              </a:rPr>
              <a:t>把因果图转换成判定表</a:t>
            </a:r>
            <a:endParaRPr lang="en-US" altLang="zh-CN" b="1" dirty="0">
              <a:latin typeface="+mn-ea"/>
              <a:ea typeface="+mn-ea"/>
            </a:endParaRPr>
          </a:p>
          <a:p>
            <a:pPr lvl="2">
              <a:defRPr/>
            </a:pPr>
            <a:r>
              <a:rPr lang="zh-CN" altLang="en-US" b="1" dirty="0">
                <a:latin typeface="+mn-ea"/>
                <a:ea typeface="+mn-ea"/>
              </a:rPr>
              <a:t>把判定表的每一列拿出来作为依据，设计测试用例</a:t>
            </a:r>
          </a:p>
        </p:txBody>
      </p:sp>
      <p:sp>
        <p:nvSpPr>
          <p:cNvPr id="58372" name="页脚占位符 3">
            <a:extLst>
              <a:ext uri="{FF2B5EF4-FFF2-40B4-BE49-F238E27FC236}">
                <a16:creationId xmlns:a16="http://schemas.microsoft.com/office/drawing/2014/main" id="{6F191F13-D302-4921-BC23-D27C9ABEEF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BEDF8A4-CC5E-470A-9842-2A81017C6C00}"/>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59395" name="内容占位符 2">
            <a:extLst>
              <a:ext uri="{FF2B5EF4-FFF2-40B4-BE49-F238E27FC236}">
                <a16:creationId xmlns:a16="http://schemas.microsoft.com/office/drawing/2014/main" id="{02510138-8948-4646-B015-E97F8F556C5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59396" name="页脚占位符 3">
            <a:extLst>
              <a:ext uri="{FF2B5EF4-FFF2-40B4-BE49-F238E27FC236}">
                <a16:creationId xmlns:a16="http://schemas.microsoft.com/office/drawing/2014/main" id="{7A0D2DF7-A83A-4F20-B2BF-EABA7211B1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9397" name="Picture 2">
            <a:extLst>
              <a:ext uri="{FF2B5EF4-FFF2-40B4-BE49-F238E27FC236}">
                <a16:creationId xmlns:a16="http://schemas.microsoft.com/office/drawing/2014/main" id="{6511FE74-54CD-4F3F-A41B-B1AFC2905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071563"/>
            <a:ext cx="5510212"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Rectangle 6">
            <a:extLst>
              <a:ext uri="{FF2B5EF4-FFF2-40B4-BE49-F238E27FC236}">
                <a16:creationId xmlns:a16="http://schemas.microsoft.com/office/drawing/2014/main" id="{649E16FF-4C76-4034-9446-7F5F9C2E4F2B}"/>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pSp>
        <p:nvGrpSpPr>
          <p:cNvPr id="59399" name="Group 3">
            <a:extLst>
              <a:ext uri="{FF2B5EF4-FFF2-40B4-BE49-F238E27FC236}">
                <a16:creationId xmlns:a16="http://schemas.microsoft.com/office/drawing/2014/main" id="{891B2FEB-73EE-46C7-A361-916B6D32FEDF}"/>
              </a:ext>
            </a:extLst>
          </p:cNvPr>
          <p:cNvGrpSpPr>
            <a:grpSpLocks/>
          </p:cNvGrpSpPr>
          <p:nvPr/>
        </p:nvGrpSpPr>
        <p:grpSpPr bwMode="auto">
          <a:xfrm>
            <a:off x="1785938" y="3643313"/>
            <a:ext cx="5643562" cy="2928937"/>
            <a:chOff x="2502" y="2365"/>
            <a:chExt cx="6906" cy="4413"/>
          </a:xfrm>
        </p:grpSpPr>
        <p:pic>
          <p:nvPicPr>
            <p:cNvPr id="59406" name="Picture 5">
              <a:extLst>
                <a:ext uri="{FF2B5EF4-FFF2-40B4-BE49-F238E27FC236}">
                  <a16:creationId xmlns:a16="http://schemas.microsoft.com/office/drawing/2014/main" id="{E5040910-F0E6-4E26-9F2D-CB90E618A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 y="2365"/>
              <a:ext cx="6899"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7" name="Picture 4">
              <a:extLst>
                <a:ext uri="{FF2B5EF4-FFF2-40B4-BE49-F238E27FC236}">
                  <a16:creationId xmlns:a16="http://schemas.microsoft.com/office/drawing/2014/main" id="{7214228C-F5CE-4BAE-A4AE-E546DE7581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 y="3780"/>
              <a:ext cx="6899" cy="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400" name="矩形 9">
            <a:extLst>
              <a:ext uri="{FF2B5EF4-FFF2-40B4-BE49-F238E27FC236}">
                <a16:creationId xmlns:a16="http://schemas.microsoft.com/office/drawing/2014/main" id="{58530FFF-282B-4F97-B08B-0D4CE4A0D41F}"/>
              </a:ext>
            </a:extLst>
          </p:cNvPr>
          <p:cNvSpPr>
            <a:spLocks noChangeArrowheads="1"/>
          </p:cNvSpPr>
          <p:nvPr/>
        </p:nvSpPr>
        <p:spPr bwMode="auto">
          <a:xfrm>
            <a:off x="500063" y="22145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因果图</a:t>
            </a:r>
          </a:p>
        </p:txBody>
      </p:sp>
      <p:sp>
        <p:nvSpPr>
          <p:cNvPr id="59401" name="矩形 10">
            <a:extLst>
              <a:ext uri="{FF2B5EF4-FFF2-40B4-BE49-F238E27FC236}">
                <a16:creationId xmlns:a16="http://schemas.microsoft.com/office/drawing/2014/main" id="{DE7BCAA6-1DD5-4EE6-82B8-9FBAFC961644}"/>
              </a:ext>
            </a:extLst>
          </p:cNvPr>
          <p:cNvSpPr>
            <a:spLocks noChangeArrowheads="1"/>
          </p:cNvSpPr>
          <p:nvPr/>
        </p:nvSpPr>
        <p:spPr bwMode="auto">
          <a:xfrm>
            <a:off x="357188" y="4500563"/>
            <a:ext cx="10715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由因果图得到的判定表</a:t>
            </a:r>
          </a:p>
        </p:txBody>
      </p:sp>
      <p:grpSp>
        <p:nvGrpSpPr>
          <p:cNvPr id="3" name="Group 3">
            <a:extLst>
              <a:ext uri="{FF2B5EF4-FFF2-40B4-BE49-F238E27FC236}">
                <a16:creationId xmlns:a16="http://schemas.microsoft.com/office/drawing/2014/main" id="{6891F1B2-93E9-42D7-AE51-D009A1A9012E}"/>
              </a:ext>
            </a:extLst>
          </p:cNvPr>
          <p:cNvGrpSpPr>
            <a:grpSpLocks/>
          </p:cNvGrpSpPr>
          <p:nvPr/>
        </p:nvGrpSpPr>
        <p:grpSpPr bwMode="auto">
          <a:xfrm>
            <a:off x="1785938" y="3643313"/>
            <a:ext cx="5643562" cy="2928937"/>
            <a:chOff x="2502" y="2365"/>
            <a:chExt cx="6906" cy="4413"/>
          </a:xfrm>
        </p:grpSpPr>
        <p:pic>
          <p:nvPicPr>
            <p:cNvPr id="59404" name="Picture 5">
              <a:extLst>
                <a:ext uri="{FF2B5EF4-FFF2-40B4-BE49-F238E27FC236}">
                  <a16:creationId xmlns:a16="http://schemas.microsoft.com/office/drawing/2014/main" id="{1FBECB7D-5E2D-4679-89F5-A2D865BC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 y="2365"/>
              <a:ext cx="6899"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5" name="Picture 4">
              <a:extLst>
                <a:ext uri="{FF2B5EF4-FFF2-40B4-BE49-F238E27FC236}">
                  <a16:creationId xmlns:a16="http://schemas.microsoft.com/office/drawing/2014/main" id="{3B88749A-4208-4448-9AB8-419CC0EFE0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 y="3780"/>
              <a:ext cx="6899" cy="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矩形 10">
            <a:extLst>
              <a:ext uri="{FF2B5EF4-FFF2-40B4-BE49-F238E27FC236}">
                <a16:creationId xmlns:a16="http://schemas.microsoft.com/office/drawing/2014/main" id="{086FF862-BC66-4C8A-9070-25F824235B68}"/>
              </a:ext>
            </a:extLst>
          </p:cNvPr>
          <p:cNvSpPr>
            <a:spLocks noChangeArrowheads="1"/>
          </p:cNvSpPr>
          <p:nvPr/>
        </p:nvSpPr>
        <p:spPr bwMode="auto">
          <a:xfrm>
            <a:off x="357188" y="4500563"/>
            <a:ext cx="107156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由因果图得到的判定表</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5ED95ECF-975D-40DE-B02D-5CE0DD6998A2}"/>
              </a:ext>
            </a:extLst>
          </p:cNvPr>
          <p:cNvSpPr>
            <a:spLocks noGrp="1"/>
          </p:cNvSpPr>
          <p:nvPr>
            <p:ph type="title"/>
          </p:nvPr>
        </p:nvSpPr>
        <p:spPr/>
        <p:txBody>
          <a:bodyPr/>
          <a:lstStyle/>
          <a:p>
            <a:r>
              <a:rPr lang="en-US" altLang="zh-CN" dirty="0">
                <a:latin typeface="华文中宋" panose="02010600040101010101" pitchFamily="2" charset="-122"/>
              </a:rPr>
              <a:t>§9.3 </a:t>
            </a:r>
            <a:r>
              <a:rPr lang="zh-CN" altLang="en-US" dirty="0">
                <a:latin typeface="华文中宋" panose="02010600040101010101" pitchFamily="2" charset="-122"/>
              </a:rPr>
              <a:t>软件测试方法与技术</a:t>
            </a:r>
            <a:endParaRPr lang="zh-CN" altLang="en-US" dirty="0"/>
          </a:p>
        </p:txBody>
      </p:sp>
      <p:sp>
        <p:nvSpPr>
          <p:cNvPr id="3" name="内容占位符 2">
            <a:extLst>
              <a:ext uri="{FF2B5EF4-FFF2-40B4-BE49-F238E27FC236}">
                <a16:creationId xmlns:a16="http://schemas.microsoft.com/office/drawing/2014/main" id="{852C267C-EE4D-4501-BE10-949F0BDEFCE5}"/>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t>4. </a:t>
            </a:r>
            <a:r>
              <a:rPr lang="zh-CN" b="1" dirty="0"/>
              <a:t>测试方法选择的综合策略</a:t>
            </a:r>
            <a:endParaRPr lang="en-US" altLang="zh-CN" b="1" dirty="0"/>
          </a:p>
          <a:p>
            <a:pPr lvl="1">
              <a:defRPr/>
            </a:pPr>
            <a:r>
              <a:rPr lang="zh-CN" b="1" dirty="0">
                <a:ea typeface="+mn-ea"/>
              </a:rPr>
              <a:t>在任何情况下都必须使用边界值分析方法。经验表明用这种方法设计出测试用例发现程序错误的能力最强</a:t>
            </a:r>
            <a:endParaRPr lang="en-US" altLang="zh-CN" b="1" dirty="0">
              <a:ea typeface="+mn-ea"/>
            </a:endParaRPr>
          </a:p>
          <a:p>
            <a:pPr lvl="1">
              <a:defRPr/>
            </a:pPr>
            <a:r>
              <a:rPr lang="zh-CN" b="1" dirty="0">
                <a:ea typeface="+mn-ea"/>
              </a:rPr>
              <a:t>必要时用等价类划分方法补充一些测试用例</a:t>
            </a:r>
            <a:endParaRPr lang="en-US" altLang="zh-CN" b="1" dirty="0">
              <a:ea typeface="+mn-ea"/>
            </a:endParaRPr>
          </a:p>
          <a:p>
            <a:pPr lvl="1">
              <a:defRPr/>
            </a:pPr>
            <a:r>
              <a:rPr lang="zh-CN" b="1" dirty="0">
                <a:ea typeface="+mn-ea"/>
              </a:rPr>
              <a:t>用错误推测法再追加一些测试用例</a:t>
            </a:r>
            <a:endParaRPr lang="en-US" altLang="zh-CN" b="1" dirty="0">
              <a:ea typeface="+mn-ea"/>
            </a:endParaRPr>
          </a:p>
          <a:p>
            <a:pPr lvl="1">
              <a:defRPr/>
            </a:pPr>
            <a:r>
              <a:rPr lang="zh-CN" b="1" dirty="0">
                <a:ea typeface="+mn-ea"/>
              </a:rPr>
              <a:t>对照程序逻辑，检查已设计出的测试用例的逻辑覆盖程度。如果没有达到要求的覆盖标准，应当再补充足够的测试用例</a:t>
            </a:r>
            <a:endParaRPr lang="en-US" altLang="zh-CN" b="1" dirty="0">
              <a:ea typeface="+mn-ea"/>
            </a:endParaRPr>
          </a:p>
          <a:p>
            <a:pPr lvl="1">
              <a:defRPr/>
            </a:pPr>
            <a:r>
              <a:rPr lang="zh-CN" b="1" dirty="0">
                <a:ea typeface="+mn-ea"/>
              </a:rPr>
              <a:t>如果程序的功能说明中含有输入条件的组合情况，则一开始就可选用因果图法</a:t>
            </a:r>
            <a:endParaRPr lang="zh-CN" altLang="en-US" b="1" dirty="0">
              <a:ea typeface="+mn-ea"/>
            </a:endParaRPr>
          </a:p>
        </p:txBody>
      </p:sp>
      <p:sp>
        <p:nvSpPr>
          <p:cNvPr id="60420" name="页脚占位符 3">
            <a:extLst>
              <a:ext uri="{FF2B5EF4-FFF2-40B4-BE49-F238E27FC236}">
                <a16:creationId xmlns:a16="http://schemas.microsoft.com/office/drawing/2014/main" id="{E7AE5ED3-1E3F-4637-B8D2-1F0B16E331E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6F8078A6-613C-4BAD-B3C0-6982BC56050D}"/>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5F0558C-2169-43DF-AB4B-1A21E65401D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软件实现</a:t>
            </a:r>
          </a:p>
          <a:p>
            <a:pPr marL="952500" lvl="1" indent="-495300">
              <a:buFont typeface="Wingdings" panose="05000000000000000000" pitchFamily="2" charset="2"/>
              <a:buChar char="u"/>
              <a:defRPr/>
            </a:pPr>
            <a:r>
              <a:rPr lang="zh-CN" altLang="en-US" sz="4000" b="1" kern="1200" dirty="0">
                <a:solidFill>
                  <a:srgbClr val="333399"/>
                </a:solidFill>
              </a:rPr>
              <a:t>软件测试基础</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软件测试方法与技术</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软件测试过程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软件维护</a:t>
            </a:r>
            <a:endParaRPr lang="en-US" altLang="zh-CN" sz="4000" b="1" kern="1200" dirty="0">
              <a:solidFill>
                <a:srgbClr val="333399"/>
              </a:solidFill>
            </a:endParaRPr>
          </a:p>
        </p:txBody>
      </p:sp>
      <p:sp>
        <p:nvSpPr>
          <p:cNvPr id="61444" name="页脚占位符 3">
            <a:extLst>
              <a:ext uri="{FF2B5EF4-FFF2-40B4-BE49-F238E27FC236}">
                <a16:creationId xmlns:a16="http://schemas.microsoft.com/office/drawing/2014/main" id="{B0D6D80A-90C8-4B1A-A538-B8DDA3BA784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4BEC71F-7652-4408-BB03-DA8B51FEADC3}"/>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5273F057-A284-4370-A369-F27A2A1EE498}"/>
              </a:ext>
            </a:extLst>
          </p:cNvPr>
          <p:cNvSpPr>
            <a:spLocks noGrp="1"/>
          </p:cNvSpPr>
          <p:nvPr>
            <p:ph idx="1"/>
          </p:nvPr>
        </p:nvSpPr>
        <p:spPr>
          <a:xfrm>
            <a:off x="714375" y="1000125"/>
            <a:ext cx="8343900" cy="5521325"/>
          </a:xfrm>
        </p:spPr>
        <p:txBody>
          <a:bodyPr>
            <a:normAutofit lnSpcReduction="10000"/>
          </a:bodyPr>
          <a:lstStyle/>
          <a:p>
            <a:pPr>
              <a:buFont typeface="Wingdings" panose="05000000000000000000" pitchFamily="2" charset="2"/>
              <a:buNone/>
              <a:defRPr/>
            </a:pPr>
            <a:r>
              <a:rPr lang="en-US" altLang="zh-CN" b="1" dirty="0"/>
              <a:t>	</a:t>
            </a:r>
            <a:r>
              <a:rPr lang="zh-CN" b="1" dirty="0"/>
              <a:t>软件测试过程包括单元测试、集成测试、确认测试</a:t>
            </a:r>
            <a:r>
              <a:rPr lang="zh-CN" altLang="en-US" b="1" dirty="0"/>
              <a:t>、</a:t>
            </a:r>
            <a:r>
              <a:rPr lang="zh-CN" b="1" dirty="0"/>
              <a:t>系统测试</a:t>
            </a:r>
            <a:r>
              <a:rPr lang="zh-CN" altLang="en-US" b="1" dirty="0"/>
              <a:t>和验收测试</a:t>
            </a:r>
            <a:endParaRPr lang="en-US" altLang="zh-CN" b="1" dirty="0"/>
          </a:p>
          <a:p>
            <a:pPr>
              <a:buFont typeface="Wingdings" panose="05000000000000000000" pitchFamily="2" charset="2"/>
              <a:buNone/>
              <a:defRPr/>
            </a:pPr>
            <a:r>
              <a:rPr lang="en-US" altLang="zh-CN" b="1" dirty="0"/>
              <a:t>	</a:t>
            </a:r>
            <a:r>
              <a:rPr lang="en-US" altLang="zh-CN" sz="2800" b="1" dirty="0"/>
              <a:t>1. </a:t>
            </a:r>
            <a:r>
              <a:rPr lang="zh-CN" sz="2800" b="1" dirty="0"/>
              <a:t>单元测试</a:t>
            </a:r>
            <a:endParaRPr lang="en-US" altLang="zh-CN" sz="2800" b="1" dirty="0"/>
          </a:p>
          <a:p>
            <a:pPr lvl="1">
              <a:buFont typeface="Wingdings" panose="05000000000000000000" pitchFamily="2" charset="2"/>
              <a:buNone/>
              <a:defRPr/>
            </a:pPr>
            <a:r>
              <a:rPr lang="en-US" altLang="zh-CN" sz="2400" b="1" dirty="0">
                <a:ea typeface="+mn-ea"/>
                <a:cs typeface="+mn-cs"/>
              </a:rPr>
              <a:t>	</a:t>
            </a:r>
            <a:r>
              <a:rPr lang="zh-CN" sz="2600" b="1" dirty="0">
                <a:ea typeface="+mn-ea"/>
                <a:cs typeface="+mn-cs"/>
              </a:rPr>
              <a:t>单元测试又称为模块测试，是针对程序模块进行正确性检验的测试</a:t>
            </a:r>
            <a:r>
              <a:rPr lang="zh-CN" altLang="en-US" sz="2600" b="1" dirty="0">
                <a:ea typeface="+mn-ea"/>
                <a:cs typeface="+mn-cs"/>
              </a:rPr>
              <a:t>。主要采用白盒测试为主、黑盒测试为辅的测试方法</a:t>
            </a:r>
            <a:endParaRPr lang="en-US" altLang="zh-CN" sz="2600" b="1" dirty="0">
              <a:ea typeface="+mn-ea"/>
            </a:endParaRPr>
          </a:p>
          <a:p>
            <a:pPr lvl="1">
              <a:defRPr/>
            </a:pPr>
            <a:r>
              <a:rPr lang="zh-CN" b="1" dirty="0">
                <a:ea typeface="+mn-ea"/>
              </a:rPr>
              <a:t>单元测试的内容</a:t>
            </a:r>
            <a:endParaRPr lang="en-US" altLang="zh-CN" b="1" dirty="0">
              <a:ea typeface="+mn-ea"/>
            </a:endParaRPr>
          </a:p>
          <a:p>
            <a:pPr lvl="2">
              <a:defRPr/>
            </a:pPr>
            <a:r>
              <a:rPr lang="zh-CN" altLang="en-US" sz="2300" b="1" dirty="0">
                <a:ea typeface="+mn-ea"/>
              </a:rPr>
              <a:t>模块接口测试</a:t>
            </a:r>
            <a:endParaRPr lang="en-US" altLang="zh-CN" sz="2300" b="1" dirty="0">
              <a:ea typeface="+mn-ea"/>
            </a:endParaRPr>
          </a:p>
          <a:p>
            <a:pPr lvl="2">
              <a:defRPr/>
            </a:pPr>
            <a:r>
              <a:rPr lang="zh-CN" altLang="en-US" sz="2300" b="1" dirty="0">
                <a:ea typeface="+mn-ea"/>
              </a:rPr>
              <a:t>局部数据结构测试</a:t>
            </a:r>
            <a:endParaRPr lang="en-US" altLang="zh-CN" sz="2300" b="1" dirty="0">
              <a:ea typeface="+mn-ea"/>
            </a:endParaRPr>
          </a:p>
          <a:p>
            <a:pPr lvl="2">
              <a:defRPr/>
            </a:pPr>
            <a:r>
              <a:rPr lang="zh-CN" altLang="en-US" sz="2300" b="1" dirty="0">
                <a:ea typeface="+mn-ea"/>
              </a:rPr>
              <a:t>路径测试</a:t>
            </a:r>
            <a:endParaRPr lang="en-US" altLang="zh-CN" sz="2300" b="1" dirty="0">
              <a:ea typeface="+mn-ea"/>
            </a:endParaRPr>
          </a:p>
          <a:p>
            <a:pPr lvl="2">
              <a:defRPr/>
            </a:pPr>
            <a:r>
              <a:rPr lang="zh-CN" altLang="en-US" sz="2300" b="1" dirty="0">
                <a:ea typeface="+mn-ea"/>
              </a:rPr>
              <a:t>错误处理测试</a:t>
            </a:r>
            <a:endParaRPr lang="en-US" altLang="zh-CN" sz="2300" b="1" dirty="0">
              <a:ea typeface="+mn-ea"/>
            </a:endParaRPr>
          </a:p>
          <a:p>
            <a:pPr lvl="2">
              <a:defRPr/>
            </a:pPr>
            <a:r>
              <a:rPr lang="zh-CN" altLang="en-US" sz="2300" b="1" dirty="0">
                <a:ea typeface="+mn-ea"/>
              </a:rPr>
              <a:t>边界测试</a:t>
            </a:r>
            <a:endParaRPr lang="en-US" altLang="zh-CN" sz="2300" b="1" dirty="0">
              <a:ea typeface="+mn-ea"/>
            </a:endParaRPr>
          </a:p>
        </p:txBody>
      </p:sp>
      <p:sp>
        <p:nvSpPr>
          <p:cNvPr id="62468" name="页脚占位符 3">
            <a:extLst>
              <a:ext uri="{FF2B5EF4-FFF2-40B4-BE49-F238E27FC236}">
                <a16:creationId xmlns:a16="http://schemas.microsoft.com/office/drawing/2014/main" id="{140B262B-7E2B-4062-B62D-699678521D6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1219" name="Rectangle 19">
            <a:extLst>
              <a:ext uri="{FF2B5EF4-FFF2-40B4-BE49-F238E27FC236}">
                <a16:creationId xmlns:a16="http://schemas.microsoft.com/office/drawing/2014/main" id="{119ABFC0-D6F1-403D-9C4C-151D30DF3C1C}"/>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pSp>
        <p:nvGrpSpPr>
          <p:cNvPr id="2" name="Group 5">
            <a:extLst>
              <a:ext uri="{FF2B5EF4-FFF2-40B4-BE49-F238E27FC236}">
                <a16:creationId xmlns:a16="http://schemas.microsoft.com/office/drawing/2014/main" id="{AA69E98A-E8A0-47BC-80D4-F65237506F24}"/>
              </a:ext>
            </a:extLst>
          </p:cNvPr>
          <p:cNvGrpSpPr>
            <a:grpSpLocks noChangeAspect="1"/>
          </p:cNvGrpSpPr>
          <p:nvPr/>
        </p:nvGrpSpPr>
        <p:grpSpPr bwMode="auto">
          <a:xfrm>
            <a:off x="4641850" y="4357688"/>
            <a:ext cx="4573588" cy="2286000"/>
            <a:chOff x="2254" y="1836"/>
            <a:chExt cx="5580" cy="2385"/>
          </a:xfrm>
        </p:grpSpPr>
        <p:sp>
          <p:nvSpPr>
            <p:cNvPr id="62471" name="AutoShape 18">
              <a:extLst>
                <a:ext uri="{FF2B5EF4-FFF2-40B4-BE49-F238E27FC236}">
                  <a16:creationId xmlns:a16="http://schemas.microsoft.com/office/drawing/2014/main" id="{1D4EB864-7C48-4E31-9D3B-E613B65F3CDC}"/>
                </a:ext>
              </a:extLst>
            </p:cNvPr>
            <p:cNvSpPr>
              <a:spLocks noChangeAspect="1" noChangeArrowheads="1" noTextEdit="1"/>
            </p:cNvSpPr>
            <p:nvPr/>
          </p:nvSpPr>
          <p:spPr bwMode="auto">
            <a:xfrm>
              <a:off x="2254" y="1836"/>
              <a:ext cx="5580" cy="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72" name="Rectangle 17">
              <a:extLst>
                <a:ext uri="{FF2B5EF4-FFF2-40B4-BE49-F238E27FC236}">
                  <a16:creationId xmlns:a16="http://schemas.microsoft.com/office/drawing/2014/main" id="{9772144C-6AA3-4CC4-8A20-9B2485F668C3}"/>
                </a:ext>
              </a:extLst>
            </p:cNvPr>
            <p:cNvSpPr>
              <a:spLocks noChangeArrowheads="1"/>
            </p:cNvSpPr>
            <p:nvPr/>
          </p:nvSpPr>
          <p:spPr bwMode="auto">
            <a:xfrm>
              <a:off x="4234" y="2772"/>
              <a:ext cx="846" cy="469"/>
            </a:xfrm>
            <a:prstGeom prst="rect">
              <a:avLst/>
            </a:prstGeom>
            <a:solidFill>
              <a:srgbClr val="FFFFFF"/>
            </a:solidFill>
            <a:ln w="508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sp>
          <p:nvSpPr>
            <p:cNvPr id="62473" name="Rectangle 16">
              <a:extLst>
                <a:ext uri="{FF2B5EF4-FFF2-40B4-BE49-F238E27FC236}">
                  <a16:creationId xmlns:a16="http://schemas.microsoft.com/office/drawing/2014/main" id="{9B347967-79C4-4F4C-9799-AFCDF9BAA2D1}"/>
                </a:ext>
              </a:extLst>
            </p:cNvPr>
            <p:cNvSpPr>
              <a:spLocks noChangeArrowheads="1"/>
            </p:cNvSpPr>
            <p:nvPr/>
          </p:nvSpPr>
          <p:spPr bwMode="auto">
            <a:xfrm>
              <a:off x="4234" y="2772"/>
              <a:ext cx="731"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模块</a:t>
              </a:r>
              <a:endParaRPr lang="zh-CN" altLang="zh-CN" sz="1600" b="1">
                <a:latin typeface="黑体" panose="02010609060101010101" pitchFamily="49" charset="-122"/>
                <a:ea typeface="黑体" panose="02010609060101010101" pitchFamily="49" charset="-122"/>
              </a:endParaRPr>
            </a:p>
          </p:txBody>
        </p:sp>
        <p:sp>
          <p:nvSpPr>
            <p:cNvPr id="62474" name="Rectangle 15">
              <a:extLst>
                <a:ext uri="{FF2B5EF4-FFF2-40B4-BE49-F238E27FC236}">
                  <a16:creationId xmlns:a16="http://schemas.microsoft.com/office/drawing/2014/main" id="{481A6E77-B913-4DFE-8567-41EABCFE1F74}"/>
                </a:ext>
              </a:extLst>
            </p:cNvPr>
            <p:cNvSpPr>
              <a:spLocks noChangeArrowheads="1"/>
            </p:cNvSpPr>
            <p:nvPr/>
          </p:nvSpPr>
          <p:spPr bwMode="auto">
            <a:xfrm>
              <a:off x="2254" y="1992"/>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错误处理</a:t>
              </a:r>
              <a:endParaRPr lang="zh-CN" altLang="zh-CN" sz="1600" b="1">
                <a:latin typeface="黑体" panose="02010609060101010101" pitchFamily="49" charset="-122"/>
                <a:ea typeface="黑体" panose="02010609060101010101" pitchFamily="49" charset="-122"/>
              </a:endParaRPr>
            </a:p>
          </p:txBody>
        </p:sp>
        <p:sp>
          <p:nvSpPr>
            <p:cNvPr id="62475" name="AutoShape 14">
              <a:extLst>
                <a:ext uri="{FF2B5EF4-FFF2-40B4-BE49-F238E27FC236}">
                  <a16:creationId xmlns:a16="http://schemas.microsoft.com/office/drawing/2014/main" id="{4249F5A4-A693-43B9-8C81-A48D19760164}"/>
                </a:ext>
              </a:extLst>
            </p:cNvPr>
            <p:cNvSpPr>
              <a:spLocks noChangeArrowheads="1"/>
            </p:cNvSpPr>
            <p:nvPr/>
          </p:nvSpPr>
          <p:spPr bwMode="auto">
            <a:xfrm rot="1080000">
              <a:off x="3154" y="2460"/>
              <a:ext cx="948" cy="188"/>
            </a:xfrm>
            <a:prstGeom prst="rightArrow">
              <a:avLst>
                <a:gd name="adj1" fmla="val 50000"/>
                <a:gd name="adj2" fmla="val 252151"/>
              </a:avLst>
            </a:prstGeom>
            <a:solidFill>
              <a:srgbClr val="000000"/>
            </a:solidFill>
            <a:ln w="127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sp>
          <p:nvSpPr>
            <p:cNvPr id="62476" name="Rectangle 13">
              <a:extLst>
                <a:ext uri="{FF2B5EF4-FFF2-40B4-BE49-F238E27FC236}">
                  <a16:creationId xmlns:a16="http://schemas.microsoft.com/office/drawing/2014/main" id="{1BC21477-F9CC-4905-B532-37EB1467E6B4}"/>
                </a:ext>
              </a:extLst>
            </p:cNvPr>
            <p:cNvSpPr>
              <a:spLocks noChangeArrowheads="1"/>
            </p:cNvSpPr>
            <p:nvPr/>
          </p:nvSpPr>
          <p:spPr bwMode="auto">
            <a:xfrm>
              <a:off x="4282" y="1836"/>
              <a:ext cx="121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模块接口</a:t>
              </a:r>
              <a:endParaRPr lang="zh-CN" altLang="zh-CN" sz="1600" b="1">
                <a:latin typeface="黑体" panose="02010609060101010101" pitchFamily="49" charset="-122"/>
                <a:ea typeface="黑体" panose="02010609060101010101" pitchFamily="49" charset="-122"/>
              </a:endParaRPr>
            </a:p>
          </p:txBody>
        </p:sp>
        <p:sp>
          <p:nvSpPr>
            <p:cNvPr id="62477" name="AutoShape 12">
              <a:extLst>
                <a:ext uri="{FF2B5EF4-FFF2-40B4-BE49-F238E27FC236}">
                  <a16:creationId xmlns:a16="http://schemas.microsoft.com/office/drawing/2014/main" id="{9048DBCF-8C61-42F9-9CC9-FEF4F84D22BB}"/>
                </a:ext>
              </a:extLst>
            </p:cNvPr>
            <p:cNvSpPr>
              <a:spLocks noChangeArrowheads="1"/>
            </p:cNvSpPr>
            <p:nvPr/>
          </p:nvSpPr>
          <p:spPr bwMode="auto">
            <a:xfrm rot="16200000" flipH="1">
              <a:off x="4444" y="2443"/>
              <a:ext cx="479" cy="180"/>
            </a:xfrm>
            <a:prstGeom prst="rightArrow">
              <a:avLst>
                <a:gd name="adj1" fmla="val 50000"/>
                <a:gd name="adj2" fmla="val 133068"/>
              </a:avLst>
            </a:prstGeom>
            <a:solidFill>
              <a:srgbClr val="000000"/>
            </a:solidFill>
            <a:ln w="127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sp>
          <p:nvSpPr>
            <p:cNvPr id="62478" name="Rectangle 11">
              <a:extLst>
                <a:ext uri="{FF2B5EF4-FFF2-40B4-BE49-F238E27FC236}">
                  <a16:creationId xmlns:a16="http://schemas.microsoft.com/office/drawing/2014/main" id="{072F2C00-C7FB-4BEB-A404-C96596459E45}"/>
                </a:ext>
              </a:extLst>
            </p:cNvPr>
            <p:cNvSpPr>
              <a:spLocks noChangeArrowheads="1"/>
            </p:cNvSpPr>
            <p:nvPr/>
          </p:nvSpPr>
          <p:spPr bwMode="auto">
            <a:xfrm>
              <a:off x="6034" y="1992"/>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局部数据结构</a:t>
              </a:r>
              <a:endParaRPr lang="zh-CN" altLang="zh-CN" sz="1600" b="1">
                <a:latin typeface="黑体" panose="02010609060101010101" pitchFamily="49" charset="-122"/>
                <a:ea typeface="黑体" panose="02010609060101010101" pitchFamily="49" charset="-122"/>
              </a:endParaRPr>
            </a:p>
          </p:txBody>
        </p:sp>
        <p:sp>
          <p:nvSpPr>
            <p:cNvPr id="62479" name="AutoShape 10">
              <a:extLst>
                <a:ext uri="{FF2B5EF4-FFF2-40B4-BE49-F238E27FC236}">
                  <a16:creationId xmlns:a16="http://schemas.microsoft.com/office/drawing/2014/main" id="{0316D0C1-C93F-4101-9304-F1278E05DECF}"/>
                </a:ext>
              </a:extLst>
            </p:cNvPr>
            <p:cNvSpPr>
              <a:spLocks noChangeArrowheads="1"/>
            </p:cNvSpPr>
            <p:nvPr/>
          </p:nvSpPr>
          <p:spPr bwMode="auto">
            <a:xfrm rot="20520000" flipH="1">
              <a:off x="5114" y="2490"/>
              <a:ext cx="900" cy="156"/>
            </a:xfrm>
            <a:prstGeom prst="rightArrow">
              <a:avLst>
                <a:gd name="adj1" fmla="val 50000"/>
                <a:gd name="adj2" fmla="val 288488"/>
              </a:avLst>
            </a:prstGeom>
            <a:solidFill>
              <a:srgbClr val="000000"/>
            </a:solidFill>
            <a:ln w="127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sp>
          <p:nvSpPr>
            <p:cNvPr id="62480" name="Rectangle 9">
              <a:extLst>
                <a:ext uri="{FF2B5EF4-FFF2-40B4-BE49-F238E27FC236}">
                  <a16:creationId xmlns:a16="http://schemas.microsoft.com/office/drawing/2014/main" id="{1BA6524B-5C8D-4F7A-872D-3F9B55EEBD1A}"/>
                </a:ext>
              </a:extLst>
            </p:cNvPr>
            <p:cNvSpPr>
              <a:spLocks noChangeArrowheads="1"/>
            </p:cNvSpPr>
            <p:nvPr/>
          </p:nvSpPr>
          <p:spPr bwMode="auto">
            <a:xfrm>
              <a:off x="2254" y="3708"/>
              <a:ext cx="211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 重要的执行路径</a:t>
              </a:r>
              <a:endParaRPr lang="zh-CN" altLang="zh-CN" sz="1600" b="1">
                <a:latin typeface="黑体" panose="02010609060101010101" pitchFamily="49" charset="-122"/>
                <a:ea typeface="黑体" panose="02010609060101010101" pitchFamily="49" charset="-122"/>
              </a:endParaRPr>
            </a:p>
          </p:txBody>
        </p:sp>
        <p:sp>
          <p:nvSpPr>
            <p:cNvPr id="62481" name="AutoShape 8">
              <a:extLst>
                <a:ext uri="{FF2B5EF4-FFF2-40B4-BE49-F238E27FC236}">
                  <a16:creationId xmlns:a16="http://schemas.microsoft.com/office/drawing/2014/main" id="{83BA5284-E08A-4A19-ABB6-A228B2A058DD}"/>
                </a:ext>
              </a:extLst>
            </p:cNvPr>
            <p:cNvSpPr>
              <a:spLocks noChangeArrowheads="1"/>
            </p:cNvSpPr>
            <p:nvPr/>
          </p:nvSpPr>
          <p:spPr bwMode="auto">
            <a:xfrm rot="9720000" flipH="1">
              <a:off x="3314" y="3426"/>
              <a:ext cx="900" cy="156"/>
            </a:xfrm>
            <a:prstGeom prst="rightArrow">
              <a:avLst>
                <a:gd name="adj1" fmla="val 50000"/>
                <a:gd name="adj2" fmla="val 288488"/>
              </a:avLst>
            </a:prstGeom>
            <a:solidFill>
              <a:srgbClr val="000000"/>
            </a:solidFill>
            <a:ln w="127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sp>
          <p:nvSpPr>
            <p:cNvPr id="62482" name="Rectangle 7">
              <a:extLst>
                <a:ext uri="{FF2B5EF4-FFF2-40B4-BE49-F238E27FC236}">
                  <a16:creationId xmlns:a16="http://schemas.microsoft.com/office/drawing/2014/main" id="{C415EA54-0555-49E3-9906-CA2CE55E7A7F}"/>
                </a:ext>
              </a:extLst>
            </p:cNvPr>
            <p:cNvSpPr>
              <a:spLocks noChangeArrowheads="1"/>
            </p:cNvSpPr>
            <p:nvPr/>
          </p:nvSpPr>
          <p:spPr bwMode="auto">
            <a:xfrm>
              <a:off x="5674" y="3708"/>
              <a:ext cx="1620"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6961" tIns="32893" rIns="66961" bIns="32893"/>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lang="zh-CN" altLang="zh-CN" sz="1600" b="1">
                  <a:solidFill>
                    <a:srgbClr val="000000"/>
                  </a:solidFill>
                  <a:latin typeface="黑体" panose="02010609060101010101" pitchFamily="49" charset="-122"/>
                  <a:ea typeface="黑体" panose="02010609060101010101" pitchFamily="49" charset="-122"/>
                </a:rPr>
                <a:t>边界条件</a:t>
              </a:r>
              <a:endParaRPr lang="zh-CN" altLang="zh-CN" sz="1600" b="1">
                <a:latin typeface="黑体" panose="02010609060101010101" pitchFamily="49" charset="-122"/>
                <a:ea typeface="黑体" panose="02010609060101010101" pitchFamily="49" charset="-122"/>
              </a:endParaRPr>
            </a:p>
          </p:txBody>
        </p:sp>
        <p:sp>
          <p:nvSpPr>
            <p:cNvPr id="62483" name="AutoShape 6">
              <a:extLst>
                <a:ext uri="{FF2B5EF4-FFF2-40B4-BE49-F238E27FC236}">
                  <a16:creationId xmlns:a16="http://schemas.microsoft.com/office/drawing/2014/main" id="{4BB7614F-9BF5-4532-814C-64CC606DA248}"/>
                </a:ext>
              </a:extLst>
            </p:cNvPr>
            <p:cNvSpPr>
              <a:spLocks noChangeArrowheads="1"/>
            </p:cNvSpPr>
            <p:nvPr/>
          </p:nvSpPr>
          <p:spPr bwMode="auto">
            <a:xfrm rot="-9720000">
              <a:off x="4981" y="3373"/>
              <a:ext cx="900" cy="156"/>
            </a:xfrm>
            <a:prstGeom prst="rightArrow">
              <a:avLst>
                <a:gd name="adj1" fmla="val 50000"/>
                <a:gd name="adj2" fmla="val 288488"/>
              </a:avLst>
            </a:prstGeom>
            <a:solidFill>
              <a:srgbClr val="000000"/>
            </a:solidFill>
            <a:ln w="12700">
              <a:solidFill>
                <a:srgbClr val="00279F"/>
              </a:solidFill>
              <a:miter lim="800000"/>
              <a:headEnd/>
              <a:tailEnd/>
            </a:ln>
          </p:spPr>
          <p:txBody>
            <a:bodyPr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endParaRPr lang="zh-CN" altLang="en-US" sz="1600" b="1">
                <a:latin typeface="黑体" panose="02010609060101010101" pitchFamily="49" charset="-122"/>
                <a:ea typeface="黑体" panose="02010609060101010101" pitchFamily="49"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829C3-0416-410F-AFDB-F4EA1ED6A256}"/>
              </a:ext>
            </a:extLst>
          </p:cNvPr>
          <p:cNvSpPr>
            <a:spLocks noGrp="1"/>
          </p:cNvSpPr>
          <p:nvPr>
            <p:ph type="title"/>
          </p:nvPr>
        </p:nvSpPr>
        <p:spPr/>
        <p:txBody>
          <a:bodyPr/>
          <a:lstStyle/>
          <a:p>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2E966F9B-E3D1-46CF-B06A-D94BCD46541D}"/>
              </a:ext>
            </a:extLst>
          </p:cNvPr>
          <p:cNvSpPr>
            <a:spLocks noGrp="1"/>
          </p:cNvSpPr>
          <p:nvPr>
            <p:ph idx="1"/>
          </p:nvPr>
        </p:nvSpPr>
        <p:spPr>
          <a:xfrm>
            <a:off x="107504" y="1124744"/>
            <a:ext cx="8985696" cy="5688632"/>
          </a:xfrm>
        </p:spPr>
        <p:txBody>
          <a:bodyPr>
            <a:normAutofit fontScale="77500" lnSpcReduction="20000"/>
          </a:bodyPr>
          <a:lstStyle/>
          <a:p>
            <a:pPr marL="0" indent="0">
              <a:buNone/>
            </a:pPr>
            <a:r>
              <a:rPr lang="en-US" altLang="zh-CN" sz="4100" b="1" dirty="0"/>
              <a:t>3. </a:t>
            </a:r>
            <a:r>
              <a:rPr lang="zh-CN" altLang="en-US" sz="4100" b="1" dirty="0"/>
              <a:t>源程序文档化</a:t>
            </a:r>
            <a:endParaRPr lang="en-US" altLang="zh-CN" sz="4100" b="1" dirty="0"/>
          </a:p>
          <a:p>
            <a:pPr marL="536575" lvl="1" indent="0">
              <a:buNone/>
            </a:pPr>
            <a:r>
              <a:rPr lang="zh-CN" altLang="en-US" sz="3600" b="1" dirty="0">
                <a:ea typeface="+mn-ea"/>
              </a:rPr>
              <a:t>从软件工程的角度，对于源程序除了质量要求之外，为了后期代码的维护和更改，还必须提高可阅读性，即达到源程序文档化。</a:t>
            </a:r>
            <a:endParaRPr lang="en-US" altLang="zh-CN" sz="3600" b="1" dirty="0">
              <a:ea typeface="+mn-ea"/>
            </a:endParaRPr>
          </a:p>
          <a:p>
            <a:pPr lvl="1"/>
            <a:r>
              <a:rPr lang="zh-CN" altLang="en-US" sz="3100" b="1" dirty="0">
                <a:ea typeface="+mn-ea"/>
              </a:rPr>
              <a:t>标识符命名：模块名（类名及方法名），变量</a:t>
            </a:r>
            <a:r>
              <a:rPr lang="en-US" altLang="zh-CN" sz="3100" b="1" dirty="0">
                <a:ea typeface="+mn-ea"/>
              </a:rPr>
              <a:t>/</a:t>
            </a:r>
            <a:r>
              <a:rPr lang="zh-CN" altLang="en-US" sz="3100" b="1" dirty="0">
                <a:ea typeface="+mn-ea"/>
              </a:rPr>
              <a:t>常量名</a:t>
            </a:r>
            <a:endParaRPr lang="en-US" altLang="zh-CN" sz="3100" b="1" dirty="0">
              <a:ea typeface="+mn-ea"/>
            </a:endParaRPr>
          </a:p>
          <a:p>
            <a:pPr lvl="2"/>
            <a:r>
              <a:rPr lang="zh-CN" altLang="en-US" b="1" dirty="0">
                <a:ea typeface="+mn-ea"/>
              </a:rPr>
              <a:t>名称需清楚表示具体的含义，采用添加前缀和后缀增加可阅读性；</a:t>
            </a:r>
            <a:endParaRPr lang="en-US" altLang="zh-CN" b="1" dirty="0">
              <a:ea typeface="+mn-ea"/>
            </a:endParaRPr>
          </a:p>
          <a:p>
            <a:pPr lvl="2"/>
            <a:r>
              <a:rPr lang="zh-CN" altLang="en-US" b="1" dirty="0">
                <a:ea typeface="+mn-ea"/>
              </a:rPr>
              <a:t>使用专业术语（业务词汇），注意编码语言的关键字冲突；</a:t>
            </a:r>
            <a:endParaRPr lang="en-US" altLang="zh-CN" b="1" dirty="0">
              <a:ea typeface="+mn-ea"/>
            </a:endParaRPr>
          </a:p>
          <a:p>
            <a:pPr lvl="2"/>
            <a:r>
              <a:rPr lang="zh-CN" altLang="en-US" b="1" dirty="0">
                <a:ea typeface="+mn-ea"/>
              </a:rPr>
              <a:t>注意大小写及长度；</a:t>
            </a:r>
            <a:endParaRPr lang="en-US" altLang="zh-CN" b="1" dirty="0">
              <a:ea typeface="+mn-ea"/>
            </a:endParaRPr>
          </a:p>
          <a:p>
            <a:pPr lvl="1"/>
            <a:r>
              <a:rPr lang="zh-CN" altLang="en-US" b="1" dirty="0">
                <a:ea typeface="+mn-ea"/>
              </a:rPr>
              <a:t>源程序布局</a:t>
            </a:r>
            <a:endParaRPr lang="en-US" altLang="zh-CN" b="1" dirty="0">
              <a:ea typeface="+mn-ea"/>
            </a:endParaRPr>
          </a:p>
          <a:p>
            <a:pPr lvl="2"/>
            <a:r>
              <a:rPr lang="zh-CN" altLang="en-US" b="1" dirty="0">
                <a:ea typeface="+mn-ea"/>
              </a:rPr>
              <a:t>编码之前定义统一的编码规范；</a:t>
            </a:r>
            <a:endParaRPr lang="en-US" altLang="zh-CN" b="1" dirty="0">
              <a:ea typeface="+mn-ea"/>
            </a:endParaRPr>
          </a:p>
          <a:p>
            <a:pPr lvl="2"/>
            <a:r>
              <a:rPr lang="zh-CN" altLang="en-US" b="1" dirty="0">
                <a:ea typeface="+mn-ea"/>
              </a:rPr>
              <a:t>规定合理的注释、缩进、空格、空行等方式；</a:t>
            </a:r>
            <a:endParaRPr lang="en-US" altLang="zh-CN" b="1" dirty="0">
              <a:ea typeface="+mn-ea"/>
            </a:endParaRPr>
          </a:p>
          <a:p>
            <a:pPr lvl="1"/>
            <a:r>
              <a:rPr lang="zh-CN" altLang="en-US" b="1" dirty="0">
                <a:ea typeface="+mn-ea"/>
              </a:rPr>
              <a:t>程序注释</a:t>
            </a:r>
            <a:endParaRPr lang="en-US" altLang="zh-CN" b="1" dirty="0">
              <a:ea typeface="+mn-ea"/>
            </a:endParaRPr>
          </a:p>
          <a:p>
            <a:pPr lvl="2"/>
            <a:r>
              <a:rPr lang="zh-CN" altLang="en-US" b="1" dirty="0">
                <a:ea typeface="+mn-ea"/>
              </a:rPr>
              <a:t>序言性注释</a:t>
            </a:r>
            <a:endParaRPr lang="en-US" altLang="zh-CN" b="1" dirty="0">
              <a:ea typeface="+mn-ea"/>
            </a:endParaRPr>
          </a:p>
          <a:p>
            <a:pPr lvl="2"/>
            <a:r>
              <a:rPr lang="zh-CN" altLang="en-US" b="1" dirty="0">
                <a:ea typeface="+mn-ea"/>
              </a:rPr>
              <a:t>功能性注释</a:t>
            </a:r>
          </a:p>
          <a:p>
            <a:pPr marL="0" indent="0">
              <a:buNone/>
            </a:pPr>
            <a:endParaRPr lang="zh-CN" altLang="en-US" b="1" dirty="0"/>
          </a:p>
        </p:txBody>
      </p:sp>
      <p:sp>
        <p:nvSpPr>
          <p:cNvPr id="4" name="页脚占位符 3">
            <a:extLst>
              <a:ext uri="{FF2B5EF4-FFF2-40B4-BE49-F238E27FC236}">
                <a16:creationId xmlns:a16="http://schemas.microsoft.com/office/drawing/2014/main" id="{4CA3E58D-206D-4F40-8645-D8431A88C098}"/>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2386701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5BF2D832-887F-4694-9809-2FC7CBE048E0}"/>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CFB08A41-960E-4017-B624-4619B5FDC36F}"/>
              </a:ext>
            </a:extLst>
          </p:cNvPr>
          <p:cNvSpPr>
            <a:spLocks noGrp="1"/>
          </p:cNvSpPr>
          <p:nvPr>
            <p:ph idx="1"/>
          </p:nvPr>
        </p:nvSpPr>
        <p:spPr>
          <a:xfrm>
            <a:off x="642938" y="1214438"/>
            <a:ext cx="8343900" cy="5214937"/>
          </a:xfrm>
        </p:spPr>
        <p:txBody>
          <a:bodyPr/>
          <a:lstStyle/>
          <a:p>
            <a:pPr lvl="1">
              <a:defRPr/>
            </a:pPr>
            <a:r>
              <a:rPr lang="zh-CN" b="1" dirty="0">
                <a:ea typeface="+mn-ea"/>
              </a:rPr>
              <a:t>单元测试的步骤</a:t>
            </a:r>
            <a:endParaRPr lang="en-US" altLang="zh-CN" b="1" dirty="0">
              <a:ea typeface="+mn-ea"/>
            </a:endParaRPr>
          </a:p>
          <a:p>
            <a:pPr lvl="2">
              <a:defRPr/>
            </a:pPr>
            <a:r>
              <a:rPr lang="zh-CN" altLang="en-US" b="1" dirty="0">
                <a:ea typeface="+mn-ea"/>
              </a:rPr>
              <a:t>单元测试在编码阶段进行，是编码步骤的附属部分。源程序代码编制完成，经过评审和验证，确认没有语法错误之后，就开始进行单元测试的测试用例设计</a:t>
            </a:r>
            <a:endParaRPr lang="en-US" altLang="zh-CN" b="1" dirty="0">
              <a:ea typeface="+mn-ea"/>
            </a:endParaRPr>
          </a:p>
          <a:p>
            <a:pPr lvl="2">
              <a:defRPr/>
            </a:pPr>
            <a:r>
              <a:rPr lang="zh-CN" altLang="en-US" b="1" dirty="0">
                <a:ea typeface="+mn-ea"/>
              </a:rPr>
              <a:t>模块并不是一个独立的程序，在考虑测试模块时，同时要考虑它和外界的联系，用一些辅助模块去模拟与被测模块相联系的其它模块。这些辅助模块分为两种：</a:t>
            </a:r>
            <a:endParaRPr lang="en-US" altLang="zh-CN" b="1" dirty="0">
              <a:ea typeface="+mn-ea"/>
            </a:endParaRPr>
          </a:p>
          <a:p>
            <a:pPr lvl="4">
              <a:defRPr/>
            </a:pPr>
            <a:r>
              <a:rPr lang="zh-CN" altLang="en-US" sz="2000" b="1" dirty="0">
                <a:latin typeface="+mn-lt"/>
                <a:ea typeface="+mn-ea"/>
              </a:rPr>
              <a:t>驱动模块（</a:t>
            </a:r>
            <a:r>
              <a:rPr lang="en-US" sz="2000" b="1" dirty="0">
                <a:latin typeface="+mn-lt"/>
                <a:ea typeface="+mn-ea"/>
              </a:rPr>
              <a:t>driver</a:t>
            </a:r>
            <a:r>
              <a:rPr lang="zh-CN" altLang="en-US" sz="2000" b="1" dirty="0">
                <a:latin typeface="+mn-lt"/>
                <a:ea typeface="+mn-ea"/>
              </a:rPr>
              <a:t>）：相当于被测模块的主程序。它接收测试数据，把这些数据传送给被测模块，最后输出实测结果。</a:t>
            </a:r>
            <a:endParaRPr lang="en-US" altLang="zh-CN" sz="2000" b="1" dirty="0">
              <a:latin typeface="+mn-lt"/>
              <a:ea typeface="+mn-ea"/>
            </a:endParaRPr>
          </a:p>
          <a:p>
            <a:pPr lvl="4">
              <a:defRPr/>
            </a:pPr>
            <a:r>
              <a:rPr lang="zh-CN" altLang="en-US" sz="2000" b="1" dirty="0">
                <a:latin typeface="+mn-lt"/>
                <a:ea typeface="+mn-ea"/>
              </a:rPr>
              <a:t>桩模块（</a:t>
            </a:r>
            <a:r>
              <a:rPr lang="en-US" sz="2000" b="1" dirty="0">
                <a:latin typeface="+mn-lt"/>
                <a:ea typeface="+mn-ea"/>
              </a:rPr>
              <a:t>stub</a:t>
            </a:r>
            <a:r>
              <a:rPr lang="zh-CN" altLang="en-US" sz="2000" b="1" dirty="0">
                <a:latin typeface="+mn-lt"/>
                <a:ea typeface="+mn-ea"/>
              </a:rPr>
              <a:t>）：也叫做存根模块，用以代替被测模块调用的子模块。</a:t>
            </a:r>
          </a:p>
        </p:txBody>
      </p:sp>
      <p:sp>
        <p:nvSpPr>
          <p:cNvPr id="63492" name="页脚占位符 3">
            <a:extLst>
              <a:ext uri="{FF2B5EF4-FFF2-40B4-BE49-F238E27FC236}">
                <a16:creationId xmlns:a16="http://schemas.microsoft.com/office/drawing/2014/main" id="{963F822A-E0C6-4B21-AF4C-DBBC00C41F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6802" name="Rectangle 2">
            <a:extLst>
              <a:ext uri="{FF2B5EF4-FFF2-40B4-BE49-F238E27FC236}">
                <a16:creationId xmlns:a16="http://schemas.microsoft.com/office/drawing/2014/main" id="{1F96DADF-C44A-409F-8977-84741DFDD2E3}"/>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76806" name="Rectangle 6">
            <a:extLst>
              <a:ext uri="{FF2B5EF4-FFF2-40B4-BE49-F238E27FC236}">
                <a16:creationId xmlns:a16="http://schemas.microsoft.com/office/drawing/2014/main" id="{3763DCA5-0C43-46C0-BA3A-73E854478B8A}"/>
              </a:ext>
            </a:extLst>
          </p:cNvPr>
          <p:cNvSpPr>
            <a:spLocks noChangeArrowheads="1"/>
          </p:cNvSpPr>
          <p:nvPr/>
        </p:nvSpPr>
        <p:spPr bwMode="auto">
          <a:xfrm>
            <a:off x="0" y="0"/>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aphicFrame>
        <p:nvGraphicFramePr>
          <p:cNvPr id="76805" name="Object 5">
            <a:extLst>
              <a:ext uri="{FF2B5EF4-FFF2-40B4-BE49-F238E27FC236}">
                <a16:creationId xmlns:a16="http://schemas.microsoft.com/office/drawing/2014/main" id="{6459BA75-A516-42A4-9DDF-C4ABCB189923}"/>
              </a:ext>
            </a:extLst>
          </p:cNvPr>
          <p:cNvGraphicFramePr>
            <a:graphicFrameLocks noChangeAspect="1"/>
          </p:cNvGraphicFramePr>
          <p:nvPr/>
        </p:nvGraphicFramePr>
        <p:xfrm>
          <a:off x="0" y="4643438"/>
          <a:ext cx="3260725" cy="1785937"/>
        </p:xfrm>
        <a:graphic>
          <a:graphicData uri="http://schemas.openxmlformats.org/presentationml/2006/ole">
            <mc:AlternateContent xmlns:mc="http://schemas.openxmlformats.org/markup-compatibility/2006">
              <mc:Choice xmlns:v="urn:schemas-microsoft-com:vml" Requires="v">
                <p:oleObj spid="_x0000_s1043" name="Picture" r:id="rId3" imgW="2562886" imgH="1048338" progId="Word.Picture.8">
                  <p:embed/>
                </p:oleObj>
              </mc:Choice>
              <mc:Fallback>
                <p:oleObj name="Picture" r:id="rId3" imgW="2562886" imgH="1048338" progId="Word.Picture.8">
                  <p:embed/>
                  <p:pic>
                    <p:nvPicPr>
                      <p:cNvPr id="76805" name="Object 5">
                        <a:extLst>
                          <a:ext uri="{FF2B5EF4-FFF2-40B4-BE49-F238E27FC236}">
                            <a16:creationId xmlns:a16="http://schemas.microsoft.com/office/drawing/2014/main" id="{6459BA75-A516-42A4-9DDF-C4ABCB189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43438"/>
                        <a:ext cx="32607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C41A29D4-B13C-41EF-B255-CD286A354BC5}"/>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72299731-245B-4275-8778-A88F6F36867A}"/>
              </a:ext>
            </a:extLst>
          </p:cNvPr>
          <p:cNvSpPr>
            <a:spLocks noGrp="1"/>
          </p:cNvSpPr>
          <p:nvPr>
            <p:ph idx="1"/>
          </p:nvPr>
        </p:nvSpPr>
        <p:spPr/>
        <p:txBody>
          <a:bodyPr/>
          <a:lstStyle/>
          <a:p>
            <a:pPr>
              <a:buFont typeface="Wingdings" panose="05000000000000000000" pitchFamily="2" charset="2"/>
              <a:buNone/>
              <a:defRPr/>
            </a:pPr>
            <a:r>
              <a:rPr lang="en-US" altLang="zh-CN" b="1" dirty="0"/>
              <a:t>2. </a:t>
            </a:r>
            <a:r>
              <a:rPr lang="zh-CN" b="1" dirty="0"/>
              <a:t>集成测试</a:t>
            </a:r>
            <a:endParaRPr lang="en-US" altLang="zh-CN" b="1" dirty="0"/>
          </a:p>
          <a:p>
            <a:pPr lvl="1">
              <a:defRPr/>
            </a:pPr>
            <a:r>
              <a:rPr lang="zh-CN" b="1" dirty="0">
                <a:ea typeface="+mn-ea"/>
              </a:rPr>
              <a:t>在单元测试的基础上，需要将所有模块按照设计要求组装成为系统</a:t>
            </a:r>
            <a:r>
              <a:rPr lang="zh-CN" altLang="en-US" b="1" dirty="0">
                <a:ea typeface="+mn-ea"/>
              </a:rPr>
              <a:t>。</a:t>
            </a:r>
            <a:endParaRPr lang="en-US" altLang="zh-CN" b="1" dirty="0">
              <a:ea typeface="+mn-ea"/>
            </a:endParaRPr>
          </a:p>
          <a:p>
            <a:pPr lvl="1">
              <a:defRPr/>
            </a:pPr>
            <a:r>
              <a:rPr lang="zh-CN" b="1" dirty="0">
                <a:ea typeface="+mn-ea"/>
              </a:rPr>
              <a:t>把模块组装成为系统的方式有两种</a:t>
            </a:r>
            <a:r>
              <a:rPr lang="zh-CN" altLang="en-US" b="1" dirty="0">
                <a:ea typeface="+mn-ea"/>
              </a:rPr>
              <a:t>：</a:t>
            </a:r>
            <a:endParaRPr lang="en-US" altLang="zh-CN" b="1" dirty="0">
              <a:ea typeface="+mn-ea"/>
            </a:endParaRPr>
          </a:p>
          <a:p>
            <a:pPr lvl="2">
              <a:defRPr/>
            </a:pPr>
            <a:r>
              <a:rPr lang="zh-CN" altLang="en-US" b="1" dirty="0">
                <a:ea typeface="+mn-ea"/>
              </a:rPr>
              <a:t>一次性集成方式：首先对每个模块分别进行模块测试，然后再把所有模块组装在一起进行测试，最终得到要求的软件系统。</a:t>
            </a:r>
            <a:endParaRPr lang="en-US" altLang="zh-CN" b="1" dirty="0">
              <a:ea typeface="+mn-ea"/>
            </a:endParaRPr>
          </a:p>
          <a:p>
            <a:pPr lvl="2">
              <a:defRPr/>
            </a:pPr>
            <a:r>
              <a:rPr lang="zh-CN" altLang="en-US" b="1" dirty="0">
                <a:ea typeface="+mn-ea"/>
              </a:rPr>
              <a:t>增量式集成方式：首先对一个个模块进行模块测试，然后将这些模块逐步组装成较大的系统，在组装的过程中，边连接边测试，以发现连接过程中产生的问题。最后通过增殖逐步组装成为要求的软件系统</a:t>
            </a:r>
            <a:endParaRPr lang="en-US" altLang="zh-CN" b="1" dirty="0">
              <a:ea typeface="+mn-ea"/>
            </a:endParaRPr>
          </a:p>
        </p:txBody>
      </p:sp>
      <p:sp>
        <p:nvSpPr>
          <p:cNvPr id="64516" name="页脚占位符 3">
            <a:extLst>
              <a:ext uri="{FF2B5EF4-FFF2-40B4-BE49-F238E27FC236}">
                <a16:creationId xmlns:a16="http://schemas.microsoft.com/office/drawing/2014/main" id="{A87A0137-868A-4115-B8ED-C2FCB71F2E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9DEB21C4-D80B-4025-8D06-06D7F891A58D}"/>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6BEC29C9-3394-4EDE-A807-890A9A0A5A56}"/>
              </a:ext>
            </a:extLst>
          </p:cNvPr>
          <p:cNvSpPr>
            <a:spLocks noGrp="1"/>
          </p:cNvSpPr>
          <p:nvPr>
            <p:ph idx="1"/>
          </p:nvPr>
        </p:nvSpPr>
        <p:spPr/>
        <p:txBody>
          <a:bodyPr/>
          <a:lstStyle/>
          <a:p>
            <a:pPr>
              <a:defRPr/>
            </a:pPr>
            <a:r>
              <a:rPr lang="zh-CN" altLang="en-US" b="1" dirty="0">
                <a:latin typeface="+mn-ea"/>
              </a:rPr>
              <a:t>增量式集成方式的几种类型：</a:t>
            </a:r>
            <a:endParaRPr lang="en-US" altLang="zh-CN" b="1" dirty="0">
              <a:latin typeface="+mn-ea"/>
            </a:endParaRPr>
          </a:p>
          <a:p>
            <a:pPr lvl="1">
              <a:defRPr/>
            </a:pPr>
            <a:r>
              <a:rPr lang="zh-CN" altLang="en-US" sz="3000" b="1" dirty="0">
                <a:latin typeface="+mn-ea"/>
                <a:ea typeface="+mn-ea"/>
              </a:rPr>
              <a:t>自顶向下集成</a:t>
            </a:r>
            <a:endParaRPr lang="en-US" altLang="zh-CN" sz="3000" b="1" dirty="0">
              <a:latin typeface="+mn-ea"/>
              <a:ea typeface="+mn-ea"/>
            </a:endParaRPr>
          </a:p>
          <a:p>
            <a:pPr lvl="1">
              <a:defRPr/>
            </a:pPr>
            <a:r>
              <a:rPr lang="zh-CN" altLang="en-US" sz="3000" b="1" dirty="0">
                <a:latin typeface="+mn-ea"/>
                <a:ea typeface="+mn-ea"/>
              </a:rPr>
              <a:t>自底向上集成</a:t>
            </a:r>
            <a:endParaRPr lang="en-US" altLang="zh-CN" sz="3000" b="1" dirty="0">
              <a:latin typeface="+mn-ea"/>
              <a:ea typeface="+mn-ea"/>
            </a:endParaRPr>
          </a:p>
          <a:p>
            <a:pPr lvl="1">
              <a:defRPr/>
            </a:pPr>
            <a:r>
              <a:rPr lang="zh-CN" altLang="en-US" sz="3000" b="1" dirty="0">
                <a:latin typeface="+mn-ea"/>
                <a:ea typeface="+mn-ea"/>
              </a:rPr>
              <a:t>三明治集成</a:t>
            </a:r>
            <a:endParaRPr lang="zh-CN" altLang="en-US" b="1" dirty="0">
              <a:latin typeface="+mn-ea"/>
              <a:ea typeface="+mn-ea"/>
            </a:endParaRPr>
          </a:p>
        </p:txBody>
      </p:sp>
      <p:sp>
        <p:nvSpPr>
          <p:cNvPr id="65540" name="页脚占位符 3">
            <a:extLst>
              <a:ext uri="{FF2B5EF4-FFF2-40B4-BE49-F238E27FC236}">
                <a16:creationId xmlns:a16="http://schemas.microsoft.com/office/drawing/2014/main" id="{059FC395-536E-4D71-9A54-E21C1D5C036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CA0C0DF4-5DF4-44B0-8BAE-019A3751B7D0}"/>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B7DF37DD-6C12-417E-8A8C-4C0944AD8F4F}"/>
              </a:ext>
            </a:extLst>
          </p:cNvPr>
          <p:cNvSpPr>
            <a:spLocks noGrp="1"/>
          </p:cNvSpPr>
          <p:nvPr>
            <p:ph idx="1"/>
          </p:nvPr>
        </p:nvSpPr>
        <p:spPr>
          <a:xfrm>
            <a:off x="642938" y="928688"/>
            <a:ext cx="8343900" cy="4856162"/>
          </a:xfrm>
        </p:spPr>
        <p:txBody>
          <a:bodyPr/>
          <a:lstStyle/>
          <a:p>
            <a:pPr>
              <a:buFont typeface="Wingdings" panose="05000000000000000000" pitchFamily="2" charset="2"/>
              <a:buNone/>
              <a:defRPr/>
            </a:pPr>
            <a:r>
              <a:rPr lang="en-US" altLang="zh-CN" b="1" dirty="0"/>
              <a:t>3. </a:t>
            </a:r>
            <a:r>
              <a:rPr lang="zh-CN" b="1" dirty="0"/>
              <a:t>确认测试</a:t>
            </a:r>
            <a:endParaRPr lang="en-US" altLang="zh-CN" b="1" dirty="0"/>
          </a:p>
          <a:p>
            <a:pPr lvl="1">
              <a:defRPr/>
            </a:pPr>
            <a:r>
              <a:rPr lang="zh-CN" sz="2400" b="1" dirty="0">
                <a:ea typeface="+mn-ea"/>
              </a:rPr>
              <a:t>确认测试又称有效性测试，它的任务是验证软件的有效性，即验证软件的功能和性能及其它特性是否与用户的要求一致。</a:t>
            </a:r>
            <a:endParaRPr lang="en-US" altLang="zh-CN" sz="2400" b="1" dirty="0">
              <a:ea typeface="+mn-ea"/>
            </a:endParaRPr>
          </a:p>
          <a:p>
            <a:pPr lvl="1">
              <a:defRPr/>
            </a:pPr>
            <a:r>
              <a:rPr lang="zh-CN" sz="2400" b="1" dirty="0">
                <a:ea typeface="+mn-ea"/>
              </a:rPr>
              <a:t>确认</a:t>
            </a:r>
            <a:r>
              <a:rPr lang="zh-CN" altLang="en-US" sz="2400" b="1" dirty="0">
                <a:ea typeface="+mn-ea"/>
              </a:rPr>
              <a:t>测试步骤：</a:t>
            </a:r>
            <a:r>
              <a:rPr lang="zh-CN" sz="2400" b="1" dirty="0">
                <a:ea typeface="+mn-ea"/>
              </a:rPr>
              <a:t>首先进行有效性测试</a:t>
            </a:r>
            <a:r>
              <a:rPr lang="zh-CN" altLang="en-US" sz="2400" b="1" dirty="0">
                <a:ea typeface="+mn-ea"/>
              </a:rPr>
              <a:t>，其次进行</a:t>
            </a:r>
            <a:r>
              <a:rPr lang="zh-CN" sz="2400" b="1" dirty="0">
                <a:ea typeface="+mn-ea"/>
              </a:rPr>
              <a:t>软件配置复审，在通过了专家鉴定之后，才能成为可交付的软件。</a:t>
            </a:r>
            <a:endParaRPr lang="zh-CN" altLang="en-US" sz="2400" b="1" dirty="0">
              <a:ea typeface="+mn-ea"/>
            </a:endParaRPr>
          </a:p>
        </p:txBody>
      </p:sp>
      <p:sp>
        <p:nvSpPr>
          <p:cNvPr id="66564" name="页脚占位符 3">
            <a:extLst>
              <a:ext uri="{FF2B5EF4-FFF2-40B4-BE49-F238E27FC236}">
                <a16:creationId xmlns:a16="http://schemas.microsoft.com/office/drawing/2014/main" id="{4A0C2932-C99E-49C4-ACEC-2F6B2C61B0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77826" name="Picture 2">
            <a:extLst>
              <a:ext uri="{FF2B5EF4-FFF2-40B4-BE49-F238E27FC236}">
                <a16:creationId xmlns:a16="http://schemas.microsoft.com/office/drawing/2014/main" id="{7287B441-D9BE-41AA-93EA-53B1A2875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3714750"/>
            <a:ext cx="5969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8309B772-5C4A-44BD-B13F-1FE1A5ED53A2}"/>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4BD35571-0D8A-4850-AE0A-449F908BD214}"/>
              </a:ext>
            </a:extLst>
          </p:cNvPr>
          <p:cNvSpPr>
            <a:spLocks noGrp="1"/>
          </p:cNvSpPr>
          <p:nvPr>
            <p:ph idx="1"/>
          </p:nvPr>
        </p:nvSpPr>
        <p:spPr>
          <a:xfrm>
            <a:off x="107950" y="1309688"/>
            <a:ext cx="8878888" cy="4856162"/>
          </a:xfrm>
        </p:spPr>
        <p:txBody>
          <a:bodyPr/>
          <a:lstStyle/>
          <a:p>
            <a:pPr lvl="2">
              <a:defRPr/>
            </a:pPr>
            <a:r>
              <a:rPr lang="zh-CN" sz="2800" b="1" dirty="0">
                <a:ea typeface="+mn-ea"/>
              </a:rPr>
              <a:t>有效性测试（功能测试）</a:t>
            </a:r>
            <a:endParaRPr lang="en-US" altLang="zh-CN" sz="2800" b="1" dirty="0">
              <a:ea typeface="+mn-ea"/>
            </a:endParaRPr>
          </a:p>
          <a:p>
            <a:pPr lvl="3">
              <a:defRPr/>
            </a:pPr>
            <a:r>
              <a:rPr lang="zh-CN" altLang="en-US" sz="2400" b="1" dirty="0">
                <a:ea typeface="+mn-ea"/>
              </a:rPr>
              <a:t>有效性测试是在模拟的环境（可能就是开发的环境）下，运用黑盒测试的方法，验证被测软件是否满足需求规格说明书列出的需求</a:t>
            </a:r>
            <a:endParaRPr lang="en-US" altLang="zh-CN" sz="2400" b="1" dirty="0">
              <a:ea typeface="+mn-ea"/>
            </a:endParaRPr>
          </a:p>
          <a:p>
            <a:pPr lvl="3">
              <a:defRPr/>
            </a:pPr>
            <a:endParaRPr lang="en-US" altLang="zh-CN" sz="2400" b="1" dirty="0">
              <a:ea typeface="+mn-ea"/>
            </a:endParaRPr>
          </a:p>
          <a:p>
            <a:pPr lvl="2">
              <a:defRPr/>
            </a:pPr>
            <a:r>
              <a:rPr lang="zh-CN" altLang="en-US" sz="2800" b="1" dirty="0">
                <a:ea typeface="+mn-ea"/>
              </a:rPr>
              <a:t>软件配置复查：软件配置复查的目的是保证软件配置的所有成分都齐全，各方面的质量都符合要求，具有维护阶段所必需的细节，而且已经编排好分类的目录</a:t>
            </a:r>
            <a:endParaRPr lang="en-US" altLang="zh-CN" sz="2800" b="1" dirty="0">
              <a:ea typeface="+mn-ea"/>
            </a:endParaRPr>
          </a:p>
        </p:txBody>
      </p:sp>
      <p:sp>
        <p:nvSpPr>
          <p:cNvPr id="67588" name="页脚占位符 3">
            <a:extLst>
              <a:ext uri="{FF2B5EF4-FFF2-40B4-BE49-F238E27FC236}">
                <a16:creationId xmlns:a16="http://schemas.microsoft.com/office/drawing/2014/main" id="{D144A724-E662-4B06-8A28-510940A01C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911F3CE3-F03A-4C24-A1B3-C975E825DF0F}"/>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C3037CC3-4E80-44BA-8C4B-3DC4A168A785}"/>
              </a:ext>
            </a:extLst>
          </p:cNvPr>
          <p:cNvSpPr>
            <a:spLocks noGrp="1"/>
          </p:cNvSpPr>
          <p:nvPr>
            <p:ph idx="1"/>
          </p:nvPr>
        </p:nvSpPr>
        <p:spPr/>
        <p:txBody>
          <a:bodyPr/>
          <a:lstStyle/>
          <a:p>
            <a:pPr>
              <a:buFont typeface="Wingdings" panose="05000000000000000000" pitchFamily="2" charset="2"/>
              <a:buNone/>
              <a:defRPr/>
            </a:pPr>
            <a:r>
              <a:rPr lang="en-US" altLang="zh-CN" b="1" dirty="0"/>
              <a:t>4. </a:t>
            </a:r>
            <a:r>
              <a:rPr lang="zh-CN" b="1" dirty="0"/>
              <a:t>系统测试</a:t>
            </a:r>
            <a:endParaRPr lang="en-US" altLang="zh-CN" b="1" dirty="0"/>
          </a:p>
          <a:p>
            <a:pPr lvl="1">
              <a:defRPr/>
            </a:pPr>
            <a:r>
              <a:rPr lang="zh-CN" sz="2400" b="1" dirty="0">
                <a:ea typeface="+mn-ea"/>
              </a:rPr>
              <a:t>所谓系统测试，是将通过确认测试的软件，作为整个基于计算机系统的一个元素，与计算机硬件、外设、某些支持软件、数据和人员等其它系统元素结合在一起，在实际运行（使用）环境下，对计算机系统进行一系列的组装测试和确认测试。</a:t>
            </a:r>
            <a:endParaRPr lang="en-US" altLang="zh-CN" sz="2400" b="1" dirty="0">
              <a:ea typeface="+mn-ea"/>
            </a:endParaRPr>
          </a:p>
          <a:p>
            <a:pPr lvl="1">
              <a:defRPr/>
            </a:pPr>
            <a:r>
              <a:rPr lang="zh-CN" altLang="en-US" sz="2400" b="1" dirty="0">
                <a:ea typeface="+mn-ea"/>
              </a:rPr>
              <a:t>系统测试包括：</a:t>
            </a:r>
            <a:endParaRPr lang="en-US" altLang="zh-CN" sz="2400" b="1" dirty="0">
              <a:ea typeface="+mn-ea"/>
            </a:endParaRPr>
          </a:p>
          <a:p>
            <a:pPr lvl="2">
              <a:defRPr/>
            </a:pPr>
            <a:r>
              <a:rPr lang="zh-CN" altLang="en-US" sz="2000" b="1" dirty="0">
                <a:ea typeface="+mn-ea"/>
              </a:rPr>
              <a:t>恢复测试</a:t>
            </a:r>
            <a:endParaRPr lang="en-US" altLang="zh-CN" sz="2000" b="1" dirty="0">
              <a:ea typeface="+mn-ea"/>
            </a:endParaRPr>
          </a:p>
          <a:p>
            <a:pPr lvl="2">
              <a:defRPr/>
            </a:pPr>
            <a:r>
              <a:rPr lang="zh-CN" altLang="en-US" sz="2000" b="1" dirty="0">
                <a:ea typeface="+mn-ea"/>
              </a:rPr>
              <a:t>压力测试</a:t>
            </a:r>
            <a:endParaRPr lang="en-US" altLang="zh-CN" sz="2000" b="1" dirty="0">
              <a:ea typeface="+mn-ea"/>
            </a:endParaRPr>
          </a:p>
          <a:p>
            <a:pPr lvl="2">
              <a:defRPr/>
            </a:pPr>
            <a:r>
              <a:rPr lang="zh-CN" altLang="en-US" sz="2000" b="1" dirty="0">
                <a:ea typeface="+mn-ea"/>
              </a:rPr>
              <a:t>性能测试</a:t>
            </a:r>
            <a:endParaRPr lang="en-US" altLang="zh-CN" sz="2000" b="1" dirty="0">
              <a:ea typeface="+mn-ea"/>
            </a:endParaRPr>
          </a:p>
          <a:p>
            <a:pPr lvl="2">
              <a:defRPr/>
            </a:pPr>
            <a:r>
              <a:rPr lang="zh-CN" altLang="en-US" sz="2000" b="1" dirty="0">
                <a:ea typeface="+mn-ea"/>
              </a:rPr>
              <a:t>安全测试</a:t>
            </a:r>
          </a:p>
        </p:txBody>
      </p:sp>
      <p:sp>
        <p:nvSpPr>
          <p:cNvPr id="68612" name="页脚占位符 3">
            <a:extLst>
              <a:ext uri="{FF2B5EF4-FFF2-40B4-BE49-F238E27FC236}">
                <a16:creationId xmlns:a16="http://schemas.microsoft.com/office/drawing/2014/main" id="{BF61BE97-4113-4686-BEE8-F98EB045D6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D5B2F7B9-EFA6-47F8-AEA1-110C87A28D53}"/>
              </a:ext>
            </a:extLst>
          </p:cNvPr>
          <p:cNvSpPr>
            <a:spLocks noGrp="1"/>
          </p:cNvSpPr>
          <p:nvPr>
            <p:ph type="title"/>
          </p:nvPr>
        </p:nvSpPr>
        <p:spPr/>
        <p:txBody>
          <a:bodyPr/>
          <a:lstStyle/>
          <a:p>
            <a:r>
              <a:rPr lang="en-US" altLang="zh-CN" dirty="0">
                <a:latin typeface="华文中宋" panose="02010600040101010101" pitchFamily="2" charset="-122"/>
              </a:rPr>
              <a:t>§9.4 </a:t>
            </a:r>
            <a:r>
              <a:rPr lang="zh-CN" altLang="en-US" dirty="0">
                <a:latin typeface="华文中宋" panose="02010600040101010101" pitchFamily="2" charset="-122"/>
              </a:rPr>
              <a:t>软件测试过程</a:t>
            </a:r>
            <a:endParaRPr lang="zh-CN" altLang="en-US" dirty="0"/>
          </a:p>
        </p:txBody>
      </p:sp>
      <p:sp>
        <p:nvSpPr>
          <p:cNvPr id="3" name="内容占位符 2">
            <a:extLst>
              <a:ext uri="{FF2B5EF4-FFF2-40B4-BE49-F238E27FC236}">
                <a16:creationId xmlns:a16="http://schemas.microsoft.com/office/drawing/2014/main" id="{0C571188-F779-4D06-B564-7EAF4F6E77BC}"/>
              </a:ext>
            </a:extLst>
          </p:cNvPr>
          <p:cNvSpPr>
            <a:spLocks noGrp="1"/>
          </p:cNvSpPr>
          <p:nvPr>
            <p:ph idx="1"/>
          </p:nvPr>
        </p:nvSpPr>
        <p:spPr/>
        <p:txBody>
          <a:bodyPr/>
          <a:lstStyle/>
          <a:p>
            <a:pPr>
              <a:buFont typeface="Wingdings" panose="05000000000000000000" pitchFamily="2" charset="2"/>
              <a:buNone/>
              <a:defRPr/>
            </a:pPr>
            <a:r>
              <a:rPr lang="en-US" altLang="zh-CN" b="1" dirty="0"/>
              <a:t>5. </a:t>
            </a:r>
            <a:r>
              <a:rPr lang="zh-CN" altLang="en-US" b="1" dirty="0"/>
              <a:t>验收</a:t>
            </a:r>
            <a:r>
              <a:rPr lang="zh-CN" altLang="zh-CN" b="1" dirty="0"/>
              <a:t>测试</a:t>
            </a:r>
            <a:endParaRPr lang="en-US" altLang="zh-CN" b="1" dirty="0"/>
          </a:p>
          <a:p>
            <a:pPr lvl="1">
              <a:defRPr/>
            </a:pPr>
            <a:r>
              <a:rPr lang="zh-CN" altLang="en-US" sz="2400" b="1" dirty="0">
                <a:ea typeface="+mn-ea"/>
              </a:rPr>
              <a:t>系统试运行一段时间后，各方面均已满足需求，可以进行验收，验收前展开的最后测试叫做验收测试。</a:t>
            </a:r>
            <a:endParaRPr lang="en-US" altLang="zh-CN" sz="2400" b="1" dirty="0">
              <a:ea typeface="+mn-ea"/>
            </a:endParaRPr>
          </a:p>
          <a:p>
            <a:pPr lvl="1">
              <a:defRPr/>
            </a:pPr>
            <a:r>
              <a:rPr lang="zh-CN" altLang="en-US" sz="2400" b="1" dirty="0">
                <a:ea typeface="+mn-ea"/>
              </a:rPr>
              <a:t>验收测试不再对系统的功能进行全面测试，选择用户最为关注的核心功能进行确认即可。</a:t>
            </a:r>
            <a:endParaRPr lang="en-US" altLang="zh-CN" sz="2400" b="1" dirty="0">
              <a:ea typeface="+mn-ea"/>
            </a:endParaRPr>
          </a:p>
          <a:p>
            <a:pPr lvl="1">
              <a:defRPr/>
            </a:pPr>
            <a:r>
              <a:rPr lang="zh-CN" altLang="en-US" sz="2400" b="1" dirty="0">
                <a:ea typeface="+mn-ea"/>
              </a:rPr>
              <a:t>验收测试是以“用户为主”的测试。软件开发人员和</a:t>
            </a:r>
            <a:r>
              <a:rPr lang="en-US" altLang="zh-CN" sz="2400" b="1" dirty="0">
                <a:ea typeface="+mn-ea"/>
              </a:rPr>
              <a:t>QA</a:t>
            </a:r>
            <a:r>
              <a:rPr lang="zh-CN" altLang="en-US" sz="2400" b="1" dirty="0">
                <a:ea typeface="+mn-ea"/>
              </a:rPr>
              <a:t>（质量保证）人员也应参加。由用户参加设计测试用例，使用用户界面输入测试数据，并分析测试的输出结果。</a:t>
            </a:r>
            <a:endParaRPr lang="en-US" altLang="zh-CN" sz="2400" b="1" dirty="0">
              <a:ea typeface="+mn-ea"/>
            </a:endParaRPr>
          </a:p>
          <a:p>
            <a:pPr lvl="1">
              <a:defRPr/>
            </a:pPr>
            <a:r>
              <a:rPr lang="zh-CN" altLang="en-US" sz="2400" b="1" dirty="0">
                <a:ea typeface="+mn-ea"/>
              </a:rPr>
              <a:t>验收测试以后，系统可以面向全体用户推广</a:t>
            </a:r>
            <a:endParaRPr lang="en-US" altLang="zh-CN" sz="2400" b="1" dirty="0">
              <a:ea typeface="+mn-ea"/>
            </a:endParaRPr>
          </a:p>
        </p:txBody>
      </p:sp>
      <p:sp>
        <p:nvSpPr>
          <p:cNvPr id="69636" name="页脚占位符 3">
            <a:extLst>
              <a:ext uri="{FF2B5EF4-FFF2-40B4-BE49-F238E27FC236}">
                <a16:creationId xmlns:a16="http://schemas.microsoft.com/office/drawing/2014/main" id="{D9C5651C-989A-4443-BDC2-56FF23C7E1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50571834-C1B6-4663-95A2-7048CF9F8760}"/>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06673912-28A2-45E3-A9B6-D50D5758488D}"/>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软件实现</a:t>
            </a:r>
          </a:p>
          <a:p>
            <a:pPr marL="952500" lvl="1" indent="-495300">
              <a:buFont typeface="Wingdings" panose="05000000000000000000" pitchFamily="2" charset="2"/>
              <a:buChar char="u"/>
              <a:defRPr/>
            </a:pPr>
            <a:r>
              <a:rPr lang="zh-CN" altLang="en-US" sz="4000" b="1" kern="1200" dirty="0">
                <a:solidFill>
                  <a:srgbClr val="333399"/>
                </a:solidFill>
              </a:rPr>
              <a:t>软件测试基础</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软件测试方法与技术</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软件测试过程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软件维护</a:t>
            </a:r>
            <a:endParaRPr lang="en-US" altLang="zh-CN" sz="4000" b="1" i="1" u="sng" dirty="0">
              <a:solidFill>
                <a:srgbClr val="99230B"/>
              </a:solidFill>
            </a:endParaRPr>
          </a:p>
        </p:txBody>
      </p:sp>
      <p:sp>
        <p:nvSpPr>
          <p:cNvPr id="80900" name="页脚占位符 3">
            <a:extLst>
              <a:ext uri="{FF2B5EF4-FFF2-40B4-BE49-F238E27FC236}">
                <a16:creationId xmlns:a16="http://schemas.microsoft.com/office/drawing/2014/main" id="{58328D8B-CDD1-4D8E-9441-3404E5D5BB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50D68B26-B9CC-4F24-96B8-80A8A71D45E8}"/>
              </a:ext>
            </a:extLst>
          </p:cNvPr>
          <p:cNvSpPr>
            <a:spLocks noGrp="1"/>
          </p:cNvSpPr>
          <p:nvPr>
            <p:ph type="title"/>
          </p:nvPr>
        </p:nvSpPr>
        <p:spPr/>
        <p:txBody>
          <a:bodyPr/>
          <a:lstStyle/>
          <a:p>
            <a:r>
              <a:rPr lang="en-US" altLang="zh-CN" dirty="0">
                <a:latin typeface="华文中宋" panose="02010600040101010101" pitchFamily="2" charset="-122"/>
              </a:rPr>
              <a:t>§9.5 </a:t>
            </a:r>
            <a:r>
              <a:rPr lang="zh-CN" altLang="en-US" dirty="0">
                <a:latin typeface="华文中宋" panose="02010600040101010101" pitchFamily="2" charset="-122"/>
              </a:rPr>
              <a:t>软件维护</a:t>
            </a:r>
            <a:endParaRPr lang="zh-CN" altLang="en-US" dirty="0"/>
          </a:p>
        </p:txBody>
      </p:sp>
      <p:sp>
        <p:nvSpPr>
          <p:cNvPr id="3" name="内容占位符 2">
            <a:extLst>
              <a:ext uri="{FF2B5EF4-FFF2-40B4-BE49-F238E27FC236}">
                <a16:creationId xmlns:a16="http://schemas.microsoft.com/office/drawing/2014/main" id="{4B2A92EE-3AC3-40AF-8037-142E402CAC9F}"/>
              </a:ext>
            </a:extLst>
          </p:cNvPr>
          <p:cNvSpPr>
            <a:spLocks noGrp="1"/>
          </p:cNvSpPr>
          <p:nvPr>
            <p:ph idx="1"/>
          </p:nvPr>
        </p:nvSpPr>
        <p:spPr>
          <a:xfrm>
            <a:off x="107504" y="1143000"/>
            <a:ext cx="8879334" cy="4856163"/>
          </a:xfrm>
        </p:spPr>
        <p:txBody>
          <a:bodyPr/>
          <a:lstStyle/>
          <a:p>
            <a:pPr>
              <a:buFont typeface="Wingdings" panose="05000000000000000000" pitchFamily="2" charset="2"/>
              <a:buNone/>
              <a:defRPr/>
            </a:pPr>
            <a:r>
              <a:rPr lang="en-US" altLang="zh-CN" b="1" dirty="0"/>
              <a:t>1. </a:t>
            </a:r>
            <a:r>
              <a:rPr lang="zh-CN" altLang="en-US" b="1" dirty="0"/>
              <a:t>软件维护的定义</a:t>
            </a:r>
            <a:endParaRPr lang="en-US" altLang="zh-CN" b="1" dirty="0"/>
          </a:p>
          <a:p>
            <a:pPr lvl="1">
              <a:defRPr/>
            </a:pPr>
            <a:r>
              <a:rPr lang="zh-CN" b="1" dirty="0">
                <a:ea typeface="+mn-ea"/>
                <a:cs typeface="+mn-cs"/>
              </a:rPr>
              <a:t>所谓软件维护就是在软件已经交付使用之后，为了改正错误或满足新的需要而修改软件的过程，即在软件运行∕维护阶段对软件产品所进行的一切改动。</a:t>
            </a:r>
            <a:r>
              <a:rPr lang="zh-CN" altLang="en-US" b="1" dirty="0">
                <a:ea typeface="+mn-ea"/>
                <a:cs typeface="+mn-cs"/>
              </a:rPr>
              <a:t>它包括软件开发阶段的所有活动。</a:t>
            </a:r>
            <a:endParaRPr lang="en-US" altLang="zh-CN" b="1" dirty="0">
              <a:ea typeface="+mn-ea"/>
              <a:cs typeface="+mn-cs"/>
            </a:endParaRPr>
          </a:p>
          <a:p>
            <a:pPr lvl="1">
              <a:defRPr/>
            </a:pPr>
            <a:r>
              <a:rPr lang="zh-CN" b="1" dirty="0">
                <a:ea typeface="+mn-ea"/>
              </a:rPr>
              <a:t>进行软件维护的原因</a:t>
            </a:r>
            <a:r>
              <a:rPr lang="zh-CN" altLang="en-US" b="1" dirty="0">
                <a:ea typeface="+mn-ea"/>
              </a:rPr>
              <a:t>：</a:t>
            </a:r>
            <a:endParaRPr lang="en-US" altLang="zh-CN" b="1" dirty="0">
              <a:ea typeface="+mn-ea"/>
            </a:endParaRPr>
          </a:p>
          <a:p>
            <a:pPr lvl="2">
              <a:defRPr/>
            </a:pPr>
            <a:r>
              <a:rPr lang="zh-CN" altLang="en-US" sz="2200" b="1" dirty="0">
                <a:ea typeface="+mn-ea"/>
              </a:rPr>
              <a:t>修改在特定的使用条件下暴露出来的一些潜在程序错误或设计缺陷</a:t>
            </a:r>
            <a:endParaRPr lang="en-US" altLang="zh-CN" sz="2200" b="1" dirty="0">
              <a:ea typeface="+mn-ea"/>
            </a:endParaRPr>
          </a:p>
          <a:p>
            <a:pPr lvl="2">
              <a:defRPr/>
            </a:pPr>
            <a:r>
              <a:rPr lang="zh-CN" altLang="en-US" sz="2200" b="1" dirty="0">
                <a:ea typeface="+mn-ea"/>
              </a:rPr>
              <a:t>在软件使用过程中数据环境发生变化或处理环境发生变化，需要修改软件以适应这种变化</a:t>
            </a:r>
            <a:endParaRPr lang="en-US" altLang="zh-CN" sz="2200" b="1" dirty="0">
              <a:ea typeface="+mn-ea"/>
            </a:endParaRPr>
          </a:p>
          <a:p>
            <a:pPr lvl="2">
              <a:defRPr/>
            </a:pPr>
            <a:r>
              <a:rPr lang="zh-CN" altLang="en-US" sz="2200" b="1" dirty="0">
                <a:ea typeface="+mn-ea"/>
              </a:rPr>
              <a:t>系统用户在使用时常提出改进现有功能、增加新的功能、以及改善总体性能的要求，为满足这些要求，就需要修改软件把这些要求纳入到软件之中</a:t>
            </a:r>
          </a:p>
        </p:txBody>
      </p:sp>
      <p:sp>
        <p:nvSpPr>
          <p:cNvPr id="81924" name="页脚占位符 3">
            <a:extLst>
              <a:ext uri="{FF2B5EF4-FFF2-40B4-BE49-F238E27FC236}">
                <a16:creationId xmlns:a16="http://schemas.microsoft.com/office/drawing/2014/main" id="{EFE07FCF-5758-4C7F-BB9D-8454214647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8D7BB67E-7A14-4B42-AECF-7093837A2DAF}"/>
              </a:ext>
            </a:extLst>
          </p:cNvPr>
          <p:cNvSpPr>
            <a:spLocks noGrp="1"/>
          </p:cNvSpPr>
          <p:nvPr>
            <p:ph type="title"/>
          </p:nvPr>
        </p:nvSpPr>
        <p:spPr/>
        <p:txBody>
          <a:bodyPr/>
          <a:lstStyle/>
          <a:p>
            <a:r>
              <a:rPr lang="en-US" altLang="zh-CN" dirty="0">
                <a:latin typeface="华文中宋" panose="02010600040101010101" pitchFamily="2" charset="-122"/>
              </a:rPr>
              <a:t>§9.5 </a:t>
            </a:r>
            <a:r>
              <a:rPr lang="zh-CN" altLang="en-US" dirty="0">
                <a:latin typeface="华文中宋" panose="02010600040101010101" pitchFamily="2" charset="-122"/>
              </a:rPr>
              <a:t>软件维护</a:t>
            </a:r>
            <a:endParaRPr lang="zh-CN" altLang="en-US" dirty="0"/>
          </a:p>
        </p:txBody>
      </p:sp>
      <p:sp>
        <p:nvSpPr>
          <p:cNvPr id="3" name="内容占位符 2">
            <a:extLst>
              <a:ext uri="{FF2B5EF4-FFF2-40B4-BE49-F238E27FC236}">
                <a16:creationId xmlns:a16="http://schemas.microsoft.com/office/drawing/2014/main" id="{068E78B5-6191-4687-A692-82AD5E7A392C}"/>
              </a:ext>
            </a:extLst>
          </p:cNvPr>
          <p:cNvSpPr>
            <a:spLocks noGrp="1"/>
          </p:cNvSpPr>
          <p:nvPr>
            <p:ph idx="1"/>
          </p:nvPr>
        </p:nvSpPr>
        <p:spPr>
          <a:xfrm>
            <a:off x="642938" y="928688"/>
            <a:ext cx="8343900" cy="4856162"/>
          </a:xfrm>
        </p:spPr>
        <p:txBody>
          <a:bodyPr/>
          <a:lstStyle/>
          <a:p>
            <a:pPr>
              <a:buFont typeface="Wingdings" panose="05000000000000000000" pitchFamily="2" charset="2"/>
              <a:buNone/>
              <a:defRPr/>
            </a:pPr>
            <a:r>
              <a:rPr lang="en-US" altLang="zh-CN" b="1" dirty="0"/>
              <a:t>2. </a:t>
            </a:r>
            <a:r>
              <a:rPr lang="zh-CN" altLang="en-US" b="1" dirty="0"/>
              <a:t>软件维护的分类</a:t>
            </a:r>
            <a:endParaRPr lang="en-US" altLang="zh-CN" b="1" dirty="0"/>
          </a:p>
          <a:p>
            <a:pPr lvl="1">
              <a:defRPr/>
            </a:pPr>
            <a:r>
              <a:rPr lang="zh-CN" b="1" dirty="0">
                <a:ea typeface="+mn-ea"/>
              </a:rPr>
              <a:t>改正性维护</a:t>
            </a:r>
            <a:endParaRPr lang="en-US" altLang="zh-CN" b="1" dirty="0">
              <a:ea typeface="+mn-ea"/>
            </a:endParaRPr>
          </a:p>
          <a:p>
            <a:pPr lvl="2">
              <a:defRPr/>
            </a:pPr>
            <a:r>
              <a:rPr lang="zh-CN" altLang="en-US" sz="2000" b="1" dirty="0">
                <a:ea typeface="+mn-ea"/>
              </a:rPr>
              <a:t>为了识别和纠正软件错误、改正软件性能上的缺陷、排除实施中的误使用而进行的诊断和改正错误的过程</a:t>
            </a:r>
            <a:endParaRPr lang="en-US" altLang="zh-CN" sz="2000" b="1" dirty="0">
              <a:ea typeface="+mn-ea"/>
            </a:endParaRPr>
          </a:p>
          <a:p>
            <a:pPr lvl="1">
              <a:defRPr/>
            </a:pPr>
            <a:r>
              <a:rPr lang="zh-CN" b="1" dirty="0">
                <a:ea typeface="+mn-ea"/>
              </a:rPr>
              <a:t>适应性维护</a:t>
            </a:r>
            <a:endParaRPr lang="en-US" altLang="zh-CN" b="1" dirty="0">
              <a:ea typeface="+mn-ea"/>
            </a:endParaRPr>
          </a:p>
          <a:p>
            <a:pPr lvl="2">
              <a:defRPr/>
            </a:pPr>
            <a:r>
              <a:rPr lang="zh-CN" altLang="en-US" sz="2000" b="1" dirty="0">
                <a:ea typeface="+mn-ea"/>
              </a:rPr>
              <a:t>为了使软件适应外部环境或数据环境的变化，而去修改软件的过程</a:t>
            </a:r>
          </a:p>
          <a:p>
            <a:pPr lvl="1">
              <a:defRPr/>
            </a:pPr>
            <a:r>
              <a:rPr lang="zh-CN" b="1" dirty="0">
                <a:ea typeface="+mn-ea"/>
              </a:rPr>
              <a:t>完善性维护</a:t>
            </a:r>
            <a:endParaRPr lang="en-US" altLang="zh-CN" b="1" dirty="0">
              <a:ea typeface="+mn-ea"/>
            </a:endParaRPr>
          </a:p>
          <a:p>
            <a:pPr lvl="2">
              <a:defRPr/>
            </a:pPr>
            <a:r>
              <a:rPr lang="zh-CN" altLang="en-US" sz="2000" b="1" dirty="0">
                <a:ea typeface="+mn-ea"/>
              </a:rPr>
              <a:t>为了满足用户对软件提出新的功能与性能要求而去修改和再开发软件的过程</a:t>
            </a:r>
            <a:endParaRPr lang="en-US" altLang="zh-CN" sz="2000" b="1" dirty="0">
              <a:ea typeface="+mn-ea"/>
            </a:endParaRPr>
          </a:p>
          <a:p>
            <a:pPr lvl="1">
              <a:defRPr/>
            </a:pPr>
            <a:r>
              <a:rPr lang="zh-CN" b="1" dirty="0">
                <a:ea typeface="+mn-ea"/>
              </a:rPr>
              <a:t>预防性维护</a:t>
            </a:r>
            <a:endParaRPr lang="en-US" altLang="zh-CN" b="1" dirty="0">
              <a:ea typeface="+mn-ea"/>
            </a:endParaRPr>
          </a:p>
          <a:p>
            <a:pPr lvl="2">
              <a:defRPr/>
            </a:pPr>
            <a:r>
              <a:rPr lang="zh-CN" altLang="en-US" sz="2000" b="1" dirty="0">
                <a:ea typeface="+mn-ea"/>
              </a:rPr>
              <a:t>采用先进的软件工程方法对需要维护的软件或软件中的某一部分</a:t>
            </a:r>
            <a:r>
              <a:rPr lang="en-US" altLang="zh-CN" sz="2000" b="1" dirty="0">
                <a:ea typeface="+mn-ea"/>
              </a:rPr>
              <a:t>(</a:t>
            </a:r>
            <a:r>
              <a:rPr lang="zh-CN" altLang="en-US" sz="2000" b="1" dirty="0">
                <a:ea typeface="+mn-ea"/>
              </a:rPr>
              <a:t>重新</a:t>
            </a:r>
            <a:r>
              <a:rPr lang="en-US" altLang="zh-CN" sz="2000" b="1" dirty="0">
                <a:ea typeface="+mn-ea"/>
              </a:rPr>
              <a:t>)</a:t>
            </a:r>
            <a:r>
              <a:rPr lang="zh-CN" altLang="en-US" sz="2000" b="1" dirty="0">
                <a:ea typeface="+mn-ea"/>
              </a:rPr>
              <a:t>进行设计、编制和测试</a:t>
            </a:r>
          </a:p>
        </p:txBody>
      </p:sp>
      <p:sp>
        <p:nvSpPr>
          <p:cNvPr id="82948" name="页脚占位符 3">
            <a:extLst>
              <a:ext uri="{FF2B5EF4-FFF2-40B4-BE49-F238E27FC236}">
                <a16:creationId xmlns:a16="http://schemas.microsoft.com/office/drawing/2014/main" id="{C1F02747-4ED6-46FB-A23C-49842173740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2BCB1-F17C-4F11-8F5C-065B740C9E81}"/>
              </a:ext>
            </a:extLst>
          </p:cNvPr>
          <p:cNvSpPr>
            <a:spLocks noGrp="1"/>
          </p:cNvSpPr>
          <p:nvPr>
            <p:ph type="title"/>
          </p:nvPr>
        </p:nvSpPr>
        <p:spPr/>
        <p:txBody>
          <a:bodyPr/>
          <a:lstStyle/>
          <a:p>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BEB06F66-6AC9-486B-A072-036EA3609B79}"/>
              </a:ext>
            </a:extLst>
          </p:cNvPr>
          <p:cNvSpPr>
            <a:spLocks noGrp="1"/>
          </p:cNvSpPr>
          <p:nvPr>
            <p:ph idx="1"/>
          </p:nvPr>
        </p:nvSpPr>
        <p:spPr>
          <a:xfrm>
            <a:off x="395536" y="1196752"/>
            <a:ext cx="8640960" cy="5256584"/>
          </a:xfrm>
        </p:spPr>
        <p:txBody>
          <a:bodyPr>
            <a:normAutofit fontScale="77500" lnSpcReduction="20000"/>
          </a:bodyPr>
          <a:lstStyle/>
          <a:p>
            <a:pPr marL="0" indent="0" algn="just">
              <a:buNone/>
            </a:pPr>
            <a:r>
              <a:rPr lang="en-US" altLang="zh-CN" sz="4100" b="1" dirty="0"/>
              <a:t>(1)</a:t>
            </a:r>
            <a:r>
              <a:rPr lang="zh-CN" altLang="en-US" sz="4100" b="1" dirty="0"/>
              <a:t> 序言性注释</a:t>
            </a:r>
            <a:endParaRPr lang="en-US" altLang="zh-CN" sz="4100" b="1" dirty="0"/>
          </a:p>
          <a:p>
            <a:pPr algn="just"/>
            <a:r>
              <a:rPr lang="zh-CN" altLang="en-US" b="1" dirty="0"/>
              <a:t>注释的目的：解释程序的主要内容及难点说明；</a:t>
            </a:r>
            <a:endParaRPr lang="en-US" altLang="zh-CN" b="1" dirty="0"/>
          </a:p>
          <a:p>
            <a:pPr algn="just"/>
            <a:r>
              <a:rPr lang="zh-CN" altLang="en-US" b="1" dirty="0"/>
              <a:t>序言性注释：位于程序代码之前，说明该模块（类及方法）具体作用</a:t>
            </a:r>
            <a:endParaRPr lang="en-US" altLang="zh-CN" b="1" dirty="0"/>
          </a:p>
          <a:p>
            <a:pPr algn="just"/>
            <a:r>
              <a:rPr lang="zh-CN" altLang="en-US" b="1" dirty="0"/>
              <a:t>主要包括以下内容：</a:t>
            </a:r>
            <a:endParaRPr lang="en-US" altLang="zh-CN" b="1" dirty="0"/>
          </a:p>
          <a:p>
            <a:pPr lvl="1" algn="just"/>
            <a:r>
              <a:rPr lang="zh-CN" altLang="en-US" b="1" dirty="0">
                <a:ea typeface="+mn-ea"/>
              </a:rPr>
              <a:t>程序标题：模块名称</a:t>
            </a:r>
            <a:endParaRPr lang="en-US" altLang="zh-CN" b="1" dirty="0">
              <a:ea typeface="+mn-ea"/>
            </a:endParaRPr>
          </a:p>
          <a:p>
            <a:pPr lvl="1" algn="just"/>
            <a:r>
              <a:rPr lang="zh-CN" altLang="en-US" b="1" dirty="0">
                <a:ea typeface="+mn-ea"/>
              </a:rPr>
              <a:t>模块描述：该模块的功能和目的说明</a:t>
            </a:r>
            <a:endParaRPr lang="en-US" altLang="zh-CN" b="1" dirty="0">
              <a:ea typeface="+mn-ea"/>
            </a:endParaRPr>
          </a:p>
          <a:p>
            <a:pPr lvl="1" algn="just"/>
            <a:r>
              <a:rPr lang="zh-CN" altLang="en-US" b="1" dirty="0">
                <a:ea typeface="+mn-ea"/>
              </a:rPr>
              <a:t>主要算法</a:t>
            </a:r>
            <a:r>
              <a:rPr lang="zh-CN" altLang="en-US" b="1" dirty="0">
                <a:ea typeface="+mn-ea"/>
                <a:sym typeface="Wingdings" panose="05000000000000000000" pitchFamily="2" charset="2"/>
              </a:rPr>
              <a:t>：（</a:t>
            </a:r>
            <a:r>
              <a:rPr lang="en-US" altLang="zh-CN" b="1" dirty="0">
                <a:ea typeface="+mn-ea"/>
                <a:sym typeface="Wingdings" panose="05000000000000000000" pitchFamily="2" charset="2"/>
              </a:rPr>
              <a:t>option</a:t>
            </a:r>
            <a:r>
              <a:rPr lang="zh-CN" altLang="en-US" b="1" dirty="0">
                <a:ea typeface="+mn-ea"/>
                <a:sym typeface="Wingdings" panose="05000000000000000000" pitchFamily="2" charset="2"/>
              </a:rPr>
              <a:t>）说明算法结构</a:t>
            </a:r>
            <a:endParaRPr lang="en-US" altLang="zh-CN" b="1" dirty="0">
              <a:ea typeface="+mn-ea"/>
              <a:sym typeface="Wingdings" panose="05000000000000000000" pitchFamily="2" charset="2"/>
            </a:endParaRPr>
          </a:p>
          <a:p>
            <a:pPr lvl="1" algn="just"/>
            <a:r>
              <a:rPr lang="zh-CN" altLang="en-US" b="1" dirty="0">
                <a:ea typeface="+mn-ea"/>
                <a:sym typeface="Wingdings" panose="05000000000000000000" pitchFamily="2" charset="2"/>
              </a:rPr>
              <a:t>接口说明：说明该模块与其他模块的调用关系</a:t>
            </a:r>
            <a:endParaRPr lang="en-US" altLang="zh-CN" b="1" dirty="0">
              <a:ea typeface="+mn-ea"/>
              <a:sym typeface="Wingdings" panose="05000000000000000000" pitchFamily="2" charset="2"/>
            </a:endParaRPr>
          </a:p>
          <a:p>
            <a:pPr lvl="1" algn="just"/>
            <a:r>
              <a:rPr lang="zh-CN" altLang="en-US" b="1" dirty="0">
                <a:ea typeface="+mn-ea"/>
                <a:sym typeface="Wingdings" panose="05000000000000000000" pitchFamily="2" charset="2"/>
              </a:rPr>
              <a:t>开发历史：</a:t>
            </a:r>
            <a:endParaRPr lang="en-US" altLang="zh-CN" b="1" dirty="0">
              <a:ea typeface="+mn-ea"/>
              <a:sym typeface="Wingdings" panose="05000000000000000000" pitchFamily="2" charset="2"/>
            </a:endParaRPr>
          </a:p>
          <a:p>
            <a:pPr lvl="2" algn="just"/>
            <a:r>
              <a:rPr lang="zh-CN" altLang="en-US" b="1" dirty="0">
                <a:ea typeface="+mn-ea"/>
                <a:sym typeface="Wingdings" panose="05000000000000000000" pitchFamily="2" charset="2"/>
              </a:rPr>
              <a:t>创建者、创建时间；</a:t>
            </a:r>
            <a:endParaRPr lang="en-US" altLang="zh-CN" b="1" dirty="0">
              <a:ea typeface="+mn-ea"/>
              <a:sym typeface="Wingdings" panose="05000000000000000000" pitchFamily="2" charset="2"/>
            </a:endParaRPr>
          </a:p>
          <a:p>
            <a:pPr lvl="2" algn="just"/>
            <a:r>
              <a:rPr lang="zh-CN" altLang="en-US" b="1" dirty="0">
                <a:ea typeface="+mn-ea"/>
                <a:sym typeface="Wingdings" panose="05000000000000000000" pitchFamily="2" charset="2"/>
              </a:rPr>
              <a:t>修改者、修改时间、修改内容；</a:t>
            </a:r>
            <a:endParaRPr lang="en-US" altLang="zh-CN" b="1" dirty="0">
              <a:ea typeface="+mn-ea"/>
              <a:sym typeface="Wingdings" panose="05000000000000000000" pitchFamily="2" charset="2"/>
            </a:endParaRPr>
          </a:p>
          <a:p>
            <a:pPr lvl="2" algn="just"/>
            <a:r>
              <a:rPr lang="zh-CN" altLang="en-US" b="1" dirty="0">
                <a:ea typeface="+mn-ea"/>
                <a:sym typeface="Wingdings" panose="05000000000000000000" pitchFamily="2" charset="2"/>
              </a:rPr>
              <a:t>版本 </a:t>
            </a:r>
            <a:endParaRPr lang="zh-CN" altLang="en-US" b="1" dirty="0">
              <a:ea typeface="+mn-ea"/>
            </a:endParaRPr>
          </a:p>
        </p:txBody>
      </p:sp>
      <p:sp>
        <p:nvSpPr>
          <p:cNvPr id="4" name="页脚占位符 3">
            <a:extLst>
              <a:ext uri="{FF2B5EF4-FFF2-40B4-BE49-F238E27FC236}">
                <a16:creationId xmlns:a16="http://schemas.microsoft.com/office/drawing/2014/main" id="{6D63B27A-9D67-4628-A3D9-8EDF544A4DA2}"/>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29312276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1721F1-739C-41C7-AF6C-D2EE1111A189}"/>
              </a:ext>
            </a:extLst>
          </p:cNvPr>
          <p:cNvSpPr>
            <a:spLocks noGrp="1"/>
          </p:cNvSpPr>
          <p:nvPr>
            <p:ph type="title"/>
          </p:nvPr>
        </p:nvSpPr>
        <p:spPr/>
        <p:txBody>
          <a:bodyPr/>
          <a:lstStyle/>
          <a:p>
            <a:r>
              <a:rPr lang="en-US" altLang="zh-CN" dirty="0">
                <a:latin typeface="华文中宋" panose="02010600040101010101" pitchFamily="2" charset="-122"/>
              </a:rPr>
              <a:t>§9.5 </a:t>
            </a:r>
            <a:r>
              <a:rPr lang="zh-CN" altLang="en-US" dirty="0">
                <a:latin typeface="华文中宋" panose="02010600040101010101" pitchFamily="2" charset="-122"/>
              </a:rPr>
              <a:t>软件维护</a:t>
            </a:r>
            <a:endParaRPr lang="zh-CN" altLang="en-US" dirty="0"/>
          </a:p>
        </p:txBody>
      </p:sp>
      <p:sp>
        <p:nvSpPr>
          <p:cNvPr id="3" name="内容占位符 2">
            <a:extLst>
              <a:ext uri="{FF2B5EF4-FFF2-40B4-BE49-F238E27FC236}">
                <a16:creationId xmlns:a16="http://schemas.microsoft.com/office/drawing/2014/main" id="{D63C5B5B-132D-4321-AEC1-1133B84BC509}"/>
              </a:ext>
            </a:extLst>
          </p:cNvPr>
          <p:cNvSpPr>
            <a:spLocks noGrp="1"/>
          </p:cNvSpPr>
          <p:nvPr>
            <p:ph idx="1"/>
          </p:nvPr>
        </p:nvSpPr>
        <p:spPr>
          <a:xfrm>
            <a:off x="0" y="1124744"/>
            <a:ext cx="9093200" cy="5069111"/>
          </a:xfrm>
        </p:spPr>
        <p:txBody>
          <a:bodyPr>
            <a:noAutofit/>
          </a:bodyPr>
          <a:lstStyle/>
          <a:p>
            <a:pPr marL="0" indent="0" algn="just">
              <a:lnSpc>
                <a:spcPct val="120000"/>
              </a:lnSpc>
              <a:buNone/>
            </a:pPr>
            <a:r>
              <a:rPr lang="zh-CN" altLang="en-US" sz="2500" b="1" dirty="0">
                <a:latin typeface="+mn-ea"/>
              </a:rPr>
              <a:t>例：</a:t>
            </a:r>
            <a:r>
              <a:rPr lang="zh-CN" altLang="zh-CN" sz="2500" b="1" dirty="0">
                <a:latin typeface="+mn-ea"/>
              </a:rPr>
              <a:t>留学韩国的小明新交一韩国女友如花，交往期间发生了如下事件：</a:t>
            </a:r>
            <a:r>
              <a:rPr lang="en-US" altLang="zh-CN" sz="2500" b="1" dirty="0">
                <a:latin typeface="+mn-ea"/>
              </a:rPr>
              <a:t>(1)</a:t>
            </a:r>
            <a:r>
              <a:rPr lang="zh-CN" altLang="zh-CN" sz="2500" b="1" dirty="0">
                <a:latin typeface="+mn-ea"/>
              </a:rPr>
              <a:t>小明希望如花学会中华散打技能；</a:t>
            </a:r>
            <a:r>
              <a:rPr lang="en-US" altLang="zh-CN" sz="2500" b="1" dirty="0">
                <a:latin typeface="+mn-ea"/>
              </a:rPr>
              <a:t>(2)</a:t>
            </a:r>
            <a:r>
              <a:rPr lang="zh-CN" altLang="zh-CN" sz="2500" b="1" dirty="0">
                <a:latin typeface="+mn-ea"/>
              </a:rPr>
              <a:t>如花习武期间，去年整容的鼻子不幸塌陷，需要重新修补；</a:t>
            </a:r>
            <a:r>
              <a:rPr lang="en-US" altLang="zh-CN" sz="2500" b="1" dirty="0">
                <a:latin typeface="+mn-ea"/>
              </a:rPr>
              <a:t>(3)</a:t>
            </a:r>
            <a:r>
              <a:rPr lang="zh-CN" altLang="zh-CN" sz="2500" b="1" dirty="0">
                <a:latin typeface="+mn-ea"/>
              </a:rPr>
              <a:t>毕业后如花随小明回北京，由于水土不服，如花卧病，经多次调理后康复并习惯中国生活；</a:t>
            </a:r>
            <a:r>
              <a:rPr lang="en-US" altLang="zh-CN" sz="2500" b="1" dirty="0">
                <a:latin typeface="+mn-ea"/>
              </a:rPr>
              <a:t>(4)</a:t>
            </a:r>
            <a:r>
              <a:rPr lang="zh-CN" altLang="zh-CN" sz="2500" b="1" dirty="0">
                <a:latin typeface="+mn-ea"/>
              </a:rPr>
              <a:t>如花学习更高深的九阳神功，重构内力以增强体制。假设把如花比作软件，请说明以上四类事件分别对应于哪一类软件维护工作</a:t>
            </a:r>
            <a:r>
              <a:rPr lang="zh-CN" altLang="zh-CN" sz="2400" b="1" dirty="0">
                <a:latin typeface="+mn-ea"/>
              </a:rPr>
              <a:t>。</a:t>
            </a:r>
            <a:endParaRPr lang="en-US" altLang="zh-CN" sz="2400" b="1" dirty="0">
              <a:latin typeface="+mn-ea"/>
            </a:endParaRPr>
          </a:p>
          <a:p>
            <a:pPr marL="0" indent="0" algn="just">
              <a:buNone/>
            </a:pPr>
            <a:r>
              <a:rPr lang="en-US" altLang="zh-CN" sz="2400" b="1" dirty="0">
                <a:latin typeface="+mn-ea"/>
              </a:rPr>
              <a:t>(1) </a:t>
            </a:r>
            <a:r>
              <a:rPr lang="zh-CN" altLang="en-US" sz="2400" b="1" dirty="0">
                <a:latin typeface="+mn-ea"/>
              </a:rPr>
              <a:t>完善性维护</a:t>
            </a:r>
          </a:p>
          <a:p>
            <a:pPr marL="0" indent="0" algn="just">
              <a:buNone/>
            </a:pPr>
            <a:r>
              <a:rPr lang="en-US" altLang="zh-CN" sz="2400" b="1" dirty="0">
                <a:latin typeface="+mn-ea"/>
              </a:rPr>
              <a:t>(2) </a:t>
            </a:r>
            <a:r>
              <a:rPr lang="zh-CN" altLang="en-US" sz="2400" b="1" dirty="0">
                <a:latin typeface="+mn-ea"/>
              </a:rPr>
              <a:t>改正性维护</a:t>
            </a:r>
          </a:p>
          <a:p>
            <a:pPr marL="0" indent="0" algn="just">
              <a:buNone/>
            </a:pPr>
            <a:r>
              <a:rPr lang="en-US" altLang="zh-CN" sz="2400" b="1" dirty="0">
                <a:latin typeface="+mn-ea"/>
              </a:rPr>
              <a:t>(3) </a:t>
            </a:r>
            <a:r>
              <a:rPr lang="zh-CN" altLang="en-US" sz="2400" b="1" dirty="0">
                <a:latin typeface="+mn-ea"/>
              </a:rPr>
              <a:t>适应性维护</a:t>
            </a:r>
          </a:p>
          <a:p>
            <a:pPr marL="0" indent="0" algn="just">
              <a:buNone/>
            </a:pPr>
            <a:r>
              <a:rPr lang="en-US" altLang="zh-CN" sz="2400" b="1" dirty="0">
                <a:latin typeface="+mn-ea"/>
              </a:rPr>
              <a:t>(4) </a:t>
            </a:r>
            <a:r>
              <a:rPr lang="zh-CN" altLang="en-US" sz="2400" b="1" dirty="0">
                <a:latin typeface="+mn-ea"/>
              </a:rPr>
              <a:t>预防性维护</a:t>
            </a:r>
          </a:p>
        </p:txBody>
      </p:sp>
      <p:sp>
        <p:nvSpPr>
          <p:cNvPr id="4" name="页脚占位符 3">
            <a:extLst>
              <a:ext uri="{FF2B5EF4-FFF2-40B4-BE49-F238E27FC236}">
                <a16:creationId xmlns:a16="http://schemas.microsoft.com/office/drawing/2014/main" id="{386C7F71-CDEB-4F34-912B-2AC2895564C7}"/>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327871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F686A-ADAF-47B0-AA5C-62F93D336CC7}"/>
              </a:ext>
            </a:extLst>
          </p:cNvPr>
          <p:cNvSpPr>
            <a:spLocks noGrp="1"/>
          </p:cNvSpPr>
          <p:nvPr>
            <p:ph type="title"/>
          </p:nvPr>
        </p:nvSpPr>
        <p:spPr/>
        <p:txBody>
          <a:bodyPr/>
          <a:lstStyle/>
          <a:p>
            <a:r>
              <a:rPr lang="en-US" altLang="zh-CN" dirty="0">
                <a:latin typeface="华文中宋" panose="02010600040101010101" pitchFamily="2" charset="-122"/>
              </a:rPr>
              <a:t>§9.1 </a:t>
            </a:r>
            <a:r>
              <a:rPr lang="zh-CN" altLang="en-US" dirty="0">
                <a:latin typeface="华文中宋" panose="02010600040101010101" pitchFamily="2" charset="-122"/>
              </a:rPr>
              <a:t>软件实现</a:t>
            </a:r>
            <a:endParaRPr lang="zh-CN" altLang="en-US" dirty="0"/>
          </a:p>
        </p:txBody>
      </p:sp>
      <p:sp>
        <p:nvSpPr>
          <p:cNvPr id="3" name="内容占位符 2">
            <a:extLst>
              <a:ext uri="{FF2B5EF4-FFF2-40B4-BE49-F238E27FC236}">
                <a16:creationId xmlns:a16="http://schemas.microsoft.com/office/drawing/2014/main" id="{21B3C881-2B49-45C7-8243-E6342851C14A}"/>
              </a:ext>
            </a:extLst>
          </p:cNvPr>
          <p:cNvSpPr>
            <a:spLocks noGrp="1"/>
          </p:cNvSpPr>
          <p:nvPr>
            <p:ph idx="1"/>
          </p:nvPr>
        </p:nvSpPr>
        <p:spPr>
          <a:xfrm>
            <a:off x="251520" y="1409700"/>
            <a:ext cx="8740080" cy="4683595"/>
          </a:xfrm>
        </p:spPr>
        <p:txBody>
          <a:bodyPr/>
          <a:lstStyle/>
          <a:p>
            <a:pPr marL="0" indent="0">
              <a:buNone/>
            </a:pPr>
            <a:r>
              <a:rPr lang="en-US" altLang="zh-CN" b="1" dirty="0"/>
              <a:t>(2) </a:t>
            </a:r>
            <a:r>
              <a:rPr lang="zh-CN" altLang="en-US" b="1" dirty="0"/>
              <a:t>功能性注释</a:t>
            </a:r>
            <a:endParaRPr lang="en-US" altLang="zh-CN" b="1" dirty="0"/>
          </a:p>
          <a:p>
            <a:r>
              <a:rPr lang="zh-CN" altLang="en-US" sz="2800" b="1" dirty="0"/>
              <a:t>在序言性注释的基础上，对于程序体中复杂难于理解的程序结构进行局部说明；</a:t>
            </a:r>
            <a:endParaRPr lang="en-US" altLang="zh-CN" sz="2800" b="1" dirty="0"/>
          </a:p>
          <a:p>
            <a:pPr lvl="1"/>
            <a:r>
              <a:rPr lang="zh-CN" altLang="en-US" b="1" dirty="0">
                <a:ea typeface="+mn-ea"/>
              </a:rPr>
              <a:t>主要描述一段程序，必要时对某一段进行说明；</a:t>
            </a:r>
            <a:endParaRPr lang="en-US" altLang="zh-CN" b="1" dirty="0">
              <a:ea typeface="+mn-ea"/>
            </a:endParaRPr>
          </a:p>
          <a:p>
            <a:pPr lvl="1"/>
            <a:r>
              <a:rPr lang="zh-CN" altLang="en-US" b="1" dirty="0">
                <a:ea typeface="+mn-ea"/>
              </a:rPr>
              <a:t>修改代码的同时，对应的功能性注释也要进行修改；</a:t>
            </a:r>
          </a:p>
        </p:txBody>
      </p:sp>
      <p:sp>
        <p:nvSpPr>
          <p:cNvPr id="4" name="页脚占位符 3">
            <a:extLst>
              <a:ext uri="{FF2B5EF4-FFF2-40B4-BE49-F238E27FC236}">
                <a16:creationId xmlns:a16="http://schemas.microsoft.com/office/drawing/2014/main" id="{F30F3D56-DEDE-421B-A310-E4FBD9BF0964}"/>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15817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67BA49E-7908-4EAF-A800-DC4512E9C075}"/>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5B0D389F-9065-49BF-8161-CF4E6109D46C}"/>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软件实现</a:t>
            </a:r>
          </a:p>
          <a:p>
            <a:pPr marL="952500" lvl="1" indent="-495300">
              <a:buFont typeface="Wingdings" panose="05000000000000000000" pitchFamily="2" charset="2"/>
              <a:buChar char="u"/>
              <a:defRPr/>
            </a:pPr>
            <a:r>
              <a:rPr lang="zh-CN" altLang="en-US" sz="4000" b="1" i="1" u="sng" dirty="0">
                <a:solidFill>
                  <a:srgbClr val="99230B"/>
                </a:solidFill>
              </a:rPr>
              <a:t>软件测试基础</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软件测试方法与技术</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软件测试过程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软件维护</a:t>
            </a:r>
            <a:endParaRPr lang="en-US" altLang="zh-CN" sz="4000" b="1" kern="1200" dirty="0">
              <a:solidFill>
                <a:srgbClr val="333399"/>
              </a:solidFill>
            </a:endParaRPr>
          </a:p>
        </p:txBody>
      </p:sp>
      <p:sp>
        <p:nvSpPr>
          <p:cNvPr id="10244" name="页脚占位符 3">
            <a:extLst>
              <a:ext uri="{FF2B5EF4-FFF2-40B4-BE49-F238E27FC236}">
                <a16:creationId xmlns:a16="http://schemas.microsoft.com/office/drawing/2014/main" id="{C282D1D6-8783-43CD-806D-D682BABFDF4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6182</TotalTime>
  <Words>7036</Words>
  <Application>Microsoft Office PowerPoint</Application>
  <PresentationFormat>全屏显示(4:3)</PresentationFormat>
  <Paragraphs>627</Paragraphs>
  <Slides>70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0" baseType="lpstr">
      <vt:lpstr>仿宋</vt:lpstr>
      <vt:lpstr>黑体</vt:lpstr>
      <vt:lpstr>华文细黑</vt:lpstr>
      <vt:lpstr>华文中宋</vt:lpstr>
      <vt:lpstr>宋体</vt:lpstr>
      <vt:lpstr>Arial</vt:lpstr>
      <vt:lpstr>Times New Roman</vt:lpstr>
      <vt:lpstr>Wingdings</vt:lpstr>
      <vt:lpstr>TSEG2007</vt:lpstr>
      <vt:lpstr>Picture</vt:lpstr>
      <vt:lpstr>软件工程 Software Engineering</vt:lpstr>
      <vt:lpstr>提纲</vt:lpstr>
      <vt:lpstr>§9.1 软件实现</vt:lpstr>
      <vt:lpstr>§9.1 软件实现</vt:lpstr>
      <vt:lpstr>§9.1 软件实现</vt:lpstr>
      <vt:lpstr>§9.1 软件实现</vt:lpstr>
      <vt:lpstr>§9.1 软件实现</vt:lpstr>
      <vt:lpstr>§9.1 软件实现</vt:lpstr>
      <vt:lpstr>提纲</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§9.2 软件测试基础</vt:lpstr>
      <vt:lpstr>提纲</vt:lpstr>
      <vt:lpstr>§9.3 软件测试方法与技术</vt:lpstr>
      <vt:lpstr>§9.3 软件测试方法与技术</vt:lpstr>
      <vt:lpstr>§9.3 软件测试方法与技术</vt:lpstr>
      <vt:lpstr>§9.3 软件测试方法与技术</vt:lpstr>
      <vt:lpstr>§9.3 软件测试方法与技术</vt:lpstr>
      <vt:lpstr>提纲</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§9.3 软件测试方法与技术</vt:lpstr>
      <vt:lpstr>提纲</vt:lpstr>
      <vt:lpstr>§9.4 软件测试过程</vt:lpstr>
      <vt:lpstr>§9.4 软件测试过程</vt:lpstr>
      <vt:lpstr>§9.4 软件测试过程</vt:lpstr>
      <vt:lpstr>§9.4 软件测试过程</vt:lpstr>
      <vt:lpstr>§9.4 软件测试过程</vt:lpstr>
      <vt:lpstr>§9.4 软件测试过程</vt:lpstr>
      <vt:lpstr>§9.4 软件测试过程</vt:lpstr>
      <vt:lpstr>§9.4 软件测试过程</vt:lpstr>
      <vt:lpstr>提纲</vt:lpstr>
      <vt:lpstr>§9.5 软件维护</vt:lpstr>
      <vt:lpstr>§9.5 软件维护</vt:lpstr>
      <vt:lpstr>§9.5 软件维护</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574</cp:revision>
  <dcterms:created xsi:type="dcterms:W3CDTF">2008-03-01T07:01:20Z</dcterms:created>
  <dcterms:modified xsi:type="dcterms:W3CDTF">2021-06-15T18:11:22Z</dcterms:modified>
</cp:coreProperties>
</file>