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0"/>
  </p:notesMasterIdLst>
  <p:sldIdLst>
    <p:sldId id="257" r:id="rId2"/>
    <p:sldId id="258" r:id="rId3"/>
    <p:sldId id="259" r:id="rId4"/>
    <p:sldId id="260" r:id="rId5"/>
    <p:sldId id="266" r:id="rId6"/>
    <p:sldId id="261" r:id="rId7"/>
    <p:sldId id="262" r:id="rId8"/>
    <p:sldId id="323" r:id="rId9"/>
    <p:sldId id="268" r:id="rId10"/>
    <p:sldId id="265"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24" r:id="rId51"/>
    <p:sldId id="325" r:id="rId52"/>
    <p:sldId id="326" r:id="rId53"/>
    <p:sldId id="309" r:id="rId54"/>
    <p:sldId id="310" r:id="rId55"/>
    <p:sldId id="311" r:id="rId56"/>
    <p:sldId id="312" r:id="rId57"/>
    <p:sldId id="313" r:id="rId58"/>
    <p:sldId id="320" r:id="rId59"/>
    <p:sldId id="321" r:id="rId60"/>
    <p:sldId id="327" r:id="rId61"/>
    <p:sldId id="328" r:id="rId62"/>
    <p:sldId id="329" r:id="rId63"/>
    <p:sldId id="330" r:id="rId64"/>
    <p:sldId id="331" r:id="rId65"/>
    <p:sldId id="332" r:id="rId66"/>
    <p:sldId id="333" r:id="rId67"/>
    <p:sldId id="334" r:id="rId68"/>
    <p:sldId id="335" r:id="rId69"/>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106" d="100"/>
          <a:sy n="106" d="100"/>
        </p:scale>
        <p:origin x="1764" y="102"/>
      </p:cViewPr>
      <p:guideLst>
        <p:guide orient="horz" pos="2160"/>
        <p:guide pos="2880"/>
      </p:guideLst>
    </p:cSldViewPr>
  </p:slideViewPr>
  <p:outlineViewPr>
    <p:cViewPr>
      <p:scale>
        <a:sx n="33" d="100"/>
        <a:sy n="33" d="100"/>
      </p:scale>
      <p:origin x="36" y="387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EA95585-57B4-4EF0-BF97-A0E3E5EDEA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b="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98454698-D568-4A5C-A3AD-DDC3EFB19DF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BC513A63-CE31-4E6B-B442-F2E58A1B5DF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4EB11D9-A875-4AA2-8C78-FB283FAA937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03E47AEF-9B0E-47B1-B5AB-39822AFBA8E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b="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FC44AABF-B5E3-4929-A557-B1B875AA443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ea typeface="宋体" panose="02010600030101010101" pitchFamily="2" charset="-122"/>
              </a:defRPr>
            </a:lvl1pPr>
          </a:lstStyle>
          <a:p>
            <a:pPr>
              <a:defRPr/>
            </a:pPr>
            <a:fld id="{5B83E3B8-C538-49DC-8626-E906ECB13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9C987C8D-8FC7-49F0-AB18-4A3C7D9F9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3E357CDF-93DD-4CB5-8C1F-4039D3CE3106}" type="slidenum">
              <a:rPr lang="en-US" altLang="zh-CN" sz="1200" b="0" smtClean="0">
                <a:ea typeface="宋体" panose="02010600030101010101" pitchFamily="2" charset="-122"/>
              </a:rPr>
              <a:pPr/>
              <a:t>1</a:t>
            </a:fld>
            <a:endParaRPr lang="en-US" altLang="zh-CN" sz="1200" b="0">
              <a:ea typeface="宋体" panose="02010600030101010101" pitchFamily="2" charset="-122"/>
            </a:endParaRPr>
          </a:p>
        </p:txBody>
      </p:sp>
      <p:sp>
        <p:nvSpPr>
          <p:cNvPr id="5123" name="Rectangle 2">
            <a:extLst>
              <a:ext uri="{FF2B5EF4-FFF2-40B4-BE49-F238E27FC236}">
                <a16:creationId xmlns:a16="http://schemas.microsoft.com/office/drawing/2014/main" id="{2C3EDAC1-31A7-40E7-A2FF-4881E0903DA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836B392-7A04-4228-9520-4D8C94B6D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C1C025D-45A7-4353-AC7A-EA2645421D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BB32B111-D173-4C77-9390-E62587879179}" type="slidenum">
              <a:rPr lang="en-US" altLang="zh-CN" sz="1200" b="0" smtClean="0">
                <a:ea typeface="宋体" panose="02010600030101010101" pitchFamily="2" charset="-122"/>
              </a:rPr>
              <a:pPr/>
              <a:t>11</a:t>
            </a:fld>
            <a:endParaRPr lang="en-US" altLang="zh-CN" sz="1200" b="0">
              <a:ea typeface="宋体" panose="02010600030101010101" pitchFamily="2" charset="-122"/>
            </a:endParaRPr>
          </a:p>
        </p:txBody>
      </p:sp>
      <p:sp>
        <p:nvSpPr>
          <p:cNvPr id="29699" name="Rectangle 2">
            <a:extLst>
              <a:ext uri="{FF2B5EF4-FFF2-40B4-BE49-F238E27FC236}">
                <a16:creationId xmlns:a16="http://schemas.microsoft.com/office/drawing/2014/main" id="{7B961557-8640-4A5A-917E-6A02CA133B5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E1BF0BF-0CB0-4EF4-9E5C-E631C2C91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EC60175-CAB9-4814-A57A-0EFB20541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B4604B24-D4E6-48DC-919E-808323A593D2}" type="slidenum">
              <a:rPr lang="en-US" altLang="zh-CN" sz="1200" b="0" smtClean="0">
                <a:ea typeface="宋体" panose="02010600030101010101" pitchFamily="2" charset="-122"/>
              </a:rPr>
              <a:pPr/>
              <a:t>12</a:t>
            </a:fld>
            <a:endParaRPr lang="en-US" altLang="zh-CN" sz="1200" b="0">
              <a:ea typeface="宋体" panose="02010600030101010101" pitchFamily="2" charset="-122"/>
            </a:endParaRPr>
          </a:p>
        </p:txBody>
      </p:sp>
      <p:sp>
        <p:nvSpPr>
          <p:cNvPr id="31747" name="Rectangle 2">
            <a:extLst>
              <a:ext uri="{FF2B5EF4-FFF2-40B4-BE49-F238E27FC236}">
                <a16:creationId xmlns:a16="http://schemas.microsoft.com/office/drawing/2014/main" id="{09ABC8D3-7AA2-4E2C-B255-631BB1C5244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BF355C4-50BE-4494-B031-99111E25B5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0C0DBB8-700E-4DE4-ABAF-ACB3B38026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F7408917-84CD-4CA9-86F7-4C701E6900CC}" type="slidenum">
              <a:rPr lang="en-US" altLang="zh-CN" sz="1200" b="0" smtClean="0">
                <a:ea typeface="宋体" panose="02010600030101010101" pitchFamily="2" charset="-122"/>
              </a:rPr>
              <a:pPr/>
              <a:t>13</a:t>
            </a:fld>
            <a:endParaRPr lang="en-US" altLang="zh-CN" sz="1200" b="0">
              <a:ea typeface="宋体" panose="02010600030101010101" pitchFamily="2" charset="-122"/>
            </a:endParaRPr>
          </a:p>
        </p:txBody>
      </p:sp>
      <p:sp>
        <p:nvSpPr>
          <p:cNvPr id="33795" name="Rectangle 2">
            <a:extLst>
              <a:ext uri="{FF2B5EF4-FFF2-40B4-BE49-F238E27FC236}">
                <a16:creationId xmlns:a16="http://schemas.microsoft.com/office/drawing/2014/main" id="{B7637545-DA4F-4373-AB1A-4D2F4ADC456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CB326BE-4409-44AF-9BFA-0C71C4626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6F33723-3A42-4941-8555-7AB1476670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D40D81DC-1865-4823-9244-4D5238C9F617}" type="slidenum">
              <a:rPr lang="en-US" altLang="zh-CN" sz="1200" b="0" smtClean="0">
                <a:ea typeface="宋体" panose="02010600030101010101" pitchFamily="2" charset="-122"/>
              </a:rPr>
              <a:pPr/>
              <a:t>14</a:t>
            </a:fld>
            <a:endParaRPr lang="en-US" altLang="zh-CN" sz="1200" b="0">
              <a:ea typeface="宋体" panose="02010600030101010101" pitchFamily="2" charset="-122"/>
            </a:endParaRPr>
          </a:p>
        </p:txBody>
      </p:sp>
      <p:sp>
        <p:nvSpPr>
          <p:cNvPr id="35843" name="Rectangle 2">
            <a:extLst>
              <a:ext uri="{FF2B5EF4-FFF2-40B4-BE49-F238E27FC236}">
                <a16:creationId xmlns:a16="http://schemas.microsoft.com/office/drawing/2014/main" id="{7634F48F-11A4-4345-9713-E03D5CCBBB2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53DDF47-8E0C-42EB-AC71-7F99D50C1D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E9FB886-28D5-4344-97EE-2338DFD88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ED7AFE36-3519-4D0A-B880-D474B987FD9F}" type="slidenum">
              <a:rPr lang="en-US" altLang="zh-CN" sz="1200" b="0" smtClean="0">
                <a:ea typeface="宋体" panose="02010600030101010101" pitchFamily="2" charset="-122"/>
              </a:rPr>
              <a:pPr/>
              <a:t>15</a:t>
            </a:fld>
            <a:endParaRPr lang="en-US" altLang="zh-CN" sz="1200" b="0">
              <a:ea typeface="宋体" panose="02010600030101010101" pitchFamily="2" charset="-122"/>
            </a:endParaRPr>
          </a:p>
        </p:txBody>
      </p:sp>
      <p:sp>
        <p:nvSpPr>
          <p:cNvPr id="37891" name="Rectangle 2">
            <a:extLst>
              <a:ext uri="{FF2B5EF4-FFF2-40B4-BE49-F238E27FC236}">
                <a16:creationId xmlns:a16="http://schemas.microsoft.com/office/drawing/2014/main" id="{E4102A47-90C9-491A-A0EB-CA4B7B16B8D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51711682-4623-4FD1-8308-467DB8C5B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5EB0B21-CE36-4A58-BB4A-27891E9ED9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E9F4DA92-E5E3-40DF-9035-421443FDF6FD}" type="slidenum">
              <a:rPr lang="en-US" altLang="zh-CN" sz="1200" b="0" smtClean="0">
                <a:ea typeface="宋体" panose="02010600030101010101" pitchFamily="2" charset="-122"/>
              </a:rPr>
              <a:pPr/>
              <a:t>16</a:t>
            </a:fld>
            <a:endParaRPr lang="en-US" altLang="zh-CN" sz="1200" b="0">
              <a:ea typeface="宋体" panose="02010600030101010101" pitchFamily="2" charset="-122"/>
            </a:endParaRPr>
          </a:p>
        </p:txBody>
      </p:sp>
      <p:sp>
        <p:nvSpPr>
          <p:cNvPr id="39939" name="Rectangle 2">
            <a:extLst>
              <a:ext uri="{FF2B5EF4-FFF2-40B4-BE49-F238E27FC236}">
                <a16:creationId xmlns:a16="http://schemas.microsoft.com/office/drawing/2014/main" id="{489596DB-176B-4D64-9839-1DEEEE01824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225F19F-34B9-4030-BBF5-7C65FB309A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152C67F-8D1C-4A27-9514-58A71CA4EE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7ACC2B9-0704-423E-BFDB-1516F45A3103}" type="slidenum">
              <a:rPr lang="en-US" altLang="zh-CN" sz="1200" b="0" smtClean="0">
                <a:ea typeface="宋体" panose="02010600030101010101" pitchFamily="2" charset="-122"/>
              </a:rPr>
              <a:pPr/>
              <a:t>17</a:t>
            </a:fld>
            <a:endParaRPr lang="en-US" altLang="zh-CN" sz="1200" b="0">
              <a:ea typeface="宋体" panose="02010600030101010101" pitchFamily="2" charset="-122"/>
            </a:endParaRPr>
          </a:p>
        </p:txBody>
      </p:sp>
      <p:sp>
        <p:nvSpPr>
          <p:cNvPr id="41987" name="Rectangle 2">
            <a:extLst>
              <a:ext uri="{FF2B5EF4-FFF2-40B4-BE49-F238E27FC236}">
                <a16:creationId xmlns:a16="http://schemas.microsoft.com/office/drawing/2014/main" id="{77A4734C-D5D4-46BF-AFF2-80AB970EBFD7}"/>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265BF90-2272-4E11-8BB8-E879D010F8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1838DD8-67BA-44F2-AB73-C8E84E2A9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FE98A40B-FDC8-4D11-8095-62E136DC174A}" type="slidenum">
              <a:rPr lang="en-US" altLang="zh-CN" sz="1200" b="0" smtClean="0">
                <a:ea typeface="宋体" panose="02010600030101010101" pitchFamily="2" charset="-122"/>
              </a:rPr>
              <a:pPr/>
              <a:t>18</a:t>
            </a:fld>
            <a:endParaRPr lang="en-US" altLang="zh-CN" sz="1200" b="0">
              <a:ea typeface="宋体" panose="02010600030101010101" pitchFamily="2" charset="-122"/>
            </a:endParaRPr>
          </a:p>
        </p:txBody>
      </p:sp>
      <p:sp>
        <p:nvSpPr>
          <p:cNvPr id="44035" name="Rectangle 2">
            <a:extLst>
              <a:ext uri="{FF2B5EF4-FFF2-40B4-BE49-F238E27FC236}">
                <a16:creationId xmlns:a16="http://schemas.microsoft.com/office/drawing/2014/main" id="{4693B057-6AB3-44BE-BFA2-C712F692094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64461FE-AA74-4FEF-A98E-2710924E58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C0314E1-6811-45DC-92F1-B9D6213E1A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D6E667D4-9172-46AA-B125-BEAC35A20530}" type="slidenum">
              <a:rPr lang="en-US" altLang="zh-CN" sz="1200" b="0" smtClean="0">
                <a:ea typeface="宋体" panose="02010600030101010101" pitchFamily="2" charset="-122"/>
              </a:rPr>
              <a:pPr/>
              <a:t>19</a:t>
            </a:fld>
            <a:endParaRPr lang="en-US" altLang="zh-CN" sz="1200" b="0">
              <a:ea typeface="宋体" panose="02010600030101010101" pitchFamily="2" charset="-122"/>
            </a:endParaRPr>
          </a:p>
        </p:txBody>
      </p:sp>
      <p:sp>
        <p:nvSpPr>
          <p:cNvPr id="46083" name="Rectangle 2">
            <a:extLst>
              <a:ext uri="{FF2B5EF4-FFF2-40B4-BE49-F238E27FC236}">
                <a16:creationId xmlns:a16="http://schemas.microsoft.com/office/drawing/2014/main" id="{6CB4A139-1613-4431-B223-9922153DBAE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A30D8B3-51F0-4EDB-B986-926A267EF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909C52D-F393-4374-90C1-B0E9258D91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0E81771A-E5DF-400D-886A-6BF7AD8101DD}" type="slidenum">
              <a:rPr lang="en-US" altLang="zh-CN" sz="1200" b="0" smtClean="0">
                <a:ea typeface="宋体" panose="02010600030101010101" pitchFamily="2" charset="-122"/>
              </a:rPr>
              <a:pPr/>
              <a:t>20</a:t>
            </a:fld>
            <a:endParaRPr lang="en-US" altLang="zh-CN" sz="1200" b="0">
              <a:ea typeface="宋体" panose="02010600030101010101" pitchFamily="2" charset="-122"/>
            </a:endParaRPr>
          </a:p>
        </p:txBody>
      </p:sp>
      <p:sp>
        <p:nvSpPr>
          <p:cNvPr id="48131" name="Rectangle 2">
            <a:extLst>
              <a:ext uri="{FF2B5EF4-FFF2-40B4-BE49-F238E27FC236}">
                <a16:creationId xmlns:a16="http://schemas.microsoft.com/office/drawing/2014/main" id="{27D8C068-2605-401B-9871-08CAFF17761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98F39EB-554F-4FC9-9C7F-9CBB4E716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98A1150-FDA2-4683-BBB5-F61D32C07C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402CE09D-A24B-4274-A883-443ED8058832}" type="slidenum">
              <a:rPr lang="en-US" altLang="zh-CN" sz="1200" b="0" smtClean="0">
                <a:ea typeface="宋体" panose="02010600030101010101" pitchFamily="2" charset="-122"/>
              </a:rPr>
              <a:pPr/>
              <a:t>2</a:t>
            </a:fld>
            <a:endParaRPr lang="en-US" altLang="zh-CN" sz="1200" b="0">
              <a:ea typeface="宋体" panose="02010600030101010101" pitchFamily="2" charset="-122"/>
            </a:endParaRPr>
          </a:p>
        </p:txBody>
      </p:sp>
      <p:sp>
        <p:nvSpPr>
          <p:cNvPr id="7171" name="Rectangle 2">
            <a:extLst>
              <a:ext uri="{FF2B5EF4-FFF2-40B4-BE49-F238E27FC236}">
                <a16:creationId xmlns:a16="http://schemas.microsoft.com/office/drawing/2014/main" id="{90B72E36-2D10-46E2-A54A-C1D98E33920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B5080581-B9A3-4C86-A445-813614C19D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21B1674C-A245-41F9-8059-1CABBC803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2FEC401-E116-482D-9809-D557B07D1626}" type="slidenum">
              <a:rPr lang="en-US" altLang="zh-CN" sz="1200" b="0" smtClean="0">
                <a:ea typeface="宋体" panose="02010600030101010101" pitchFamily="2" charset="-122"/>
              </a:rPr>
              <a:pPr/>
              <a:t>21</a:t>
            </a:fld>
            <a:endParaRPr lang="en-US" altLang="zh-CN" sz="1200" b="0">
              <a:ea typeface="宋体" panose="02010600030101010101" pitchFamily="2" charset="-122"/>
            </a:endParaRPr>
          </a:p>
        </p:txBody>
      </p:sp>
      <p:sp>
        <p:nvSpPr>
          <p:cNvPr id="50179" name="Rectangle 2">
            <a:extLst>
              <a:ext uri="{FF2B5EF4-FFF2-40B4-BE49-F238E27FC236}">
                <a16:creationId xmlns:a16="http://schemas.microsoft.com/office/drawing/2014/main" id="{6F29DA43-A842-48E4-9BA3-09E842F3EE9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C4A028C-A3CE-44C7-8C43-C0FAA45264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3631A17-8F22-44A0-BBEA-B60F6F0968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0127298B-EA4D-4D26-8433-EBD756A1F580}" type="slidenum">
              <a:rPr lang="en-US" altLang="zh-CN" sz="1200" b="0" smtClean="0">
                <a:ea typeface="宋体" panose="02010600030101010101" pitchFamily="2" charset="-122"/>
              </a:rPr>
              <a:pPr/>
              <a:t>22</a:t>
            </a:fld>
            <a:endParaRPr lang="en-US" altLang="zh-CN" sz="1200" b="0">
              <a:ea typeface="宋体" panose="02010600030101010101" pitchFamily="2" charset="-122"/>
            </a:endParaRPr>
          </a:p>
        </p:txBody>
      </p:sp>
      <p:sp>
        <p:nvSpPr>
          <p:cNvPr id="52227" name="Rectangle 2">
            <a:extLst>
              <a:ext uri="{FF2B5EF4-FFF2-40B4-BE49-F238E27FC236}">
                <a16:creationId xmlns:a16="http://schemas.microsoft.com/office/drawing/2014/main" id="{A4960F5A-4CC9-40D9-9C15-8E09A0EFF76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0851933-6800-48FE-BF2B-11B09794E4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3EFB00E-B10C-4D21-87FF-9F980AE28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BB11AC6E-C732-4F41-83DB-52D9A195BAB9}" type="slidenum">
              <a:rPr lang="en-US" altLang="zh-CN" sz="1200" b="0" smtClean="0">
                <a:ea typeface="宋体" panose="02010600030101010101" pitchFamily="2" charset="-122"/>
              </a:rPr>
              <a:pPr/>
              <a:t>23</a:t>
            </a:fld>
            <a:endParaRPr lang="en-US" altLang="zh-CN" sz="1200" b="0">
              <a:ea typeface="宋体" panose="02010600030101010101" pitchFamily="2" charset="-122"/>
            </a:endParaRPr>
          </a:p>
        </p:txBody>
      </p:sp>
      <p:sp>
        <p:nvSpPr>
          <p:cNvPr id="54275" name="Rectangle 2">
            <a:extLst>
              <a:ext uri="{FF2B5EF4-FFF2-40B4-BE49-F238E27FC236}">
                <a16:creationId xmlns:a16="http://schemas.microsoft.com/office/drawing/2014/main" id="{E4A63B50-9579-4A0F-B796-3EF722D22513}"/>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7FA9F31-BA17-4D01-B1E7-46EF6BF2B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91C883B-9D37-4EA3-9264-D782EC3D0E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B6CB68B6-4BB4-488C-93A5-D3E1DFE29E94}" type="slidenum">
              <a:rPr lang="en-US" altLang="zh-CN" sz="1200" b="0" smtClean="0">
                <a:ea typeface="宋体" panose="02010600030101010101" pitchFamily="2" charset="-122"/>
              </a:rPr>
              <a:pPr/>
              <a:t>24</a:t>
            </a:fld>
            <a:endParaRPr lang="en-US" altLang="zh-CN" sz="1200" b="0">
              <a:ea typeface="宋体" panose="02010600030101010101" pitchFamily="2" charset="-122"/>
            </a:endParaRPr>
          </a:p>
        </p:txBody>
      </p:sp>
      <p:sp>
        <p:nvSpPr>
          <p:cNvPr id="56323" name="Rectangle 2">
            <a:extLst>
              <a:ext uri="{FF2B5EF4-FFF2-40B4-BE49-F238E27FC236}">
                <a16:creationId xmlns:a16="http://schemas.microsoft.com/office/drawing/2014/main" id="{A7B5F921-C1C5-43A6-95A4-35717929E1A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3DC8590D-2C9A-4CA0-B4AE-4A49A79F19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E77FD6B-376F-455D-824F-EF385CE53E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29B4D270-6252-435D-8AED-36A50A1B5D32}" type="slidenum">
              <a:rPr lang="en-US" altLang="zh-CN" sz="1200" b="0" smtClean="0">
                <a:ea typeface="宋体" panose="02010600030101010101" pitchFamily="2" charset="-122"/>
              </a:rPr>
              <a:pPr/>
              <a:t>25</a:t>
            </a:fld>
            <a:endParaRPr lang="en-US" altLang="zh-CN" sz="1200" b="0">
              <a:ea typeface="宋体" panose="02010600030101010101" pitchFamily="2" charset="-122"/>
            </a:endParaRPr>
          </a:p>
        </p:txBody>
      </p:sp>
      <p:sp>
        <p:nvSpPr>
          <p:cNvPr id="58371" name="Rectangle 2">
            <a:extLst>
              <a:ext uri="{FF2B5EF4-FFF2-40B4-BE49-F238E27FC236}">
                <a16:creationId xmlns:a16="http://schemas.microsoft.com/office/drawing/2014/main" id="{7BE52631-C699-4875-BC8A-58BF71C4389B}"/>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CF16222E-2C81-4E6E-BBEB-5178DAE48D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D9AF556-3482-4324-A7E4-908B45520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52F6FB21-ABD7-4923-AA60-CF1A74E50DC1}" type="slidenum">
              <a:rPr lang="en-US" altLang="zh-CN" sz="1200" b="0" smtClean="0">
                <a:ea typeface="宋体" panose="02010600030101010101" pitchFamily="2" charset="-122"/>
              </a:rPr>
              <a:pPr/>
              <a:t>26</a:t>
            </a:fld>
            <a:endParaRPr lang="en-US" altLang="zh-CN" sz="1200" b="0">
              <a:ea typeface="宋体" panose="02010600030101010101" pitchFamily="2" charset="-122"/>
            </a:endParaRPr>
          </a:p>
        </p:txBody>
      </p:sp>
      <p:sp>
        <p:nvSpPr>
          <p:cNvPr id="60419" name="Rectangle 2">
            <a:extLst>
              <a:ext uri="{FF2B5EF4-FFF2-40B4-BE49-F238E27FC236}">
                <a16:creationId xmlns:a16="http://schemas.microsoft.com/office/drawing/2014/main" id="{F8AA5652-B76D-4FD7-B9D9-F081898E1AE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A6944DE-1B1D-4236-9668-B69AAB689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8A6F537-3F77-46EA-A7A3-6F6A08FAD5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EE7AF77F-4C69-4A20-AB6B-67343FB053EC}" type="slidenum">
              <a:rPr lang="en-US" altLang="zh-CN" sz="1200" b="0" smtClean="0">
                <a:ea typeface="宋体" panose="02010600030101010101" pitchFamily="2" charset="-122"/>
              </a:rPr>
              <a:pPr/>
              <a:t>27</a:t>
            </a:fld>
            <a:endParaRPr lang="en-US" altLang="zh-CN" sz="1200" b="0">
              <a:ea typeface="宋体" panose="02010600030101010101" pitchFamily="2" charset="-122"/>
            </a:endParaRPr>
          </a:p>
        </p:txBody>
      </p:sp>
      <p:sp>
        <p:nvSpPr>
          <p:cNvPr id="62467" name="Rectangle 2">
            <a:extLst>
              <a:ext uri="{FF2B5EF4-FFF2-40B4-BE49-F238E27FC236}">
                <a16:creationId xmlns:a16="http://schemas.microsoft.com/office/drawing/2014/main" id="{4DDCFF15-E67D-476F-B3BB-E092CB376980}"/>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B2C4B453-4724-48F2-AD66-D056521212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E9C4F37-EA95-4ABD-B609-C02051C4C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7947524D-DA9A-4992-9289-1B8DEEDB55CD}" type="slidenum">
              <a:rPr lang="en-US" altLang="zh-CN" sz="1200" b="0" smtClean="0">
                <a:ea typeface="宋体" panose="02010600030101010101" pitchFamily="2" charset="-122"/>
              </a:rPr>
              <a:pPr/>
              <a:t>28</a:t>
            </a:fld>
            <a:endParaRPr lang="en-US" altLang="zh-CN" sz="1200" b="0">
              <a:ea typeface="宋体" panose="02010600030101010101" pitchFamily="2" charset="-122"/>
            </a:endParaRPr>
          </a:p>
        </p:txBody>
      </p:sp>
      <p:sp>
        <p:nvSpPr>
          <p:cNvPr id="64515" name="Rectangle 2">
            <a:extLst>
              <a:ext uri="{FF2B5EF4-FFF2-40B4-BE49-F238E27FC236}">
                <a16:creationId xmlns:a16="http://schemas.microsoft.com/office/drawing/2014/main" id="{1D7A7C6E-1499-47FD-896F-12CE805C5BEC}"/>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2EF5045-639B-41F4-B60E-11BD4C6CAD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48E4963-E4FD-4E04-98BA-0BFC664D6D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7CE3A993-6D72-4718-AAAA-5F232094DA69}" type="slidenum">
              <a:rPr lang="en-US" altLang="zh-CN" sz="1200" b="0" smtClean="0">
                <a:ea typeface="宋体" panose="02010600030101010101" pitchFamily="2" charset="-122"/>
              </a:rPr>
              <a:pPr/>
              <a:t>29</a:t>
            </a:fld>
            <a:endParaRPr lang="en-US" altLang="zh-CN" sz="1200" b="0">
              <a:ea typeface="宋体" panose="02010600030101010101" pitchFamily="2" charset="-122"/>
            </a:endParaRPr>
          </a:p>
        </p:txBody>
      </p:sp>
      <p:sp>
        <p:nvSpPr>
          <p:cNvPr id="66563" name="Rectangle 2">
            <a:extLst>
              <a:ext uri="{FF2B5EF4-FFF2-40B4-BE49-F238E27FC236}">
                <a16:creationId xmlns:a16="http://schemas.microsoft.com/office/drawing/2014/main" id="{288FBF1E-1BCC-46D8-B3DF-F2A9E938E16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64420F08-C0D6-4A79-ACED-9F386CBFD9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60B7D74-A13A-4FE3-B9D1-44DFC3D92C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E6F020FC-C796-49A9-AA7B-6C24D67F20F1}" type="slidenum">
              <a:rPr lang="en-US" altLang="zh-CN" sz="1200" b="0" smtClean="0">
                <a:ea typeface="宋体" panose="02010600030101010101" pitchFamily="2" charset="-122"/>
              </a:rPr>
              <a:pPr/>
              <a:t>30</a:t>
            </a:fld>
            <a:endParaRPr lang="en-US" altLang="zh-CN" sz="1200" b="0">
              <a:ea typeface="宋体" panose="02010600030101010101" pitchFamily="2" charset="-122"/>
            </a:endParaRPr>
          </a:p>
        </p:txBody>
      </p:sp>
      <p:sp>
        <p:nvSpPr>
          <p:cNvPr id="68611" name="Rectangle 2">
            <a:extLst>
              <a:ext uri="{FF2B5EF4-FFF2-40B4-BE49-F238E27FC236}">
                <a16:creationId xmlns:a16="http://schemas.microsoft.com/office/drawing/2014/main" id="{9E1332D9-6C2B-4B1A-99E0-3B553A96B6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F6B61D4-152C-49E5-A2C2-6655999548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41EE2B3-11D8-41AB-95F8-C821930C1D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F1649B8C-68BA-424E-8C03-7846F1038BC2}" type="slidenum">
              <a:rPr lang="en-US" altLang="zh-CN" sz="1200" b="0" smtClean="0">
                <a:ea typeface="宋体" panose="02010600030101010101" pitchFamily="2" charset="-122"/>
              </a:rPr>
              <a:pPr/>
              <a:t>3</a:t>
            </a:fld>
            <a:endParaRPr lang="en-US" altLang="zh-CN" sz="1200" b="0">
              <a:ea typeface="宋体" panose="02010600030101010101" pitchFamily="2" charset="-122"/>
            </a:endParaRPr>
          </a:p>
        </p:txBody>
      </p:sp>
      <p:sp>
        <p:nvSpPr>
          <p:cNvPr id="9219" name="Rectangle 2">
            <a:extLst>
              <a:ext uri="{FF2B5EF4-FFF2-40B4-BE49-F238E27FC236}">
                <a16:creationId xmlns:a16="http://schemas.microsoft.com/office/drawing/2014/main" id="{74231F08-A35C-4A38-B17F-D64364CD362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4C84CD4-954B-4D01-AF29-59D454040B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8C5D79C-39D2-4577-84C1-1515C7644F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6DAE4BCF-EEE4-4A5A-B6A1-D046C7EE5873}" type="slidenum">
              <a:rPr lang="en-US" altLang="zh-CN" sz="1200" b="0" smtClean="0">
                <a:ea typeface="宋体" panose="02010600030101010101" pitchFamily="2" charset="-122"/>
              </a:rPr>
              <a:pPr/>
              <a:t>31</a:t>
            </a:fld>
            <a:endParaRPr lang="en-US" altLang="zh-CN" sz="1200" b="0">
              <a:ea typeface="宋体" panose="02010600030101010101" pitchFamily="2" charset="-122"/>
            </a:endParaRPr>
          </a:p>
        </p:txBody>
      </p:sp>
      <p:sp>
        <p:nvSpPr>
          <p:cNvPr id="70659" name="Rectangle 2">
            <a:extLst>
              <a:ext uri="{FF2B5EF4-FFF2-40B4-BE49-F238E27FC236}">
                <a16:creationId xmlns:a16="http://schemas.microsoft.com/office/drawing/2014/main" id="{F37ADB95-A5C9-40EB-BBA1-57FDDBC1C099}"/>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9005BC6B-60A2-4BD6-85E0-249304710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C3B3D10-51FD-4D09-8647-2CCB91FD0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5EE59C78-32D6-496A-837E-82F2676DFD28}" type="slidenum">
              <a:rPr lang="en-US" altLang="zh-CN" sz="1200" b="0" smtClean="0">
                <a:ea typeface="宋体" panose="02010600030101010101" pitchFamily="2" charset="-122"/>
              </a:rPr>
              <a:pPr/>
              <a:t>32</a:t>
            </a:fld>
            <a:endParaRPr lang="en-US" altLang="zh-CN" sz="1200" b="0">
              <a:ea typeface="宋体" panose="02010600030101010101" pitchFamily="2" charset="-122"/>
            </a:endParaRPr>
          </a:p>
        </p:txBody>
      </p:sp>
      <p:sp>
        <p:nvSpPr>
          <p:cNvPr id="72707" name="Rectangle 2">
            <a:extLst>
              <a:ext uri="{FF2B5EF4-FFF2-40B4-BE49-F238E27FC236}">
                <a16:creationId xmlns:a16="http://schemas.microsoft.com/office/drawing/2014/main" id="{1FA111FD-22A0-4458-9C1F-80BC4A8291B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B0366FDB-3D07-48C5-B63B-F3825E86C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F58F083-4FFA-42BD-A3DC-AFA3C67D4B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9570987D-DF70-4A8C-BF89-A36C6638514C}" type="slidenum">
              <a:rPr lang="en-US" altLang="zh-CN" sz="1200" b="0" smtClean="0">
                <a:ea typeface="宋体" panose="02010600030101010101" pitchFamily="2" charset="-122"/>
              </a:rPr>
              <a:pPr/>
              <a:t>33</a:t>
            </a:fld>
            <a:endParaRPr lang="en-US" altLang="zh-CN" sz="1200" b="0">
              <a:ea typeface="宋体" panose="02010600030101010101" pitchFamily="2" charset="-122"/>
            </a:endParaRPr>
          </a:p>
        </p:txBody>
      </p:sp>
      <p:sp>
        <p:nvSpPr>
          <p:cNvPr id="74755" name="Rectangle 2">
            <a:extLst>
              <a:ext uri="{FF2B5EF4-FFF2-40B4-BE49-F238E27FC236}">
                <a16:creationId xmlns:a16="http://schemas.microsoft.com/office/drawing/2014/main" id="{1ECD2B6D-73B9-4237-9501-DA85AFC17AF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6E55394A-CE9A-44F4-856B-E6021D48BA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A5178F9-014B-4543-9046-59FA43549D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2CAC3FA-682F-453A-AE0F-10F339CEE0B8}" type="slidenum">
              <a:rPr lang="en-US" altLang="zh-CN" sz="1200" b="0" smtClean="0">
                <a:ea typeface="宋体" panose="02010600030101010101" pitchFamily="2" charset="-122"/>
              </a:rPr>
              <a:pPr/>
              <a:t>34</a:t>
            </a:fld>
            <a:endParaRPr lang="en-US" altLang="zh-CN" sz="1200" b="0">
              <a:ea typeface="宋体" panose="02010600030101010101" pitchFamily="2" charset="-122"/>
            </a:endParaRPr>
          </a:p>
        </p:txBody>
      </p:sp>
      <p:sp>
        <p:nvSpPr>
          <p:cNvPr id="76803" name="Rectangle 2">
            <a:extLst>
              <a:ext uri="{FF2B5EF4-FFF2-40B4-BE49-F238E27FC236}">
                <a16:creationId xmlns:a16="http://schemas.microsoft.com/office/drawing/2014/main" id="{0A93B38F-73C7-4CA9-9FE0-3636DD2501C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3F8FAD72-061F-414E-99D4-ADD9D8122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D248B339-AE49-4179-944F-CB19A489B1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B20F9BC-5A0E-45A8-B152-F09DE4143F0D}" type="slidenum">
              <a:rPr lang="en-US" altLang="zh-CN" sz="1200" b="0" smtClean="0">
                <a:ea typeface="宋体" panose="02010600030101010101" pitchFamily="2" charset="-122"/>
              </a:rPr>
              <a:pPr/>
              <a:t>35</a:t>
            </a:fld>
            <a:endParaRPr lang="en-US" altLang="zh-CN" sz="1200" b="0">
              <a:ea typeface="宋体" panose="02010600030101010101" pitchFamily="2" charset="-122"/>
            </a:endParaRPr>
          </a:p>
        </p:txBody>
      </p:sp>
      <p:sp>
        <p:nvSpPr>
          <p:cNvPr id="78851" name="Rectangle 2">
            <a:extLst>
              <a:ext uri="{FF2B5EF4-FFF2-40B4-BE49-F238E27FC236}">
                <a16:creationId xmlns:a16="http://schemas.microsoft.com/office/drawing/2014/main" id="{1F260E08-19F8-4A78-86E2-AC4D091FDCF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4A49740-B4CE-4E9B-A384-E2BBD65478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6A4B7EF7-5400-43A4-86D1-3A733F31FF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388886F3-6A58-4401-843F-12847F390E39}" type="slidenum">
              <a:rPr lang="en-US" altLang="zh-CN" sz="1200" b="0" smtClean="0">
                <a:ea typeface="宋体" panose="02010600030101010101" pitchFamily="2" charset="-122"/>
              </a:rPr>
              <a:pPr/>
              <a:t>36</a:t>
            </a:fld>
            <a:endParaRPr lang="en-US" altLang="zh-CN" sz="1200" b="0">
              <a:ea typeface="宋体" panose="02010600030101010101" pitchFamily="2" charset="-122"/>
            </a:endParaRPr>
          </a:p>
        </p:txBody>
      </p:sp>
      <p:sp>
        <p:nvSpPr>
          <p:cNvPr id="80899" name="Rectangle 2">
            <a:extLst>
              <a:ext uri="{FF2B5EF4-FFF2-40B4-BE49-F238E27FC236}">
                <a16:creationId xmlns:a16="http://schemas.microsoft.com/office/drawing/2014/main" id="{067DF737-7EA2-4676-AC4A-2CE2B434B0F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3F41044B-3F47-4937-BFC9-FFFD9C766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D29B468-3767-458F-8F4B-2367E1BE23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1735219A-365E-4A9B-8084-A87C7081BB61}" type="slidenum">
              <a:rPr lang="en-US" altLang="zh-CN" sz="1200" b="0" smtClean="0">
                <a:ea typeface="宋体" panose="02010600030101010101" pitchFamily="2" charset="-122"/>
              </a:rPr>
              <a:pPr/>
              <a:t>37</a:t>
            </a:fld>
            <a:endParaRPr lang="en-US" altLang="zh-CN" sz="1200" b="0">
              <a:ea typeface="宋体" panose="02010600030101010101" pitchFamily="2" charset="-122"/>
            </a:endParaRPr>
          </a:p>
        </p:txBody>
      </p:sp>
      <p:sp>
        <p:nvSpPr>
          <p:cNvPr id="82947" name="Rectangle 2">
            <a:extLst>
              <a:ext uri="{FF2B5EF4-FFF2-40B4-BE49-F238E27FC236}">
                <a16:creationId xmlns:a16="http://schemas.microsoft.com/office/drawing/2014/main" id="{CF16FA76-AC29-4D0F-AE8A-53C010715ADB}"/>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385155A-0F6A-446F-8E74-7ADEDDDA4B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C62B267D-45A2-4824-8C28-879739C3A2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76141652-5987-485D-8C93-65A5AEAC519D}" type="slidenum">
              <a:rPr lang="en-US" altLang="zh-CN" sz="1200" b="0" smtClean="0">
                <a:ea typeface="宋体" panose="02010600030101010101" pitchFamily="2" charset="-122"/>
              </a:rPr>
              <a:pPr/>
              <a:t>38</a:t>
            </a:fld>
            <a:endParaRPr lang="en-US" altLang="zh-CN" sz="1200" b="0">
              <a:ea typeface="宋体" panose="02010600030101010101" pitchFamily="2" charset="-122"/>
            </a:endParaRPr>
          </a:p>
        </p:txBody>
      </p:sp>
      <p:sp>
        <p:nvSpPr>
          <p:cNvPr id="84995" name="Rectangle 2">
            <a:extLst>
              <a:ext uri="{FF2B5EF4-FFF2-40B4-BE49-F238E27FC236}">
                <a16:creationId xmlns:a16="http://schemas.microsoft.com/office/drawing/2014/main" id="{C2B0E574-0101-45C7-8EEA-7E9650D5809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52CB44DC-7686-4CFB-955F-98D1B3A40D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8B367B4-A0CF-4C1B-B24D-04018ADE67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74BE89EF-FD29-4434-B520-E88B2CDAAA48}" type="slidenum">
              <a:rPr lang="en-US" altLang="zh-CN" sz="1200" b="0" smtClean="0">
                <a:ea typeface="宋体" panose="02010600030101010101" pitchFamily="2" charset="-122"/>
              </a:rPr>
              <a:pPr/>
              <a:t>39</a:t>
            </a:fld>
            <a:endParaRPr lang="en-US" altLang="zh-CN" sz="1200" b="0">
              <a:ea typeface="宋体" panose="02010600030101010101" pitchFamily="2" charset="-122"/>
            </a:endParaRPr>
          </a:p>
        </p:txBody>
      </p:sp>
      <p:sp>
        <p:nvSpPr>
          <p:cNvPr id="87043" name="Rectangle 2">
            <a:extLst>
              <a:ext uri="{FF2B5EF4-FFF2-40B4-BE49-F238E27FC236}">
                <a16:creationId xmlns:a16="http://schemas.microsoft.com/office/drawing/2014/main" id="{6F762A46-4E2E-4ED5-94FA-61330AD85882}"/>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294C904E-87CC-4585-BB24-2669BA577C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FC88C2F-53C1-4E17-B943-E62AEBD90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AE59BABE-37AD-4CDA-83D2-F1355D775855}" type="slidenum">
              <a:rPr lang="en-US" altLang="zh-CN" sz="1200" b="0" smtClean="0">
                <a:ea typeface="宋体" panose="02010600030101010101" pitchFamily="2" charset="-122"/>
              </a:rPr>
              <a:pPr/>
              <a:t>40</a:t>
            </a:fld>
            <a:endParaRPr lang="en-US" altLang="zh-CN" sz="1200" b="0">
              <a:ea typeface="宋体" panose="02010600030101010101" pitchFamily="2" charset="-122"/>
            </a:endParaRPr>
          </a:p>
        </p:txBody>
      </p:sp>
      <p:sp>
        <p:nvSpPr>
          <p:cNvPr id="89091" name="Rectangle 2">
            <a:extLst>
              <a:ext uri="{FF2B5EF4-FFF2-40B4-BE49-F238E27FC236}">
                <a16:creationId xmlns:a16="http://schemas.microsoft.com/office/drawing/2014/main" id="{211FD204-E53A-40C1-A31D-523D081512DD}"/>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59B6F37-CA57-4AAE-8EF7-3964734962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6DCDB81-25B8-4E89-B0EF-62327E8C38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61D57BA9-524B-4C13-B206-539ED957890F}" type="slidenum">
              <a:rPr lang="en-US" altLang="zh-CN" sz="1200" b="0" smtClean="0">
                <a:ea typeface="宋体" panose="02010600030101010101" pitchFamily="2" charset="-122"/>
              </a:rPr>
              <a:pPr/>
              <a:t>4</a:t>
            </a:fld>
            <a:endParaRPr lang="en-US" altLang="zh-CN" sz="1200" b="0">
              <a:ea typeface="宋体" panose="02010600030101010101" pitchFamily="2" charset="-122"/>
            </a:endParaRPr>
          </a:p>
        </p:txBody>
      </p:sp>
      <p:sp>
        <p:nvSpPr>
          <p:cNvPr id="11267" name="Rectangle 2">
            <a:extLst>
              <a:ext uri="{FF2B5EF4-FFF2-40B4-BE49-F238E27FC236}">
                <a16:creationId xmlns:a16="http://schemas.microsoft.com/office/drawing/2014/main" id="{3F74DF24-6CB9-4252-A8F1-57236C3ABF5C}"/>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FAC87B5-C7F3-4E20-BB0B-E9B08C94FE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EB6F7E48-6C38-4BF9-90FB-5DE32DB54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821E3C2C-6BFA-4E65-944A-DEC21F3CE71C}" type="slidenum">
              <a:rPr lang="en-US" altLang="zh-CN" sz="1200" b="0" smtClean="0">
                <a:ea typeface="宋体" panose="02010600030101010101" pitchFamily="2" charset="-122"/>
              </a:rPr>
              <a:pPr/>
              <a:t>41</a:t>
            </a:fld>
            <a:endParaRPr lang="en-US" altLang="zh-CN" sz="1200" b="0">
              <a:ea typeface="宋体" panose="02010600030101010101" pitchFamily="2" charset="-122"/>
            </a:endParaRPr>
          </a:p>
        </p:txBody>
      </p:sp>
      <p:sp>
        <p:nvSpPr>
          <p:cNvPr id="91139" name="Rectangle 2">
            <a:extLst>
              <a:ext uri="{FF2B5EF4-FFF2-40B4-BE49-F238E27FC236}">
                <a16:creationId xmlns:a16="http://schemas.microsoft.com/office/drawing/2014/main" id="{1B9BCB6F-ACC9-4D62-994A-D8EFA2578E5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18AA917-FFE0-4409-989A-1421D2BF37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8DB95B5-A5CE-46AA-9F92-7B5C37005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09EC5FD5-FDEE-4CB3-8B19-E7F2F9C84971}" type="slidenum">
              <a:rPr lang="en-US" altLang="zh-CN" sz="1200" b="0" smtClean="0">
                <a:ea typeface="宋体" panose="02010600030101010101" pitchFamily="2" charset="-122"/>
              </a:rPr>
              <a:pPr/>
              <a:t>42</a:t>
            </a:fld>
            <a:endParaRPr lang="en-US" altLang="zh-CN" sz="1200" b="0">
              <a:ea typeface="宋体" panose="02010600030101010101" pitchFamily="2" charset="-122"/>
            </a:endParaRPr>
          </a:p>
        </p:txBody>
      </p:sp>
      <p:sp>
        <p:nvSpPr>
          <p:cNvPr id="93187" name="Rectangle 2">
            <a:extLst>
              <a:ext uri="{FF2B5EF4-FFF2-40B4-BE49-F238E27FC236}">
                <a16:creationId xmlns:a16="http://schemas.microsoft.com/office/drawing/2014/main" id="{6C94691C-20BA-42E5-9C90-2FB243E8FFE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3640406-CD24-496C-9630-7DA6A44A22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9E9C037-E282-48FF-99CB-1BC3B4D5F3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2D99D760-3D46-4887-B6FF-DBB446D8ED21}" type="slidenum">
              <a:rPr lang="en-US" altLang="zh-CN" sz="1200" b="0" smtClean="0">
                <a:ea typeface="宋体" panose="02010600030101010101" pitchFamily="2" charset="-122"/>
              </a:rPr>
              <a:pPr/>
              <a:t>43</a:t>
            </a:fld>
            <a:endParaRPr lang="en-US" altLang="zh-CN" sz="1200" b="0">
              <a:ea typeface="宋体" panose="02010600030101010101" pitchFamily="2" charset="-122"/>
            </a:endParaRPr>
          </a:p>
        </p:txBody>
      </p:sp>
      <p:sp>
        <p:nvSpPr>
          <p:cNvPr id="95235" name="Rectangle 2">
            <a:extLst>
              <a:ext uri="{FF2B5EF4-FFF2-40B4-BE49-F238E27FC236}">
                <a16:creationId xmlns:a16="http://schemas.microsoft.com/office/drawing/2014/main" id="{FF9EB406-AE4A-431F-87CE-FDE0BB04805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8287BEDC-6C01-461D-98FF-6E7D5BBCEF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C21282A-BD6C-4F22-BAF2-57FBD69852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7920FA7-0D66-4CDA-9BB5-6768FD7EB88D}" type="slidenum">
              <a:rPr lang="en-US" altLang="zh-CN" sz="1200" b="0" smtClean="0">
                <a:ea typeface="宋体" panose="02010600030101010101" pitchFamily="2" charset="-122"/>
              </a:rPr>
              <a:pPr/>
              <a:t>44</a:t>
            </a:fld>
            <a:endParaRPr lang="en-US" altLang="zh-CN" sz="1200" b="0">
              <a:ea typeface="宋体" panose="02010600030101010101" pitchFamily="2" charset="-122"/>
            </a:endParaRPr>
          </a:p>
        </p:txBody>
      </p:sp>
      <p:sp>
        <p:nvSpPr>
          <p:cNvPr id="97283" name="Rectangle 2">
            <a:extLst>
              <a:ext uri="{FF2B5EF4-FFF2-40B4-BE49-F238E27FC236}">
                <a16:creationId xmlns:a16="http://schemas.microsoft.com/office/drawing/2014/main" id="{78600919-D3B7-4276-A01F-6FC0D4A42D3B}"/>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5B2E0ED-5404-4819-90A7-CBC511902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274F910-D98F-4266-8D5B-E1C7D11FF6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4586038-E8F7-4182-9F27-3941A8C819BF}" type="slidenum">
              <a:rPr lang="en-US" altLang="zh-CN" sz="1200" b="0" smtClean="0">
                <a:ea typeface="宋体" panose="02010600030101010101" pitchFamily="2" charset="-122"/>
              </a:rPr>
              <a:pPr/>
              <a:t>45</a:t>
            </a:fld>
            <a:endParaRPr lang="en-US" altLang="zh-CN" sz="1200" b="0">
              <a:ea typeface="宋体" panose="02010600030101010101" pitchFamily="2" charset="-122"/>
            </a:endParaRPr>
          </a:p>
        </p:txBody>
      </p:sp>
      <p:sp>
        <p:nvSpPr>
          <p:cNvPr id="99331" name="Rectangle 2">
            <a:extLst>
              <a:ext uri="{FF2B5EF4-FFF2-40B4-BE49-F238E27FC236}">
                <a16:creationId xmlns:a16="http://schemas.microsoft.com/office/drawing/2014/main" id="{50796F98-96DC-4879-BBC2-2FE5BE985483}"/>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5375C40-3BA4-4650-B346-AB586D765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6AFD807-51FD-4D2B-ACC7-1EF4F2703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D0A9630F-D93E-4300-8AAF-AE2523AD23AB}" type="slidenum">
              <a:rPr lang="en-US" altLang="zh-CN" sz="1200" b="0" smtClean="0">
                <a:ea typeface="宋体" panose="02010600030101010101" pitchFamily="2" charset="-122"/>
              </a:rPr>
              <a:pPr/>
              <a:t>46</a:t>
            </a:fld>
            <a:endParaRPr lang="en-US" altLang="zh-CN" sz="1200" b="0">
              <a:ea typeface="宋体" panose="02010600030101010101" pitchFamily="2" charset="-122"/>
            </a:endParaRPr>
          </a:p>
        </p:txBody>
      </p:sp>
      <p:sp>
        <p:nvSpPr>
          <p:cNvPr id="101379" name="Rectangle 2">
            <a:extLst>
              <a:ext uri="{FF2B5EF4-FFF2-40B4-BE49-F238E27FC236}">
                <a16:creationId xmlns:a16="http://schemas.microsoft.com/office/drawing/2014/main" id="{9A8D769E-D629-4F8D-A3AF-9965F983AB21}"/>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8262D8DB-B7DD-4448-8729-8DA4A45772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10077DA-30D0-4998-AAA5-250D99DBE1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4711D43F-7D10-49C8-BDEC-DA5439ACC837}" type="slidenum">
              <a:rPr lang="en-US" altLang="zh-CN" sz="1200" b="0" smtClean="0">
                <a:ea typeface="宋体" panose="02010600030101010101" pitchFamily="2" charset="-122"/>
              </a:rPr>
              <a:pPr/>
              <a:t>47</a:t>
            </a:fld>
            <a:endParaRPr lang="en-US" altLang="zh-CN" sz="1200" b="0">
              <a:ea typeface="宋体" panose="02010600030101010101" pitchFamily="2" charset="-122"/>
            </a:endParaRPr>
          </a:p>
        </p:txBody>
      </p:sp>
      <p:sp>
        <p:nvSpPr>
          <p:cNvPr id="103427" name="Rectangle 2">
            <a:extLst>
              <a:ext uri="{FF2B5EF4-FFF2-40B4-BE49-F238E27FC236}">
                <a16:creationId xmlns:a16="http://schemas.microsoft.com/office/drawing/2014/main" id="{2BBD1FF4-007C-42BB-863F-5049079E8CE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13D7190-6FA2-4435-AF67-54BDCF32BF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4EB36D1-774F-4F18-8F90-8031AAE9C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9380F8B4-16EA-4DB9-8043-2628FF4499BA}" type="slidenum">
              <a:rPr lang="en-US" altLang="zh-CN" sz="1200" b="0" smtClean="0">
                <a:ea typeface="宋体" panose="02010600030101010101" pitchFamily="2" charset="-122"/>
              </a:rPr>
              <a:pPr/>
              <a:t>48</a:t>
            </a:fld>
            <a:endParaRPr lang="en-US" altLang="zh-CN" sz="1200" b="0">
              <a:ea typeface="宋体" panose="02010600030101010101" pitchFamily="2" charset="-122"/>
            </a:endParaRPr>
          </a:p>
        </p:txBody>
      </p:sp>
      <p:sp>
        <p:nvSpPr>
          <p:cNvPr id="105475" name="Rectangle 2">
            <a:extLst>
              <a:ext uri="{FF2B5EF4-FFF2-40B4-BE49-F238E27FC236}">
                <a16:creationId xmlns:a16="http://schemas.microsoft.com/office/drawing/2014/main" id="{19B2E7FB-15DA-4827-877D-A8E502BF3C6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A4302F41-3AF8-453F-AA9D-A95A999F78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AAB940AD-33AA-4442-A962-DB7346FBE9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1CA714BF-4113-4C0D-B1DD-BAE8D5E0F6B3}" type="slidenum">
              <a:rPr lang="en-US" altLang="zh-CN" sz="1200" b="0" smtClean="0">
                <a:ea typeface="宋体" panose="02010600030101010101" pitchFamily="2" charset="-122"/>
              </a:rPr>
              <a:pPr/>
              <a:t>49</a:t>
            </a:fld>
            <a:endParaRPr lang="en-US" altLang="zh-CN" sz="1200" b="0">
              <a:ea typeface="宋体" panose="02010600030101010101" pitchFamily="2" charset="-122"/>
            </a:endParaRPr>
          </a:p>
        </p:txBody>
      </p:sp>
      <p:sp>
        <p:nvSpPr>
          <p:cNvPr id="107523" name="Rectangle 2">
            <a:extLst>
              <a:ext uri="{FF2B5EF4-FFF2-40B4-BE49-F238E27FC236}">
                <a16:creationId xmlns:a16="http://schemas.microsoft.com/office/drawing/2014/main" id="{C35F6012-D82C-481A-AAE3-B29972B47F00}"/>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1DEE9537-12D6-4051-A4B0-7CCA76B6E3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339B23C-E6FB-476B-A5B4-872AC5BA79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006448DB-43AC-4515-AB1D-E90869DB375A}" type="slidenum">
              <a:rPr lang="en-US" altLang="zh-CN" sz="1200" b="0" smtClean="0">
                <a:ea typeface="宋体" panose="02010600030101010101" pitchFamily="2" charset="-122"/>
              </a:rPr>
              <a:pPr/>
              <a:t>53</a:t>
            </a:fld>
            <a:endParaRPr lang="en-US" altLang="zh-CN" sz="1200" b="0">
              <a:ea typeface="宋体" panose="02010600030101010101" pitchFamily="2" charset="-122"/>
            </a:endParaRPr>
          </a:p>
        </p:txBody>
      </p:sp>
      <p:sp>
        <p:nvSpPr>
          <p:cNvPr id="109571" name="Rectangle 2">
            <a:extLst>
              <a:ext uri="{FF2B5EF4-FFF2-40B4-BE49-F238E27FC236}">
                <a16:creationId xmlns:a16="http://schemas.microsoft.com/office/drawing/2014/main" id="{285A3FEB-775B-46BB-8347-3A76E0A844D5}"/>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B88CF78-F3BB-42DD-80FE-F85392EA8F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D8BF476-F181-4883-A0C3-421A9D506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2649552C-3CDB-4479-A56F-C046C84B1222}" type="slidenum">
              <a:rPr lang="en-US" altLang="zh-CN" sz="1200" b="0" smtClean="0">
                <a:ea typeface="宋体" panose="02010600030101010101" pitchFamily="2" charset="-122"/>
              </a:rPr>
              <a:pPr/>
              <a:t>5</a:t>
            </a:fld>
            <a:endParaRPr lang="en-US" altLang="zh-CN" sz="1200" b="0">
              <a:ea typeface="宋体" panose="02010600030101010101" pitchFamily="2" charset="-122"/>
            </a:endParaRPr>
          </a:p>
        </p:txBody>
      </p:sp>
      <p:sp>
        <p:nvSpPr>
          <p:cNvPr id="13315" name="Rectangle 2">
            <a:extLst>
              <a:ext uri="{FF2B5EF4-FFF2-40B4-BE49-F238E27FC236}">
                <a16:creationId xmlns:a16="http://schemas.microsoft.com/office/drawing/2014/main" id="{12A391A6-4B28-47A7-A166-1550DF2F4BA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D4F715E7-67C8-46FA-8D70-BDD05BDB00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9B8A2EB-9B50-414E-8E1F-0A2848B2D8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D4E592AA-DB18-451A-B3DD-B67E8FA97DCE}" type="slidenum">
              <a:rPr lang="en-US" altLang="zh-CN" sz="1200" b="0" smtClean="0">
                <a:ea typeface="宋体" panose="02010600030101010101" pitchFamily="2" charset="-122"/>
              </a:rPr>
              <a:pPr/>
              <a:t>54</a:t>
            </a:fld>
            <a:endParaRPr lang="en-US" altLang="zh-CN" sz="1200" b="0">
              <a:ea typeface="宋体" panose="02010600030101010101" pitchFamily="2" charset="-122"/>
            </a:endParaRPr>
          </a:p>
        </p:txBody>
      </p:sp>
      <p:sp>
        <p:nvSpPr>
          <p:cNvPr id="111619" name="Rectangle 2">
            <a:extLst>
              <a:ext uri="{FF2B5EF4-FFF2-40B4-BE49-F238E27FC236}">
                <a16:creationId xmlns:a16="http://schemas.microsoft.com/office/drawing/2014/main" id="{31BC3775-F264-4AB5-92EC-3FBEFC59E94A}"/>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87C00CA6-6B31-4F80-BFE7-2FE7855515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F539D11-7229-4C6C-938E-81DFF5A204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9D1EDD05-0194-4DDD-8201-8EF56E2CD9BE}" type="slidenum">
              <a:rPr lang="en-US" altLang="zh-CN" sz="1200" b="0" smtClean="0">
                <a:ea typeface="宋体" panose="02010600030101010101" pitchFamily="2" charset="-122"/>
              </a:rPr>
              <a:pPr/>
              <a:t>55</a:t>
            </a:fld>
            <a:endParaRPr lang="en-US" altLang="zh-CN" sz="1200" b="0">
              <a:ea typeface="宋体" panose="02010600030101010101" pitchFamily="2" charset="-122"/>
            </a:endParaRPr>
          </a:p>
        </p:txBody>
      </p:sp>
      <p:sp>
        <p:nvSpPr>
          <p:cNvPr id="113667" name="Rectangle 2">
            <a:extLst>
              <a:ext uri="{FF2B5EF4-FFF2-40B4-BE49-F238E27FC236}">
                <a16:creationId xmlns:a16="http://schemas.microsoft.com/office/drawing/2014/main" id="{F5AE835B-1295-4CC4-84FA-34100398E8E7}"/>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A4B52F23-9615-42A2-A8A0-5883CAEFB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BF008C5F-B956-49D9-BC18-21F499FE3B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81194C84-991E-4AD1-B042-E20BAE62B96B}" type="slidenum">
              <a:rPr lang="en-US" altLang="zh-CN" sz="1200" b="0" smtClean="0">
                <a:ea typeface="宋体" panose="02010600030101010101" pitchFamily="2" charset="-122"/>
              </a:rPr>
              <a:pPr/>
              <a:t>56</a:t>
            </a:fld>
            <a:endParaRPr lang="en-US" altLang="zh-CN" sz="1200" b="0">
              <a:ea typeface="宋体" panose="02010600030101010101" pitchFamily="2" charset="-122"/>
            </a:endParaRPr>
          </a:p>
        </p:txBody>
      </p:sp>
      <p:sp>
        <p:nvSpPr>
          <p:cNvPr id="115715" name="Rectangle 2">
            <a:extLst>
              <a:ext uri="{FF2B5EF4-FFF2-40B4-BE49-F238E27FC236}">
                <a16:creationId xmlns:a16="http://schemas.microsoft.com/office/drawing/2014/main" id="{E69A8490-0660-45B2-98A2-92499D8108C7}"/>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1C67E099-4EF8-4199-9551-2085002600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91447638-3A95-468F-9144-50A9B6DBED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452EB3C6-EA1B-4D42-BD9A-D81BCAF41955}" type="slidenum">
              <a:rPr lang="en-US" altLang="zh-CN" sz="1200" b="0" smtClean="0">
                <a:ea typeface="宋体" panose="02010600030101010101" pitchFamily="2" charset="-122"/>
              </a:rPr>
              <a:pPr/>
              <a:t>57</a:t>
            </a:fld>
            <a:endParaRPr lang="en-US" altLang="zh-CN" sz="1200" b="0">
              <a:ea typeface="宋体" panose="02010600030101010101" pitchFamily="2" charset="-122"/>
            </a:endParaRPr>
          </a:p>
        </p:txBody>
      </p:sp>
      <p:sp>
        <p:nvSpPr>
          <p:cNvPr id="117763" name="Rectangle 2">
            <a:extLst>
              <a:ext uri="{FF2B5EF4-FFF2-40B4-BE49-F238E27FC236}">
                <a16:creationId xmlns:a16="http://schemas.microsoft.com/office/drawing/2014/main" id="{9209EC7B-52F1-4FC8-BC37-581FED0456EF}"/>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F75CF29D-038A-4DCF-AC6A-D89458CA36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99B1BF54-F9FB-4B3C-8D6F-E362711BC922}"/>
              </a:ext>
            </a:extLst>
          </p:cNvPr>
          <p:cNvSpPr>
            <a:spLocks noGrp="1" noRot="1" noChangeAspect="1" noTextEdit="1"/>
          </p:cNvSpPr>
          <p:nvPr>
            <p:ph type="sldImg"/>
          </p:nvPr>
        </p:nvSpPr>
        <p:spPr>
          <a:ln/>
        </p:spPr>
      </p:sp>
      <p:sp>
        <p:nvSpPr>
          <p:cNvPr id="133123" name="备注占位符 2">
            <a:extLst>
              <a:ext uri="{FF2B5EF4-FFF2-40B4-BE49-F238E27FC236}">
                <a16:creationId xmlns:a16="http://schemas.microsoft.com/office/drawing/2014/main" id="{892F4795-680D-4EA5-9E83-448E4995E9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33124" name="灯片编号占位符 3">
            <a:extLst>
              <a:ext uri="{FF2B5EF4-FFF2-40B4-BE49-F238E27FC236}">
                <a16:creationId xmlns:a16="http://schemas.microsoft.com/office/drawing/2014/main" id="{7BA882CD-CCB2-41FA-BF69-BCBB78B0D6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65F2C142-922F-4042-80DA-39DFF5529C03}" type="slidenum">
              <a:rPr lang="en-US" altLang="zh-CN" sz="1200" b="0" smtClean="0">
                <a:ea typeface="宋体" panose="02010600030101010101" pitchFamily="2" charset="-122"/>
              </a:rPr>
              <a:pPr/>
              <a:t>58</a:t>
            </a:fld>
            <a:endParaRPr lang="en-US" altLang="zh-CN" sz="1200" b="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E6A0D8E-2244-4CE8-9A37-E71B4B64F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369A3FD6-5CC5-4DEF-B505-E97037FAD02C}" type="slidenum">
              <a:rPr lang="en-US" altLang="zh-CN" sz="1200" b="0" smtClean="0">
                <a:ea typeface="宋体" panose="02010600030101010101" pitchFamily="2" charset="-122"/>
              </a:rPr>
              <a:pPr/>
              <a:t>6</a:t>
            </a:fld>
            <a:endParaRPr lang="en-US" altLang="zh-CN" sz="1200" b="0">
              <a:ea typeface="宋体" panose="02010600030101010101" pitchFamily="2" charset="-122"/>
            </a:endParaRPr>
          </a:p>
        </p:txBody>
      </p:sp>
      <p:sp>
        <p:nvSpPr>
          <p:cNvPr id="15363" name="Rectangle 2">
            <a:extLst>
              <a:ext uri="{FF2B5EF4-FFF2-40B4-BE49-F238E27FC236}">
                <a16:creationId xmlns:a16="http://schemas.microsoft.com/office/drawing/2014/main" id="{F2C888FE-9B25-4E7A-8454-B8A9DFA5A2E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DBB5751-7EEF-4AC4-B0CA-C16B6672B5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42936D2-FA03-4EB3-9EC5-456DCCAA8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3C2A451C-B65B-4905-A080-B4F3E252C761}" type="slidenum">
              <a:rPr lang="en-US" altLang="zh-CN" sz="1200" b="0" smtClean="0">
                <a:ea typeface="宋体" panose="02010600030101010101" pitchFamily="2" charset="-122"/>
              </a:rPr>
              <a:pPr/>
              <a:t>7</a:t>
            </a:fld>
            <a:endParaRPr lang="en-US" altLang="zh-CN" sz="1200" b="0">
              <a:ea typeface="宋体" panose="02010600030101010101" pitchFamily="2" charset="-122"/>
            </a:endParaRPr>
          </a:p>
        </p:txBody>
      </p:sp>
      <p:sp>
        <p:nvSpPr>
          <p:cNvPr id="17411" name="Rectangle 2">
            <a:extLst>
              <a:ext uri="{FF2B5EF4-FFF2-40B4-BE49-F238E27FC236}">
                <a16:creationId xmlns:a16="http://schemas.microsoft.com/office/drawing/2014/main" id="{6E0C9761-3BEB-4B67-86CC-AE52FB9566D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66C988F-4A1E-43D8-9F40-937E320FED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12DA63-4225-465D-80F8-6B37CCF014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BBEE4821-1E1E-4AAA-B1E2-3C1912052D8B}" type="slidenum">
              <a:rPr lang="en-US" altLang="zh-CN" sz="1200" b="0" smtClean="0">
                <a:ea typeface="宋体" panose="02010600030101010101" pitchFamily="2" charset="-122"/>
              </a:rPr>
              <a:pPr/>
              <a:t>9</a:t>
            </a:fld>
            <a:endParaRPr lang="en-US" altLang="zh-CN" sz="1200" b="0">
              <a:ea typeface="宋体" panose="02010600030101010101" pitchFamily="2" charset="-122"/>
            </a:endParaRPr>
          </a:p>
        </p:txBody>
      </p:sp>
      <p:sp>
        <p:nvSpPr>
          <p:cNvPr id="25603" name="Rectangle 2">
            <a:extLst>
              <a:ext uri="{FF2B5EF4-FFF2-40B4-BE49-F238E27FC236}">
                <a16:creationId xmlns:a16="http://schemas.microsoft.com/office/drawing/2014/main" id="{D50B1054-5F4B-460E-BC96-44C3FC61C11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63DFD56A-2072-4BA7-A820-5B468891E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65714AA-C04B-4DBF-98E6-29156C959F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fld id="{C7175DEB-8579-4937-9299-55CE4660A1C0}" type="slidenum">
              <a:rPr lang="en-US" altLang="zh-CN" sz="1200" b="0" smtClean="0">
                <a:ea typeface="宋体" panose="02010600030101010101" pitchFamily="2" charset="-122"/>
              </a:rPr>
              <a:pPr/>
              <a:t>10</a:t>
            </a:fld>
            <a:endParaRPr lang="en-US" altLang="zh-CN" sz="1200" b="0">
              <a:ea typeface="宋体" panose="02010600030101010101" pitchFamily="2" charset="-122"/>
            </a:endParaRPr>
          </a:p>
        </p:txBody>
      </p:sp>
      <p:sp>
        <p:nvSpPr>
          <p:cNvPr id="27651" name="Rectangle 2">
            <a:extLst>
              <a:ext uri="{FF2B5EF4-FFF2-40B4-BE49-F238E27FC236}">
                <a16:creationId xmlns:a16="http://schemas.microsoft.com/office/drawing/2014/main" id="{1F253042-A1DB-4381-9854-2BBD68357E3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8438059-699B-4D66-94BA-2BEE7BCB91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26AA012D-BB3B-49D1-A15B-F8ADC13CF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7054DECA-BA7D-4FC5-B6A2-8FF60C4AE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9EEE58AD-3585-4801-B42F-82475623F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C86BEE71-48FC-4C48-A56A-F64E2E26E1CA}"/>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a:t>© </a:t>
            </a:r>
            <a:r>
              <a:rPr lang="en-GB" altLang="zh-CN"/>
              <a:t>2008</a:t>
            </a:r>
            <a:r>
              <a:rPr lang="en-GB" altLang="en-US"/>
              <a:t> </a:t>
            </a:r>
            <a:r>
              <a:rPr lang="en-GB" altLang="zh-CN"/>
              <a:t>BUPT TSEG</a:t>
            </a:r>
            <a:endParaRPr lang="en-US" altLang="zh-CN"/>
          </a:p>
        </p:txBody>
      </p:sp>
    </p:spTree>
    <p:extLst>
      <p:ext uri="{BB962C8B-B14F-4D97-AF65-F5344CB8AC3E}">
        <p14:creationId xmlns:p14="http://schemas.microsoft.com/office/powerpoint/2010/main" val="231162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176399F-B70C-4A5F-AF02-56BE06DD6F0F}"/>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5793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15AD0DB-F8E2-40CB-B0B4-2FDD2A632B7B}"/>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5346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7CAE1CDB-B251-4AC2-A6A0-F10CD8B0B6E5}"/>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8684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2909A9D3-3845-4A72-9775-8578E34CB75A}"/>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67115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8F0F7E0D-A8F7-4814-B910-06196D4FCF90}"/>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7416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0AB5F804-D626-48C8-9A92-6B5EEE0163A9}"/>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293468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53822BAD-4448-4A63-B25E-F9E1169492AB}"/>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0046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29440DF-DD12-49FA-A219-88D971D6D0FD}"/>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15110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6C29D36E-16C5-4F1E-A204-FED4C621CB7C}"/>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54461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CEBD6151-D3AF-4BC2-98A2-DFDC854EBBE0}"/>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43107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9D50F327-FA54-487C-BE83-53AFA34FC3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3B21BA15-09E8-406A-91A2-1E70226625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28FDB8A6-8CF3-48C6-BC8B-8C5F33882E99}"/>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01E3B5F7-A307-4D42-80C5-BCF742994539}"/>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30872A76-6CD4-4439-814C-E38CA0558DB3}"/>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a:latin typeface="Arial" charset="0"/>
                <a:ea typeface="宋体" pitchFamily="2" charset="-122"/>
              </a:defRPr>
            </a:lvl1p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
        <p:nvSpPr>
          <p:cNvPr id="8199" name="Text Box 7">
            <a:extLst>
              <a:ext uri="{FF2B5EF4-FFF2-40B4-BE49-F238E27FC236}">
                <a16:creationId xmlns:a16="http://schemas.microsoft.com/office/drawing/2014/main" id="{BED97378-CA65-4EC2-955B-3F964BCE737E}"/>
              </a:ext>
            </a:extLst>
          </p:cNvPr>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7C3D248D-2DC1-4903-8172-0F2E51CD4D1A}" type="slidenum">
              <a:rPr lang="en-GB" altLang="en-US" sz="1400" smtClean="0">
                <a:ea typeface="宋体" panose="02010600030101010101" pitchFamily="2" charset="-122"/>
              </a:rPr>
              <a:pPr algn="r">
                <a:lnSpc>
                  <a:spcPct val="85000"/>
                </a:lnSpc>
                <a:defRPr/>
              </a:pPr>
              <a:t>‹#›</a:t>
            </a:fld>
            <a:endParaRPr lang="en-US" altLang="zh-CN" sz="1400">
              <a:ea typeface="宋体" panose="02010600030101010101" pitchFamily="2" charset="-122"/>
            </a:endParaRPr>
          </a:p>
        </p:txBody>
      </p:sp>
      <p:pic>
        <p:nvPicPr>
          <p:cNvPr id="1032" name="Picture 8" descr="index_01">
            <a:extLst>
              <a:ext uri="{FF2B5EF4-FFF2-40B4-BE49-F238E27FC236}">
                <a16:creationId xmlns:a16="http://schemas.microsoft.com/office/drawing/2014/main" id="{1810C0C1-A6DB-44FF-8D35-DE67F186D88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FC72E097-4588-4C7E-952E-9CFF1BD5EEEB}"/>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r">
              <a:lnSpc>
                <a:spcPct val="75000"/>
              </a:lnSpc>
              <a:defRPr sz="2400" b="1">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b="1">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b="1">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b="1">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b="1">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804"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emf"/><Relationship Id="rId4" Type="http://schemas.openxmlformats.org/officeDocument/2006/relationships/oleObject" Target="../embeddings/oleObject11.bin"/></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BA64F97B-C00B-4806-9FAD-F0DEC2353C99}"/>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solidFill>
                  <a:schemeClr val="bg1"/>
                </a:solidFill>
                <a:ea typeface="宋体" panose="02010600030101010101" pitchFamily="2" charset="-122"/>
              </a:rPr>
              <a:t>© </a:t>
            </a:r>
            <a:r>
              <a:rPr lang="en-GB" altLang="zh-CN" sz="1200">
                <a:solidFill>
                  <a:schemeClr val="bg1"/>
                </a:solidFill>
                <a:ea typeface="宋体" panose="02010600030101010101" pitchFamily="2" charset="-122"/>
              </a:rPr>
              <a:t>2008</a:t>
            </a:r>
            <a:r>
              <a:rPr lang="en-GB" altLang="en-US" sz="1200">
                <a:solidFill>
                  <a:schemeClr val="bg1"/>
                </a:solidFill>
                <a:ea typeface="宋体" panose="02010600030101010101" pitchFamily="2" charset="-122"/>
              </a:rPr>
              <a:t> </a:t>
            </a:r>
            <a:r>
              <a:rPr lang="en-GB" altLang="zh-CN" sz="1200">
                <a:solidFill>
                  <a:schemeClr val="bg1"/>
                </a:solidFill>
                <a:ea typeface="宋体" panose="02010600030101010101" pitchFamily="2" charset="-122"/>
              </a:rPr>
              <a:t>BUPT TSEG</a:t>
            </a:r>
            <a:endParaRPr lang="en-US" altLang="zh-CN" sz="120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5D43D65C-6064-4D5B-8480-8658A97ED6E7}"/>
              </a:ext>
            </a:extLst>
          </p:cNvPr>
          <p:cNvSpPr>
            <a:spLocks noGrp="1" noChangeArrowheads="1"/>
          </p:cNvSpPr>
          <p:nvPr>
            <p:ph type="ctrTitle"/>
          </p:nvPr>
        </p:nvSpPr>
        <p:spPr>
          <a:xfrm>
            <a:off x="900113" y="1335864"/>
            <a:ext cx="8015287" cy="2081248"/>
          </a:xfrm>
        </p:spPr>
        <p:txBody>
          <a:bodyPr/>
          <a:lstStyle/>
          <a:p>
            <a:r>
              <a:rPr lang="zh-CN" altLang="en-US" u="sng" dirty="0">
                <a:solidFill>
                  <a:srgbClr val="000000"/>
                </a:solidFill>
              </a:rPr>
              <a:t>软件工程</a:t>
            </a:r>
            <a:br>
              <a:rPr lang="zh-CN" altLang="en-US" u="sng" dirty="0">
                <a:solidFill>
                  <a:srgbClr val="000000"/>
                </a:solidFill>
              </a:rPr>
            </a:br>
            <a:r>
              <a:rPr lang="en-US" altLang="zh-CN" u="sng" dirty="0">
                <a:solidFill>
                  <a:srgbClr val="000000"/>
                </a:solidFill>
              </a:rPr>
              <a:t>Software Engineering</a:t>
            </a:r>
          </a:p>
        </p:txBody>
      </p:sp>
      <p:sp>
        <p:nvSpPr>
          <p:cNvPr id="4100" name="Rectangle 3">
            <a:extLst>
              <a:ext uri="{FF2B5EF4-FFF2-40B4-BE49-F238E27FC236}">
                <a16:creationId xmlns:a16="http://schemas.microsoft.com/office/drawing/2014/main" id="{435BCA0A-A5D5-4E4E-99C0-3FD53345273A}"/>
              </a:ext>
            </a:extLst>
          </p:cNvPr>
          <p:cNvSpPr>
            <a:spLocks noGrp="1" noChangeArrowheads="1"/>
          </p:cNvSpPr>
          <p:nvPr>
            <p:ph type="subTitle" idx="1"/>
          </p:nvPr>
        </p:nvSpPr>
        <p:spPr>
          <a:xfrm>
            <a:off x="1403350" y="4797152"/>
            <a:ext cx="7035800" cy="935757"/>
          </a:xfrm>
        </p:spPr>
        <p:txBody>
          <a:bodyPr/>
          <a:lstStyle/>
          <a:p>
            <a:pPr>
              <a:lnSpc>
                <a:spcPct val="90000"/>
              </a:lnSpc>
            </a:pPr>
            <a:r>
              <a:rPr lang="zh-CN" altLang="en-US" sz="3600" b="1" dirty="0"/>
              <a:t>第二章 软件生命周期模型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a:extLst>
              <a:ext uri="{FF2B5EF4-FFF2-40B4-BE49-F238E27FC236}">
                <a16:creationId xmlns:a16="http://schemas.microsoft.com/office/drawing/2014/main" id="{806E641C-C419-41D4-8BC7-E98F483FDA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6627" name="Rectangle 2">
            <a:extLst>
              <a:ext uri="{FF2B5EF4-FFF2-40B4-BE49-F238E27FC236}">
                <a16:creationId xmlns:a16="http://schemas.microsoft.com/office/drawing/2014/main" id="{835AA3F0-9392-4700-95B4-DF208F149A9D}"/>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2" name="Rectangle 3">
            <a:extLst>
              <a:ext uri="{FF2B5EF4-FFF2-40B4-BE49-F238E27FC236}">
                <a16:creationId xmlns:a16="http://schemas.microsoft.com/office/drawing/2014/main" id="{3996672B-C609-46F1-92D8-03D72A71B723}"/>
              </a:ext>
            </a:extLst>
          </p:cNvPr>
          <p:cNvSpPr>
            <a:spLocks noGrp="1" noChangeArrowheads="1"/>
          </p:cNvSpPr>
          <p:nvPr>
            <p:ph type="body" idx="1"/>
          </p:nvPr>
        </p:nvSpPr>
        <p:spPr>
          <a:xfrm>
            <a:off x="250825" y="981075"/>
            <a:ext cx="8642350" cy="5545138"/>
          </a:xfrm>
        </p:spPr>
        <p:txBody>
          <a:bodyPr/>
          <a:lstStyle/>
          <a:p>
            <a:pPr>
              <a:lnSpc>
                <a:spcPct val="100000"/>
              </a:lnSpc>
              <a:buFont typeface="Wingdings" panose="05000000000000000000" pitchFamily="2" charset="2"/>
              <a:buNone/>
            </a:pPr>
            <a:r>
              <a:rPr lang="en-US" altLang="zh-CN" sz="2800" b="1" dirty="0">
                <a:latin typeface="黑体" panose="02010609060101010101" pitchFamily="49" charset="-122"/>
              </a:rPr>
              <a:t>	</a:t>
            </a:r>
            <a:r>
              <a:rPr lang="zh-CN" altLang="en-US" sz="2600" b="1" dirty="0">
                <a:solidFill>
                  <a:srgbClr val="CC0000"/>
                </a:solidFill>
                <a:latin typeface="黑体" panose="02010609060101010101" pitchFamily="49" charset="-122"/>
              </a:rPr>
              <a:t>软件过程模型</a:t>
            </a:r>
            <a:r>
              <a:rPr lang="zh-CN" altLang="en-US" sz="2600" b="1" dirty="0">
                <a:latin typeface="黑体" panose="02010609060101010101" pitchFamily="49" charset="-122"/>
              </a:rPr>
              <a:t>有时也称</a:t>
            </a:r>
            <a:r>
              <a:rPr lang="zh-CN" altLang="en-US" sz="2600" b="1" dirty="0">
                <a:solidFill>
                  <a:srgbClr val="FF00FF"/>
                </a:solidFill>
                <a:latin typeface="黑体" panose="02010609060101010101" pitchFamily="49" charset="-122"/>
              </a:rPr>
              <a:t>软件生命周期模型</a:t>
            </a:r>
            <a:r>
              <a:rPr lang="zh-CN" altLang="en-US" sz="2600" b="1" dirty="0">
                <a:latin typeface="黑体" panose="02010609060101010101" pitchFamily="49" charset="-122"/>
              </a:rPr>
              <a:t>，即描述从软件需求定义直至软件经使用后废弃为止，跨越整个生存期的软件开发、运行和维护所实施的全部过程、活动和任务的结构框架，同时描述生命周期不同阶段产生的软件工件，明确活动的执行角色等。</a:t>
            </a:r>
          </a:p>
          <a:p>
            <a:pPr>
              <a:lnSpc>
                <a:spcPct val="100000"/>
              </a:lnSpc>
              <a:spcBef>
                <a:spcPct val="20000"/>
              </a:spcBef>
              <a:buFont typeface="Wingdings" panose="05000000000000000000" pitchFamily="2" charset="2"/>
              <a:buNone/>
            </a:pPr>
            <a:r>
              <a:rPr lang="zh-CN" altLang="en-US" sz="2400" dirty="0">
                <a:solidFill>
                  <a:srgbClr val="CC0000"/>
                </a:solidFill>
                <a:latin typeface="黑体" panose="02010609060101010101" pitchFamily="49" charset="-122"/>
              </a:rPr>
              <a:t>	</a:t>
            </a:r>
            <a:r>
              <a:rPr lang="zh-CN" altLang="en-US" sz="2600" b="1" dirty="0">
                <a:solidFill>
                  <a:srgbClr val="CC0000"/>
                </a:solidFill>
                <a:latin typeface="黑体" panose="02010609060101010101" pitchFamily="49" charset="-122"/>
              </a:rPr>
              <a:t>九个传统软件生命周期模型：</a:t>
            </a:r>
          </a:p>
          <a:p>
            <a:pPr lvl="1">
              <a:lnSpc>
                <a:spcPct val="100000"/>
              </a:lnSpc>
              <a:spcBef>
                <a:spcPct val="2000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rPr>
              <a:t>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瀑布模型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螺旋模型		</a:t>
            </a:r>
          </a:p>
          <a:p>
            <a:pPr lvl="1">
              <a:lnSpc>
                <a:spcPct val="100000"/>
              </a:lnSpc>
              <a:spcBef>
                <a:spcPct val="2000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rPr>
              <a:t>	</a:t>
            </a:r>
            <a:r>
              <a:rPr lang="en-US" altLang="zh-CN" sz="2600" b="1" dirty="0">
                <a:latin typeface="黑体" panose="02010609060101010101" pitchFamily="49" charset="-122"/>
                <a:ea typeface="黑体" panose="02010609060101010101" pitchFamily="49" charset="-122"/>
              </a:rPr>
              <a:t>.V</a:t>
            </a:r>
            <a:r>
              <a:rPr lang="zh-CN" altLang="en-US" sz="2600" b="1" dirty="0">
                <a:latin typeface="黑体" panose="02010609060101010101" pitchFamily="49" charset="-122"/>
                <a:ea typeface="黑体" panose="02010609060101010101" pitchFamily="49" charset="-122"/>
              </a:rPr>
              <a:t>模型和</a:t>
            </a:r>
            <a:r>
              <a:rPr lang="en-US" altLang="zh-CN" sz="2600" b="1" dirty="0">
                <a:latin typeface="黑体" panose="02010609060101010101" pitchFamily="49" charset="-122"/>
                <a:ea typeface="黑体" panose="02010609060101010101" pitchFamily="49" charset="-122"/>
              </a:rPr>
              <a:t>W</a:t>
            </a:r>
            <a:r>
              <a:rPr lang="zh-CN" altLang="en-US" sz="2600" b="1" dirty="0">
                <a:latin typeface="黑体" panose="02010609060101010101" pitchFamily="49" charset="-122"/>
                <a:ea typeface="黑体" panose="02010609060101010101" pitchFamily="49" charset="-122"/>
              </a:rPr>
              <a:t>模型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喷泉模型</a:t>
            </a:r>
          </a:p>
          <a:p>
            <a:pPr lvl="1">
              <a:lnSpc>
                <a:spcPct val="100000"/>
              </a:lnSpc>
              <a:spcBef>
                <a:spcPct val="2000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rPr>
              <a:t>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原型方法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构件组装模型</a:t>
            </a:r>
          </a:p>
          <a:p>
            <a:pPr lvl="1">
              <a:lnSpc>
                <a:spcPct val="100000"/>
              </a:lnSpc>
              <a:spcBef>
                <a:spcPct val="2000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rPr>
              <a:t>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演化模型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快速应用开发模型</a:t>
            </a:r>
          </a:p>
          <a:p>
            <a:pPr lvl="1">
              <a:lnSpc>
                <a:spcPct val="100000"/>
              </a:lnSpc>
              <a:spcBef>
                <a:spcPct val="2000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rPr>
              <a:t>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增量模型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a:extLst>
              <a:ext uri="{FF2B5EF4-FFF2-40B4-BE49-F238E27FC236}">
                <a16:creationId xmlns:a16="http://schemas.microsoft.com/office/drawing/2014/main" id="{30132132-C11C-4445-AB6D-D23D03F133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8675" name="Rectangle 2">
            <a:extLst>
              <a:ext uri="{FF2B5EF4-FFF2-40B4-BE49-F238E27FC236}">
                <a16:creationId xmlns:a16="http://schemas.microsoft.com/office/drawing/2014/main" id="{57975560-6769-4D31-ACBD-88AABD1A99B6}"/>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28676" name="Rectangle 3">
            <a:extLst>
              <a:ext uri="{FF2B5EF4-FFF2-40B4-BE49-F238E27FC236}">
                <a16:creationId xmlns:a16="http://schemas.microsoft.com/office/drawing/2014/main" id="{C5E154A6-B6FE-421E-87D1-9D33CA259E87}"/>
              </a:ext>
            </a:extLst>
          </p:cNvPr>
          <p:cNvSpPr>
            <a:spLocks noGrp="1" noChangeArrowheads="1"/>
          </p:cNvSpPr>
          <p:nvPr>
            <p:ph type="body" idx="1"/>
          </p:nvPr>
        </p:nvSpPr>
        <p:spPr>
          <a:xfrm>
            <a:off x="647700" y="1196975"/>
            <a:ext cx="8343900" cy="5068888"/>
          </a:xfrm>
        </p:spPr>
        <p:txBody>
          <a:bodyPr/>
          <a:lstStyle/>
          <a:p>
            <a:pPr>
              <a:buFont typeface="Wingdings" panose="05000000000000000000" pitchFamily="2" charset="2"/>
              <a:buNone/>
            </a:pPr>
            <a:r>
              <a:rPr lang="en-US" altLang="zh-CN" sz="3300" b="1">
                <a:solidFill>
                  <a:srgbClr val="CC0000"/>
                </a:solidFill>
                <a:latin typeface="黑体" panose="02010609060101010101" pitchFamily="49" charset="-122"/>
              </a:rPr>
              <a:t>1.  </a:t>
            </a:r>
            <a:r>
              <a:rPr lang="zh-CN" altLang="en-US" sz="3300" b="1">
                <a:solidFill>
                  <a:srgbClr val="CC0000"/>
                </a:solidFill>
                <a:latin typeface="黑体" panose="02010609060101010101" pitchFamily="49" charset="-122"/>
              </a:rPr>
              <a:t>瀑布模型</a:t>
            </a:r>
            <a:r>
              <a:rPr lang="en-US" altLang="zh-CN" sz="3300" b="1">
                <a:solidFill>
                  <a:srgbClr val="CC0000"/>
                </a:solidFill>
                <a:latin typeface="黑体" panose="02010609060101010101" pitchFamily="49" charset="-122"/>
              </a:rPr>
              <a:t>(</a:t>
            </a:r>
            <a:r>
              <a:rPr lang="en-US" altLang="zh-CN" sz="3300" b="1">
                <a:solidFill>
                  <a:srgbClr val="CC0000"/>
                </a:solidFill>
              </a:rPr>
              <a:t>waterfall model</a:t>
            </a:r>
            <a:r>
              <a:rPr lang="en-US" altLang="zh-CN" sz="3300" b="1">
                <a:solidFill>
                  <a:srgbClr val="CC0000"/>
                </a:solidFill>
                <a:latin typeface="黑体" panose="02010609060101010101" pitchFamily="49" charset="-122"/>
              </a:rPr>
              <a:t>)</a:t>
            </a:r>
          </a:p>
          <a:p>
            <a:pPr>
              <a:buFont typeface="Wingdings" panose="05000000000000000000" pitchFamily="2" charset="2"/>
              <a:buNone/>
            </a:pPr>
            <a:endParaRPr lang="en-US" altLang="zh-CN" sz="3300" b="1">
              <a:solidFill>
                <a:srgbClr val="CC0000"/>
              </a:solidFill>
              <a:latin typeface="黑体" panose="02010609060101010101" pitchFamily="49" charset="-122"/>
            </a:endParaRPr>
          </a:p>
        </p:txBody>
      </p:sp>
      <p:pic>
        <p:nvPicPr>
          <p:cNvPr id="28677" name="Picture 5">
            <a:extLst>
              <a:ext uri="{FF2B5EF4-FFF2-40B4-BE49-F238E27FC236}">
                <a16:creationId xmlns:a16="http://schemas.microsoft.com/office/drawing/2014/main" id="{A4A8582B-8A8C-474A-B075-9C429895B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76475"/>
            <a:ext cx="6408738"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a:extLst>
              <a:ext uri="{FF2B5EF4-FFF2-40B4-BE49-F238E27FC236}">
                <a16:creationId xmlns:a16="http://schemas.microsoft.com/office/drawing/2014/main" id="{5B273276-5009-459F-8F7F-B35F7F796B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0723" name="Rectangle 2">
            <a:extLst>
              <a:ext uri="{FF2B5EF4-FFF2-40B4-BE49-F238E27FC236}">
                <a16:creationId xmlns:a16="http://schemas.microsoft.com/office/drawing/2014/main" id="{3FCE148F-04DC-4FFC-8D02-2FBE15135F7E}"/>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35843" name="Rectangle 3">
            <a:extLst>
              <a:ext uri="{FF2B5EF4-FFF2-40B4-BE49-F238E27FC236}">
                <a16:creationId xmlns:a16="http://schemas.microsoft.com/office/drawing/2014/main" id="{DA2E6124-BA33-4AB7-8B0E-58D413F2C308}"/>
              </a:ext>
            </a:extLst>
          </p:cNvPr>
          <p:cNvSpPr>
            <a:spLocks noGrp="1" noChangeArrowheads="1"/>
          </p:cNvSpPr>
          <p:nvPr>
            <p:ph type="body" idx="1"/>
          </p:nvPr>
        </p:nvSpPr>
        <p:spPr>
          <a:xfrm>
            <a:off x="684213" y="1196975"/>
            <a:ext cx="8343900" cy="5184775"/>
          </a:xfrm>
        </p:spPr>
        <p:txBody>
          <a:bodyPr/>
          <a:lstStyle/>
          <a:p>
            <a:pPr>
              <a:lnSpc>
                <a:spcPct val="110000"/>
              </a:lnSpc>
              <a:spcBef>
                <a:spcPct val="0"/>
              </a:spcBef>
            </a:pPr>
            <a:r>
              <a:rPr lang="en-US" altLang="zh-CN" sz="2500" b="1" dirty="0">
                <a:latin typeface="黑体" panose="02010609060101010101" pitchFamily="49" charset="-122"/>
              </a:rPr>
              <a:t>1970</a:t>
            </a:r>
            <a:r>
              <a:rPr lang="zh-CN" altLang="en-US" sz="2500" b="1" dirty="0">
                <a:latin typeface="黑体" panose="02010609060101010101" pitchFamily="49" charset="-122"/>
              </a:rPr>
              <a:t>年，</a:t>
            </a:r>
            <a:r>
              <a:rPr lang="en-US" altLang="zh-CN" sz="2500" b="1" dirty="0" err="1"/>
              <a:t>W.Royce</a:t>
            </a:r>
            <a:r>
              <a:rPr lang="zh-CN" altLang="en-US" sz="2500" b="1" dirty="0">
                <a:latin typeface="黑体" panose="02010609060101010101" pitchFamily="49" charset="-122"/>
              </a:rPr>
              <a:t>提出瀑布模型。瀑布模型规定了软件生命周期提出的六个基本工程活动，并且规定了它们自上而下、相互衔接的固定次序，如同瀑布流水</a:t>
            </a:r>
          </a:p>
          <a:p>
            <a:pPr>
              <a:lnSpc>
                <a:spcPct val="110000"/>
              </a:lnSpc>
              <a:spcBef>
                <a:spcPct val="0"/>
              </a:spcBef>
            </a:pPr>
            <a:r>
              <a:rPr lang="zh-CN" altLang="en-US" sz="2500" b="1" dirty="0">
                <a:latin typeface="黑体" panose="02010609060101010101" pitchFamily="49" charset="-122"/>
              </a:rPr>
              <a:t>瀑布模型将软件生命周期划分为</a:t>
            </a:r>
            <a:r>
              <a:rPr lang="zh-CN" altLang="en-US" sz="2500" b="1" dirty="0">
                <a:solidFill>
                  <a:srgbClr val="FF00FF"/>
                </a:solidFill>
                <a:latin typeface="黑体" panose="02010609060101010101" pitchFamily="49" charset="-122"/>
              </a:rPr>
              <a:t>定义阶段</a:t>
            </a:r>
            <a:r>
              <a:rPr lang="zh-CN" altLang="en-US" sz="2500" b="1" dirty="0">
                <a:latin typeface="黑体" panose="02010609060101010101" pitchFamily="49" charset="-122"/>
              </a:rPr>
              <a:t>、</a:t>
            </a:r>
            <a:r>
              <a:rPr lang="zh-CN" altLang="en-US" sz="2500" b="1" dirty="0">
                <a:solidFill>
                  <a:srgbClr val="FF00FF"/>
                </a:solidFill>
                <a:latin typeface="黑体" panose="02010609060101010101" pitchFamily="49" charset="-122"/>
              </a:rPr>
              <a:t>开发阶段</a:t>
            </a:r>
            <a:r>
              <a:rPr lang="zh-CN" altLang="en-US" sz="2500" b="1" dirty="0">
                <a:latin typeface="黑体" panose="02010609060101010101" pitchFamily="49" charset="-122"/>
              </a:rPr>
              <a:t>和</a:t>
            </a:r>
            <a:r>
              <a:rPr lang="zh-CN" altLang="en-US" sz="2500" b="1" dirty="0">
                <a:solidFill>
                  <a:srgbClr val="FF00FF"/>
                </a:solidFill>
                <a:latin typeface="黑体" panose="02010609060101010101" pitchFamily="49" charset="-122"/>
              </a:rPr>
              <a:t>维护阶段</a:t>
            </a:r>
            <a:r>
              <a:rPr lang="zh-CN" altLang="en-US" sz="2500" b="1" dirty="0">
                <a:latin typeface="黑体" panose="02010609060101010101" pitchFamily="49" charset="-122"/>
              </a:rPr>
              <a:t>，在定义阶段部署了计划和需求分析活动；在开发阶段部署了设计、编码和测试活动，维护阶段部署了运行</a:t>
            </a:r>
            <a:r>
              <a:rPr lang="en-US" altLang="zh-CN" sz="2500" b="1" dirty="0">
                <a:latin typeface="黑体" panose="02010609060101010101" pitchFamily="49" charset="-122"/>
              </a:rPr>
              <a:t>/</a:t>
            </a:r>
            <a:r>
              <a:rPr lang="zh-CN" altLang="en-US" sz="2500" b="1" dirty="0">
                <a:latin typeface="黑体" panose="02010609060101010101" pitchFamily="49" charset="-122"/>
              </a:rPr>
              <a:t>维护活动 </a:t>
            </a:r>
          </a:p>
          <a:p>
            <a:pPr>
              <a:lnSpc>
                <a:spcPct val="110000"/>
              </a:lnSpc>
              <a:spcBef>
                <a:spcPct val="0"/>
              </a:spcBef>
            </a:pPr>
            <a:r>
              <a:rPr lang="zh-CN" altLang="en-US" sz="2500" b="1" dirty="0">
                <a:solidFill>
                  <a:srgbClr val="FF00FF"/>
                </a:solidFill>
                <a:latin typeface="黑体" panose="02010609060101010101" pitchFamily="49" charset="-122"/>
              </a:rPr>
              <a:t>瀑布模型中的每一个开发活动具有下列特征</a:t>
            </a:r>
          </a:p>
          <a:p>
            <a:pPr>
              <a:lnSpc>
                <a:spcPct val="110000"/>
              </a:lnSpc>
              <a:spcBef>
                <a:spcPct val="0"/>
              </a:spcBef>
              <a:buFont typeface="Wingdings" panose="05000000000000000000" pitchFamily="2" charset="2"/>
              <a:buNone/>
            </a:pPr>
            <a:r>
              <a:rPr lang="zh-CN" altLang="en-US" b="1" dirty="0"/>
              <a:t>	</a:t>
            </a:r>
            <a:r>
              <a:rPr lang="zh-CN" altLang="en-US" sz="2100" b="1" dirty="0"/>
              <a:t>⑴ 本活动的工作对象来自于上一项活动的输出</a:t>
            </a:r>
          </a:p>
          <a:p>
            <a:pPr>
              <a:lnSpc>
                <a:spcPct val="110000"/>
              </a:lnSpc>
              <a:spcBef>
                <a:spcPct val="0"/>
              </a:spcBef>
              <a:buFont typeface="Wingdings" panose="05000000000000000000" pitchFamily="2" charset="2"/>
              <a:buNone/>
            </a:pPr>
            <a:r>
              <a:rPr lang="zh-CN" altLang="en-US" sz="2100" b="1" dirty="0"/>
              <a:t>	⑵ 根据本阶段的活动规程执行相应的任务。</a:t>
            </a:r>
          </a:p>
          <a:p>
            <a:pPr>
              <a:lnSpc>
                <a:spcPct val="110000"/>
              </a:lnSpc>
              <a:spcBef>
                <a:spcPct val="0"/>
              </a:spcBef>
              <a:buFont typeface="Wingdings" panose="05000000000000000000" pitchFamily="2" charset="2"/>
              <a:buNone/>
            </a:pPr>
            <a:r>
              <a:rPr lang="zh-CN" altLang="en-US" sz="2100" b="1" dirty="0"/>
              <a:t>	⑶ 产生本阶段活动相关产出</a:t>
            </a:r>
            <a:r>
              <a:rPr lang="en-US" altLang="zh-CN" sz="2100" b="1" dirty="0"/>
              <a:t>—</a:t>
            </a:r>
            <a:r>
              <a:rPr lang="zh-CN" altLang="en-US" sz="2100" b="1" dirty="0"/>
              <a:t>软件工件，作为下一活动的输入。</a:t>
            </a:r>
          </a:p>
          <a:p>
            <a:pPr>
              <a:lnSpc>
                <a:spcPct val="110000"/>
              </a:lnSpc>
              <a:spcBef>
                <a:spcPct val="0"/>
              </a:spcBef>
              <a:buFont typeface="Wingdings" panose="05000000000000000000" pitchFamily="2" charset="2"/>
              <a:buNone/>
            </a:pPr>
            <a:r>
              <a:rPr lang="zh-CN" altLang="en-US" sz="2100" b="1" dirty="0"/>
              <a:t>	⑷ 对本阶段活动执行情况进行评审。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a:extLst>
              <a:ext uri="{FF2B5EF4-FFF2-40B4-BE49-F238E27FC236}">
                <a16:creationId xmlns:a16="http://schemas.microsoft.com/office/drawing/2014/main" id="{AED36014-BDEF-41E1-9C44-9E333BF95C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2771" name="Rectangle 2">
            <a:extLst>
              <a:ext uri="{FF2B5EF4-FFF2-40B4-BE49-F238E27FC236}">
                <a16:creationId xmlns:a16="http://schemas.microsoft.com/office/drawing/2014/main" id="{187034C7-CB1E-4302-8141-4026D9B77E99}"/>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32772" name="Rectangle 3">
            <a:extLst>
              <a:ext uri="{FF2B5EF4-FFF2-40B4-BE49-F238E27FC236}">
                <a16:creationId xmlns:a16="http://schemas.microsoft.com/office/drawing/2014/main" id="{B50F2B29-D47B-48FA-8969-01205996C5E4}"/>
              </a:ext>
            </a:extLst>
          </p:cNvPr>
          <p:cNvSpPr>
            <a:spLocks noGrp="1" noChangeArrowheads="1"/>
          </p:cNvSpPr>
          <p:nvPr>
            <p:ph type="body" idx="1"/>
          </p:nvPr>
        </p:nvSpPr>
        <p:spPr>
          <a:xfrm>
            <a:off x="647700" y="1409700"/>
            <a:ext cx="7740650" cy="4856163"/>
          </a:xfrm>
        </p:spPr>
        <p:txBody>
          <a:bodyPr/>
          <a:lstStyle/>
          <a:p>
            <a:r>
              <a:rPr lang="zh-CN" altLang="en-US" sz="2600" b="1" dirty="0"/>
              <a:t>瀑布模型中的运行</a:t>
            </a:r>
            <a:r>
              <a:rPr lang="en-US" altLang="zh-CN" sz="2600" b="1" dirty="0"/>
              <a:t>/</a:t>
            </a:r>
            <a:r>
              <a:rPr lang="zh-CN" altLang="en-US" sz="2600" b="1" dirty="0"/>
              <a:t>维护活动，是一个具有最长生命周期的循环往复阶段。</a:t>
            </a:r>
          </a:p>
          <a:p>
            <a:pPr>
              <a:buFont typeface="Wingdings" panose="05000000000000000000" pitchFamily="2" charset="2"/>
              <a:buNone/>
            </a:pPr>
            <a:endParaRPr lang="en-US" altLang="zh-CN" sz="2600" dirty="0"/>
          </a:p>
        </p:txBody>
      </p:sp>
      <p:sp>
        <p:nvSpPr>
          <p:cNvPr id="32773" name="Rectangle 5">
            <a:extLst>
              <a:ext uri="{FF2B5EF4-FFF2-40B4-BE49-F238E27FC236}">
                <a16:creationId xmlns:a16="http://schemas.microsoft.com/office/drawing/2014/main" id="{3B4E03F9-2B46-4F06-8497-12D5982B9BA9}"/>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32774" name="Object 4">
            <a:extLst>
              <a:ext uri="{FF2B5EF4-FFF2-40B4-BE49-F238E27FC236}">
                <a16:creationId xmlns:a16="http://schemas.microsoft.com/office/drawing/2014/main" id="{BEE35556-E9F4-41B0-A043-2B8AF546D1CD}"/>
              </a:ext>
            </a:extLst>
          </p:cNvPr>
          <p:cNvGraphicFramePr>
            <a:graphicFrameLocks noChangeAspect="1"/>
          </p:cNvGraphicFramePr>
          <p:nvPr/>
        </p:nvGraphicFramePr>
        <p:xfrm>
          <a:off x="1835150" y="2349500"/>
          <a:ext cx="5545138" cy="3816350"/>
        </p:xfrm>
        <a:graphic>
          <a:graphicData uri="http://schemas.openxmlformats.org/presentationml/2006/ole">
            <mc:AlternateContent xmlns:mc="http://schemas.openxmlformats.org/markup-compatibility/2006">
              <mc:Choice xmlns:v="urn:schemas-microsoft-com:vml" Requires="v">
                <p:oleObj spid="_x0000_s32810" name="Visio" r:id="rId4" imgW="2399081" imgH="1865986" progId="Visio.Drawing.11">
                  <p:embed/>
                </p:oleObj>
              </mc:Choice>
              <mc:Fallback>
                <p:oleObj name="Visio" r:id="rId4" imgW="2399081" imgH="1865986"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349500"/>
                        <a:ext cx="55451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a:extLst>
              <a:ext uri="{FF2B5EF4-FFF2-40B4-BE49-F238E27FC236}">
                <a16:creationId xmlns:a16="http://schemas.microsoft.com/office/drawing/2014/main" id="{29050281-CDDE-4738-A75E-66E7FCD8606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4819" name="Rectangle 2">
            <a:extLst>
              <a:ext uri="{FF2B5EF4-FFF2-40B4-BE49-F238E27FC236}">
                <a16:creationId xmlns:a16="http://schemas.microsoft.com/office/drawing/2014/main" id="{CDD7B9C0-867F-4D57-9C79-9D23611C8D4C}"/>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39939" name="Rectangle 3">
            <a:extLst>
              <a:ext uri="{FF2B5EF4-FFF2-40B4-BE49-F238E27FC236}">
                <a16:creationId xmlns:a16="http://schemas.microsoft.com/office/drawing/2014/main" id="{543751EB-A565-4B22-8ED4-3E93A88B0764}"/>
              </a:ext>
            </a:extLst>
          </p:cNvPr>
          <p:cNvSpPr>
            <a:spLocks noGrp="1" noChangeArrowheads="1"/>
          </p:cNvSpPr>
          <p:nvPr>
            <p:ph type="body" idx="1"/>
          </p:nvPr>
        </p:nvSpPr>
        <p:spPr>
          <a:xfrm>
            <a:off x="395288" y="1196975"/>
            <a:ext cx="8208962" cy="5068888"/>
          </a:xfrm>
        </p:spPr>
        <p:txBody>
          <a:bodyPr/>
          <a:lstStyle/>
          <a:p>
            <a:pPr>
              <a:buFont typeface="Wingdings" panose="05000000000000000000" pitchFamily="2" charset="2"/>
              <a:buNone/>
            </a:pPr>
            <a:r>
              <a:rPr lang="zh-CN" altLang="en-US" b="1" dirty="0">
                <a:solidFill>
                  <a:srgbClr val="CC0000"/>
                </a:solidFill>
              </a:rPr>
              <a:t>瀑布模型优点：</a:t>
            </a:r>
          </a:p>
          <a:p>
            <a:pPr>
              <a:buFont typeface="Wingdings" panose="05000000000000000000" pitchFamily="2" charset="2"/>
              <a:buNone/>
            </a:pPr>
            <a:r>
              <a:rPr lang="zh-CN" altLang="en-US" b="1" dirty="0"/>
              <a:t>	</a:t>
            </a:r>
            <a:r>
              <a:rPr lang="zh-CN" altLang="en-US" sz="2600" b="1" dirty="0"/>
              <a:t>⑴ 软件生命周期的阶段划分不仅降低了软件开发的复杂程度，而且提高了软件开发过程的透明性，便于将软件工程过程和软件管理过程有机地融合在一起，从而提高软件开发过程的可管理性。</a:t>
            </a:r>
          </a:p>
          <a:p>
            <a:pPr>
              <a:buFont typeface="Wingdings" panose="05000000000000000000" pitchFamily="2" charset="2"/>
              <a:buNone/>
            </a:pPr>
            <a:r>
              <a:rPr lang="zh-CN" altLang="en-US" sz="2600" b="1" dirty="0"/>
              <a:t>	⑵ 推迟了软件实现，强调在软件实现前必须进行分析和设计工作。</a:t>
            </a:r>
          </a:p>
          <a:p>
            <a:pPr>
              <a:buFont typeface="Wingdings" panose="05000000000000000000" pitchFamily="2" charset="2"/>
              <a:buNone/>
            </a:pPr>
            <a:r>
              <a:rPr lang="zh-CN" altLang="en-US" sz="2600" b="1" dirty="0"/>
              <a:t>	⑶ 瀑布模型以项目的阶段评审和文档控制为手段有效地对整个开发过程进行指导，保证了阶段之间的正确衔接，能够及时发现并纠正开发过程中存在的缺陷，从而能够使产品达到预期的质量要求。</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a:extLst>
              <a:ext uri="{FF2B5EF4-FFF2-40B4-BE49-F238E27FC236}">
                <a16:creationId xmlns:a16="http://schemas.microsoft.com/office/drawing/2014/main" id="{B2B54652-6758-4B25-8043-78CB3AF992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6867" name="Rectangle 2">
            <a:extLst>
              <a:ext uri="{FF2B5EF4-FFF2-40B4-BE49-F238E27FC236}">
                <a16:creationId xmlns:a16="http://schemas.microsoft.com/office/drawing/2014/main" id="{29A67D7C-A8E2-495D-A116-5606B00C8C73}"/>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41987" name="Rectangle 3">
            <a:extLst>
              <a:ext uri="{FF2B5EF4-FFF2-40B4-BE49-F238E27FC236}">
                <a16:creationId xmlns:a16="http://schemas.microsoft.com/office/drawing/2014/main" id="{8AF63883-E11A-422A-8FC5-803A9B80F529}"/>
              </a:ext>
            </a:extLst>
          </p:cNvPr>
          <p:cNvSpPr>
            <a:spLocks noGrp="1" noChangeArrowheads="1"/>
          </p:cNvSpPr>
          <p:nvPr>
            <p:ph type="body" idx="1"/>
          </p:nvPr>
        </p:nvSpPr>
        <p:spPr>
          <a:xfrm>
            <a:off x="539750" y="1125538"/>
            <a:ext cx="8343900" cy="5068887"/>
          </a:xfrm>
        </p:spPr>
        <p:txBody>
          <a:bodyPr/>
          <a:lstStyle/>
          <a:p>
            <a:pPr>
              <a:buFont typeface="Wingdings" panose="05000000000000000000" pitchFamily="2" charset="2"/>
              <a:buNone/>
            </a:pPr>
            <a:r>
              <a:rPr lang="zh-CN" altLang="en-US" b="1" dirty="0">
                <a:solidFill>
                  <a:srgbClr val="CC0000"/>
                </a:solidFill>
              </a:rPr>
              <a:t>瀑布模型缺点</a:t>
            </a:r>
            <a:r>
              <a:rPr lang="en-US" altLang="zh-CN" b="1" dirty="0">
                <a:solidFill>
                  <a:srgbClr val="CC0000"/>
                </a:solidFill>
              </a:rPr>
              <a:t>:</a:t>
            </a:r>
          </a:p>
          <a:p>
            <a:pPr>
              <a:buFont typeface="Wingdings" panose="05000000000000000000" pitchFamily="2" charset="2"/>
              <a:buNone/>
            </a:pPr>
            <a:r>
              <a:rPr lang="en-US" altLang="zh-CN" sz="2600" b="1" dirty="0"/>
              <a:t>	⑴ </a:t>
            </a:r>
            <a:r>
              <a:rPr lang="zh-CN" altLang="en-US" sz="2600" b="1" dirty="0"/>
              <a:t>模型缺乏灵活性，特别是无法解决软件需求不明确或不准确的问题，这是瀑布模型最突出的缺点。因此，瀑布模型只适合于</a:t>
            </a:r>
            <a:r>
              <a:rPr lang="zh-CN" altLang="en-US" sz="2600" b="1" dirty="0">
                <a:solidFill>
                  <a:srgbClr val="FF00FF"/>
                </a:solidFill>
              </a:rPr>
              <a:t>需求明确</a:t>
            </a:r>
            <a:r>
              <a:rPr lang="zh-CN" altLang="en-US" sz="2600" b="1" dirty="0"/>
              <a:t>的软件项目。</a:t>
            </a:r>
          </a:p>
          <a:p>
            <a:pPr>
              <a:buFont typeface="Wingdings" panose="05000000000000000000" pitchFamily="2" charset="2"/>
              <a:buNone/>
            </a:pPr>
            <a:r>
              <a:rPr lang="zh-CN" altLang="en-US" sz="2600" b="1" dirty="0"/>
              <a:t>	⑵ 模型的风险控制能力较弱。成品时间长；体系结构的风险和错误只有在测试阶段才能发现，返工导致项目延期。</a:t>
            </a:r>
          </a:p>
          <a:p>
            <a:pPr>
              <a:buFont typeface="Wingdings" panose="05000000000000000000" pitchFamily="2" charset="2"/>
              <a:buNone/>
            </a:pPr>
            <a:r>
              <a:rPr lang="zh-CN" altLang="en-US" sz="2600" b="1" dirty="0"/>
              <a:t>	⑶软件活动是文档驱动的，文档过多会增加工作量，文档完成情况会误导管理人员。</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a:extLst>
              <a:ext uri="{FF2B5EF4-FFF2-40B4-BE49-F238E27FC236}">
                <a16:creationId xmlns:a16="http://schemas.microsoft.com/office/drawing/2014/main" id="{382B54E5-CD66-4FF9-A36C-5E6626361E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8915" name="Rectangle 2">
            <a:extLst>
              <a:ext uri="{FF2B5EF4-FFF2-40B4-BE49-F238E27FC236}">
                <a16:creationId xmlns:a16="http://schemas.microsoft.com/office/drawing/2014/main" id="{638BF553-700A-4466-B053-F666DA12AECA}"/>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44035" name="Rectangle 3">
            <a:extLst>
              <a:ext uri="{FF2B5EF4-FFF2-40B4-BE49-F238E27FC236}">
                <a16:creationId xmlns:a16="http://schemas.microsoft.com/office/drawing/2014/main" id="{81D6C8DF-13D7-4B66-ACBC-7609737020D0}"/>
              </a:ext>
            </a:extLst>
          </p:cNvPr>
          <p:cNvSpPr>
            <a:spLocks noGrp="1" noChangeArrowheads="1"/>
          </p:cNvSpPr>
          <p:nvPr>
            <p:ph type="body" idx="1"/>
          </p:nvPr>
        </p:nvSpPr>
        <p:spPr>
          <a:xfrm>
            <a:off x="647700" y="1409700"/>
            <a:ext cx="7885113" cy="4856163"/>
          </a:xfrm>
        </p:spPr>
        <p:txBody>
          <a:bodyPr/>
          <a:lstStyle/>
          <a:p>
            <a:pPr>
              <a:buFont typeface="Wingdings" panose="05000000000000000000" pitchFamily="2" charset="2"/>
              <a:buNone/>
            </a:pPr>
            <a:r>
              <a:rPr lang="en-US" altLang="zh-CN" sz="3300" b="1">
                <a:solidFill>
                  <a:srgbClr val="CC0000"/>
                </a:solidFill>
              </a:rPr>
              <a:t>2. V</a:t>
            </a:r>
            <a:r>
              <a:rPr lang="zh-CN" altLang="en-US" sz="3300" b="1">
                <a:solidFill>
                  <a:srgbClr val="CC0000"/>
                </a:solidFill>
              </a:rPr>
              <a:t>模型和</a:t>
            </a:r>
            <a:r>
              <a:rPr lang="en-US" altLang="zh-CN" sz="3300" b="1">
                <a:solidFill>
                  <a:srgbClr val="CC0000"/>
                </a:solidFill>
              </a:rPr>
              <a:t>W</a:t>
            </a:r>
            <a:r>
              <a:rPr lang="zh-CN" altLang="en-US" sz="3300" b="1">
                <a:solidFill>
                  <a:srgbClr val="CC0000"/>
                </a:solidFill>
              </a:rPr>
              <a:t>模型</a:t>
            </a:r>
          </a:p>
          <a:p>
            <a:pPr>
              <a:buFont typeface="Wingdings" panose="05000000000000000000" pitchFamily="2" charset="2"/>
              <a:buNone/>
            </a:pPr>
            <a:r>
              <a:rPr lang="en-US" altLang="zh-CN" sz="2800" b="1"/>
              <a:t>(1) V</a:t>
            </a:r>
            <a:r>
              <a:rPr lang="zh-CN" altLang="en-US" sz="2800" b="1"/>
              <a:t>模型</a:t>
            </a:r>
            <a:r>
              <a:rPr lang="en-US" altLang="zh-CN" sz="2800" b="1"/>
              <a:t>——</a:t>
            </a:r>
            <a:r>
              <a:rPr lang="zh-CN" altLang="en-US" sz="2800" b="1"/>
              <a:t>瀑布模型的变种</a:t>
            </a:r>
          </a:p>
          <a:p>
            <a:pPr lvl="1"/>
            <a:r>
              <a:rPr lang="zh-CN" altLang="en-US" sz="2600" b="1">
                <a:ea typeface="黑体" panose="02010609060101010101" pitchFamily="49" charset="-122"/>
              </a:rPr>
              <a:t>瀑布模型将测试作为软件实现之后的一个独立阶段，没有强调测试的重要性。</a:t>
            </a:r>
          </a:p>
          <a:p>
            <a:pPr lvl="1"/>
            <a:r>
              <a:rPr lang="zh-CN" altLang="en-US" sz="2600" b="1">
                <a:ea typeface="黑体" panose="02010609060101010101" pitchFamily="49" charset="-122"/>
              </a:rPr>
              <a:t>针对瀑布模型这个缺点，</a:t>
            </a:r>
            <a:r>
              <a:rPr lang="en-US" altLang="zh-CN" sz="2600" b="1">
                <a:ea typeface="黑体" panose="02010609060101010101" pitchFamily="49" charset="-122"/>
              </a:rPr>
              <a:t>1980</a:t>
            </a:r>
            <a:r>
              <a:rPr lang="zh-CN" altLang="en-US" sz="2600" b="1">
                <a:ea typeface="黑体" panose="02010609060101010101" pitchFamily="49" charset="-122"/>
              </a:rPr>
              <a:t>年代后期</a:t>
            </a:r>
            <a:r>
              <a:rPr lang="en-US" altLang="zh-CN" sz="2600" b="1">
                <a:ea typeface="黑体" panose="02010609060101010101" pitchFamily="49" charset="-122"/>
              </a:rPr>
              <a:t>Paul Rook</a:t>
            </a:r>
            <a:r>
              <a:rPr lang="zh-CN" altLang="en-US" sz="2600" b="1">
                <a:ea typeface="黑体" panose="02010609060101010101" pitchFamily="49" charset="-122"/>
              </a:rPr>
              <a:t>提出了</a:t>
            </a:r>
            <a:r>
              <a:rPr lang="en-US" altLang="zh-CN" sz="2600" b="1">
                <a:ea typeface="黑体" panose="02010609060101010101" pitchFamily="49" charset="-122"/>
              </a:rPr>
              <a:t>V</a:t>
            </a:r>
            <a:r>
              <a:rPr lang="zh-CN" altLang="en-US" sz="2600" b="1">
                <a:ea typeface="黑体" panose="02010609060101010101" pitchFamily="49" charset="-122"/>
              </a:rPr>
              <a:t>模型。</a:t>
            </a:r>
          </a:p>
          <a:p>
            <a:pPr lvl="1"/>
            <a:r>
              <a:rPr lang="en-US" altLang="zh-CN" sz="2600" b="1">
                <a:ea typeface="黑体" panose="02010609060101010101" pitchFamily="49" charset="-122"/>
              </a:rPr>
              <a:t>V</a:t>
            </a:r>
            <a:r>
              <a:rPr lang="zh-CN" altLang="en-US" sz="2600" b="1">
                <a:ea typeface="黑体" panose="02010609060101010101" pitchFamily="49" charset="-122"/>
              </a:rPr>
              <a:t>模型的价值在于纠正了人们不重视测试阶段重要性的错误认识，将测试分等级，并和前面的开发阶段对应起来。</a:t>
            </a:r>
            <a:r>
              <a:rPr lang="zh-CN" altLang="en-US">
                <a:ea typeface="黑体" panose="02010609060101010101" pitchFamily="49" charset="-122"/>
              </a:rPr>
              <a:t>  </a:t>
            </a:r>
          </a:p>
        </p:txBody>
      </p:sp>
      <p:sp>
        <p:nvSpPr>
          <p:cNvPr id="38917" name="Rectangle 5">
            <a:extLst>
              <a:ext uri="{FF2B5EF4-FFF2-40B4-BE49-F238E27FC236}">
                <a16:creationId xmlns:a16="http://schemas.microsoft.com/office/drawing/2014/main" id="{24F9AAC9-21A7-4464-932B-E3974F5D4D4A}"/>
              </a:ext>
            </a:extLst>
          </p:cNvPr>
          <p:cNvSpPr>
            <a:spLocks noChangeArrowheads="1"/>
          </p:cNvSpPr>
          <p:nvPr/>
        </p:nvSpPr>
        <p:spPr bwMode="auto">
          <a:xfrm>
            <a:off x="0"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8918" name="Rectangle 7">
            <a:extLst>
              <a:ext uri="{FF2B5EF4-FFF2-40B4-BE49-F238E27FC236}">
                <a16:creationId xmlns:a16="http://schemas.microsoft.com/office/drawing/2014/main" id="{1B3DDE46-8626-4F8D-B296-1E6E94D205E0}"/>
              </a:ext>
            </a:extLst>
          </p:cNvPr>
          <p:cNvSpPr>
            <a:spLocks noChangeArrowheads="1"/>
          </p:cNvSpPr>
          <p:nvPr/>
        </p:nvSpPr>
        <p:spPr bwMode="auto">
          <a:xfrm>
            <a:off x="0"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a:extLst>
              <a:ext uri="{FF2B5EF4-FFF2-40B4-BE49-F238E27FC236}">
                <a16:creationId xmlns:a16="http://schemas.microsoft.com/office/drawing/2014/main" id="{5991B5E3-E17F-4458-9CCC-FD315F2EDA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0963" name="Rectangle 2">
            <a:extLst>
              <a:ext uri="{FF2B5EF4-FFF2-40B4-BE49-F238E27FC236}">
                <a16:creationId xmlns:a16="http://schemas.microsoft.com/office/drawing/2014/main" id="{85547E0F-B2CC-49C5-AE92-1C3D75BE5389}"/>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40964" name="Rectangle 3">
            <a:extLst>
              <a:ext uri="{FF2B5EF4-FFF2-40B4-BE49-F238E27FC236}">
                <a16:creationId xmlns:a16="http://schemas.microsoft.com/office/drawing/2014/main" id="{A0DABE29-E36F-41FC-A165-593C646A4C47}"/>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40965" name="Rectangle 7">
            <a:extLst>
              <a:ext uri="{FF2B5EF4-FFF2-40B4-BE49-F238E27FC236}">
                <a16:creationId xmlns:a16="http://schemas.microsoft.com/office/drawing/2014/main" id="{82FFD9F6-3B0A-43BF-BB33-0278067D5538}"/>
              </a:ext>
            </a:extLst>
          </p:cNvPr>
          <p:cNvSpPr>
            <a:spLocks noChangeArrowheads="1"/>
          </p:cNvSpPr>
          <p:nvPr/>
        </p:nvSpPr>
        <p:spPr bwMode="auto">
          <a:xfrm>
            <a:off x="0"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40966" name="Object 6">
            <a:extLst>
              <a:ext uri="{FF2B5EF4-FFF2-40B4-BE49-F238E27FC236}">
                <a16:creationId xmlns:a16="http://schemas.microsoft.com/office/drawing/2014/main" id="{6C3A9B99-C703-42AF-92E0-795C7978B8AC}"/>
              </a:ext>
            </a:extLst>
          </p:cNvPr>
          <p:cNvGraphicFramePr>
            <a:graphicFrameLocks noChangeAspect="1"/>
          </p:cNvGraphicFramePr>
          <p:nvPr/>
        </p:nvGraphicFramePr>
        <p:xfrm>
          <a:off x="395288" y="1196975"/>
          <a:ext cx="8280400" cy="4394200"/>
        </p:xfrm>
        <a:graphic>
          <a:graphicData uri="http://schemas.openxmlformats.org/presentationml/2006/ole">
            <mc:AlternateContent xmlns:mc="http://schemas.openxmlformats.org/markup-compatibility/2006">
              <mc:Choice xmlns:v="urn:schemas-microsoft-com:vml" Requires="v">
                <p:oleObj spid="_x0000_s41002" name="Visio" r:id="rId4" imgW="4919091" imgH="2039315" progId="Visio.Drawing.11">
                  <p:embed/>
                </p:oleObj>
              </mc:Choice>
              <mc:Fallback>
                <p:oleObj name="Visio" r:id="rId4" imgW="4919091" imgH="203931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196975"/>
                        <a:ext cx="82804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8">
            <a:extLst>
              <a:ext uri="{FF2B5EF4-FFF2-40B4-BE49-F238E27FC236}">
                <a16:creationId xmlns:a16="http://schemas.microsoft.com/office/drawing/2014/main" id="{7F148D4E-24E8-48FA-89D5-522230117CDA}"/>
              </a:ext>
            </a:extLst>
          </p:cNvPr>
          <p:cNvSpPr>
            <a:spLocks noChangeArrowheads="1"/>
          </p:cNvSpPr>
          <p:nvPr/>
        </p:nvSpPr>
        <p:spPr bwMode="auto">
          <a:xfrm>
            <a:off x="3635375" y="5805488"/>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en-US" altLang="zh-CN">
                <a:latin typeface="Times New Roman" panose="02020603050405020304" pitchFamily="18" charset="0"/>
              </a:rPr>
              <a:t>V</a:t>
            </a:r>
            <a:r>
              <a:rPr lang="zh-CN" altLang="en-US"/>
              <a:t>模型示意图</a:t>
            </a:r>
            <a:r>
              <a:rPr lang="zh-CN" altLang="en-US" b="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a:extLst>
              <a:ext uri="{FF2B5EF4-FFF2-40B4-BE49-F238E27FC236}">
                <a16:creationId xmlns:a16="http://schemas.microsoft.com/office/drawing/2014/main" id="{5273D5E4-E2EA-4663-B215-E76EE5A612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3011" name="Rectangle 2">
            <a:extLst>
              <a:ext uri="{FF2B5EF4-FFF2-40B4-BE49-F238E27FC236}">
                <a16:creationId xmlns:a16="http://schemas.microsoft.com/office/drawing/2014/main" id="{9D1AE5ED-53B6-4C75-8980-8AA57B65E4FE}"/>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48131" name="Rectangle 3">
            <a:extLst>
              <a:ext uri="{FF2B5EF4-FFF2-40B4-BE49-F238E27FC236}">
                <a16:creationId xmlns:a16="http://schemas.microsoft.com/office/drawing/2014/main" id="{D848D1AF-D92E-4B49-9FE6-3F066AE42817}"/>
              </a:ext>
            </a:extLst>
          </p:cNvPr>
          <p:cNvSpPr>
            <a:spLocks noGrp="1" noChangeArrowheads="1"/>
          </p:cNvSpPr>
          <p:nvPr>
            <p:ph type="body" idx="1"/>
          </p:nvPr>
        </p:nvSpPr>
        <p:spPr/>
        <p:txBody>
          <a:bodyPr/>
          <a:lstStyle/>
          <a:p>
            <a:pPr>
              <a:buFont typeface="Wingdings" panose="05000000000000000000" pitchFamily="2" charset="2"/>
              <a:buNone/>
            </a:pPr>
            <a:r>
              <a:rPr lang="en-US" altLang="zh-CN" sz="2800" b="1" dirty="0"/>
              <a:t>(2) W</a:t>
            </a:r>
            <a:r>
              <a:rPr lang="zh-CN" altLang="en-US" sz="2800" b="1" dirty="0"/>
              <a:t>模型</a:t>
            </a:r>
            <a:r>
              <a:rPr lang="en-US" altLang="zh-CN" sz="2800" b="1" dirty="0"/>
              <a:t>——</a:t>
            </a:r>
            <a:r>
              <a:rPr lang="zh-CN" altLang="en-US" sz="2800" b="1" dirty="0"/>
              <a:t>瀑布模型的变种</a:t>
            </a:r>
          </a:p>
          <a:p>
            <a:pPr lvl="1"/>
            <a:r>
              <a:rPr lang="en-US" altLang="zh-CN" b="1" dirty="0">
                <a:ea typeface="黑体" panose="02010609060101010101" pitchFamily="49" charset="-122"/>
              </a:rPr>
              <a:t>V</a:t>
            </a:r>
            <a:r>
              <a:rPr lang="zh-CN" altLang="en-US" b="1" dirty="0">
                <a:ea typeface="黑体" panose="02010609060101010101" pitchFamily="49" charset="-122"/>
              </a:rPr>
              <a:t>模型仍然将测试作为一个独立的阶段，所以并没有提高模型抵抗风险的能力。</a:t>
            </a:r>
          </a:p>
          <a:p>
            <a:pPr lvl="1"/>
            <a:r>
              <a:rPr lang="en-US" altLang="zh-CN" b="1" dirty="0" err="1">
                <a:ea typeface="黑体" panose="02010609060101010101" pitchFamily="49" charset="-122"/>
              </a:rPr>
              <a:t>Evolutif</a:t>
            </a:r>
            <a:r>
              <a:rPr lang="zh-CN" altLang="en-US" b="1" dirty="0">
                <a:ea typeface="黑体" panose="02010609060101010101" pitchFamily="49" charset="-122"/>
              </a:rPr>
              <a:t>公司在</a:t>
            </a:r>
            <a:r>
              <a:rPr lang="en-US" altLang="zh-CN" b="1" dirty="0">
                <a:ea typeface="黑体" panose="02010609060101010101" pitchFamily="49" charset="-122"/>
              </a:rPr>
              <a:t>V</a:t>
            </a:r>
            <a:r>
              <a:rPr lang="zh-CN" altLang="en-US" b="1" dirty="0">
                <a:ea typeface="黑体" panose="02010609060101010101" pitchFamily="49" charset="-122"/>
              </a:rPr>
              <a:t>模型的基础上提出了</a:t>
            </a:r>
            <a:r>
              <a:rPr lang="en-US" altLang="zh-CN" b="1" dirty="0">
                <a:ea typeface="黑体" panose="02010609060101010101" pitchFamily="49" charset="-122"/>
              </a:rPr>
              <a:t>W</a:t>
            </a:r>
            <a:r>
              <a:rPr lang="zh-CN" altLang="en-US" b="1" dirty="0">
                <a:ea typeface="黑体" panose="02010609060101010101" pitchFamily="49" charset="-122"/>
              </a:rPr>
              <a:t>模型，将测试广义化，增加了</a:t>
            </a:r>
            <a:r>
              <a:rPr lang="zh-CN" altLang="en-US" b="1" dirty="0">
                <a:solidFill>
                  <a:srgbClr val="FF00FF"/>
                </a:solidFill>
                <a:ea typeface="黑体" panose="02010609060101010101" pitchFamily="49" charset="-122"/>
              </a:rPr>
              <a:t>确认</a:t>
            </a:r>
            <a:r>
              <a:rPr lang="zh-CN" altLang="en-US" b="1" dirty="0">
                <a:ea typeface="黑体" panose="02010609060101010101" pitchFamily="49" charset="-122"/>
              </a:rPr>
              <a:t>和</a:t>
            </a:r>
            <a:r>
              <a:rPr lang="zh-CN" altLang="en-US" b="1" dirty="0">
                <a:solidFill>
                  <a:srgbClr val="FF00FF"/>
                </a:solidFill>
                <a:ea typeface="黑体" panose="02010609060101010101" pitchFamily="49" charset="-122"/>
              </a:rPr>
              <a:t>验证</a:t>
            </a:r>
            <a:r>
              <a:rPr lang="zh-CN" altLang="en-US" b="1" dirty="0">
                <a:ea typeface="黑体" panose="02010609060101010101" pitchFamily="49" charset="-122"/>
              </a:rPr>
              <a:t>内容，并贯穿整个软件生命周期。</a:t>
            </a:r>
          </a:p>
          <a:p>
            <a:pPr lvl="1"/>
            <a:r>
              <a:rPr lang="en-US" altLang="zh-CN" b="1" dirty="0">
                <a:ea typeface="黑体" panose="02010609060101010101" pitchFamily="49" charset="-122"/>
              </a:rPr>
              <a:t>W</a:t>
            </a:r>
            <a:r>
              <a:rPr lang="zh-CN" altLang="en-US" b="1" dirty="0">
                <a:ea typeface="黑体" panose="02010609060101010101" pitchFamily="49" charset="-122"/>
              </a:rPr>
              <a:t>模型由两个</a:t>
            </a:r>
            <a:r>
              <a:rPr lang="en-US" altLang="zh-CN" b="1" dirty="0">
                <a:ea typeface="黑体" panose="02010609060101010101" pitchFamily="49" charset="-122"/>
              </a:rPr>
              <a:t>V</a:t>
            </a:r>
            <a:r>
              <a:rPr lang="zh-CN" altLang="en-US" b="1" dirty="0">
                <a:ea typeface="黑体" panose="02010609060101010101" pitchFamily="49" charset="-122"/>
              </a:rPr>
              <a:t>型模型组成，分别代表测试与开发过程 ，两个过程是同步进行的。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a:extLst>
              <a:ext uri="{FF2B5EF4-FFF2-40B4-BE49-F238E27FC236}">
                <a16:creationId xmlns:a16="http://schemas.microsoft.com/office/drawing/2014/main" id="{38D35D63-F93E-4CBA-B0F6-2720FB4738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5059" name="Rectangle 2">
            <a:extLst>
              <a:ext uri="{FF2B5EF4-FFF2-40B4-BE49-F238E27FC236}">
                <a16:creationId xmlns:a16="http://schemas.microsoft.com/office/drawing/2014/main" id="{4DB9AD3B-339A-4866-9D75-1D8897838C1B}"/>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45060" name="Rectangle 3">
            <a:extLst>
              <a:ext uri="{FF2B5EF4-FFF2-40B4-BE49-F238E27FC236}">
                <a16:creationId xmlns:a16="http://schemas.microsoft.com/office/drawing/2014/main" id="{48D5C9B3-71AD-4E9F-9422-E814F459A013}"/>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45061" name="Rectangle 5">
            <a:extLst>
              <a:ext uri="{FF2B5EF4-FFF2-40B4-BE49-F238E27FC236}">
                <a16:creationId xmlns:a16="http://schemas.microsoft.com/office/drawing/2014/main" id="{7F0B996A-14E9-4DB5-9113-AA46707C4C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45062" name="Object 4">
            <a:extLst>
              <a:ext uri="{FF2B5EF4-FFF2-40B4-BE49-F238E27FC236}">
                <a16:creationId xmlns:a16="http://schemas.microsoft.com/office/drawing/2014/main" id="{198D0F0A-B7EF-4976-8E34-39817B2D4938}"/>
              </a:ext>
            </a:extLst>
          </p:cNvPr>
          <p:cNvGraphicFramePr>
            <a:graphicFrameLocks noChangeAspect="1"/>
          </p:cNvGraphicFramePr>
          <p:nvPr/>
        </p:nvGraphicFramePr>
        <p:xfrm>
          <a:off x="468313" y="1206500"/>
          <a:ext cx="8207375" cy="4598988"/>
        </p:xfrm>
        <a:graphic>
          <a:graphicData uri="http://schemas.openxmlformats.org/presentationml/2006/ole">
            <mc:AlternateContent xmlns:mc="http://schemas.openxmlformats.org/markup-compatibility/2006">
              <mc:Choice xmlns:v="urn:schemas-microsoft-com:vml" Requires="v">
                <p:oleObj spid="_x0000_s45098" name="Visio" r:id="rId4" imgW="5639105" imgH="2741371" progId="Visio.Drawing.11">
                  <p:embed/>
                </p:oleObj>
              </mc:Choice>
              <mc:Fallback>
                <p:oleObj name="Visio" r:id="rId4" imgW="5639105" imgH="274137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206500"/>
                        <a:ext cx="82073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Rectangle 6">
            <a:extLst>
              <a:ext uri="{FF2B5EF4-FFF2-40B4-BE49-F238E27FC236}">
                <a16:creationId xmlns:a16="http://schemas.microsoft.com/office/drawing/2014/main" id="{8A726B8D-D7DA-460A-A4C1-A15B5A93F703}"/>
              </a:ext>
            </a:extLst>
          </p:cNvPr>
          <p:cNvSpPr>
            <a:spLocks noChangeArrowheads="1"/>
          </p:cNvSpPr>
          <p:nvPr/>
        </p:nvSpPr>
        <p:spPr bwMode="auto">
          <a:xfrm>
            <a:off x="3492500" y="5949950"/>
            <a:ext cx="209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en-US" altLang="zh-CN">
                <a:latin typeface="Times New Roman" panose="02020603050405020304" pitchFamily="18" charset="0"/>
              </a:rPr>
              <a:t>W</a:t>
            </a:r>
            <a:r>
              <a:rPr lang="zh-CN" altLang="en-US"/>
              <a:t>模型示意图</a:t>
            </a:r>
            <a:r>
              <a:rPr lang="zh-CN" altLang="en-US" b="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3">
            <a:extLst>
              <a:ext uri="{FF2B5EF4-FFF2-40B4-BE49-F238E27FC236}">
                <a16:creationId xmlns:a16="http://schemas.microsoft.com/office/drawing/2014/main" id="{3A2AF824-FBC3-4297-8805-C136D492D12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147" name="Rectangle 2">
            <a:extLst>
              <a:ext uri="{FF2B5EF4-FFF2-40B4-BE49-F238E27FC236}">
                <a16:creationId xmlns:a16="http://schemas.microsoft.com/office/drawing/2014/main" id="{53B9D0C0-1DA7-4F5C-9C4E-B15C5629F01E}"/>
              </a:ext>
            </a:extLst>
          </p:cNvPr>
          <p:cNvSpPr>
            <a:spLocks noGrp="1" noChangeArrowheads="1"/>
          </p:cNvSpPr>
          <p:nvPr>
            <p:ph type="title"/>
          </p:nvPr>
        </p:nvSpPr>
        <p:spPr/>
        <p:txBody>
          <a:bodyPr/>
          <a:lstStyle/>
          <a:p>
            <a:endParaRPr lang="zh-CN" altLang="zh-CN"/>
          </a:p>
        </p:txBody>
      </p:sp>
      <p:sp>
        <p:nvSpPr>
          <p:cNvPr id="6148" name="Rectangle 3">
            <a:extLst>
              <a:ext uri="{FF2B5EF4-FFF2-40B4-BE49-F238E27FC236}">
                <a16:creationId xmlns:a16="http://schemas.microsoft.com/office/drawing/2014/main" id="{068C0267-98FF-4EF4-965A-C40FE1CA8E8F}"/>
              </a:ext>
            </a:extLst>
          </p:cNvPr>
          <p:cNvSpPr>
            <a:spLocks noGrp="1" noChangeArrowheads="1"/>
          </p:cNvSpPr>
          <p:nvPr>
            <p:ph type="body" idx="1"/>
          </p:nvPr>
        </p:nvSpPr>
        <p:spPr/>
        <p:txBody>
          <a:bodyPr/>
          <a:lstStyle/>
          <a:p>
            <a:pPr lvl="1">
              <a:buFont typeface="Wingdings" panose="05000000000000000000" pitchFamily="2" charset="2"/>
              <a:buChar char="u"/>
            </a:pPr>
            <a:r>
              <a:rPr lang="zh-CN" altLang="en-US" sz="4000" b="1" i="1" u="sng" dirty="0">
                <a:solidFill>
                  <a:srgbClr val="99230B"/>
                </a:solidFill>
              </a:rPr>
              <a:t>软件工程过程</a:t>
            </a:r>
          </a:p>
          <a:p>
            <a:pPr lvl="1">
              <a:buFont typeface="Wingdings" panose="05000000000000000000" pitchFamily="2" charset="2"/>
              <a:buChar char="u"/>
            </a:pPr>
            <a:r>
              <a:rPr lang="zh-CN" altLang="en-US" sz="4000" b="1" dirty="0">
                <a:solidFill>
                  <a:srgbClr val="333399"/>
                </a:solidFill>
              </a:rPr>
              <a:t>软件生命周期</a:t>
            </a:r>
          </a:p>
          <a:p>
            <a:pPr lvl="1">
              <a:buFont typeface="Wingdings" panose="05000000000000000000" pitchFamily="2" charset="2"/>
              <a:buChar char="u"/>
            </a:pPr>
            <a:r>
              <a:rPr lang="zh-CN" altLang="en-US" sz="4000" b="1" dirty="0">
                <a:solidFill>
                  <a:srgbClr val="333399"/>
                </a:solidFill>
              </a:rPr>
              <a:t>传统软件生命周期模型</a:t>
            </a:r>
          </a:p>
          <a:p>
            <a:pPr lvl="1">
              <a:buFont typeface="Wingdings" panose="05000000000000000000" pitchFamily="2" charset="2"/>
              <a:buChar char="u"/>
            </a:pPr>
            <a:r>
              <a:rPr lang="zh-CN" altLang="en-US" sz="4000" b="1" dirty="0">
                <a:solidFill>
                  <a:srgbClr val="333399"/>
                </a:solidFill>
              </a:rPr>
              <a:t>新型软件生命周期模型</a:t>
            </a:r>
          </a:p>
          <a:p>
            <a:endParaRPr lang="en-US" altLang="zh-C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a:extLst>
              <a:ext uri="{FF2B5EF4-FFF2-40B4-BE49-F238E27FC236}">
                <a16:creationId xmlns:a16="http://schemas.microsoft.com/office/drawing/2014/main" id="{511200DA-AF3E-4981-83E0-551AFEC3F61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7107" name="Rectangle 2">
            <a:extLst>
              <a:ext uri="{FF2B5EF4-FFF2-40B4-BE49-F238E27FC236}">
                <a16:creationId xmlns:a16="http://schemas.microsoft.com/office/drawing/2014/main" id="{D738DA54-0484-4968-A5D5-92F6F3C1FBFE}"/>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52227" name="Rectangle 3">
            <a:extLst>
              <a:ext uri="{FF2B5EF4-FFF2-40B4-BE49-F238E27FC236}">
                <a16:creationId xmlns:a16="http://schemas.microsoft.com/office/drawing/2014/main" id="{95F8B688-91F3-4DED-9115-9B7E9145BB0F}"/>
              </a:ext>
            </a:extLst>
          </p:cNvPr>
          <p:cNvSpPr>
            <a:spLocks noGrp="1" noChangeArrowheads="1"/>
          </p:cNvSpPr>
          <p:nvPr>
            <p:ph type="body" idx="1"/>
          </p:nvPr>
        </p:nvSpPr>
        <p:spPr>
          <a:xfrm>
            <a:off x="250825" y="1125538"/>
            <a:ext cx="8353425" cy="5472112"/>
          </a:xfrm>
        </p:spPr>
        <p:txBody>
          <a:bodyPr/>
          <a:lstStyle/>
          <a:p>
            <a:pPr>
              <a:buFont typeface="Wingdings" panose="05000000000000000000" pitchFamily="2" charset="2"/>
              <a:buNone/>
            </a:pPr>
            <a:r>
              <a:rPr lang="en-US" altLang="zh-CN" sz="3700" b="1">
                <a:solidFill>
                  <a:srgbClr val="CC0000"/>
                </a:solidFill>
              </a:rPr>
              <a:t>3. </a:t>
            </a:r>
            <a:r>
              <a:rPr lang="zh-CN" altLang="en-US" sz="3700" b="1">
                <a:solidFill>
                  <a:srgbClr val="CC0000"/>
                </a:solidFill>
              </a:rPr>
              <a:t>原型方法</a:t>
            </a:r>
            <a:r>
              <a:rPr lang="en-US" altLang="zh-CN" sz="3700" b="1">
                <a:solidFill>
                  <a:srgbClr val="CC0000"/>
                </a:solidFill>
              </a:rPr>
              <a:t>(prototyping)</a:t>
            </a:r>
            <a:r>
              <a:rPr lang="en-US" altLang="zh-CN" sz="3600">
                <a:solidFill>
                  <a:srgbClr val="CC0000"/>
                </a:solidFill>
              </a:rPr>
              <a:t> </a:t>
            </a:r>
          </a:p>
          <a:p>
            <a:pPr lvl="1">
              <a:lnSpc>
                <a:spcPct val="85000"/>
              </a:lnSpc>
            </a:pPr>
            <a:r>
              <a:rPr lang="zh-CN" altLang="en-US" b="1">
                <a:ea typeface="黑体" panose="02010609060101010101" pitchFamily="49" charset="-122"/>
              </a:rPr>
              <a:t>完整准确的需求规格说明很难得到</a:t>
            </a:r>
          </a:p>
          <a:p>
            <a:pPr lvl="2">
              <a:lnSpc>
                <a:spcPct val="85000"/>
              </a:lnSpc>
            </a:pPr>
            <a:r>
              <a:rPr lang="zh-CN" altLang="en-US" b="1">
                <a:ea typeface="黑体" panose="02010609060101010101" pitchFamily="49" charset="-122"/>
              </a:rPr>
              <a:t>早期用户对系统只有一个模糊的想法；</a:t>
            </a:r>
          </a:p>
          <a:p>
            <a:pPr lvl="2">
              <a:lnSpc>
                <a:spcPct val="85000"/>
              </a:lnSpc>
            </a:pPr>
            <a:r>
              <a:rPr lang="zh-CN" altLang="en-US" b="1">
                <a:ea typeface="黑体" panose="02010609060101010101" pitchFamily="49" charset="-122"/>
              </a:rPr>
              <a:t>开发过程中用户可能提出新的需求；</a:t>
            </a:r>
          </a:p>
          <a:p>
            <a:pPr lvl="2">
              <a:lnSpc>
                <a:spcPct val="85000"/>
              </a:lnSpc>
            </a:pPr>
            <a:r>
              <a:rPr lang="zh-CN" altLang="en-US" b="1">
                <a:ea typeface="黑体" panose="02010609060101010101" pitchFamily="49" charset="-122"/>
              </a:rPr>
              <a:t>环境的变化也要求开发过程中的系统随之改变；</a:t>
            </a:r>
          </a:p>
          <a:p>
            <a:pPr lvl="2">
              <a:lnSpc>
                <a:spcPct val="85000"/>
              </a:lnSpc>
            </a:pPr>
            <a:r>
              <a:rPr lang="zh-CN" altLang="en-US" b="1">
                <a:ea typeface="黑体" panose="02010609060101010101" pitchFamily="49" charset="-122"/>
              </a:rPr>
              <a:t>预料之外的实际困难使得开发人员不得不改变需求来适应。</a:t>
            </a:r>
          </a:p>
          <a:p>
            <a:pPr lvl="1">
              <a:lnSpc>
                <a:spcPct val="85000"/>
              </a:lnSpc>
            </a:pPr>
            <a:r>
              <a:rPr lang="zh-CN" altLang="en-US" b="1">
                <a:ea typeface="黑体" panose="02010609060101010101" pitchFamily="49" charset="-122"/>
              </a:rPr>
              <a:t>通过加强评审和确认、全面测试也不能从根本上解决需求不稳定带来的问题。</a:t>
            </a:r>
          </a:p>
          <a:p>
            <a:pPr lvl="1">
              <a:lnSpc>
                <a:spcPct val="85000"/>
              </a:lnSpc>
            </a:pPr>
            <a:r>
              <a:rPr lang="zh-CN" altLang="en-US" b="1">
                <a:ea typeface="黑体" panose="02010609060101010101" pitchFamily="49" charset="-122"/>
              </a:rPr>
              <a:t>为了解决这些问题，逐渐形成了软件系统的原型建设思想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a:extLst>
              <a:ext uri="{FF2B5EF4-FFF2-40B4-BE49-F238E27FC236}">
                <a16:creationId xmlns:a16="http://schemas.microsoft.com/office/drawing/2014/main" id="{5318DF84-D155-4880-A1BE-55390DAFB1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9155" name="Rectangle 2">
            <a:extLst>
              <a:ext uri="{FF2B5EF4-FFF2-40B4-BE49-F238E27FC236}">
                <a16:creationId xmlns:a16="http://schemas.microsoft.com/office/drawing/2014/main" id="{BC77E075-04D8-482F-81FA-673E0D702AA2}"/>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54275" name="Rectangle 3">
            <a:extLst>
              <a:ext uri="{FF2B5EF4-FFF2-40B4-BE49-F238E27FC236}">
                <a16:creationId xmlns:a16="http://schemas.microsoft.com/office/drawing/2014/main" id="{982126D9-4A26-44E7-B7E1-F0AD70D67676}"/>
              </a:ext>
            </a:extLst>
          </p:cNvPr>
          <p:cNvSpPr>
            <a:spLocks noGrp="1" noChangeArrowheads="1"/>
          </p:cNvSpPr>
          <p:nvPr>
            <p:ph type="body" idx="1"/>
          </p:nvPr>
        </p:nvSpPr>
        <p:spPr>
          <a:xfrm>
            <a:off x="684213" y="1268413"/>
            <a:ext cx="7775575" cy="5256212"/>
          </a:xfrm>
        </p:spPr>
        <p:txBody>
          <a:bodyPr/>
          <a:lstStyle/>
          <a:p>
            <a:pPr algn="just">
              <a:lnSpc>
                <a:spcPct val="80000"/>
              </a:lnSpc>
              <a:buFont typeface="Wingdings" panose="05000000000000000000" pitchFamily="2" charset="2"/>
              <a:buNone/>
            </a:pPr>
            <a:r>
              <a:rPr lang="en-US" altLang="zh-CN" sz="2800" b="1" dirty="0">
                <a:solidFill>
                  <a:srgbClr val="CC0000"/>
                </a:solidFill>
                <a:latin typeface="黑体" panose="02010609060101010101" pitchFamily="49" charset="-122"/>
              </a:rPr>
              <a:t>(1) </a:t>
            </a:r>
            <a:r>
              <a:rPr lang="zh-CN" altLang="en-US" sz="2800" b="1" dirty="0">
                <a:solidFill>
                  <a:srgbClr val="CC0000"/>
                </a:solidFill>
                <a:latin typeface="黑体" panose="02010609060101010101" pitchFamily="49" charset="-122"/>
              </a:rPr>
              <a:t>原型方法概述</a:t>
            </a:r>
          </a:p>
          <a:p>
            <a:pPr lvl="1" algn="just">
              <a:lnSpc>
                <a:spcPct val="80000"/>
              </a:lnSpc>
            </a:pPr>
            <a:r>
              <a:rPr lang="zh-CN" altLang="en-US" b="1" dirty="0">
                <a:solidFill>
                  <a:srgbClr val="FF00FF"/>
                </a:solidFill>
                <a:latin typeface="黑体" panose="02010609060101010101" pitchFamily="49" charset="-122"/>
                <a:ea typeface="黑体" panose="02010609060101010101" pitchFamily="49" charset="-122"/>
              </a:rPr>
              <a:t>原型：</a:t>
            </a:r>
            <a:r>
              <a:rPr lang="zh-CN" altLang="en-US" sz="2400" b="1" dirty="0">
                <a:latin typeface="黑体" panose="02010609060101010101" pitchFamily="49" charset="-122"/>
                <a:ea typeface="黑体" panose="02010609060101010101" pitchFamily="49" charset="-122"/>
              </a:rPr>
              <a:t>是指模拟某种产品的原始模型。软件原型是一个早期可以运行的版本，它反映最终系统的部分重要特性。</a:t>
            </a:r>
          </a:p>
          <a:p>
            <a:pPr lvl="1" algn="just">
              <a:lnSpc>
                <a:spcPct val="80000"/>
              </a:lnSpc>
            </a:pPr>
            <a:r>
              <a:rPr lang="zh-CN" altLang="en-US" sz="2400" b="1" dirty="0">
                <a:latin typeface="黑体" panose="02010609060101010101" pitchFamily="49" charset="-122"/>
                <a:ea typeface="黑体" panose="02010609060101010101" pitchFamily="49" charset="-122"/>
              </a:rPr>
              <a:t>原型方法构造软件系统</a:t>
            </a:r>
            <a:r>
              <a:rPr lang="zh-CN" altLang="en-US" b="1" dirty="0">
                <a:latin typeface="黑体" panose="02010609060101010101" pitchFamily="49" charset="-122"/>
                <a:ea typeface="黑体" panose="02010609060101010101" pitchFamily="49" charset="-122"/>
              </a:rPr>
              <a:t> </a:t>
            </a:r>
          </a:p>
          <a:p>
            <a:pPr lvl="2" algn="just">
              <a:lnSpc>
                <a:spcPct val="80000"/>
              </a:lnSpc>
            </a:pPr>
            <a:r>
              <a:rPr lang="zh-CN" altLang="en-US" sz="2000" b="1" dirty="0">
                <a:latin typeface="黑体" panose="02010609060101010101" pitchFamily="49" charset="-122"/>
                <a:ea typeface="黑体" panose="02010609060101010101" pitchFamily="49" charset="-122"/>
              </a:rPr>
              <a:t>获得一组基本的需求说明，快速分析构造出一个小型的软件系统，满足用户的基本要求；</a:t>
            </a:r>
          </a:p>
          <a:p>
            <a:pPr lvl="2" algn="just">
              <a:lnSpc>
                <a:spcPct val="80000"/>
              </a:lnSpc>
            </a:pPr>
            <a:r>
              <a:rPr lang="zh-CN" altLang="en-US" sz="2000" b="1" dirty="0">
                <a:latin typeface="黑体" panose="02010609060101010101" pitchFamily="49" charset="-122"/>
                <a:ea typeface="黑体" panose="02010609060101010101" pitchFamily="49" charset="-122"/>
              </a:rPr>
              <a:t>用户试用原型系统，对其进行反应和评价；</a:t>
            </a:r>
          </a:p>
          <a:p>
            <a:pPr lvl="2" algn="just">
              <a:lnSpc>
                <a:spcPct val="80000"/>
              </a:lnSpc>
            </a:pPr>
            <a:r>
              <a:rPr lang="zh-CN" altLang="en-US" sz="2000" b="1" dirty="0">
                <a:latin typeface="黑体" panose="02010609060101010101" pitchFamily="49" charset="-122"/>
                <a:ea typeface="黑体" panose="02010609060101010101" pitchFamily="49" charset="-122"/>
              </a:rPr>
              <a:t>开发者根据用户意见对原型进行改进，获得新的原型版本；</a:t>
            </a:r>
          </a:p>
          <a:p>
            <a:pPr lvl="2" algn="just">
              <a:lnSpc>
                <a:spcPct val="80000"/>
              </a:lnSpc>
            </a:pPr>
            <a:r>
              <a:rPr lang="zh-CN" altLang="en-US" sz="2000" b="1" dirty="0">
                <a:latin typeface="黑体" panose="02010609060101010101" pitchFamily="49" charset="-122"/>
                <a:ea typeface="黑体" panose="02010609060101010101" pitchFamily="49" charset="-122"/>
              </a:rPr>
              <a:t>周而复始，直到产品满足用户的要求。</a:t>
            </a:r>
          </a:p>
          <a:p>
            <a:pPr lvl="1" algn="just">
              <a:lnSpc>
                <a:spcPct val="80000"/>
              </a:lnSpc>
            </a:pPr>
            <a:r>
              <a:rPr lang="zh-CN" altLang="en-US" sz="2400" b="1" dirty="0">
                <a:latin typeface="黑体" panose="02010609060101010101" pitchFamily="49" charset="-122"/>
                <a:ea typeface="黑体" panose="02010609060101010101" pitchFamily="49" charset="-122"/>
              </a:rPr>
              <a:t>原型化方法是在研究需求分析技术的过程中产生的，但也可以用于软件开发的其他阶段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a:extLst>
              <a:ext uri="{FF2B5EF4-FFF2-40B4-BE49-F238E27FC236}">
                <a16:creationId xmlns:a16="http://schemas.microsoft.com/office/drawing/2014/main" id="{27D05F9F-16A6-4602-8D3E-03D36E46FE0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1203" name="Rectangle 2">
            <a:extLst>
              <a:ext uri="{FF2B5EF4-FFF2-40B4-BE49-F238E27FC236}">
                <a16:creationId xmlns:a16="http://schemas.microsoft.com/office/drawing/2014/main" id="{EDE38E6C-0379-4D45-81E2-7D4F3EF5E48D}"/>
              </a:ext>
            </a:extLst>
          </p:cNvPr>
          <p:cNvSpPr>
            <a:spLocks noGrp="1" noChangeArrowheads="1"/>
          </p:cNvSpPr>
          <p:nvPr>
            <p:ph type="title"/>
          </p:nvPr>
        </p:nvSpPr>
        <p:spPr/>
        <p:txBody>
          <a:bodyPr/>
          <a:lstStyle/>
          <a:p>
            <a:r>
              <a:rPr lang="en-US" altLang="zh-CN">
                <a:latin typeface="华文中宋" panose="02010600040101010101" pitchFamily="2" charset="-122"/>
              </a:rPr>
              <a:t>§2.4 </a:t>
            </a:r>
            <a:r>
              <a:rPr lang="zh-CN" altLang="en-US">
                <a:latin typeface="华文中宋" panose="02010600040101010101" pitchFamily="2" charset="-122"/>
              </a:rPr>
              <a:t>传统软件生命周期模型</a:t>
            </a:r>
          </a:p>
        </p:txBody>
      </p:sp>
      <p:sp>
        <p:nvSpPr>
          <p:cNvPr id="56323" name="Rectangle 3">
            <a:extLst>
              <a:ext uri="{FF2B5EF4-FFF2-40B4-BE49-F238E27FC236}">
                <a16:creationId xmlns:a16="http://schemas.microsoft.com/office/drawing/2014/main" id="{27508332-2C91-4E03-AC6B-556CAE9572AB}"/>
              </a:ext>
            </a:extLst>
          </p:cNvPr>
          <p:cNvSpPr>
            <a:spLocks noGrp="1" noChangeArrowheads="1"/>
          </p:cNvSpPr>
          <p:nvPr>
            <p:ph type="body" idx="1"/>
          </p:nvPr>
        </p:nvSpPr>
        <p:spPr>
          <a:xfrm>
            <a:off x="647700" y="1125538"/>
            <a:ext cx="7956550" cy="5140325"/>
          </a:xfrm>
        </p:spPr>
        <p:txBody>
          <a:bodyPr/>
          <a:lstStyle/>
          <a:p>
            <a:pPr lvl="1"/>
            <a:r>
              <a:rPr lang="zh-CN" altLang="en-US" sz="2600" b="1">
                <a:latin typeface="黑体" panose="02010609060101010101" pitchFamily="49" charset="-122"/>
                <a:ea typeface="黑体" panose="02010609060101010101" pitchFamily="49" charset="-122"/>
              </a:rPr>
              <a:t>原型的种类（目的）</a:t>
            </a:r>
          </a:p>
          <a:p>
            <a:pPr lvl="2"/>
            <a:r>
              <a:rPr lang="zh-CN" altLang="en-US" sz="2200" b="1">
                <a:ea typeface="黑体" panose="02010609060101010101" pitchFamily="49" charset="-122"/>
              </a:rPr>
              <a:t>探索型：弄清对目标系统的要求</a:t>
            </a:r>
          </a:p>
          <a:p>
            <a:pPr lvl="2"/>
            <a:r>
              <a:rPr lang="zh-CN" altLang="en-US" sz="2200" b="1">
                <a:ea typeface="黑体" panose="02010609060101010101" pitchFamily="49" charset="-122"/>
              </a:rPr>
              <a:t>实验型：系统实现前考察系统的可行性</a:t>
            </a:r>
          </a:p>
          <a:p>
            <a:pPr lvl="2"/>
            <a:r>
              <a:rPr lang="zh-CN" altLang="en-US" sz="2200" b="1">
                <a:ea typeface="黑体" panose="02010609060101010101" pitchFamily="49" charset="-122"/>
              </a:rPr>
              <a:t>进化型：将原型扩展到开发过程，通过原型开发逐步实现所有系统功能。</a:t>
            </a:r>
          </a:p>
          <a:p>
            <a:pPr lvl="1"/>
            <a:r>
              <a:rPr lang="zh-CN" altLang="en-US" sz="2600" b="1">
                <a:latin typeface="黑体" panose="02010609060101010101" pitchFamily="49" charset="-122"/>
                <a:ea typeface="黑体" panose="02010609060101010101" pitchFamily="49" charset="-122"/>
              </a:rPr>
              <a:t>原型的使用策略</a:t>
            </a:r>
          </a:p>
          <a:p>
            <a:pPr lvl="2"/>
            <a:r>
              <a:rPr lang="zh-CN" altLang="en-US" sz="2200" b="1">
                <a:ea typeface="黑体" panose="02010609060101010101" pitchFamily="49" charset="-122"/>
              </a:rPr>
              <a:t>废弃策略：探索型和实验型</a:t>
            </a:r>
          </a:p>
          <a:p>
            <a:pPr lvl="2"/>
            <a:r>
              <a:rPr lang="zh-CN" altLang="en-US" sz="2200" b="1">
                <a:ea typeface="黑体" panose="02010609060101010101" pitchFamily="49" charset="-122"/>
              </a:rPr>
              <a:t>追加策略：进化型</a:t>
            </a:r>
          </a:p>
          <a:p>
            <a:pPr lvl="1"/>
            <a:r>
              <a:rPr lang="zh-CN" altLang="en-US" sz="2600" b="1">
                <a:latin typeface="黑体" panose="02010609060101010101" pitchFamily="49" charset="-122"/>
                <a:ea typeface="黑体" panose="02010609060101010101" pitchFamily="49" charset="-122"/>
              </a:rPr>
              <a:t>原型不同于最终的系统，需要快速实现和运行，因此，原型可以忽略一切暂时不必关心的部分（抽象）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a:extLst>
              <a:ext uri="{FF2B5EF4-FFF2-40B4-BE49-F238E27FC236}">
                <a16:creationId xmlns:a16="http://schemas.microsoft.com/office/drawing/2014/main" id="{CC078100-7A13-461A-A992-39D5781E141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8370" name="Rectangle 2">
            <a:extLst>
              <a:ext uri="{FF2B5EF4-FFF2-40B4-BE49-F238E27FC236}">
                <a16:creationId xmlns:a16="http://schemas.microsoft.com/office/drawing/2014/main" id="{554AEBAA-3921-4D94-8DC0-F6193FA120FE}"/>
              </a:ext>
            </a:extLst>
          </p:cNvPr>
          <p:cNvSpPr>
            <a:spLocks noGrp="1" noChangeArrowheads="1"/>
          </p:cNvSpPr>
          <p:nvPr>
            <p:ph type="title"/>
          </p:nvPr>
        </p:nvSpPr>
        <p:spPr/>
        <p:txBody>
          <a:bodyPr/>
          <a:lstStyle/>
          <a:p>
            <a:pPr>
              <a:defRPr/>
            </a:pPr>
            <a:r>
              <a:rPr lang="en-US" altLang="zh-CN" dirty="0">
                <a:latin typeface="+mj-ea"/>
              </a:rPr>
              <a:t>§2.4 </a:t>
            </a:r>
            <a:r>
              <a:rPr lang="zh-CN" altLang="en-US" dirty="0">
                <a:latin typeface="+mj-ea"/>
              </a:rPr>
              <a:t>传统软件生命周期模型</a:t>
            </a:r>
          </a:p>
        </p:txBody>
      </p:sp>
      <p:sp>
        <p:nvSpPr>
          <p:cNvPr id="58371" name="Rectangle 3">
            <a:extLst>
              <a:ext uri="{FF2B5EF4-FFF2-40B4-BE49-F238E27FC236}">
                <a16:creationId xmlns:a16="http://schemas.microsoft.com/office/drawing/2014/main" id="{EC124BCC-5E25-492B-97DA-36E90618576F}"/>
              </a:ext>
            </a:extLst>
          </p:cNvPr>
          <p:cNvSpPr>
            <a:spLocks noGrp="1" noChangeArrowheads="1"/>
          </p:cNvSpPr>
          <p:nvPr>
            <p:ph type="body" idx="1"/>
          </p:nvPr>
        </p:nvSpPr>
        <p:spPr>
          <a:xfrm>
            <a:off x="468313" y="1196975"/>
            <a:ext cx="8280400" cy="5256213"/>
          </a:xfrm>
        </p:spPr>
        <p:txBody>
          <a:bodyPr/>
          <a:lstStyle/>
          <a:p>
            <a:pPr lvl="1">
              <a:lnSpc>
                <a:spcPct val="80000"/>
              </a:lnSpc>
            </a:pPr>
            <a:r>
              <a:rPr lang="zh-CN" altLang="en-US" sz="2500" b="1" dirty="0">
                <a:solidFill>
                  <a:srgbClr val="FF00FF"/>
                </a:solidFill>
                <a:latin typeface="黑体" panose="02010609060101010101" pitchFamily="49" charset="-122"/>
                <a:ea typeface="黑体" panose="02010609060101010101" pitchFamily="49" charset="-122"/>
              </a:rPr>
              <a:t>原型方法的优点</a:t>
            </a:r>
          </a:p>
          <a:p>
            <a:pPr lvl="2">
              <a:lnSpc>
                <a:spcPct val="80000"/>
              </a:lnSpc>
            </a:pPr>
            <a:r>
              <a:rPr lang="zh-CN" altLang="en-US" b="1" dirty="0">
                <a:latin typeface="黑体" panose="02010609060101010101" pitchFamily="49" charset="-122"/>
                <a:ea typeface="黑体" panose="02010609060101010101" pitchFamily="49" charset="-122"/>
              </a:rPr>
              <a:t>有助于增进软件人员和用户对系统服务需求的理解 </a:t>
            </a:r>
          </a:p>
          <a:p>
            <a:pPr lvl="2">
              <a:lnSpc>
                <a:spcPct val="80000"/>
              </a:lnSpc>
            </a:pPr>
            <a:r>
              <a:rPr lang="zh-CN" altLang="en-US" b="1" dirty="0">
                <a:latin typeface="黑体" panose="02010609060101010101" pitchFamily="49" charset="-122"/>
                <a:ea typeface="黑体" panose="02010609060101010101" pitchFamily="49" charset="-122"/>
              </a:rPr>
              <a:t>提供了一种有力的学习手段 </a:t>
            </a:r>
          </a:p>
          <a:p>
            <a:pPr lvl="2">
              <a:lnSpc>
                <a:spcPct val="80000"/>
              </a:lnSpc>
            </a:pPr>
            <a:r>
              <a:rPr lang="zh-CN" altLang="en-US" b="1" dirty="0">
                <a:latin typeface="黑体" panose="02010609060101010101" pitchFamily="49" charset="-122"/>
                <a:ea typeface="黑体" panose="02010609060101010101" pitchFamily="49" charset="-122"/>
              </a:rPr>
              <a:t>容易确定系统的性能、服务的可应用性、设计的可行性和产品的结果</a:t>
            </a:r>
          </a:p>
          <a:p>
            <a:pPr lvl="2">
              <a:lnSpc>
                <a:spcPct val="80000"/>
              </a:lnSpc>
            </a:pPr>
            <a:r>
              <a:rPr lang="zh-CN" altLang="en-US" b="1" dirty="0">
                <a:latin typeface="黑体" panose="02010609060101010101" pitchFamily="49" charset="-122"/>
                <a:ea typeface="黑体" panose="02010609060101010101" pitchFamily="49" charset="-122"/>
              </a:rPr>
              <a:t>原型的最终版本可作为最终产品或最终系统的一部分</a:t>
            </a:r>
          </a:p>
          <a:p>
            <a:pPr lvl="1">
              <a:lnSpc>
                <a:spcPct val="80000"/>
              </a:lnSpc>
            </a:pPr>
            <a:r>
              <a:rPr lang="zh-CN" altLang="en-US" sz="2500" b="1" dirty="0">
                <a:solidFill>
                  <a:srgbClr val="FF00FF"/>
                </a:solidFill>
                <a:latin typeface="黑体" panose="02010609060101010101" pitchFamily="49" charset="-122"/>
                <a:ea typeface="黑体" panose="02010609060101010101" pitchFamily="49" charset="-122"/>
              </a:rPr>
              <a:t>原型方法的缺点</a:t>
            </a:r>
          </a:p>
          <a:p>
            <a:pPr lvl="2">
              <a:lnSpc>
                <a:spcPct val="80000"/>
              </a:lnSpc>
            </a:pPr>
            <a:r>
              <a:rPr lang="zh-CN" altLang="en-US" b="1" dirty="0">
                <a:latin typeface="黑体" panose="02010609060101010101" pitchFamily="49" charset="-122"/>
                <a:ea typeface="黑体" panose="02010609060101010101" pitchFamily="49" charset="-122"/>
              </a:rPr>
              <a:t>文档容易被忽略 </a:t>
            </a:r>
          </a:p>
          <a:p>
            <a:pPr lvl="2">
              <a:lnSpc>
                <a:spcPct val="80000"/>
              </a:lnSpc>
            </a:pPr>
            <a:r>
              <a:rPr lang="zh-CN" altLang="en-US" b="1" dirty="0">
                <a:latin typeface="黑体" panose="02010609060101010101" pitchFamily="49" charset="-122"/>
                <a:ea typeface="黑体" panose="02010609060101010101" pitchFamily="49" charset="-122"/>
              </a:rPr>
              <a:t>建立原型的许多工作会被浪费掉 </a:t>
            </a:r>
          </a:p>
          <a:p>
            <a:pPr lvl="2">
              <a:lnSpc>
                <a:spcPct val="80000"/>
              </a:lnSpc>
            </a:pPr>
            <a:r>
              <a:rPr lang="zh-CN" altLang="en-US" b="1" dirty="0">
                <a:latin typeface="黑体" panose="02010609060101010101" pitchFamily="49" charset="-122"/>
                <a:ea typeface="黑体" panose="02010609060101010101" pitchFamily="49" charset="-122"/>
              </a:rPr>
              <a:t>项目难以规划和管理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a:extLst>
              <a:ext uri="{FF2B5EF4-FFF2-40B4-BE49-F238E27FC236}">
                <a16:creationId xmlns:a16="http://schemas.microsoft.com/office/drawing/2014/main" id="{77F6B726-53DB-4B8D-9167-C073D34AF4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5299" name="Rectangle 2">
            <a:extLst>
              <a:ext uri="{FF2B5EF4-FFF2-40B4-BE49-F238E27FC236}">
                <a16:creationId xmlns:a16="http://schemas.microsoft.com/office/drawing/2014/main" id="{3172DB24-9803-4F30-898D-091B9C3C2521}"/>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55300" name="Rectangle 3">
            <a:extLst>
              <a:ext uri="{FF2B5EF4-FFF2-40B4-BE49-F238E27FC236}">
                <a16:creationId xmlns:a16="http://schemas.microsoft.com/office/drawing/2014/main" id="{0B0DE29A-0F51-48A3-975C-3AE1B8484A98}"/>
              </a:ext>
            </a:extLst>
          </p:cNvPr>
          <p:cNvSpPr>
            <a:spLocks noGrp="1" noChangeArrowheads="1"/>
          </p:cNvSpPr>
          <p:nvPr>
            <p:ph type="body" idx="1"/>
          </p:nvPr>
        </p:nvSpPr>
        <p:spPr>
          <a:xfrm>
            <a:off x="647700" y="1409700"/>
            <a:ext cx="8101013" cy="4856163"/>
          </a:xfrm>
        </p:spPr>
        <p:txBody>
          <a:bodyPr/>
          <a:lstStyle/>
          <a:p>
            <a:pPr>
              <a:buFont typeface="Wingdings" panose="05000000000000000000" pitchFamily="2" charset="2"/>
              <a:buNone/>
            </a:pPr>
            <a:r>
              <a:rPr lang="en-US" altLang="zh-CN" sz="2800" b="1">
                <a:solidFill>
                  <a:srgbClr val="CC0000"/>
                </a:solidFill>
                <a:latin typeface="黑体" panose="02010609060101010101" pitchFamily="49" charset="-122"/>
              </a:rPr>
              <a:t>(2) </a:t>
            </a:r>
            <a:r>
              <a:rPr lang="zh-CN" altLang="en-US" sz="2800" b="1">
                <a:solidFill>
                  <a:srgbClr val="CC0000"/>
                </a:solidFill>
                <a:latin typeface="黑体" panose="02010609060101010101" pitchFamily="49" charset="-122"/>
              </a:rPr>
              <a:t>原型方法应用过程</a:t>
            </a:r>
            <a:r>
              <a:rPr lang="zh-CN" altLang="en-US" sz="2800" b="1">
                <a:latin typeface="黑体" panose="02010609060101010101" pitchFamily="49" charset="-122"/>
              </a:rPr>
              <a:t> </a:t>
            </a:r>
          </a:p>
        </p:txBody>
      </p:sp>
      <p:sp>
        <p:nvSpPr>
          <p:cNvPr id="55301" name="Rectangle 5">
            <a:extLst>
              <a:ext uri="{FF2B5EF4-FFF2-40B4-BE49-F238E27FC236}">
                <a16:creationId xmlns:a16="http://schemas.microsoft.com/office/drawing/2014/main" id="{3498EF21-6938-41CE-9C39-ED4B67041CD2}"/>
              </a:ext>
            </a:extLst>
          </p:cNvPr>
          <p:cNvSpPr>
            <a:spLocks noChangeArrowheads="1"/>
          </p:cNvSpPr>
          <p:nvPr/>
        </p:nvSpPr>
        <p:spPr bwMode="auto">
          <a:xfrm>
            <a:off x="0" y="207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55302" name="Object 4">
            <a:extLst>
              <a:ext uri="{FF2B5EF4-FFF2-40B4-BE49-F238E27FC236}">
                <a16:creationId xmlns:a16="http://schemas.microsoft.com/office/drawing/2014/main" id="{28DD92FF-7B73-4CB2-8ED1-764305467762}"/>
              </a:ext>
            </a:extLst>
          </p:cNvPr>
          <p:cNvGraphicFramePr>
            <a:graphicFrameLocks noChangeAspect="1"/>
          </p:cNvGraphicFramePr>
          <p:nvPr/>
        </p:nvGraphicFramePr>
        <p:xfrm>
          <a:off x="1476375" y="1989138"/>
          <a:ext cx="6335713" cy="4392612"/>
        </p:xfrm>
        <a:graphic>
          <a:graphicData uri="http://schemas.openxmlformats.org/presentationml/2006/ole">
            <mc:AlternateContent xmlns:mc="http://schemas.openxmlformats.org/markup-compatibility/2006">
              <mc:Choice xmlns:v="urn:schemas-microsoft-com:vml" Requires="v">
                <p:oleObj spid="_x0000_s55338" name="Visio" r:id="rId4" imgW="3322930" imgH="2467661" progId="Visio.Drawing.11">
                  <p:embed/>
                </p:oleObj>
              </mc:Choice>
              <mc:Fallback>
                <p:oleObj name="Visio" r:id="rId4" imgW="3322930" imgH="246766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989138"/>
                        <a:ext cx="63357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a:extLst>
              <a:ext uri="{FF2B5EF4-FFF2-40B4-BE49-F238E27FC236}">
                <a16:creationId xmlns:a16="http://schemas.microsoft.com/office/drawing/2014/main" id="{00A1095D-6AC5-4A87-A770-09756FE0810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7347" name="Rectangle 2">
            <a:extLst>
              <a:ext uri="{FF2B5EF4-FFF2-40B4-BE49-F238E27FC236}">
                <a16:creationId xmlns:a16="http://schemas.microsoft.com/office/drawing/2014/main" id="{5B7F2DE3-720E-4633-B200-40A297D4D5C0}"/>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57348" name="Rectangle 3">
            <a:extLst>
              <a:ext uri="{FF2B5EF4-FFF2-40B4-BE49-F238E27FC236}">
                <a16:creationId xmlns:a16="http://schemas.microsoft.com/office/drawing/2014/main" id="{EDE5005D-2ED2-4CC3-BB13-FC9E50DD1BA7}"/>
              </a:ext>
            </a:extLst>
          </p:cNvPr>
          <p:cNvSpPr>
            <a:spLocks noGrp="1" noChangeArrowheads="1"/>
          </p:cNvSpPr>
          <p:nvPr>
            <p:ph type="body" idx="1"/>
          </p:nvPr>
        </p:nvSpPr>
        <p:spPr>
          <a:xfrm>
            <a:off x="395288" y="1268413"/>
            <a:ext cx="8343900" cy="4856162"/>
          </a:xfrm>
        </p:spPr>
        <p:txBody>
          <a:bodyPr/>
          <a:lstStyle/>
          <a:p>
            <a:pPr marL="1163638" lvl="1" indent="-533400">
              <a:lnSpc>
                <a:spcPct val="80000"/>
              </a:lnSpc>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快速分析</a:t>
            </a:r>
          </a:p>
          <a:p>
            <a:pPr marL="1163638" lvl="1" indent="-533400">
              <a:lnSpc>
                <a:spcPct val="80000"/>
              </a:lnSpc>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快速构造 </a:t>
            </a:r>
          </a:p>
          <a:p>
            <a:pPr marL="1624013" lvl="2" indent="-457200">
              <a:lnSpc>
                <a:spcPct val="8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尽快实现一个可运行的系统，可忽略目标系统在某些细节（如安全性、健壮性、异常处理等）上的要求 。 </a:t>
            </a:r>
          </a:p>
          <a:p>
            <a:pPr marL="1163638" lvl="1" indent="-533400">
              <a:lnSpc>
                <a:spcPct val="80000"/>
              </a:lnSpc>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用户使用 </a:t>
            </a:r>
          </a:p>
          <a:p>
            <a:pPr marL="1163638" lvl="1" indent="-533400">
              <a:lnSpc>
                <a:spcPct val="80000"/>
              </a:lnSpc>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评价反馈</a:t>
            </a:r>
          </a:p>
          <a:p>
            <a:pPr marL="1624013" lvl="2" indent="-457200">
              <a:lnSpc>
                <a:spcPct val="80000"/>
              </a:lnSpc>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是否满足规格说明的要求；纠正分析过程中的一些误解和错误；增补新的要求 </a:t>
            </a:r>
          </a:p>
          <a:p>
            <a:pPr marL="1163638" lvl="1" indent="-533400">
              <a:lnSpc>
                <a:spcPct val="80000"/>
              </a:lnSpc>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修改</a:t>
            </a:r>
            <a:r>
              <a:rPr lang="zh-CN" altLang="en-US" dirty="0">
                <a:latin typeface="黑体" panose="02010609060101010101" pitchFamily="49" charset="-122"/>
                <a:ea typeface="黑体" panose="02010609060101010101" pitchFamily="49" charset="-122"/>
              </a:rPr>
              <a:t> </a:t>
            </a:r>
          </a:p>
          <a:p>
            <a:pPr lvl="3">
              <a:lnSpc>
                <a:spcPct val="80000"/>
              </a:lnSpc>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反复迭代，直到形成最终产品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a:extLst>
              <a:ext uri="{FF2B5EF4-FFF2-40B4-BE49-F238E27FC236}">
                <a16:creationId xmlns:a16="http://schemas.microsoft.com/office/drawing/2014/main" id="{5B7C4B8D-B5BD-461A-9DE4-7DEA103D1C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9395" name="Rectangle 2">
            <a:extLst>
              <a:ext uri="{FF2B5EF4-FFF2-40B4-BE49-F238E27FC236}">
                <a16:creationId xmlns:a16="http://schemas.microsoft.com/office/drawing/2014/main" id="{7E5D8BA2-E0F7-49E0-9183-2B41FDA88EC4}"/>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64515" name="Rectangle 3">
            <a:extLst>
              <a:ext uri="{FF2B5EF4-FFF2-40B4-BE49-F238E27FC236}">
                <a16:creationId xmlns:a16="http://schemas.microsoft.com/office/drawing/2014/main" id="{720A4AB6-3762-4969-8D9B-817DF4658D40}"/>
              </a:ext>
            </a:extLst>
          </p:cNvPr>
          <p:cNvSpPr>
            <a:spLocks noGrp="1" noChangeArrowheads="1"/>
          </p:cNvSpPr>
          <p:nvPr>
            <p:ph type="body" idx="1"/>
          </p:nvPr>
        </p:nvSpPr>
        <p:spPr>
          <a:xfrm>
            <a:off x="647700" y="1409700"/>
            <a:ext cx="7812088" cy="4856163"/>
          </a:xfrm>
        </p:spPr>
        <p:txBody>
          <a:bodyPr/>
          <a:lstStyle/>
          <a:p>
            <a:pPr>
              <a:buFont typeface="Wingdings" panose="05000000000000000000" pitchFamily="2" charset="2"/>
              <a:buNone/>
            </a:pPr>
            <a:r>
              <a:rPr lang="en-US" altLang="zh-CN" sz="2800" b="1" dirty="0">
                <a:solidFill>
                  <a:srgbClr val="CC0000"/>
                </a:solidFill>
                <a:latin typeface="黑体" panose="02010609060101010101" pitchFamily="49" charset="-122"/>
              </a:rPr>
              <a:t>(3) </a:t>
            </a:r>
            <a:r>
              <a:rPr lang="zh-CN" altLang="en-US" sz="2800" b="1" dirty="0">
                <a:solidFill>
                  <a:srgbClr val="CC0000"/>
                </a:solidFill>
                <a:latin typeface="黑体" panose="02010609060101010101" pitchFamily="49" charset="-122"/>
              </a:rPr>
              <a:t>原型方法支持的软件生命周期</a:t>
            </a:r>
          </a:p>
          <a:p>
            <a:pPr>
              <a:buFont typeface="Wingdings" panose="05000000000000000000" pitchFamily="2" charset="2"/>
              <a:buNone/>
            </a:pPr>
            <a:r>
              <a:rPr lang="zh-CN" altLang="en-US" sz="2800" b="1" dirty="0">
                <a:latin typeface="黑体" panose="02010609060101010101" pitchFamily="49" charset="-122"/>
              </a:rPr>
              <a:t>		</a:t>
            </a:r>
            <a:r>
              <a:rPr lang="zh-CN" altLang="en-US" sz="2600" b="1" dirty="0">
                <a:latin typeface="黑体" panose="02010609060101010101" pitchFamily="49" charset="-122"/>
              </a:rPr>
              <a:t>原型方法可以支持软件生命周期的不同阶段</a:t>
            </a:r>
          </a:p>
          <a:p>
            <a:pPr lvl="2"/>
            <a:r>
              <a:rPr lang="zh-CN" altLang="en-US" sz="2500" b="1" dirty="0">
                <a:latin typeface="黑体" panose="02010609060101010101" pitchFamily="49" charset="-122"/>
                <a:ea typeface="黑体" panose="02010609060101010101" pitchFamily="49" charset="-122"/>
              </a:rPr>
              <a:t>辅助或代替分析阶段 </a:t>
            </a:r>
            <a:r>
              <a:rPr lang="en-US" altLang="zh-CN" sz="2500" b="1" dirty="0">
                <a:latin typeface="黑体" panose="02010609060101010101" pitchFamily="49" charset="-122"/>
                <a:ea typeface="黑体" panose="02010609060101010101" pitchFamily="49" charset="-122"/>
              </a:rPr>
              <a:t>(</a:t>
            </a:r>
            <a:r>
              <a:rPr lang="zh-CN" altLang="en-US" sz="2500" b="1" dirty="0">
                <a:latin typeface="黑体" panose="02010609060101010101" pitchFamily="49" charset="-122"/>
                <a:ea typeface="黑体" panose="02010609060101010101" pitchFamily="49" charset="-122"/>
              </a:rPr>
              <a:t>确定需求</a:t>
            </a:r>
            <a:r>
              <a:rPr lang="en-US" altLang="zh-CN" sz="2500" b="1" dirty="0">
                <a:latin typeface="黑体" panose="02010609060101010101" pitchFamily="49" charset="-122"/>
                <a:ea typeface="黑体" panose="02010609060101010101" pitchFamily="49" charset="-122"/>
              </a:rPr>
              <a:t>)</a:t>
            </a:r>
          </a:p>
          <a:p>
            <a:pPr lvl="2"/>
            <a:r>
              <a:rPr lang="zh-CN" altLang="en-US" sz="2500" b="1" dirty="0">
                <a:latin typeface="黑体" panose="02010609060101010101" pitchFamily="49" charset="-122"/>
                <a:ea typeface="黑体" panose="02010609060101010101" pitchFamily="49" charset="-122"/>
              </a:rPr>
              <a:t>辅助设计阶段 </a:t>
            </a:r>
            <a:r>
              <a:rPr lang="en-US" altLang="zh-CN" sz="2500" b="1" dirty="0">
                <a:latin typeface="黑体" panose="02010609060101010101" pitchFamily="49" charset="-122"/>
                <a:ea typeface="黑体" panose="02010609060101010101" pitchFamily="49" charset="-122"/>
              </a:rPr>
              <a:t>(</a:t>
            </a:r>
            <a:r>
              <a:rPr lang="zh-CN" altLang="en-US" sz="2500" b="1" dirty="0">
                <a:latin typeface="黑体" panose="02010609060101010101" pitchFamily="49" charset="-122"/>
                <a:ea typeface="黑体" panose="02010609060101010101" pitchFamily="49" charset="-122"/>
              </a:rPr>
              <a:t>确定设计方案的合理性</a:t>
            </a:r>
            <a:r>
              <a:rPr lang="en-US" altLang="zh-CN" sz="2500" b="1" dirty="0">
                <a:latin typeface="黑体" panose="02010609060101010101" pitchFamily="49" charset="-122"/>
                <a:ea typeface="黑体" panose="02010609060101010101" pitchFamily="49" charset="-122"/>
              </a:rPr>
              <a:t>)</a:t>
            </a:r>
          </a:p>
          <a:p>
            <a:pPr lvl="2"/>
            <a:r>
              <a:rPr lang="zh-CN" altLang="en-US" sz="2500" b="1" dirty="0">
                <a:latin typeface="黑体" panose="02010609060101010101" pitchFamily="49" charset="-122"/>
                <a:ea typeface="黑体" panose="02010609060101010101" pitchFamily="49" charset="-122"/>
              </a:rPr>
              <a:t>代替分析与设计阶段 </a:t>
            </a:r>
          </a:p>
          <a:p>
            <a:pPr lvl="2"/>
            <a:r>
              <a:rPr lang="zh-CN" altLang="en-US" sz="2500" b="1" dirty="0">
                <a:latin typeface="黑体" panose="02010609060101010101" pitchFamily="49" charset="-122"/>
                <a:ea typeface="黑体" panose="02010609060101010101" pitchFamily="49" charset="-122"/>
              </a:rPr>
              <a:t>代替分析、设计和实现阶段 </a:t>
            </a:r>
          </a:p>
          <a:p>
            <a:pPr lvl="2"/>
            <a:r>
              <a:rPr lang="zh-CN" altLang="en-US" sz="2500" b="1" dirty="0">
                <a:latin typeface="黑体" panose="02010609060101010101" pitchFamily="49" charset="-122"/>
                <a:ea typeface="黑体" panose="02010609060101010101" pitchFamily="49" charset="-122"/>
              </a:rPr>
              <a:t>代替全部开发阶段 </a:t>
            </a:r>
            <a:r>
              <a:rPr lang="en-US" altLang="zh-CN" sz="2500" b="1" dirty="0">
                <a:latin typeface="黑体" panose="02010609060101010101" pitchFamily="49" charset="-122"/>
                <a:ea typeface="黑体" panose="02010609060101010101" pitchFamily="49" charset="-122"/>
              </a:rPr>
              <a:t>(</a:t>
            </a:r>
            <a:r>
              <a:rPr lang="zh-CN" altLang="en-US" sz="2500" b="1" dirty="0">
                <a:latin typeface="黑体" panose="02010609060101010101" pitchFamily="49" charset="-122"/>
                <a:ea typeface="黑体" panose="02010609060101010101" pitchFamily="49" charset="-122"/>
                <a:cs typeface="Times New Roman" panose="02020603050405020304" pitchFamily="18" charset="0"/>
              </a:rPr>
              <a:t>典型的演化模型</a:t>
            </a:r>
            <a:r>
              <a:rPr lang="zh-CN" altLang="en-US" sz="2500" b="1" dirty="0">
                <a:latin typeface="黑体" panose="02010609060101010101" pitchFamily="49" charset="-122"/>
                <a:ea typeface="黑体" panose="02010609060101010101" pitchFamily="49" charset="-122"/>
              </a:rPr>
              <a:t> </a:t>
            </a:r>
            <a:r>
              <a:rPr lang="en-US" altLang="zh-CN" sz="2500" b="1" dirty="0">
                <a:latin typeface="黑体" panose="02010609060101010101" pitchFamily="49" charset="-122"/>
                <a:ea typeface="黑体" panose="02010609060101010101" pitchFamily="49" charset="-122"/>
              </a:rPr>
              <a:t>)</a:t>
            </a:r>
          </a:p>
        </p:txBody>
      </p:sp>
      <p:sp>
        <p:nvSpPr>
          <p:cNvPr id="59397" name="Rectangle 5">
            <a:extLst>
              <a:ext uri="{FF2B5EF4-FFF2-40B4-BE49-F238E27FC236}">
                <a16:creationId xmlns:a16="http://schemas.microsoft.com/office/drawing/2014/main" id="{B833F7A8-2C10-47CF-BFC0-39B3E8B73DC2}"/>
              </a:ext>
            </a:extLst>
          </p:cNvPr>
          <p:cNvSpPr>
            <a:spLocks noChangeArrowheads="1"/>
          </p:cNvSpPr>
          <p:nvPr/>
        </p:nvSpPr>
        <p:spPr bwMode="auto">
          <a:xfrm>
            <a:off x="0" y="1504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a:extLst>
              <a:ext uri="{FF2B5EF4-FFF2-40B4-BE49-F238E27FC236}">
                <a16:creationId xmlns:a16="http://schemas.microsoft.com/office/drawing/2014/main" id="{B0C169A2-3605-4E1D-BC2F-C8E5AFF64A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1443" name="Rectangle 2">
            <a:extLst>
              <a:ext uri="{FF2B5EF4-FFF2-40B4-BE49-F238E27FC236}">
                <a16:creationId xmlns:a16="http://schemas.microsoft.com/office/drawing/2014/main" id="{EDD60373-F62F-4F38-9DE2-65EC5B6B7353}"/>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61444" name="Rectangle 3">
            <a:extLst>
              <a:ext uri="{FF2B5EF4-FFF2-40B4-BE49-F238E27FC236}">
                <a16:creationId xmlns:a16="http://schemas.microsoft.com/office/drawing/2014/main" id="{4C029324-9F4B-451C-8CB5-378DD50C51C9}"/>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61445" name="Rectangle 5">
            <a:extLst>
              <a:ext uri="{FF2B5EF4-FFF2-40B4-BE49-F238E27FC236}">
                <a16:creationId xmlns:a16="http://schemas.microsoft.com/office/drawing/2014/main" id="{E7121486-8456-4691-9FFC-D605110990F4}"/>
              </a:ext>
            </a:extLst>
          </p:cNvPr>
          <p:cNvSpPr>
            <a:spLocks noChangeArrowheads="1"/>
          </p:cNvSpPr>
          <p:nvPr/>
        </p:nvSpPr>
        <p:spPr bwMode="auto">
          <a:xfrm>
            <a:off x="0" y="1504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61446" name="Object 4">
            <a:extLst>
              <a:ext uri="{FF2B5EF4-FFF2-40B4-BE49-F238E27FC236}">
                <a16:creationId xmlns:a16="http://schemas.microsoft.com/office/drawing/2014/main" id="{0009AA81-9493-4DAD-8EE4-B82ECF6E4447}"/>
              </a:ext>
            </a:extLst>
          </p:cNvPr>
          <p:cNvGraphicFramePr>
            <a:graphicFrameLocks noChangeAspect="1"/>
          </p:cNvGraphicFramePr>
          <p:nvPr/>
        </p:nvGraphicFramePr>
        <p:xfrm>
          <a:off x="1116013" y="1125538"/>
          <a:ext cx="6840537" cy="4824412"/>
        </p:xfrm>
        <a:graphic>
          <a:graphicData uri="http://schemas.openxmlformats.org/presentationml/2006/ole">
            <mc:AlternateContent xmlns:mc="http://schemas.openxmlformats.org/markup-compatibility/2006">
              <mc:Choice xmlns:v="urn:schemas-microsoft-com:vml" Requires="v">
                <p:oleObj spid="_x0000_s61483" name="Visio" r:id="rId4" imgW="4507078" imgH="3844747" progId="Visio.Drawing.11">
                  <p:embed/>
                </p:oleObj>
              </mc:Choice>
              <mc:Fallback>
                <p:oleObj name="Visio" r:id="rId4" imgW="4507078" imgH="384474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125538"/>
                        <a:ext cx="684053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6">
            <a:extLst>
              <a:ext uri="{FF2B5EF4-FFF2-40B4-BE49-F238E27FC236}">
                <a16:creationId xmlns:a16="http://schemas.microsoft.com/office/drawing/2014/main" id="{EC884464-CF46-426A-804A-182DAC3FE549}"/>
              </a:ext>
            </a:extLst>
          </p:cNvPr>
          <p:cNvSpPr>
            <a:spLocks noChangeArrowheads="1"/>
          </p:cNvSpPr>
          <p:nvPr/>
        </p:nvSpPr>
        <p:spPr bwMode="auto">
          <a:xfrm>
            <a:off x="2268538" y="6021388"/>
            <a:ext cx="462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a:latin typeface="黑体" panose="02010609060101010101" pitchFamily="49" charset="-122"/>
                <a:ea typeface="黑体" panose="02010609060101010101" pitchFamily="49" charset="-122"/>
              </a:rPr>
              <a:t>原型方法支持下的软件生命周期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a:extLst>
              <a:ext uri="{FF2B5EF4-FFF2-40B4-BE49-F238E27FC236}">
                <a16:creationId xmlns:a16="http://schemas.microsoft.com/office/drawing/2014/main" id="{21D22650-3875-40DD-AFE6-6A85560133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3491" name="Rectangle 2">
            <a:extLst>
              <a:ext uri="{FF2B5EF4-FFF2-40B4-BE49-F238E27FC236}">
                <a16:creationId xmlns:a16="http://schemas.microsoft.com/office/drawing/2014/main" id="{317D8659-DCAB-4B0A-9F0A-48C998E2237A}"/>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63492" name="Rectangle 3">
            <a:extLst>
              <a:ext uri="{FF2B5EF4-FFF2-40B4-BE49-F238E27FC236}">
                <a16:creationId xmlns:a16="http://schemas.microsoft.com/office/drawing/2014/main" id="{636AC8FA-4886-4FFB-B98F-6415BA90E7EE}"/>
              </a:ext>
            </a:extLst>
          </p:cNvPr>
          <p:cNvSpPr>
            <a:spLocks noGrp="1" noChangeArrowheads="1"/>
          </p:cNvSpPr>
          <p:nvPr>
            <p:ph type="body" idx="1"/>
          </p:nvPr>
        </p:nvSpPr>
        <p:spPr>
          <a:xfrm>
            <a:off x="539750" y="1125538"/>
            <a:ext cx="7993063" cy="5111750"/>
          </a:xfrm>
        </p:spPr>
        <p:txBody>
          <a:bodyPr/>
          <a:lstStyle/>
          <a:p>
            <a:pPr>
              <a:buFont typeface="Wingdings" panose="05000000000000000000" pitchFamily="2" charset="2"/>
              <a:buNone/>
            </a:pPr>
            <a:r>
              <a:rPr lang="en-US" altLang="zh-CN" sz="3300" b="1">
                <a:solidFill>
                  <a:srgbClr val="CC0000"/>
                </a:solidFill>
                <a:latin typeface="黑体" panose="02010609060101010101" pitchFamily="49" charset="-122"/>
              </a:rPr>
              <a:t>4. </a:t>
            </a:r>
            <a:r>
              <a:rPr lang="zh-CN" altLang="en-US" sz="3300" b="1">
                <a:solidFill>
                  <a:srgbClr val="CC0000"/>
                </a:solidFill>
                <a:latin typeface="黑体" panose="02010609060101010101" pitchFamily="49" charset="-122"/>
              </a:rPr>
              <a:t>演化模型</a:t>
            </a:r>
          </a:p>
          <a:p>
            <a:pPr lvl="1"/>
            <a:r>
              <a:rPr lang="zh-CN" altLang="en-US" b="1">
                <a:latin typeface="黑体" panose="02010609060101010101" pitchFamily="49" charset="-122"/>
                <a:ea typeface="黑体" panose="02010609060101010101" pitchFamily="49" charset="-122"/>
              </a:rPr>
              <a:t>项目开发初始阶段对需求的认识不够清晰，使得开发工作出现再开发在所难免。经验告诉我们：开发</a:t>
            </a:r>
            <a:r>
              <a:rPr lang="zh-CN" altLang="en-US" b="1">
                <a:solidFill>
                  <a:srgbClr val="FF00FF"/>
                </a:solidFill>
                <a:ea typeface="黑体" panose="02010609060101010101" pitchFamily="49" charset="-122"/>
              </a:rPr>
              <a:t>“</a:t>
            </a:r>
            <a:r>
              <a:rPr lang="zh-CN" altLang="en-US" b="1">
                <a:solidFill>
                  <a:srgbClr val="FF00FF"/>
                </a:solidFill>
                <a:latin typeface="黑体" panose="02010609060101010101" pitchFamily="49" charset="-122"/>
                <a:ea typeface="黑体" panose="02010609060101010101" pitchFamily="49" charset="-122"/>
              </a:rPr>
              <a:t>两次</a:t>
            </a:r>
            <a:r>
              <a:rPr lang="zh-CN" altLang="en-US" b="1">
                <a:solidFill>
                  <a:srgbClr val="FF00FF"/>
                </a:solidFill>
                <a:ea typeface="黑体" panose="02010609060101010101" pitchFamily="49" charset="-122"/>
              </a:rPr>
              <a:t>”</a:t>
            </a:r>
            <a:r>
              <a:rPr lang="zh-CN" altLang="en-US" b="1">
                <a:latin typeface="黑体" panose="02010609060101010101" pitchFamily="49" charset="-122"/>
                <a:ea typeface="黑体" panose="02010609060101010101" pitchFamily="49" charset="-122"/>
              </a:rPr>
              <a:t>后的软件能较好地满足用户的要求。</a:t>
            </a:r>
          </a:p>
          <a:p>
            <a:pPr lvl="1"/>
            <a:r>
              <a:rPr lang="zh-CN" altLang="en-US" b="1">
                <a:solidFill>
                  <a:srgbClr val="FF00FF"/>
                </a:solidFill>
                <a:latin typeface="黑体" panose="02010609060101010101" pitchFamily="49" charset="-122"/>
                <a:ea typeface="黑体" panose="02010609060101010101" pitchFamily="49" charset="-122"/>
              </a:rPr>
              <a:t>第一次：</a:t>
            </a:r>
            <a:r>
              <a:rPr lang="zh-CN" altLang="en-US" b="1">
                <a:latin typeface="黑体" panose="02010609060101010101" pitchFamily="49" charset="-122"/>
                <a:ea typeface="黑体" panose="02010609060101010101" pitchFamily="49" charset="-122"/>
              </a:rPr>
              <a:t>试验开发，目的是探索可行性，弄清楚项目的需求。第一次得到的试验性产品称为</a:t>
            </a:r>
            <a:r>
              <a:rPr lang="zh-CN" altLang="en-US" b="1">
                <a:ea typeface="黑体" panose="02010609060101010101" pitchFamily="49" charset="-122"/>
              </a:rPr>
              <a:t>“</a:t>
            </a:r>
            <a:r>
              <a:rPr lang="zh-CN" altLang="en-US" b="1">
                <a:latin typeface="黑体" panose="02010609060101010101" pitchFamily="49" charset="-122"/>
                <a:ea typeface="黑体" panose="02010609060101010101" pitchFamily="49" charset="-122"/>
              </a:rPr>
              <a:t>原型</a:t>
            </a:r>
            <a:r>
              <a:rPr lang="zh-CN" altLang="en-US" b="1">
                <a:ea typeface="黑体" panose="02010609060101010101" pitchFamily="49" charset="-122"/>
              </a:rPr>
              <a:t>”</a:t>
            </a:r>
            <a:r>
              <a:rPr lang="zh-CN" altLang="en-US" b="1">
                <a:latin typeface="黑体" panose="02010609060101010101" pitchFamily="49" charset="-122"/>
                <a:ea typeface="黑体" panose="02010609060101010101" pitchFamily="49" charset="-122"/>
              </a:rPr>
              <a:t>。</a:t>
            </a:r>
          </a:p>
          <a:p>
            <a:pPr lvl="1"/>
            <a:r>
              <a:rPr lang="zh-CN" altLang="en-US" b="1">
                <a:solidFill>
                  <a:srgbClr val="FF00FF"/>
                </a:solidFill>
                <a:latin typeface="黑体" panose="02010609060101010101" pitchFamily="49" charset="-122"/>
                <a:ea typeface="黑体" panose="02010609060101010101" pitchFamily="49" charset="-122"/>
              </a:rPr>
              <a:t>第二次：</a:t>
            </a:r>
            <a:r>
              <a:rPr lang="zh-CN" altLang="en-US" b="1">
                <a:latin typeface="黑体" panose="02010609060101010101" pitchFamily="49" charset="-122"/>
                <a:ea typeface="黑体" panose="02010609060101010101" pitchFamily="49" charset="-122"/>
              </a:rPr>
              <a:t>在第一次的原型基础上进行开发，从而获得较为满意的软件产品。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a:extLst>
              <a:ext uri="{FF2B5EF4-FFF2-40B4-BE49-F238E27FC236}">
                <a16:creationId xmlns:a16="http://schemas.microsoft.com/office/drawing/2014/main" id="{36DD5A2C-A250-4341-8DE2-78FEE337CB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5539" name="Rectangle 2">
            <a:extLst>
              <a:ext uri="{FF2B5EF4-FFF2-40B4-BE49-F238E27FC236}">
                <a16:creationId xmlns:a16="http://schemas.microsoft.com/office/drawing/2014/main" id="{AD2F1C13-457E-4C2A-BE34-6A5F9404B546}"/>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65540" name="Rectangle 3">
            <a:extLst>
              <a:ext uri="{FF2B5EF4-FFF2-40B4-BE49-F238E27FC236}">
                <a16:creationId xmlns:a16="http://schemas.microsoft.com/office/drawing/2014/main" id="{61F2BE9D-AA25-40DD-90E7-5CDC54E79964}"/>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65541" name="Rectangle 5">
            <a:extLst>
              <a:ext uri="{FF2B5EF4-FFF2-40B4-BE49-F238E27FC236}">
                <a16:creationId xmlns:a16="http://schemas.microsoft.com/office/drawing/2014/main" id="{80C2250F-9C8C-4F9C-A884-FCBD6FE75A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65542" name="Object 4">
            <a:extLst>
              <a:ext uri="{FF2B5EF4-FFF2-40B4-BE49-F238E27FC236}">
                <a16:creationId xmlns:a16="http://schemas.microsoft.com/office/drawing/2014/main" id="{FC1EE5BC-4D9D-463B-9960-BA8FB1D0C0AC}"/>
              </a:ext>
            </a:extLst>
          </p:cNvPr>
          <p:cNvGraphicFramePr>
            <a:graphicFrameLocks noChangeAspect="1"/>
          </p:cNvGraphicFramePr>
          <p:nvPr/>
        </p:nvGraphicFramePr>
        <p:xfrm>
          <a:off x="179388" y="1268413"/>
          <a:ext cx="8713787" cy="4429125"/>
        </p:xfrm>
        <a:graphic>
          <a:graphicData uri="http://schemas.openxmlformats.org/presentationml/2006/ole">
            <mc:AlternateContent xmlns:mc="http://schemas.openxmlformats.org/markup-compatibility/2006">
              <mc:Choice xmlns:v="urn:schemas-microsoft-com:vml" Requires="v">
                <p:oleObj spid="_x0000_s65579" name="Visio" r:id="rId4" imgW="4624730" imgH="1474622" progId="Visio.Drawing.11">
                  <p:embed/>
                </p:oleObj>
              </mc:Choice>
              <mc:Fallback>
                <p:oleObj name="Visio" r:id="rId4" imgW="4624730" imgH="147462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268413"/>
                        <a:ext cx="871378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Rectangle 6">
            <a:extLst>
              <a:ext uri="{FF2B5EF4-FFF2-40B4-BE49-F238E27FC236}">
                <a16:creationId xmlns:a16="http://schemas.microsoft.com/office/drawing/2014/main" id="{7967F2D6-05BC-4757-A42E-50D4AD1BE9EC}"/>
              </a:ext>
            </a:extLst>
          </p:cNvPr>
          <p:cNvSpPr>
            <a:spLocks noChangeArrowheads="1"/>
          </p:cNvSpPr>
          <p:nvPr/>
        </p:nvSpPr>
        <p:spPr bwMode="auto">
          <a:xfrm>
            <a:off x="3276600" y="5949950"/>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a:ea typeface="黑体" panose="02010609060101010101" pitchFamily="49" charset="-122"/>
              </a:rPr>
              <a:t>演化模型示意图</a:t>
            </a:r>
            <a:r>
              <a:rPr lang="zh-CN" altLang="en-US" b="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a:extLst>
              <a:ext uri="{FF2B5EF4-FFF2-40B4-BE49-F238E27FC236}">
                <a16:creationId xmlns:a16="http://schemas.microsoft.com/office/drawing/2014/main" id="{C3AB32A0-C0E1-469D-8928-2F44F86A05A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8195" name="Rectangle 2">
            <a:extLst>
              <a:ext uri="{FF2B5EF4-FFF2-40B4-BE49-F238E27FC236}">
                <a16:creationId xmlns:a16="http://schemas.microsoft.com/office/drawing/2014/main" id="{D8D2E82D-B506-44C0-BFD0-1312A580F3E8}"/>
              </a:ext>
            </a:extLst>
          </p:cNvPr>
          <p:cNvSpPr>
            <a:spLocks noGrp="1" noChangeArrowheads="1"/>
          </p:cNvSpPr>
          <p:nvPr>
            <p:ph type="title"/>
          </p:nvPr>
        </p:nvSpPr>
        <p:spPr/>
        <p:txBody>
          <a:bodyPr/>
          <a:lstStyle/>
          <a:p>
            <a:r>
              <a:rPr lang="en-US" altLang="zh-CN">
                <a:latin typeface="华文中宋" panose="02010600040101010101" pitchFamily="2" charset="-122"/>
              </a:rPr>
              <a:t>§2.1 </a:t>
            </a:r>
            <a:r>
              <a:rPr lang="zh-CN" altLang="en-US">
                <a:latin typeface="华文中宋" panose="02010600040101010101" pitchFamily="2" charset="-122"/>
              </a:rPr>
              <a:t>软件工程过程</a:t>
            </a:r>
          </a:p>
        </p:txBody>
      </p:sp>
      <p:sp>
        <p:nvSpPr>
          <p:cNvPr id="13315" name="Rectangle 3">
            <a:extLst>
              <a:ext uri="{FF2B5EF4-FFF2-40B4-BE49-F238E27FC236}">
                <a16:creationId xmlns:a16="http://schemas.microsoft.com/office/drawing/2014/main" id="{F04C009C-3816-4FCA-96C5-47BECFF83A2A}"/>
              </a:ext>
            </a:extLst>
          </p:cNvPr>
          <p:cNvSpPr>
            <a:spLocks noGrp="1" noChangeArrowheads="1"/>
          </p:cNvSpPr>
          <p:nvPr>
            <p:ph type="body" idx="1"/>
          </p:nvPr>
        </p:nvSpPr>
        <p:spPr>
          <a:xfrm>
            <a:off x="647700" y="1196752"/>
            <a:ext cx="8343900" cy="4969098"/>
          </a:xfrm>
        </p:spPr>
        <p:txBody>
          <a:bodyPr/>
          <a:lstStyle/>
          <a:p>
            <a:pPr algn="just">
              <a:buFont typeface="Wingdings" panose="05000000000000000000" pitchFamily="2" charset="2"/>
              <a:buNone/>
            </a:pPr>
            <a:r>
              <a:rPr lang="zh-CN" altLang="en-US" b="1" dirty="0">
                <a:solidFill>
                  <a:srgbClr val="CC0000"/>
                </a:solidFill>
              </a:rPr>
              <a:t>工程项目的</a:t>
            </a:r>
            <a:r>
              <a:rPr lang="en-US" altLang="zh-CN" b="1" dirty="0">
                <a:solidFill>
                  <a:srgbClr val="CC0000"/>
                </a:solidFill>
              </a:rPr>
              <a:t>PDCA</a:t>
            </a:r>
            <a:r>
              <a:rPr lang="zh-CN" altLang="en-US" b="1" dirty="0">
                <a:solidFill>
                  <a:srgbClr val="CC0000"/>
                </a:solidFill>
              </a:rPr>
              <a:t>循环（戴明环）</a:t>
            </a:r>
          </a:p>
          <a:p>
            <a:pPr algn="just">
              <a:buFont typeface="Wingdings" panose="05000000000000000000" pitchFamily="2" charset="2"/>
              <a:buNone/>
            </a:pPr>
            <a:r>
              <a:rPr lang="zh-CN" altLang="en-US" b="1" dirty="0"/>
              <a:t>	</a:t>
            </a:r>
            <a:r>
              <a:rPr lang="zh-CN" altLang="en-US" sz="2800" b="1" dirty="0"/>
              <a:t>美国质量管理专家戴明博士针对工程项目的质量目标，将全面质量管理思想引入工程项目过程，提出了</a:t>
            </a:r>
            <a:r>
              <a:rPr lang="en-US" altLang="zh-CN" sz="2800" b="1" dirty="0"/>
              <a:t>PDCA</a:t>
            </a:r>
            <a:r>
              <a:rPr lang="zh-CN" altLang="en-US" sz="2800" b="1" dirty="0"/>
              <a:t>循环，也称为戴明环</a:t>
            </a:r>
            <a:r>
              <a:rPr lang="en-US" altLang="zh-CN" sz="2800" b="1" dirty="0"/>
              <a:t>.</a:t>
            </a:r>
          </a:p>
          <a:p>
            <a:pPr algn="just">
              <a:buFont typeface="Wingdings" panose="05000000000000000000" pitchFamily="2" charset="2"/>
              <a:buNone/>
            </a:pPr>
            <a:r>
              <a:rPr lang="en-US" altLang="zh-CN" sz="2800" b="1" dirty="0"/>
              <a:t>	</a:t>
            </a:r>
            <a:r>
              <a:rPr lang="zh-CN" altLang="en-US" sz="2800" b="1" dirty="0"/>
              <a:t>即</a:t>
            </a:r>
            <a:r>
              <a:rPr lang="en-US" altLang="zh-CN" sz="2800" b="1" dirty="0"/>
              <a:t>Plan</a:t>
            </a:r>
            <a:r>
              <a:rPr lang="zh-CN" altLang="en-US" sz="2800" b="1" dirty="0"/>
              <a:t>（规划）、</a:t>
            </a:r>
            <a:r>
              <a:rPr lang="en-US" altLang="zh-CN" sz="2800" b="1" dirty="0"/>
              <a:t>Do</a:t>
            </a:r>
            <a:r>
              <a:rPr lang="zh-CN" altLang="en-US" sz="2800" b="1" dirty="0"/>
              <a:t>（执行）、</a:t>
            </a:r>
            <a:r>
              <a:rPr lang="en-US" altLang="zh-CN" sz="2800" b="1" dirty="0"/>
              <a:t>Check</a:t>
            </a:r>
            <a:r>
              <a:rPr lang="zh-CN" altLang="en-US" sz="2800" b="1" dirty="0"/>
              <a:t>（检查）、</a:t>
            </a:r>
            <a:r>
              <a:rPr lang="en-US" altLang="zh-CN" sz="2800" b="1" dirty="0"/>
              <a:t>Action</a:t>
            </a:r>
            <a:r>
              <a:rPr lang="zh-CN" altLang="en-US" sz="2800" b="1" dirty="0"/>
              <a:t>（处理）等抽象活动的循环。</a:t>
            </a:r>
          </a:p>
        </p:txBody>
      </p:sp>
      <p:pic>
        <p:nvPicPr>
          <p:cNvPr id="5" name="图片 1">
            <a:extLst>
              <a:ext uri="{FF2B5EF4-FFF2-40B4-BE49-F238E27FC236}">
                <a16:creationId xmlns:a16="http://schemas.microsoft.com/office/drawing/2014/main" id="{5BEB5345-D47B-490B-9A29-0427FB59F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152591"/>
            <a:ext cx="2406917" cy="240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3">
            <a:extLst>
              <a:ext uri="{FF2B5EF4-FFF2-40B4-BE49-F238E27FC236}">
                <a16:creationId xmlns:a16="http://schemas.microsoft.com/office/drawing/2014/main" id="{F0B024A5-8BA2-41AD-9F6D-7596611AFA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7587" name="Rectangle 2">
            <a:extLst>
              <a:ext uri="{FF2B5EF4-FFF2-40B4-BE49-F238E27FC236}">
                <a16:creationId xmlns:a16="http://schemas.microsoft.com/office/drawing/2014/main" id="{65496053-7F26-4C3C-87E3-80FA28213413}"/>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74755" name="Rectangle 3">
            <a:extLst>
              <a:ext uri="{FF2B5EF4-FFF2-40B4-BE49-F238E27FC236}">
                <a16:creationId xmlns:a16="http://schemas.microsoft.com/office/drawing/2014/main" id="{BD245213-22D0-4948-A53C-11548C5B6FEA}"/>
              </a:ext>
            </a:extLst>
          </p:cNvPr>
          <p:cNvSpPr>
            <a:spLocks noGrp="1" noChangeArrowheads="1"/>
          </p:cNvSpPr>
          <p:nvPr>
            <p:ph type="body" idx="1"/>
          </p:nvPr>
        </p:nvSpPr>
        <p:spPr>
          <a:xfrm>
            <a:off x="323850" y="1268413"/>
            <a:ext cx="8424863" cy="4856162"/>
          </a:xfrm>
        </p:spPr>
        <p:txBody>
          <a:bodyPr/>
          <a:lstStyle/>
          <a:p>
            <a:pPr lvl="1"/>
            <a:r>
              <a:rPr lang="zh-CN" altLang="en-US" b="1">
                <a:latin typeface="黑体" panose="02010609060101010101" pitchFamily="49" charset="-122"/>
                <a:ea typeface="黑体" panose="02010609060101010101" pitchFamily="49" charset="-122"/>
              </a:rPr>
              <a:t>演化模型主要针对需求不是很明确的软件项目 </a:t>
            </a:r>
          </a:p>
          <a:p>
            <a:pPr lvl="1"/>
            <a:r>
              <a:rPr lang="zh-CN" altLang="en-US" b="1">
                <a:latin typeface="黑体" panose="02010609060101010101" pitchFamily="49" charset="-122"/>
                <a:ea typeface="黑体" panose="02010609060101010101" pitchFamily="49" charset="-122"/>
              </a:rPr>
              <a:t>演化模型缺点</a:t>
            </a:r>
          </a:p>
          <a:p>
            <a:pPr lvl="2"/>
            <a:r>
              <a:rPr lang="zh-CN" altLang="en-US" b="1">
                <a:latin typeface="黑体" panose="02010609060101010101" pitchFamily="49" charset="-122"/>
                <a:ea typeface="黑体" panose="02010609060101010101" pitchFamily="49" charset="-122"/>
              </a:rPr>
              <a:t>可能会抛弃瀑布模型的文档控制优点，开发过程不透明 </a:t>
            </a:r>
          </a:p>
          <a:p>
            <a:pPr lvl="2"/>
            <a:r>
              <a:rPr lang="zh-CN" altLang="en-US" b="1">
                <a:latin typeface="黑体" panose="02010609060101010101" pitchFamily="49" charset="-122"/>
                <a:ea typeface="黑体" panose="02010609060101010101" pitchFamily="49" charset="-122"/>
              </a:rPr>
              <a:t>探索式演化模型可能会导致最后的软件系统的系统结构较差 </a:t>
            </a:r>
          </a:p>
          <a:p>
            <a:pPr lvl="2"/>
            <a:r>
              <a:rPr lang="zh-CN" altLang="en-US" b="1">
                <a:latin typeface="黑体" panose="02010609060101010101" pitchFamily="49" charset="-122"/>
                <a:ea typeface="黑体" panose="02010609060101010101" pitchFamily="49" charset="-122"/>
              </a:rPr>
              <a:t>可能会用到一些不符合主流、不符合要求或者不成熟的工具和技术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3">
            <a:extLst>
              <a:ext uri="{FF2B5EF4-FFF2-40B4-BE49-F238E27FC236}">
                <a16:creationId xmlns:a16="http://schemas.microsoft.com/office/drawing/2014/main" id="{A112B7AC-03D6-4404-AD02-411BE4D27A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9635" name="Rectangle 2">
            <a:extLst>
              <a:ext uri="{FF2B5EF4-FFF2-40B4-BE49-F238E27FC236}">
                <a16:creationId xmlns:a16="http://schemas.microsoft.com/office/drawing/2014/main" id="{BE62E087-2166-4AAA-A1C2-D56A9F200F7A}"/>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76803" name="Rectangle 3">
            <a:extLst>
              <a:ext uri="{FF2B5EF4-FFF2-40B4-BE49-F238E27FC236}">
                <a16:creationId xmlns:a16="http://schemas.microsoft.com/office/drawing/2014/main" id="{F4B423DA-3A28-45FD-B818-BF8A654F18E4}"/>
              </a:ext>
            </a:extLst>
          </p:cNvPr>
          <p:cNvSpPr>
            <a:spLocks noGrp="1" noChangeArrowheads="1"/>
          </p:cNvSpPr>
          <p:nvPr>
            <p:ph type="body" idx="1"/>
          </p:nvPr>
        </p:nvSpPr>
        <p:spPr>
          <a:xfrm>
            <a:off x="647700" y="1409700"/>
            <a:ext cx="7524750" cy="4856163"/>
          </a:xfrm>
        </p:spPr>
        <p:txBody>
          <a:bodyPr/>
          <a:lstStyle/>
          <a:p>
            <a:pPr algn="just">
              <a:buFont typeface="Wingdings" panose="05000000000000000000" pitchFamily="2" charset="2"/>
              <a:buNone/>
            </a:pPr>
            <a:r>
              <a:rPr lang="en-US" altLang="zh-CN" sz="3300" b="1">
                <a:solidFill>
                  <a:srgbClr val="CC0000"/>
                </a:solidFill>
                <a:latin typeface="黑体" panose="02010609060101010101" pitchFamily="49" charset="-122"/>
              </a:rPr>
              <a:t>5. </a:t>
            </a:r>
            <a:r>
              <a:rPr lang="zh-CN" altLang="en-US" sz="3300" b="1">
                <a:solidFill>
                  <a:srgbClr val="CC0000"/>
                </a:solidFill>
                <a:latin typeface="黑体" panose="02010609060101010101" pitchFamily="49" charset="-122"/>
              </a:rPr>
              <a:t>增量模型</a:t>
            </a:r>
          </a:p>
          <a:p>
            <a:pPr lvl="1" algn="just"/>
            <a:r>
              <a:rPr lang="zh-CN" altLang="en-US" sz="2600" b="1">
                <a:latin typeface="黑体" panose="02010609060101010101" pitchFamily="49" charset="-122"/>
                <a:ea typeface="黑体" panose="02010609060101010101" pitchFamily="49" charset="-122"/>
              </a:rPr>
              <a:t>增量模型首先由</a:t>
            </a:r>
            <a:r>
              <a:rPr lang="en-US" altLang="zh-CN" sz="2600" b="1">
                <a:ea typeface="黑体" panose="02010609060101010101" pitchFamily="49" charset="-122"/>
              </a:rPr>
              <a:t>Mills</a:t>
            </a:r>
            <a:r>
              <a:rPr lang="zh-CN" altLang="en-US" sz="2600" b="1">
                <a:latin typeface="黑体" panose="02010609060101010101" pitchFamily="49" charset="-122"/>
                <a:ea typeface="黑体" panose="02010609060101010101" pitchFamily="49" charset="-122"/>
              </a:rPr>
              <a:t>等人于</a:t>
            </a:r>
            <a:r>
              <a:rPr lang="en-US" altLang="zh-CN" sz="2600" b="1">
                <a:latin typeface="黑体" panose="02010609060101010101" pitchFamily="49" charset="-122"/>
                <a:ea typeface="黑体" panose="02010609060101010101" pitchFamily="49" charset="-122"/>
              </a:rPr>
              <a:t>1980</a:t>
            </a:r>
            <a:r>
              <a:rPr lang="zh-CN" altLang="en-US" sz="2600" b="1">
                <a:latin typeface="黑体" panose="02010609060101010101" pitchFamily="49" charset="-122"/>
                <a:ea typeface="黑体" panose="02010609060101010101" pitchFamily="49" charset="-122"/>
              </a:rPr>
              <a:t>年提出，结合了瀑布模型和演化模型的优点。</a:t>
            </a:r>
          </a:p>
          <a:p>
            <a:pPr lvl="1" algn="just"/>
            <a:r>
              <a:rPr lang="zh-CN" altLang="en-US" sz="2600" b="1">
                <a:latin typeface="黑体" panose="02010609060101010101" pitchFamily="49" charset="-122"/>
                <a:ea typeface="黑体" panose="02010609060101010101" pitchFamily="49" charset="-122"/>
              </a:rPr>
              <a:t>允许客户的需求可以逐步提出来；每一次</a:t>
            </a:r>
            <a:r>
              <a:rPr lang="zh-CN" altLang="en-US" sz="2600" b="1">
                <a:ea typeface="黑体" panose="02010609060101010101" pitchFamily="49" charset="-122"/>
              </a:rPr>
              <a:t>“</a:t>
            </a:r>
            <a:r>
              <a:rPr lang="zh-CN" altLang="en-US" sz="2600" b="1">
                <a:latin typeface="黑体" panose="02010609060101010101" pitchFamily="49" charset="-122"/>
                <a:ea typeface="黑体" panose="02010609060101010101" pitchFamily="49" charset="-122"/>
              </a:rPr>
              <a:t>增量</a:t>
            </a:r>
            <a:r>
              <a:rPr lang="zh-CN" altLang="en-US" sz="2600" b="1">
                <a:ea typeface="黑体" panose="02010609060101010101" pitchFamily="49" charset="-122"/>
              </a:rPr>
              <a:t>”</a:t>
            </a:r>
            <a:r>
              <a:rPr lang="zh-CN" altLang="en-US" sz="2600" b="1">
                <a:latin typeface="黑体" panose="02010609060101010101" pitchFamily="49" charset="-122"/>
                <a:ea typeface="黑体" panose="02010609060101010101" pitchFamily="49" charset="-122"/>
              </a:rPr>
              <a:t>需求的划分与</a:t>
            </a:r>
            <a:r>
              <a:rPr lang="zh-CN" altLang="en-US" sz="2600" b="1">
                <a:ea typeface="黑体" panose="02010609060101010101" pitchFamily="49" charset="-122"/>
              </a:rPr>
              <a:t>“</a:t>
            </a:r>
            <a:r>
              <a:rPr lang="zh-CN" altLang="en-US" sz="2600" b="1">
                <a:latin typeface="黑体" panose="02010609060101010101" pitchFamily="49" charset="-122"/>
                <a:ea typeface="黑体" panose="02010609060101010101" pitchFamily="49" charset="-122"/>
              </a:rPr>
              <a:t>增量</a:t>
            </a:r>
            <a:r>
              <a:rPr lang="zh-CN" altLang="en-US" sz="2600" b="1">
                <a:ea typeface="黑体" panose="02010609060101010101" pitchFamily="49" charset="-122"/>
              </a:rPr>
              <a:t>”</a:t>
            </a:r>
            <a:r>
              <a:rPr lang="zh-CN" altLang="en-US" sz="2600" b="1">
                <a:latin typeface="黑体" panose="02010609060101010101" pitchFamily="49" charset="-122"/>
                <a:ea typeface="黑体" panose="02010609060101010101" pitchFamily="49" charset="-122"/>
              </a:rPr>
              <a:t>实现的集成是以不影响系统体系结构为前提的。</a:t>
            </a:r>
            <a:r>
              <a:rPr lang="zh-CN" altLang="en-US" sz="2600">
                <a:latin typeface="黑体" panose="02010609060101010101" pitchFamily="49" charset="-122"/>
                <a:ea typeface="黑体" panose="02010609060101010101" pitchFamily="49" charset="-122"/>
              </a:rPr>
              <a:t>  </a:t>
            </a:r>
            <a:endParaRPr lang="zh-CN" altLang="en-US" sz="2600" b="1">
              <a:latin typeface="黑体" panose="02010609060101010101" pitchFamily="49" charset="-122"/>
              <a:ea typeface="黑体" panose="02010609060101010101" pitchFamily="49" charset="-122"/>
            </a:endParaRPr>
          </a:p>
          <a:p>
            <a:pPr lvl="1" algn="just"/>
            <a:r>
              <a:rPr lang="zh-CN" altLang="en-US" sz="2600" b="1">
                <a:latin typeface="黑体" panose="02010609060101010101" pitchFamily="49" charset="-122"/>
                <a:ea typeface="黑体" panose="02010609060101010101" pitchFamily="49" charset="-122"/>
              </a:rPr>
              <a:t>在增量模型中，客户定义需求框架，确定系统需求实现的优先级；此后针对核心需求以及系统的性能要求确定系统的体系结构，并以此体系结构指导增量的集成，保证在整个开发过程中体系结构的稳定性。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3">
            <a:extLst>
              <a:ext uri="{FF2B5EF4-FFF2-40B4-BE49-F238E27FC236}">
                <a16:creationId xmlns:a16="http://schemas.microsoft.com/office/drawing/2014/main" id="{A5172E54-A7B1-4E63-AA51-62BED19B64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1683" name="Rectangle 2">
            <a:extLst>
              <a:ext uri="{FF2B5EF4-FFF2-40B4-BE49-F238E27FC236}">
                <a16:creationId xmlns:a16="http://schemas.microsoft.com/office/drawing/2014/main" id="{398E2846-4060-46DE-B492-0A5BBEBA6B01}"/>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71684" name="Rectangle 3">
            <a:extLst>
              <a:ext uri="{FF2B5EF4-FFF2-40B4-BE49-F238E27FC236}">
                <a16:creationId xmlns:a16="http://schemas.microsoft.com/office/drawing/2014/main" id="{B2866480-3903-413F-B981-41A857118E5B}"/>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71685" name="Rectangle 5">
            <a:extLst>
              <a:ext uri="{FF2B5EF4-FFF2-40B4-BE49-F238E27FC236}">
                <a16:creationId xmlns:a16="http://schemas.microsoft.com/office/drawing/2014/main" id="{B9BA0041-C1CE-4BFA-9065-6B5A55FE08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71686" name="Object 4">
            <a:extLst>
              <a:ext uri="{FF2B5EF4-FFF2-40B4-BE49-F238E27FC236}">
                <a16:creationId xmlns:a16="http://schemas.microsoft.com/office/drawing/2014/main" id="{69F71290-D481-465E-8048-486297841C8F}"/>
              </a:ext>
            </a:extLst>
          </p:cNvPr>
          <p:cNvGraphicFramePr>
            <a:graphicFrameLocks noChangeAspect="1"/>
          </p:cNvGraphicFramePr>
          <p:nvPr/>
        </p:nvGraphicFramePr>
        <p:xfrm>
          <a:off x="179388" y="1268413"/>
          <a:ext cx="8856662" cy="4537075"/>
        </p:xfrm>
        <a:graphic>
          <a:graphicData uri="http://schemas.openxmlformats.org/presentationml/2006/ole">
            <mc:AlternateContent xmlns:mc="http://schemas.openxmlformats.org/markup-compatibility/2006">
              <mc:Choice xmlns:v="urn:schemas-microsoft-com:vml" Requires="v">
                <p:oleObj spid="_x0000_s71723" name="Visio" r:id="rId4" imgW="5974690" imgH="2610307" progId="Visio.Drawing.11">
                  <p:embed/>
                </p:oleObj>
              </mc:Choice>
              <mc:Fallback>
                <p:oleObj name="Visio" r:id="rId4" imgW="5974690" imgH="2610307"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268413"/>
                        <a:ext cx="88566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7" name="Rectangle 6">
            <a:extLst>
              <a:ext uri="{FF2B5EF4-FFF2-40B4-BE49-F238E27FC236}">
                <a16:creationId xmlns:a16="http://schemas.microsoft.com/office/drawing/2014/main" id="{06649A93-1FB4-4C1E-A1C3-8749CEC67DAD}"/>
              </a:ext>
            </a:extLst>
          </p:cNvPr>
          <p:cNvSpPr>
            <a:spLocks noChangeArrowheads="1"/>
          </p:cNvSpPr>
          <p:nvPr/>
        </p:nvSpPr>
        <p:spPr bwMode="auto">
          <a:xfrm>
            <a:off x="3563938" y="6021388"/>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a:latin typeface="黑体" panose="02010609060101010101" pitchFamily="49" charset="-122"/>
                <a:ea typeface="黑体" panose="02010609060101010101" pitchFamily="49" charset="-122"/>
              </a:rPr>
              <a:t>增量模型示意图</a:t>
            </a:r>
            <a:r>
              <a:rPr lang="zh-CN" altLang="en-US" b="0">
                <a:latin typeface="黑体" panose="02010609060101010101" pitchFamily="49" charset="-122"/>
                <a:ea typeface="黑体" panose="02010609060101010101" pitchFamily="49" charset="-122"/>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a:extLst>
              <a:ext uri="{FF2B5EF4-FFF2-40B4-BE49-F238E27FC236}">
                <a16:creationId xmlns:a16="http://schemas.microsoft.com/office/drawing/2014/main" id="{73353C53-7893-4FB8-8C6F-F428E419D6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3731" name="Rectangle 2">
            <a:extLst>
              <a:ext uri="{FF2B5EF4-FFF2-40B4-BE49-F238E27FC236}">
                <a16:creationId xmlns:a16="http://schemas.microsoft.com/office/drawing/2014/main" id="{9A738961-3B5B-4E5A-A282-7B25352FE74C}"/>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80899" name="Rectangle 3">
            <a:extLst>
              <a:ext uri="{FF2B5EF4-FFF2-40B4-BE49-F238E27FC236}">
                <a16:creationId xmlns:a16="http://schemas.microsoft.com/office/drawing/2014/main" id="{42E0730D-DDA3-4829-889A-6BE62F0A12BF}"/>
              </a:ext>
            </a:extLst>
          </p:cNvPr>
          <p:cNvSpPr>
            <a:spLocks noGrp="1" noChangeArrowheads="1"/>
          </p:cNvSpPr>
          <p:nvPr>
            <p:ph type="body" idx="1"/>
          </p:nvPr>
        </p:nvSpPr>
        <p:spPr>
          <a:xfrm>
            <a:off x="250825" y="1409700"/>
            <a:ext cx="8281988" cy="4856163"/>
          </a:xfrm>
        </p:spPr>
        <p:txBody>
          <a:bodyPr/>
          <a:lstStyle/>
          <a:p>
            <a:pPr lvl="1"/>
            <a:r>
              <a:rPr lang="zh-CN" altLang="en-US" b="1" dirty="0">
                <a:solidFill>
                  <a:srgbClr val="FF00FF"/>
                </a:solidFill>
                <a:latin typeface="黑体" panose="02010609060101010101" pitchFamily="49" charset="-122"/>
                <a:ea typeface="黑体" panose="02010609060101010101" pitchFamily="49" charset="-122"/>
              </a:rPr>
              <a:t>增量模型优点</a:t>
            </a:r>
          </a:p>
          <a:p>
            <a:pPr lvl="2"/>
            <a:r>
              <a:rPr lang="zh-CN" altLang="en-US" b="1" dirty="0">
                <a:latin typeface="黑体" panose="02010609060101010101" pitchFamily="49" charset="-122"/>
                <a:ea typeface="黑体" panose="02010609060101010101" pitchFamily="49" charset="-122"/>
              </a:rPr>
              <a:t>增强了客户使用系统的信心，逐步提出对后续增量的需求 </a:t>
            </a:r>
          </a:p>
          <a:p>
            <a:pPr lvl="2"/>
            <a:r>
              <a:rPr lang="zh-CN" altLang="en-US" b="1" dirty="0">
                <a:latin typeface="黑体" panose="02010609060101010101" pitchFamily="49" charset="-122"/>
                <a:ea typeface="黑体" panose="02010609060101010101" pitchFamily="49" charset="-122"/>
              </a:rPr>
              <a:t>项目总体失败的风险较低 </a:t>
            </a:r>
          </a:p>
          <a:p>
            <a:pPr lvl="2"/>
            <a:r>
              <a:rPr lang="zh-CN" altLang="en-US" b="1" dirty="0">
                <a:latin typeface="黑体" panose="02010609060101010101" pitchFamily="49" charset="-122"/>
                <a:ea typeface="黑体" panose="02010609060101010101" pitchFamily="49" charset="-122"/>
              </a:rPr>
              <a:t>增量从高到低的优先级确定保障了系统重要功能部分的可靠性 </a:t>
            </a:r>
          </a:p>
          <a:p>
            <a:pPr lvl="2"/>
            <a:r>
              <a:rPr lang="zh-CN" altLang="en-US" b="1" dirty="0">
                <a:latin typeface="黑体" panose="02010609060101010101" pitchFamily="49" charset="-122"/>
                <a:ea typeface="黑体" panose="02010609060101010101" pitchFamily="49" charset="-122"/>
              </a:rPr>
              <a:t>同一个体系结构提高了系统的稳定性和可维护性 </a:t>
            </a:r>
          </a:p>
          <a:p>
            <a:pPr lvl="1"/>
            <a:r>
              <a:rPr lang="zh-CN" altLang="en-US" b="1" dirty="0">
                <a:solidFill>
                  <a:srgbClr val="FF00FF"/>
                </a:solidFill>
                <a:latin typeface="黑体" panose="02010609060101010101" pitchFamily="49" charset="-122"/>
                <a:ea typeface="黑体" panose="02010609060101010101" pitchFamily="49" charset="-122"/>
              </a:rPr>
              <a:t>增量模型缺点</a:t>
            </a:r>
          </a:p>
          <a:p>
            <a:pPr lvl="2"/>
            <a:r>
              <a:rPr lang="zh-CN" altLang="en-US" b="1" dirty="0">
                <a:latin typeface="黑体" panose="02010609060101010101" pitchFamily="49" charset="-122"/>
                <a:ea typeface="黑体" panose="02010609060101010101" pitchFamily="49" charset="-122"/>
              </a:rPr>
              <a:t>增量的粒度选择问题 </a:t>
            </a:r>
          </a:p>
          <a:p>
            <a:pPr lvl="2"/>
            <a:r>
              <a:rPr lang="zh-CN" altLang="en-US" b="1" dirty="0">
                <a:latin typeface="黑体" panose="02010609060101010101" pitchFamily="49" charset="-122"/>
                <a:ea typeface="黑体" panose="02010609060101010101" pitchFamily="49" charset="-122"/>
              </a:rPr>
              <a:t>确定所有的基本业务服务比较困难</a:t>
            </a:r>
            <a:r>
              <a:rPr lang="zh-CN" altLang="en-US" dirty="0">
                <a:latin typeface="黑体" panose="02010609060101010101" pitchFamily="49" charset="-122"/>
                <a:ea typeface="黑体" panose="02010609060101010101" pitchFamily="49" charset="-122"/>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3">
            <a:extLst>
              <a:ext uri="{FF2B5EF4-FFF2-40B4-BE49-F238E27FC236}">
                <a16:creationId xmlns:a16="http://schemas.microsoft.com/office/drawing/2014/main" id="{5667C031-CC39-4092-BF60-B42BDD66F76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5779" name="Rectangle 2">
            <a:extLst>
              <a:ext uri="{FF2B5EF4-FFF2-40B4-BE49-F238E27FC236}">
                <a16:creationId xmlns:a16="http://schemas.microsoft.com/office/drawing/2014/main" id="{D75690E5-0658-43A7-9917-585ED48E0CF0}"/>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82947" name="Rectangle 3">
            <a:extLst>
              <a:ext uri="{FF2B5EF4-FFF2-40B4-BE49-F238E27FC236}">
                <a16:creationId xmlns:a16="http://schemas.microsoft.com/office/drawing/2014/main" id="{52B75610-CCB2-4935-9B2C-D655ED44B8ED}"/>
              </a:ext>
            </a:extLst>
          </p:cNvPr>
          <p:cNvSpPr>
            <a:spLocks noGrp="1" noChangeArrowheads="1"/>
          </p:cNvSpPr>
          <p:nvPr>
            <p:ph type="body" idx="1"/>
          </p:nvPr>
        </p:nvSpPr>
        <p:spPr>
          <a:xfrm>
            <a:off x="468313" y="1052513"/>
            <a:ext cx="8064500" cy="4856162"/>
          </a:xfrm>
        </p:spPr>
        <p:txBody>
          <a:bodyPr/>
          <a:lstStyle/>
          <a:p>
            <a:pPr>
              <a:buFont typeface="Wingdings" panose="05000000000000000000" pitchFamily="2" charset="2"/>
              <a:buNone/>
            </a:pPr>
            <a:r>
              <a:rPr lang="en-US" altLang="zh-CN" sz="3300" b="1">
                <a:solidFill>
                  <a:srgbClr val="CC0000"/>
                </a:solidFill>
                <a:latin typeface="黑体" panose="02010609060101010101" pitchFamily="49" charset="-122"/>
              </a:rPr>
              <a:t>6. </a:t>
            </a:r>
            <a:r>
              <a:rPr lang="zh-CN" altLang="en-US" sz="3300" b="1">
                <a:solidFill>
                  <a:srgbClr val="CC0000"/>
                </a:solidFill>
                <a:latin typeface="黑体" panose="02010609060101010101" pitchFamily="49" charset="-122"/>
              </a:rPr>
              <a:t>螺旋模型</a:t>
            </a:r>
          </a:p>
          <a:p>
            <a:pPr>
              <a:buFont typeface="Wingdings" panose="05000000000000000000" pitchFamily="2" charset="2"/>
              <a:buNone/>
            </a:pPr>
            <a:r>
              <a:rPr lang="zh-CN" altLang="en-US" sz="3600" b="1">
                <a:latin typeface="黑体" panose="02010609060101010101" pitchFamily="49" charset="-122"/>
              </a:rPr>
              <a:t>	</a:t>
            </a:r>
            <a:r>
              <a:rPr lang="zh-CN" altLang="en-US" sz="2800" b="1">
                <a:latin typeface="黑体" panose="02010609060101010101" pitchFamily="49" charset="-122"/>
              </a:rPr>
              <a:t>螺旋模型是</a:t>
            </a:r>
            <a:r>
              <a:rPr lang="en-US" altLang="zh-CN" sz="2800" b="1"/>
              <a:t>Boehm</a:t>
            </a:r>
            <a:r>
              <a:rPr lang="zh-CN" altLang="en-US" sz="2800" b="1">
                <a:latin typeface="黑体" panose="02010609060101010101" pitchFamily="49" charset="-122"/>
              </a:rPr>
              <a:t>于</a:t>
            </a:r>
            <a:r>
              <a:rPr lang="en-US" altLang="zh-CN" sz="2800" b="1">
                <a:latin typeface="黑体" panose="02010609060101010101" pitchFamily="49" charset="-122"/>
              </a:rPr>
              <a:t>1988</a:t>
            </a:r>
            <a:r>
              <a:rPr lang="zh-CN" altLang="en-US" sz="2800" b="1">
                <a:latin typeface="黑体" panose="02010609060101010101" pitchFamily="49" charset="-122"/>
              </a:rPr>
              <a:t>年针对</a:t>
            </a:r>
            <a:r>
              <a:rPr lang="zh-CN" altLang="en-US" sz="2800" b="1">
                <a:solidFill>
                  <a:srgbClr val="FF00FF"/>
                </a:solidFill>
                <a:latin typeface="黑体" panose="02010609060101010101" pitchFamily="49" charset="-122"/>
              </a:rPr>
              <a:t>大型软件项目</a:t>
            </a:r>
            <a:r>
              <a:rPr lang="zh-CN" altLang="en-US" sz="2800" b="1">
                <a:latin typeface="黑体" panose="02010609060101010101" pitchFamily="49" charset="-122"/>
              </a:rPr>
              <a:t>的特点提出来的</a:t>
            </a:r>
          </a:p>
          <a:p>
            <a:pPr lvl="1" algn="just"/>
            <a:r>
              <a:rPr lang="zh-CN" altLang="en-US" sz="2400" b="1">
                <a:latin typeface="黑体" panose="02010609060101010101" pitchFamily="49" charset="-122"/>
                <a:ea typeface="黑体" panose="02010609060101010101" pitchFamily="49" charset="-122"/>
              </a:rPr>
              <a:t>对于复杂的大型软件而言，事先不能完整清晰地定义需求是常事，</a:t>
            </a:r>
            <a:r>
              <a:rPr lang="zh-CN" altLang="zh-CN" sz="2400" b="1">
                <a:latin typeface="黑体" panose="02010609060101010101" pitchFamily="49" charset="-122"/>
                <a:ea typeface="黑体" panose="02010609060101010101" pitchFamily="49" charset="-122"/>
              </a:rPr>
              <a:t>而且设计方案、技术实现方案不允许出现问题，也需要经过多次试验才能明确下来</a:t>
            </a:r>
            <a:r>
              <a:rPr lang="zh-CN" altLang="en-US" sz="2400" b="1">
                <a:latin typeface="黑体" panose="02010609060101010101" pitchFamily="49" charset="-122"/>
                <a:ea typeface="黑体" panose="02010609060101010101" pitchFamily="49" charset="-122"/>
              </a:rPr>
              <a:t>，开发一个只明确需求的原型是远远不能解决问题的，需要开发内容逐步丰富的多个原型。</a:t>
            </a:r>
          </a:p>
          <a:p>
            <a:pPr lvl="1"/>
            <a:r>
              <a:rPr lang="zh-CN" altLang="en-US" sz="2400" b="1">
                <a:latin typeface="黑体" panose="02010609060101010101" pitchFamily="49" charset="-122"/>
                <a:ea typeface="黑体" panose="02010609060101010101" pitchFamily="49" charset="-122"/>
              </a:rPr>
              <a:t>大型软件项目往往存在着诸多风险因素，螺旋模型将瀑布模型与演化模型结合起来，并加入了两种模型均忽略了的风险分析。因为大型项目的规模和复杂性增加，软件开发过程中必然存在着许多风险问题，风险分析是保证项目成功的必要手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3">
            <a:extLst>
              <a:ext uri="{FF2B5EF4-FFF2-40B4-BE49-F238E27FC236}">
                <a16:creationId xmlns:a16="http://schemas.microsoft.com/office/drawing/2014/main" id="{4472C5B5-88C6-423E-AF99-FBB4E1576A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7827" name="Rectangle 2">
            <a:extLst>
              <a:ext uri="{FF2B5EF4-FFF2-40B4-BE49-F238E27FC236}">
                <a16:creationId xmlns:a16="http://schemas.microsoft.com/office/drawing/2014/main" id="{51AF25BB-BF42-4B9F-8E2E-674D7E6171C4}"/>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77828" name="Rectangle 3">
            <a:extLst>
              <a:ext uri="{FF2B5EF4-FFF2-40B4-BE49-F238E27FC236}">
                <a16:creationId xmlns:a16="http://schemas.microsoft.com/office/drawing/2014/main" id="{FA14303A-7D7C-47CC-9635-E063671466D9}"/>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grpSp>
        <p:nvGrpSpPr>
          <p:cNvPr id="77829" name="Group 8">
            <a:extLst>
              <a:ext uri="{FF2B5EF4-FFF2-40B4-BE49-F238E27FC236}">
                <a16:creationId xmlns:a16="http://schemas.microsoft.com/office/drawing/2014/main" id="{26D90DFE-60DD-462A-BEC8-6F410D1AED78}"/>
              </a:ext>
            </a:extLst>
          </p:cNvPr>
          <p:cNvGrpSpPr>
            <a:grpSpLocks/>
          </p:cNvGrpSpPr>
          <p:nvPr/>
        </p:nvGrpSpPr>
        <p:grpSpPr bwMode="auto">
          <a:xfrm>
            <a:off x="827088" y="1125538"/>
            <a:ext cx="7559675" cy="4752975"/>
            <a:chOff x="0" y="0"/>
            <a:chExt cx="2454" cy="2310"/>
          </a:xfrm>
        </p:grpSpPr>
        <p:pic>
          <p:nvPicPr>
            <p:cNvPr id="77833" name="Picture 5">
              <a:extLst>
                <a:ext uri="{FF2B5EF4-FFF2-40B4-BE49-F238E27FC236}">
                  <a16:creationId xmlns:a16="http://schemas.microsoft.com/office/drawing/2014/main" id="{6D7FDE85-1023-4E95-B522-41DCCD573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54"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4" name="Picture 4">
              <a:extLst>
                <a:ext uri="{FF2B5EF4-FFF2-40B4-BE49-F238E27FC236}">
                  <a16:creationId xmlns:a16="http://schemas.microsoft.com/office/drawing/2014/main" id="{830880D8-D96B-4C4A-B780-96EBD4595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80"/>
              <a:ext cx="2442"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830" name="Rectangle 6">
            <a:extLst>
              <a:ext uri="{FF2B5EF4-FFF2-40B4-BE49-F238E27FC236}">
                <a16:creationId xmlns:a16="http://schemas.microsoft.com/office/drawing/2014/main" id="{078F1C01-9627-4AF1-B5EE-1E087FCDB4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7831" name="Rectangle 7">
            <a:extLst>
              <a:ext uri="{FF2B5EF4-FFF2-40B4-BE49-F238E27FC236}">
                <a16:creationId xmlns:a16="http://schemas.microsoft.com/office/drawing/2014/main" id="{EBAD1976-39AD-4CAD-AF2A-AE5686C4B439}"/>
              </a:ext>
            </a:extLst>
          </p:cNvPr>
          <p:cNvSpPr>
            <a:spLocks noChangeArrowheads="1"/>
          </p:cNvSpPr>
          <p:nvPr/>
        </p:nvSpPr>
        <p:spPr bwMode="auto">
          <a:xfrm>
            <a:off x="0" y="1714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77832" name="Rectangle 9">
            <a:extLst>
              <a:ext uri="{FF2B5EF4-FFF2-40B4-BE49-F238E27FC236}">
                <a16:creationId xmlns:a16="http://schemas.microsoft.com/office/drawing/2014/main" id="{07F0BCA0-9831-48DD-B173-393DA103D67C}"/>
              </a:ext>
            </a:extLst>
          </p:cNvPr>
          <p:cNvSpPr>
            <a:spLocks noChangeArrowheads="1"/>
          </p:cNvSpPr>
          <p:nvPr/>
        </p:nvSpPr>
        <p:spPr bwMode="auto">
          <a:xfrm>
            <a:off x="2916238" y="6021388"/>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a:latin typeface="黑体" panose="02010609060101010101" pitchFamily="49" charset="-122"/>
                <a:ea typeface="黑体" panose="02010609060101010101" pitchFamily="49" charset="-122"/>
              </a:rPr>
              <a:t>螺旋模型示意图</a:t>
            </a:r>
            <a:r>
              <a:rPr lang="zh-CN" altLang="en-US" b="0">
                <a:latin typeface="黑体" panose="02010609060101010101" pitchFamily="49" charset="-122"/>
                <a:ea typeface="黑体" panose="02010609060101010101" pitchFamily="49" charset="-122"/>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3">
            <a:extLst>
              <a:ext uri="{FF2B5EF4-FFF2-40B4-BE49-F238E27FC236}">
                <a16:creationId xmlns:a16="http://schemas.microsoft.com/office/drawing/2014/main" id="{014ED0E2-D0BC-4D36-AAB3-DF5813F00C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9875" name="Rectangle 2">
            <a:extLst>
              <a:ext uri="{FF2B5EF4-FFF2-40B4-BE49-F238E27FC236}">
                <a16:creationId xmlns:a16="http://schemas.microsoft.com/office/drawing/2014/main" id="{000B57A3-B82A-4B4B-AF1D-D827D70F242C}"/>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87043" name="Rectangle 3">
            <a:extLst>
              <a:ext uri="{FF2B5EF4-FFF2-40B4-BE49-F238E27FC236}">
                <a16:creationId xmlns:a16="http://schemas.microsoft.com/office/drawing/2014/main" id="{9BE0F54B-5F8B-4341-BE70-8D92CEBB9E53}"/>
              </a:ext>
            </a:extLst>
          </p:cNvPr>
          <p:cNvSpPr>
            <a:spLocks noGrp="1" noChangeArrowheads="1"/>
          </p:cNvSpPr>
          <p:nvPr>
            <p:ph type="body" idx="1"/>
          </p:nvPr>
        </p:nvSpPr>
        <p:spPr>
          <a:xfrm>
            <a:off x="395288" y="1052513"/>
            <a:ext cx="8343900" cy="5113337"/>
          </a:xfrm>
        </p:spPr>
        <p:txBody>
          <a:bodyPr/>
          <a:lstStyle/>
          <a:p>
            <a:pPr>
              <a:buFont typeface="Wingdings" panose="05000000000000000000" pitchFamily="2" charset="2"/>
              <a:buNone/>
            </a:pPr>
            <a:r>
              <a:rPr lang="en-US" altLang="zh-CN" b="1">
                <a:latin typeface="黑体" panose="02010609060101010101" pitchFamily="49" charset="-122"/>
              </a:rPr>
              <a:t>	</a:t>
            </a:r>
            <a:r>
              <a:rPr lang="zh-CN" altLang="en-US" sz="2800" b="1">
                <a:latin typeface="黑体" panose="02010609060101010101" pitchFamily="49" charset="-122"/>
              </a:rPr>
              <a:t>螺旋模型沿着螺线旋转，在四个象限上分别表达了四个方面的活动，即：</a:t>
            </a:r>
          </a:p>
          <a:p>
            <a:pPr lvl="2"/>
            <a:r>
              <a:rPr lang="zh-CN" altLang="en-US" b="1">
                <a:latin typeface="黑体" panose="02010609060101010101" pitchFamily="49" charset="-122"/>
                <a:ea typeface="黑体" panose="02010609060101010101" pitchFamily="49" charset="-122"/>
              </a:rPr>
              <a:t>制定计划──确定软件目标，选定实施方案，弄清项目开发的限制条件</a:t>
            </a:r>
          </a:p>
          <a:p>
            <a:pPr lvl="2"/>
            <a:r>
              <a:rPr lang="zh-CN" altLang="en-US" b="1">
                <a:solidFill>
                  <a:srgbClr val="FF00FF"/>
                </a:solidFill>
                <a:latin typeface="黑体" panose="02010609060101010101" pitchFamily="49" charset="-122"/>
                <a:ea typeface="黑体" panose="02010609060101010101" pitchFamily="49" charset="-122"/>
              </a:rPr>
              <a:t>风险分析</a:t>
            </a:r>
            <a:r>
              <a:rPr lang="zh-CN" altLang="en-US" b="1">
                <a:latin typeface="黑体" panose="02010609060101010101" pitchFamily="49" charset="-122"/>
                <a:ea typeface="黑体" panose="02010609060101010101" pitchFamily="49" charset="-122"/>
              </a:rPr>
              <a:t>──分析所选方案，考虑如何识别和消除风险</a:t>
            </a:r>
          </a:p>
          <a:p>
            <a:pPr lvl="2"/>
            <a:r>
              <a:rPr lang="zh-CN" altLang="en-US" b="1">
                <a:latin typeface="黑体" panose="02010609060101010101" pitchFamily="49" charset="-122"/>
                <a:ea typeface="黑体" panose="02010609060101010101" pitchFamily="49" charset="-122"/>
              </a:rPr>
              <a:t>实施工程──实施软件开发</a:t>
            </a:r>
          </a:p>
          <a:p>
            <a:pPr lvl="2"/>
            <a:r>
              <a:rPr lang="zh-CN" altLang="en-US" b="1">
                <a:latin typeface="黑体" panose="02010609060101010101" pitchFamily="49" charset="-122"/>
                <a:ea typeface="黑体" panose="02010609060101010101" pitchFamily="49" charset="-122"/>
              </a:rPr>
              <a:t>客户评估──评价开发工作，提出修正建议</a:t>
            </a:r>
          </a:p>
          <a:p>
            <a:pPr algn="just">
              <a:buFont typeface="Wingdings" panose="05000000000000000000" pitchFamily="2" charset="2"/>
              <a:buNone/>
            </a:pPr>
            <a:r>
              <a:rPr lang="zh-CN" altLang="en-US" b="1"/>
              <a:t>	</a:t>
            </a:r>
            <a:r>
              <a:rPr lang="zh-CN" altLang="en-US" sz="2800" b="1">
                <a:latin typeface="黑体" panose="02010609060101010101" pitchFamily="49" charset="-122"/>
              </a:rPr>
              <a:t>螺旋模型适合于大型软件的开发</a:t>
            </a:r>
            <a:r>
              <a:rPr lang="en-US" altLang="zh-CN" sz="2800" b="1">
                <a:latin typeface="黑体" panose="02010609060101010101" pitchFamily="49" charset="-122"/>
              </a:rPr>
              <a:t>;</a:t>
            </a:r>
            <a:r>
              <a:rPr lang="zh-CN" altLang="en-US" sz="2800" b="1">
                <a:latin typeface="黑体" panose="02010609060101010101" pitchFamily="49" charset="-122"/>
              </a:rPr>
              <a:t>然而风险分析需要相当丰富的评估经验，风险的规避又需要深厚的专业知识，这给螺旋模型的应用增加了难度。</a:t>
            </a:r>
            <a:r>
              <a:rPr lang="zh-CN" alt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3">
            <a:extLst>
              <a:ext uri="{FF2B5EF4-FFF2-40B4-BE49-F238E27FC236}">
                <a16:creationId xmlns:a16="http://schemas.microsoft.com/office/drawing/2014/main" id="{AFAF7F02-A379-447F-84B5-37FFC1499B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81923" name="Rectangle 2">
            <a:extLst>
              <a:ext uri="{FF2B5EF4-FFF2-40B4-BE49-F238E27FC236}">
                <a16:creationId xmlns:a16="http://schemas.microsoft.com/office/drawing/2014/main" id="{C7F3193F-D934-46ED-A866-073F3E79CAA9}"/>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89091" name="Rectangle 3">
            <a:extLst>
              <a:ext uri="{FF2B5EF4-FFF2-40B4-BE49-F238E27FC236}">
                <a16:creationId xmlns:a16="http://schemas.microsoft.com/office/drawing/2014/main" id="{E143B952-9285-4CB2-BF83-75304FC04C21}"/>
              </a:ext>
            </a:extLst>
          </p:cNvPr>
          <p:cNvSpPr>
            <a:spLocks noGrp="1" noChangeArrowheads="1"/>
          </p:cNvSpPr>
          <p:nvPr>
            <p:ph type="body" idx="1"/>
          </p:nvPr>
        </p:nvSpPr>
        <p:spPr>
          <a:xfrm>
            <a:off x="684213" y="1268413"/>
            <a:ext cx="8064500" cy="5113337"/>
          </a:xfrm>
        </p:spPr>
        <p:txBody>
          <a:bodyPr/>
          <a:lstStyle/>
          <a:p>
            <a:pPr>
              <a:lnSpc>
                <a:spcPct val="80000"/>
              </a:lnSpc>
              <a:buFont typeface="Wingdings" panose="05000000000000000000" pitchFamily="2" charset="2"/>
              <a:buNone/>
            </a:pPr>
            <a:r>
              <a:rPr lang="en-US" altLang="zh-CN" sz="3300" b="1">
                <a:solidFill>
                  <a:srgbClr val="CC0000"/>
                </a:solidFill>
                <a:latin typeface="黑体" panose="02010609060101010101" pitchFamily="49" charset="-122"/>
              </a:rPr>
              <a:t>7. </a:t>
            </a:r>
            <a:r>
              <a:rPr lang="zh-CN" altLang="en-US" sz="3300" b="1">
                <a:solidFill>
                  <a:srgbClr val="CC0000"/>
                </a:solidFill>
                <a:latin typeface="黑体" panose="02010609060101010101" pitchFamily="49" charset="-122"/>
              </a:rPr>
              <a:t>喷泉模型</a:t>
            </a:r>
            <a:r>
              <a:rPr lang="en-US" altLang="zh-CN" sz="3300" b="1">
                <a:solidFill>
                  <a:srgbClr val="CC0000"/>
                </a:solidFill>
                <a:latin typeface="黑体" panose="02010609060101010101" pitchFamily="49" charset="-122"/>
              </a:rPr>
              <a:t>(</a:t>
            </a:r>
            <a:r>
              <a:rPr lang="zh-CN" altLang="en-US" sz="3300" b="1">
                <a:solidFill>
                  <a:srgbClr val="CC0000"/>
                </a:solidFill>
                <a:latin typeface="黑体" panose="02010609060101010101" pitchFamily="49" charset="-122"/>
              </a:rPr>
              <a:t>迭代模型</a:t>
            </a:r>
            <a:r>
              <a:rPr lang="en-US" altLang="zh-CN" sz="3300" b="1">
                <a:solidFill>
                  <a:srgbClr val="CC0000"/>
                </a:solidFill>
                <a:latin typeface="黑体" panose="02010609060101010101" pitchFamily="49" charset="-122"/>
              </a:rPr>
              <a:t>)</a:t>
            </a:r>
          </a:p>
          <a:p>
            <a:pPr>
              <a:lnSpc>
                <a:spcPct val="80000"/>
              </a:lnSpc>
              <a:buFont typeface="Wingdings" panose="05000000000000000000" pitchFamily="2" charset="2"/>
              <a:buNone/>
            </a:pPr>
            <a:r>
              <a:rPr lang="en-US" altLang="zh-CN" b="1">
                <a:latin typeface="黑体" panose="02010609060101010101" pitchFamily="49" charset="-122"/>
              </a:rPr>
              <a:t>	</a:t>
            </a:r>
            <a:r>
              <a:rPr lang="zh-CN" altLang="en-US" sz="2400" b="1">
                <a:latin typeface="黑体" panose="02010609060101010101" pitchFamily="49" charset="-122"/>
              </a:rPr>
              <a:t>喷泉模型认为软件开发过程具有两个固有的本质特征：</a:t>
            </a:r>
          </a:p>
          <a:p>
            <a:pPr lvl="1">
              <a:lnSpc>
                <a:spcPct val="80000"/>
              </a:lnSpc>
            </a:pPr>
            <a:r>
              <a:rPr lang="zh-CN" altLang="en-US" sz="2400" b="1">
                <a:solidFill>
                  <a:srgbClr val="FF00FF"/>
                </a:solidFill>
                <a:latin typeface="黑体" panose="02010609060101010101" pitchFamily="49" charset="-122"/>
                <a:ea typeface="黑体" panose="02010609060101010101" pitchFamily="49" charset="-122"/>
              </a:rPr>
              <a:t>迭代</a:t>
            </a:r>
          </a:p>
          <a:p>
            <a:pPr lvl="1">
              <a:lnSpc>
                <a:spcPct val="80000"/>
              </a:lnSpc>
              <a:buFont typeface="Wingdings" panose="05000000000000000000" pitchFamily="2" charset="2"/>
              <a:buNone/>
            </a:pPr>
            <a:r>
              <a:rPr lang="zh-CN" altLang="en-US" sz="2400" b="1">
                <a:latin typeface="黑体" panose="02010609060101010101" pitchFamily="49" charset="-122"/>
                <a:ea typeface="黑体" panose="02010609060101010101" pitchFamily="49" charset="-122"/>
              </a:rPr>
              <a:t>      多次重复、演进。</a:t>
            </a:r>
          </a:p>
          <a:p>
            <a:pPr lvl="1">
              <a:lnSpc>
                <a:spcPct val="80000"/>
              </a:lnSpc>
            </a:pPr>
            <a:r>
              <a:rPr lang="zh-CN" altLang="en-US" sz="2400" b="1">
                <a:solidFill>
                  <a:srgbClr val="FF00FF"/>
                </a:solidFill>
                <a:latin typeface="黑体" panose="02010609060101010101" pitchFamily="49" charset="-122"/>
                <a:ea typeface="黑体" panose="02010609060101010101" pitchFamily="49" charset="-122"/>
              </a:rPr>
              <a:t>无间隙</a:t>
            </a:r>
          </a:p>
          <a:p>
            <a:pPr lvl="1">
              <a:lnSpc>
                <a:spcPct val="80000"/>
              </a:lnSpc>
              <a:buFont typeface="Wingdings" panose="05000000000000000000" pitchFamily="2" charset="2"/>
              <a:buNone/>
            </a:pPr>
            <a:r>
              <a:rPr lang="zh-CN" altLang="en-US" sz="2400" b="1">
                <a:latin typeface="黑体" panose="02010609060101010101" pitchFamily="49" charset="-122"/>
                <a:ea typeface="黑体" panose="02010609060101010101" pitchFamily="49" charset="-122"/>
              </a:rPr>
              <a:t>      各阶段间无明显的界限。支持分析和设计结果的自然复用。</a:t>
            </a:r>
          </a:p>
          <a:p>
            <a:pPr>
              <a:lnSpc>
                <a:spcPct val="80000"/>
              </a:lnSpc>
              <a:buFont typeface="Wingdings" panose="05000000000000000000" pitchFamily="2" charset="2"/>
              <a:buNone/>
            </a:pPr>
            <a:r>
              <a:rPr lang="zh-CN" altLang="en-US" sz="3300" b="1"/>
              <a:t>	</a:t>
            </a:r>
            <a:r>
              <a:rPr lang="zh-CN" altLang="en-US" sz="2400" b="1">
                <a:solidFill>
                  <a:srgbClr val="FF00FF"/>
                </a:solidFill>
                <a:latin typeface="黑体" panose="02010609060101010101" pitchFamily="49" charset="-122"/>
              </a:rPr>
              <a:t>适用：</a:t>
            </a:r>
            <a:r>
              <a:rPr lang="zh-CN" altLang="en-US" sz="2400" b="1">
                <a:latin typeface="黑体" panose="02010609060101010101" pitchFamily="49" charset="-122"/>
              </a:rPr>
              <a:t>面向对象的软件开发过程。对象概念的引入，对象及对象关系在分析、设计和实现阶段的表达方式的统一，使得开发活动之间的迭代和无间隙性能够容易地实现。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a:extLst>
              <a:ext uri="{FF2B5EF4-FFF2-40B4-BE49-F238E27FC236}">
                <a16:creationId xmlns:a16="http://schemas.microsoft.com/office/drawing/2014/main" id="{A72D9A96-F2FA-40E2-A181-7B73A20E5B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83971" name="Rectangle 2">
            <a:extLst>
              <a:ext uri="{FF2B5EF4-FFF2-40B4-BE49-F238E27FC236}">
                <a16:creationId xmlns:a16="http://schemas.microsoft.com/office/drawing/2014/main" id="{49DEC9FE-1C66-49EC-BB9E-75E01073ED93}"/>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83972" name="Rectangle 3">
            <a:extLst>
              <a:ext uri="{FF2B5EF4-FFF2-40B4-BE49-F238E27FC236}">
                <a16:creationId xmlns:a16="http://schemas.microsoft.com/office/drawing/2014/main" id="{714D3011-34EB-4B12-BC2C-C1598EE9D735}"/>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83973" name="Rectangle 5">
            <a:extLst>
              <a:ext uri="{FF2B5EF4-FFF2-40B4-BE49-F238E27FC236}">
                <a16:creationId xmlns:a16="http://schemas.microsoft.com/office/drawing/2014/main" id="{7133ADB4-86F9-4343-8E84-18ADDE3992B9}"/>
              </a:ext>
            </a:extLst>
          </p:cNvPr>
          <p:cNvSpPr>
            <a:spLocks noChangeArrowheads="1"/>
          </p:cNvSpPr>
          <p:nvPr/>
        </p:nvSpPr>
        <p:spPr bwMode="auto">
          <a:xfrm>
            <a:off x="0" y="2466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83974" name="Object 4">
            <a:extLst>
              <a:ext uri="{FF2B5EF4-FFF2-40B4-BE49-F238E27FC236}">
                <a16:creationId xmlns:a16="http://schemas.microsoft.com/office/drawing/2014/main" id="{31D87AA2-0D7E-4E72-AC4C-E3F4B6B4E2CE}"/>
              </a:ext>
            </a:extLst>
          </p:cNvPr>
          <p:cNvGraphicFramePr>
            <a:graphicFrameLocks noChangeAspect="1"/>
          </p:cNvGraphicFramePr>
          <p:nvPr/>
        </p:nvGraphicFramePr>
        <p:xfrm>
          <a:off x="1619250" y="1341438"/>
          <a:ext cx="5905500" cy="4248150"/>
        </p:xfrm>
        <a:graphic>
          <a:graphicData uri="http://schemas.openxmlformats.org/presentationml/2006/ole">
            <mc:AlternateContent xmlns:mc="http://schemas.openxmlformats.org/markup-compatibility/2006">
              <mc:Choice xmlns:v="urn:schemas-microsoft-com:vml" Requires="v">
                <p:oleObj spid="_x0000_s84011" name="Visio" r:id="rId4" imgW="1564234" imgH="1926641" progId="Visio.Drawing.11">
                  <p:embed/>
                </p:oleObj>
              </mc:Choice>
              <mc:Fallback>
                <p:oleObj name="Visio" r:id="rId4" imgW="1564234" imgH="192664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341438"/>
                        <a:ext cx="59055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5" name="Rectangle 6">
            <a:extLst>
              <a:ext uri="{FF2B5EF4-FFF2-40B4-BE49-F238E27FC236}">
                <a16:creationId xmlns:a16="http://schemas.microsoft.com/office/drawing/2014/main" id="{6488AB3B-073F-4015-9796-CA7CB3A7B334}"/>
              </a:ext>
            </a:extLst>
          </p:cNvPr>
          <p:cNvSpPr>
            <a:spLocks noChangeArrowheads="1"/>
          </p:cNvSpPr>
          <p:nvPr/>
        </p:nvSpPr>
        <p:spPr bwMode="auto">
          <a:xfrm>
            <a:off x="3419475" y="5876925"/>
            <a:ext cx="2482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a:latin typeface="黑体" panose="02010609060101010101" pitchFamily="49" charset="-122"/>
                <a:ea typeface="黑体" panose="02010609060101010101" pitchFamily="49" charset="-122"/>
              </a:rPr>
              <a:t>喷泉模型示意图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3">
            <a:extLst>
              <a:ext uri="{FF2B5EF4-FFF2-40B4-BE49-F238E27FC236}">
                <a16:creationId xmlns:a16="http://schemas.microsoft.com/office/drawing/2014/main" id="{D832DB9F-1F9D-454E-8614-36A434C926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86019" name="Rectangle 2">
            <a:extLst>
              <a:ext uri="{FF2B5EF4-FFF2-40B4-BE49-F238E27FC236}">
                <a16:creationId xmlns:a16="http://schemas.microsoft.com/office/drawing/2014/main" id="{82228E18-AE68-4C61-8069-C2E8C0D5FFDB}"/>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93187" name="Rectangle 3">
            <a:extLst>
              <a:ext uri="{FF2B5EF4-FFF2-40B4-BE49-F238E27FC236}">
                <a16:creationId xmlns:a16="http://schemas.microsoft.com/office/drawing/2014/main" id="{93479A0B-46FD-4692-8BD7-28145E458214}"/>
              </a:ext>
            </a:extLst>
          </p:cNvPr>
          <p:cNvSpPr>
            <a:spLocks noGrp="1" noChangeArrowheads="1"/>
          </p:cNvSpPr>
          <p:nvPr>
            <p:ph type="body" idx="1"/>
          </p:nvPr>
        </p:nvSpPr>
        <p:spPr>
          <a:xfrm>
            <a:off x="647700" y="1409700"/>
            <a:ext cx="7812088" cy="4856163"/>
          </a:xfrm>
        </p:spPr>
        <p:txBody>
          <a:bodyPr/>
          <a:lstStyle/>
          <a:p>
            <a:pPr>
              <a:buFont typeface="Wingdings" panose="05000000000000000000" pitchFamily="2" charset="2"/>
              <a:buNone/>
            </a:pPr>
            <a:r>
              <a:rPr lang="en-US" altLang="zh-CN" sz="3300" b="1">
                <a:solidFill>
                  <a:srgbClr val="CC0000"/>
                </a:solidFill>
                <a:latin typeface="黑体" panose="02010609060101010101" pitchFamily="49" charset="-122"/>
              </a:rPr>
              <a:t>8. </a:t>
            </a:r>
            <a:r>
              <a:rPr lang="zh-CN" altLang="en-US" sz="3300" b="1">
                <a:solidFill>
                  <a:srgbClr val="CC0000"/>
                </a:solidFill>
                <a:latin typeface="黑体" panose="02010609060101010101" pitchFamily="49" charset="-122"/>
              </a:rPr>
              <a:t>构件组装模型</a:t>
            </a:r>
          </a:p>
          <a:p>
            <a:pPr lvl="1"/>
            <a:r>
              <a:rPr lang="zh-CN" altLang="en-US" b="1">
                <a:latin typeface="黑体" panose="02010609060101010101" pitchFamily="49" charset="-122"/>
                <a:ea typeface="黑体" panose="02010609060101010101" pitchFamily="49" charset="-122"/>
              </a:rPr>
              <a:t>构件组装模型本质上是演化的，开发过程是迭代的。</a:t>
            </a:r>
          </a:p>
          <a:p>
            <a:pPr lvl="1"/>
            <a:r>
              <a:rPr lang="zh-CN" altLang="en-US" b="1">
                <a:latin typeface="黑体" panose="02010609060101010101" pitchFamily="49" charset="-122"/>
                <a:ea typeface="黑体" panose="02010609060101010101" pitchFamily="49" charset="-122"/>
              </a:rPr>
              <a:t>构建组装模型由五个阶段组成：</a:t>
            </a:r>
          </a:p>
          <a:p>
            <a:pPr lvl="2"/>
            <a:r>
              <a:rPr lang="zh-CN" altLang="en-US" b="1">
                <a:latin typeface="黑体" panose="02010609060101010101" pitchFamily="49" charset="-122"/>
                <a:ea typeface="黑体" panose="02010609060101010101" pitchFamily="49" charset="-122"/>
              </a:rPr>
              <a:t>	需求定义和分析</a:t>
            </a:r>
          </a:p>
          <a:p>
            <a:pPr lvl="2"/>
            <a:r>
              <a:rPr lang="zh-CN" altLang="en-US" b="1">
                <a:latin typeface="黑体" panose="02010609060101010101" pitchFamily="49" charset="-122"/>
                <a:ea typeface="黑体" panose="02010609060101010101" pitchFamily="49" charset="-122"/>
              </a:rPr>
              <a:t>	软件体系结构设计</a:t>
            </a:r>
          </a:p>
          <a:p>
            <a:pPr lvl="2"/>
            <a:r>
              <a:rPr lang="zh-CN" altLang="en-US" b="1">
                <a:latin typeface="黑体" panose="02010609060101010101" pitchFamily="49" charset="-122"/>
                <a:ea typeface="黑体" panose="02010609060101010101" pitchFamily="49" charset="-122"/>
              </a:rPr>
              <a:t>	构件开发</a:t>
            </a:r>
          </a:p>
          <a:p>
            <a:pPr lvl="2"/>
            <a:r>
              <a:rPr lang="zh-CN" altLang="en-US" b="1">
                <a:latin typeface="黑体" panose="02010609060101010101" pitchFamily="49" charset="-122"/>
                <a:ea typeface="黑体" panose="02010609060101010101" pitchFamily="49" charset="-122"/>
              </a:rPr>
              <a:t>	应用软件构造</a:t>
            </a:r>
          </a:p>
          <a:p>
            <a:pPr lvl="2"/>
            <a:r>
              <a:rPr lang="zh-CN" altLang="en-US" b="1">
                <a:latin typeface="黑体" panose="02010609060101010101" pitchFamily="49" charset="-122"/>
                <a:ea typeface="黑体" panose="02010609060101010101" pitchFamily="49" charset="-122"/>
              </a:rPr>
              <a:t>	测试和发布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a:extLst>
              <a:ext uri="{FF2B5EF4-FFF2-40B4-BE49-F238E27FC236}">
                <a16:creationId xmlns:a16="http://schemas.microsoft.com/office/drawing/2014/main" id="{4E6E1BB1-9A48-4785-B026-87C3C1DF42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0243" name="Rectangle 2">
            <a:extLst>
              <a:ext uri="{FF2B5EF4-FFF2-40B4-BE49-F238E27FC236}">
                <a16:creationId xmlns:a16="http://schemas.microsoft.com/office/drawing/2014/main" id="{C6FD802F-CA53-4A0D-8DD7-AE9135EC983B}"/>
              </a:ext>
            </a:extLst>
          </p:cNvPr>
          <p:cNvSpPr>
            <a:spLocks noGrp="1" noChangeArrowheads="1"/>
          </p:cNvSpPr>
          <p:nvPr>
            <p:ph type="title"/>
          </p:nvPr>
        </p:nvSpPr>
        <p:spPr/>
        <p:txBody>
          <a:bodyPr/>
          <a:lstStyle/>
          <a:p>
            <a:r>
              <a:rPr lang="en-US" altLang="zh-CN">
                <a:latin typeface="华文中宋" panose="02010600040101010101" pitchFamily="2" charset="-122"/>
              </a:rPr>
              <a:t>§2.1 </a:t>
            </a:r>
            <a:r>
              <a:rPr lang="zh-CN" altLang="en-US">
                <a:latin typeface="华文中宋" panose="02010600040101010101" pitchFamily="2" charset="-122"/>
              </a:rPr>
              <a:t>软件工程过程</a:t>
            </a:r>
          </a:p>
        </p:txBody>
      </p:sp>
      <p:sp>
        <p:nvSpPr>
          <p:cNvPr id="15363" name="Rectangle 3">
            <a:extLst>
              <a:ext uri="{FF2B5EF4-FFF2-40B4-BE49-F238E27FC236}">
                <a16:creationId xmlns:a16="http://schemas.microsoft.com/office/drawing/2014/main" id="{6543B23E-E739-4552-BBBE-E4C5A8108B92}"/>
              </a:ext>
            </a:extLst>
          </p:cNvPr>
          <p:cNvSpPr>
            <a:spLocks noGrp="1" noChangeArrowheads="1"/>
          </p:cNvSpPr>
          <p:nvPr>
            <p:ph type="body" idx="1"/>
          </p:nvPr>
        </p:nvSpPr>
        <p:spPr>
          <a:xfrm>
            <a:off x="468313" y="1052513"/>
            <a:ext cx="8343900" cy="5472112"/>
          </a:xfrm>
        </p:spPr>
        <p:txBody>
          <a:bodyPr/>
          <a:lstStyle/>
          <a:p>
            <a:pPr>
              <a:lnSpc>
                <a:spcPct val="80000"/>
              </a:lnSpc>
              <a:buFont typeface="Wingdings" panose="05000000000000000000" pitchFamily="2" charset="2"/>
              <a:buNone/>
              <a:defRPr/>
            </a:pPr>
            <a:r>
              <a:rPr lang="zh-CN" altLang="en-US" sz="2800" b="1" dirty="0">
                <a:solidFill>
                  <a:srgbClr val="CC0000"/>
                </a:solidFill>
              </a:rPr>
              <a:t>软件工程过程</a:t>
            </a:r>
            <a:r>
              <a:rPr lang="en-US" altLang="zh-CN" sz="2800" b="1" dirty="0">
                <a:solidFill>
                  <a:srgbClr val="CC0000"/>
                </a:solidFill>
              </a:rPr>
              <a:t>(Software Engineering Process)</a:t>
            </a:r>
          </a:p>
          <a:p>
            <a:pPr>
              <a:lnSpc>
                <a:spcPct val="80000"/>
              </a:lnSpc>
              <a:buFont typeface="Wingdings" panose="05000000000000000000" pitchFamily="2" charset="2"/>
              <a:buNone/>
              <a:defRPr/>
            </a:pPr>
            <a:r>
              <a:rPr lang="en-US" altLang="zh-CN" sz="2400" dirty="0"/>
              <a:t>	</a:t>
            </a:r>
            <a:r>
              <a:rPr lang="zh-CN" altLang="en-US" sz="2400" b="1" dirty="0"/>
              <a:t>软件工程过程是为获得软件产品，在软件工具支持下由软件工程师完成的一系列软件工程活动。软件工程过程遵循</a:t>
            </a:r>
            <a:r>
              <a:rPr lang="en-US" altLang="zh-CN" sz="2400" b="1" dirty="0">
                <a:solidFill>
                  <a:srgbClr val="FF00FF"/>
                </a:solidFill>
              </a:rPr>
              <a:t>PDCA</a:t>
            </a:r>
            <a:r>
              <a:rPr lang="zh-CN" altLang="en-US" sz="2400" b="1" dirty="0"/>
              <a:t>抽象活动，包含四种基本的过程活动：</a:t>
            </a:r>
          </a:p>
          <a:p>
            <a:pPr>
              <a:lnSpc>
                <a:spcPct val="80000"/>
              </a:lnSpc>
              <a:buFont typeface="Wingdings" panose="05000000000000000000" pitchFamily="2" charset="2"/>
              <a:buNone/>
              <a:defRPr/>
            </a:pPr>
            <a:r>
              <a:rPr lang="zh-CN" altLang="en-US" sz="2400" b="1" dirty="0"/>
              <a:t>	</a:t>
            </a:r>
            <a:r>
              <a:rPr lang="en-US" altLang="zh-CN" sz="2400" b="1" dirty="0"/>
              <a:t>·</a:t>
            </a:r>
            <a:r>
              <a:rPr lang="en-US" altLang="zh-CN" sz="2400" b="1" dirty="0">
                <a:effectLst>
                  <a:outerShdw blurRad="38100" dist="38100" dir="2700000" algn="tl">
                    <a:srgbClr val="C0C0C0"/>
                  </a:outerShdw>
                </a:effectLst>
              </a:rPr>
              <a:t>P (Plan)</a:t>
            </a:r>
            <a:r>
              <a:rPr lang="en-US" altLang="zh-CN" sz="2400" b="1" dirty="0"/>
              <a:t> : </a:t>
            </a:r>
            <a:r>
              <a:rPr lang="zh-CN" altLang="en-US" sz="2400" b="1" dirty="0">
                <a:solidFill>
                  <a:srgbClr val="FF00FF"/>
                </a:solidFill>
              </a:rPr>
              <a:t>软件规格说明</a:t>
            </a:r>
            <a:r>
              <a:rPr lang="zh-CN" altLang="en-US" sz="2400" b="1" dirty="0"/>
              <a:t>。规定软件的功能及其使用的限制；</a:t>
            </a:r>
          </a:p>
          <a:p>
            <a:pPr>
              <a:lnSpc>
                <a:spcPct val="80000"/>
              </a:lnSpc>
              <a:buFont typeface="Wingdings" panose="05000000000000000000" pitchFamily="2" charset="2"/>
              <a:buNone/>
              <a:defRPr/>
            </a:pPr>
            <a:r>
              <a:rPr lang="zh-CN" altLang="en-US" sz="2400" b="1" dirty="0"/>
              <a:t>	</a:t>
            </a:r>
            <a:r>
              <a:rPr lang="en-US" altLang="zh-CN" sz="2400" b="1" dirty="0"/>
              <a:t>·</a:t>
            </a:r>
            <a:r>
              <a:rPr lang="en-US" altLang="zh-CN" sz="2400" b="1" dirty="0">
                <a:effectLst>
                  <a:outerShdw blurRad="38100" dist="38100" dir="2700000" algn="tl">
                    <a:srgbClr val="C0C0C0"/>
                  </a:outerShdw>
                </a:effectLst>
              </a:rPr>
              <a:t>D (Do)</a:t>
            </a:r>
            <a:r>
              <a:rPr lang="en-US" altLang="zh-CN" sz="2400" b="1" dirty="0"/>
              <a:t> : </a:t>
            </a:r>
            <a:r>
              <a:rPr lang="zh-CN" altLang="en-US" sz="2400" b="1" dirty="0">
                <a:solidFill>
                  <a:srgbClr val="FF00FF"/>
                </a:solidFill>
              </a:rPr>
              <a:t>软件开发</a:t>
            </a:r>
            <a:r>
              <a:rPr lang="zh-CN" altLang="en-US" sz="2400" b="1" dirty="0"/>
              <a:t>。产生满足规格说明的软件；</a:t>
            </a:r>
          </a:p>
          <a:p>
            <a:pPr>
              <a:lnSpc>
                <a:spcPct val="80000"/>
              </a:lnSpc>
              <a:buFont typeface="Wingdings" panose="05000000000000000000" pitchFamily="2" charset="2"/>
              <a:buNone/>
              <a:defRPr/>
            </a:pPr>
            <a:r>
              <a:rPr lang="zh-CN" altLang="en-US" sz="2400" b="1" dirty="0"/>
              <a:t>	</a:t>
            </a:r>
            <a:r>
              <a:rPr lang="en-US" altLang="zh-CN" sz="2400" b="1" dirty="0"/>
              <a:t>·</a:t>
            </a:r>
            <a:r>
              <a:rPr lang="en-US" altLang="zh-CN" sz="2400" b="1" dirty="0">
                <a:effectLst>
                  <a:outerShdw blurRad="38100" dist="38100" dir="2700000" algn="tl">
                    <a:srgbClr val="C0C0C0"/>
                  </a:outerShdw>
                </a:effectLst>
              </a:rPr>
              <a:t>C (Check)</a:t>
            </a:r>
            <a:r>
              <a:rPr lang="en-US" altLang="zh-CN" sz="2400" b="1" dirty="0"/>
              <a:t> : </a:t>
            </a:r>
            <a:r>
              <a:rPr lang="zh-CN" altLang="en-US" sz="2400" b="1" dirty="0">
                <a:solidFill>
                  <a:srgbClr val="FF00FF"/>
                </a:solidFill>
              </a:rPr>
              <a:t>软件确认</a:t>
            </a:r>
            <a:r>
              <a:rPr lang="zh-CN" altLang="en-US" sz="2400" b="1" dirty="0"/>
              <a:t>。通过有效性验证以保证软件能够满足客户的要求；</a:t>
            </a:r>
          </a:p>
          <a:p>
            <a:pPr>
              <a:lnSpc>
                <a:spcPct val="80000"/>
              </a:lnSpc>
              <a:buFont typeface="Wingdings" panose="05000000000000000000" pitchFamily="2" charset="2"/>
              <a:buNone/>
              <a:defRPr/>
            </a:pPr>
            <a:r>
              <a:rPr lang="zh-CN" altLang="en-US" sz="2400" b="1" dirty="0"/>
              <a:t>	</a:t>
            </a:r>
            <a:r>
              <a:rPr lang="en-US" altLang="zh-CN" sz="2400" b="1" dirty="0"/>
              <a:t>·</a:t>
            </a:r>
            <a:r>
              <a:rPr lang="en-US" altLang="zh-CN" sz="2400" b="1" dirty="0">
                <a:effectLst>
                  <a:outerShdw blurRad="38100" dist="38100" dir="2700000" algn="tl">
                    <a:srgbClr val="C0C0C0"/>
                  </a:outerShdw>
                </a:effectLst>
              </a:rPr>
              <a:t>A (Action)</a:t>
            </a:r>
            <a:r>
              <a:rPr lang="en-US" altLang="zh-CN" sz="2400" b="1" dirty="0"/>
              <a:t> : </a:t>
            </a:r>
            <a:r>
              <a:rPr lang="zh-CN" altLang="en-US" sz="2400" b="1" dirty="0">
                <a:solidFill>
                  <a:srgbClr val="FF00FF"/>
                </a:solidFill>
              </a:rPr>
              <a:t>软件演进</a:t>
            </a:r>
            <a:r>
              <a:rPr lang="zh-CN" altLang="en-US" sz="2400" b="1" dirty="0"/>
              <a:t>。为满足客户的变更要求，软件必须在使用的过程中不断地改进。</a:t>
            </a:r>
          </a:p>
          <a:p>
            <a:pPr>
              <a:lnSpc>
                <a:spcPct val="80000"/>
              </a:lnSpc>
              <a:buFont typeface="Wingdings" panose="05000000000000000000" pitchFamily="2" charset="2"/>
              <a:buNone/>
              <a:defRPr/>
            </a:pPr>
            <a:r>
              <a:rPr lang="zh-CN" altLang="en-US" sz="2400" b="1" dirty="0"/>
              <a:t>		事实上，软件工程过程是一个软件开发机构针对某一类软件产品为自己规定的工作步骤，它应当是科学的、合理的，否则必将影响到软件产品的质量。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3">
            <a:extLst>
              <a:ext uri="{FF2B5EF4-FFF2-40B4-BE49-F238E27FC236}">
                <a16:creationId xmlns:a16="http://schemas.microsoft.com/office/drawing/2014/main" id="{EBBBC420-C302-4A9D-A8B1-1E12BE3997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88067" name="Rectangle 2">
            <a:extLst>
              <a:ext uri="{FF2B5EF4-FFF2-40B4-BE49-F238E27FC236}">
                <a16:creationId xmlns:a16="http://schemas.microsoft.com/office/drawing/2014/main" id="{1DF77C3E-E9CC-40E7-B643-556165C5EFCF}"/>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88068" name="Rectangle 3">
            <a:extLst>
              <a:ext uri="{FF2B5EF4-FFF2-40B4-BE49-F238E27FC236}">
                <a16:creationId xmlns:a16="http://schemas.microsoft.com/office/drawing/2014/main" id="{6CA286EA-95A7-482A-A9BE-ABD57A6792BA}"/>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88069" name="Rectangle 5">
            <a:extLst>
              <a:ext uri="{FF2B5EF4-FFF2-40B4-BE49-F238E27FC236}">
                <a16:creationId xmlns:a16="http://schemas.microsoft.com/office/drawing/2014/main" id="{E9A530B8-08E7-4F49-A2EF-D94489C8B7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88070" name="Object 4">
            <a:extLst>
              <a:ext uri="{FF2B5EF4-FFF2-40B4-BE49-F238E27FC236}">
                <a16:creationId xmlns:a16="http://schemas.microsoft.com/office/drawing/2014/main" id="{17D3F73E-3F3B-4E62-AE71-BE6396896B1B}"/>
              </a:ext>
            </a:extLst>
          </p:cNvPr>
          <p:cNvGraphicFramePr>
            <a:graphicFrameLocks noChangeAspect="1"/>
          </p:cNvGraphicFramePr>
          <p:nvPr/>
        </p:nvGraphicFramePr>
        <p:xfrm>
          <a:off x="1187450" y="1412875"/>
          <a:ext cx="7345363" cy="4449763"/>
        </p:xfrm>
        <a:graphic>
          <a:graphicData uri="http://schemas.openxmlformats.org/presentationml/2006/ole">
            <mc:AlternateContent xmlns:mc="http://schemas.openxmlformats.org/markup-compatibility/2006">
              <mc:Choice xmlns:v="urn:schemas-microsoft-com:vml" Requires="v">
                <p:oleObj spid="_x0000_s88107" name="Visio" r:id="rId4" imgW="3169920" imgH="1983029" progId="Visio.Drawing.11">
                  <p:embed/>
                </p:oleObj>
              </mc:Choice>
              <mc:Fallback>
                <p:oleObj name="Visio" r:id="rId4" imgW="3169920" imgH="1983029"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412875"/>
                        <a:ext cx="7345363"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1" name="Rectangle 6">
            <a:extLst>
              <a:ext uri="{FF2B5EF4-FFF2-40B4-BE49-F238E27FC236}">
                <a16:creationId xmlns:a16="http://schemas.microsoft.com/office/drawing/2014/main" id="{8D1914F4-D9DD-40DD-918E-8A82F8EAE2E2}"/>
              </a:ext>
            </a:extLst>
          </p:cNvPr>
          <p:cNvSpPr>
            <a:spLocks noChangeArrowheads="1"/>
          </p:cNvSpPr>
          <p:nvPr/>
        </p:nvSpPr>
        <p:spPr bwMode="auto">
          <a:xfrm>
            <a:off x="3492500" y="5805488"/>
            <a:ext cx="2176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zh-CN" altLang="en-US">
                <a:latin typeface="黑体" panose="02010609060101010101" pitchFamily="49" charset="-122"/>
                <a:ea typeface="黑体" panose="02010609060101010101" pitchFamily="49" charset="-122"/>
              </a:rPr>
              <a:t>构件组装模型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3">
            <a:extLst>
              <a:ext uri="{FF2B5EF4-FFF2-40B4-BE49-F238E27FC236}">
                <a16:creationId xmlns:a16="http://schemas.microsoft.com/office/drawing/2014/main" id="{0AD3E7AE-FC7B-4E06-8C44-183161948ED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90115" name="Rectangle 2">
            <a:extLst>
              <a:ext uri="{FF2B5EF4-FFF2-40B4-BE49-F238E27FC236}">
                <a16:creationId xmlns:a16="http://schemas.microsoft.com/office/drawing/2014/main" id="{A6A314C0-5F97-44CE-979F-D3128EE52603}"/>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97283" name="Rectangle 3">
            <a:extLst>
              <a:ext uri="{FF2B5EF4-FFF2-40B4-BE49-F238E27FC236}">
                <a16:creationId xmlns:a16="http://schemas.microsoft.com/office/drawing/2014/main" id="{25468A68-E513-4154-888E-F0E5778796C4}"/>
              </a:ext>
            </a:extLst>
          </p:cNvPr>
          <p:cNvSpPr>
            <a:spLocks noGrp="1" noChangeArrowheads="1"/>
          </p:cNvSpPr>
          <p:nvPr>
            <p:ph type="body" idx="1"/>
          </p:nvPr>
        </p:nvSpPr>
        <p:spPr>
          <a:xfrm>
            <a:off x="647700" y="1409700"/>
            <a:ext cx="7812088" cy="4856163"/>
          </a:xfrm>
        </p:spPr>
        <p:txBody>
          <a:bodyPr/>
          <a:lstStyle/>
          <a:p>
            <a:pPr lvl="1">
              <a:lnSpc>
                <a:spcPct val="100000"/>
              </a:lnSpc>
            </a:pPr>
            <a:r>
              <a:rPr lang="zh-CN" altLang="en-US" b="1">
                <a:latin typeface="黑体" panose="02010609060101010101" pitchFamily="49" charset="-122"/>
                <a:ea typeface="黑体" panose="02010609060101010101" pitchFamily="49" charset="-122"/>
              </a:rPr>
              <a:t>软件的开发过程步骤如下：</a:t>
            </a:r>
          </a:p>
          <a:p>
            <a:pPr lvl="2" algn="just">
              <a:lnSpc>
                <a:spcPct val="100000"/>
              </a:lnSpc>
              <a:buFont typeface="Monotype Sorts" pitchFamily="2" charset="2"/>
              <a:buNone/>
            </a:pPr>
            <a:r>
              <a:rPr lang="en-US" altLang="zh-CN" sz="2500" b="1">
                <a:latin typeface="黑体" panose="02010609060101010101" pitchFamily="49" charset="-122"/>
                <a:ea typeface="黑体" panose="02010609060101010101" pitchFamily="49" charset="-122"/>
              </a:rPr>
              <a:t>(1)</a:t>
            </a:r>
            <a:r>
              <a:rPr lang="zh-CN" altLang="en-US" sz="2500" b="1">
                <a:latin typeface="黑体" panose="02010609060101010101" pitchFamily="49" charset="-122"/>
                <a:ea typeface="黑体" panose="02010609060101010101" pitchFamily="49" charset="-122"/>
              </a:rPr>
              <a:t>定义和分析需求；</a:t>
            </a:r>
          </a:p>
          <a:p>
            <a:pPr lvl="2" algn="just">
              <a:lnSpc>
                <a:spcPct val="100000"/>
              </a:lnSpc>
              <a:buFont typeface="Monotype Sorts" pitchFamily="2" charset="2"/>
              <a:buNone/>
            </a:pPr>
            <a:r>
              <a:rPr lang="en-US" altLang="zh-CN" sz="2500" b="1">
                <a:latin typeface="黑体" panose="02010609060101010101" pitchFamily="49" charset="-122"/>
                <a:ea typeface="黑体" panose="02010609060101010101" pitchFamily="49" charset="-122"/>
              </a:rPr>
              <a:t>(2)</a:t>
            </a:r>
            <a:r>
              <a:rPr lang="zh-CN" altLang="en-US" sz="2500" b="1">
                <a:latin typeface="黑体" panose="02010609060101010101" pitchFamily="49" charset="-122"/>
                <a:ea typeface="黑体" panose="02010609060101010101" pitchFamily="49" charset="-122"/>
              </a:rPr>
              <a:t>标识本项目需要什么构件；</a:t>
            </a:r>
          </a:p>
          <a:p>
            <a:pPr lvl="2" algn="just">
              <a:lnSpc>
                <a:spcPct val="100000"/>
              </a:lnSpc>
              <a:buFont typeface="Monotype Sorts" pitchFamily="2" charset="2"/>
              <a:buNone/>
            </a:pPr>
            <a:r>
              <a:rPr lang="en-US" altLang="zh-CN" sz="2500" b="1">
                <a:latin typeface="黑体" panose="02010609060101010101" pitchFamily="49" charset="-122"/>
                <a:ea typeface="黑体" panose="02010609060101010101" pitchFamily="49" charset="-122"/>
              </a:rPr>
              <a:t>(3)</a:t>
            </a:r>
            <a:r>
              <a:rPr lang="zh-CN" altLang="en-US" sz="2500" b="1">
                <a:latin typeface="黑体" panose="02010609060101010101" pitchFamily="49" charset="-122"/>
                <a:ea typeface="黑体" panose="02010609060101010101" pitchFamily="49" charset="-122"/>
              </a:rPr>
              <a:t>从库中查找构件或相似的构件；</a:t>
            </a:r>
          </a:p>
          <a:p>
            <a:pPr lvl="2" algn="just">
              <a:lnSpc>
                <a:spcPct val="100000"/>
              </a:lnSpc>
              <a:buFont typeface="Monotype Sorts" pitchFamily="2" charset="2"/>
              <a:buNone/>
            </a:pPr>
            <a:r>
              <a:rPr lang="en-US" altLang="zh-CN" sz="2500" b="1">
                <a:latin typeface="黑体" panose="02010609060101010101" pitchFamily="49" charset="-122"/>
                <a:ea typeface="黑体" panose="02010609060101010101" pitchFamily="49" charset="-122"/>
              </a:rPr>
              <a:t>(4)</a:t>
            </a:r>
            <a:r>
              <a:rPr lang="zh-CN" altLang="en-US" sz="2500" b="1">
                <a:latin typeface="黑体" panose="02010609060101010101" pitchFamily="49" charset="-122"/>
                <a:ea typeface="黑体" panose="02010609060101010101" pitchFamily="49" charset="-122"/>
              </a:rPr>
              <a:t>如果可用转</a:t>
            </a:r>
            <a:r>
              <a:rPr lang="en-US" altLang="zh-CN" sz="2500" b="1">
                <a:latin typeface="黑体" panose="02010609060101010101" pitchFamily="49" charset="-122"/>
                <a:ea typeface="黑体" panose="02010609060101010101" pitchFamily="49" charset="-122"/>
              </a:rPr>
              <a:t>(5)</a:t>
            </a:r>
            <a:r>
              <a:rPr lang="zh-CN" altLang="en-US" sz="2500" b="1">
                <a:latin typeface="黑体" panose="02010609060101010101" pitchFamily="49" charset="-122"/>
                <a:ea typeface="黑体" panose="02010609060101010101" pitchFamily="49" charset="-122"/>
              </a:rPr>
              <a:t>，否则自行开发或修改，确认后入库；</a:t>
            </a:r>
          </a:p>
          <a:p>
            <a:pPr lvl="2" algn="just">
              <a:lnSpc>
                <a:spcPct val="100000"/>
              </a:lnSpc>
              <a:buFont typeface="Monotype Sorts" pitchFamily="2" charset="2"/>
              <a:buNone/>
            </a:pPr>
            <a:r>
              <a:rPr lang="en-US" altLang="zh-CN" sz="2500" b="1">
                <a:latin typeface="黑体" panose="02010609060101010101" pitchFamily="49" charset="-122"/>
                <a:ea typeface="黑体" panose="02010609060101010101" pitchFamily="49" charset="-122"/>
              </a:rPr>
              <a:t>(5)</a:t>
            </a:r>
            <a:r>
              <a:rPr lang="zh-CN" altLang="en-US" sz="2500" b="1">
                <a:latin typeface="黑体" panose="02010609060101010101" pitchFamily="49" charset="-122"/>
                <a:ea typeface="黑体" panose="02010609060101010101" pitchFamily="49" charset="-122"/>
              </a:rPr>
              <a:t>构造为新系统作第</a:t>
            </a:r>
            <a:r>
              <a:rPr lang="en-US" altLang="zh-CN" sz="2500" b="1">
                <a:latin typeface="黑体" panose="02010609060101010101" pitchFamily="49" charset="-122"/>
                <a:ea typeface="黑体" panose="02010609060101010101" pitchFamily="49" charset="-122"/>
              </a:rPr>
              <a:t>m</a:t>
            </a:r>
            <a:r>
              <a:rPr lang="zh-CN" altLang="en-US" sz="2500" b="1">
                <a:latin typeface="黑体" panose="02010609060101010101" pitchFamily="49" charset="-122"/>
                <a:ea typeface="黑体" panose="02010609060101010101" pitchFamily="49" charset="-122"/>
              </a:rPr>
              <a:t>次迭代；</a:t>
            </a:r>
          </a:p>
          <a:p>
            <a:pPr lvl="2" algn="just">
              <a:lnSpc>
                <a:spcPct val="100000"/>
              </a:lnSpc>
              <a:buFont typeface="Monotype Sorts" pitchFamily="2" charset="2"/>
              <a:buNone/>
            </a:pPr>
            <a:r>
              <a:rPr lang="en-US" altLang="zh-CN" sz="2500" b="1">
                <a:latin typeface="黑体" panose="02010609060101010101" pitchFamily="49" charset="-122"/>
                <a:ea typeface="黑体" panose="02010609060101010101" pitchFamily="49" charset="-122"/>
              </a:rPr>
              <a:t>(6)</a:t>
            </a:r>
            <a:r>
              <a:rPr lang="zh-CN" altLang="en-US" sz="2500" b="1">
                <a:latin typeface="黑体" panose="02010609060101010101" pitchFamily="49" charset="-122"/>
                <a:ea typeface="黑体" panose="02010609060101010101" pitchFamily="49" charset="-122"/>
              </a:rPr>
              <a:t>测试、确认。</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a:extLst>
              <a:ext uri="{FF2B5EF4-FFF2-40B4-BE49-F238E27FC236}">
                <a16:creationId xmlns:a16="http://schemas.microsoft.com/office/drawing/2014/main" id="{E80AD0A9-3A4F-4767-B6C1-5FE1B62FED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92163" name="Rectangle 2">
            <a:extLst>
              <a:ext uri="{FF2B5EF4-FFF2-40B4-BE49-F238E27FC236}">
                <a16:creationId xmlns:a16="http://schemas.microsoft.com/office/drawing/2014/main" id="{B38C96F5-379A-4655-B2DA-D0CED35C1593}"/>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99331" name="Rectangle 3">
            <a:extLst>
              <a:ext uri="{FF2B5EF4-FFF2-40B4-BE49-F238E27FC236}">
                <a16:creationId xmlns:a16="http://schemas.microsoft.com/office/drawing/2014/main" id="{D773B860-E5BF-4C36-A2AB-A9B2E9800E49}"/>
              </a:ext>
            </a:extLst>
          </p:cNvPr>
          <p:cNvSpPr>
            <a:spLocks noGrp="1" noChangeArrowheads="1"/>
          </p:cNvSpPr>
          <p:nvPr>
            <p:ph type="body" idx="1"/>
          </p:nvPr>
        </p:nvSpPr>
        <p:spPr>
          <a:xfrm>
            <a:off x="323850" y="1125538"/>
            <a:ext cx="8496300" cy="5140325"/>
          </a:xfrm>
        </p:spPr>
        <p:txBody>
          <a:bodyPr/>
          <a:lstStyle/>
          <a:p>
            <a:pPr>
              <a:lnSpc>
                <a:spcPct val="80000"/>
              </a:lnSpc>
              <a:buFont typeface="Wingdings" panose="05000000000000000000" pitchFamily="2" charset="2"/>
              <a:buNone/>
            </a:pPr>
            <a:r>
              <a:rPr lang="en-US" altLang="zh-CN" sz="3300" b="1">
                <a:solidFill>
                  <a:srgbClr val="CC0000"/>
                </a:solidFill>
                <a:latin typeface="黑体" panose="02010609060101010101" pitchFamily="49" charset="-122"/>
              </a:rPr>
              <a:t>9. </a:t>
            </a:r>
            <a:r>
              <a:rPr lang="zh-CN" altLang="en-US" sz="3300" b="1">
                <a:solidFill>
                  <a:srgbClr val="CC0000"/>
                </a:solidFill>
                <a:latin typeface="黑体" panose="02010609060101010101" pitchFamily="49" charset="-122"/>
              </a:rPr>
              <a:t>快速应用开发</a:t>
            </a:r>
            <a:r>
              <a:rPr lang="en-US" altLang="zh-CN" sz="3300" b="1">
                <a:solidFill>
                  <a:srgbClr val="CC0000"/>
                </a:solidFill>
                <a:latin typeface="黑体" panose="02010609060101010101" pitchFamily="49" charset="-122"/>
              </a:rPr>
              <a:t>(</a:t>
            </a:r>
            <a:r>
              <a:rPr lang="en-US" altLang="zh-CN" sz="3300" b="1">
                <a:solidFill>
                  <a:srgbClr val="CC0000"/>
                </a:solidFill>
              </a:rPr>
              <a:t>RAD</a:t>
            </a:r>
            <a:r>
              <a:rPr lang="en-US" altLang="zh-CN" sz="3300" b="1">
                <a:solidFill>
                  <a:srgbClr val="CC0000"/>
                </a:solidFill>
                <a:latin typeface="黑体" panose="02010609060101010101" pitchFamily="49" charset="-122"/>
              </a:rPr>
              <a:t>)</a:t>
            </a:r>
            <a:r>
              <a:rPr lang="zh-CN" altLang="en-US" sz="3300" b="1">
                <a:solidFill>
                  <a:srgbClr val="CC0000"/>
                </a:solidFill>
                <a:latin typeface="黑体" panose="02010609060101010101" pitchFamily="49" charset="-122"/>
              </a:rPr>
              <a:t>模型</a:t>
            </a:r>
          </a:p>
          <a:p>
            <a:pPr lvl="1">
              <a:lnSpc>
                <a:spcPct val="80000"/>
              </a:lnSpc>
            </a:pPr>
            <a:r>
              <a:rPr lang="zh-CN" altLang="en-US" b="1">
                <a:solidFill>
                  <a:srgbClr val="FF00FF"/>
                </a:solidFill>
                <a:latin typeface="黑体" panose="02010609060101010101" pitchFamily="49" charset="-122"/>
                <a:ea typeface="黑体" panose="02010609060101010101" pitchFamily="49" charset="-122"/>
              </a:rPr>
              <a:t>快速应用开发</a:t>
            </a:r>
            <a:r>
              <a:rPr lang="en-US" altLang="zh-CN" b="1">
                <a:solidFill>
                  <a:srgbClr val="FF00FF"/>
                </a:solidFill>
                <a:latin typeface="黑体" panose="02010609060101010101" pitchFamily="49" charset="-122"/>
                <a:ea typeface="黑体" panose="02010609060101010101" pitchFamily="49" charset="-122"/>
              </a:rPr>
              <a:t>(</a:t>
            </a:r>
            <a:r>
              <a:rPr lang="en-US" altLang="zh-CN" b="1">
                <a:solidFill>
                  <a:srgbClr val="FF00FF"/>
                </a:solidFill>
                <a:ea typeface="黑体" panose="02010609060101010101" pitchFamily="49" charset="-122"/>
              </a:rPr>
              <a:t>Rapid Application Development</a:t>
            </a:r>
            <a:r>
              <a:rPr lang="zh-CN" altLang="en-US" b="1">
                <a:solidFill>
                  <a:srgbClr val="FF00FF"/>
                </a:solidFill>
                <a:ea typeface="黑体" panose="02010609060101010101" pitchFamily="49" charset="-122"/>
              </a:rPr>
              <a:t>，</a:t>
            </a:r>
            <a:r>
              <a:rPr lang="en-US" altLang="zh-CN" b="1">
                <a:solidFill>
                  <a:srgbClr val="FF00FF"/>
                </a:solidFill>
                <a:ea typeface="黑体" panose="02010609060101010101" pitchFamily="49" charset="-122"/>
              </a:rPr>
              <a:t>RAD</a:t>
            </a:r>
            <a:r>
              <a:rPr lang="en-US" altLang="zh-CN" b="1">
                <a:solidFill>
                  <a:srgbClr val="FF00FF"/>
                </a:solidFill>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是一个增量型的软件开发过程模型，采用构件组装方法进行快速开发。</a:t>
            </a:r>
          </a:p>
          <a:p>
            <a:pPr lvl="1">
              <a:lnSpc>
                <a:spcPct val="80000"/>
              </a:lnSpc>
            </a:pPr>
            <a:r>
              <a:rPr lang="en-US" altLang="zh-CN" b="1">
                <a:ea typeface="黑体" panose="02010609060101010101" pitchFamily="49" charset="-122"/>
              </a:rPr>
              <a:t>RAD</a:t>
            </a:r>
            <a:r>
              <a:rPr lang="zh-CN" altLang="en-US" b="1">
                <a:latin typeface="黑体" panose="02010609060101010101" pitchFamily="49" charset="-122"/>
                <a:ea typeface="黑体" panose="02010609060101010101" pitchFamily="49" charset="-122"/>
              </a:rPr>
              <a:t>模型包含如下阶段：</a:t>
            </a:r>
          </a:p>
          <a:p>
            <a:pPr lvl="2">
              <a:lnSpc>
                <a:spcPct val="80000"/>
              </a:lnSpc>
              <a:buFont typeface="Wingdings" panose="05000000000000000000" pitchFamily="2" charset="2"/>
              <a:buNone/>
            </a:pPr>
            <a:r>
              <a:rPr lang="en-US" altLang="zh-CN" b="1">
                <a:solidFill>
                  <a:srgbClr val="FF00FF"/>
                </a:solidFill>
                <a:latin typeface="黑体" panose="02010609060101010101" pitchFamily="49" charset="-122"/>
                <a:ea typeface="黑体" panose="02010609060101010101" pitchFamily="49" charset="-122"/>
              </a:rPr>
              <a:t>(1)</a:t>
            </a:r>
            <a:r>
              <a:rPr lang="zh-CN" altLang="en-US" b="1">
                <a:solidFill>
                  <a:srgbClr val="FF00FF"/>
                </a:solidFill>
                <a:latin typeface="黑体" panose="02010609060101010101" pitchFamily="49" charset="-122"/>
                <a:ea typeface="黑体" panose="02010609060101010101" pitchFamily="49" charset="-122"/>
              </a:rPr>
              <a:t>业务建模：</a:t>
            </a:r>
            <a:r>
              <a:rPr lang="zh-CN" altLang="en-US" b="1">
                <a:latin typeface="黑体" panose="02010609060101010101" pitchFamily="49" charset="-122"/>
                <a:ea typeface="黑体" panose="02010609060101010101" pitchFamily="49" charset="-122"/>
              </a:rPr>
              <a:t>通过捕获业务过程中信息流的流动及处理情况描述业务处理系统应该完成的功能。回答以什么信息驱动业务过程运作</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要生成什么信息</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谁生成它</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信息流的去向</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由谁处理</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可以辅之以数据流图。</a:t>
            </a:r>
          </a:p>
          <a:p>
            <a:pPr lvl="2" algn="just">
              <a:lnSpc>
                <a:spcPct val="80000"/>
              </a:lnSpc>
              <a:buFont typeface="Wingdings" panose="05000000000000000000" pitchFamily="2" charset="2"/>
              <a:buNone/>
            </a:pPr>
            <a:r>
              <a:rPr lang="en-US" altLang="zh-CN" b="1">
                <a:solidFill>
                  <a:srgbClr val="FF00FF"/>
                </a:solidFill>
                <a:latin typeface="黑体" panose="02010609060101010101" pitchFamily="49" charset="-122"/>
                <a:ea typeface="黑体" panose="02010609060101010101" pitchFamily="49" charset="-122"/>
              </a:rPr>
              <a:t>(2)</a:t>
            </a:r>
            <a:r>
              <a:rPr lang="zh-CN" altLang="en-US" b="1">
                <a:solidFill>
                  <a:srgbClr val="FF00FF"/>
                </a:solidFill>
                <a:latin typeface="黑体" panose="02010609060101010101" pitchFamily="49" charset="-122"/>
                <a:ea typeface="黑体" panose="02010609060101010101" pitchFamily="49" charset="-122"/>
              </a:rPr>
              <a:t>数据建模：</a:t>
            </a:r>
            <a:r>
              <a:rPr lang="zh-CN" altLang="en-US" b="1">
                <a:latin typeface="黑体" panose="02010609060101010101" pitchFamily="49" charset="-122"/>
                <a:ea typeface="黑体" panose="02010609060101010101" pitchFamily="49" charset="-122"/>
              </a:rPr>
              <a:t>对于支持业务过程的数据流，建立数据对象集合</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定义数据对象属性</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与其它数据对象的关系构成数据模型，可辅之以</a:t>
            </a:r>
            <a:r>
              <a:rPr lang="en-US" altLang="zh-CN" b="1">
                <a:ea typeface="黑体" panose="02010609060101010101" pitchFamily="49" charset="-122"/>
              </a:rPr>
              <a:t>E-R</a:t>
            </a:r>
            <a:r>
              <a:rPr lang="zh-CN" altLang="en-US" b="1">
                <a:latin typeface="黑体" panose="02010609060101010101" pitchFamily="49" charset="-122"/>
                <a:ea typeface="黑体" panose="02010609060101010101" pitchFamily="49" charset="-122"/>
              </a:rPr>
              <a:t>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3">
            <a:extLst>
              <a:ext uri="{FF2B5EF4-FFF2-40B4-BE49-F238E27FC236}">
                <a16:creationId xmlns:a16="http://schemas.microsoft.com/office/drawing/2014/main" id="{185D8F7E-C9E0-4580-9965-0279DFCCAF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94211" name="Rectangle 2">
            <a:extLst>
              <a:ext uri="{FF2B5EF4-FFF2-40B4-BE49-F238E27FC236}">
                <a16:creationId xmlns:a16="http://schemas.microsoft.com/office/drawing/2014/main" id="{BD1D6976-715B-40D6-B6AB-55264434FA43}"/>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101379" name="Rectangle 3">
            <a:extLst>
              <a:ext uri="{FF2B5EF4-FFF2-40B4-BE49-F238E27FC236}">
                <a16:creationId xmlns:a16="http://schemas.microsoft.com/office/drawing/2014/main" id="{2B0D1309-837F-4D20-8F5B-F6AB377B1FF0}"/>
              </a:ext>
            </a:extLst>
          </p:cNvPr>
          <p:cNvSpPr>
            <a:spLocks noGrp="1" noChangeArrowheads="1"/>
          </p:cNvSpPr>
          <p:nvPr>
            <p:ph type="body" idx="1"/>
          </p:nvPr>
        </p:nvSpPr>
        <p:spPr>
          <a:xfrm>
            <a:off x="179388" y="1268413"/>
            <a:ext cx="8343900" cy="4856162"/>
          </a:xfrm>
        </p:spPr>
        <p:txBody>
          <a:bodyPr/>
          <a:lstStyle/>
          <a:p>
            <a:pPr lvl="2" algn="just">
              <a:buFont typeface="Wingdings" panose="05000000000000000000" pitchFamily="2" charset="2"/>
              <a:buNone/>
            </a:pPr>
            <a:r>
              <a:rPr lang="en-US" altLang="zh-CN" sz="2500" b="1" dirty="0">
                <a:solidFill>
                  <a:srgbClr val="FF00FF"/>
                </a:solidFill>
                <a:latin typeface="黑体" panose="02010609060101010101" pitchFamily="49" charset="-122"/>
                <a:ea typeface="黑体" panose="02010609060101010101" pitchFamily="49" charset="-122"/>
              </a:rPr>
              <a:t>(3)</a:t>
            </a:r>
            <a:r>
              <a:rPr lang="zh-CN" altLang="en-US" sz="2500" b="1" dirty="0">
                <a:solidFill>
                  <a:srgbClr val="FF00FF"/>
                </a:solidFill>
                <a:latin typeface="黑体" panose="02010609060101010101" pitchFamily="49" charset="-122"/>
                <a:ea typeface="黑体" panose="02010609060101010101" pitchFamily="49" charset="-122"/>
              </a:rPr>
              <a:t>过程建模：</a:t>
            </a:r>
            <a:r>
              <a:rPr lang="zh-CN" altLang="en-US" sz="2500" b="1" dirty="0">
                <a:latin typeface="黑体" panose="02010609060101010101" pitchFamily="49" charset="-122"/>
                <a:ea typeface="黑体" panose="02010609060101010101" pitchFamily="49" charset="-122"/>
              </a:rPr>
              <a:t>定义如何使数据对象在信息流中完成各业务功能。描述数据对象的增加、修改、删除、查找。即细化数据流图中的处理框。</a:t>
            </a:r>
          </a:p>
          <a:p>
            <a:pPr lvl="2">
              <a:buFont typeface="Wingdings" panose="05000000000000000000" pitchFamily="2" charset="2"/>
              <a:buNone/>
            </a:pPr>
            <a:r>
              <a:rPr lang="en-US" altLang="zh-CN" sz="2500" b="1" dirty="0">
                <a:solidFill>
                  <a:srgbClr val="FF00FF"/>
                </a:solidFill>
                <a:latin typeface="黑体" panose="02010609060101010101" pitchFamily="49" charset="-122"/>
                <a:ea typeface="黑体" panose="02010609060101010101" pitchFamily="49" charset="-122"/>
              </a:rPr>
              <a:t>(4)</a:t>
            </a:r>
            <a:r>
              <a:rPr lang="zh-CN" altLang="en-US" sz="2500" b="1" dirty="0">
                <a:solidFill>
                  <a:srgbClr val="FF00FF"/>
                </a:solidFill>
                <a:latin typeface="黑体" panose="02010609060101010101" pitchFamily="49" charset="-122"/>
                <a:ea typeface="黑体" panose="02010609060101010101" pitchFamily="49" charset="-122"/>
              </a:rPr>
              <a:t>应用生成：</a:t>
            </a:r>
            <a:r>
              <a:rPr lang="zh-CN" altLang="en-US" sz="2500" b="1" dirty="0">
                <a:latin typeface="黑体" panose="02010609060101010101" pitchFamily="49" charset="-122"/>
                <a:ea typeface="黑体" panose="02010609060101010101" pitchFamily="49" charset="-122"/>
              </a:rPr>
              <a:t>利用第四代语言</a:t>
            </a:r>
            <a:r>
              <a:rPr lang="en-US" altLang="zh-CN" sz="2500" b="1" dirty="0">
                <a:latin typeface="黑体" panose="02010609060101010101" pitchFamily="49" charset="-122"/>
                <a:ea typeface="黑体" panose="02010609060101010101" pitchFamily="49" charset="-122"/>
              </a:rPr>
              <a:t>(</a:t>
            </a:r>
            <a:r>
              <a:rPr lang="en-US" altLang="zh-CN" sz="2500" b="1" dirty="0">
                <a:ea typeface="黑体" panose="02010609060101010101" pitchFamily="49" charset="-122"/>
              </a:rPr>
              <a:t>4GL</a:t>
            </a:r>
            <a:r>
              <a:rPr lang="en-US" altLang="zh-CN" sz="2500" b="1" dirty="0">
                <a:latin typeface="黑体" panose="02010609060101010101" pitchFamily="49" charset="-122"/>
                <a:ea typeface="黑体" panose="02010609060101010101" pitchFamily="49" charset="-122"/>
              </a:rPr>
              <a:t>)</a:t>
            </a:r>
            <a:r>
              <a:rPr lang="zh-CN" altLang="en-US" sz="2500" b="1" dirty="0">
                <a:latin typeface="黑体" panose="02010609060101010101" pitchFamily="49" charset="-122"/>
                <a:ea typeface="黑体" panose="02010609060101010101" pitchFamily="49" charset="-122"/>
              </a:rPr>
              <a:t>写出处理程序，重用已有构件或创建新的可重用构件，利用环境提供的工具，自动生成，构造出整个的应用系统。</a:t>
            </a:r>
          </a:p>
          <a:p>
            <a:pPr lvl="2">
              <a:buFont typeface="Wingdings" panose="05000000000000000000" pitchFamily="2" charset="2"/>
              <a:buNone/>
            </a:pPr>
            <a:r>
              <a:rPr lang="en-US" altLang="zh-CN" sz="2500" b="1" dirty="0">
                <a:solidFill>
                  <a:srgbClr val="FF00FF"/>
                </a:solidFill>
                <a:latin typeface="黑体" panose="02010609060101010101" pitchFamily="49" charset="-122"/>
                <a:ea typeface="黑体" panose="02010609060101010101" pitchFamily="49" charset="-122"/>
              </a:rPr>
              <a:t>(5)</a:t>
            </a:r>
            <a:r>
              <a:rPr lang="zh-CN" altLang="en-US" sz="2500" b="1" dirty="0">
                <a:solidFill>
                  <a:srgbClr val="FF00FF"/>
                </a:solidFill>
                <a:latin typeface="黑体" panose="02010609060101010101" pitchFamily="49" charset="-122"/>
                <a:ea typeface="黑体" panose="02010609060101010101" pitchFamily="49" charset="-122"/>
              </a:rPr>
              <a:t>测试及迭代：</a:t>
            </a:r>
            <a:r>
              <a:rPr lang="zh-CN" altLang="en-US" sz="2500" b="1" dirty="0">
                <a:latin typeface="黑体" panose="02010609060101010101" pitchFamily="49" charset="-122"/>
                <a:ea typeface="黑体" panose="02010609060101010101" pitchFamily="49" charset="-122"/>
              </a:rPr>
              <a:t>由于大量重用，一般只作总体测试，但新创建的构件还是要测试的。当一轮需求完成快速开发后，可以迭代进入下一轮需求的开发。</a:t>
            </a:r>
          </a:p>
          <a:p>
            <a:pPr>
              <a:buFont typeface="Wingdings" panose="05000000000000000000" pitchFamily="2" charset="2"/>
              <a:buNone/>
            </a:pPr>
            <a:endParaRPr lang="en-US" altLang="zh-CN" sz="2500" b="1" dirty="0">
              <a:latin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3">
            <a:extLst>
              <a:ext uri="{FF2B5EF4-FFF2-40B4-BE49-F238E27FC236}">
                <a16:creationId xmlns:a16="http://schemas.microsoft.com/office/drawing/2014/main" id="{594F868B-0064-4946-B74C-149506181C0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96259" name="Rectangle 2">
            <a:extLst>
              <a:ext uri="{FF2B5EF4-FFF2-40B4-BE49-F238E27FC236}">
                <a16:creationId xmlns:a16="http://schemas.microsoft.com/office/drawing/2014/main" id="{22F58DFE-D11E-47D0-A17A-73A51D77F246}"/>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§2.4 </a:t>
            </a:r>
            <a:r>
              <a:rPr lang="zh-CN" altLang="en-US">
                <a:latin typeface="黑体" panose="02010609060101010101" pitchFamily="49" charset="-122"/>
                <a:ea typeface="黑体" panose="02010609060101010101" pitchFamily="49" charset="-122"/>
              </a:rPr>
              <a:t>传统软件生命周期模型</a:t>
            </a:r>
          </a:p>
        </p:txBody>
      </p:sp>
      <p:sp>
        <p:nvSpPr>
          <p:cNvPr id="96260" name="Rectangle 3">
            <a:extLst>
              <a:ext uri="{FF2B5EF4-FFF2-40B4-BE49-F238E27FC236}">
                <a16:creationId xmlns:a16="http://schemas.microsoft.com/office/drawing/2014/main" id="{683B56CD-AECA-43F9-B120-C06E7F3FFDD1}"/>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sp>
        <p:nvSpPr>
          <p:cNvPr id="96261" name="Rectangle 5">
            <a:extLst>
              <a:ext uri="{FF2B5EF4-FFF2-40B4-BE49-F238E27FC236}">
                <a16:creationId xmlns:a16="http://schemas.microsoft.com/office/drawing/2014/main" id="{9DE9B905-2B66-438B-ACD7-5F80134DBF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96262" name="Object 4">
            <a:extLst>
              <a:ext uri="{FF2B5EF4-FFF2-40B4-BE49-F238E27FC236}">
                <a16:creationId xmlns:a16="http://schemas.microsoft.com/office/drawing/2014/main" id="{DE041450-69DD-493C-A65B-E94B8E4E26A6}"/>
              </a:ext>
            </a:extLst>
          </p:cNvPr>
          <p:cNvGraphicFramePr>
            <a:graphicFrameLocks noChangeAspect="1"/>
          </p:cNvGraphicFramePr>
          <p:nvPr/>
        </p:nvGraphicFramePr>
        <p:xfrm>
          <a:off x="179388" y="1268413"/>
          <a:ext cx="8712200" cy="4608512"/>
        </p:xfrm>
        <a:graphic>
          <a:graphicData uri="http://schemas.openxmlformats.org/presentationml/2006/ole">
            <mc:AlternateContent xmlns:mc="http://schemas.openxmlformats.org/markup-compatibility/2006">
              <mc:Choice xmlns:v="urn:schemas-microsoft-com:vml" Requires="v">
                <p:oleObj spid="_x0000_s96298" name="Visio" r:id="rId4" imgW="5105095" imgH="2403043" progId="Visio.Drawing.11">
                  <p:embed/>
                </p:oleObj>
              </mc:Choice>
              <mc:Fallback>
                <p:oleObj name="Visio" r:id="rId4" imgW="5105095" imgH="240304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268413"/>
                        <a:ext cx="87122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3" name="Rectangle 6">
            <a:extLst>
              <a:ext uri="{FF2B5EF4-FFF2-40B4-BE49-F238E27FC236}">
                <a16:creationId xmlns:a16="http://schemas.microsoft.com/office/drawing/2014/main" id="{1E660643-D476-4ED1-BBF2-5C89BD443699}"/>
              </a:ext>
            </a:extLst>
          </p:cNvPr>
          <p:cNvSpPr>
            <a:spLocks noChangeArrowheads="1"/>
          </p:cNvSpPr>
          <p:nvPr/>
        </p:nvSpPr>
        <p:spPr bwMode="auto">
          <a:xfrm>
            <a:off x="3348038" y="6021388"/>
            <a:ext cx="253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en-US" altLang="zh-CN">
                <a:latin typeface="Times New Roman" panose="02020603050405020304" pitchFamily="18" charset="0"/>
                <a:ea typeface="黑体" panose="02010609060101010101" pitchFamily="49" charset="-122"/>
              </a:rPr>
              <a:t>RAD</a:t>
            </a:r>
            <a:r>
              <a:rPr lang="zh-CN" altLang="en-US">
                <a:latin typeface="黑体" panose="02010609060101010101" pitchFamily="49" charset="-122"/>
                <a:ea typeface="黑体" panose="02010609060101010101" pitchFamily="49" charset="-122"/>
              </a:rPr>
              <a:t>模型示意图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3">
            <a:extLst>
              <a:ext uri="{FF2B5EF4-FFF2-40B4-BE49-F238E27FC236}">
                <a16:creationId xmlns:a16="http://schemas.microsoft.com/office/drawing/2014/main" id="{9635FD83-6EA3-4E32-8327-F8879B3DC4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98307" name="Rectangle 2">
            <a:extLst>
              <a:ext uri="{FF2B5EF4-FFF2-40B4-BE49-F238E27FC236}">
                <a16:creationId xmlns:a16="http://schemas.microsoft.com/office/drawing/2014/main" id="{C429B9F4-D5D5-44DB-85BD-9EE4EB3704EF}"/>
              </a:ext>
            </a:extLst>
          </p:cNvPr>
          <p:cNvSpPr>
            <a:spLocks noGrp="1" noChangeArrowheads="1"/>
          </p:cNvSpPr>
          <p:nvPr>
            <p:ph type="title"/>
          </p:nvPr>
        </p:nvSpPr>
        <p:spPr/>
        <p:txBody>
          <a:bodyPr/>
          <a:lstStyle/>
          <a:p>
            <a:endParaRPr lang="zh-CN" altLang="zh-CN"/>
          </a:p>
        </p:txBody>
      </p:sp>
      <p:sp>
        <p:nvSpPr>
          <p:cNvPr id="98308" name="Rectangle 3">
            <a:extLst>
              <a:ext uri="{FF2B5EF4-FFF2-40B4-BE49-F238E27FC236}">
                <a16:creationId xmlns:a16="http://schemas.microsoft.com/office/drawing/2014/main" id="{177F3B0B-BA42-444B-B14E-A489AD716923}"/>
              </a:ext>
            </a:extLst>
          </p:cNvPr>
          <p:cNvSpPr>
            <a:spLocks noGrp="1" noChangeArrowheads="1"/>
          </p:cNvSpPr>
          <p:nvPr>
            <p:ph type="body" idx="1"/>
          </p:nvPr>
        </p:nvSpPr>
        <p:spPr/>
        <p:txBody>
          <a:bodyPr/>
          <a:lstStyle/>
          <a:p>
            <a:pPr lvl="1">
              <a:buFont typeface="Wingdings" panose="05000000000000000000" pitchFamily="2" charset="2"/>
              <a:buChar char="u"/>
            </a:pPr>
            <a:r>
              <a:rPr lang="zh-CN" altLang="en-US" sz="4000" b="1" dirty="0">
                <a:solidFill>
                  <a:srgbClr val="333399"/>
                </a:solidFill>
              </a:rPr>
              <a:t>软件工程过程</a:t>
            </a:r>
          </a:p>
          <a:p>
            <a:pPr lvl="1">
              <a:buFont typeface="Wingdings" panose="05000000000000000000" pitchFamily="2" charset="2"/>
              <a:buChar char="u"/>
            </a:pPr>
            <a:r>
              <a:rPr lang="zh-CN" altLang="en-US" sz="4000" b="1" dirty="0">
                <a:solidFill>
                  <a:srgbClr val="333399"/>
                </a:solidFill>
              </a:rPr>
              <a:t>软件生命周期</a:t>
            </a:r>
          </a:p>
          <a:p>
            <a:pPr lvl="1">
              <a:buFont typeface="Wingdings" panose="05000000000000000000" pitchFamily="2" charset="2"/>
              <a:buChar char="u"/>
            </a:pPr>
            <a:r>
              <a:rPr lang="zh-CN" altLang="en-US" sz="4000" b="1" dirty="0">
                <a:solidFill>
                  <a:srgbClr val="333399"/>
                </a:solidFill>
              </a:rPr>
              <a:t>传统软件生命周期模型</a:t>
            </a:r>
          </a:p>
          <a:p>
            <a:pPr lvl="1">
              <a:buFont typeface="Wingdings" panose="05000000000000000000" pitchFamily="2" charset="2"/>
              <a:buChar char="u"/>
            </a:pPr>
            <a:r>
              <a:rPr lang="zh-CN" altLang="en-US" sz="4000" b="1" i="1" u="sng" dirty="0">
                <a:solidFill>
                  <a:srgbClr val="99230B"/>
                </a:solidFill>
              </a:rPr>
              <a:t>新型软件生命周期模型</a:t>
            </a:r>
          </a:p>
          <a:p>
            <a:endParaRPr lang="en-US" altLang="zh-CN" sz="4000" b="1" i="1" u="sng" dirty="0">
              <a:solidFill>
                <a:srgbClr val="99230B"/>
              </a:solidFill>
              <a:ea typeface="华文中宋" panose="020106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3">
            <a:extLst>
              <a:ext uri="{FF2B5EF4-FFF2-40B4-BE49-F238E27FC236}">
                <a16:creationId xmlns:a16="http://schemas.microsoft.com/office/drawing/2014/main" id="{CC9A6F57-CD6A-4066-B6BC-93F1C6CEFA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00355" name="Rectangle 2">
            <a:extLst>
              <a:ext uri="{FF2B5EF4-FFF2-40B4-BE49-F238E27FC236}">
                <a16:creationId xmlns:a16="http://schemas.microsoft.com/office/drawing/2014/main" id="{654AAD23-4B92-4E84-A385-C6434155CDB4}"/>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09571" name="Rectangle 3">
            <a:extLst>
              <a:ext uri="{FF2B5EF4-FFF2-40B4-BE49-F238E27FC236}">
                <a16:creationId xmlns:a16="http://schemas.microsoft.com/office/drawing/2014/main" id="{B10815D0-87CE-4778-9F92-A76304A45678}"/>
              </a:ext>
            </a:extLst>
          </p:cNvPr>
          <p:cNvSpPr>
            <a:spLocks noGrp="1" noChangeArrowheads="1"/>
          </p:cNvSpPr>
          <p:nvPr>
            <p:ph type="body" idx="1"/>
          </p:nvPr>
        </p:nvSpPr>
        <p:spPr>
          <a:xfrm>
            <a:off x="647700" y="1409700"/>
            <a:ext cx="7812088" cy="4856163"/>
          </a:xfrm>
        </p:spPr>
        <p:txBody>
          <a:bodyPr/>
          <a:lstStyle/>
          <a:p>
            <a:pPr>
              <a:buFont typeface="Wingdings" panose="05000000000000000000" pitchFamily="2" charset="2"/>
              <a:buNone/>
            </a:pPr>
            <a:r>
              <a:rPr lang="en-US" altLang="zh-CN" sz="3300" b="1" dirty="0">
                <a:solidFill>
                  <a:srgbClr val="CC0000"/>
                </a:solidFill>
                <a:latin typeface="黑体" panose="02010609060101010101" pitchFamily="49" charset="-122"/>
              </a:rPr>
              <a:t>1. </a:t>
            </a:r>
            <a:r>
              <a:rPr lang="zh-CN" altLang="en-US" sz="3300" b="1" dirty="0">
                <a:solidFill>
                  <a:srgbClr val="CC0000"/>
                </a:solidFill>
                <a:latin typeface="黑体" panose="02010609060101010101" pitchFamily="49" charset="-122"/>
              </a:rPr>
              <a:t>统一软件开发过程 </a:t>
            </a:r>
            <a:r>
              <a:rPr lang="en-US" altLang="zh-CN" sz="3300" b="1" dirty="0">
                <a:solidFill>
                  <a:srgbClr val="CC0000"/>
                </a:solidFill>
                <a:latin typeface="黑体" panose="02010609060101010101" pitchFamily="49" charset="-122"/>
              </a:rPr>
              <a:t>(</a:t>
            </a:r>
            <a:r>
              <a:rPr lang="en-US" altLang="zh-CN" sz="3300" b="1" dirty="0">
                <a:solidFill>
                  <a:srgbClr val="CC0000"/>
                </a:solidFill>
              </a:rPr>
              <a:t>RUP</a:t>
            </a:r>
            <a:r>
              <a:rPr lang="en-US" altLang="zh-CN" sz="3300" b="1" dirty="0">
                <a:solidFill>
                  <a:srgbClr val="CC0000"/>
                </a:solidFill>
                <a:latin typeface="黑体" panose="02010609060101010101" pitchFamily="49" charset="-122"/>
              </a:rPr>
              <a:t>)</a:t>
            </a:r>
          </a:p>
          <a:p>
            <a:pPr lvl="1"/>
            <a:r>
              <a:rPr lang="en-US" altLang="zh-CN" sz="2900" b="1" dirty="0">
                <a:solidFill>
                  <a:srgbClr val="FF00FF"/>
                </a:solidFill>
                <a:ea typeface="黑体" panose="02010609060101010101" pitchFamily="49" charset="-122"/>
              </a:rPr>
              <a:t>RUP</a:t>
            </a:r>
            <a:r>
              <a:rPr lang="zh-CN" altLang="en-US" sz="2900" b="1" dirty="0">
                <a:solidFill>
                  <a:srgbClr val="FF00FF"/>
                </a:solidFill>
                <a:ea typeface="黑体" panose="02010609060101010101" pitchFamily="49" charset="-122"/>
              </a:rPr>
              <a:t>（</a:t>
            </a:r>
            <a:r>
              <a:rPr lang="en-US" altLang="zh-CN" sz="2900" b="1" dirty="0">
                <a:solidFill>
                  <a:srgbClr val="FF00FF"/>
                </a:solidFill>
                <a:ea typeface="黑体" panose="02010609060101010101" pitchFamily="49" charset="-122"/>
              </a:rPr>
              <a:t>Rational Unified Process</a:t>
            </a:r>
            <a:r>
              <a:rPr lang="zh-CN" altLang="en-US" sz="2900" b="1" dirty="0">
                <a:solidFill>
                  <a:srgbClr val="FF00FF"/>
                </a:solidFill>
                <a:ea typeface="黑体" panose="02010609060101010101" pitchFamily="49" charset="-122"/>
              </a:rPr>
              <a:t>）</a:t>
            </a:r>
            <a:r>
              <a:rPr lang="zh-CN" altLang="en-US" sz="2900" b="1" dirty="0">
                <a:latin typeface="黑体" panose="02010609060101010101" pitchFamily="49" charset="-122"/>
                <a:ea typeface="黑体" panose="02010609060101010101" pitchFamily="49" charset="-122"/>
              </a:rPr>
              <a:t>是由</a:t>
            </a:r>
            <a:r>
              <a:rPr lang="en-US" altLang="zh-CN" sz="2900" b="1" dirty="0">
                <a:ea typeface="黑体" panose="02010609060101010101" pitchFamily="49" charset="-122"/>
              </a:rPr>
              <a:t>Rational</a:t>
            </a:r>
            <a:r>
              <a:rPr lang="zh-CN" altLang="en-US" sz="2900" b="1" dirty="0">
                <a:latin typeface="黑体" panose="02010609060101010101" pitchFamily="49" charset="-122"/>
                <a:ea typeface="黑体" panose="02010609060101010101" pitchFamily="49" charset="-122"/>
              </a:rPr>
              <a:t>公司（现被</a:t>
            </a:r>
            <a:r>
              <a:rPr lang="en-US" altLang="zh-CN" sz="2900" b="1" dirty="0">
                <a:latin typeface="Times New Roman" panose="02020603050405020304" pitchFamily="18" charset="0"/>
                <a:ea typeface="黑体" panose="02010609060101010101" pitchFamily="49" charset="-122"/>
                <a:cs typeface="Times New Roman" panose="02020603050405020304" pitchFamily="18" charset="0"/>
              </a:rPr>
              <a:t>IBM</a:t>
            </a:r>
            <a:r>
              <a:rPr lang="zh-CN" altLang="en-US" sz="2900" b="1" dirty="0">
                <a:latin typeface="黑体" panose="02010609060101010101" pitchFamily="49" charset="-122"/>
                <a:ea typeface="黑体" panose="02010609060101010101" pitchFamily="49" charset="-122"/>
              </a:rPr>
              <a:t>公司收购）开发的一种软件工程过程框架，是一个面向对象的基于</a:t>
            </a:r>
            <a:r>
              <a:rPr lang="en-US" altLang="zh-CN" sz="2900" b="1" dirty="0">
                <a:ea typeface="黑体" panose="02010609060101010101" pitchFamily="49" charset="-122"/>
              </a:rPr>
              <a:t>web</a:t>
            </a:r>
            <a:r>
              <a:rPr lang="zh-CN" altLang="en-US" sz="2900" b="1" dirty="0">
                <a:latin typeface="黑体" panose="02010609060101010101" pitchFamily="49" charset="-122"/>
                <a:ea typeface="黑体" panose="02010609060101010101" pitchFamily="49" charset="-122"/>
              </a:rPr>
              <a:t>的程序开发方法论。</a:t>
            </a:r>
          </a:p>
          <a:p>
            <a:pPr lvl="1"/>
            <a:r>
              <a:rPr lang="en-US" altLang="zh-CN" sz="2900" b="1" dirty="0">
                <a:ea typeface="黑体" panose="02010609060101010101" pitchFamily="49" charset="-122"/>
              </a:rPr>
              <a:t>RUP</a:t>
            </a:r>
            <a:r>
              <a:rPr lang="zh-CN" altLang="en-US" sz="2900" b="1" dirty="0">
                <a:latin typeface="黑体" panose="02010609060101010101" pitchFamily="49" charset="-122"/>
                <a:ea typeface="黑体" panose="02010609060101010101" pitchFamily="49" charset="-122"/>
              </a:rPr>
              <a:t>既是一种软件生命周期模型，又是一种支持面向对象软件开发的工具，它将软件开发过程要素和软件工件要素整合在统一的框架中</a:t>
            </a:r>
            <a:r>
              <a:rPr lang="zh-CN" altLang="en-US" sz="2900" dirty="0">
                <a:latin typeface="黑体" panose="02010609060101010101" pitchFamily="49" charset="-122"/>
                <a:ea typeface="黑体" panose="02010609060101010101" pitchFamily="49" charset="-12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3">
            <a:extLst>
              <a:ext uri="{FF2B5EF4-FFF2-40B4-BE49-F238E27FC236}">
                <a16:creationId xmlns:a16="http://schemas.microsoft.com/office/drawing/2014/main" id="{5B9C1210-ECED-4A93-AA31-A71938322D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02403" name="Rectangle 2">
            <a:extLst>
              <a:ext uri="{FF2B5EF4-FFF2-40B4-BE49-F238E27FC236}">
                <a16:creationId xmlns:a16="http://schemas.microsoft.com/office/drawing/2014/main" id="{57D9B865-BA67-4C4E-9A13-5F1EA5DDFF17}"/>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11619" name="Rectangle 3">
            <a:extLst>
              <a:ext uri="{FF2B5EF4-FFF2-40B4-BE49-F238E27FC236}">
                <a16:creationId xmlns:a16="http://schemas.microsoft.com/office/drawing/2014/main" id="{25C7E7DB-DC20-4434-A971-1D0170EE9F37}"/>
              </a:ext>
            </a:extLst>
          </p:cNvPr>
          <p:cNvSpPr>
            <a:spLocks noGrp="1" noChangeArrowheads="1"/>
          </p:cNvSpPr>
          <p:nvPr>
            <p:ph type="body" idx="1"/>
          </p:nvPr>
        </p:nvSpPr>
        <p:spPr>
          <a:xfrm>
            <a:off x="539750" y="1196975"/>
            <a:ext cx="8281988" cy="4856163"/>
          </a:xfrm>
        </p:spPr>
        <p:txBody>
          <a:bodyPr/>
          <a:lstStyle/>
          <a:p>
            <a:pPr>
              <a:buFont typeface="Wingdings" panose="05000000000000000000" pitchFamily="2" charset="2"/>
              <a:buNone/>
            </a:pPr>
            <a:r>
              <a:rPr lang="en-US" altLang="zh-CN" sz="2900" b="1" dirty="0">
                <a:solidFill>
                  <a:srgbClr val="FF00FF"/>
                </a:solidFill>
              </a:rPr>
              <a:t>(1) RUP</a:t>
            </a:r>
            <a:r>
              <a:rPr lang="zh-CN" altLang="en-US" sz="2900" b="1" dirty="0">
                <a:solidFill>
                  <a:srgbClr val="FF00FF"/>
                </a:solidFill>
              </a:rPr>
              <a:t>的基本结构</a:t>
            </a:r>
          </a:p>
          <a:p>
            <a:pPr lvl="1"/>
            <a:r>
              <a:rPr lang="en-US" altLang="zh-CN" sz="2600" b="1" dirty="0">
                <a:ea typeface="黑体" panose="02010609060101010101" pitchFamily="49" charset="-122"/>
              </a:rPr>
              <a:t>RUP</a:t>
            </a:r>
            <a:r>
              <a:rPr lang="zh-CN" altLang="en-US" sz="2600" b="1" dirty="0">
                <a:ea typeface="黑体" panose="02010609060101010101" pitchFamily="49" charset="-122"/>
              </a:rPr>
              <a:t>是一个二维的软件开发模型。</a:t>
            </a:r>
          </a:p>
          <a:p>
            <a:pPr lvl="1"/>
            <a:r>
              <a:rPr lang="zh-CN" altLang="en-US" sz="2600" b="1" dirty="0">
                <a:ea typeface="黑体" panose="02010609060101010101" pitchFamily="49" charset="-122"/>
              </a:rPr>
              <a:t>横轴在时间上将生命周期过程展开成四个阶段（</a:t>
            </a:r>
            <a:r>
              <a:rPr lang="en-US" altLang="zh-CN" sz="2600" b="1" dirty="0">
                <a:ea typeface="黑体" panose="02010609060101010101" pitchFamily="49" charset="-122"/>
              </a:rPr>
              <a:t>Phase</a:t>
            </a:r>
            <a:r>
              <a:rPr lang="zh-CN" altLang="en-US" sz="2600" b="1" dirty="0">
                <a:ea typeface="黑体" panose="02010609060101010101" pitchFamily="49" charset="-122"/>
              </a:rPr>
              <a:t>），每个阶段特有的里程碑（</a:t>
            </a:r>
            <a:r>
              <a:rPr lang="en-US" altLang="zh-CN" sz="2600" b="1" dirty="0">
                <a:ea typeface="黑体" panose="02010609060101010101" pitchFamily="49" charset="-122"/>
              </a:rPr>
              <a:t>Milestone</a:t>
            </a:r>
            <a:r>
              <a:rPr lang="zh-CN" altLang="en-US" sz="2600" b="1" dirty="0">
                <a:ea typeface="黑体" panose="02010609060101010101" pitchFamily="49" charset="-122"/>
              </a:rPr>
              <a:t>）是该阶段结束的标志，每个阶段里又划分为不同的迭代（</a:t>
            </a:r>
            <a:r>
              <a:rPr lang="en-US" altLang="zh-CN" sz="2600" b="1" dirty="0">
                <a:ea typeface="黑体" panose="02010609060101010101" pitchFamily="49" charset="-122"/>
              </a:rPr>
              <a:t>Iteration</a:t>
            </a:r>
            <a:r>
              <a:rPr lang="zh-CN" altLang="en-US" sz="2600" b="1" dirty="0">
                <a:ea typeface="黑体" panose="02010609060101010101" pitchFamily="49" charset="-122"/>
              </a:rPr>
              <a:t>），体现了软件开发过程的动态结构。</a:t>
            </a:r>
          </a:p>
          <a:p>
            <a:pPr lvl="1"/>
            <a:r>
              <a:rPr lang="zh-CN" altLang="en-US" sz="2600" b="1" dirty="0">
                <a:ea typeface="黑体" panose="02010609060101010101" pitchFamily="49" charset="-122"/>
              </a:rPr>
              <a:t>纵轴按照活动的内容进行组织，包括活动（</a:t>
            </a:r>
            <a:r>
              <a:rPr lang="en-US" altLang="zh-CN" sz="2600" b="1" dirty="0">
                <a:ea typeface="黑体" panose="02010609060101010101" pitchFamily="49" charset="-122"/>
              </a:rPr>
              <a:t>activity</a:t>
            </a:r>
            <a:r>
              <a:rPr lang="zh-CN" altLang="en-US" sz="2600" b="1" dirty="0">
                <a:ea typeface="黑体" panose="02010609060101010101" pitchFamily="49" charset="-122"/>
              </a:rPr>
              <a:t>）、活动产出的工件（</a:t>
            </a:r>
            <a:r>
              <a:rPr lang="en-US" altLang="zh-CN" sz="2600" b="1" dirty="0">
                <a:ea typeface="黑体" panose="02010609060101010101" pitchFamily="49" charset="-122"/>
              </a:rPr>
              <a:t>artifact</a:t>
            </a:r>
            <a:r>
              <a:rPr lang="zh-CN" altLang="en-US" sz="2600" b="1" dirty="0">
                <a:ea typeface="黑体" panose="02010609060101010101" pitchFamily="49" charset="-122"/>
              </a:rPr>
              <a:t>）、活动的执行角色（</a:t>
            </a:r>
            <a:r>
              <a:rPr lang="en-US" altLang="zh-CN" sz="2600" b="1" dirty="0">
                <a:ea typeface="黑体" panose="02010609060101010101" pitchFamily="49" charset="-122"/>
              </a:rPr>
              <a:t>worker</a:t>
            </a:r>
            <a:r>
              <a:rPr lang="zh-CN" altLang="en-US" sz="2600" b="1" dirty="0">
                <a:ea typeface="黑体" panose="02010609060101010101" pitchFamily="49" charset="-122"/>
              </a:rPr>
              <a:t>）以及活动执行的工作流（</a:t>
            </a:r>
            <a:r>
              <a:rPr lang="en-US" altLang="zh-CN" sz="2600" b="1" dirty="0">
                <a:ea typeface="黑体" panose="02010609060101010101" pitchFamily="49" charset="-122"/>
              </a:rPr>
              <a:t>workflow</a:t>
            </a:r>
            <a:r>
              <a:rPr lang="zh-CN" altLang="en-US" sz="2600" b="1" dirty="0">
                <a:ea typeface="黑体" panose="02010609060101010101" pitchFamily="49" charset="-122"/>
              </a:rPr>
              <a:t>），体现软件开发过程的静态结构。</a:t>
            </a:r>
            <a:r>
              <a:rPr lang="zh-CN" altLang="en-US" b="1" dirty="0">
                <a:latin typeface="黑体" panose="02010609060101010101" pitchFamily="49" charset="-122"/>
                <a:ea typeface="黑体" panose="02010609060101010101" pitchFamily="49"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3">
            <a:extLst>
              <a:ext uri="{FF2B5EF4-FFF2-40B4-BE49-F238E27FC236}">
                <a16:creationId xmlns:a16="http://schemas.microsoft.com/office/drawing/2014/main" id="{DC2C227B-8DBC-40D9-9814-C0F2FA55966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04451" name="Rectangle 2">
            <a:extLst>
              <a:ext uri="{FF2B5EF4-FFF2-40B4-BE49-F238E27FC236}">
                <a16:creationId xmlns:a16="http://schemas.microsoft.com/office/drawing/2014/main" id="{46C39344-5DA9-4003-97E9-8C7219B678FD}"/>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04452" name="Rectangle 3">
            <a:extLst>
              <a:ext uri="{FF2B5EF4-FFF2-40B4-BE49-F238E27FC236}">
                <a16:creationId xmlns:a16="http://schemas.microsoft.com/office/drawing/2014/main" id="{A9864E84-5C5A-493D-AE1D-5A37D5B1CEF3}"/>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p>
        </p:txBody>
      </p:sp>
      <p:pic>
        <p:nvPicPr>
          <p:cNvPr id="104453" name="Picture 4" descr="2006327183534777[1]">
            <a:extLst>
              <a:ext uri="{FF2B5EF4-FFF2-40B4-BE49-F238E27FC236}">
                <a16:creationId xmlns:a16="http://schemas.microsoft.com/office/drawing/2014/main" id="{F3ED3B2D-C25B-457D-983B-9AB3B5169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052513"/>
            <a:ext cx="7559675"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Rectangle 5">
            <a:extLst>
              <a:ext uri="{FF2B5EF4-FFF2-40B4-BE49-F238E27FC236}">
                <a16:creationId xmlns:a16="http://schemas.microsoft.com/office/drawing/2014/main" id="{0C6D3228-8378-42F2-B299-D87B46D9C120}"/>
              </a:ext>
            </a:extLst>
          </p:cNvPr>
          <p:cNvSpPr>
            <a:spLocks noChangeArrowheads="1"/>
          </p:cNvSpPr>
          <p:nvPr/>
        </p:nvSpPr>
        <p:spPr bwMode="auto">
          <a:xfrm>
            <a:off x="2916238" y="6092825"/>
            <a:ext cx="333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en-US" altLang="zh-CN">
                <a:latin typeface="Times New Roman" panose="02020603050405020304" pitchFamily="18" charset="0"/>
                <a:ea typeface="黑体" panose="02010609060101010101" pitchFamily="49" charset="-122"/>
              </a:rPr>
              <a:t>RUP</a:t>
            </a:r>
            <a:r>
              <a:rPr lang="zh-CN" altLang="en-US">
                <a:latin typeface="Times New Roman" panose="02020603050405020304" pitchFamily="18" charset="0"/>
                <a:ea typeface="黑体" panose="02010609060101010101" pitchFamily="49" charset="-122"/>
              </a:rPr>
              <a:t>二维软件开发模型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3">
            <a:extLst>
              <a:ext uri="{FF2B5EF4-FFF2-40B4-BE49-F238E27FC236}">
                <a16:creationId xmlns:a16="http://schemas.microsoft.com/office/drawing/2014/main" id="{312C7AFA-CDB4-4160-8CC8-71CD136C5F1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06499" name="Rectangle 2">
            <a:extLst>
              <a:ext uri="{FF2B5EF4-FFF2-40B4-BE49-F238E27FC236}">
                <a16:creationId xmlns:a16="http://schemas.microsoft.com/office/drawing/2014/main" id="{421B67EC-C000-49E8-96DF-1E039E4CDFB6}"/>
              </a:ext>
            </a:extLst>
          </p:cNvPr>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p>
        </p:txBody>
      </p:sp>
      <p:sp>
        <p:nvSpPr>
          <p:cNvPr id="115715" name="Rectangle 3">
            <a:extLst>
              <a:ext uri="{FF2B5EF4-FFF2-40B4-BE49-F238E27FC236}">
                <a16:creationId xmlns:a16="http://schemas.microsoft.com/office/drawing/2014/main" id="{248D52FD-8F16-4395-8765-992798094B67}"/>
              </a:ext>
            </a:extLst>
          </p:cNvPr>
          <p:cNvSpPr>
            <a:spLocks noGrp="1" noChangeArrowheads="1"/>
          </p:cNvSpPr>
          <p:nvPr>
            <p:ph type="body" idx="1"/>
          </p:nvPr>
        </p:nvSpPr>
        <p:spPr>
          <a:xfrm>
            <a:off x="251520" y="1052736"/>
            <a:ext cx="8776593" cy="5144864"/>
          </a:xfrm>
        </p:spPr>
        <p:txBody>
          <a:bodyPr>
            <a:normAutofit fontScale="92500" lnSpcReduction="10000"/>
          </a:bodyPr>
          <a:lstStyle/>
          <a:p>
            <a:pPr>
              <a:buFont typeface="Wingdings" panose="05000000000000000000" pitchFamily="2" charset="2"/>
              <a:buNone/>
            </a:pPr>
            <a:r>
              <a:rPr lang="en-US" altLang="zh-CN" sz="3500" b="1" dirty="0">
                <a:solidFill>
                  <a:srgbClr val="CC0000"/>
                </a:solidFill>
              </a:rPr>
              <a:t>RUP</a:t>
            </a:r>
            <a:r>
              <a:rPr lang="zh-CN" altLang="en-US" sz="3500" b="1" dirty="0">
                <a:solidFill>
                  <a:srgbClr val="CC0000"/>
                </a:solidFill>
              </a:rPr>
              <a:t>中的软件生命周期的四个顺序阶段：</a:t>
            </a:r>
          </a:p>
          <a:p>
            <a:pPr>
              <a:buFont typeface="Wingdings" panose="05000000000000000000" pitchFamily="2" charset="2"/>
              <a:buNone/>
            </a:pPr>
            <a:r>
              <a:rPr lang="zh-CN" altLang="en-US" sz="3000" b="1" dirty="0"/>
              <a:t>初始阶段</a:t>
            </a:r>
            <a:endParaRPr lang="en-US" altLang="zh-CN" sz="3000" b="1" dirty="0"/>
          </a:p>
          <a:p>
            <a:pPr>
              <a:lnSpc>
                <a:spcPct val="100000"/>
              </a:lnSpc>
              <a:spcBef>
                <a:spcPct val="20000"/>
              </a:spcBef>
            </a:pPr>
            <a:r>
              <a:rPr lang="zh-CN" altLang="en-US" sz="2800" b="1" dirty="0"/>
              <a:t>阶段目标：通过业务用例（</a:t>
            </a:r>
            <a:r>
              <a:rPr lang="en-US" altLang="zh-CN" sz="2800" b="1" dirty="0"/>
              <a:t>Business Case</a:t>
            </a:r>
            <a:r>
              <a:rPr lang="zh-CN" altLang="en-US" sz="2800" b="1" dirty="0"/>
              <a:t>）了解业务并确定项目的边界，包括项目的验收规范、风险评估、所需资源估计、阶段计划等。</a:t>
            </a:r>
          </a:p>
          <a:p>
            <a:pPr lvl="1">
              <a:spcBef>
                <a:spcPct val="20000"/>
              </a:spcBef>
            </a:pPr>
            <a:r>
              <a:rPr lang="zh-CN" altLang="en-US" sz="2600" b="1" dirty="0">
                <a:ea typeface="+mn-ea"/>
              </a:rPr>
              <a:t>要确定项目边界，需识别所有与系统交互的外部实体，主要包括识别外部角色（</a:t>
            </a:r>
            <a:r>
              <a:rPr lang="en-US" altLang="zh-CN" sz="2600" b="1" dirty="0">
                <a:ea typeface="+mn-ea"/>
              </a:rPr>
              <a:t>actor</a:t>
            </a:r>
            <a:r>
              <a:rPr lang="zh-CN" altLang="en-US" sz="2600" b="1" dirty="0">
                <a:ea typeface="+mn-ea"/>
              </a:rPr>
              <a:t>）、识别所有用例并详细描述一些重要的用例。</a:t>
            </a:r>
          </a:p>
          <a:p>
            <a:pPr>
              <a:spcBef>
                <a:spcPct val="20000"/>
              </a:spcBef>
            </a:pPr>
            <a:r>
              <a:rPr lang="en-US" altLang="zh-CN" sz="2800" b="1" dirty="0"/>
              <a:t>Milestone</a:t>
            </a:r>
            <a:r>
              <a:rPr lang="zh-CN" altLang="en-US" sz="2800" b="1" dirty="0"/>
              <a:t>：</a:t>
            </a:r>
            <a:r>
              <a:rPr lang="zh-CN" altLang="en-US" sz="2800" b="1" dirty="0">
                <a:solidFill>
                  <a:srgbClr val="FF0000"/>
                </a:solidFill>
              </a:rPr>
              <a:t>软件目标里程碑</a:t>
            </a:r>
            <a:r>
              <a:rPr lang="zh-CN" altLang="en-US" sz="2800" b="1" dirty="0"/>
              <a:t>。包括一些重要的文档，如项目愿景（</a:t>
            </a:r>
            <a:r>
              <a:rPr lang="en-US" altLang="zh-CN" sz="2800" b="1" dirty="0"/>
              <a:t>vision</a:t>
            </a:r>
            <a:r>
              <a:rPr lang="zh-CN" altLang="en-US" sz="2800" b="1" dirty="0"/>
              <a:t>）、原始用例模型、原始业务风险评估、一个或者多个原型、原始业务场景等。</a:t>
            </a:r>
            <a:endParaRPr lang="en-US" altLang="zh-CN" sz="2800" b="1" dirty="0"/>
          </a:p>
          <a:p>
            <a:pPr>
              <a:spcBef>
                <a:spcPct val="20000"/>
              </a:spcBef>
            </a:pPr>
            <a:r>
              <a:rPr lang="zh-CN" altLang="en-US" sz="2800" b="1" dirty="0"/>
              <a:t>需要对这些文档进行评审，以确定正确理解用例需求、项目风险评估合理、阶段计划可行等。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a:extLst>
              <a:ext uri="{FF2B5EF4-FFF2-40B4-BE49-F238E27FC236}">
                <a16:creationId xmlns:a16="http://schemas.microsoft.com/office/drawing/2014/main" id="{A0C31694-483A-4048-9E64-6F68D2A229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2291" name="Rectangle 2">
            <a:extLst>
              <a:ext uri="{FF2B5EF4-FFF2-40B4-BE49-F238E27FC236}">
                <a16:creationId xmlns:a16="http://schemas.microsoft.com/office/drawing/2014/main" id="{0F48EC75-9E02-47B0-A8B5-DC87E6738159}"/>
              </a:ext>
            </a:extLst>
          </p:cNvPr>
          <p:cNvSpPr>
            <a:spLocks noGrp="1" noChangeArrowheads="1"/>
          </p:cNvSpPr>
          <p:nvPr>
            <p:ph type="title"/>
          </p:nvPr>
        </p:nvSpPr>
        <p:spPr/>
        <p:txBody>
          <a:bodyPr/>
          <a:lstStyle/>
          <a:p>
            <a:endParaRPr lang="zh-CN" altLang="zh-CN"/>
          </a:p>
        </p:txBody>
      </p:sp>
      <p:sp>
        <p:nvSpPr>
          <p:cNvPr id="12292" name="Rectangle 3">
            <a:extLst>
              <a:ext uri="{FF2B5EF4-FFF2-40B4-BE49-F238E27FC236}">
                <a16:creationId xmlns:a16="http://schemas.microsoft.com/office/drawing/2014/main" id="{CB2A73F7-1E81-4BED-BF53-AD15B433DC16}"/>
              </a:ext>
            </a:extLst>
          </p:cNvPr>
          <p:cNvSpPr>
            <a:spLocks noGrp="1" noChangeArrowheads="1"/>
          </p:cNvSpPr>
          <p:nvPr>
            <p:ph type="body" idx="1"/>
          </p:nvPr>
        </p:nvSpPr>
        <p:spPr/>
        <p:txBody>
          <a:bodyPr/>
          <a:lstStyle/>
          <a:p>
            <a:pPr lvl="1">
              <a:buFont typeface="Wingdings" panose="05000000000000000000" pitchFamily="2" charset="2"/>
              <a:buChar char="u"/>
            </a:pPr>
            <a:r>
              <a:rPr lang="zh-CN" altLang="en-US" sz="4000" b="1" dirty="0">
                <a:solidFill>
                  <a:srgbClr val="333399"/>
                </a:solidFill>
              </a:rPr>
              <a:t>软件工程过程</a:t>
            </a:r>
          </a:p>
          <a:p>
            <a:pPr lvl="1">
              <a:buFont typeface="Wingdings" panose="05000000000000000000" pitchFamily="2" charset="2"/>
              <a:buChar char="u"/>
            </a:pPr>
            <a:r>
              <a:rPr lang="zh-CN" altLang="en-US" sz="4000" b="1" i="1" u="sng" dirty="0">
                <a:solidFill>
                  <a:srgbClr val="99230B"/>
                </a:solidFill>
              </a:rPr>
              <a:t>软件生命周期</a:t>
            </a:r>
          </a:p>
          <a:p>
            <a:pPr lvl="1">
              <a:buFont typeface="Wingdings" panose="05000000000000000000" pitchFamily="2" charset="2"/>
              <a:buChar char="u"/>
            </a:pPr>
            <a:r>
              <a:rPr lang="zh-CN" altLang="en-US" sz="4000" b="1" dirty="0">
                <a:solidFill>
                  <a:srgbClr val="333399"/>
                </a:solidFill>
              </a:rPr>
              <a:t>传统软件生命周期模型</a:t>
            </a:r>
          </a:p>
          <a:p>
            <a:pPr lvl="1">
              <a:buFont typeface="Wingdings" panose="05000000000000000000" pitchFamily="2" charset="2"/>
              <a:buChar char="u"/>
            </a:pPr>
            <a:r>
              <a:rPr lang="zh-CN" altLang="en-US" sz="4000" b="1" dirty="0">
                <a:solidFill>
                  <a:srgbClr val="333399"/>
                </a:solidFill>
              </a:rPr>
              <a:t>新型软件生命周期模型</a:t>
            </a:r>
          </a:p>
          <a:p>
            <a:endParaRPr lang="en-US" altLang="zh-CN"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96781-695B-4DA1-8975-EDE18889D64C}"/>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29E295B7-D2DB-44A0-9453-75512B0CA976}"/>
              </a:ext>
            </a:extLst>
          </p:cNvPr>
          <p:cNvSpPr>
            <a:spLocks noGrp="1"/>
          </p:cNvSpPr>
          <p:nvPr>
            <p:ph idx="1"/>
          </p:nvPr>
        </p:nvSpPr>
        <p:spPr>
          <a:xfrm>
            <a:off x="395536" y="1409700"/>
            <a:ext cx="8596064" cy="4856163"/>
          </a:xfrm>
        </p:spPr>
        <p:txBody>
          <a:bodyPr/>
          <a:lstStyle/>
          <a:p>
            <a:pPr marL="0" indent="0">
              <a:buNone/>
            </a:pPr>
            <a:r>
              <a:rPr lang="zh-CN" altLang="en-US" sz="2800" b="1" dirty="0"/>
              <a:t>细化阶段</a:t>
            </a:r>
            <a:endParaRPr lang="en-US" altLang="zh-CN" sz="2800" b="1" dirty="0"/>
          </a:p>
          <a:p>
            <a:pPr>
              <a:lnSpc>
                <a:spcPct val="100000"/>
              </a:lnSpc>
            </a:pPr>
            <a:r>
              <a:rPr lang="zh-CN" altLang="en-US" sz="2600" b="1" dirty="0"/>
              <a:t>阶段目标：分析问题领域，建立适合需求的软件体系结构基础，编制项目计划，完成项目中技术要求高、风险大的关键需求的开发。</a:t>
            </a:r>
          </a:p>
          <a:p>
            <a:pPr>
              <a:lnSpc>
                <a:spcPct val="100000"/>
              </a:lnSpc>
            </a:pPr>
            <a:r>
              <a:rPr lang="en-US" altLang="zh-CN" sz="2600" b="1" dirty="0"/>
              <a:t>Milestone</a:t>
            </a:r>
            <a:r>
              <a:rPr lang="zh-CN" altLang="en-US" sz="2600" b="1" dirty="0"/>
              <a:t>：</a:t>
            </a:r>
            <a:r>
              <a:rPr lang="zh-CN" altLang="en-US" sz="2600" b="1" dirty="0">
                <a:solidFill>
                  <a:srgbClr val="FF0000"/>
                </a:solidFill>
              </a:rPr>
              <a:t>体系结构里程碑</a:t>
            </a:r>
            <a:r>
              <a:rPr lang="zh-CN" altLang="en-US" sz="2600" b="1" dirty="0"/>
              <a:t>。</a:t>
            </a:r>
            <a:r>
              <a:rPr lang="zh-CN" altLang="en-US" sz="2600" b="1" dirty="0">
                <a:ea typeface="+mn-ea"/>
              </a:rPr>
              <a:t>包括风险分析文档、软件体系结构基线、项目计划、可执行的进化原型、初始版本的用户手册等。</a:t>
            </a:r>
            <a:endParaRPr lang="en-US" altLang="zh-CN" sz="2600" b="1" dirty="0">
              <a:ea typeface="+mn-ea"/>
            </a:endParaRPr>
          </a:p>
          <a:p>
            <a:pPr>
              <a:lnSpc>
                <a:spcPct val="100000"/>
              </a:lnSpc>
            </a:pPr>
            <a:r>
              <a:rPr lang="zh-CN" altLang="en-US" sz="2600" b="1" dirty="0"/>
              <a:t>通过评审确定软件体系结构的稳定性、确认高风险的业务需求和技术机制已经解决、修订的项目计划可行等。</a:t>
            </a:r>
          </a:p>
        </p:txBody>
      </p:sp>
      <p:sp>
        <p:nvSpPr>
          <p:cNvPr id="4" name="页脚占位符 3">
            <a:extLst>
              <a:ext uri="{FF2B5EF4-FFF2-40B4-BE49-F238E27FC236}">
                <a16:creationId xmlns:a16="http://schemas.microsoft.com/office/drawing/2014/main" id="{6C1D4E36-7854-43D5-B3A8-F13F1C66E142}"/>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412600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50009-A55A-43E3-9016-EBDB884D5243}"/>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274BF639-A328-4CCE-B37C-D0D0011A2D5B}"/>
              </a:ext>
            </a:extLst>
          </p:cNvPr>
          <p:cNvSpPr>
            <a:spLocks noGrp="1"/>
          </p:cNvSpPr>
          <p:nvPr>
            <p:ph idx="1"/>
          </p:nvPr>
        </p:nvSpPr>
        <p:spPr>
          <a:xfrm>
            <a:off x="395536" y="1409700"/>
            <a:ext cx="8596064" cy="4856163"/>
          </a:xfrm>
        </p:spPr>
        <p:txBody>
          <a:bodyPr/>
          <a:lstStyle/>
          <a:p>
            <a:pPr marL="0" indent="0">
              <a:buNone/>
            </a:pPr>
            <a:r>
              <a:rPr lang="zh-CN" altLang="en-US" sz="2800" b="1" dirty="0"/>
              <a:t>构造阶段</a:t>
            </a:r>
            <a:endParaRPr lang="en-US" altLang="zh-CN" sz="2800" b="1" dirty="0"/>
          </a:p>
          <a:p>
            <a:pPr>
              <a:lnSpc>
                <a:spcPct val="100000"/>
              </a:lnSpc>
            </a:pPr>
            <a:r>
              <a:rPr lang="zh-CN" altLang="en-US" sz="2600" b="1" dirty="0"/>
              <a:t>阶段目标：将所有剩余的技术构件和稳定业务需求功能开发出来，并集成为产品，所有功能被详细测试。从某种意义上说，构造阶段只是一个制造过程，其重点放在管理资源及控制开发过程以优化成本、进度和质量。</a:t>
            </a:r>
          </a:p>
          <a:p>
            <a:pPr>
              <a:lnSpc>
                <a:spcPct val="100000"/>
              </a:lnSpc>
            </a:pPr>
            <a:r>
              <a:rPr lang="en-US" altLang="zh-CN" sz="2600" b="1" dirty="0"/>
              <a:t>Milestone</a:t>
            </a:r>
            <a:r>
              <a:rPr lang="zh-CN" altLang="en-US" sz="2600" b="1" dirty="0"/>
              <a:t>：</a:t>
            </a:r>
            <a:r>
              <a:rPr lang="zh-CN" altLang="en-US" sz="2600" b="1" dirty="0">
                <a:solidFill>
                  <a:srgbClr val="FF0000"/>
                </a:solidFill>
              </a:rPr>
              <a:t>运行能力里程碑</a:t>
            </a:r>
            <a:r>
              <a:rPr lang="zh-CN" altLang="en-US" sz="2600" b="1" dirty="0"/>
              <a:t>。</a:t>
            </a:r>
            <a:r>
              <a:rPr lang="zh-CN" altLang="en-US" sz="2600" b="1" dirty="0">
                <a:ea typeface="+mn-ea"/>
              </a:rPr>
              <a:t>包括可以运行的软件产品、用户手册等，它决定了产品是否可以在测试环境中进行部署。</a:t>
            </a:r>
            <a:endParaRPr lang="en-US" altLang="zh-CN" sz="2600" b="1" dirty="0">
              <a:ea typeface="+mn-ea"/>
            </a:endParaRPr>
          </a:p>
          <a:p>
            <a:pPr>
              <a:lnSpc>
                <a:spcPct val="100000"/>
              </a:lnSpc>
            </a:pPr>
            <a:r>
              <a:rPr lang="zh-CN" altLang="en-US" sz="2600" b="1" dirty="0"/>
              <a:t>要确定软件、环境、用户是否可以开始系统的运行。</a:t>
            </a:r>
          </a:p>
        </p:txBody>
      </p:sp>
      <p:sp>
        <p:nvSpPr>
          <p:cNvPr id="4" name="页脚占位符 3">
            <a:extLst>
              <a:ext uri="{FF2B5EF4-FFF2-40B4-BE49-F238E27FC236}">
                <a16:creationId xmlns:a16="http://schemas.microsoft.com/office/drawing/2014/main" id="{CB3C1951-8F77-4AD0-8EC8-650FDC658890}"/>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606317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967F-C806-49F2-82BB-37314DEFDDAE}"/>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B6B9F4BE-0BFC-445C-9805-AF0B71B8913C}"/>
              </a:ext>
            </a:extLst>
          </p:cNvPr>
          <p:cNvSpPr>
            <a:spLocks noGrp="1"/>
          </p:cNvSpPr>
          <p:nvPr>
            <p:ph idx="1"/>
          </p:nvPr>
        </p:nvSpPr>
        <p:spPr/>
        <p:txBody>
          <a:bodyPr/>
          <a:lstStyle/>
          <a:p>
            <a:pPr marL="0" indent="0">
              <a:buNone/>
            </a:pPr>
            <a:r>
              <a:rPr lang="zh-CN" altLang="en-US" sz="2800" b="1" dirty="0"/>
              <a:t>移交阶段</a:t>
            </a:r>
            <a:endParaRPr lang="en-US" altLang="zh-CN" sz="2800" b="1" dirty="0"/>
          </a:p>
          <a:p>
            <a:pPr>
              <a:lnSpc>
                <a:spcPct val="100000"/>
              </a:lnSpc>
            </a:pPr>
            <a:r>
              <a:rPr lang="zh-CN" altLang="en-US" sz="2600" b="1" dirty="0"/>
              <a:t>阶段目标：软件产品正常运行并交付用户使用。交付阶段可以跨越几次迭代，包括为发布做准备的产品测试，基于用户反馈的少量调整。</a:t>
            </a:r>
          </a:p>
          <a:p>
            <a:pPr>
              <a:lnSpc>
                <a:spcPct val="100000"/>
              </a:lnSpc>
            </a:pPr>
            <a:r>
              <a:rPr lang="en-US" altLang="zh-CN" sz="2600" b="1" dirty="0"/>
              <a:t>Milestone</a:t>
            </a:r>
            <a:r>
              <a:rPr lang="zh-CN" altLang="en-US" sz="2600" b="1" dirty="0"/>
              <a:t>：</a:t>
            </a:r>
            <a:r>
              <a:rPr lang="zh-CN" altLang="en-US" sz="2600" b="1" dirty="0">
                <a:solidFill>
                  <a:srgbClr val="FF0000"/>
                </a:solidFill>
              </a:rPr>
              <a:t>产品发布里程碑</a:t>
            </a:r>
            <a:r>
              <a:rPr lang="zh-CN" altLang="en-US" sz="2600" b="1" dirty="0"/>
              <a:t>。包括维护和售后支持文档手册等。</a:t>
            </a:r>
            <a:endParaRPr lang="en-US" altLang="zh-CN" sz="2600" b="1" dirty="0"/>
          </a:p>
          <a:p>
            <a:pPr>
              <a:lnSpc>
                <a:spcPct val="100000"/>
              </a:lnSpc>
            </a:pPr>
            <a:r>
              <a:rPr lang="zh-CN" altLang="en-US" sz="2600" b="1" dirty="0"/>
              <a:t>要确定最终目标是否实现，是否应该开始产品下一个版本的另一个开发周期</a:t>
            </a:r>
            <a:r>
              <a:rPr lang="zh-CN" altLang="en-US" b="1" dirty="0"/>
              <a:t>。</a:t>
            </a:r>
          </a:p>
        </p:txBody>
      </p:sp>
      <p:sp>
        <p:nvSpPr>
          <p:cNvPr id="4" name="页脚占位符 3">
            <a:extLst>
              <a:ext uri="{FF2B5EF4-FFF2-40B4-BE49-F238E27FC236}">
                <a16:creationId xmlns:a16="http://schemas.microsoft.com/office/drawing/2014/main" id="{151235B9-8074-4EA4-A108-72271EC460CC}"/>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088548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3">
            <a:extLst>
              <a:ext uri="{FF2B5EF4-FFF2-40B4-BE49-F238E27FC236}">
                <a16:creationId xmlns:a16="http://schemas.microsoft.com/office/drawing/2014/main" id="{3932B864-7D50-4A35-A2DD-3A60151BD71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08547" name="Rectangle 2">
            <a:extLst>
              <a:ext uri="{FF2B5EF4-FFF2-40B4-BE49-F238E27FC236}">
                <a16:creationId xmlns:a16="http://schemas.microsoft.com/office/drawing/2014/main" id="{EFE4E195-D861-4991-8AFF-6E4FE1FFD087}"/>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17763" name="Rectangle 3">
            <a:extLst>
              <a:ext uri="{FF2B5EF4-FFF2-40B4-BE49-F238E27FC236}">
                <a16:creationId xmlns:a16="http://schemas.microsoft.com/office/drawing/2014/main" id="{2D3FDABB-D918-4367-B501-9D3AC1C5CA8A}"/>
              </a:ext>
            </a:extLst>
          </p:cNvPr>
          <p:cNvSpPr>
            <a:spLocks noGrp="1" noChangeArrowheads="1"/>
          </p:cNvSpPr>
          <p:nvPr>
            <p:ph type="body" idx="1"/>
          </p:nvPr>
        </p:nvSpPr>
        <p:spPr>
          <a:xfrm>
            <a:off x="0" y="990601"/>
            <a:ext cx="9324528" cy="5321299"/>
          </a:xfrm>
        </p:spPr>
        <p:txBody>
          <a:bodyPr/>
          <a:lstStyle/>
          <a:p>
            <a:pPr>
              <a:buFont typeface="Wingdings" panose="05000000000000000000" pitchFamily="2" charset="2"/>
              <a:buNone/>
            </a:pPr>
            <a:r>
              <a:rPr lang="en-US" altLang="zh-CN" sz="2900" b="1" dirty="0">
                <a:solidFill>
                  <a:srgbClr val="FF00FF"/>
                </a:solidFill>
              </a:rPr>
              <a:t>(2) RUP</a:t>
            </a:r>
            <a:r>
              <a:rPr lang="zh-CN" altLang="en-US" sz="2900" b="1" dirty="0">
                <a:solidFill>
                  <a:srgbClr val="FF00FF"/>
                </a:solidFill>
              </a:rPr>
              <a:t>的迭代增量开发思想</a:t>
            </a:r>
          </a:p>
          <a:p>
            <a:pPr lvl="1"/>
            <a:r>
              <a:rPr lang="en-US" altLang="zh-CN" sz="2300" b="1" dirty="0">
                <a:ea typeface="黑体" panose="02010609060101010101" pitchFamily="49" charset="-122"/>
              </a:rPr>
              <a:t>RUP</a:t>
            </a:r>
            <a:r>
              <a:rPr lang="zh-CN" altLang="en-US" sz="2300" b="1" dirty="0">
                <a:ea typeface="黑体" panose="02010609060101010101" pitchFamily="49" charset="-122"/>
              </a:rPr>
              <a:t>是以用例为驱动，软件体系结构为核心，应用迭代及增量的新型软件生命周期模型</a:t>
            </a:r>
            <a:endParaRPr lang="en-US" altLang="zh-CN" sz="2300" b="1" dirty="0">
              <a:ea typeface="黑体" panose="02010609060101010101" pitchFamily="49" charset="-122"/>
            </a:endParaRPr>
          </a:p>
          <a:p>
            <a:pPr lvl="1"/>
            <a:r>
              <a:rPr lang="en-US" altLang="zh-CN" sz="2300" b="1" dirty="0">
                <a:ea typeface="黑体" panose="02010609060101010101" pitchFamily="49" charset="-122"/>
              </a:rPr>
              <a:t>RUP</a:t>
            </a:r>
            <a:r>
              <a:rPr lang="zh-CN" altLang="en-US" sz="2300" b="1" dirty="0">
                <a:ea typeface="黑体" panose="02010609060101010101" pitchFamily="49" charset="-122"/>
              </a:rPr>
              <a:t>的每一个阶段可以进一步划分为一个或多个迭代过程，从一个迭代过程到另一个迭代过程增量形成最终的系统。</a:t>
            </a:r>
          </a:p>
          <a:p>
            <a:pPr lvl="1"/>
            <a:r>
              <a:rPr lang="en-US" altLang="zh-CN" sz="2300" b="1" dirty="0">
                <a:ea typeface="黑体" panose="02010609060101010101" pitchFamily="49" charset="-122"/>
              </a:rPr>
              <a:t>RUP</a:t>
            </a:r>
            <a:r>
              <a:rPr lang="zh-CN" altLang="en-US" sz="2300" b="1" dirty="0">
                <a:ea typeface="黑体" panose="02010609060101010101" pitchFamily="49" charset="-122"/>
              </a:rPr>
              <a:t>是融合了喷泉模型和增量模型的一种综合生命周期模型 。 </a:t>
            </a:r>
          </a:p>
          <a:p>
            <a:pPr lvl="1"/>
            <a:endParaRPr lang="zh-CN" altLang="en-US" sz="2500" b="1" dirty="0">
              <a:ea typeface="黑体" panose="02010609060101010101" pitchFamily="49" charset="-122"/>
            </a:endParaRPr>
          </a:p>
          <a:p>
            <a:pPr>
              <a:buFont typeface="Wingdings" panose="05000000000000000000" pitchFamily="2" charset="2"/>
              <a:buNone/>
            </a:pPr>
            <a:r>
              <a:rPr lang="zh-CN" altLang="en-US" sz="2900" dirty="0">
                <a:latin typeface="黑体" panose="02010609060101010101" pitchFamily="49" charset="-122"/>
              </a:rPr>
              <a:t> </a:t>
            </a:r>
          </a:p>
        </p:txBody>
      </p:sp>
      <p:sp>
        <p:nvSpPr>
          <p:cNvPr id="108549" name="Rectangle 5">
            <a:extLst>
              <a:ext uri="{FF2B5EF4-FFF2-40B4-BE49-F238E27FC236}">
                <a16:creationId xmlns:a16="http://schemas.microsoft.com/office/drawing/2014/main" id="{65E875C0-F32F-4EDC-BAAC-9F9E0273BDCE}"/>
              </a:ext>
            </a:extLst>
          </p:cNvPr>
          <p:cNvSpPr>
            <a:spLocks noChangeArrowheads="1"/>
          </p:cNvSpPr>
          <p:nvPr/>
        </p:nvSpPr>
        <p:spPr bwMode="auto">
          <a:xfrm>
            <a:off x="0"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117764" name="Object 4">
            <a:extLst>
              <a:ext uri="{FF2B5EF4-FFF2-40B4-BE49-F238E27FC236}">
                <a16:creationId xmlns:a16="http://schemas.microsoft.com/office/drawing/2014/main" id="{2BD64365-9FD6-42C5-8BF6-FBA4943CC199}"/>
              </a:ext>
            </a:extLst>
          </p:cNvPr>
          <p:cNvGraphicFramePr>
            <a:graphicFrameLocks noChangeAspect="1"/>
          </p:cNvGraphicFramePr>
          <p:nvPr/>
        </p:nvGraphicFramePr>
        <p:xfrm>
          <a:off x="827088" y="3861048"/>
          <a:ext cx="8137525" cy="2087562"/>
        </p:xfrm>
        <a:graphic>
          <a:graphicData uri="http://schemas.openxmlformats.org/presentationml/2006/ole">
            <mc:AlternateContent xmlns:mc="http://schemas.openxmlformats.org/markup-compatibility/2006">
              <mc:Choice xmlns:v="urn:schemas-microsoft-com:vml" Requires="v">
                <p:oleObj spid="_x0000_s97283" name="Visio" r:id="rId4" imgW="3961486" imgH="748894" progId="Visio.Drawing.11">
                  <p:embed/>
                </p:oleObj>
              </mc:Choice>
              <mc:Fallback>
                <p:oleObj name="Visio" r:id="rId4" imgW="3961486" imgH="748894" progId="Visio.Drawing.11">
                  <p:embed/>
                  <p:pic>
                    <p:nvPicPr>
                      <p:cNvPr id="117764" name="Object 4">
                        <a:extLst>
                          <a:ext uri="{FF2B5EF4-FFF2-40B4-BE49-F238E27FC236}">
                            <a16:creationId xmlns:a16="http://schemas.microsoft.com/office/drawing/2014/main" id="{2BD64365-9FD6-42C5-8BF6-FBA4943CC1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861048"/>
                        <a:ext cx="813752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6" name="Rectangle 6">
            <a:extLst>
              <a:ext uri="{FF2B5EF4-FFF2-40B4-BE49-F238E27FC236}">
                <a16:creationId xmlns:a16="http://schemas.microsoft.com/office/drawing/2014/main" id="{BC01587C-BACE-4550-8F1A-3E5653463A67}"/>
              </a:ext>
            </a:extLst>
          </p:cNvPr>
          <p:cNvSpPr>
            <a:spLocks noChangeArrowheads="1"/>
          </p:cNvSpPr>
          <p:nvPr/>
        </p:nvSpPr>
        <p:spPr bwMode="auto">
          <a:xfrm>
            <a:off x="2987675" y="6021388"/>
            <a:ext cx="3446463" cy="461962"/>
          </a:xfrm>
          <a:prstGeom prst="rect">
            <a:avLst/>
          </a:prstGeom>
          <a:noFill/>
          <a:ln w="9525" algn="ctr">
            <a:noFill/>
            <a:miter lim="800000"/>
            <a:headEnd/>
            <a:tailEnd/>
          </a:ln>
        </p:spPr>
        <p:txBody>
          <a:bodyPr wrap="none" anchor="ctr">
            <a:spAutoFit/>
          </a:bodyPr>
          <a:lstStyle/>
          <a:p>
            <a:pPr eaLnBrk="1" hangingPunct="1">
              <a:defRPr/>
            </a:pPr>
            <a:r>
              <a:rPr lang="en-US" altLang="zh-CN" dirty="0">
                <a:latin typeface="+mn-lt"/>
                <a:ea typeface="黑体" pitchFamily="2" charset="-122"/>
              </a:rPr>
              <a:t>RUP</a:t>
            </a:r>
            <a:r>
              <a:rPr lang="zh-CN" altLang="en-US" dirty="0">
                <a:latin typeface="黑体" pitchFamily="2" charset="-122"/>
                <a:ea typeface="黑体" pitchFamily="2" charset="-122"/>
              </a:rPr>
              <a:t>中的迭代增量开发</a:t>
            </a:r>
            <a:r>
              <a:rPr lang="zh-CN" altLang="en-US" b="0" dirty="0">
                <a:latin typeface="黑体" pitchFamily="2" charset="-122"/>
                <a:ea typeface="黑体" pitchFamily="2" charset="-122"/>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3">
            <a:extLst>
              <a:ext uri="{FF2B5EF4-FFF2-40B4-BE49-F238E27FC236}">
                <a16:creationId xmlns:a16="http://schemas.microsoft.com/office/drawing/2014/main" id="{22A5D9B4-5E80-408F-8EDE-947311CA65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10595" name="Rectangle 2">
            <a:extLst>
              <a:ext uri="{FF2B5EF4-FFF2-40B4-BE49-F238E27FC236}">
                <a16:creationId xmlns:a16="http://schemas.microsoft.com/office/drawing/2014/main" id="{F0DB2792-3A05-4260-824C-8F1D4093B191}"/>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10596" name="Rectangle 3">
            <a:extLst>
              <a:ext uri="{FF2B5EF4-FFF2-40B4-BE49-F238E27FC236}">
                <a16:creationId xmlns:a16="http://schemas.microsoft.com/office/drawing/2014/main" id="{11E38E9C-81A9-4BEA-96FE-A6A9AAC2DD73}"/>
              </a:ext>
            </a:extLst>
          </p:cNvPr>
          <p:cNvSpPr>
            <a:spLocks noGrp="1" noChangeArrowheads="1"/>
          </p:cNvSpPr>
          <p:nvPr>
            <p:ph type="body" idx="1"/>
          </p:nvPr>
        </p:nvSpPr>
        <p:spPr>
          <a:xfrm>
            <a:off x="323850" y="1125538"/>
            <a:ext cx="8343900" cy="4856162"/>
          </a:xfrm>
        </p:spPr>
        <p:txBody>
          <a:bodyPr/>
          <a:lstStyle/>
          <a:p>
            <a:pPr lvl="1"/>
            <a:r>
              <a:rPr lang="en-US" altLang="zh-CN" sz="2400" b="1">
                <a:ea typeface="黑体" panose="02010609060101010101" pitchFamily="49" charset="-122"/>
              </a:rPr>
              <a:t>RUP</a:t>
            </a:r>
            <a:r>
              <a:rPr lang="zh-CN" altLang="en-US" sz="2400" b="1">
                <a:ea typeface="黑体" panose="02010609060101010101" pitchFamily="49" charset="-122"/>
              </a:rPr>
              <a:t>将整个项目的开发目标划分成一些更易于完成和达到的阶段性小目标。每一次迭代就是为了完成一定阶段性小目标而从事的一系列开发活动，包含需求、设计、实施（编码）、部署、测试等。</a:t>
            </a:r>
          </a:p>
        </p:txBody>
      </p:sp>
      <p:pic>
        <p:nvPicPr>
          <p:cNvPr id="110597" name="Picture 4" descr="20050316222427898[1]">
            <a:extLst>
              <a:ext uri="{FF2B5EF4-FFF2-40B4-BE49-F238E27FC236}">
                <a16:creationId xmlns:a16="http://schemas.microsoft.com/office/drawing/2014/main" id="{95816278-0339-4B6B-942C-4AE796B95E4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350" y="2708275"/>
            <a:ext cx="67691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Rectangle 5">
            <a:extLst>
              <a:ext uri="{FF2B5EF4-FFF2-40B4-BE49-F238E27FC236}">
                <a16:creationId xmlns:a16="http://schemas.microsoft.com/office/drawing/2014/main" id="{52F72F87-A274-4612-B12B-A35986D95E0E}"/>
              </a:ext>
            </a:extLst>
          </p:cNvPr>
          <p:cNvSpPr>
            <a:spLocks noChangeArrowheads="1"/>
          </p:cNvSpPr>
          <p:nvPr/>
        </p:nvSpPr>
        <p:spPr bwMode="auto">
          <a:xfrm>
            <a:off x="3635375" y="6092825"/>
            <a:ext cx="2801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pPr eaLnBrk="1" hangingPunct="1"/>
            <a:r>
              <a:rPr lang="en-US" altLang="zh-CN">
                <a:latin typeface="Times New Roman" panose="02020603050405020304" pitchFamily="18" charset="0"/>
                <a:ea typeface="黑体" panose="02010609060101010101" pitchFamily="49" charset="-122"/>
              </a:rPr>
              <a:t>RUP</a:t>
            </a:r>
            <a:r>
              <a:rPr lang="zh-CN" altLang="en-US">
                <a:latin typeface="黑体" panose="02010609060101010101" pitchFamily="49" charset="-122"/>
                <a:ea typeface="黑体" panose="02010609060101010101" pitchFamily="49" charset="-122"/>
              </a:rPr>
              <a:t>中的迭代过程</a:t>
            </a:r>
            <a:r>
              <a:rPr lang="zh-CN" altLang="en-US" b="0">
                <a:latin typeface="黑体" panose="02010609060101010101" pitchFamily="49" charset="-122"/>
                <a:ea typeface="黑体" panose="02010609060101010101" pitchFamily="49"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3">
            <a:extLst>
              <a:ext uri="{FF2B5EF4-FFF2-40B4-BE49-F238E27FC236}">
                <a16:creationId xmlns:a16="http://schemas.microsoft.com/office/drawing/2014/main" id="{EEAB238C-70D3-47FC-9DF5-E87EAD3331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12643" name="Rectangle 2">
            <a:extLst>
              <a:ext uri="{FF2B5EF4-FFF2-40B4-BE49-F238E27FC236}">
                <a16:creationId xmlns:a16="http://schemas.microsoft.com/office/drawing/2014/main" id="{216450B1-2DD1-4028-8854-3457FA9DA2A6}"/>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21859" name="Rectangle 3">
            <a:extLst>
              <a:ext uri="{FF2B5EF4-FFF2-40B4-BE49-F238E27FC236}">
                <a16:creationId xmlns:a16="http://schemas.microsoft.com/office/drawing/2014/main" id="{21F019D6-49A6-40E6-A7A2-A9E40BC5B874}"/>
              </a:ext>
            </a:extLst>
          </p:cNvPr>
          <p:cNvSpPr>
            <a:spLocks noGrp="1" noChangeArrowheads="1"/>
          </p:cNvSpPr>
          <p:nvPr>
            <p:ph type="body" idx="1"/>
          </p:nvPr>
        </p:nvSpPr>
        <p:spPr/>
        <p:txBody>
          <a:bodyPr/>
          <a:lstStyle/>
          <a:p>
            <a:pPr>
              <a:buFont typeface="Wingdings" panose="05000000000000000000" pitchFamily="2" charset="2"/>
              <a:buNone/>
            </a:pPr>
            <a:r>
              <a:rPr lang="en-US" altLang="zh-CN" sz="2900" b="1">
                <a:solidFill>
                  <a:srgbClr val="FF00FF"/>
                </a:solidFill>
                <a:latin typeface="黑体" panose="02010609060101010101" pitchFamily="49" charset="-122"/>
              </a:rPr>
              <a:t>(3) </a:t>
            </a:r>
            <a:r>
              <a:rPr lang="en-US" altLang="zh-CN" sz="2900" b="1">
                <a:solidFill>
                  <a:srgbClr val="FF00FF"/>
                </a:solidFill>
              </a:rPr>
              <a:t>RUP</a:t>
            </a:r>
            <a:r>
              <a:rPr lang="zh-CN" altLang="en-US" sz="2900" b="1">
                <a:solidFill>
                  <a:srgbClr val="FF00FF"/>
                </a:solidFill>
                <a:latin typeface="黑体" panose="02010609060101010101" pitchFamily="49" charset="-122"/>
              </a:rPr>
              <a:t>的核心工作流</a:t>
            </a:r>
          </a:p>
          <a:p>
            <a:pPr lvl="1"/>
            <a:r>
              <a:rPr lang="en-US" altLang="zh-CN" b="1">
                <a:latin typeface="黑体" panose="02010609060101010101" pitchFamily="49" charset="-122"/>
                <a:ea typeface="黑体" panose="02010609060101010101" pitchFamily="49" charset="-122"/>
              </a:rPr>
              <a:t>6</a:t>
            </a:r>
            <a:r>
              <a:rPr lang="zh-CN" altLang="en-US" b="1">
                <a:latin typeface="黑体" panose="02010609060101010101" pitchFamily="49" charset="-122"/>
                <a:ea typeface="黑体" panose="02010609060101010101" pitchFamily="49" charset="-122"/>
              </a:rPr>
              <a:t>个核心过程工作流</a:t>
            </a:r>
            <a:r>
              <a:rPr lang="en-US" altLang="zh-CN" b="1">
                <a:latin typeface="黑体" panose="02010609060101010101" pitchFamily="49" charset="-122"/>
                <a:ea typeface="黑体" panose="02010609060101010101" pitchFamily="49" charset="-122"/>
              </a:rPr>
              <a:t>(</a:t>
            </a:r>
            <a:r>
              <a:rPr lang="en-US" altLang="zh-CN" b="1">
                <a:ea typeface="黑体" panose="02010609060101010101" pitchFamily="49" charset="-122"/>
              </a:rPr>
              <a:t>Core Process Workflows</a:t>
            </a:r>
            <a:r>
              <a:rPr lang="en-US" altLang="zh-CN" b="1">
                <a:latin typeface="黑体" panose="02010609060101010101" pitchFamily="49" charset="-122"/>
                <a:ea typeface="黑体" panose="02010609060101010101" pitchFamily="49" charset="-122"/>
              </a:rPr>
              <a:t>)</a:t>
            </a:r>
          </a:p>
          <a:p>
            <a:pPr lvl="2"/>
            <a:r>
              <a:rPr lang="zh-CN" altLang="en-US" b="1">
                <a:latin typeface="黑体" panose="02010609060101010101" pitchFamily="49" charset="-122"/>
                <a:ea typeface="黑体" panose="02010609060101010101" pitchFamily="49" charset="-122"/>
              </a:rPr>
              <a:t>商业建模（</a:t>
            </a:r>
            <a:r>
              <a:rPr lang="en-US" altLang="zh-CN" b="1">
                <a:ea typeface="黑体" panose="02010609060101010101" pitchFamily="49" charset="-122"/>
              </a:rPr>
              <a:t>Business Modeling</a:t>
            </a:r>
            <a:r>
              <a:rPr lang="zh-CN" altLang="en-US" b="1">
                <a:latin typeface="黑体" panose="02010609060101010101" pitchFamily="49" charset="-122"/>
                <a:ea typeface="黑体" panose="02010609060101010101" pitchFamily="49" charset="-122"/>
              </a:rPr>
              <a:t>） </a:t>
            </a:r>
          </a:p>
          <a:p>
            <a:pPr lvl="2"/>
            <a:r>
              <a:rPr lang="zh-CN" altLang="en-US" b="1">
                <a:latin typeface="黑体" panose="02010609060101010101" pitchFamily="49" charset="-122"/>
                <a:ea typeface="黑体" panose="02010609060101010101" pitchFamily="49" charset="-122"/>
              </a:rPr>
              <a:t>需求（</a:t>
            </a:r>
            <a:r>
              <a:rPr lang="en-US" altLang="zh-CN" b="1">
                <a:ea typeface="黑体" panose="02010609060101010101" pitchFamily="49" charset="-122"/>
              </a:rPr>
              <a:t>Requirements</a:t>
            </a:r>
            <a:r>
              <a:rPr lang="zh-CN" altLang="en-US" b="1">
                <a:latin typeface="黑体" panose="02010609060101010101" pitchFamily="49" charset="-122"/>
                <a:ea typeface="黑体" panose="02010609060101010101" pitchFamily="49" charset="-122"/>
              </a:rPr>
              <a:t>） </a:t>
            </a:r>
          </a:p>
          <a:p>
            <a:pPr lvl="2"/>
            <a:r>
              <a:rPr lang="zh-CN" altLang="en-US" b="1">
                <a:latin typeface="黑体" panose="02010609060101010101" pitchFamily="49" charset="-122"/>
                <a:ea typeface="黑体" panose="02010609060101010101" pitchFamily="49" charset="-122"/>
              </a:rPr>
              <a:t>分析和设计（</a:t>
            </a:r>
            <a:r>
              <a:rPr lang="en-US" altLang="zh-CN" b="1">
                <a:ea typeface="黑体" panose="02010609060101010101" pitchFamily="49" charset="-122"/>
              </a:rPr>
              <a:t>Analysis &amp; Design</a:t>
            </a:r>
            <a:r>
              <a:rPr lang="zh-CN" altLang="en-US" b="1">
                <a:latin typeface="黑体" panose="02010609060101010101" pitchFamily="49" charset="-122"/>
                <a:ea typeface="黑体" panose="02010609060101010101" pitchFamily="49" charset="-122"/>
              </a:rPr>
              <a:t>） </a:t>
            </a:r>
          </a:p>
          <a:p>
            <a:pPr lvl="2"/>
            <a:r>
              <a:rPr lang="zh-CN" altLang="en-US" b="1">
                <a:latin typeface="黑体" panose="02010609060101010101" pitchFamily="49" charset="-122"/>
                <a:ea typeface="黑体" panose="02010609060101010101" pitchFamily="49" charset="-122"/>
              </a:rPr>
              <a:t>实现（</a:t>
            </a:r>
            <a:r>
              <a:rPr lang="en-US" altLang="zh-CN" b="1">
                <a:ea typeface="黑体" panose="02010609060101010101" pitchFamily="49" charset="-122"/>
              </a:rPr>
              <a:t>Implementation</a:t>
            </a:r>
            <a:r>
              <a:rPr lang="zh-CN" altLang="en-US" b="1">
                <a:latin typeface="黑体" panose="02010609060101010101" pitchFamily="49" charset="-122"/>
                <a:ea typeface="黑体" panose="02010609060101010101" pitchFamily="49" charset="-122"/>
              </a:rPr>
              <a:t>） </a:t>
            </a:r>
          </a:p>
          <a:p>
            <a:pPr lvl="2"/>
            <a:r>
              <a:rPr lang="zh-CN" altLang="en-US" b="1">
                <a:latin typeface="黑体" panose="02010609060101010101" pitchFamily="49" charset="-122"/>
                <a:ea typeface="黑体" panose="02010609060101010101" pitchFamily="49" charset="-122"/>
              </a:rPr>
              <a:t>测试（</a:t>
            </a:r>
            <a:r>
              <a:rPr lang="en-US" altLang="zh-CN" b="1">
                <a:ea typeface="黑体" panose="02010609060101010101" pitchFamily="49" charset="-122"/>
              </a:rPr>
              <a:t>Test</a:t>
            </a:r>
            <a:r>
              <a:rPr lang="zh-CN" altLang="en-US" b="1">
                <a:latin typeface="黑体" panose="02010609060101010101" pitchFamily="49" charset="-122"/>
                <a:ea typeface="黑体" panose="02010609060101010101" pitchFamily="49" charset="-122"/>
              </a:rPr>
              <a:t>） </a:t>
            </a:r>
          </a:p>
          <a:p>
            <a:pPr lvl="2"/>
            <a:r>
              <a:rPr lang="zh-CN" altLang="en-US" b="1">
                <a:latin typeface="黑体" panose="02010609060101010101" pitchFamily="49" charset="-122"/>
                <a:ea typeface="黑体" panose="02010609060101010101" pitchFamily="49" charset="-122"/>
              </a:rPr>
              <a:t>部署（</a:t>
            </a:r>
            <a:r>
              <a:rPr lang="en-US" altLang="zh-CN" b="1">
                <a:ea typeface="黑体" panose="02010609060101010101" pitchFamily="49" charset="-122"/>
              </a:rPr>
              <a:t>Deployment</a:t>
            </a:r>
            <a:r>
              <a:rPr lang="zh-CN" altLang="en-US" b="1">
                <a:latin typeface="黑体" panose="02010609060101010101" pitchFamily="49" charset="-122"/>
                <a:ea typeface="黑体" panose="02010609060101010101" pitchFamily="49" charset="-122"/>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3">
            <a:extLst>
              <a:ext uri="{FF2B5EF4-FFF2-40B4-BE49-F238E27FC236}">
                <a16:creationId xmlns:a16="http://schemas.microsoft.com/office/drawing/2014/main" id="{60A1EB07-2334-4656-9110-E1CAA9D624D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14691" name="Rectangle 2">
            <a:extLst>
              <a:ext uri="{FF2B5EF4-FFF2-40B4-BE49-F238E27FC236}">
                <a16:creationId xmlns:a16="http://schemas.microsoft.com/office/drawing/2014/main" id="{4EF2FA87-AEE9-45C6-8376-60E0E160154C}"/>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23907" name="Rectangle 3">
            <a:extLst>
              <a:ext uri="{FF2B5EF4-FFF2-40B4-BE49-F238E27FC236}">
                <a16:creationId xmlns:a16="http://schemas.microsoft.com/office/drawing/2014/main" id="{985FBFD4-1902-44EC-AB3A-5334DCB3697A}"/>
              </a:ext>
            </a:extLst>
          </p:cNvPr>
          <p:cNvSpPr>
            <a:spLocks noGrp="1" noChangeArrowheads="1"/>
          </p:cNvSpPr>
          <p:nvPr>
            <p:ph type="body" idx="1"/>
          </p:nvPr>
        </p:nvSpPr>
        <p:spPr>
          <a:xfrm>
            <a:off x="250825" y="1628775"/>
            <a:ext cx="8642350" cy="4856163"/>
          </a:xfrm>
        </p:spPr>
        <p:txBody>
          <a:bodyPr/>
          <a:lstStyle/>
          <a:p>
            <a:pPr lvl="1"/>
            <a:r>
              <a:rPr lang="en-US" altLang="zh-CN" sz="2700" b="1">
                <a:latin typeface="黑体" panose="02010609060101010101" pitchFamily="49" charset="-122"/>
                <a:ea typeface="黑体" panose="02010609060101010101" pitchFamily="49" charset="-122"/>
              </a:rPr>
              <a:t>3</a:t>
            </a:r>
            <a:r>
              <a:rPr lang="zh-CN" altLang="en-US" sz="2700" b="1">
                <a:latin typeface="黑体" panose="02010609060101010101" pitchFamily="49" charset="-122"/>
                <a:ea typeface="黑体" panose="02010609060101010101" pitchFamily="49" charset="-122"/>
              </a:rPr>
              <a:t>个核心支持工作流</a:t>
            </a:r>
            <a:r>
              <a:rPr lang="en-US" altLang="zh-CN" sz="2700" b="1">
                <a:latin typeface="黑体" panose="02010609060101010101" pitchFamily="49" charset="-122"/>
                <a:ea typeface="黑体" panose="02010609060101010101" pitchFamily="49" charset="-122"/>
              </a:rPr>
              <a:t>(</a:t>
            </a:r>
            <a:r>
              <a:rPr lang="en-US" altLang="zh-CN" sz="2700" b="1">
                <a:ea typeface="黑体" panose="02010609060101010101" pitchFamily="49" charset="-122"/>
              </a:rPr>
              <a:t>Core Supporting Workflows</a:t>
            </a:r>
            <a:r>
              <a:rPr lang="en-US" altLang="zh-CN" sz="2700" b="1">
                <a:latin typeface="黑体" panose="02010609060101010101" pitchFamily="49" charset="-122"/>
                <a:ea typeface="黑体" panose="02010609060101010101" pitchFamily="49" charset="-122"/>
              </a:rPr>
              <a:t>)</a:t>
            </a:r>
          </a:p>
          <a:p>
            <a:pPr lvl="2"/>
            <a:endParaRPr lang="en-US" altLang="zh-CN" sz="2700" b="1">
              <a:latin typeface="黑体" panose="02010609060101010101" pitchFamily="49" charset="-122"/>
              <a:ea typeface="黑体" panose="02010609060101010101" pitchFamily="49" charset="-122"/>
            </a:endParaRPr>
          </a:p>
          <a:p>
            <a:pPr lvl="2"/>
            <a:r>
              <a:rPr lang="zh-CN" altLang="en-US" sz="2700" b="1">
                <a:latin typeface="黑体" panose="02010609060101010101" pitchFamily="49" charset="-122"/>
                <a:ea typeface="黑体" panose="02010609060101010101" pitchFamily="49" charset="-122"/>
              </a:rPr>
              <a:t>配置和变更管理（</a:t>
            </a:r>
            <a:r>
              <a:rPr lang="en-US" altLang="zh-CN" sz="2700" b="1">
                <a:ea typeface="黑体" panose="02010609060101010101" pitchFamily="49" charset="-122"/>
              </a:rPr>
              <a:t>Configuration &amp; Change Management</a:t>
            </a:r>
            <a:r>
              <a:rPr lang="zh-CN" altLang="en-US" sz="2700" b="1">
                <a:latin typeface="黑体" panose="02010609060101010101" pitchFamily="49" charset="-122"/>
                <a:ea typeface="黑体" panose="02010609060101010101" pitchFamily="49" charset="-122"/>
              </a:rPr>
              <a:t>） </a:t>
            </a:r>
          </a:p>
          <a:p>
            <a:pPr lvl="2"/>
            <a:r>
              <a:rPr lang="zh-CN" altLang="en-US" sz="2700" b="1">
                <a:latin typeface="黑体" panose="02010609060101010101" pitchFamily="49" charset="-122"/>
                <a:ea typeface="黑体" panose="02010609060101010101" pitchFamily="49" charset="-122"/>
              </a:rPr>
              <a:t>项目管理（</a:t>
            </a:r>
            <a:r>
              <a:rPr lang="en-US" altLang="zh-CN" sz="2700" b="1">
                <a:ea typeface="黑体" panose="02010609060101010101" pitchFamily="49" charset="-122"/>
              </a:rPr>
              <a:t>Project Management</a:t>
            </a:r>
            <a:r>
              <a:rPr lang="zh-CN" altLang="en-US" sz="2700" b="1">
                <a:latin typeface="黑体" panose="02010609060101010101" pitchFamily="49" charset="-122"/>
                <a:ea typeface="黑体" panose="02010609060101010101" pitchFamily="49" charset="-122"/>
              </a:rPr>
              <a:t>） </a:t>
            </a:r>
          </a:p>
          <a:p>
            <a:pPr lvl="2"/>
            <a:r>
              <a:rPr lang="zh-CN" altLang="en-US" sz="2700" b="1">
                <a:latin typeface="黑体" panose="02010609060101010101" pitchFamily="49" charset="-122"/>
                <a:ea typeface="黑体" panose="02010609060101010101" pitchFamily="49" charset="-122"/>
              </a:rPr>
              <a:t>环境（</a:t>
            </a:r>
            <a:r>
              <a:rPr lang="en-US" altLang="zh-CN" sz="2700" b="1">
                <a:ea typeface="黑体" panose="02010609060101010101" pitchFamily="49" charset="-122"/>
              </a:rPr>
              <a:t>Environment</a:t>
            </a:r>
            <a:r>
              <a:rPr lang="zh-CN" altLang="en-US" sz="2700" b="1">
                <a:latin typeface="黑体" panose="02010609060101010101" pitchFamily="49" charset="-122"/>
                <a:ea typeface="黑体" panose="02010609060101010101" pitchFamily="49" charset="-122"/>
              </a:rPr>
              <a:t>）</a:t>
            </a:r>
            <a:r>
              <a:rPr lang="zh-CN" altLang="en-US" sz="2800" b="1"/>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a:extLst>
              <a:ext uri="{FF2B5EF4-FFF2-40B4-BE49-F238E27FC236}">
                <a16:creationId xmlns:a16="http://schemas.microsoft.com/office/drawing/2014/main" id="{721D9DA6-CA21-474A-8229-EC50014985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16739" name="Rectangle 2">
            <a:extLst>
              <a:ext uri="{FF2B5EF4-FFF2-40B4-BE49-F238E27FC236}">
                <a16:creationId xmlns:a16="http://schemas.microsoft.com/office/drawing/2014/main" id="{8C181D59-D9EE-4BFD-9DCA-48C22890AC1F}"/>
              </a:ext>
            </a:extLst>
          </p:cNvPr>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p>
        </p:txBody>
      </p:sp>
      <p:sp>
        <p:nvSpPr>
          <p:cNvPr id="125955" name="Rectangle 3">
            <a:extLst>
              <a:ext uri="{FF2B5EF4-FFF2-40B4-BE49-F238E27FC236}">
                <a16:creationId xmlns:a16="http://schemas.microsoft.com/office/drawing/2014/main" id="{B21ADE56-2688-4BEB-8C95-3D477FAAB713}"/>
              </a:ext>
            </a:extLst>
          </p:cNvPr>
          <p:cNvSpPr>
            <a:spLocks noGrp="1" noChangeArrowheads="1"/>
          </p:cNvSpPr>
          <p:nvPr>
            <p:ph type="body" idx="1"/>
          </p:nvPr>
        </p:nvSpPr>
        <p:spPr>
          <a:xfrm>
            <a:off x="684213" y="1196975"/>
            <a:ext cx="8343900" cy="5256213"/>
          </a:xfrm>
        </p:spPr>
        <p:txBody>
          <a:bodyPr/>
          <a:lstStyle/>
          <a:p>
            <a:pPr>
              <a:buFont typeface="Wingdings" panose="05000000000000000000" pitchFamily="2" charset="2"/>
              <a:buNone/>
            </a:pPr>
            <a:r>
              <a:rPr lang="en-US" altLang="zh-CN" sz="2700" b="1">
                <a:solidFill>
                  <a:srgbClr val="FF00FF"/>
                </a:solidFill>
                <a:latin typeface="黑体" panose="02010609060101010101" pitchFamily="49" charset="-122"/>
              </a:rPr>
              <a:t>(4) </a:t>
            </a:r>
            <a:r>
              <a:rPr lang="en-US" altLang="zh-CN" sz="2700" b="1">
                <a:solidFill>
                  <a:srgbClr val="FF00FF"/>
                </a:solidFill>
              </a:rPr>
              <a:t>RUP</a:t>
            </a:r>
            <a:r>
              <a:rPr lang="zh-CN" altLang="en-US" sz="2700" b="1">
                <a:solidFill>
                  <a:srgbClr val="FF00FF"/>
                </a:solidFill>
                <a:latin typeface="黑体" panose="02010609060101010101" pitchFamily="49" charset="-122"/>
              </a:rPr>
              <a:t>的最佳实践</a:t>
            </a:r>
            <a:r>
              <a:rPr lang="zh-CN" altLang="en-US" b="1">
                <a:latin typeface="黑体" panose="02010609060101010101" pitchFamily="49" charset="-122"/>
              </a:rPr>
              <a:t> </a:t>
            </a:r>
          </a:p>
          <a:p>
            <a:pPr lvl="1"/>
            <a:r>
              <a:rPr lang="zh-CN" altLang="en-US" sz="2200" b="1">
                <a:latin typeface="黑体" panose="02010609060101010101" pitchFamily="49" charset="-122"/>
                <a:ea typeface="黑体" panose="02010609060101010101" pitchFamily="49" charset="-122"/>
              </a:rPr>
              <a:t>短时间分区式的迭代</a:t>
            </a:r>
          </a:p>
          <a:p>
            <a:pPr lvl="1"/>
            <a:r>
              <a:rPr lang="zh-CN" altLang="en-US" sz="2200" b="1">
                <a:latin typeface="黑体" panose="02010609060101010101" pitchFamily="49" charset="-122"/>
                <a:ea typeface="黑体" panose="02010609060101010101" pitchFamily="49" charset="-122"/>
              </a:rPr>
              <a:t>适应性开发</a:t>
            </a:r>
          </a:p>
          <a:p>
            <a:pPr lvl="1"/>
            <a:r>
              <a:rPr lang="zh-CN" altLang="en-US" sz="2200" b="1">
                <a:latin typeface="黑体" panose="02010609060101010101" pitchFamily="49" charset="-122"/>
                <a:ea typeface="黑体" panose="02010609060101010101" pitchFamily="49" charset="-122"/>
              </a:rPr>
              <a:t>在早期迭代中解决高技术风险和高业务价值的问题</a:t>
            </a:r>
          </a:p>
          <a:p>
            <a:pPr lvl="1"/>
            <a:r>
              <a:rPr lang="zh-CN" altLang="en-US" sz="2200" b="1">
                <a:latin typeface="黑体" panose="02010609060101010101" pitchFamily="49" charset="-122"/>
                <a:ea typeface="黑体" panose="02010609060101010101" pitchFamily="49" charset="-122"/>
              </a:rPr>
              <a:t>不断地让用户参与迭代结果的评估</a:t>
            </a:r>
          </a:p>
          <a:p>
            <a:pPr lvl="1"/>
            <a:r>
              <a:rPr lang="zh-CN" altLang="en-US" sz="2200" b="1">
                <a:latin typeface="黑体" panose="02010609060101010101" pitchFamily="49" charset="-122"/>
                <a:ea typeface="黑体" panose="02010609060101010101" pitchFamily="49" charset="-122"/>
              </a:rPr>
              <a:t>在早期迭代中建立内聚的核心架构</a:t>
            </a:r>
          </a:p>
          <a:p>
            <a:pPr lvl="1"/>
            <a:r>
              <a:rPr lang="zh-CN" altLang="en-US" sz="2200" b="1">
                <a:latin typeface="黑体" panose="02010609060101010101" pitchFamily="49" charset="-122"/>
                <a:ea typeface="黑体" panose="02010609060101010101" pitchFamily="49" charset="-122"/>
              </a:rPr>
              <a:t>不断地验证质量；尽早、经常和实际地测试</a:t>
            </a:r>
          </a:p>
          <a:p>
            <a:pPr lvl="1"/>
            <a:r>
              <a:rPr lang="zh-CN" altLang="en-US" sz="2200" b="1">
                <a:latin typeface="黑体" panose="02010609060101010101" pitchFamily="49" charset="-122"/>
                <a:ea typeface="黑体" panose="02010609060101010101" pitchFamily="49" charset="-122"/>
              </a:rPr>
              <a:t>使用用例驱动软件建模</a:t>
            </a:r>
          </a:p>
          <a:p>
            <a:pPr lvl="1"/>
            <a:r>
              <a:rPr lang="zh-CN" altLang="en-US" sz="2200" b="1">
                <a:latin typeface="黑体" panose="02010609060101010101" pitchFamily="49" charset="-122"/>
                <a:ea typeface="黑体" panose="02010609060101010101" pitchFamily="49" charset="-122"/>
              </a:rPr>
              <a:t>可视化软件建模：使用</a:t>
            </a:r>
            <a:r>
              <a:rPr lang="en-US" altLang="zh-CN" sz="2200" b="1">
                <a:latin typeface="黑体" panose="02010609060101010101" pitchFamily="49" charset="-122"/>
                <a:ea typeface="黑体" panose="02010609060101010101" pitchFamily="49" charset="-122"/>
              </a:rPr>
              <a:t>UML</a:t>
            </a:r>
            <a:r>
              <a:rPr lang="zh-CN" altLang="en-US" sz="2200" b="1">
                <a:latin typeface="黑体" panose="02010609060101010101" pitchFamily="49" charset="-122"/>
                <a:ea typeface="黑体" panose="02010609060101010101" pitchFamily="49" charset="-122"/>
              </a:rPr>
              <a:t>进行软件建模</a:t>
            </a:r>
          </a:p>
          <a:p>
            <a:pPr lvl="1"/>
            <a:r>
              <a:rPr lang="zh-CN" altLang="en-US" sz="2200" b="1">
                <a:latin typeface="黑体" panose="02010609060101010101" pitchFamily="49" charset="-122"/>
                <a:ea typeface="黑体" panose="02010609060101010101" pitchFamily="49" charset="-122"/>
              </a:rPr>
              <a:t>仔细地管理需求</a:t>
            </a:r>
          </a:p>
          <a:p>
            <a:pPr lvl="1"/>
            <a:r>
              <a:rPr lang="zh-CN" altLang="en-US" sz="2200" b="1">
                <a:latin typeface="黑体" panose="02010609060101010101" pitchFamily="49" charset="-122"/>
                <a:ea typeface="黑体" panose="02010609060101010101" pitchFamily="49" charset="-122"/>
              </a:rPr>
              <a:t>实行变更请求和配置管理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a:extLst>
              <a:ext uri="{FF2B5EF4-FFF2-40B4-BE49-F238E27FC236}">
                <a16:creationId xmlns:a16="http://schemas.microsoft.com/office/drawing/2014/main" id="{75B234D9-C690-417C-A2A3-6585FF834292}"/>
              </a:ext>
            </a:extLst>
          </p:cNvPr>
          <p:cNvSpPr>
            <a:spLocks noGrp="1"/>
          </p:cNvSpPr>
          <p:nvPr>
            <p:ph type="title"/>
          </p:nvPr>
        </p:nvSpPr>
        <p:spPr/>
        <p:txBody>
          <a:bodyPr/>
          <a:lstStyle/>
          <a:p>
            <a:r>
              <a:rPr lang="en-US" altLang="zh-CN">
                <a:latin typeface="黑体" panose="02010609060101010101" pitchFamily="49" charset="-122"/>
                <a:ea typeface="黑体" panose="02010609060101010101" pitchFamily="49" charset="-122"/>
              </a:rPr>
              <a:t>§2.5 </a:t>
            </a:r>
            <a:r>
              <a:rPr lang="zh-CN" altLang="en-US">
                <a:latin typeface="黑体" panose="02010609060101010101" pitchFamily="49" charset="-122"/>
                <a:ea typeface="黑体" panose="02010609060101010101" pitchFamily="49" charset="-122"/>
              </a:rPr>
              <a:t>新型软件生命周期模型</a:t>
            </a:r>
            <a:endParaRPr lang="zh-CN" altLang="en-US"/>
          </a:p>
        </p:txBody>
      </p:sp>
      <p:sp>
        <p:nvSpPr>
          <p:cNvPr id="3" name="内容占位符 2">
            <a:extLst>
              <a:ext uri="{FF2B5EF4-FFF2-40B4-BE49-F238E27FC236}">
                <a16:creationId xmlns:a16="http://schemas.microsoft.com/office/drawing/2014/main" id="{20EA03BE-54AA-42E2-B63D-96042AFA1574}"/>
              </a:ext>
            </a:extLst>
          </p:cNvPr>
          <p:cNvSpPr>
            <a:spLocks noGrp="1"/>
          </p:cNvSpPr>
          <p:nvPr>
            <p:ph idx="1"/>
          </p:nvPr>
        </p:nvSpPr>
        <p:spPr>
          <a:xfrm>
            <a:off x="179512" y="1268760"/>
            <a:ext cx="8964488" cy="5356225"/>
          </a:xfrm>
        </p:spPr>
        <p:txBody>
          <a:bodyPr/>
          <a:lstStyle/>
          <a:p>
            <a:pPr marL="0" indent="0">
              <a:buNone/>
              <a:defRPr/>
            </a:pPr>
            <a:r>
              <a:rPr lang="en-US" altLang="zh-CN" sz="3300" b="1" dirty="0">
                <a:solidFill>
                  <a:srgbClr val="CC0000"/>
                </a:solidFill>
              </a:rPr>
              <a:t>2.</a:t>
            </a:r>
            <a:r>
              <a:rPr lang="zh-CN" altLang="en-US" sz="3300" b="1" dirty="0">
                <a:solidFill>
                  <a:srgbClr val="CC0000"/>
                </a:solidFill>
              </a:rPr>
              <a:t>敏捷开发</a:t>
            </a:r>
            <a:endParaRPr lang="en-US" altLang="zh-CN" sz="3300" b="1" dirty="0">
              <a:solidFill>
                <a:srgbClr val="FF00FF"/>
              </a:solidFill>
            </a:endParaRPr>
          </a:p>
          <a:p>
            <a:pPr marL="0" indent="0">
              <a:buFont typeface="Wingdings" panose="05000000000000000000" pitchFamily="2" charset="2"/>
              <a:buNone/>
              <a:defRPr/>
            </a:pPr>
            <a:r>
              <a:rPr lang="en-US" altLang="zh-CN" sz="3000" b="1" dirty="0">
                <a:solidFill>
                  <a:srgbClr val="FF00FF"/>
                </a:solidFill>
              </a:rPr>
              <a:t>(1) </a:t>
            </a:r>
            <a:r>
              <a:rPr lang="zh-CN" altLang="en-US" sz="3000" b="1" dirty="0">
                <a:solidFill>
                  <a:srgbClr val="FF00FF"/>
                </a:solidFill>
              </a:rPr>
              <a:t>敏捷宣言</a:t>
            </a:r>
            <a:endParaRPr lang="en-US" altLang="zh-CN" sz="3000" b="1" dirty="0">
              <a:solidFill>
                <a:srgbClr val="FF00FF"/>
              </a:solidFill>
            </a:endParaRPr>
          </a:p>
          <a:p>
            <a:pPr>
              <a:buFont typeface="Wingdings" panose="05000000000000000000" pitchFamily="2" charset="2"/>
              <a:buChar char="Ø"/>
              <a:defRPr/>
            </a:pPr>
            <a:r>
              <a:rPr lang="en-US" altLang="zh-CN" b="1" dirty="0"/>
              <a:t>2001</a:t>
            </a:r>
            <a:r>
              <a:rPr lang="zh-CN" altLang="zh-CN" b="1" dirty="0"/>
              <a:t>年</a:t>
            </a:r>
            <a:r>
              <a:rPr lang="en-US" altLang="zh-CN" b="1" dirty="0"/>
              <a:t>2</a:t>
            </a:r>
            <a:r>
              <a:rPr lang="zh-CN" altLang="zh-CN" b="1" dirty="0"/>
              <a:t>月由</a:t>
            </a:r>
            <a:r>
              <a:rPr lang="en-US" altLang="zh-CN" b="1" dirty="0"/>
              <a:t>17</a:t>
            </a:r>
            <a:r>
              <a:rPr lang="zh-CN" altLang="zh-CN" b="1" dirty="0"/>
              <a:t>位当时称之为</a:t>
            </a:r>
            <a:r>
              <a:rPr lang="en-US" altLang="zh-CN" b="1" dirty="0"/>
              <a:t>“</a:t>
            </a:r>
            <a:r>
              <a:rPr lang="zh-CN" altLang="zh-CN" b="1" dirty="0"/>
              <a:t>轻量级方法学家</a:t>
            </a:r>
            <a:r>
              <a:rPr lang="en-US" altLang="zh-CN" b="1" dirty="0"/>
              <a:t>”</a:t>
            </a:r>
            <a:r>
              <a:rPr lang="zh-CN" altLang="zh-CN" b="1" dirty="0"/>
              <a:t>所编写签署的</a:t>
            </a:r>
            <a:r>
              <a:rPr lang="en-US" altLang="zh-CN" b="1" dirty="0"/>
              <a:t>“</a:t>
            </a:r>
            <a:r>
              <a:rPr lang="zh-CN" altLang="zh-CN" b="1" dirty="0"/>
              <a:t>敏捷宣言</a:t>
            </a:r>
            <a:r>
              <a:rPr lang="en-US" altLang="zh-CN" b="1" dirty="0"/>
              <a:t>”</a:t>
            </a:r>
            <a:r>
              <a:rPr lang="zh-CN" altLang="zh-CN" b="1" dirty="0"/>
              <a:t>（</a:t>
            </a:r>
            <a:r>
              <a:rPr lang="en-US" altLang="zh-CN" b="1" dirty="0"/>
              <a:t>Agile Manifesto</a:t>
            </a:r>
            <a:r>
              <a:rPr lang="zh-CN" altLang="zh-CN" b="1" dirty="0"/>
              <a:t>）</a:t>
            </a:r>
            <a:endParaRPr lang="en-US" altLang="zh-CN" b="1" dirty="0"/>
          </a:p>
          <a:p>
            <a:pPr lvl="1">
              <a:buFont typeface="Arial" panose="020B0604020202020204" pitchFamily="34" charset="0"/>
              <a:buChar char="•"/>
              <a:defRPr/>
            </a:pPr>
            <a:r>
              <a:rPr lang="zh-CN" altLang="zh-CN" sz="3000" b="1" dirty="0">
                <a:ea typeface="+mn-ea"/>
              </a:rPr>
              <a:t>个体和交互 胜过 过程和工具</a:t>
            </a:r>
            <a:endParaRPr lang="en-US" altLang="zh-CN" sz="3000" b="1" dirty="0">
              <a:ea typeface="+mn-ea"/>
            </a:endParaRPr>
          </a:p>
          <a:p>
            <a:pPr lvl="1">
              <a:buFont typeface="Arial" panose="020B0604020202020204" pitchFamily="34" charset="0"/>
              <a:buChar char="•"/>
              <a:defRPr/>
            </a:pPr>
            <a:r>
              <a:rPr lang="zh-CN" altLang="zh-CN" sz="3000" b="1" dirty="0">
                <a:ea typeface="+mn-ea"/>
              </a:rPr>
              <a:t>可以工作的软件 胜过 面面俱到的文档</a:t>
            </a:r>
            <a:endParaRPr lang="en-US" altLang="zh-CN" sz="3000" b="1" dirty="0">
              <a:ea typeface="+mn-ea"/>
            </a:endParaRPr>
          </a:p>
          <a:p>
            <a:pPr lvl="1">
              <a:buFont typeface="Arial" panose="020B0604020202020204" pitchFamily="34" charset="0"/>
              <a:buChar char="•"/>
              <a:defRPr/>
            </a:pPr>
            <a:r>
              <a:rPr lang="zh-CN" altLang="zh-CN" sz="3000" b="1" dirty="0">
                <a:ea typeface="+mn-ea"/>
              </a:rPr>
              <a:t>客户合作 胜过 合同谈判</a:t>
            </a:r>
            <a:endParaRPr lang="en-US" altLang="zh-CN" sz="3000" b="1" dirty="0">
              <a:ea typeface="+mn-ea"/>
            </a:endParaRPr>
          </a:p>
          <a:p>
            <a:pPr lvl="1">
              <a:buFont typeface="Arial" panose="020B0604020202020204" pitchFamily="34" charset="0"/>
              <a:buChar char="•"/>
              <a:defRPr/>
            </a:pPr>
            <a:r>
              <a:rPr lang="zh-CN" altLang="zh-CN" sz="3000" b="1" dirty="0">
                <a:ea typeface="+mn-ea"/>
              </a:rPr>
              <a:t>响应变化 胜过 遵循计划</a:t>
            </a:r>
            <a:endParaRPr lang="zh-CN" altLang="en-US" sz="3000" b="1" dirty="0">
              <a:ea typeface="+mn-ea"/>
            </a:endParaRPr>
          </a:p>
        </p:txBody>
      </p:sp>
      <p:sp>
        <p:nvSpPr>
          <p:cNvPr id="132100" name="页脚占位符 3">
            <a:extLst>
              <a:ext uri="{FF2B5EF4-FFF2-40B4-BE49-F238E27FC236}">
                <a16:creationId xmlns:a16="http://schemas.microsoft.com/office/drawing/2014/main" id="{E9FAD5B8-693F-43E5-8F6B-DF5D18730A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827CA623-7B91-4471-BAFC-E8654BF5977B}"/>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A1B68259-7811-4765-B802-4289A2C09E6D}"/>
              </a:ext>
            </a:extLst>
          </p:cNvPr>
          <p:cNvSpPr>
            <a:spLocks noGrp="1"/>
          </p:cNvSpPr>
          <p:nvPr>
            <p:ph idx="1"/>
          </p:nvPr>
        </p:nvSpPr>
        <p:spPr>
          <a:xfrm>
            <a:off x="251520" y="1165125"/>
            <a:ext cx="8892480" cy="4856163"/>
          </a:xfrm>
        </p:spPr>
        <p:txBody>
          <a:bodyPr/>
          <a:lstStyle/>
          <a:p>
            <a:pPr>
              <a:buFont typeface="Wingdings" panose="05000000000000000000" pitchFamily="2" charset="2"/>
              <a:buChar char="Ø"/>
              <a:defRPr/>
            </a:pPr>
            <a:r>
              <a:rPr lang="zh-CN" altLang="en-US" sz="2800" b="1" dirty="0">
                <a:ea typeface="黑体" panose="02010609060101010101" pitchFamily="49" charset="-122"/>
              </a:rPr>
              <a:t>敏捷方法的主要特点就是具有快速及灵活的响应变更的能力</a:t>
            </a:r>
            <a:endParaRPr lang="en-US" altLang="zh-CN" sz="2800" b="1" dirty="0">
              <a:latin typeface="+mj-lt"/>
            </a:endParaRPr>
          </a:p>
          <a:p>
            <a:pPr>
              <a:buFont typeface="Wingdings" panose="05000000000000000000" pitchFamily="2" charset="2"/>
              <a:buChar char="Ø"/>
              <a:defRPr/>
            </a:pPr>
            <a:r>
              <a:rPr lang="zh-CN" altLang="zh-CN" sz="2800" b="1" dirty="0">
                <a:latin typeface="+mj-lt"/>
              </a:rPr>
              <a:t>敏捷开发是一种以人为核心、迭代、循序渐进的开发方法。在敏捷开发中，软件</a:t>
            </a:r>
            <a:r>
              <a:rPr lang="zh-CN" altLang="en-US" sz="2800" b="1" dirty="0">
                <a:latin typeface="+mj-lt"/>
              </a:rPr>
              <a:t>项目</a:t>
            </a:r>
            <a:r>
              <a:rPr lang="zh-CN" altLang="zh-CN" sz="2800" b="1" dirty="0">
                <a:latin typeface="+mj-lt"/>
              </a:rPr>
              <a:t>的构建被切分成多个</a:t>
            </a:r>
            <a:r>
              <a:rPr lang="zh-CN" altLang="zh-CN" sz="2800" b="1" dirty="0">
                <a:solidFill>
                  <a:srgbClr val="FF0000"/>
                </a:solidFill>
                <a:latin typeface="+mj-lt"/>
              </a:rPr>
              <a:t>子项目</a:t>
            </a:r>
            <a:r>
              <a:rPr lang="zh-CN" altLang="zh-CN" sz="2800" b="1" dirty="0">
                <a:latin typeface="+mj-lt"/>
              </a:rPr>
              <a:t>，各个子项目的成果都经过测试，具备集成和可运行的特征。换言之，就是把一个大项目分为多个相互联系，但也可独立运行的小</a:t>
            </a:r>
            <a:r>
              <a:rPr lang="zh-CN" altLang="en-US" sz="2800" b="1" dirty="0">
                <a:latin typeface="+mj-lt"/>
              </a:rPr>
              <a:t>项目</a:t>
            </a:r>
            <a:r>
              <a:rPr lang="zh-CN" altLang="zh-CN" sz="2800" b="1" dirty="0">
                <a:latin typeface="+mj-lt"/>
              </a:rPr>
              <a:t>，并分别完成，在此过程中软件一直处于可使用状态。</a:t>
            </a:r>
            <a:endParaRPr lang="en-US" altLang="zh-CN" sz="2800" b="1" dirty="0">
              <a:latin typeface="+mj-lt"/>
            </a:endParaRPr>
          </a:p>
          <a:p>
            <a:pPr>
              <a:buFont typeface="Wingdings" panose="05000000000000000000" pitchFamily="2" charset="2"/>
              <a:buChar char="Ø"/>
              <a:defRPr/>
            </a:pPr>
            <a:r>
              <a:rPr lang="zh-CN" altLang="en-US" sz="2800" b="1" dirty="0">
                <a:latin typeface="+mj-lt"/>
              </a:rPr>
              <a:t>敏捷方法很多</a:t>
            </a:r>
            <a:r>
              <a:rPr lang="en-US" altLang="zh-CN" sz="2800" b="1" dirty="0">
                <a:latin typeface="+mj-lt"/>
              </a:rPr>
              <a:t>,</a:t>
            </a:r>
            <a:r>
              <a:rPr lang="zh-CN" altLang="en-US" sz="2800" b="1" dirty="0">
                <a:latin typeface="+mj-lt"/>
              </a:rPr>
              <a:t>包括</a:t>
            </a:r>
            <a:r>
              <a:rPr lang="zh-CN" altLang="en-US" sz="2800" b="1" dirty="0"/>
              <a:t>极限编程</a:t>
            </a:r>
            <a:r>
              <a:rPr lang="en-US" altLang="zh-CN" sz="2800" b="1" dirty="0"/>
              <a:t>(XP)</a:t>
            </a:r>
            <a:r>
              <a:rPr lang="zh-CN" altLang="en-US" sz="2800" b="1" dirty="0"/>
              <a:t>、 </a:t>
            </a:r>
            <a:r>
              <a:rPr lang="en-US" altLang="zh-CN" sz="2800" b="1" dirty="0">
                <a:latin typeface="+mj-lt"/>
              </a:rPr>
              <a:t>Scrum</a:t>
            </a:r>
            <a:r>
              <a:rPr lang="zh-CN" altLang="en-US" sz="2800" b="1" dirty="0">
                <a:latin typeface="+mj-lt"/>
              </a:rPr>
              <a:t>、功能驱动开发</a:t>
            </a:r>
            <a:r>
              <a:rPr lang="en-US" altLang="zh-CN" sz="2800" b="1" dirty="0">
                <a:latin typeface="+mj-lt"/>
              </a:rPr>
              <a:t>(FDD)</a:t>
            </a:r>
            <a:r>
              <a:rPr lang="zh-CN" altLang="en-US" sz="2800" b="1" dirty="0">
                <a:latin typeface="+mj-lt"/>
              </a:rPr>
              <a:t>、水晶、净室开发等多种方法，这些方法本质实际上是一样的，都遵循“敏捷宣言”原则。</a:t>
            </a:r>
          </a:p>
        </p:txBody>
      </p:sp>
      <p:sp>
        <p:nvSpPr>
          <p:cNvPr id="131076" name="页脚占位符 3">
            <a:extLst>
              <a:ext uri="{FF2B5EF4-FFF2-40B4-BE49-F238E27FC236}">
                <a16:creationId xmlns:a16="http://schemas.microsoft.com/office/drawing/2014/main" id="{F89A63FA-8073-42AF-858C-1C0D5FB1C9C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a:extLst>
              <a:ext uri="{FF2B5EF4-FFF2-40B4-BE49-F238E27FC236}">
                <a16:creationId xmlns:a16="http://schemas.microsoft.com/office/drawing/2014/main" id="{58EA5B8C-1C43-4435-8172-33FA9B92F3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4339" name="Rectangle 2">
            <a:extLst>
              <a:ext uri="{FF2B5EF4-FFF2-40B4-BE49-F238E27FC236}">
                <a16:creationId xmlns:a16="http://schemas.microsoft.com/office/drawing/2014/main" id="{571EF9D8-817F-44C2-AF97-6A7AB706F1B0}"/>
              </a:ext>
            </a:extLst>
          </p:cNvPr>
          <p:cNvSpPr>
            <a:spLocks noGrp="1" noChangeArrowheads="1"/>
          </p:cNvSpPr>
          <p:nvPr>
            <p:ph type="title"/>
          </p:nvPr>
        </p:nvSpPr>
        <p:spPr/>
        <p:txBody>
          <a:bodyPr/>
          <a:lstStyle/>
          <a:p>
            <a:r>
              <a:rPr lang="en-US" altLang="zh-CN">
                <a:latin typeface="华文中宋" panose="02010600040101010101" pitchFamily="2" charset="-122"/>
              </a:rPr>
              <a:t>§2.2 </a:t>
            </a:r>
            <a:r>
              <a:rPr lang="zh-CN" altLang="en-US">
                <a:latin typeface="华文中宋" panose="02010600040101010101" pitchFamily="2" charset="-122"/>
              </a:rPr>
              <a:t>软件生命周期</a:t>
            </a:r>
          </a:p>
        </p:txBody>
      </p:sp>
      <p:sp>
        <p:nvSpPr>
          <p:cNvPr id="17411" name="Rectangle 3">
            <a:extLst>
              <a:ext uri="{FF2B5EF4-FFF2-40B4-BE49-F238E27FC236}">
                <a16:creationId xmlns:a16="http://schemas.microsoft.com/office/drawing/2014/main" id="{EAE817B1-5E2A-465A-80C7-630233A4D76A}"/>
              </a:ext>
            </a:extLst>
          </p:cNvPr>
          <p:cNvSpPr>
            <a:spLocks noGrp="1" noChangeArrowheads="1"/>
          </p:cNvSpPr>
          <p:nvPr>
            <p:ph type="body" idx="1"/>
          </p:nvPr>
        </p:nvSpPr>
        <p:spPr>
          <a:xfrm>
            <a:off x="107504" y="980728"/>
            <a:ext cx="8985696" cy="5511800"/>
          </a:xfrm>
        </p:spPr>
        <p:txBody>
          <a:bodyPr/>
          <a:lstStyle/>
          <a:p>
            <a:pPr marL="609600" indent="-609600">
              <a:buFont typeface="Wingdings" panose="05000000000000000000" pitchFamily="2" charset="2"/>
              <a:buNone/>
            </a:pPr>
            <a:r>
              <a:rPr lang="en-US" altLang="zh-CN" dirty="0">
                <a:latin typeface="黑体" panose="02010609060101010101" pitchFamily="49" charset="-122"/>
              </a:rPr>
              <a:t>	</a:t>
            </a:r>
            <a:r>
              <a:rPr lang="zh-CN" altLang="en-US" sz="2800" b="1" dirty="0">
                <a:solidFill>
                  <a:srgbClr val="FF00FF"/>
                </a:solidFill>
                <a:latin typeface="黑体" panose="02010609060101010101" pitchFamily="49" charset="-122"/>
              </a:rPr>
              <a:t>软件生命周期</a:t>
            </a:r>
            <a:r>
              <a:rPr lang="en-US" altLang="zh-CN" sz="2800" b="1" dirty="0">
                <a:solidFill>
                  <a:srgbClr val="FF00FF"/>
                </a:solidFill>
                <a:latin typeface="黑体" panose="02010609060101010101" pitchFamily="49" charset="-122"/>
              </a:rPr>
              <a:t>(</a:t>
            </a:r>
            <a:r>
              <a:rPr lang="en-US" altLang="zh-CN" sz="2800" b="1" dirty="0">
                <a:solidFill>
                  <a:srgbClr val="FF00FF"/>
                </a:solidFill>
              </a:rPr>
              <a:t>software life cycle</a:t>
            </a:r>
            <a:r>
              <a:rPr lang="en-US" altLang="zh-CN" sz="2800" b="1" dirty="0">
                <a:solidFill>
                  <a:srgbClr val="FF00FF"/>
                </a:solidFill>
                <a:latin typeface="黑体" panose="02010609060101010101" pitchFamily="49" charset="-122"/>
              </a:rPr>
              <a:t> )</a:t>
            </a:r>
            <a:r>
              <a:rPr lang="zh-CN" altLang="en-US" sz="2800" b="1" dirty="0">
                <a:latin typeface="黑体" panose="02010609060101010101" pitchFamily="49" charset="-122"/>
              </a:rPr>
              <a:t>是指软件产品从考虑其概念开始，到该软件产品不再使用为止的整个时期，一般包括概念阶段、分析与设计阶段、构造阶段、移交阶段等不同时期。</a:t>
            </a:r>
          </a:p>
          <a:p>
            <a:pPr marL="609600" indent="-609600">
              <a:buFont typeface="Wingdings" panose="05000000000000000000" pitchFamily="2" charset="2"/>
              <a:buNone/>
            </a:pPr>
            <a:r>
              <a:rPr lang="zh-CN" altLang="en-US" dirty="0">
                <a:latin typeface="黑体" panose="02010609060101010101" pitchFamily="49" charset="-122"/>
              </a:rPr>
              <a:t>	</a:t>
            </a:r>
            <a:r>
              <a:rPr lang="zh-CN" altLang="en-US" sz="2800" b="1" dirty="0">
                <a:latin typeface="黑体" panose="02010609060101010101" pitchFamily="49" charset="-122"/>
              </a:rPr>
              <a:t>在整个软件生命周期中贯穿了软件工程过程的六个基本活动</a:t>
            </a:r>
            <a:r>
              <a:rPr lang="en-US" altLang="zh-CN" sz="2800" b="1" dirty="0">
                <a:latin typeface="黑体" panose="02010609060101010101" pitchFamily="49" charset="-122"/>
              </a:rPr>
              <a:t>:</a:t>
            </a:r>
          </a:p>
          <a:p>
            <a:pPr lvl="1">
              <a:lnSpc>
                <a:spcPct val="80000"/>
              </a:lnSpc>
            </a:pPr>
            <a:r>
              <a:rPr lang="zh-CN" altLang="en-US" sz="2400" b="1" dirty="0">
                <a:ea typeface="+mn-ea"/>
              </a:rPr>
              <a:t>制定计划</a:t>
            </a:r>
            <a:r>
              <a:rPr lang="en-US" altLang="zh-CN" sz="2400" b="1" dirty="0">
                <a:ea typeface="+mn-ea"/>
              </a:rPr>
              <a:t>		P</a:t>
            </a:r>
            <a:endParaRPr lang="zh-CN" altLang="en-US" sz="2400" b="1" dirty="0">
              <a:ea typeface="+mn-ea"/>
            </a:endParaRPr>
          </a:p>
          <a:p>
            <a:pPr lvl="1">
              <a:lnSpc>
                <a:spcPct val="80000"/>
              </a:lnSpc>
            </a:pPr>
            <a:r>
              <a:rPr lang="zh-CN" altLang="en-US" sz="2400" b="1" dirty="0">
                <a:ea typeface="+mn-ea"/>
              </a:rPr>
              <a:t>需求分析</a:t>
            </a:r>
            <a:r>
              <a:rPr lang="en-US" altLang="zh-CN" sz="2400" b="1" dirty="0">
                <a:ea typeface="+mn-ea"/>
              </a:rPr>
              <a:t>		D</a:t>
            </a:r>
            <a:endParaRPr lang="zh-CN" altLang="en-US" sz="2400" b="1" dirty="0">
              <a:ea typeface="+mn-ea"/>
            </a:endParaRPr>
          </a:p>
          <a:p>
            <a:pPr lvl="1">
              <a:lnSpc>
                <a:spcPct val="80000"/>
              </a:lnSpc>
            </a:pPr>
            <a:r>
              <a:rPr lang="zh-CN" altLang="en-US" sz="2400" b="1" dirty="0">
                <a:ea typeface="+mn-ea"/>
              </a:rPr>
              <a:t>设计</a:t>
            </a:r>
            <a:r>
              <a:rPr lang="en-US" altLang="zh-CN" sz="2400" b="1" dirty="0">
                <a:ea typeface="+mn-ea"/>
              </a:rPr>
              <a:t>			D</a:t>
            </a:r>
            <a:endParaRPr lang="zh-CN" altLang="en-US" sz="2400" b="1" dirty="0">
              <a:ea typeface="+mn-ea"/>
            </a:endParaRPr>
          </a:p>
          <a:p>
            <a:pPr lvl="1">
              <a:lnSpc>
                <a:spcPct val="80000"/>
              </a:lnSpc>
            </a:pPr>
            <a:r>
              <a:rPr lang="zh-CN" altLang="en-US" sz="2400" b="1" dirty="0">
                <a:ea typeface="+mn-ea"/>
              </a:rPr>
              <a:t>程序编码</a:t>
            </a:r>
            <a:r>
              <a:rPr lang="en-US" altLang="zh-CN" sz="2400" b="1" dirty="0">
                <a:ea typeface="+mn-ea"/>
              </a:rPr>
              <a:t>		D</a:t>
            </a:r>
            <a:endParaRPr lang="zh-CN" altLang="en-US" sz="2400" b="1" dirty="0">
              <a:ea typeface="+mn-ea"/>
            </a:endParaRPr>
          </a:p>
          <a:p>
            <a:pPr lvl="1">
              <a:lnSpc>
                <a:spcPct val="80000"/>
              </a:lnSpc>
            </a:pPr>
            <a:r>
              <a:rPr lang="zh-CN" altLang="en-US" sz="2400" b="1" dirty="0">
                <a:ea typeface="+mn-ea"/>
              </a:rPr>
              <a:t>测试</a:t>
            </a:r>
            <a:r>
              <a:rPr lang="en-US" altLang="zh-CN" sz="2400" b="1" dirty="0">
                <a:ea typeface="+mn-ea"/>
              </a:rPr>
              <a:t>			C</a:t>
            </a:r>
            <a:endParaRPr lang="zh-CN" altLang="en-US" sz="2400" b="1" dirty="0">
              <a:ea typeface="+mn-ea"/>
            </a:endParaRPr>
          </a:p>
          <a:p>
            <a:pPr lvl="1">
              <a:lnSpc>
                <a:spcPct val="80000"/>
              </a:lnSpc>
            </a:pPr>
            <a:r>
              <a:rPr lang="zh-CN" altLang="en-US" sz="2400" b="1" dirty="0">
                <a:ea typeface="+mn-ea"/>
              </a:rPr>
              <a:t>运行维护</a:t>
            </a:r>
            <a:r>
              <a:rPr lang="en-US" altLang="zh-CN" sz="2400" b="1" dirty="0">
                <a:ea typeface="+mn-ea"/>
              </a:rPr>
              <a:t>		A</a:t>
            </a:r>
            <a:endParaRPr lang="zh-CN" altLang="en-US" sz="2400" b="1" dirty="0">
              <a:ea typeface="+mn-ea"/>
            </a:endParaRPr>
          </a:p>
          <a:p>
            <a:pPr marL="609600" indent="-609600">
              <a:buFont typeface="Wingdings" panose="05000000000000000000" pitchFamily="2" charset="2"/>
              <a:buNone/>
            </a:pPr>
            <a:endParaRPr lang="en-US" altLang="zh-CN" sz="2800" b="1" dirty="0">
              <a:latin typeface="黑体" panose="02010609060101010101" pitchFamily="49" charset="-122"/>
            </a:endParaRPr>
          </a:p>
          <a:p>
            <a:pPr marL="1163638" lvl="1" indent="-533400">
              <a:buFont typeface="黑体" panose="02010609060101010101" pitchFamily="49" charset="-122"/>
              <a:buNone/>
            </a:pPr>
            <a:endParaRPr lang="en-US" altLang="zh-CN" sz="2400" dirty="0">
              <a:latin typeface="黑体" panose="02010609060101010101" pitchFamily="49" charset="-122"/>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73DFF-9CE8-41EE-BA64-DC46F324C0EC}"/>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F115489F-7F86-4BB1-9216-AADA1E26E2F0}"/>
              </a:ext>
            </a:extLst>
          </p:cNvPr>
          <p:cNvSpPr>
            <a:spLocks noGrp="1"/>
          </p:cNvSpPr>
          <p:nvPr>
            <p:ph idx="1"/>
          </p:nvPr>
        </p:nvSpPr>
        <p:spPr/>
        <p:txBody>
          <a:bodyPr/>
          <a:lstStyle/>
          <a:p>
            <a:pPr marL="0" indent="0">
              <a:buNone/>
            </a:pPr>
            <a:r>
              <a:rPr lang="en-US" altLang="zh-CN" sz="3000" b="1" dirty="0">
                <a:solidFill>
                  <a:srgbClr val="FF00FF"/>
                </a:solidFill>
              </a:rPr>
              <a:t>(2) </a:t>
            </a:r>
            <a:r>
              <a:rPr lang="zh-CN" altLang="en-US" sz="3000" b="1" dirty="0">
                <a:solidFill>
                  <a:srgbClr val="FF00FF"/>
                </a:solidFill>
              </a:rPr>
              <a:t>极限编程 </a:t>
            </a:r>
            <a:r>
              <a:rPr lang="en-US" altLang="zh-CN" sz="3000" b="1" dirty="0">
                <a:solidFill>
                  <a:srgbClr val="FF00FF"/>
                </a:solidFill>
              </a:rPr>
              <a:t>(</a:t>
            </a:r>
            <a:r>
              <a:rPr lang="en-US" altLang="zh-CN" sz="3000" b="1" dirty="0" err="1">
                <a:solidFill>
                  <a:srgbClr val="FF00FF"/>
                </a:solidFill>
              </a:rPr>
              <a:t>eXtreme</a:t>
            </a:r>
            <a:r>
              <a:rPr lang="en-US" altLang="zh-CN" sz="3000" b="1" dirty="0">
                <a:solidFill>
                  <a:srgbClr val="FF00FF"/>
                </a:solidFill>
              </a:rPr>
              <a:t> Programming )</a:t>
            </a:r>
          </a:p>
          <a:p>
            <a:pPr>
              <a:buFont typeface="Wingdings" panose="05000000000000000000" pitchFamily="2" charset="2"/>
              <a:buChar char="Ø"/>
            </a:pPr>
            <a:r>
              <a:rPr lang="en-US" altLang="zh-CN" sz="2800" b="1" dirty="0">
                <a:latin typeface="+mj-lt"/>
              </a:rPr>
              <a:t>1996</a:t>
            </a:r>
            <a:r>
              <a:rPr lang="zh-CN" altLang="en-US" sz="2800" b="1" dirty="0">
                <a:latin typeface="+mj-lt"/>
              </a:rPr>
              <a:t>年三月，</a:t>
            </a:r>
            <a:r>
              <a:rPr lang="en-US" altLang="zh-CN" sz="2800" b="1" dirty="0">
                <a:latin typeface="+mj-lt"/>
              </a:rPr>
              <a:t>Kent Beck</a:t>
            </a:r>
            <a:r>
              <a:rPr lang="zh-CN" altLang="en-US" sz="2800" b="1" dirty="0">
                <a:latin typeface="+mj-lt"/>
              </a:rPr>
              <a:t>在为</a:t>
            </a:r>
            <a:r>
              <a:rPr lang="en-US" altLang="zh-CN" sz="2800" b="1" dirty="0">
                <a:latin typeface="+mj-lt"/>
              </a:rPr>
              <a:t>Daimler Chrysler</a:t>
            </a:r>
            <a:r>
              <a:rPr lang="zh-CN" altLang="en-US" sz="2800" b="1" dirty="0">
                <a:latin typeface="+mj-lt"/>
              </a:rPr>
              <a:t>所做的一个项目中引入了新的软件开发观念：</a:t>
            </a:r>
            <a:r>
              <a:rPr lang="en-US" altLang="zh-CN" sz="2800" b="1" dirty="0">
                <a:latin typeface="+mj-lt"/>
              </a:rPr>
              <a:t>XP</a:t>
            </a:r>
            <a:r>
              <a:rPr lang="zh-CN" altLang="en-US" sz="2800" b="1" dirty="0">
                <a:latin typeface="+mj-lt"/>
              </a:rPr>
              <a:t>。 </a:t>
            </a:r>
          </a:p>
          <a:p>
            <a:pPr>
              <a:buFont typeface="Wingdings" panose="05000000000000000000" pitchFamily="2" charset="2"/>
              <a:buChar char="Ø"/>
            </a:pPr>
            <a:r>
              <a:rPr lang="en-US" altLang="zh-CN" sz="2800" b="1" dirty="0">
                <a:latin typeface="+mj-lt"/>
              </a:rPr>
              <a:t>XP</a:t>
            </a:r>
            <a:r>
              <a:rPr lang="zh-CN" altLang="en-US" sz="2800" b="1" dirty="0">
                <a:latin typeface="+mj-lt"/>
              </a:rPr>
              <a:t>是一种轻量级的软件开发方法，是一种以实践为基础的软件工程过程和思想。</a:t>
            </a:r>
          </a:p>
          <a:p>
            <a:pPr>
              <a:buFont typeface="Wingdings" panose="05000000000000000000" pitchFamily="2" charset="2"/>
              <a:buChar char="Ø"/>
            </a:pPr>
            <a:r>
              <a:rPr lang="zh-CN" altLang="en-US" sz="2800" b="1" dirty="0">
                <a:latin typeface="+mj-lt"/>
              </a:rPr>
              <a:t>它使用快速的反馈，大量而迅速的交流，经过保证的测试来最大限度的满足用户的需求。</a:t>
            </a:r>
          </a:p>
          <a:p>
            <a:pPr>
              <a:buFont typeface="Wingdings" panose="05000000000000000000" pitchFamily="2" charset="2"/>
              <a:buChar char="Ø"/>
            </a:pPr>
            <a:r>
              <a:rPr lang="en-US" altLang="zh-CN" sz="2800" b="1" dirty="0">
                <a:latin typeface="+mj-lt"/>
              </a:rPr>
              <a:t>XP</a:t>
            </a:r>
            <a:r>
              <a:rPr lang="zh-CN" altLang="en-US" sz="2800" b="1" dirty="0">
                <a:latin typeface="+mj-lt"/>
              </a:rPr>
              <a:t>强调</a:t>
            </a:r>
            <a:r>
              <a:rPr lang="zh-CN" altLang="en-US" sz="2800" b="1" dirty="0">
                <a:solidFill>
                  <a:srgbClr val="FF0000"/>
                </a:solidFill>
                <a:latin typeface="+mj-lt"/>
              </a:rPr>
              <a:t>用户满意</a:t>
            </a:r>
            <a:r>
              <a:rPr lang="zh-CN" altLang="en-US" sz="2800" b="1" dirty="0">
                <a:latin typeface="+mj-lt"/>
              </a:rPr>
              <a:t>，开发人员可以对需求的变化作出</a:t>
            </a:r>
            <a:r>
              <a:rPr lang="zh-CN" altLang="en-US" sz="2800" b="1" dirty="0">
                <a:solidFill>
                  <a:srgbClr val="FF0000"/>
                </a:solidFill>
                <a:latin typeface="+mj-lt"/>
              </a:rPr>
              <a:t>快速的反应</a:t>
            </a:r>
            <a:r>
              <a:rPr lang="zh-CN" altLang="en-US" sz="2800" b="1" dirty="0">
                <a:latin typeface="+mj-lt"/>
              </a:rPr>
              <a:t>。</a:t>
            </a:r>
          </a:p>
          <a:p>
            <a:endParaRPr lang="zh-CN" altLang="en-US" dirty="0"/>
          </a:p>
        </p:txBody>
      </p:sp>
      <p:sp>
        <p:nvSpPr>
          <p:cNvPr id="4" name="页脚占位符 3">
            <a:extLst>
              <a:ext uri="{FF2B5EF4-FFF2-40B4-BE49-F238E27FC236}">
                <a16:creationId xmlns:a16="http://schemas.microsoft.com/office/drawing/2014/main" id="{E939B3AF-A76F-4A9D-AD17-4E4481AD1E65}"/>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2513217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A2481-7455-4600-9F1B-0098C16EF630}"/>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4" name="页脚占位符 3">
            <a:extLst>
              <a:ext uri="{FF2B5EF4-FFF2-40B4-BE49-F238E27FC236}">
                <a16:creationId xmlns:a16="http://schemas.microsoft.com/office/drawing/2014/main" id="{8160332B-FADA-4866-BE8C-C199063119B4}"/>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pic>
        <p:nvPicPr>
          <p:cNvPr id="5" name="Picture 6">
            <a:extLst>
              <a:ext uri="{FF2B5EF4-FFF2-40B4-BE49-F238E27FC236}">
                <a16:creationId xmlns:a16="http://schemas.microsoft.com/office/drawing/2014/main" id="{69477208-8C10-4889-83B6-0194B8DC5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70" y="1994495"/>
            <a:ext cx="8972030" cy="329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a:extLst>
              <a:ext uri="{FF2B5EF4-FFF2-40B4-BE49-F238E27FC236}">
                <a16:creationId xmlns:a16="http://schemas.microsoft.com/office/drawing/2014/main" id="{2D8A9E48-0082-430E-87CC-5F3074AB6718}"/>
              </a:ext>
            </a:extLst>
          </p:cNvPr>
          <p:cNvSpPr/>
          <p:nvPr/>
        </p:nvSpPr>
        <p:spPr>
          <a:xfrm>
            <a:off x="2841481" y="5631631"/>
            <a:ext cx="2954655" cy="461665"/>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极限编程的处理流程</a:t>
            </a:r>
          </a:p>
        </p:txBody>
      </p:sp>
    </p:spTree>
    <p:extLst>
      <p:ext uri="{BB962C8B-B14F-4D97-AF65-F5344CB8AC3E}">
        <p14:creationId xmlns:p14="http://schemas.microsoft.com/office/powerpoint/2010/main" val="359522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1B17D-D20D-44E1-90E6-C31787BA677A}"/>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8E377415-ECCE-4EA3-8D4B-BDA5D5F69636}"/>
              </a:ext>
            </a:extLst>
          </p:cNvPr>
          <p:cNvSpPr>
            <a:spLocks noGrp="1"/>
          </p:cNvSpPr>
          <p:nvPr>
            <p:ph idx="1"/>
          </p:nvPr>
        </p:nvSpPr>
        <p:spPr>
          <a:xfrm>
            <a:off x="0" y="909638"/>
            <a:ext cx="9144000" cy="5543698"/>
          </a:xfrm>
        </p:spPr>
        <p:txBody>
          <a:bodyPr/>
          <a:lstStyle/>
          <a:p>
            <a:pPr marL="0" indent="0">
              <a:buNone/>
            </a:pPr>
            <a:r>
              <a:rPr lang="en-US" altLang="zh-CN" sz="2800" b="1" dirty="0">
                <a:solidFill>
                  <a:srgbClr val="0070C0"/>
                </a:solidFill>
              </a:rPr>
              <a:t>XP</a:t>
            </a:r>
            <a:r>
              <a:rPr lang="zh-CN" altLang="en-US" sz="2800" b="1" dirty="0">
                <a:solidFill>
                  <a:srgbClr val="0070C0"/>
                </a:solidFill>
              </a:rPr>
              <a:t>的工作环境</a:t>
            </a:r>
            <a:endParaRPr lang="en-US" altLang="zh-CN" sz="2600" b="1" dirty="0">
              <a:ea typeface="黑体" panose="02010609060101010101" pitchFamily="49" charset="-122"/>
            </a:endParaRPr>
          </a:p>
          <a:p>
            <a:pPr algn="just">
              <a:buFont typeface="Wingdings" panose="05000000000000000000" pitchFamily="2" charset="2"/>
              <a:buChar char="Ø"/>
            </a:pPr>
            <a:r>
              <a:rPr lang="zh-CN" altLang="en-US" sz="2600" b="1" dirty="0">
                <a:ea typeface="黑体" panose="02010609060101010101" pitchFamily="49" charset="-122"/>
              </a:rPr>
              <a:t>每个参加项目开发的人都将担任一个角色（项目经理、项目监督人等等）并履行相应的权利和义务。用户也是项目组的一部分。</a:t>
            </a:r>
            <a:endParaRPr lang="en-US" altLang="zh-CN" sz="2600" b="1" dirty="0">
              <a:ea typeface="黑体" panose="02010609060101010101" pitchFamily="49" charset="-122"/>
            </a:endParaRPr>
          </a:p>
          <a:p>
            <a:pPr algn="just">
              <a:buFont typeface="Wingdings" panose="05000000000000000000" pitchFamily="2" charset="2"/>
              <a:buChar char="Ø"/>
            </a:pPr>
            <a:r>
              <a:rPr lang="zh-CN" altLang="en-US" sz="2600" b="1" dirty="0">
                <a:ea typeface="黑体" panose="02010609060101010101" pitchFamily="49" charset="-122"/>
              </a:rPr>
              <a:t>为了在软件开发过程中最大程度地实现和满足客户和开发人员的基本权利和义务，</a:t>
            </a:r>
            <a:r>
              <a:rPr lang="en-US" altLang="zh-CN" sz="2600" b="1" dirty="0">
                <a:ea typeface="黑体" panose="02010609060101010101" pitchFamily="49" charset="-122"/>
              </a:rPr>
              <a:t>XP</a:t>
            </a:r>
            <a:r>
              <a:rPr lang="zh-CN" altLang="en-US" sz="2600" b="1" dirty="0">
                <a:ea typeface="黑体" panose="02010609060101010101" pitchFamily="49" charset="-122"/>
              </a:rPr>
              <a:t>要求把工作环境也做得最好。</a:t>
            </a:r>
          </a:p>
          <a:p>
            <a:pPr algn="just">
              <a:buFont typeface="Wingdings" panose="05000000000000000000" pitchFamily="2" charset="2"/>
              <a:buChar char="Ø"/>
            </a:pPr>
            <a:r>
              <a:rPr lang="zh-CN" altLang="en-US" sz="2600" b="1" dirty="0">
                <a:ea typeface="黑体" panose="02010609060101010101" pitchFamily="49" charset="-122"/>
              </a:rPr>
              <a:t>所有人都在同一个开放的开发环境中工作</a:t>
            </a:r>
          </a:p>
          <a:p>
            <a:pPr lvl="1" algn="just">
              <a:buFont typeface="Arial" panose="020B0604020202020204" pitchFamily="34" charset="0"/>
              <a:buChar char="•"/>
            </a:pPr>
            <a:r>
              <a:rPr lang="zh-CN" altLang="en-US" sz="2000" b="1" dirty="0">
                <a:ea typeface="黑体" panose="02010609060101010101" pitchFamily="49" charset="-122"/>
              </a:rPr>
              <a:t>最好是所有人在同一个大房子中工作，还有茶点供应；</a:t>
            </a:r>
          </a:p>
          <a:p>
            <a:pPr lvl="1" algn="just">
              <a:buFont typeface="Arial" panose="020B0604020202020204" pitchFamily="34" charset="0"/>
              <a:buChar char="•"/>
            </a:pPr>
            <a:r>
              <a:rPr lang="zh-CN" altLang="en-US" sz="2000" b="1" dirty="0">
                <a:ea typeface="黑体" panose="02010609060101010101" pitchFamily="49" charset="-122"/>
              </a:rPr>
              <a:t>每周</a:t>
            </a:r>
            <a:r>
              <a:rPr lang="en-US" altLang="zh-CN" sz="2000" b="1" dirty="0">
                <a:ea typeface="黑体" panose="02010609060101010101" pitchFamily="49" charset="-122"/>
              </a:rPr>
              <a:t>40</a:t>
            </a:r>
            <a:r>
              <a:rPr lang="zh-CN" altLang="en-US" sz="2000" b="1" dirty="0">
                <a:ea typeface="黑体" panose="02010609060101010101" pitchFamily="49" charset="-122"/>
              </a:rPr>
              <a:t>小时，不提倡加班；</a:t>
            </a:r>
          </a:p>
          <a:p>
            <a:pPr lvl="1" algn="just">
              <a:buFont typeface="Arial" panose="020B0604020202020204" pitchFamily="34" charset="0"/>
              <a:buChar char="•"/>
            </a:pPr>
            <a:r>
              <a:rPr lang="zh-CN" altLang="en-US" sz="2000" b="1" dirty="0">
                <a:ea typeface="黑体" panose="02010609060101010101" pitchFamily="49" charset="-122"/>
              </a:rPr>
              <a:t>每天早晨，所有人一起站着开个短会；</a:t>
            </a:r>
          </a:p>
          <a:p>
            <a:pPr lvl="1" algn="just">
              <a:buFont typeface="Arial" panose="020B0604020202020204" pitchFamily="34" charset="0"/>
              <a:buChar char="•"/>
            </a:pPr>
            <a:r>
              <a:rPr lang="zh-CN" altLang="en-US" sz="2000" b="1" dirty="0">
                <a:ea typeface="黑体" panose="02010609060101010101" pitchFamily="49" charset="-122"/>
              </a:rPr>
              <a:t>墙上有一些大白板，所有的</a:t>
            </a:r>
            <a:r>
              <a:rPr lang="en-US" altLang="zh-CN" sz="2000" b="1" dirty="0">
                <a:ea typeface="黑体" panose="02010609060101010101" pitchFamily="49" charset="-122"/>
              </a:rPr>
              <a:t>Story</a:t>
            </a:r>
            <a:r>
              <a:rPr lang="zh-CN" altLang="en-US" sz="2000" b="1" dirty="0">
                <a:ea typeface="黑体" panose="02010609060101010101" pitchFamily="49" charset="-122"/>
              </a:rPr>
              <a:t>卡、</a:t>
            </a:r>
            <a:r>
              <a:rPr lang="en-US" altLang="zh-CN" sz="2000" b="1" dirty="0">
                <a:ea typeface="黑体" panose="02010609060101010101" pitchFamily="49" charset="-122"/>
              </a:rPr>
              <a:t>CRC</a:t>
            </a:r>
            <a:r>
              <a:rPr lang="zh-CN" altLang="en-US" sz="2000" b="1" dirty="0">
                <a:ea typeface="黑体" panose="02010609060101010101" pitchFamily="49" charset="-122"/>
              </a:rPr>
              <a:t>卡等都贴在上面，讨论问题的时候可以在上面写写画画；</a:t>
            </a:r>
          </a:p>
          <a:p>
            <a:pPr lvl="1" algn="just">
              <a:buFont typeface="Arial" panose="020B0604020202020204" pitchFamily="34" charset="0"/>
              <a:buChar char="•"/>
            </a:pPr>
            <a:r>
              <a:rPr lang="zh-CN" altLang="en-US" sz="2000" b="1" dirty="0">
                <a:ea typeface="黑体" panose="02010609060101010101" pitchFamily="49" charset="-122"/>
              </a:rPr>
              <a:t>下班后大家可以一起玩电脑游戏</a:t>
            </a:r>
            <a:r>
              <a:rPr lang="en-US" altLang="zh-CN" sz="2000" b="1" dirty="0">
                <a:ea typeface="黑体" panose="02010609060101010101" pitchFamily="49" charset="-122"/>
              </a:rPr>
              <a:t>……</a:t>
            </a:r>
            <a:r>
              <a:rPr lang="zh-CN" altLang="en-US" sz="2000" b="1" dirty="0">
                <a:ea typeface="黑体" panose="02010609060101010101" pitchFamily="49" charset="-122"/>
              </a:rPr>
              <a:t>。</a:t>
            </a:r>
          </a:p>
        </p:txBody>
      </p:sp>
      <p:sp>
        <p:nvSpPr>
          <p:cNvPr id="4" name="页脚占位符 3">
            <a:extLst>
              <a:ext uri="{FF2B5EF4-FFF2-40B4-BE49-F238E27FC236}">
                <a16:creationId xmlns:a16="http://schemas.microsoft.com/office/drawing/2014/main" id="{C95776B0-BD1F-48C5-9EA3-46FDEF3421D9}"/>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28937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6EB32-7C85-4625-9161-740266F9D60C}"/>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D40C55A8-AA95-4C17-B68C-4CE71184956F}"/>
              </a:ext>
            </a:extLst>
          </p:cNvPr>
          <p:cNvSpPr>
            <a:spLocks noGrp="1"/>
          </p:cNvSpPr>
          <p:nvPr>
            <p:ph idx="1"/>
          </p:nvPr>
        </p:nvSpPr>
        <p:spPr>
          <a:xfrm>
            <a:off x="251520" y="1124744"/>
            <a:ext cx="8841680" cy="5141119"/>
          </a:xfrm>
        </p:spPr>
        <p:txBody>
          <a:bodyPr/>
          <a:lstStyle/>
          <a:p>
            <a:pPr marL="0" indent="0">
              <a:buNone/>
            </a:pPr>
            <a:r>
              <a:rPr lang="en-US" altLang="zh-CN" b="1" dirty="0">
                <a:solidFill>
                  <a:srgbClr val="0070C0"/>
                </a:solidFill>
              </a:rPr>
              <a:t>XP</a:t>
            </a:r>
            <a:r>
              <a:rPr lang="zh-CN" altLang="en-US" b="1" dirty="0">
                <a:solidFill>
                  <a:srgbClr val="0070C0"/>
                </a:solidFill>
              </a:rPr>
              <a:t>的需求分析</a:t>
            </a:r>
            <a:endParaRPr lang="en-US" altLang="zh-CN" b="1" dirty="0">
              <a:solidFill>
                <a:srgbClr val="0070C0"/>
              </a:solidFill>
            </a:endParaRPr>
          </a:p>
          <a:p>
            <a:pPr algn="just">
              <a:buFont typeface="Wingdings" panose="05000000000000000000" pitchFamily="2" charset="2"/>
              <a:buChar char="Ø"/>
            </a:pPr>
            <a:r>
              <a:rPr lang="zh-CN" altLang="en-US" sz="2600" b="1" dirty="0"/>
              <a:t>开发人员和客户一起，把各种需求变成一个个小的需求模块（</a:t>
            </a:r>
            <a:r>
              <a:rPr lang="en-US" altLang="zh-CN" sz="2600" b="1" dirty="0"/>
              <a:t>User Story</a:t>
            </a:r>
            <a:r>
              <a:rPr lang="zh-CN" altLang="en-US" sz="2600" b="1" dirty="0"/>
              <a:t>）；</a:t>
            </a:r>
          </a:p>
          <a:p>
            <a:pPr algn="just">
              <a:buFont typeface="Wingdings" panose="05000000000000000000" pitchFamily="2" charset="2"/>
              <a:buChar char="Ø"/>
            </a:pPr>
            <a:r>
              <a:rPr lang="zh-CN" altLang="en-US" sz="2600" b="1" dirty="0"/>
              <a:t>这些模块又会根据实际情况被组合在一起或者被分解成更小的模块，且它们都被记录在一些小卡片（</a:t>
            </a:r>
            <a:r>
              <a:rPr lang="en-US" altLang="zh-CN" sz="2600" b="1" dirty="0"/>
              <a:t>Story Card</a:t>
            </a:r>
            <a:r>
              <a:rPr lang="zh-CN" altLang="en-US" sz="2600" b="1" dirty="0"/>
              <a:t>）上；</a:t>
            </a:r>
          </a:p>
          <a:p>
            <a:pPr algn="just">
              <a:buFont typeface="Wingdings" panose="05000000000000000000" pitchFamily="2" charset="2"/>
              <a:buChar char="Ø"/>
            </a:pPr>
            <a:r>
              <a:rPr lang="zh-CN" altLang="en-US" sz="2600" b="1" dirty="0"/>
              <a:t>客户根据每个模块的商业价值来指定它们的优先级；</a:t>
            </a:r>
          </a:p>
          <a:p>
            <a:pPr algn="just">
              <a:buFont typeface="Wingdings" panose="05000000000000000000" pitchFamily="2" charset="2"/>
              <a:buChar char="Ø"/>
            </a:pPr>
            <a:r>
              <a:rPr lang="zh-CN" altLang="en-US" sz="2600" b="1" dirty="0"/>
              <a:t>然后，开发人员确定每个需求模块的开发风险；</a:t>
            </a:r>
          </a:p>
          <a:p>
            <a:pPr algn="just">
              <a:buFont typeface="Wingdings" panose="05000000000000000000" pitchFamily="2" charset="2"/>
              <a:buChar char="Ø"/>
            </a:pPr>
            <a:r>
              <a:rPr lang="zh-CN" altLang="en-US" sz="2600" b="1" dirty="0"/>
              <a:t>经过开发人员和客户的评估后，它们被安排在不同的开发周期里，客户将得到一个尽可能准确的开发计划；</a:t>
            </a:r>
          </a:p>
          <a:p>
            <a:pPr algn="just">
              <a:buFont typeface="Wingdings" panose="05000000000000000000" pitchFamily="2" charset="2"/>
              <a:buChar char="Ø"/>
            </a:pPr>
            <a:r>
              <a:rPr lang="zh-CN" altLang="en-US" sz="2600" b="1" dirty="0"/>
              <a:t>客户为每个需求模块指定验收测试（功能测试）。 </a:t>
            </a:r>
          </a:p>
        </p:txBody>
      </p:sp>
      <p:sp>
        <p:nvSpPr>
          <p:cNvPr id="4" name="页脚占位符 3">
            <a:extLst>
              <a:ext uri="{FF2B5EF4-FFF2-40B4-BE49-F238E27FC236}">
                <a16:creationId xmlns:a16="http://schemas.microsoft.com/office/drawing/2014/main" id="{08F43EE8-5A2F-4191-98E1-626050DFFCC3}"/>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112519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D90D0-32B1-4826-A6F1-417250391870}"/>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BA5BAA56-662E-4E5C-BFA6-9C702F283855}"/>
              </a:ext>
            </a:extLst>
          </p:cNvPr>
          <p:cNvSpPr>
            <a:spLocks noGrp="1"/>
          </p:cNvSpPr>
          <p:nvPr>
            <p:ph idx="1"/>
          </p:nvPr>
        </p:nvSpPr>
        <p:spPr>
          <a:xfrm>
            <a:off x="251520" y="1268760"/>
            <a:ext cx="8740080" cy="5184576"/>
          </a:xfrm>
        </p:spPr>
        <p:txBody>
          <a:bodyPr/>
          <a:lstStyle/>
          <a:p>
            <a:pPr marL="0" indent="0">
              <a:buNone/>
            </a:pPr>
            <a:r>
              <a:rPr lang="en-US" altLang="zh-CN" b="1" dirty="0">
                <a:solidFill>
                  <a:srgbClr val="0070C0"/>
                </a:solidFill>
              </a:rPr>
              <a:t>XP</a:t>
            </a:r>
            <a:r>
              <a:rPr lang="zh-CN" altLang="en-US" b="1" dirty="0">
                <a:solidFill>
                  <a:srgbClr val="0070C0"/>
                </a:solidFill>
              </a:rPr>
              <a:t>的设计</a:t>
            </a:r>
            <a:endParaRPr lang="en-US" altLang="zh-CN" b="1" dirty="0"/>
          </a:p>
          <a:p>
            <a:pPr algn="just">
              <a:buFont typeface="Wingdings" panose="05000000000000000000" pitchFamily="2" charset="2"/>
              <a:buChar char="Ø"/>
            </a:pPr>
            <a:r>
              <a:rPr lang="zh-CN" altLang="en-US" sz="2800" b="1" dirty="0"/>
              <a:t>从开发的角度来看，</a:t>
            </a:r>
            <a:r>
              <a:rPr lang="en-US" altLang="zh-CN" sz="2800" b="1" dirty="0"/>
              <a:t>XP</a:t>
            </a:r>
            <a:r>
              <a:rPr lang="zh-CN" altLang="en-US" sz="2800" b="1" dirty="0"/>
              <a:t>内层的过程是一个基于</a:t>
            </a:r>
            <a:r>
              <a:rPr lang="en-US" altLang="zh-CN" sz="2800" b="1" dirty="0"/>
              <a:t>Test Driven Development</a:t>
            </a:r>
            <a:r>
              <a:rPr lang="zh-CN" altLang="en-US" sz="2800" b="1" dirty="0"/>
              <a:t>周期，每个开发周期都有很多相应的单元测试。</a:t>
            </a:r>
          </a:p>
          <a:p>
            <a:pPr algn="just">
              <a:buFont typeface="Wingdings" panose="05000000000000000000" pitchFamily="2" charset="2"/>
              <a:buChar char="Ø"/>
            </a:pPr>
            <a:r>
              <a:rPr lang="zh-CN" altLang="en-US" sz="2800" b="1" dirty="0"/>
              <a:t>随着这些测试的进行，通过的单元测试也越来越多。通过这种方式，客户和开发人员都很容易检验，是否履行了对客户的承诺。</a:t>
            </a:r>
          </a:p>
          <a:p>
            <a:pPr algn="just">
              <a:buFont typeface="Wingdings" panose="05000000000000000000" pitchFamily="2" charset="2"/>
              <a:buChar char="Ø"/>
            </a:pPr>
            <a:r>
              <a:rPr lang="zh-CN" altLang="en-US" sz="2800" b="1" dirty="0"/>
              <a:t>同时，</a:t>
            </a:r>
            <a:r>
              <a:rPr lang="en-US" altLang="zh-CN" sz="2800" b="1" dirty="0"/>
              <a:t>XP</a:t>
            </a:r>
            <a:r>
              <a:rPr lang="zh-CN" altLang="en-US" sz="2800" b="1" dirty="0"/>
              <a:t>还大力提倡设计复核（</a:t>
            </a:r>
            <a:r>
              <a:rPr lang="en-US" altLang="zh-CN" sz="2800" b="1" dirty="0"/>
              <a:t>Review</a:t>
            </a:r>
            <a:r>
              <a:rPr lang="zh-CN" altLang="en-US" sz="2800" b="1" dirty="0"/>
              <a:t>）、代码复核以及重整和优化（</a:t>
            </a:r>
            <a:r>
              <a:rPr lang="en-US" altLang="zh-CN" sz="2800" b="1" dirty="0"/>
              <a:t>Refectory</a:t>
            </a:r>
            <a:r>
              <a:rPr lang="zh-CN" altLang="en-US" sz="2800" b="1" dirty="0"/>
              <a:t>），所有的这些过程其实也是优化设计的过程；   </a:t>
            </a:r>
          </a:p>
        </p:txBody>
      </p:sp>
      <p:sp>
        <p:nvSpPr>
          <p:cNvPr id="4" name="页脚占位符 3">
            <a:extLst>
              <a:ext uri="{FF2B5EF4-FFF2-40B4-BE49-F238E27FC236}">
                <a16:creationId xmlns:a16="http://schemas.microsoft.com/office/drawing/2014/main" id="{27A6DAC5-B95C-4292-A0FA-F81D29E5934C}"/>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457787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4AC86-AF6C-4D3B-868D-1DB4A3793937}"/>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C5BF5EA5-5550-44F2-A722-4D28583648EF}"/>
              </a:ext>
            </a:extLst>
          </p:cNvPr>
          <p:cNvSpPr>
            <a:spLocks noGrp="1"/>
          </p:cNvSpPr>
          <p:nvPr>
            <p:ph idx="1"/>
          </p:nvPr>
        </p:nvSpPr>
        <p:spPr>
          <a:xfrm>
            <a:off x="323528" y="1409700"/>
            <a:ext cx="8668072" cy="4856163"/>
          </a:xfrm>
        </p:spPr>
        <p:txBody>
          <a:bodyPr/>
          <a:lstStyle/>
          <a:p>
            <a:pPr marL="0" indent="0">
              <a:buNone/>
            </a:pPr>
            <a:r>
              <a:rPr lang="en-US" altLang="zh-CN" b="1" dirty="0">
                <a:solidFill>
                  <a:srgbClr val="0070C0"/>
                </a:solidFill>
                <a:ea typeface="黑体" panose="02010609060101010101" pitchFamily="49" charset="-122"/>
              </a:rPr>
              <a:t>XP</a:t>
            </a:r>
            <a:r>
              <a:rPr lang="zh-CN" altLang="en-US" b="1" dirty="0">
                <a:solidFill>
                  <a:srgbClr val="0070C0"/>
                </a:solidFill>
                <a:ea typeface="黑体" panose="02010609060101010101" pitchFamily="49" charset="-122"/>
              </a:rPr>
              <a:t>的编程</a:t>
            </a:r>
            <a:endParaRPr lang="en-US" altLang="zh-CN" b="1" dirty="0">
              <a:ea typeface="黑体" panose="02010609060101010101" pitchFamily="49" charset="-122"/>
            </a:endParaRPr>
          </a:p>
          <a:p>
            <a:pPr algn="just">
              <a:buFont typeface="Wingdings" panose="05000000000000000000" pitchFamily="2" charset="2"/>
              <a:buChar char="Ø"/>
            </a:pPr>
            <a:r>
              <a:rPr lang="en-US" altLang="zh-CN" sz="2800" b="1" dirty="0">
                <a:ea typeface="黑体" panose="02010609060101010101" pitchFamily="49" charset="-122"/>
              </a:rPr>
              <a:t>XP</a:t>
            </a:r>
            <a:r>
              <a:rPr lang="zh-CN" altLang="en-US" sz="2800" b="1" dirty="0">
                <a:ea typeface="黑体" panose="02010609060101010101" pitchFamily="49" charset="-122"/>
              </a:rPr>
              <a:t>提倡配对编程（</a:t>
            </a:r>
            <a:r>
              <a:rPr lang="en-US" altLang="zh-CN" sz="2800" b="1" dirty="0">
                <a:ea typeface="黑体" panose="02010609060101010101" pitchFamily="49" charset="-122"/>
              </a:rPr>
              <a:t>Pair Programming</a:t>
            </a:r>
            <a:r>
              <a:rPr lang="zh-CN" altLang="en-US" sz="2800" b="1" dirty="0">
                <a:ea typeface="黑体" panose="02010609060101010101" pitchFamily="49" charset="-122"/>
              </a:rPr>
              <a:t>），而且代码所有权是归于整个开发队伍（</a:t>
            </a:r>
            <a:r>
              <a:rPr lang="en-US" altLang="zh-CN" sz="2800" b="1" dirty="0">
                <a:ea typeface="黑体" panose="02010609060101010101" pitchFamily="49" charset="-122"/>
              </a:rPr>
              <a:t>Collective Code Ownership</a:t>
            </a:r>
            <a:r>
              <a:rPr lang="zh-CN" altLang="en-US" sz="2800" b="1" dirty="0">
                <a:ea typeface="黑体" panose="02010609060101010101" pitchFamily="49" charset="-122"/>
              </a:rPr>
              <a:t>）。</a:t>
            </a:r>
          </a:p>
          <a:p>
            <a:pPr algn="just">
              <a:buFont typeface="Wingdings" panose="05000000000000000000" pitchFamily="2" charset="2"/>
              <a:buChar char="Ø"/>
            </a:pPr>
            <a:r>
              <a:rPr lang="zh-CN" altLang="en-US" sz="2800" b="1" dirty="0">
                <a:ea typeface="黑体" panose="02010609060101010101" pitchFamily="49" charset="-122"/>
              </a:rPr>
              <a:t>程序员在写程序和重整优化程序的时候，都要严格遵守编程规范。</a:t>
            </a:r>
          </a:p>
          <a:p>
            <a:pPr algn="just">
              <a:buFont typeface="Wingdings" panose="05000000000000000000" pitchFamily="2" charset="2"/>
              <a:buChar char="Ø"/>
            </a:pPr>
            <a:r>
              <a:rPr lang="zh-CN" altLang="en-US" sz="2800" b="1" dirty="0">
                <a:ea typeface="黑体" panose="02010609060101010101" pitchFamily="49" charset="-122"/>
              </a:rPr>
              <a:t>任何人都可以修改其他人写的程序，修改后要确定新程序能通过单元测试。</a:t>
            </a:r>
          </a:p>
        </p:txBody>
      </p:sp>
      <p:sp>
        <p:nvSpPr>
          <p:cNvPr id="4" name="页脚占位符 3">
            <a:extLst>
              <a:ext uri="{FF2B5EF4-FFF2-40B4-BE49-F238E27FC236}">
                <a16:creationId xmlns:a16="http://schemas.microsoft.com/office/drawing/2014/main" id="{1FC1C068-B5DE-4E7D-BE3C-CFD1368248A0}"/>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918982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331DA-B5A5-486A-B3CB-F1D8377566B7}"/>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1CB64E9D-A9C2-404B-A285-ED0A5AD9E668}"/>
              </a:ext>
            </a:extLst>
          </p:cNvPr>
          <p:cNvSpPr>
            <a:spLocks noGrp="1"/>
          </p:cNvSpPr>
          <p:nvPr>
            <p:ph idx="1"/>
          </p:nvPr>
        </p:nvSpPr>
        <p:spPr>
          <a:xfrm>
            <a:off x="107504" y="1124744"/>
            <a:ext cx="8985696" cy="5328592"/>
          </a:xfrm>
        </p:spPr>
        <p:txBody>
          <a:bodyPr/>
          <a:lstStyle/>
          <a:p>
            <a:pPr marL="0" indent="0">
              <a:buNone/>
            </a:pPr>
            <a:r>
              <a:rPr lang="en-US" altLang="zh-CN" b="1" dirty="0">
                <a:solidFill>
                  <a:srgbClr val="0070C0"/>
                </a:solidFill>
              </a:rPr>
              <a:t>XP</a:t>
            </a:r>
            <a:r>
              <a:rPr lang="zh-CN" altLang="en-US" b="1" dirty="0">
                <a:solidFill>
                  <a:srgbClr val="0070C0"/>
                </a:solidFill>
              </a:rPr>
              <a:t>的测试</a:t>
            </a:r>
            <a:endParaRPr lang="en-US" altLang="zh-CN" b="1" dirty="0"/>
          </a:p>
          <a:p>
            <a:pPr algn="just">
              <a:buFont typeface="Wingdings" panose="05000000000000000000" pitchFamily="2" charset="2"/>
              <a:buChar char="Ø"/>
            </a:pPr>
            <a:r>
              <a:rPr lang="en-US" altLang="zh-CN" sz="2600" b="1" dirty="0"/>
              <a:t>XP</a:t>
            </a:r>
            <a:r>
              <a:rPr lang="zh-CN" altLang="en-US" sz="2600" b="1" dirty="0"/>
              <a:t>提倡在开始写程序之前先写单元测试。</a:t>
            </a:r>
          </a:p>
          <a:p>
            <a:pPr algn="just">
              <a:buFont typeface="Wingdings" panose="05000000000000000000" pitchFamily="2" charset="2"/>
              <a:buChar char="Ø"/>
            </a:pPr>
            <a:r>
              <a:rPr lang="zh-CN" altLang="en-US" sz="2600" b="1" dirty="0"/>
              <a:t>开发人员应该经常把开发好的模块整合到一起（</a:t>
            </a:r>
            <a:r>
              <a:rPr lang="en-US" altLang="zh-CN" sz="2600" b="1" dirty="0"/>
              <a:t>Continuous Integration</a:t>
            </a:r>
            <a:r>
              <a:rPr lang="zh-CN" altLang="en-US" sz="2600" b="1" dirty="0"/>
              <a:t>，持续集成），每次整合后都要运行单元测试；</a:t>
            </a:r>
          </a:p>
          <a:p>
            <a:pPr algn="just">
              <a:buFont typeface="Wingdings" panose="05000000000000000000" pitchFamily="2" charset="2"/>
              <a:buChar char="Ø"/>
            </a:pPr>
            <a:r>
              <a:rPr lang="zh-CN" altLang="en-US" sz="2600" b="1" dirty="0"/>
              <a:t>做任何的代码复核和修改，都要运行单元测试；</a:t>
            </a:r>
          </a:p>
          <a:p>
            <a:pPr algn="just">
              <a:buFont typeface="Wingdings" panose="05000000000000000000" pitchFamily="2" charset="2"/>
              <a:buChar char="Ø"/>
            </a:pPr>
            <a:r>
              <a:rPr lang="zh-CN" altLang="en-US" sz="2600" b="1" dirty="0"/>
              <a:t>发现了</a:t>
            </a:r>
            <a:r>
              <a:rPr lang="en-US" altLang="zh-CN" sz="2600" b="1" dirty="0"/>
              <a:t>BUG</a:t>
            </a:r>
            <a:r>
              <a:rPr lang="zh-CN" altLang="en-US" sz="2600" b="1" dirty="0"/>
              <a:t>，就要增加相应的测试。</a:t>
            </a:r>
          </a:p>
          <a:p>
            <a:pPr algn="just">
              <a:buFont typeface="Wingdings" panose="05000000000000000000" pitchFamily="2" charset="2"/>
              <a:buChar char="Ø"/>
            </a:pPr>
            <a:r>
              <a:rPr lang="zh-CN" altLang="en-US" sz="2600" b="1" dirty="0"/>
              <a:t>除了单元测试之外，还有整合测试，功能测试、负荷测试和系统测试等。</a:t>
            </a:r>
          </a:p>
          <a:p>
            <a:pPr algn="just">
              <a:buFont typeface="Wingdings" panose="05000000000000000000" pitchFamily="2" charset="2"/>
              <a:buChar char="Ø"/>
            </a:pPr>
            <a:r>
              <a:rPr lang="zh-CN" altLang="en-US" sz="2600" b="1" dirty="0"/>
              <a:t>所有这些测试，是</a:t>
            </a:r>
            <a:r>
              <a:rPr lang="en-US" altLang="zh-CN" sz="2600" b="1" dirty="0"/>
              <a:t>XP</a:t>
            </a:r>
            <a:r>
              <a:rPr lang="zh-CN" altLang="en-US" sz="2600" b="1" dirty="0"/>
              <a:t>开发过程中最重要的文档之一，也是最终交付给用户的内容之一。 </a:t>
            </a:r>
          </a:p>
        </p:txBody>
      </p:sp>
      <p:sp>
        <p:nvSpPr>
          <p:cNvPr id="4" name="页脚占位符 3">
            <a:extLst>
              <a:ext uri="{FF2B5EF4-FFF2-40B4-BE49-F238E27FC236}">
                <a16:creationId xmlns:a16="http://schemas.microsoft.com/office/drawing/2014/main" id="{4F297896-2370-40E3-8CB5-AB1858D74E24}"/>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256007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90582-3DCF-4AB9-8456-6E457DAFC894}"/>
              </a:ext>
            </a:extLst>
          </p:cNvPr>
          <p:cNvSpPr>
            <a:spLocks noGrp="1"/>
          </p:cNvSpPr>
          <p:nvPr>
            <p:ph type="title"/>
          </p:nvPr>
        </p:nvSpPr>
        <p:spPr/>
        <p:txBody>
          <a:bodyPr/>
          <a:lstStyle/>
          <a:p>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新型软件生命周期模型</a:t>
            </a:r>
            <a:endParaRPr lang="zh-CN" altLang="en-US" dirty="0"/>
          </a:p>
        </p:txBody>
      </p:sp>
      <p:sp>
        <p:nvSpPr>
          <p:cNvPr id="3" name="内容占位符 2">
            <a:extLst>
              <a:ext uri="{FF2B5EF4-FFF2-40B4-BE49-F238E27FC236}">
                <a16:creationId xmlns:a16="http://schemas.microsoft.com/office/drawing/2014/main" id="{48BEA547-CA7C-4D45-8BDA-43DD32134EEF}"/>
              </a:ext>
            </a:extLst>
          </p:cNvPr>
          <p:cNvSpPr>
            <a:spLocks noGrp="1"/>
          </p:cNvSpPr>
          <p:nvPr>
            <p:ph idx="1"/>
          </p:nvPr>
        </p:nvSpPr>
        <p:spPr>
          <a:xfrm>
            <a:off x="467544" y="1409700"/>
            <a:ext cx="8524056" cy="4856163"/>
          </a:xfrm>
        </p:spPr>
        <p:txBody>
          <a:bodyPr/>
          <a:lstStyle/>
          <a:p>
            <a:pPr marL="0" indent="0">
              <a:buNone/>
            </a:pPr>
            <a:r>
              <a:rPr lang="zh-CN" altLang="en-US" dirty="0"/>
              <a:t>几点建议：</a:t>
            </a:r>
            <a:endParaRPr lang="en-US" altLang="zh-CN" dirty="0"/>
          </a:p>
          <a:p>
            <a:pPr>
              <a:buFont typeface="Wingdings" panose="05000000000000000000" pitchFamily="2" charset="2"/>
              <a:buChar char="Ø"/>
            </a:pPr>
            <a:r>
              <a:rPr lang="zh-CN" altLang="zh-CN" dirty="0"/>
              <a:t>软件生命周期模型不是</a:t>
            </a:r>
            <a:r>
              <a:rPr lang="zh-CN" altLang="en-US" dirty="0"/>
              <a:t>“</a:t>
            </a:r>
            <a:r>
              <a:rPr lang="zh-CN" altLang="zh-CN" dirty="0"/>
              <a:t>死</a:t>
            </a:r>
            <a:r>
              <a:rPr lang="zh-CN" altLang="en-US" dirty="0"/>
              <a:t>”</a:t>
            </a:r>
            <a:r>
              <a:rPr lang="zh-CN" altLang="zh-CN" dirty="0"/>
              <a:t>的</a:t>
            </a:r>
            <a:r>
              <a:rPr lang="zh-CN" altLang="en-US" dirty="0"/>
              <a:t>标准和</a:t>
            </a:r>
            <a:r>
              <a:rPr lang="zh-CN" altLang="zh-CN" dirty="0"/>
              <a:t>原则，</a:t>
            </a:r>
            <a:r>
              <a:rPr lang="zh-CN" altLang="en-US" dirty="0"/>
              <a:t>软件开发团队</a:t>
            </a:r>
            <a:r>
              <a:rPr lang="zh-CN" altLang="zh-CN" dirty="0"/>
              <a:t>可以根据项目的具体要求对其进行剪裁。</a:t>
            </a:r>
            <a:endParaRPr lang="en-US" altLang="zh-CN" dirty="0"/>
          </a:p>
          <a:p>
            <a:pPr>
              <a:buFont typeface="Wingdings" panose="05000000000000000000" pitchFamily="2" charset="2"/>
              <a:buChar char="Ø"/>
            </a:pPr>
            <a:r>
              <a:rPr lang="zh-CN" altLang="zh-CN" dirty="0"/>
              <a:t>软件</a:t>
            </a:r>
            <a:r>
              <a:rPr lang="zh-CN" altLang="en-US" dirty="0"/>
              <a:t>开发过程具有很强的实践性</a:t>
            </a:r>
            <a:r>
              <a:rPr lang="zh-CN" altLang="zh-CN" dirty="0"/>
              <a:t>和发展性，</a:t>
            </a:r>
            <a:r>
              <a:rPr lang="zh-CN" altLang="en-US" dirty="0"/>
              <a:t>需要在不同项目实践中进行扩展和完善</a:t>
            </a:r>
            <a:r>
              <a:rPr lang="zh-CN" altLang="zh-CN" dirty="0"/>
              <a:t>。</a:t>
            </a:r>
            <a:endParaRPr lang="zh-CN" altLang="en-US" dirty="0"/>
          </a:p>
        </p:txBody>
      </p:sp>
      <p:sp>
        <p:nvSpPr>
          <p:cNvPr id="4" name="页脚占位符 3">
            <a:extLst>
              <a:ext uri="{FF2B5EF4-FFF2-40B4-BE49-F238E27FC236}">
                <a16:creationId xmlns:a16="http://schemas.microsoft.com/office/drawing/2014/main" id="{CBF1006C-1BA2-4ECB-821E-76EA737584BB}"/>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9259143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1F4C-DEFB-4F8A-8CCA-2EBDF7BC0EBB}"/>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课后思考题</a:t>
            </a:r>
            <a:endParaRPr lang="zh-CN" altLang="en-US" dirty="0"/>
          </a:p>
        </p:txBody>
      </p:sp>
      <p:sp>
        <p:nvSpPr>
          <p:cNvPr id="3" name="内容占位符 2">
            <a:extLst>
              <a:ext uri="{FF2B5EF4-FFF2-40B4-BE49-F238E27FC236}">
                <a16:creationId xmlns:a16="http://schemas.microsoft.com/office/drawing/2014/main" id="{F1085001-4423-4B95-AA5A-24B190401A68}"/>
              </a:ext>
            </a:extLst>
          </p:cNvPr>
          <p:cNvSpPr>
            <a:spLocks noGrp="1"/>
          </p:cNvSpPr>
          <p:nvPr>
            <p:ph idx="1"/>
          </p:nvPr>
        </p:nvSpPr>
        <p:spPr>
          <a:xfrm>
            <a:off x="179512" y="1409700"/>
            <a:ext cx="8862888" cy="4856163"/>
          </a:xfrm>
        </p:spPr>
        <p:txBody>
          <a:bodyPr/>
          <a:lstStyle/>
          <a:p>
            <a:pPr>
              <a:buFont typeface="Wingdings" panose="05000000000000000000" pitchFamily="2" charset="2"/>
              <a:buChar char="Ø"/>
            </a:pPr>
            <a:r>
              <a:rPr lang="zh-CN" altLang="en-US" dirty="0">
                <a:ea typeface="黑体" panose="02010609060101010101" pitchFamily="49" charset="-122"/>
              </a:rPr>
              <a:t>结合本章节的主要内容，各小组思考本次作业哪种模型比较合适？</a:t>
            </a:r>
            <a:endParaRPr lang="en-US" altLang="zh-CN" dirty="0">
              <a:ea typeface="黑体" panose="02010609060101010101" pitchFamily="49" charset="-122"/>
            </a:endParaRPr>
          </a:p>
          <a:p>
            <a:pPr>
              <a:buFont typeface="Wingdings" panose="05000000000000000000" pitchFamily="2" charset="2"/>
              <a:buChar char="Ø"/>
            </a:pPr>
            <a:r>
              <a:rPr lang="zh-CN" altLang="en-US" dirty="0">
                <a:ea typeface="黑体" panose="02010609060101010101" pitchFamily="49" charset="-122"/>
              </a:rPr>
              <a:t>可否采用其他模型？</a:t>
            </a:r>
            <a:endParaRPr lang="en-US" altLang="zh-CN" dirty="0">
              <a:ea typeface="黑体" panose="02010609060101010101" pitchFamily="49" charset="-122"/>
            </a:endParaRPr>
          </a:p>
          <a:p>
            <a:pPr>
              <a:buFont typeface="Wingdings" panose="05000000000000000000" pitchFamily="2" charset="2"/>
              <a:buChar char="Ø"/>
            </a:pPr>
            <a:r>
              <a:rPr lang="zh-CN" altLang="en-US" dirty="0">
                <a:ea typeface="黑体" panose="02010609060101010101" pitchFamily="49" charset="-122"/>
              </a:rPr>
              <a:t>根据已决定的模型，小组内的人员如何分配？</a:t>
            </a:r>
            <a:endParaRPr lang="en-US" altLang="zh-CN" dirty="0">
              <a:ea typeface="黑体" panose="02010609060101010101" pitchFamily="49" charset="-122"/>
            </a:endParaRPr>
          </a:p>
          <a:p>
            <a:pPr lvl="1">
              <a:buFont typeface="Arial" panose="020B0604020202020204" pitchFamily="34" charset="0"/>
              <a:buChar char="•"/>
            </a:pPr>
            <a:r>
              <a:rPr lang="zh-CN" altLang="en-US" dirty="0">
                <a:ea typeface="黑体" panose="02010609060101010101" pitchFamily="49" charset="-122"/>
              </a:rPr>
              <a:t>课程作业模式</a:t>
            </a:r>
            <a:endParaRPr lang="en-US" altLang="zh-CN" dirty="0">
              <a:ea typeface="黑体" panose="02010609060101010101" pitchFamily="49" charset="-122"/>
            </a:endParaRPr>
          </a:p>
          <a:p>
            <a:pPr lvl="1">
              <a:buFont typeface="Arial" panose="020B0604020202020204" pitchFamily="34" charset="0"/>
              <a:buChar char="•"/>
            </a:pPr>
            <a:r>
              <a:rPr lang="zh-CN" altLang="en-US" dirty="0">
                <a:ea typeface="黑体" panose="02010609060101010101" pitchFamily="49" charset="-122"/>
              </a:rPr>
              <a:t>实际的工程项目</a:t>
            </a:r>
            <a:endParaRPr lang="en-US" altLang="zh-CN" dirty="0">
              <a:ea typeface="黑体" panose="02010609060101010101" pitchFamily="49" charset="-122"/>
            </a:endParaRPr>
          </a:p>
          <a:p>
            <a:pPr>
              <a:buFont typeface="Wingdings" panose="05000000000000000000" pitchFamily="2" charset="2"/>
              <a:buChar char="Ø"/>
            </a:pPr>
            <a:r>
              <a:rPr lang="zh-CN" altLang="en-US" dirty="0">
                <a:ea typeface="黑体" panose="02010609060101010101" pitchFamily="49" charset="-122"/>
              </a:rPr>
              <a:t>各小组针对已了解的需求内容，请考虑技术解决方案。</a:t>
            </a:r>
          </a:p>
          <a:p>
            <a:pPr marL="0" indent="0">
              <a:buNone/>
            </a:pPr>
            <a:endParaRPr lang="zh-CN" altLang="en-US" dirty="0"/>
          </a:p>
        </p:txBody>
      </p:sp>
      <p:sp>
        <p:nvSpPr>
          <p:cNvPr id="4" name="页脚占位符 3">
            <a:extLst>
              <a:ext uri="{FF2B5EF4-FFF2-40B4-BE49-F238E27FC236}">
                <a16:creationId xmlns:a16="http://schemas.microsoft.com/office/drawing/2014/main" id="{16F6D00C-1E57-4CD4-AF3A-A220EEA60752}"/>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21377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a:extLst>
              <a:ext uri="{FF2B5EF4-FFF2-40B4-BE49-F238E27FC236}">
                <a16:creationId xmlns:a16="http://schemas.microsoft.com/office/drawing/2014/main" id="{D40BC0BB-AD92-43F3-958E-EE3206DEA1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6387" name="Rectangle 2">
            <a:extLst>
              <a:ext uri="{FF2B5EF4-FFF2-40B4-BE49-F238E27FC236}">
                <a16:creationId xmlns:a16="http://schemas.microsoft.com/office/drawing/2014/main" id="{3A88DA1D-063F-4274-A4A4-440A1C25BD25}"/>
              </a:ext>
            </a:extLst>
          </p:cNvPr>
          <p:cNvSpPr>
            <a:spLocks noGrp="1" noChangeArrowheads="1"/>
          </p:cNvSpPr>
          <p:nvPr>
            <p:ph type="title"/>
          </p:nvPr>
        </p:nvSpPr>
        <p:spPr/>
        <p:txBody>
          <a:bodyPr/>
          <a:lstStyle/>
          <a:p>
            <a:r>
              <a:rPr lang="en-US" altLang="zh-CN" dirty="0">
                <a:latin typeface="华文中宋" panose="02010600040101010101" pitchFamily="2" charset="-122"/>
              </a:rPr>
              <a:t>§2.2 </a:t>
            </a:r>
            <a:r>
              <a:rPr lang="zh-CN" altLang="en-US" dirty="0">
                <a:latin typeface="华文中宋" panose="02010600040101010101" pitchFamily="2" charset="-122"/>
              </a:rPr>
              <a:t>软件生命周期</a:t>
            </a:r>
          </a:p>
        </p:txBody>
      </p:sp>
      <p:sp>
        <p:nvSpPr>
          <p:cNvPr id="16388" name="Rectangle 3">
            <a:extLst>
              <a:ext uri="{FF2B5EF4-FFF2-40B4-BE49-F238E27FC236}">
                <a16:creationId xmlns:a16="http://schemas.microsoft.com/office/drawing/2014/main" id="{CD880A80-5DB3-4AA0-A2E9-85EE6E04B30C}"/>
              </a:ext>
            </a:extLst>
          </p:cNvPr>
          <p:cNvSpPr>
            <a:spLocks noGrp="1" noChangeArrowheads="1"/>
          </p:cNvSpPr>
          <p:nvPr>
            <p:ph type="body" idx="1"/>
          </p:nvPr>
        </p:nvSpPr>
        <p:spPr>
          <a:xfrm>
            <a:off x="251520" y="1409700"/>
            <a:ext cx="8740080" cy="4856163"/>
          </a:xfrm>
        </p:spPr>
        <p:txBody>
          <a:bodyPr/>
          <a:lstStyle/>
          <a:p>
            <a:pPr marL="627063" indent="-533400" algn="just">
              <a:buFont typeface="黑体" panose="02010609060101010101" pitchFamily="49" charset="-122"/>
              <a:buAutoNum type="circleNumDbPlain"/>
            </a:pPr>
            <a:r>
              <a:rPr lang="zh-CN" altLang="en-US" sz="2800" b="1" dirty="0">
                <a:solidFill>
                  <a:srgbClr val="FF00FF"/>
                </a:solidFill>
                <a:latin typeface="黑体" panose="02010609060101010101" pitchFamily="49" charset="-122"/>
                <a:ea typeface="黑体" panose="02010609060101010101" pitchFamily="49" charset="-122"/>
              </a:rPr>
              <a:t>制定计划</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确定要开发软件系统的总目标，给出它的功能、性能、可靠性以及接口等方面的要求；研究完成该项软件任务的可行性，探讨解决问题的可能方案；制定完成开发任务的实施计划，连同可行性研究报告，提交管理部门审查。</a:t>
            </a:r>
          </a:p>
          <a:p>
            <a:pPr marL="627063" indent="-533400" algn="just">
              <a:lnSpc>
                <a:spcPct val="80000"/>
              </a:lnSpc>
              <a:buFont typeface="Wingdings" panose="05000000000000000000" pitchFamily="2" charset="2"/>
              <a:buAutoNum type="circleNumDbPlain" startAt="2"/>
            </a:pPr>
            <a:r>
              <a:rPr lang="zh-CN" altLang="en-US" sz="2800" b="1" dirty="0">
                <a:solidFill>
                  <a:srgbClr val="FF00FF"/>
                </a:solidFill>
                <a:latin typeface="黑体" panose="02010609060101010101" pitchFamily="49" charset="-122"/>
                <a:ea typeface="黑体" panose="02010609060101010101" pitchFamily="49" charset="-122"/>
              </a:rPr>
              <a:t>需求分析和定义</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对待开发软件提出的需求进行分析并给出详细的定义。编写出软件需求说明书及初步的用户手册，提交管理机构评审。</a:t>
            </a:r>
          </a:p>
          <a:p>
            <a:pPr marL="627063" indent="-533400" algn="just">
              <a:lnSpc>
                <a:spcPct val="80000"/>
              </a:lnSpc>
              <a:buFont typeface="Wingdings" panose="05000000000000000000" pitchFamily="2" charset="2"/>
              <a:buAutoNum type="circleNumDbPlain" startAt="2"/>
            </a:pPr>
            <a:r>
              <a:rPr lang="zh-CN" altLang="en-US" sz="2800" b="1" dirty="0">
                <a:solidFill>
                  <a:srgbClr val="FF00FF"/>
                </a:solidFill>
                <a:latin typeface="黑体" panose="02010609060101010101" pitchFamily="49" charset="-122"/>
                <a:ea typeface="黑体" panose="02010609060101010101" pitchFamily="49" charset="-122"/>
              </a:rPr>
              <a:t>软件设计</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设计是软件工程的技术核心。把已确定了的各项需求转换成一个相应的体系结构。进而对每个模块要完成的工作进行具体的描述。编写设计说明书，提交评审。</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79F92-E890-4EB7-A8F0-829654C43E25}"/>
              </a:ext>
            </a:extLst>
          </p:cNvPr>
          <p:cNvSpPr>
            <a:spLocks noGrp="1"/>
          </p:cNvSpPr>
          <p:nvPr>
            <p:ph type="title"/>
          </p:nvPr>
        </p:nvSpPr>
        <p:spPr/>
        <p:txBody>
          <a:bodyPr/>
          <a:lstStyle/>
          <a:p>
            <a:r>
              <a:rPr lang="en-US" altLang="zh-CN" dirty="0">
                <a:latin typeface="华文中宋" panose="02010600040101010101" pitchFamily="2" charset="-122"/>
              </a:rPr>
              <a:t>§2.2 </a:t>
            </a:r>
            <a:r>
              <a:rPr lang="zh-CN" altLang="en-US" dirty="0">
                <a:latin typeface="华文中宋" panose="02010600040101010101" pitchFamily="2" charset="-122"/>
              </a:rPr>
              <a:t>软件生命周期</a:t>
            </a:r>
            <a:endParaRPr lang="zh-CN" altLang="en-US" dirty="0"/>
          </a:p>
        </p:txBody>
      </p:sp>
      <p:sp>
        <p:nvSpPr>
          <p:cNvPr id="3" name="内容占位符 2">
            <a:extLst>
              <a:ext uri="{FF2B5EF4-FFF2-40B4-BE49-F238E27FC236}">
                <a16:creationId xmlns:a16="http://schemas.microsoft.com/office/drawing/2014/main" id="{85825977-F1D0-4EC7-8E3B-C16DDFF4ACC0}"/>
              </a:ext>
            </a:extLst>
          </p:cNvPr>
          <p:cNvSpPr>
            <a:spLocks noGrp="1"/>
          </p:cNvSpPr>
          <p:nvPr>
            <p:ph idx="1"/>
          </p:nvPr>
        </p:nvSpPr>
        <p:spPr/>
        <p:txBody>
          <a:bodyPr/>
          <a:lstStyle/>
          <a:p>
            <a:pPr marL="627063" indent="-533400">
              <a:lnSpc>
                <a:spcPct val="80000"/>
              </a:lnSpc>
              <a:buFont typeface="+mj-ea"/>
              <a:buAutoNum type="circleNumDbPlain" startAt="4"/>
            </a:pPr>
            <a:r>
              <a:rPr lang="zh-CN" altLang="en-US" sz="2800" b="1" dirty="0">
                <a:solidFill>
                  <a:srgbClr val="FF00FF"/>
                </a:solidFill>
                <a:latin typeface="黑体" panose="02010609060101010101" pitchFamily="49" charset="-122"/>
                <a:ea typeface="黑体" panose="02010609060101010101" pitchFamily="49" charset="-122"/>
              </a:rPr>
              <a:t>程序编写</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把软件设计转换成计算机可以接受的程序代码。</a:t>
            </a:r>
            <a:endParaRPr lang="en-US" altLang="zh-CN" sz="2800" b="1" dirty="0">
              <a:latin typeface="黑体" panose="02010609060101010101" pitchFamily="49" charset="-122"/>
              <a:ea typeface="黑体" panose="02010609060101010101" pitchFamily="49" charset="-122"/>
            </a:endParaRPr>
          </a:p>
          <a:p>
            <a:pPr marL="627063" indent="-533400">
              <a:lnSpc>
                <a:spcPct val="80000"/>
              </a:lnSpc>
              <a:buFont typeface="Wingdings" panose="05000000000000000000" pitchFamily="2" charset="2"/>
              <a:buAutoNum type="circleNumDbPlain" startAt="4"/>
            </a:pPr>
            <a:endParaRPr lang="zh-CN" altLang="en-US" sz="2800" b="1" dirty="0">
              <a:latin typeface="黑体" panose="02010609060101010101" pitchFamily="49" charset="-122"/>
              <a:ea typeface="黑体" panose="02010609060101010101" pitchFamily="49" charset="-122"/>
            </a:endParaRPr>
          </a:p>
          <a:p>
            <a:pPr marL="627063" indent="-533400">
              <a:lnSpc>
                <a:spcPct val="80000"/>
              </a:lnSpc>
              <a:buFont typeface="Wingdings" panose="05000000000000000000" pitchFamily="2" charset="2"/>
              <a:buAutoNum type="circleNumDbPlain" startAt="4"/>
            </a:pPr>
            <a:r>
              <a:rPr lang="zh-CN" altLang="en-US" sz="2800" b="1" dirty="0">
                <a:solidFill>
                  <a:srgbClr val="FF00FF"/>
                </a:solidFill>
                <a:latin typeface="黑体" panose="02010609060101010101" pitchFamily="49" charset="-122"/>
                <a:ea typeface="黑体" panose="02010609060101010101" pitchFamily="49" charset="-122"/>
              </a:rPr>
              <a:t>软件测试</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在设计测试用例的基础上检验软件的各个组成部分。</a:t>
            </a:r>
            <a:endParaRPr lang="en-US" altLang="zh-CN" sz="2800" b="1" dirty="0">
              <a:latin typeface="黑体" panose="02010609060101010101" pitchFamily="49" charset="-122"/>
              <a:ea typeface="黑体" panose="02010609060101010101" pitchFamily="49" charset="-122"/>
            </a:endParaRPr>
          </a:p>
          <a:p>
            <a:pPr marL="627063" indent="-533400">
              <a:lnSpc>
                <a:spcPct val="80000"/>
              </a:lnSpc>
              <a:buFont typeface="Wingdings" panose="05000000000000000000" pitchFamily="2" charset="2"/>
              <a:buAutoNum type="circleNumDbPlain" startAt="4"/>
            </a:pPr>
            <a:endParaRPr lang="zh-CN" altLang="en-US" sz="2800" b="1" dirty="0">
              <a:latin typeface="黑体" panose="02010609060101010101" pitchFamily="49" charset="-122"/>
              <a:ea typeface="黑体" panose="02010609060101010101" pitchFamily="49" charset="-122"/>
            </a:endParaRPr>
          </a:p>
          <a:p>
            <a:pPr marL="627063" indent="-533400">
              <a:lnSpc>
                <a:spcPct val="80000"/>
              </a:lnSpc>
              <a:buFont typeface="Wingdings" panose="05000000000000000000" pitchFamily="2" charset="2"/>
              <a:buAutoNum type="circleNumDbPlain" startAt="4"/>
            </a:pPr>
            <a:r>
              <a:rPr lang="zh-CN" altLang="en-US" sz="2800" b="1" dirty="0">
                <a:solidFill>
                  <a:srgbClr val="FF00FF"/>
                </a:solidFill>
                <a:latin typeface="黑体" panose="02010609060101010101" pitchFamily="49" charset="-122"/>
                <a:ea typeface="黑体" panose="02010609060101010101" pitchFamily="49" charset="-122"/>
              </a:rPr>
              <a:t>运行／维护</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已交付的软件投入正式使用，并在运行过程中进行适当的维护。</a:t>
            </a:r>
          </a:p>
          <a:p>
            <a:pPr marL="0" indent="0">
              <a:buNone/>
            </a:pPr>
            <a:endParaRPr lang="zh-CN" altLang="en-US" dirty="0"/>
          </a:p>
        </p:txBody>
      </p:sp>
      <p:sp>
        <p:nvSpPr>
          <p:cNvPr id="4" name="页脚占位符 3">
            <a:extLst>
              <a:ext uri="{FF2B5EF4-FFF2-40B4-BE49-F238E27FC236}">
                <a16:creationId xmlns:a16="http://schemas.microsoft.com/office/drawing/2014/main" id="{92C651A8-2628-4871-814D-D9B3FBA79DCC}"/>
              </a:ext>
            </a:extLst>
          </p:cNvPr>
          <p:cNvSpPr>
            <a:spLocks noGrp="1"/>
          </p:cNvSpPr>
          <p:nvPr>
            <p:ph type="ftr" sz="quarter" idx="10"/>
          </p:nvPr>
        </p:nvSpPr>
        <p:spPr/>
        <p:txBody>
          <a:bodyPr/>
          <a:lstStyle/>
          <a:p>
            <a:pPr>
              <a:defRPr/>
            </a:pPr>
            <a:r>
              <a:rPr lang="en-GB" altLang="en-US"/>
              <a:t>© </a:t>
            </a:r>
            <a:r>
              <a:rPr lang="en-GB" altLang="zh-CN"/>
              <a:t>2008</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5996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a:extLst>
              <a:ext uri="{FF2B5EF4-FFF2-40B4-BE49-F238E27FC236}">
                <a16:creationId xmlns:a16="http://schemas.microsoft.com/office/drawing/2014/main" id="{CC175C8A-B467-43D2-A664-301AD264264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华文细黑" panose="02010600040101010101" pitchFamily="2" charset="-122"/>
              </a:defRPr>
            </a:lvl1pPr>
            <a:lvl2pPr marL="742950" indent="-285750">
              <a:defRPr sz="2400" b="1">
                <a:solidFill>
                  <a:schemeClr val="tx1"/>
                </a:solidFill>
                <a:latin typeface="Arial" panose="020B0604020202020204" pitchFamily="34" charset="0"/>
                <a:ea typeface="华文细黑" panose="02010600040101010101" pitchFamily="2" charset="-122"/>
              </a:defRPr>
            </a:lvl2pPr>
            <a:lvl3pPr marL="1143000" indent="-228600">
              <a:defRPr sz="2400" b="1">
                <a:solidFill>
                  <a:schemeClr val="tx1"/>
                </a:solidFill>
                <a:latin typeface="Arial" panose="020B0604020202020204" pitchFamily="34" charset="0"/>
                <a:ea typeface="华文细黑" panose="02010600040101010101" pitchFamily="2" charset="-122"/>
              </a:defRPr>
            </a:lvl3pPr>
            <a:lvl4pPr marL="1600200" indent="-228600">
              <a:defRPr sz="2400" b="1">
                <a:solidFill>
                  <a:schemeClr val="tx1"/>
                </a:solidFill>
                <a:latin typeface="Arial" panose="020B0604020202020204" pitchFamily="34" charset="0"/>
                <a:ea typeface="华文细黑" panose="02010600040101010101" pitchFamily="2" charset="-122"/>
              </a:defRPr>
            </a:lvl4pPr>
            <a:lvl5pPr marL="2057400" indent="-228600">
              <a:defRPr sz="2400"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4579" name="Rectangle 2">
            <a:extLst>
              <a:ext uri="{FF2B5EF4-FFF2-40B4-BE49-F238E27FC236}">
                <a16:creationId xmlns:a16="http://schemas.microsoft.com/office/drawing/2014/main" id="{8698080A-2B79-4B1A-A067-B7981EA0F321}"/>
              </a:ext>
            </a:extLst>
          </p:cNvPr>
          <p:cNvSpPr>
            <a:spLocks noGrp="1" noChangeArrowheads="1"/>
          </p:cNvSpPr>
          <p:nvPr>
            <p:ph type="title"/>
          </p:nvPr>
        </p:nvSpPr>
        <p:spPr/>
        <p:txBody>
          <a:bodyPr/>
          <a:lstStyle/>
          <a:p>
            <a:endParaRPr lang="zh-CN" altLang="zh-CN"/>
          </a:p>
        </p:txBody>
      </p:sp>
      <p:sp>
        <p:nvSpPr>
          <p:cNvPr id="24580" name="Rectangle 3">
            <a:extLst>
              <a:ext uri="{FF2B5EF4-FFF2-40B4-BE49-F238E27FC236}">
                <a16:creationId xmlns:a16="http://schemas.microsoft.com/office/drawing/2014/main" id="{4B91764D-B866-48CF-9542-DF9AF32AF2F5}"/>
              </a:ext>
            </a:extLst>
          </p:cNvPr>
          <p:cNvSpPr>
            <a:spLocks noGrp="1" noChangeArrowheads="1"/>
          </p:cNvSpPr>
          <p:nvPr>
            <p:ph type="body" idx="1"/>
          </p:nvPr>
        </p:nvSpPr>
        <p:spPr/>
        <p:txBody>
          <a:bodyPr/>
          <a:lstStyle/>
          <a:p>
            <a:pPr lvl="1">
              <a:buFont typeface="Wingdings" panose="05000000000000000000" pitchFamily="2" charset="2"/>
              <a:buChar char="u"/>
            </a:pPr>
            <a:r>
              <a:rPr lang="zh-CN" altLang="en-US" sz="4000" b="1" dirty="0">
                <a:solidFill>
                  <a:srgbClr val="333399"/>
                </a:solidFill>
              </a:rPr>
              <a:t>软件工程过程</a:t>
            </a:r>
          </a:p>
          <a:p>
            <a:pPr lvl="1">
              <a:buFont typeface="Wingdings" panose="05000000000000000000" pitchFamily="2" charset="2"/>
              <a:buChar char="u"/>
            </a:pPr>
            <a:r>
              <a:rPr lang="zh-CN" altLang="en-US" sz="4000" b="1" dirty="0">
                <a:solidFill>
                  <a:srgbClr val="333399"/>
                </a:solidFill>
              </a:rPr>
              <a:t>软件生命周期</a:t>
            </a:r>
          </a:p>
          <a:p>
            <a:pPr lvl="1">
              <a:buFont typeface="Wingdings" panose="05000000000000000000" pitchFamily="2" charset="2"/>
              <a:buChar char="u"/>
            </a:pPr>
            <a:r>
              <a:rPr lang="zh-CN" altLang="en-US" sz="4000" b="1" i="1" u="sng" dirty="0">
                <a:solidFill>
                  <a:srgbClr val="99230B"/>
                </a:solidFill>
              </a:rPr>
              <a:t>传统软件生命周期模型</a:t>
            </a:r>
          </a:p>
          <a:p>
            <a:pPr lvl="1">
              <a:buFont typeface="Wingdings" panose="05000000000000000000" pitchFamily="2" charset="2"/>
              <a:buChar char="u"/>
            </a:pPr>
            <a:r>
              <a:rPr lang="zh-CN" altLang="en-US" sz="4000" b="1" dirty="0">
                <a:solidFill>
                  <a:srgbClr val="333399"/>
                </a:solidFill>
              </a:rPr>
              <a:t>新型软件生命周期模型</a:t>
            </a:r>
          </a:p>
          <a:p>
            <a:endParaRPr lang="en-US" altLang="zh-CN"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9"/>
</p:tagLst>
</file>

<file path=ppt/tags/tag2.xml><?xml version="1.0" encoding="utf-8"?>
<p:tagLst xmlns:a="http://schemas.openxmlformats.org/drawingml/2006/main" xmlns:r="http://schemas.openxmlformats.org/officeDocument/2006/relationships" xmlns:p="http://schemas.openxmlformats.org/presentationml/2006/main">
  <p:tag name="TIMING" val="|31.7"/>
</p:tagLst>
</file>

<file path=ppt/tags/tag3.xml><?xml version="1.0" encoding="utf-8"?>
<p:tagLst xmlns:a="http://schemas.openxmlformats.org/drawingml/2006/main" xmlns:r="http://schemas.openxmlformats.org/officeDocument/2006/relationships" xmlns:p="http://schemas.openxmlformats.org/presentationml/2006/main">
  <p:tag name="TIMING" val="|10.3"/>
</p:tagLst>
</file>

<file path=ppt/tags/tag4.xml><?xml version="1.0" encoding="utf-8"?>
<p:tagLst xmlns:a="http://schemas.openxmlformats.org/drawingml/2006/main" xmlns:r="http://schemas.openxmlformats.org/officeDocument/2006/relationships" xmlns:p="http://schemas.openxmlformats.org/presentationml/2006/main">
  <p:tag name="TIMING" val="|54.2"/>
</p:tagLst>
</file>

<file path=ppt/tags/tag5.xml><?xml version="1.0" encoding="utf-8"?>
<p:tagLst xmlns:a="http://schemas.openxmlformats.org/drawingml/2006/main" xmlns:r="http://schemas.openxmlformats.org/officeDocument/2006/relationships" xmlns:p="http://schemas.openxmlformats.org/presentationml/2006/main">
  <p:tag name="TIMING" val="|5.4"/>
</p:tagLst>
</file>

<file path=ppt/tags/tag6.xml><?xml version="1.0" encoding="utf-8"?>
<p:tagLst xmlns:a="http://schemas.openxmlformats.org/drawingml/2006/main" xmlns:r="http://schemas.openxmlformats.org/officeDocument/2006/relationships" xmlns:p="http://schemas.openxmlformats.org/presentationml/2006/main">
  <p:tag name="TIMING" val="|13.2"/>
</p:tagLst>
</file>

<file path=ppt/tags/tag7.xml><?xml version="1.0" encoding="utf-8"?>
<p:tagLst xmlns:a="http://schemas.openxmlformats.org/drawingml/2006/main" xmlns:r="http://schemas.openxmlformats.org/officeDocument/2006/relationships" xmlns:p="http://schemas.openxmlformats.org/presentationml/2006/main">
  <p:tag name="TIMING" val="|38.9"/>
</p:tagLst>
</file>

<file path=ppt/tags/tag8.xml><?xml version="1.0" encoding="utf-8"?>
<p:tagLst xmlns:a="http://schemas.openxmlformats.org/drawingml/2006/main" xmlns:r="http://schemas.openxmlformats.org/officeDocument/2006/relationships" xmlns:p="http://schemas.openxmlformats.org/presentationml/2006/main">
  <p:tag name="TIMING" val="|6.8|30.1"/>
</p:tagLst>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4739</TotalTime>
  <Words>5643</Words>
  <Application>Microsoft Office PowerPoint</Application>
  <PresentationFormat>全屏显示(4:3)</PresentationFormat>
  <Paragraphs>506</Paragraphs>
  <Slides>68</Slides>
  <Notes>54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6" baseType="lpstr">
      <vt:lpstr>Monotype Sorts</vt:lpstr>
      <vt:lpstr>黑体</vt:lpstr>
      <vt:lpstr>华文中宋</vt:lpstr>
      <vt:lpstr>Arial</vt:lpstr>
      <vt:lpstr>Times New Roman</vt:lpstr>
      <vt:lpstr>Wingdings</vt:lpstr>
      <vt:lpstr>TSEG2007</vt:lpstr>
      <vt:lpstr>Visio</vt:lpstr>
      <vt:lpstr>软件工程 Software Engineering</vt:lpstr>
      <vt:lpstr>PowerPoint 演示文稿</vt:lpstr>
      <vt:lpstr>§2.1 软件工程过程</vt:lpstr>
      <vt:lpstr>§2.1 软件工程过程</vt:lpstr>
      <vt:lpstr>PowerPoint 演示文稿</vt:lpstr>
      <vt:lpstr>§2.2 软件生命周期</vt:lpstr>
      <vt:lpstr>§2.2 软件生命周期</vt:lpstr>
      <vt:lpstr>§2.2 软件生命周期</vt:lpstr>
      <vt:lpstr>PowerPoint 演示文稿</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§2.4 传统软件生命周期模型</vt:lpstr>
      <vt:lpstr>PowerPoint 演示文稿</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§2.5 新型软件生命周期模型</vt:lpstr>
      <vt:lpstr>课后思考题</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软件生命周期模型</dc:title>
  <dc:creator>huanghai</dc:creator>
  <cp:lastModifiedBy>huanghai</cp:lastModifiedBy>
  <cp:revision>403</cp:revision>
  <dcterms:created xsi:type="dcterms:W3CDTF">2008-02-23T06:54:01Z</dcterms:created>
  <dcterms:modified xsi:type="dcterms:W3CDTF">2023-03-05T16:36:04Z</dcterms:modified>
</cp:coreProperties>
</file>