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2" r:id="rId16"/>
    <p:sldId id="271" r:id="rId17"/>
    <p:sldId id="332" r:id="rId18"/>
    <p:sldId id="292" r:id="rId19"/>
    <p:sldId id="273" r:id="rId20"/>
    <p:sldId id="333" r:id="rId21"/>
    <p:sldId id="281" r:id="rId22"/>
    <p:sldId id="274" r:id="rId23"/>
    <p:sldId id="334" r:id="rId24"/>
    <p:sldId id="275" r:id="rId25"/>
    <p:sldId id="335" r:id="rId26"/>
    <p:sldId id="293" r:id="rId27"/>
    <p:sldId id="276" r:id="rId28"/>
    <p:sldId id="277" r:id="rId29"/>
    <p:sldId id="336" r:id="rId30"/>
    <p:sldId id="278" r:id="rId31"/>
    <p:sldId id="279" r:id="rId32"/>
    <p:sldId id="280" r:id="rId33"/>
    <p:sldId id="283" r:id="rId34"/>
    <p:sldId id="282" r:id="rId35"/>
    <p:sldId id="337" r:id="rId36"/>
    <p:sldId id="294" r:id="rId37"/>
    <p:sldId id="295" r:id="rId38"/>
    <p:sldId id="296" r:id="rId39"/>
    <p:sldId id="284"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8" r:id="rId76"/>
    <p:sldId id="339" r:id="rId77"/>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10" autoAdjust="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4EA10FB-9E86-41A9-A113-26B5B5528C1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D59E1B29-A552-4CBB-8B06-A9C65218BC4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D3AD5068-2188-410E-B574-DCBB2BD45FA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34672C4-9177-40F8-A213-59F33E003E5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6CD0AF28-D445-4BF0-B802-9A302F604E9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ACC9A9D2-FB16-4F9F-8CE8-02BCDAD9B26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宋体" panose="02010600030101010101" pitchFamily="2" charset="-122"/>
              </a:defRPr>
            </a:lvl1pPr>
          </a:lstStyle>
          <a:p>
            <a:pPr>
              <a:defRPr/>
            </a:pPr>
            <a:fld id="{94717567-061D-4A02-96D7-97A3902158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FCF9AAD-D0A4-42E5-A4BA-F6421D43EA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5CD0FC-50C4-4660-A176-587A41602F2F}" type="slidenum">
              <a:rPr lang="en-US" altLang="zh-CN" smtClean="0"/>
              <a:pPr>
                <a:spcBef>
                  <a:spcPct val="0"/>
                </a:spcBef>
              </a:pPr>
              <a:t>1</a:t>
            </a:fld>
            <a:endParaRPr lang="en-US" altLang="zh-CN"/>
          </a:p>
        </p:txBody>
      </p:sp>
      <p:sp>
        <p:nvSpPr>
          <p:cNvPr id="6147" name="Rectangle 2">
            <a:extLst>
              <a:ext uri="{FF2B5EF4-FFF2-40B4-BE49-F238E27FC236}">
                <a16:creationId xmlns:a16="http://schemas.microsoft.com/office/drawing/2014/main" id="{93C8631D-A9BB-491B-BF74-77EB9DF12AE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3A7829E-A327-4AE0-A3DC-E0FDCFD4EA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5F7D786-A4E6-4E10-A4B7-107011BD04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0FEB45-8655-4F21-9208-5B5227BD1617}" type="slidenum">
              <a:rPr lang="en-US" altLang="zh-CN" smtClean="0"/>
              <a:pPr>
                <a:spcBef>
                  <a:spcPct val="0"/>
                </a:spcBef>
              </a:pPr>
              <a:t>2</a:t>
            </a:fld>
            <a:endParaRPr lang="en-US" altLang="zh-CN"/>
          </a:p>
        </p:txBody>
      </p:sp>
      <p:sp>
        <p:nvSpPr>
          <p:cNvPr id="8195" name="Rectangle 2">
            <a:extLst>
              <a:ext uri="{FF2B5EF4-FFF2-40B4-BE49-F238E27FC236}">
                <a16:creationId xmlns:a16="http://schemas.microsoft.com/office/drawing/2014/main" id="{229CEB1A-CEB9-40EB-B77C-F721836C80C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FBCAC650-F529-4802-99DF-94FC68C4F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7C57B7E7-5D10-449F-A864-649B881C5F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0FC0C8-942C-427A-BBAC-A3B2D50C84CF}" type="slidenum">
              <a:rPr lang="en-US" altLang="zh-CN" smtClean="0"/>
              <a:pPr>
                <a:spcBef>
                  <a:spcPct val="0"/>
                </a:spcBef>
              </a:pPr>
              <a:t>6</a:t>
            </a:fld>
            <a:endParaRPr lang="en-US" altLang="zh-CN"/>
          </a:p>
        </p:txBody>
      </p:sp>
      <p:sp>
        <p:nvSpPr>
          <p:cNvPr id="13315" name="Rectangle 2">
            <a:extLst>
              <a:ext uri="{FF2B5EF4-FFF2-40B4-BE49-F238E27FC236}">
                <a16:creationId xmlns:a16="http://schemas.microsoft.com/office/drawing/2014/main" id="{DE7E7DFE-699F-42B9-BEEF-428DB5EB673C}"/>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3B73837-B9A6-4E07-8493-C78DA8A6FF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130DC9FC-CF29-49A7-9DC6-37783C6AB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034153A-496A-4BF1-A47B-C5E6CC348542}" type="slidenum">
              <a:rPr lang="en-US" altLang="zh-CN" smtClean="0"/>
              <a:pPr>
                <a:spcBef>
                  <a:spcPct val="0"/>
                </a:spcBef>
              </a:pPr>
              <a:t>15</a:t>
            </a:fld>
            <a:endParaRPr lang="en-US" altLang="zh-CN"/>
          </a:p>
        </p:txBody>
      </p:sp>
      <p:sp>
        <p:nvSpPr>
          <p:cNvPr id="23555" name="Rectangle 2">
            <a:extLst>
              <a:ext uri="{FF2B5EF4-FFF2-40B4-BE49-F238E27FC236}">
                <a16:creationId xmlns:a16="http://schemas.microsoft.com/office/drawing/2014/main" id="{8EDD9312-3637-49EC-B248-3B941291F63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7684D3D3-1F87-4A0C-B98F-A0FB62B09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38BCCBB4-86E3-49BA-9485-26AC16F11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CBEAFF-24A0-4AD8-AF9A-54D748538685}" type="slidenum">
              <a:rPr lang="en-US" altLang="zh-CN" smtClean="0"/>
              <a:pPr>
                <a:spcBef>
                  <a:spcPct val="0"/>
                </a:spcBef>
              </a:pPr>
              <a:t>33</a:t>
            </a:fld>
            <a:endParaRPr lang="en-US" altLang="zh-CN"/>
          </a:p>
        </p:txBody>
      </p:sp>
      <p:sp>
        <p:nvSpPr>
          <p:cNvPr id="43011" name="Rectangle 2">
            <a:extLst>
              <a:ext uri="{FF2B5EF4-FFF2-40B4-BE49-F238E27FC236}">
                <a16:creationId xmlns:a16="http://schemas.microsoft.com/office/drawing/2014/main" id="{1C073A9D-87C0-498F-BE7C-0535631BCEBC}"/>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5821140-0379-462C-8B6A-14F74B40F5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3E138BDA-CF7E-45F5-A86A-E9E90611E7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60BFF8-95CA-431F-8616-501FD92AD524}" type="slidenum">
              <a:rPr lang="en-US" altLang="zh-CN" smtClean="0"/>
              <a:pPr>
                <a:spcBef>
                  <a:spcPct val="0"/>
                </a:spcBef>
              </a:pPr>
              <a:t>50</a:t>
            </a:fld>
            <a:endParaRPr lang="en-US" altLang="zh-CN"/>
          </a:p>
        </p:txBody>
      </p:sp>
      <p:sp>
        <p:nvSpPr>
          <p:cNvPr id="61443" name="Rectangle 2">
            <a:extLst>
              <a:ext uri="{FF2B5EF4-FFF2-40B4-BE49-F238E27FC236}">
                <a16:creationId xmlns:a16="http://schemas.microsoft.com/office/drawing/2014/main" id="{AE13F8FA-6632-4C9E-86E8-EB4E8747604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19105B75-4C2D-49A3-B0E5-C2107A15B4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示例：在线考试系统中，谁来负责处理系统事件？根据控制器模式，有两种方案：</a:t>
            </a:r>
            <a:r>
              <a:rPr lang="en-US" altLang="zh-CN">
                <a:latin typeface="Arial" panose="020B0604020202020204" pitchFamily="34" charset="0"/>
              </a:rPr>
              <a:t>1.</a:t>
            </a:r>
            <a:r>
              <a:rPr lang="zh-CN" altLang="en-US">
                <a:latin typeface="Arial" panose="020B0604020202020204" pitchFamily="34" charset="0"/>
              </a:rPr>
              <a:t>代表整个系统，如</a:t>
            </a:r>
            <a:r>
              <a:rPr lang="en-US" altLang="zh-CN">
                <a:latin typeface="Arial" panose="020B0604020202020204" pitchFamily="34" charset="0"/>
              </a:rPr>
              <a:t>TestManagementSystem</a:t>
            </a:r>
            <a:r>
              <a:rPr lang="zh-CN" altLang="en-US">
                <a:latin typeface="Arial" panose="020B0604020202020204" pitchFamily="34" charset="0"/>
              </a:rPr>
              <a:t>类；</a:t>
            </a:r>
            <a:r>
              <a:rPr lang="en-US" altLang="zh-CN">
                <a:latin typeface="Arial" panose="020B0604020202020204" pitchFamily="34" charset="0"/>
              </a:rPr>
              <a:t>2.</a:t>
            </a:r>
            <a:r>
              <a:rPr lang="zh-CN" altLang="en-US">
                <a:latin typeface="Arial" panose="020B0604020202020204" pitchFamily="34" charset="0"/>
              </a:rPr>
              <a:t>表示一个用例场景中所有系统事件的接收者和处理者，如</a:t>
            </a:r>
            <a:r>
              <a:rPr lang="en-US" altLang="zh-CN">
                <a:latin typeface="Arial" panose="020B0604020202020204" pitchFamily="34" charset="0"/>
              </a:rPr>
              <a:t>takeTestController</a:t>
            </a:r>
            <a:r>
              <a:rPr lang="zh-CN" altLang="en-US">
                <a:latin typeface="Arial" panose="020B0604020202020204" pitchFamily="34" charset="0"/>
              </a:rPr>
              <a:t>类和</a:t>
            </a:r>
            <a:r>
              <a:rPr lang="en-US" altLang="zh-CN">
                <a:latin typeface="Arial" panose="020B0604020202020204" pitchFamily="34" charset="0"/>
              </a:rPr>
              <a:t>takeTestHandler</a:t>
            </a:r>
            <a:r>
              <a:rPr lang="zh-CN" altLang="en-US">
                <a:latin typeface="Arial" panose="020B0604020202020204" pitchFamily="34" charset="0"/>
              </a:rPr>
              <a:t>类。</a:t>
            </a:r>
          </a:p>
          <a:p>
            <a:r>
              <a:rPr lang="zh-CN" altLang="en-US">
                <a:latin typeface="Arial" panose="020B0604020202020204" pitchFamily="34" charset="0"/>
              </a:rPr>
              <a:t>由于该系统有</a:t>
            </a:r>
            <a:r>
              <a:rPr lang="en-US" altLang="zh-CN">
                <a:latin typeface="Arial" panose="020B0604020202020204" pitchFamily="34" charset="0"/>
              </a:rPr>
              <a:t>20</a:t>
            </a:r>
            <a:r>
              <a:rPr lang="zh-CN" altLang="en-US">
                <a:latin typeface="Arial" panose="020B0604020202020204" pitchFamily="34" charset="0"/>
              </a:rPr>
              <a:t>个用例，每一个用例中又有多个系统事件，如果采用方案</a:t>
            </a:r>
            <a:r>
              <a:rPr lang="en-US" altLang="zh-CN">
                <a:latin typeface="Arial" panose="020B0604020202020204" pitchFamily="34" charset="0"/>
              </a:rPr>
              <a:t>1</a:t>
            </a:r>
            <a:r>
              <a:rPr lang="zh-CN" altLang="en-US">
                <a:latin typeface="Arial" panose="020B0604020202020204" pitchFamily="34" charset="0"/>
              </a:rPr>
              <a:t>，将会得到一个异常臃肿的外观控制器。因此我们选择一个用例一个控制器，如选择</a:t>
            </a:r>
            <a:r>
              <a:rPr lang="en-US" altLang="zh-CN">
                <a:latin typeface="Arial" panose="020B0604020202020204" pitchFamily="34" charset="0"/>
              </a:rPr>
              <a:t>LogonController</a:t>
            </a:r>
            <a:r>
              <a:rPr lang="zh-CN" altLang="en-US">
                <a:latin typeface="Arial" panose="020B0604020202020204" pitchFamily="34" charset="0"/>
              </a:rPr>
              <a:t>作为登陆用例的控制器，</a:t>
            </a:r>
            <a:r>
              <a:rPr lang="en-US" altLang="zh-CN">
                <a:latin typeface="Arial" panose="020B0604020202020204" pitchFamily="34" charset="0"/>
              </a:rPr>
              <a:t>takeTestController</a:t>
            </a:r>
            <a:r>
              <a:rPr lang="zh-CN" altLang="en-US">
                <a:latin typeface="Arial" panose="020B0604020202020204" pitchFamily="34" charset="0"/>
              </a:rPr>
              <a:t>作为考试用例的控制器。控制器接收到系统事件后，再委托相关的领域对象进行处理，其本身只起协调作用，如图</a:t>
            </a:r>
            <a:r>
              <a:rPr lang="en-US" altLang="zh-CN">
                <a:latin typeface="Arial" panose="020B0604020202020204" pitchFamily="34" charset="0"/>
              </a:rPr>
              <a:t>10</a:t>
            </a:r>
            <a:r>
              <a:rPr lang="zh-CN" altLang="en-US">
                <a:latin typeface="Arial" panose="020B0604020202020204" pitchFamily="34" charset="0"/>
              </a:rPr>
              <a:t>－</a:t>
            </a:r>
            <a:r>
              <a:rPr lang="en-US" altLang="zh-CN">
                <a:latin typeface="Arial" panose="020B0604020202020204" pitchFamily="34" charset="0"/>
              </a:rPr>
              <a:t>17</a:t>
            </a:r>
            <a:r>
              <a:rPr lang="zh-CN" altLang="en-US">
                <a:latin typeface="Arial" panose="020B0604020202020204" pitchFamily="34" charset="0"/>
              </a:rPr>
              <a:t>所示。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1818AD9-D9D8-4DF1-8976-0B49A706B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360AD0-E589-4951-B29F-5E74716A662C}" type="slidenum">
              <a:rPr lang="en-US" altLang="zh-CN" smtClean="0"/>
              <a:pPr>
                <a:spcBef>
                  <a:spcPct val="0"/>
                </a:spcBef>
              </a:pPr>
              <a:t>63</a:t>
            </a:fld>
            <a:endParaRPr lang="en-US" altLang="zh-CN"/>
          </a:p>
        </p:txBody>
      </p:sp>
      <p:sp>
        <p:nvSpPr>
          <p:cNvPr id="75779" name="Rectangle 2">
            <a:extLst>
              <a:ext uri="{FF2B5EF4-FFF2-40B4-BE49-F238E27FC236}">
                <a16:creationId xmlns:a16="http://schemas.microsoft.com/office/drawing/2014/main" id="{F7D021F2-83BC-42C1-973C-8517BC7D542B}"/>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6A340BAF-EEBD-4608-BDCE-1501125506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使得要持久化一个特定的领域对象时能找到相应的负责持久化的对象</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549AF2A-451A-41C1-8550-B0CFAB5F17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865AC6-F1C3-4EEB-A9B9-F2C4B85BD91B}" type="slidenum">
              <a:rPr lang="en-US" altLang="zh-CN" smtClean="0"/>
              <a:pPr>
                <a:spcBef>
                  <a:spcPct val="0"/>
                </a:spcBef>
              </a:pPr>
              <a:t>64</a:t>
            </a:fld>
            <a:endParaRPr lang="en-US" altLang="zh-CN"/>
          </a:p>
        </p:txBody>
      </p:sp>
      <p:sp>
        <p:nvSpPr>
          <p:cNvPr id="77827" name="Rectangle 2">
            <a:extLst>
              <a:ext uri="{FF2B5EF4-FFF2-40B4-BE49-F238E27FC236}">
                <a16:creationId xmlns:a16="http://schemas.microsoft.com/office/drawing/2014/main" id="{EF4CCCE3-6834-4585-A035-C0FB94F6AEED}"/>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7DE5FBB1-F615-45ED-9EA5-D3CD0F1D66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消息中第一个参数</a:t>
            </a:r>
            <a:r>
              <a:rPr lang="en-US" altLang="zh-CN">
                <a:latin typeface="Arial" panose="020B0604020202020204" pitchFamily="34" charset="0"/>
              </a:rPr>
              <a:t>theStudent</a:t>
            </a:r>
            <a:r>
              <a:rPr lang="zh-CN" altLang="en-US">
                <a:latin typeface="Arial" panose="020B0604020202020204" pitchFamily="34" charset="0"/>
              </a:rPr>
              <a:t>是要持久化的</a:t>
            </a:r>
            <a:r>
              <a:rPr lang="en-US" altLang="zh-CN">
                <a:latin typeface="Arial" panose="020B0604020202020204" pitchFamily="34" charset="0"/>
              </a:rPr>
              <a:t>student</a:t>
            </a:r>
            <a:r>
              <a:rPr lang="zh-CN" altLang="en-US">
                <a:latin typeface="Arial" panose="020B0604020202020204" pitchFamily="34" charset="0"/>
              </a:rPr>
              <a:t>对象的引用，第二个参数</a:t>
            </a:r>
            <a:r>
              <a:rPr lang="en-US" altLang="zh-CN">
                <a:latin typeface="Arial" panose="020B0604020202020204" pitchFamily="34" charset="0"/>
              </a:rPr>
              <a:t>Student</a:t>
            </a:r>
            <a:r>
              <a:rPr lang="zh-CN" altLang="en-US">
                <a:latin typeface="Arial" panose="020B0604020202020204" pitchFamily="34" charset="0"/>
              </a:rPr>
              <a:t>是要持久化的领域对象所属的类名。</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F81F5725-F6D2-4AC7-966D-20E06A082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7BB54D7B-8D1A-410C-A593-4D54D5A5F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91ACB109-41B0-4C10-A1E2-FADB260F7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457431CD-0334-45C3-9E82-F3B0C42928DC}"/>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201249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9F09AB3-C949-4B2F-B514-E61D14458DF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34094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F7634024-664E-40DB-AC07-9AF3D72A5B5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945788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70163" y="0"/>
            <a:ext cx="6523037" cy="909638"/>
          </a:xfrm>
        </p:spPr>
        <p:txBody>
          <a:bodyPr/>
          <a:lstStyle/>
          <a:p>
            <a:r>
              <a:rPr lang="zh-CN" altLang="en-US"/>
              <a:t>单击此处编辑母版标题样式</a:t>
            </a:r>
          </a:p>
        </p:txBody>
      </p:sp>
      <p:sp>
        <p:nvSpPr>
          <p:cNvPr id="3" name="表格占位符 2"/>
          <p:cNvSpPr>
            <a:spLocks noGrp="1"/>
          </p:cNvSpPr>
          <p:nvPr>
            <p:ph type="tbl" idx="1"/>
          </p:nvPr>
        </p:nvSpPr>
        <p:spPr>
          <a:xfrm>
            <a:off x="647700" y="1409700"/>
            <a:ext cx="8343900" cy="4856163"/>
          </a:xfrm>
        </p:spPr>
        <p:txBody>
          <a:bodyPr/>
          <a:lstStyle/>
          <a:p>
            <a:pPr lvl="0"/>
            <a:endParaRPr lang="zh-CN" altLang="en-US" noProof="0"/>
          </a:p>
        </p:txBody>
      </p:sp>
      <p:sp>
        <p:nvSpPr>
          <p:cNvPr id="4" name="页脚占位符 3">
            <a:extLst>
              <a:ext uri="{FF2B5EF4-FFF2-40B4-BE49-F238E27FC236}">
                <a16:creationId xmlns:a16="http://schemas.microsoft.com/office/drawing/2014/main" id="{47E9A2D2-D611-4230-9DD7-20032CCB7128}"/>
              </a:ext>
            </a:extLst>
          </p:cNvPr>
          <p:cNvSpPr>
            <a:spLocks noGrp="1"/>
          </p:cNvSpPr>
          <p:nvPr>
            <p:ph type="ftr" sz="quarter" idx="10"/>
          </p:nvPr>
        </p:nvSpPr>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02944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F4A2156-1D5A-4EBD-967C-AF0195342F4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17395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A41478FA-FB84-48CE-B70E-433C6FAE012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949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C71A489C-F48F-4E5B-9619-2D82567B25B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70389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C271AE23-5B01-4BBB-AFCD-3960DF2B5E5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97514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8A38FB57-1A21-459C-B93D-CE76C8D8E5D2}"/>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340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028CF1A-DB04-4F92-8129-5BF7CA1AEE7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2725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96EF0A5B-D7A8-4FDC-BA93-191966611C60}"/>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54672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F2186291-976F-4E7A-B6F9-F2FED94C3071}"/>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5111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FB298673-86FE-4B8A-B421-4634152EF67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3A276EB2-3E9F-4C05-A870-CEE0B373EAD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6898756-0A85-4BF1-A251-A0B942DE5F60}"/>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3D999304-31A7-48C8-9053-3F1098D6EED4}"/>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0EC9348F-B4C1-4228-9270-EC8B31F2931F}"/>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1031" name="Text Box 7">
            <a:extLst>
              <a:ext uri="{FF2B5EF4-FFF2-40B4-BE49-F238E27FC236}">
                <a16:creationId xmlns:a16="http://schemas.microsoft.com/office/drawing/2014/main" id="{75224BE1-C1C8-4D64-9FE6-127DCBE24E68}"/>
              </a:ext>
            </a:extLst>
          </p:cNvPr>
          <p:cNvSpPr txBox="1">
            <a:spLocks noChangeArrowheads="1"/>
          </p:cNvSpPr>
          <p:nvPr/>
        </p:nvSpPr>
        <p:spPr bwMode="auto">
          <a:xfrm>
            <a:off x="5867400" y="6591300"/>
            <a:ext cx="3276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180000" rIns="180000" anchor="ctr">
            <a:spAutoFit/>
          </a:bodyPr>
          <a:lstStyle>
            <a:lvl1pPr eaLnBrk="0" hangingPunct="0">
              <a:defRPr sz="2400">
                <a:solidFill>
                  <a:schemeClr val="tx1"/>
                </a:solidFill>
                <a:latin typeface="Arial" panose="020B0604020202020204" pitchFamily="34" charset="0"/>
                <a:ea typeface="华文细黑" panose="02010600040101010101" pitchFamily="2" charset="-122"/>
              </a:defRPr>
            </a:lvl1pPr>
            <a:lvl2pPr marL="742950" indent="-285750" eaLnBrk="0" hangingPunct="0">
              <a:defRPr sz="2400">
                <a:solidFill>
                  <a:schemeClr val="tx1"/>
                </a:solidFill>
                <a:latin typeface="Arial" panose="020B0604020202020204" pitchFamily="34" charset="0"/>
                <a:ea typeface="华文细黑" panose="02010600040101010101" pitchFamily="2" charset="-122"/>
              </a:defRPr>
            </a:lvl2pPr>
            <a:lvl3pPr marL="1143000" indent="-228600" eaLnBrk="0" hangingPunct="0">
              <a:defRPr sz="2400">
                <a:solidFill>
                  <a:schemeClr val="tx1"/>
                </a:solidFill>
                <a:latin typeface="Arial" panose="020B0604020202020204" pitchFamily="34" charset="0"/>
                <a:ea typeface="华文细黑" panose="02010600040101010101" pitchFamily="2" charset="-122"/>
              </a:defRPr>
            </a:lvl3pPr>
            <a:lvl4pPr marL="1600200" indent="-228600" eaLnBrk="0" hangingPunct="0">
              <a:defRPr sz="2400">
                <a:solidFill>
                  <a:schemeClr val="tx1"/>
                </a:solidFill>
                <a:latin typeface="Arial" panose="020B0604020202020204" pitchFamily="34" charset="0"/>
                <a:ea typeface="华文细黑" panose="02010600040101010101" pitchFamily="2" charset="-122"/>
              </a:defRPr>
            </a:lvl4pPr>
            <a:lvl5pPr marL="2057400" indent="-228600" eaLnBrk="0" hangingPunct="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50E6364F-54ED-40BB-8013-62C0184B32D3}"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8B6A63A3-A66D-4E22-A816-6DC6C65D68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E9F1EB51-E153-4845-8B11-EB2A2E514CF4}"/>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华文细黑" panose="02010600040101010101" pitchFamily="2" charset="-122"/>
              </a:defRPr>
            </a:lvl1pPr>
            <a:lvl2pPr marL="742950" indent="-285750" eaLnBrk="0" hangingPunct="0">
              <a:defRPr sz="2400">
                <a:solidFill>
                  <a:schemeClr val="tx1"/>
                </a:solidFill>
                <a:latin typeface="Arial" panose="020B0604020202020204" pitchFamily="34" charset="0"/>
                <a:ea typeface="华文细黑" panose="02010600040101010101" pitchFamily="2" charset="-122"/>
              </a:defRPr>
            </a:lvl2pPr>
            <a:lvl3pPr marL="1143000" indent="-228600" eaLnBrk="0" hangingPunct="0">
              <a:defRPr sz="2400">
                <a:solidFill>
                  <a:schemeClr val="tx1"/>
                </a:solidFill>
                <a:latin typeface="Arial" panose="020B0604020202020204" pitchFamily="34" charset="0"/>
                <a:ea typeface="华文细黑" panose="02010600040101010101" pitchFamily="2" charset="-122"/>
              </a:defRPr>
            </a:lvl3pPr>
            <a:lvl4pPr marL="1600200" indent="-228600" eaLnBrk="0" hangingPunct="0">
              <a:defRPr sz="2400">
                <a:solidFill>
                  <a:schemeClr val="tx1"/>
                </a:solidFill>
                <a:latin typeface="Arial" panose="020B0604020202020204" pitchFamily="34" charset="0"/>
                <a:ea typeface="华文细黑" panose="02010600040101010101" pitchFamily="2" charset="-122"/>
              </a:defRPr>
            </a:lvl4pPr>
            <a:lvl5pPr marL="2057400" indent="-228600" eaLnBrk="0" hangingPunct="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defRPr/>
            </a:pPr>
            <a:endParaRPr lang="zh-CN" altLang="en-US"/>
          </a:p>
        </p:txBody>
      </p:sp>
    </p:spTree>
  </p:cSld>
  <p:clrMap bg1="lt1" tx1="dk1" bg2="lt2" tx2="dk2" accent1="accent1" accent2="accent2" accent3="accent3" accent4="accent4" accent5="accent5" accent6="accent6" hlink="hlink" folHlink="folHlink"/>
  <p:sldLayoutIdLst>
    <p:sldLayoutId id="2147484022"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3" r:id="rId12"/>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5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3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32.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4.emf"/><Relationship Id="rId4"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5.emf"/><Relationship Id="rId4" Type="http://schemas.openxmlformats.org/officeDocument/2006/relationships/oleObject" Target="../embeddings/oleObject14.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7843F6B-8A92-4C95-A425-2D4BF0DD944D}"/>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solidFill>
                  <a:schemeClr val="bg1"/>
                </a:solidFill>
                <a:latin typeface="Arial" panose="020B0604020202020204" pitchFamily="34" charset="0"/>
                <a:ea typeface="宋体" panose="02010600030101010101" pitchFamily="2" charset="-122"/>
              </a:rPr>
              <a:t>© </a:t>
            </a:r>
            <a:r>
              <a:rPr lang="en-GB" altLang="zh-CN" sz="1200" dirty="0">
                <a:solidFill>
                  <a:schemeClr val="bg1"/>
                </a:solidFill>
                <a:latin typeface="Arial" panose="020B0604020202020204" pitchFamily="34" charset="0"/>
                <a:ea typeface="宋体" panose="02010600030101010101" pitchFamily="2" charset="-122"/>
              </a:rPr>
              <a:t>2020</a:t>
            </a:r>
            <a:r>
              <a:rPr lang="en-GB" altLang="en-US" sz="1200" dirty="0">
                <a:solidFill>
                  <a:schemeClr val="bg1"/>
                </a:solidFill>
                <a:latin typeface="Arial" panose="020B0604020202020204" pitchFamily="34" charset="0"/>
                <a:ea typeface="宋体" panose="02010600030101010101" pitchFamily="2" charset="-122"/>
              </a:rPr>
              <a:t> </a:t>
            </a:r>
            <a:r>
              <a:rPr lang="en-GB" altLang="zh-CN" sz="1200" dirty="0">
                <a:solidFill>
                  <a:schemeClr val="bg1"/>
                </a:solidFill>
                <a:latin typeface="Arial" panose="020B0604020202020204" pitchFamily="34" charset="0"/>
                <a:ea typeface="宋体" panose="02010600030101010101" pitchFamily="2" charset="-122"/>
              </a:rPr>
              <a:t>BUPT TSEG</a:t>
            </a:r>
            <a:endParaRPr lang="en-US" altLang="zh-CN" sz="1200" dirty="0">
              <a:solidFill>
                <a:schemeClr val="bg1"/>
              </a:solidFill>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40EC3A74-3727-4291-B4F4-203B09F5685F}"/>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5124" name="Rectangle 3">
            <a:extLst>
              <a:ext uri="{FF2B5EF4-FFF2-40B4-BE49-F238E27FC236}">
                <a16:creationId xmlns:a16="http://schemas.microsoft.com/office/drawing/2014/main" id="{C999D249-D5DD-48DA-AF0E-37E815D1CC1D}"/>
              </a:ext>
            </a:extLst>
          </p:cNvPr>
          <p:cNvSpPr>
            <a:spLocks noGrp="1" noChangeArrowheads="1"/>
          </p:cNvSpPr>
          <p:nvPr>
            <p:ph type="subTitle" idx="1"/>
          </p:nvPr>
        </p:nvSpPr>
        <p:spPr>
          <a:xfrm>
            <a:off x="1403350" y="4351338"/>
            <a:ext cx="7035800" cy="1525587"/>
          </a:xfrm>
        </p:spPr>
        <p:txBody>
          <a:bodyPr/>
          <a:lstStyle/>
          <a:p>
            <a:r>
              <a:rPr lang="zh-CN" altLang="en-US" sz="3600" b="1" dirty="0"/>
              <a:t>第六章 面向对象设计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4E89086-6C6A-4B32-BA38-AE033064348B}"/>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050B3FF9-3546-4B62-A8D1-0D433C075549}"/>
              </a:ext>
            </a:extLst>
          </p:cNvPr>
          <p:cNvSpPr>
            <a:spLocks noGrp="1"/>
          </p:cNvSpPr>
          <p:nvPr>
            <p:ph idx="1"/>
          </p:nvPr>
        </p:nvSpPr>
        <p:spPr/>
        <p:txBody>
          <a:bodyPr/>
          <a:lstStyle/>
          <a:p>
            <a:pPr>
              <a:buFont typeface="Wingdings" panose="05000000000000000000" pitchFamily="2" charset="2"/>
              <a:buNone/>
              <a:defRPr/>
            </a:pPr>
            <a:r>
              <a:rPr lang="en-US" altLang="zh-CN" b="1" dirty="0"/>
              <a:t>1. </a:t>
            </a:r>
            <a:r>
              <a:rPr lang="zh-CN" b="1" dirty="0"/>
              <a:t>用户界面层</a:t>
            </a:r>
            <a:endParaRPr lang="en-US" altLang="zh-CN" b="1" dirty="0"/>
          </a:p>
          <a:p>
            <a:pPr lvl="1">
              <a:defRPr/>
            </a:pPr>
            <a:r>
              <a:rPr lang="zh-CN" b="1" dirty="0">
                <a:ea typeface="+mn-ea"/>
              </a:rPr>
              <a:t>用户界面类实现了系统的主要用户界面元素</a:t>
            </a:r>
            <a:endParaRPr lang="en-US" altLang="zh-CN" b="1" dirty="0">
              <a:ea typeface="+mn-ea"/>
            </a:endParaRPr>
          </a:p>
          <a:p>
            <a:pPr lvl="1">
              <a:defRPr/>
            </a:pPr>
            <a:r>
              <a:rPr lang="zh-CN" b="1" dirty="0">
                <a:ea typeface="+mn-ea"/>
              </a:rPr>
              <a:t>把用户界面类从业务领域类中分离出来，就可以使用我们选择的任何方式改变用户界面</a:t>
            </a:r>
            <a:endParaRPr lang="en-US" altLang="zh-CN" b="1" dirty="0">
              <a:ea typeface="+mn-ea"/>
            </a:endParaRPr>
          </a:p>
          <a:p>
            <a:pPr lvl="1">
              <a:defRPr/>
            </a:pPr>
            <a:r>
              <a:rPr lang="zh-CN" altLang="en-US" b="1" dirty="0">
                <a:ea typeface="+mn-ea"/>
              </a:rPr>
              <a:t>用户界面层的实现要点：</a:t>
            </a:r>
            <a:r>
              <a:rPr lang="zh-CN" b="1" dirty="0">
                <a:ea typeface="+mn-ea"/>
              </a:rPr>
              <a:t>任何系统的用户界面能够以多种可能的形式出现，然而底层的业务逻辑却保持不变。</a:t>
            </a:r>
            <a:endParaRPr lang="zh-CN" altLang="en-US" b="1" dirty="0">
              <a:ea typeface="+mn-ea"/>
            </a:endParaRPr>
          </a:p>
        </p:txBody>
      </p:sp>
      <p:sp>
        <p:nvSpPr>
          <p:cNvPr id="17412" name="页脚占位符 3">
            <a:extLst>
              <a:ext uri="{FF2B5EF4-FFF2-40B4-BE49-F238E27FC236}">
                <a16:creationId xmlns:a16="http://schemas.microsoft.com/office/drawing/2014/main" id="{3B27770B-B3B1-4ECF-9429-34FEEEEEDA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7A795EBA-1F64-4F89-A204-3A68D90F6CAF}"/>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74B92642-05A7-45EE-AB8D-71652A5036E8}"/>
              </a:ext>
            </a:extLst>
          </p:cNvPr>
          <p:cNvSpPr>
            <a:spLocks noGrp="1"/>
          </p:cNvSpPr>
          <p:nvPr>
            <p:ph idx="1"/>
          </p:nvPr>
        </p:nvSpPr>
        <p:spPr>
          <a:xfrm>
            <a:off x="642938" y="1000125"/>
            <a:ext cx="8343900" cy="4856163"/>
          </a:xfrm>
        </p:spPr>
        <p:txBody>
          <a:bodyPr/>
          <a:lstStyle/>
          <a:p>
            <a:pPr>
              <a:buFont typeface="Wingdings" panose="05000000000000000000" pitchFamily="2" charset="2"/>
              <a:buNone/>
              <a:defRPr/>
            </a:pPr>
            <a:r>
              <a:rPr lang="en-US" altLang="zh-CN" b="1" dirty="0">
                <a:latin typeface="+mn-ea"/>
              </a:rPr>
              <a:t>2. </a:t>
            </a:r>
            <a:r>
              <a:rPr lang="zh-CN" b="1" dirty="0">
                <a:latin typeface="+mn-ea"/>
              </a:rPr>
              <a:t>控制器</a:t>
            </a:r>
            <a:r>
              <a:rPr lang="en-US" b="1" dirty="0">
                <a:latin typeface="+mn-ea"/>
              </a:rPr>
              <a:t>/</a:t>
            </a:r>
            <a:r>
              <a:rPr lang="zh-CN" b="1" dirty="0">
                <a:latin typeface="+mn-ea"/>
              </a:rPr>
              <a:t>处理层</a:t>
            </a:r>
            <a:endParaRPr lang="en-US" altLang="zh-CN" b="1" dirty="0">
              <a:latin typeface="+mn-ea"/>
            </a:endParaRPr>
          </a:p>
          <a:p>
            <a:pPr lvl="1">
              <a:defRPr/>
            </a:pPr>
            <a:r>
              <a:rPr lang="zh-CN" b="1" dirty="0">
                <a:latin typeface="+mn-ea"/>
                <a:ea typeface="+mn-ea"/>
              </a:rPr>
              <a:t>控制器／处理类作为完成用例任务的责任承担者，用于协调、控制其他类共同完成用例规定的功能或行为</a:t>
            </a:r>
            <a:endParaRPr lang="en-US" altLang="zh-CN" b="1" dirty="0">
              <a:latin typeface="+mn-ea"/>
              <a:ea typeface="+mn-ea"/>
            </a:endParaRPr>
          </a:p>
          <a:p>
            <a:pPr lvl="1">
              <a:defRPr/>
            </a:pPr>
            <a:r>
              <a:rPr lang="zh-CN" b="1" dirty="0">
                <a:latin typeface="+mn-ea"/>
                <a:ea typeface="+mn-ea"/>
              </a:rPr>
              <a:t>对于比较复杂的用例，控制器</a:t>
            </a:r>
            <a:r>
              <a:rPr lang="en-US" b="1" dirty="0">
                <a:latin typeface="+mn-ea"/>
                <a:ea typeface="+mn-ea"/>
              </a:rPr>
              <a:t>/</a:t>
            </a:r>
            <a:r>
              <a:rPr lang="zh-CN" b="1" dirty="0">
                <a:latin typeface="+mn-ea"/>
                <a:ea typeface="+mn-ea"/>
              </a:rPr>
              <a:t>处理类并不处理具体的任务细节，但是它应知道如何去分解任务、如何将子任务分派给其他的辅助类（如业务</a:t>
            </a:r>
            <a:r>
              <a:rPr lang="en-US" b="1" dirty="0">
                <a:latin typeface="+mn-ea"/>
                <a:ea typeface="+mn-ea"/>
              </a:rPr>
              <a:t>/</a:t>
            </a:r>
            <a:r>
              <a:rPr lang="zh-CN" b="1" dirty="0">
                <a:latin typeface="+mn-ea"/>
                <a:ea typeface="+mn-ea"/>
              </a:rPr>
              <a:t>领域类甚至其他控制器／处理类）、以及如何在辅助类之间进行消息传递和协调。</a:t>
            </a:r>
            <a:endParaRPr lang="en-US" altLang="zh-CN" b="1" dirty="0">
              <a:latin typeface="+mn-ea"/>
              <a:ea typeface="+mn-ea"/>
            </a:endParaRPr>
          </a:p>
          <a:p>
            <a:pPr lvl="1">
              <a:defRPr/>
            </a:pPr>
            <a:r>
              <a:rPr lang="zh-CN" altLang="en-US" b="1" dirty="0">
                <a:latin typeface="+mn-ea"/>
                <a:ea typeface="+mn-ea"/>
              </a:rPr>
              <a:t>相似的用例可以共享同一个控制器类</a:t>
            </a:r>
            <a:endParaRPr lang="en-US" altLang="zh-CN" b="1" dirty="0">
              <a:latin typeface="+mn-ea"/>
              <a:ea typeface="+mn-ea"/>
            </a:endParaRPr>
          </a:p>
          <a:p>
            <a:pPr lvl="1">
              <a:defRPr/>
            </a:pPr>
            <a:r>
              <a:rPr lang="zh-CN" altLang="en-US" b="1" dirty="0">
                <a:latin typeface="+mn-ea"/>
                <a:ea typeface="+mn-ea"/>
              </a:rPr>
              <a:t>简单的用例可以不设控制器类，直接在用户界面类中设置控制、协调功能</a:t>
            </a:r>
          </a:p>
        </p:txBody>
      </p:sp>
      <p:sp>
        <p:nvSpPr>
          <p:cNvPr id="18436" name="页脚占位符 3">
            <a:extLst>
              <a:ext uri="{FF2B5EF4-FFF2-40B4-BE49-F238E27FC236}">
                <a16:creationId xmlns:a16="http://schemas.microsoft.com/office/drawing/2014/main" id="{AEDBD00A-040A-420C-87B7-941FAAA663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51D948A3-A1F4-4180-B7F2-805F01F09506}"/>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C48696F6-64F4-4B74-ACFD-3676FA342CFB}"/>
              </a:ext>
            </a:extLst>
          </p:cNvPr>
          <p:cNvSpPr>
            <a:spLocks noGrp="1"/>
          </p:cNvSpPr>
          <p:nvPr>
            <p:ph idx="1"/>
          </p:nvPr>
        </p:nvSpPr>
        <p:spPr/>
        <p:txBody>
          <a:bodyPr/>
          <a:lstStyle/>
          <a:p>
            <a:pPr>
              <a:buFont typeface="Wingdings" panose="05000000000000000000" pitchFamily="2" charset="2"/>
              <a:buNone/>
              <a:defRPr/>
            </a:pPr>
            <a:r>
              <a:rPr lang="en-US" altLang="zh-CN" b="1" dirty="0"/>
              <a:t>3. </a:t>
            </a:r>
            <a:r>
              <a:rPr lang="zh-CN" b="1" dirty="0"/>
              <a:t>业务</a:t>
            </a:r>
            <a:r>
              <a:rPr lang="en-US" b="1" dirty="0"/>
              <a:t>/</a:t>
            </a:r>
            <a:r>
              <a:rPr lang="zh-CN" b="1" dirty="0"/>
              <a:t>领域层</a:t>
            </a:r>
            <a:endParaRPr lang="en-US" altLang="zh-CN" b="1" dirty="0"/>
          </a:p>
          <a:p>
            <a:pPr lvl="1">
              <a:defRPr/>
            </a:pPr>
            <a:r>
              <a:rPr lang="zh-CN" b="1" dirty="0">
                <a:ea typeface="+mn-ea"/>
              </a:rPr>
              <a:t>业务</a:t>
            </a:r>
            <a:r>
              <a:rPr lang="en-US" b="1" dirty="0">
                <a:ea typeface="+mn-ea"/>
              </a:rPr>
              <a:t>/</a:t>
            </a:r>
            <a:r>
              <a:rPr lang="zh-CN" b="1" dirty="0">
                <a:ea typeface="+mn-ea"/>
              </a:rPr>
              <a:t>领域类实现与业务领域相关的概念，源于领域模型，如“学生”或“试卷”。</a:t>
            </a:r>
            <a:r>
              <a:rPr lang="zh-CN" altLang="en-US" b="1" dirty="0">
                <a:ea typeface="+mn-ea"/>
              </a:rPr>
              <a:t>它</a:t>
            </a:r>
            <a:r>
              <a:rPr lang="zh-CN" b="1" dirty="0">
                <a:ea typeface="+mn-ea"/>
              </a:rPr>
              <a:t>着眼于业务对象数据方面的因素，加上单个对象相关的行为。</a:t>
            </a:r>
            <a:endParaRPr lang="en-US" altLang="zh-CN" b="1" dirty="0">
              <a:ea typeface="+mn-ea"/>
            </a:endParaRPr>
          </a:p>
          <a:p>
            <a:pPr lvl="1">
              <a:defRPr/>
            </a:pPr>
            <a:r>
              <a:rPr lang="zh-CN" altLang="en-US" b="1" dirty="0">
                <a:ea typeface="+mn-ea"/>
              </a:rPr>
              <a:t>在</a:t>
            </a:r>
            <a:r>
              <a:rPr lang="en-US" altLang="zh-CN" b="1" dirty="0">
                <a:ea typeface="+mn-ea"/>
              </a:rPr>
              <a:t>OOA</a:t>
            </a:r>
            <a:r>
              <a:rPr lang="zh-CN" altLang="en-US" b="1" dirty="0">
                <a:ea typeface="+mn-ea"/>
              </a:rPr>
              <a:t>阶段</a:t>
            </a:r>
            <a:r>
              <a:rPr lang="zh-CN" b="1" dirty="0">
                <a:ea typeface="+mn-ea"/>
              </a:rPr>
              <a:t>关注的是</a:t>
            </a:r>
            <a:r>
              <a:rPr lang="zh-CN" altLang="en-US" b="1" dirty="0">
                <a:ea typeface="+mn-ea"/>
              </a:rPr>
              <a:t>问题域中</a:t>
            </a:r>
            <a:r>
              <a:rPr lang="zh-CN" b="1" dirty="0">
                <a:ea typeface="+mn-ea"/>
              </a:rPr>
              <a:t>概念的本质含义以及属性</a:t>
            </a:r>
            <a:r>
              <a:rPr lang="zh-CN" altLang="en-US" b="1" dirty="0">
                <a:ea typeface="+mn-ea"/>
              </a:rPr>
              <a:t>，在</a:t>
            </a:r>
            <a:r>
              <a:rPr lang="en-US" altLang="zh-CN" b="1" dirty="0">
                <a:ea typeface="+mn-ea"/>
              </a:rPr>
              <a:t>OOD</a:t>
            </a:r>
            <a:r>
              <a:rPr lang="zh-CN" altLang="en-US" b="1" dirty="0">
                <a:ea typeface="+mn-ea"/>
              </a:rPr>
              <a:t>阶段</a:t>
            </a:r>
            <a:r>
              <a:rPr lang="zh-CN" b="1" dirty="0">
                <a:ea typeface="+mn-ea"/>
              </a:rPr>
              <a:t>将会对这些概念增加操作，并进行必要的修改和调整，使之成为设计模型中业务</a:t>
            </a:r>
            <a:r>
              <a:rPr lang="en-US" b="1" dirty="0">
                <a:ea typeface="+mn-ea"/>
              </a:rPr>
              <a:t>/</a:t>
            </a:r>
            <a:r>
              <a:rPr lang="zh-CN" b="1" dirty="0">
                <a:ea typeface="+mn-ea"/>
              </a:rPr>
              <a:t>领域层中的类。</a:t>
            </a:r>
            <a:endParaRPr lang="en-US" altLang="zh-CN" b="1" dirty="0">
              <a:ea typeface="+mn-ea"/>
            </a:endParaRPr>
          </a:p>
        </p:txBody>
      </p:sp>
      <p:sp>
        <p:nvSpPr>
          <p:cNvPr id="19460" name="页脚占位符 3">
            <a:extLst>
              <a:ext uri="{FF2B5EF4-FFF2-40B4-BE49-F238E27FC236}">
                <a16:creationId xmlns:a16="http://schemas.microsoft.com/office/drawing/2014/main" id="{917DBF0D-ADBC-4BEC-A7FA-29DEC9AF3A3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4C1B3F05-DAE5-49B5-B73E-DB7E09783A45}"/>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DA6FDC80-603B-41BA-AB18-3F39B65F47ED}"/>
              </a:ext>
            </a:extLst>
          </p:cNvPr>
          <p:cNvSpPr>
            <a:spLocks noGrp="1"/>
          </p:cNvSpPr>
          <p:nvPr>
            <p:ph idx="1"/>
          </p:nvPr>
        </p:nvSpPr>
        <p:spPr>
          <a:xfrm>
            <a:off x="642938" y="1214438"/>
            <a:ext cx="8343900" cy="4856162"/>
          </a:xfrm>
        </p:spPr>
        <p:txBody>
          <a:bodyPr/>
          <a:lstStyle/>
          <a:p>
            <a:pPr>
              <a:buFont typeface="Wingdings" panose="05000000000000000000" pitchFamily="2" charset="2"/>
              <a:buNone/>
              <a:defRPr/>
            </a:pPr>
            <a:r>
              <a:rPr lang="en-US" altLang="zh-CN" b="1" dirty="0"/>
              <a:t>4. </a:t>
            </a:r>
            <a:r>
              <a:rPr lang="zh-CN" b="1" dirty="0"/>
              <a:t>持久化层</a:t>
            </a:r>
            <a:endParaRPr lang="en-US" altLang="zh-CN" b="1" dirty="0"/>
          </a:p>
          <a:p>
            <a:pPr lvl="1">
              <a:defRPr/>
            </a:pPr>
            <a:r>
              <a:rPr lang="zh-CN" b="1" dirty="0">
                <a:ea typeface="+mn-ea"/>
              </a:rPr>
              <a:t>持久类把永久存储、检索、更新和删除对象的能力封装起来，使底层的存储技术不暴露出来。</a:t>
            </a:r>
            <a:endParaRPr lang="en-US" altLang="zh-CN" b="1" dirty="0">
              <a:ea typeface="+mn-ea"/>
            </a:endParaRPr>
          </a:p>
          <a:p>
            <a:pPr lvl="1">
              <a:defRPr/>
            </a:pPr>
            <a:r>
              <a:rPr lang="zh-CN" b="1" dirty="0">
                <a:ea typeface="+mn-ea"/>
              </a:rPr>
              <a:t>持久层封装对永久存储介质的访问，但其本身并不是永久存储机制。</a:t>
            </a:r>
            <a:endParaRPr lang="en-US" altLang="zh-CN" b="1" dirty="0">
              <a:ea typeface="+mn-ea"/>
            </a:endParaRPr>
          </a:p>
          <a:p>
            <a:pPr lvl="1">
              <a:defRPr/>
            </a:pPr>
            <a:r>
              <a:rPr lang="zh-CN" b="1" dirty="0">
                <a:ea typeface="+mn-ea"/>
              </a:rPr>
              <a:t>引入持久层的目的在于当数据存储机制或策略发生变化的时候，能减少维护工作。无论持久存储策略如何变化，业务</a:t>
            </a:r>
            <a:r>
              <a:rPr lang="en-US" b="1" dirty="0">
                <a:ea typeface="+mn-ea"/>
              </a:rPr>
              <a:t>/</a:t>
            </a:r>
            <a:r>
              <a:rPr lang="zh-CN" b="1" dirty="0">
                <a:ea typeface="+mn-ea"/>
              </a:rPr>
              <a:t>领域类都不会受影响，从而增加了应用程序的可维护性、可扩展性和可移植性。</a:t>
            </a:r>
            <a:endParaRPr lang="zh-CN" altLang="en-US" b="1" dirty="0">
              <a:ea typeface="+mn-ea"/>
            </a:endParaRPr>
          </a:p>
        </p:txBody>
      </p:sp>
      <p:sp>
        <p:nvSpPr>
          <p:cNvPr id="20484" name="页脚占位符 3">
            <a:extLst>
              <a:ext uri="{FF2B5EF4-FFF2-40B4-BE49-F238E27FC236}">
                <a16:creationId xmlns:a16="http://schemas.microsoft.com/office/drawing/2014/main" id="{B60098BC-447F-4257-80CC-A68F34AF4DD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7BCFFBC4-AC37-46E8-B5B0-1B4FB08CD33B}"/>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70DFED32-1446-4AE6-AA11-A07375F80233}"/>
              </a:ext>
            </a:extLst>
          </p:cNvPr>
          <p:cNvSpPr>
            <a:spLocks noGrp="1"/>
          </p:cNvSpPr>
          <p:nvPr>
            <p:ph idx="1"/>
          </p:nvPr>
        </p:nvSpPr>
        <p:spPr>
          <a:xfrm>
            <a:off x="642938" y="1285875"/>
            <a:ext cx="8343900" cy="4856163"/>
          </a:xfrm>
        </p:spPr>
        <p:txBody>
          <a:bodyPr/>
          <a:lstStyle/>
          <a:p>
            <a:pPr>
              <a:buFont typeface="Wingdings" panose="05000000000000000000" pitchFamily="2" charset="2"/>
              <a:buNone/>
              <a:defRPr/>
            </a:pPr>
            <a:r>
              <a:rPr lang="en-US" altLang="zh-CN" b="1" dirty="0"/>
              <a:t>5. </a:t>
            </a:r>
            <a:r>
              <a:rPr lang="zh-CN" b="1" dirty="0"/>
              <a:t>系统层</a:t>
            </a:r>
            <a:endParaRPr lang="en-US" altLang="zh-CN" b="1" dirty="0"/>
          </a:p>
          <a:p>
            <a:pPr lvl="1">
              <a:defRPr/>
            </a:pPr>
            <a:r>
              <a:rPr lang="zh-CN" b="1" dirty="0">
                <a:ea typeface="+mn-ea"/>
              </a:rPr>
              <a:t>系统类为应用提供操作系统相关的功能，通过把特定于操作系统的特性包装起来，使软件与操作系统分离，这样增加了应用的可移植性。</a:t>
            </a:r>
            <a:endParaRPr lang="en-US" altLang="zh-CN" b="1" dirty="0">
              <a:ea typeface="+mn-ea"/>
            </a:endParaRPr>
          </a:p>
          <a:p>
            <a:pPr lvl="1">
              <a:defRPr/>
            </a:pPr>
            <a:r>
              <a:rPr lang="zh-CN" b="1" dirty="0">
                <a:ea typeface="+mn-ea"/>
              </a:rPr>
              <a:t>系统类通过使用面向对象代码将操作系统提供的功能进行包装，封装了非面向对象功能。</a:t>
            </a:r>
            <a:endParaRPr lang="en-US" altLang="zh-CN" b="1" dirty="0">
              <a:ea typeface="+mn-ea"/>
            </a:endParaRPr>
          </a:p>
          <a:p>
            <a:pPr lvl="1">
              <a:defRPr/>
            </a:pPr>
            <a:r>
              <a:rPr lang="zh-CN" b="1" dirty="0">
                <a:ea typeface="+mn-ea"/>
              </a:rPr>
              <a:t>系统类位于软件开发中的最低层</a:t>
            </a:r>
            <a:r>
              <a:rPr lang="zh-CN" altLang="en-US" b="1" dirty="0">
                <a:ea typeface="+mn-ea"/>
              </a:rPr>
              <a:t>，</a:t>
            </a:r>
            <a:r>
              <a:rPr lang="zh-CN" b="1" dirty="0">
                <a:ea typeface="+mn-ea"/>
              </a:rPr>
              <a:t>其他各层的类都可以向系统类发送消息，但是系统类只被允许向其他的系统类发送消息</a:t>
            </a:r>
            <a:r>
              <a:rPr lang="zh-CN" altLang="en-US" b="1" dirty="0">
                <a:ea typeface="+mn-ea"/>
              </a:rPr>
              <a:t>。</a:t>
            </a:r>
            <a:r>
              <a:rPr lang="zh-CN" b="1" dirty="0">
                <a:ea typeface="+mn-ea"/>
              </a:rPr>
              <a:t>在完成其工作的过程中，</a:t>
            </a:r>
            <a:r>
              <a:rPr lang="zh-CN" altLang="en-US" b="1" dirty="0">
                <a:ea typeface="+mn-ea"/>
              </a:rPr>
              <a:t>一般</a:t>
            </a:r>
            <a:r>
              <a:rPr lang="zh-CN" b="1" dirty="0">
                <a:ea typeface="+mn-ea"/>
              </a:rPr>
              <a:t>不需要知道关于业务逻辑和用户界面逻辑的任何信息。</a:t>
            </a:r>
            <a:endParaRPr lang="zh-CN" altLang="en-US" b="1" dirty="0">
              <a:ea typeface="+mn-ea"/>
            </a:endParaRPr>
          </a:p>
        </p:txBody>
      </p:sp>
      <p:sp>
        <p:nvSpPr>
          <p:cNvPr id="21508" name="页脚占位符 3">
            <a:extLst>
              <a:ext uri="{FF2B5EF4-FFF2-40B4-BE49-F238E27FC236}">
                <a16:creationId xmlns:a16="http://schemas.microsoft.com/office/drawing/2014/main" id="{07AD243D-217B-4BED-BA72-0246E59CD0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1">
            <a:extLst>
              <a:ext uri="{FF2B5EF4-FFF2-40B4-BE49-F238E27FC236}">
                <a16:creationId xmlns:a16="http://schemas.microsoft.com/office/drawing/2014/main" id="{FC354285-2023-4373-AE7D-90B4EE29CD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22531" name="Rectangle 2">
            <a:extLst>
              <a:ext uri="{FF2B5EF4-FFF2-40B4-BE49-F238E27FC236}">
                <a16:creationId xmlns:a16="http://schemas.microsoft.com/office/drawing/2014/main" id="{25D6AF4D-2C7F-4CFA-960B-6E56B89B12A5}"/>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面向对象设计综述</a:t>
            </a:r>
          </a:p>
          <a:p>
            <a:pPr lvl="1">
              <a:buFont typeface="Wingdings" panose="05000000000000000000" pitchFamily="2" charset="2"/>
              <a:buChar char="u"/>
            </a:pPr>
            <a:r>
              <a:rPr lang="zh-CN" altLang="en-US" sz="4000" b="1">
                <a:solidFill>
                  <a:srgbClr val="333399"/>
                </a:solidFill>
              </a:rPr>
              <a:t>模型层次化</a:t>
            </a:r>
            <a:endParaRPr lang="en-US" altLang="zh-CN" sz="4000" b="1">
              <a:solidFill>
                <a:srgbClr val="333399"/>
              </a:solidFill>
            </a:endParaRPr>
          </a:p>
          <a:p>
            <a:pPr lvl="1">
              <a:buFont typeface="Wingdings" panose="05000000000000000000" pitchFamily="2" charset="2"/>
              <a:buChar char="u"/>
            </a:pPr>
            <a:r>
              <a:rPr lang="zh-CN" altLang="en-US" sz="4000" b="1" i="1" u="sng">
                <a:solidFill>
                  <a:srgbClr val="99230B"/>
                </a:solidFill>
              </a:rPr>
              <a:t>面向对象设计原则</a:t>
            </a:r>
            <a:endParaRPr lang="en-US" altLang="zh-CN" sz="4000" b="1" i="1" u="sng">
              <a:solidFill>
                <a:srgbClr val="99230B"/>
              </a:solidFill>
            </a:endParaRPr>
          </a:p>
          <a:p>
            <a:pPr lvl="1">
              <a:buFont typeface="Wingdings" panose="05000000000000000000" pitchFamily="2" charset="2"/>
              <a:buChar char="u"/>
            </a:pPr>
            <a:r>
              <a:rPr lang="zh-CN" altLang="en-US" sz="4000" b="1">
                <a:solidFill>
                  <a:srgbClr val="333399"/>
                </a:solidFill>
              </a:rPr>
              <a:t>设计用例实现方案</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3899360-3D26-4E2D-81D7-9A07F933A0AC}"/>
              </a:ext>
            </a:extLst>
          </p:cNvPr>
          <p:cNvSpPr>
            <a:spLocks noGrp="1"/>
          </p:cNvSpPr>
          <p:nvPr>
            <p:ph type="title"/>
          </p:nvPr>
        </p:nvSpPr>
        <p:spPr/>
        <p:txBody>
          <a:bodyPr/>
          <a:lstStyle/>
          <a:p>
            <a:pPr marL="342900" indent="-342900"/>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4DD3D07D-E945-4820-9235-5AA3E8F914E3}"/>
              </a:ext>
            </a:extLst>
          </p:cNvPr>
          <p:cNvSpPr>
            <a:spLocks noGrp="1"/>
          </p:cNvSpPr>
          <p:nvPr>
            <p:ph idx="1"/>
          </p:nvPr>
        </p:nvSpPr>
        <p:spPr>
          <a:xfrm>
            <a:off x="647700" y="1125538"/>
            <a:ext cx="8343900" cy="4856162"/>
          </a:xfrm>
        </p:spPr>
        <p:txBody>
          <a:bodyPr/>
          <a:lstStyle/>
          <a:p>
            <a:pPr>
              <a:buFont typeface="Wingdings" panose="05000000000000000000" pitchFamily="2" charset="2"/>
              <a:buNone/>
              <a:defRPr/>
            </a:pPr>
            <a:r>
              <a:rPr lang="en-US" altLang="zh-CN" b="1" dirty="0"/>
              <a:t>1. </a:t>
            </a:r>
            <a:r>
              <a:rPr lang="zh-CN" b="1" dirty="0"/>
              <a:t>单一职责原则</a:t>
            </a:r>
            <a:r>
              <a:rPr lang="en-US" b="1" dirty="0"/>
              <a:t>SRP (Single Responsibility Principle)</a:t>
            </a:r>
          </a:p>
          <a:p>
            <a:pPr lvl="1">
              <a:buFont typeface="Wingdings" panose="05000000000000000000" pitchFamily="2" charset="2"/>
              <a:buNone/>
              <a:defRPr/>
            </a:pPr>
            <a:r>
              <a:rPr lang="zh-CN" b="1" dirty="0">
                <a:solidFill>
                  <a:srgbClr val="FF00FF"/>
                </a:solidFill>
                <a:ea typeface="+mn-ea"/>
              </a:rPr>
              <a:t>就一个类而言，应该仅有一个引起它变化的原因</a:t>
            </a:r>
            <a:endParaRPr lang="en-US" altLang="zh-CN" b="1" dirty="0">
              <a:solidFill>
                <a:srgbClr val="FF00FF"/>
              </a:solidFill>
              <a:ea typeface="+mn-ea"/>
            </a:endParaRPr>
          </a:p>
          <a:p>
            <a:pPr lvl="1">
              <a:buFont typeface="Wingdings" panose="05000000000000000000" pitchFamily="2" charset="2"/>
              <a:buNone/>
              <a:defRPr/>
            </a:pPr>
            <a:endParaRPr lang="en-US" altLang="zh-CN" b="1" dirty="0">
              <a:solidFill>
                <a:srgbClr val="FF00FF"/>
              </a:solidFill>
              <a:ea typeface="+mn-ea"/>
            </a:endParaRPr>
          </a:p>
        </p:txBody>
      </p:sp>
      <p:sp>
        <p:nvSpPr>
          <p:cNvPr id="24580" name="页脚占位符 3">
            <a:extLst>
              <a:ext uri="{FF2B5EF4-FFF2-40B4-BE49-F238E27FC236}">
                <a16:creationId xmlns:a16="http://schemas.microsoft.com/office/drawing/2014/main" id="{324CC95A-35DE-4C90-99DE-2A45818CA7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35850" name="Picture 10" descr="mhtml:file://D:\教学\资料\如何向妻子解释OOD.mht!http://pic002.cnblogs.com/images/2011/141116/2011012320313747.jpg">
            <a:extLst>
              <a:ext uri="{FF2B5EF4-FFF2-40B4-BE49-F238E27FC236}">
                <a16:creationId xmlns:a16="http://schemas.microsoft.com/office/drawing/2014/main" id="{F7F72160-297C-4D69-A4E2-41FF1974A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33675"/>
            <a:ext cx="551815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207A91E4-7C80-4749-BFF9-5161AC04F43C}"/>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25603" name="内容占位符 2">
            <a:extLst>
              <a:ext uri="{FF2B5EF4-FFF2-40B4-BE49-F238E27FC236}">
                <a16:creationId xmlns:a16="http://schemas.microsoft.com/office/drawing/2014/main" id="{2AD5F8D7-9077-40A5-9934-FEF3F68C632C}"/>
              </a:ext>
            </a:extLst>
          </p:cNvPr>
          <p:cNvSpPr>
            <a:spLocks noGrp="1"/>
          </p:cNvSpPr>
          <p:nvPr>
            <p:ph idx="1"/>
          </p:nvPr>
        </p:nvSpPr>
        <p:spPr/>
        <p:txBody>
          <a:bodyPr/>
          <a:lstStyle/>
          <a:p>
            <a:r>
              <a:rPr lang="zh-CN" altLang="en-US" b="1" dirty="0"/>
              <a:t>在</a:t>
            </a:r>
            <a:r>
              <a:rPr lang="en-US" altLang="zh-CN" b="1" dirty="0"/>
              <a:t>SRP</a:t>
            </a:r>
            <a:r>
              <a:rPr lang="zh-CN" altLang="en-US" b="1" dirty="0"/>
              <a:t>中，将职责定义为“变化的原因”。</a:t>
            </a:r>
          </a:p>
          <a:p>
            <a:r>
              <a:rPr lang="zh-CN" altLang="en-US" b="1" dirty="0"/>
              <a:t>在构造对象时，应该将对象的不同职责分离至两个或多个类中，确保引起该类变化的原因只有一个，从而提高类的内聚度。</a:t>
            </a:r>
          </a:p>
          <a:p>
            <a:endParaRPr lang="zh-CN" altLang="en-US" b="1" dirty="0"/>
          </a:p>
        </p:txBody>
      </p:sp>
      <p:sp>
        <p:nvSpPr>
          <p:cNvPr id="25604" name="页脚占位符 3">
            <a:extLst>
              <a:ext uri="{FF2B5EF4-FFF2-40B4-BE49-F238E27FC236}">
                <a16:creationId xmlns:a16="http://schemas.microsoft.com/office/drawing/2014/main" id="{7FB3B816-A846-4BC5-984A-B8973A66B8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页脚占位符 3">
            <a:extLst>
              <a:ext uri="{FF2B5EF4-FFF2-40B4-BE49-F238E27FC236}">
                <a16:creationId xmlns:a16="http://schemas.microsoft.com/office/drawing/2014/main" id="{8F84C6AD-AFA5-4CC7-A705-5E908450C803}"/>
              </a:ext>
            </a:extLst>
          </p:cNvPr>
          <p:cNvSpPr>
            <a:spLocks noGrp="1"/>
          </p:cNvSpPr>
          <p:nvPr>
            <p:ph type="ftr" sz="quarter" idx="10"/>
          </p:nvPr>
        </p:nvSpPr>
        <p:spPr/>
        <p:txBody>
          <a:bodyPr/>
          <a:lstStyle/>
          <a:p>
            <a:pPr>
              <a:defRPr/>
            </a:pPr>
            <a:r>
              <a:rPr lang="en-GB" altLang="en-US" dirty="0">
                <a:latin typeface="+mn-lt"/>
              </a:rPr>
              <a:t>© </a:t>
            </a:r>
            <a:r>
              <a:rPr lang="en-GB" altLang="zh-CN" dirty="0">
                <a:latin typeface="+mn-lt"/>
              </a:rPr>
              <a:t>2020</a:t>
            </a:r>
            <a:r>
              <a:rPr lang="en-GB" altLang="en-US" dirty="0">
                <a:latin typeface="+mn-lt"/>
              </a:rPr>
              <a:t> </a:t>
            </a:r>
            <a:r>
              <a:rPr lang="en-GB" altLang="zh-CN" dirty="0">
                <a:latin typeface="+mn-lt"/>
              </a:rPr>
              <a:t>BUPT TSEG             </a:t>
            </a:r>
            <a:r>
              <a:rPr lang="zh-CN" altLang="en-GB" dirty="0">
                <a:latin typeface="+mn-lt"/>
              </a:rPr>
              <a:t>北京邮电大学 通信软件工程中心</a:t>
            </a:r>
            <a:endParaRPr lang="zh-CN" altLang="en-US" dirty="0">
              <a:latin typeface="+mn-lt"/>
            </a:endParaRPr>
          </a:p>
        </p:txBody>
      </p:sp>
      <p:sp>
        <p:nvSpPr>
          <p:cNvPr id="26627" name="Rectangle 2">
            <a:extLst>
              <a:ext uri="{FF2B5EF4-FFF2-40B4-BE49-F238E27FC236}">
                <a16:creationId xmlns:a16="http://schemas.microsoft.com/office/drawing/2014/main" id="{5B09DA7A-7296-4AA2-B09F-5D31B10BDB63}"/>
              </a:ext>
            </a:extLst>
          </p:cNvPr>
          <p:cNvSpPr>
            <a:spLocks noGrp="1" noChangeArrowheads="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41988" name="Rectangle 4">
            <a:extLst>
              <a:ext uri="{FF2B5EF4-FFF2-40B4-BE49-F238E27FC236}">
                <a16:creationId xmlns:a16="http://schemas.microsoft.com/office/drawing/2014/main" id="{1CFFDF0D-AEFE-4A37-88BD-6E14F5F1D31F}"/>
              </a:ext>
            </a:extLst>
          </p:cNvPr>
          <p:cNvSpPr>
            <a:spLocks noChangeArrowheads="1"/>
          </p:cNvSpPr>
          <p:nvPr/>
        </p:nvSpPr>
        <p:spPr bwMode="auto">
          <a:xfrm>
            <a:off x="395288" y="1268413"/>
            <a:ext cx="1944687" cy="1008062"/>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dirty="0" err="1">
                <a:latin typeface="+mn-lt"/>
              </a:rPr>
              <a:t>ComputationalGeometryApplication</a:t>
            </a:r>
            <a:r>
              <a:rPr lang="en-US" altLang="zh-CN" b="1" dirty="0">
                <a:latin typeface="+mn-lt"/>
              </a:rPr>
              <a:t> </a:t>
            </a:r>
          </a:p>
        </p:txBody>
      </p:sp>
      <p:graphicFrame>
        <p:nvGraphicFramePr>
          <p:cNvPr id="42034" name="Group 50">
            <a:extLst>
              <a:ext uri="{FF2B5EF4-FFF2-40B4-BE49-F238E27FC236}">
                <a16:creationId xmlns:a16="http://schemas.microsoft.com/office/drawing/2014/main" id="{A2F8D628-5F9A-40F4-8F38-038BAB766C15}"/>
              </a:ext>
            </a:extLst>
          </p:cNvPr>
          <p:cNvGraphicFramePr>
            <a:graphicFrameLocks noGrp="1"/>
          </p:cNvGraphicFramePr>
          <p:nvPr>
            <p:ph idx="1"/>
          </p:nvPr>
        </p:nvGraphicFramePr>
        <p:xfrm>
          <a:off x="3276600" y="1052513"/>
          <a:ext cx="2449513" cy="1219200"/>
        </p:xfrm>
        <a:graphic>
          <a:graphicData uri="http://schemas.openxmlformats.org/drawingml/2006/table">
            <a:tbl>
              <a:tblPr/>
              <a:tblGrid>
                <a:gridCol w="2449513">
                  <a:extLst>
                    <a:ext uri="{9D8B030D-6E8A-4147-A177-3AD203B41FA5}">
                      <a16:colId xmlns:a16="http://schemas.microsoft.com/office/drawing/2014/main" val="20000"/>
                    </a:ext>
                  </a:extLst>
                </a:gridCol>
              </a:tblGrid>
              <a:tr h="420646">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Rectangle </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8554">
                <a:tc>
                  <a:txBody>
                    <a:bodyPr/>
                    <a:lstStyle/>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+draw() </a:t>
                      </a:r>
                    </a:p>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getArea</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722" marB="4572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02" name="Rectangle 18">
            <a:extLst>
              <a:ext uri="{FF2B5EF4-FFF2-40B4-BE49-F238E27FC236}">
                <a16:creationId xmlns:a16="http://schemas.microsoft.com/office/drawing/2014/main" id="{653CF6A3-0755-466C-BB31-3CBF5ACBA82E}"/>
              </a:ext>
            </a:extLst>
          </p:cNvPr>
          <p:cNvSpPr>
            <a:spLocks noChangeArrowheads="1"/>
          </p:cNvSpPr>
          <p:nvPr/>
        </p:nvSpPr>
        <p:spPr bwMode="auto">
          <a:xfrm>
            <a:off x="3492500" y="2924175"/>
            <a:ext cx="1944688" cy="647700"/>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GUI </a:t>
            </a:r>
          </a:p>
        </p:txBody>
      </p:sp>
      <p:sp>
        <p:nvSpPr>
          <p:cNvPr id="42003" name="Rectangle 19">
            <a:extLst>
              <a:ext uri="{FF2B5EF4-FFF2-40B4-BE49-F238E27FC236}">
                <a16:creationId xmlns:a16="http://schemas.microsoft.com/office/drawing/2014/main" id="{05DE3522-91F7-442C-859F-B44C4B171FC8}"/>
              </a:ext>
            </a:extLst>
          </p:cNvPr>
          <p:cNvSpPr>
            <a:spLocks noChangeArrowheads="1"/>
          </p:cNvSpPr>
          <p:nvPr/>
        </p:nvSpPr>
        <p:spPr bwMode="auto">
          <a:xfrm>
            <a:off x="6659563" y="1412875"/>
            <a:ext cx="1944687" cy="719138"/>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GraphicalApplication </a:t>
            </a:r>
          </a:p>
        </p:txBody>
      </p:sp>
      <p:sp>
        <p:nvSpPr>
          <p:cNvPr id="42011" name="Line 27">
            <a:extLst>
              <a:ext uri="{FF2B5EF4-FFF2-40B4-BE49-F238E27FC236}">
                <a16:creationId xmlns:a16="http://schemas.microsoft.com/office/drawing/2014/main" id="{4502690A-C0EB-4F27-B6F8-37096E650A89}"/>
              </a:ext>
            </a:extLst>
          </p:cNvPr>
          <p:cNvSpPr>
            <a:spLocks noChangeShapeType="1"/>
          </p:cNvSpPr>
          <p:nvPr/>
        </p:nvSpPr>
        <p:spPr bwMode="auto">
          <a:xfrm>
            <a:off x="2339975" y="1771650"/>
            <a:ext cx="936625"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2" name="Line 28">
            <a:extLst>
              <a:ext uri="{FF2B5EF4-FFF2-40B4-BE49-F238E27FC236}">
                <a16:creationId xmlns:a16="http://schemas.microsoft.com/office/drawing/2014/main" id="{84AAC26B-3C92-409F-A912-40B43E39AF20}"/>
              </a:ext>
            </a:extLst>
          </p:cNvPr>
          <p:cNvSpPr>
            <a:spLocks noChangeShapeType="1"/>
          </p:cNvSpPr>
          <p:nvPr/>
        </p:nvSpPr>
        <p:spPr bwMode="auto">
          <a:xfrm flipH="1" flipV="1">
            <a:off x="5795963" y="1771650"/>
            <a:ext cx="863600"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3" name="Line 29">
            <a:extLst>
              <a:ext uri="{FF2B5EF4-FFF2-40B4-BE49-F238E27FC236}">
                <a16:creationId xmlns:a16="http://schemas.microsoft.com/office/drawing/2014/main" id="{5E6FBC6C-60F3-4A7A-BC26-F446AD72E907}"/>
              </a:ext>
            </a:extLst>
          </p:cNvPr>
          <p:cNvSpPr>
            <a:spLocks noChangeShapeType="1"/>
          </p:cNvSpPr>
          <p:nvPr/>
        </p:nvSpPr>
        <p:spPr bwMode="auto">
          <a:xfrm>
            <a:off x="4427538" y="2276475"/>
            <a:ext cx="0" cy="646113"/>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5" name="Line 31">
            <a:extLst>
              <a:ext uri="{FF2B5EF4-FFF2-40B4-BE49-F238E27FC236}">
                <a16:creationId xmlns:a16="http://schemas.microsoft.com/office/drawing/2014/main" id="{2FB52365-0826-439F-A9CE-EF2695C2FC73}"/>
              </a:ext>
            </a:extLst>
          </p:cNvPr>
          <p:cNvSpPr>
            <a:spLocks noChangeShapeType="1"/>
          </p:cNvSpPr>
          <p:nvPr/>
        </p:nvSpPr>
        <p:spPr bwMode="auto">
          <a:xfrm>
            <a:off x="7596188" y="2132013"/>
            <a:ext cx="0" cy="1081087"/>
          </a:xfrm>
          <a:prstGeom prst="line">
            <a:avLst/>
          </a:prstGeom>
          <a:noFill/>
          <a:ln w="9525">
            <a:solidFill>
              <a:schemeClr val="tx1"/>
            </a:solidFill>
            <a:round/>
            <a:headEnd/>
            <a:tailEnd/>
          </a:ln>
          <a:effectLst/>
        </p:spPr>
        <p:txBody>
          <a:bodyPr/>
          <a:lstStyle/>
          <a:p>
            <a:pPr eaLnBrk="1" hangingPunct="1">
              <a:defRPr/>
            </a:pPr>
            <a:endParaRPr lang="zh-CN" altLang="en-US" b="1">
              <a:latin typeface="+mn-lt"/>
            </a:endParaRPr>
          </a:p>
        </p:txBody>
      </p:sp>
      <p:sp>
        <p:nvSpPr>
          <p:cNvPr id="42016" name="Line 32">
            <a:extLst>
              <a:ext uri="{FF2B5EF4-FFF2-40B4-BE49-F238E27FC236}">
                <a16:creationId xmlns:a16="http://schemas.microsoft.com/office/drawing/2014/main" id="{053CDE0E-87A4-400B-9036-A1880CC72714}"/>
              </a:ext>
            </a:extLst>
          </p:cNvPr>
          <p:cNvSpPr>
            <a:spLocks noChangeShapeType="1"/>
          </p:cNvSpPr>
          <p:nvPr/>
        </p:nvSpPr>
        <p:spPr bwMode="auto">
          <a:xfrm flipH="1">
            <a:off x="5435600" y="3213100"/>
            <a:ext cx="2160588"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17" name="Rectangle 33">
            <a:extLst>
              <a:ext uri="{FF2B5EF4-FFF2-40B4-BE49-F238E27FC236}">
                <a16:creationId xmlns:a16="http://schemas.microsoft.com/office/drawing/2014/main" id="{4A030D55-0C78-464E-BAF7-E5366E22AB83}"/>
              </a:ext>
            </a:extLst>
          </p:cNvPr>
          <p:cNvSpPr>
            <a:spLocks noChangeArrowheads="1"/>
          </p:cNvSpPr>
          <p:nvPr/>
        </p:nvSpPr>
        <p:spPr bwMode="auto">
          <a:xfrm>
            <a:off x="395288" y="3933825"/>
            <a:ext cx="1944687" cy="1008063"/>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ComputationalGeometryApplication </a:t>
            </a:r>
          </a:p>
        </p:txBody>
      </p:sp>
      <p:graphicFrame>
        <p:nvGraphicFramePr>
          <p:cNvPr id="42054" name="Group 70">
            <a:extLst>
              <a:ext uri="{FF2B5EF4-FFF2-40B4-BE49-F238E27FC236}">
                <a16:creationId xmlns:a16="http://schemas.microsoft.com/office/drawing/2014/main" id="{A55DA441-0A75-4805-AC7E-7885CCB8F737}"/>
              </a:ext>
            </a:extLst>
          </p:cNvPr>
          <p:cNvGraphicFramePr>
            <a:graphicFrameLocks noGrp="1"/>
          </p:cNvGraphicFramePr>
          <p:nvPr/>
        </p:nvGraphicFramePr>
        <p:xfrm>
          <a:off x="468313" y="5300663"/>
          <a:ext cx="1655762" cy="1308103"/>
        </p:xfrm>
        <a:graphic>
          <a:graphicData uri="http://schemas.openxmlformats.org/drawingml/2006/table">
            <a:tbl>
              <a:tblPr/>
              <a:tblGrid>
                <a:gridCol w="1655762">
                  <a:extLst>
                    <a:ext uri="{9D8B030D-6E8A-4147-A177-3AD203B41FA5}">
                      <a16:colId xmlns:a16="http://schemas.microsoft.com/office/drawing/2014/main" val="20000"/>
                    </a:ext>
                  </a:extLst>
                </a:gridCol>
              </a:tblGrid>
              <a:tr h="749735">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GeometryRectangle </a:t>
                      </a: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365">
                <a:tc>
                  <a:txBody>
                    <a:bodyPr/>
                    <a:lstStyle/>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getArea</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marT="45685" marB="4568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26" name="Rectangle 42">
            <a:extLst>
              <a:ext uri="{FF2B5EF4-FFF2-40B4-BE49-F238E27FC236}">
                <a16:creationId xmlns:a16="http://schemas.microsoft.com/office/drawing/2014/main" id="{3A793A46-ED27-47D3-AE18-C3A031EF63C3}"/>
              </a:ext>
            </a:extLst>
          </p:cNvPr>
          <p:cNvSpPr>
            <a:spLocks noChangeArrowheads="1"/>
          </p:cNvSpPr>
          <p:nvPr/>
        </p:nvSpPr>
        <p:spPr bwMode="auto">
          <a:xfrm>
            <a:off x="5722938" y="5589588"/>
            <a:ext cx="1154112" cy="647700"/>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GUI </a:t>
            </a:r>
          </a:p>
        </p:txBody>
      </p:sp>
      <p:sp>
        <p:nvSpPr>
          <p:cNvPr id="42027" name="Rectangle 43">
            <a:extLst>
              <a:ext uri="{FF2B5EF4-FFF2-40B4-BE49-F238E27FC236}">
                <a16:creationId xmlns:a16="http://schemas.microsoft.com/office/drawing/2014/main" id="{77AFF147-7A4F-4358-BF3E-3BCBBCAB0187}"/>
              </a:ext>
            </a:extLst>
          </p:cNvPr>
          <p:cNvSpPr>
            <a:spLocks noChangeArrowheads="1"/>
          </p:cNvSpPr>
          <p:nvPr/>
        </p:nvSpPr>
        <p:spPr bwMode="auto">
          <a:xfrm>
            <a:off x="3276600" y="3933825"/>
            <a:ext cx="1944688" cy="719138"/>
          </a:xfrm>
          <a:prstGeom prst="rect">
            <a:avLst/>
          </a:prstGeom>
          <a:noFill/>
          <a:ln w="9525" algn="ctr">
            <a:solidFill>
              <a:schemeClr val="tx1"/>
            </a:solidFill>
            <a:miter lim="800000"/>
            <a:headEnd/>
            <a:tailEnd/>
          </a:ln>
          <a:effectLst/>
        </p:spPr>
        <p:txBody>
          <a:bodyPr anchor="ctr"/>
          <a:lstStyle/>
          <a:p>
            <a:pPr algn="ctr" eaLnBrk="1" hangingPunct="1">
              <a:defRPr/>
            </a:pPr>
            <a:r>
              <a:rPr lang="en-US" altLang="zh-CN" b="1">
                <a:latin typeface="+mn-lt"/>
              </a:rPr>
              <a:t>GraphicalApplication </a:t>
            </a:r>
          </a:p>
        </p:txBody>
      </p:sp>
      <p:sp>
        <p:nvSpPr>
          <p:cNvPr id="42028" name="Line 44">
            <a:extLst>
              <a:ext uri="{FF2B5EF4-FFF2-40B4-BE49-F238E27FC236}">
                <a16:creationId xmlns:a16="http://schemas.microsoft.com/office/drawing/2014/main" id="{2BD494FC-D258-441C-A979-0A4821DBF1AE}"/>
              </a:ext>
            </a:extLst>
          </p:cNvPr>
          <p:cNvSpPr>
            <a:spLocks noChangeShapeType="1"/>
          </p:cNvSpPr>
          <p:nvPr/>
        </p:nvSpPr>
        <p:spPr bwMode="auto">
          <a:xfrm flipH="1">
            <a:off x="1476375" y="4941888"/>
            <a:ext cx="0" cy="358775"/>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29" name="Line 45">
            <a:extLst>
              <a:ext uri="{FF2B5EF4-FFF2-40B4-BE49-F238E27FC236}">
                <a16:creationId xmlns:a16="http://schemas.microsoft.com/office/drawing/2014/main" id="{C2EADC7D-FD13-4247-AC5A-60896388C25C}"/>
              </a:ext>
            </a:extLst>
          </p:cNvPr>
          <p:cNvSpPr>
            <a:spLocks noChangeShapeType="1"/>
          </p:cNvSpPr>
          <p:nvPr/>
        </p:nvSpPr>
        <p:spPr bwMode="auto">
          <a:xfrm flipH="1" flipV="1">
            <a:off x="2195513" y="5876925"/>
            <a:ext cx="1295400"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30" name="Line 46">
            <a:extLst>
              <a:ext uri="{FF2B5EF4-FFF2-40B4-BE49-F238E27FC236}">
                <a16:creationId xmlns:a16="http://schemas.microsoft.com/office/drawing/2014/main" id="{BABDE228-943B-4846-9AC5-1A690E2247C3}"/>
              </a:ext>
            </a:extLst>
          </p:cNvPr>
          <p:cNvSpPr>
            <a:spLocks noChangeShapeType="1"/>
          </p:cNvSpPr>
          <p:nvPr/>
        </p:nvSpPr>
        <p:spPr bwMode="auto">
          <a:xfrm>
            <a:off x="4356100" y="4652963"/>
            <a:ext cx="0" cy="64770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32" name="Line 48">
            <a:extLst>
              <a:ext uri="{FF2B5EF4-FFF2-40B4-BE49-F238E27FC236}">
                <a16:creationId xmlns:a16="http://schemas.microsoft.com/office/drawing/2014/main" id="{3604FF1D-072F-4301-AE93-5F7AF5A5F4BA}"/>
              </a:ext>
            </a:extLst>
          </p:cNvPr>
          <p:cNvSpPr>
            <a:spLocks noChangeShapeType="1"/>
          </p:cNvSpPr>
          <p:nvPr/>
        </p:nvSpPr>
        <p:spPr bwMode="auto">
          <a:xfrm flipV="1">
            <a:off x="5076825" y="5949950"/>
            <a:ext cx="574675" cy="0"/>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graphicFrame>
        <p:nvGraphicFramePr>
          <p:cNvPr id="42044" name="Group 60">
            <a:extLst>
              <a:ext uri="{FF2B5EF4-FFF2-40B4-BE49-F238E27FC236}">
                <a16:creationId xmlns:a16="http://schemas.microsoft.com/office/drawing/2014/main" id="{9D67C5A5-BBD4-448E-8578-193FABF1E7DF}"/>
              </a:ext>
            </a:extLst>
          </p:cNvPr>
          <p:cNvGraphicFramePr>
            <a:graphicFrameLocks noGrp="1"/>
          </p:cNvGraphicFramePr>
          <p:nvPr/>
        </p:nvGraphicFramePr>
        <p:xfrm>
          <a:off x="3492500" y="5300663"/>
          <a:ext cx="1582738" cy="1222375"/>
        </p:xfrm>
        <a:graphic>
          <a:graphicData uri="http://schemas.openxmlformats.org/drawingml/2006/table">
            <a:tbl>
              <a:tblPr/>
              <a:tblGrid>
                <a:gridCol w="1582738">
                  <a:extLst>
                    <a:ext uri="{9D8B030D-6E8A-4147-A177-3AD203B41FA5}">
                      <a16:colId xmlns:a16="http://schemas.microsoft.com/office/drawing/2014/main" val="20000"/>
                    </a:ext>
                  </a:extLst>
                </a:gridCol>
              </a:tblGrid>
              <a:tr h="423863">
                <a:tc>
                  <a:txBody>
                    <a:bodyPr/>
                    <a:lstStyle/>
                    <a:p>
                      <a:pPr marL="0" marR="0" lvl="0" indent="0" algn="ctr"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Rectangle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8512">
                <a:tc>
                  <a:txBody>
                    <a:bodyPr/>
                    <a:lstStyle/>
                    <a:p>
                      <a:pPr marL="0" marR="0" lvl="0" indent="0" algn="l" defTabSz="914400" rtl="0" eaLnBrk="0" fontAlgn="base" latinLnBrk="0" hangingPunct="0">
                        <a:lnSpc>
                          <a:spcPct val="65000"/>
                        </a:lnSpc>
                        <a:spcBef>
                          <a:spcPct val="55000"/>
                        </a:spcBef>
                        <a:spcAft>
                          <a:spcPct val="0"/>
                        </a:spcAft>
                        <a:buClr>
                          <a:schemeClr val="bg2"/>
                        </a:buClr>
                        <a:buSzPct val="6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+draw()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2055" name="Line 71">
            <a:extLst>
              <a:ext uri="{FF2B5EF4-FFF2-40B4-BE49-F238E27FC236}">
                <a16:creationId xmlns:a16="http://schemas.microsoft.com/office/drawing/2014/main" id="{D3DDF2BC-99AA-42D7-9F64-FA08FF7EAEF3}"/>
              </a:ext>
            </a:extLst>
          </p:cNvPr>
          <p:cNvSpPr>
            <a:spLocks noChangeShapeType="1"/>
          </p:cNvSpPr>
          <p:nvPr/>
        </p:nvSpPr>
        <p:spPr bwMode="auto">
          <a:xfrm>
            <a:off x="5219700" y="4292600"/>
            <a:ext cx="936625" cy="0"/>
          </a:xfrm>
          <a:prstGeom prst="line">
            <a:avLst/>
          </a:prstGeom>
          <a:noFill/>
          <a:ln w="9525">
            <a:solidFill>
              <a:schemeClr val="tx1"/>
            </a:solidFill>
            <a:round/>
            <a:headEnd/>
            <a:tailEnd/>
          </a:ln>
          <a:effectLst/>
        </p:spPr>
        <p:txBody>
          <a:bodyPr/>
          <a:lstStyle/>
          <a:p>
            <a:pPr eaLnBrk="1" hangingPunct="1">
              <a:defRPr/>
            </a:pPr>
            <a:endParaRPr lang="zh-CN" altLang="en-US" b="1">
              <a:latin typeface="+mn-lt"/>
            </a:endParaRPr>
          </a:p>
        </p:txBody>
      </p:sp>
      <p:sp>
        <p:nvSpPr>
          <p:cNvPr id="42056" name="Line 72">
            <a:extLst>
              <a:ext uri="{FF2B5EF4-FFF2-40B4-BE49-F238E27FC236}">
                <a16:creationId xmlns:a16="http://schemas.microsoft.com/office/drawing/2014/main" id="{D6EAC8D1-6912-4F11-A830-7AE195D37075}"/>
              </a:ext>
            </a:extLst>
          </p:cNvPr>
          <p:cNvSpPr>
            <a:spLocks noChangeShapeType="1"/>
          </p:cNvSpPr>
          <p:nvPr/>
        </p:nvSpPr>
        <p:spPr bwMode="auto">
          <a:xfrm>
            <a:off x="6156325" y="4292600"/>
            <a:ext cx="0" cy="1296988"/>
          </a:xfrm>
          <a:prstGeom prst="line">
            <a:avLst/>
          </a:prstGeom>
          <a:noFill/>
          <a:ln w="9525">
            <a:solidFill>
              <a:schemeClr val="tx1"/>
            </a:solidFill>
            <a:round/>
            <a:headEnd/>
            <a:tailEnd type="triangle" w="med" len="med"/>
          </a:ln>
          <a:effectLst/>
        </p:spPr>
        <p:txBody>
          <a:bodyPr/>
          <a:lstStyle/>
          <a:p>
            <a:pPr eaLnBrk="1" hangingPunct="1">
              <a:defRPr/>
            </a:pPr>
            <a:endParaRPr lang="zh-CN" altLang="en-US" b="1">
              <a:latin typeface="+mn-lt"/>
            </a:endParaRPr>
          </a:p>
        </p:txBody>
      </p:sp>
      <p:sp>
        <p:nvSpPr>
          <p:cNvPr id="42057" name="AutoShape 73">
            <a:extLst>
              <a:ext uri="{FF2B5EF4-FFF2-40B4-BE49-F238E27FC236}">
                <a16:creationId xmlns:a16="http://schemas.microsoft.com/office/drawing/2014/main" id="{A5443592-4540-4B81-9CC4-B75CBB8F8356}"/>
              </a:ext>
            </a:extLst>
          </p:cNvPr>
          <p:cNvSpPr>
            <a:spLocks noChangeArrowheads="1"/>
          </p:cNvSpPr>
          <p:nvPr/>
        </p:nvSpPr>
        <p:spPr bwMode="auto">
          <a:xfrm>
            <a:off x="7885113" y="2708275"/>
            <a:ext cx="1008062" cy="2952750"/>
          </a:xfrm>
          <a:prstGeom prst="curvedLeftArrow">
            <a:avLst>
              <a:gd name="adj1" fmla="val 58583"/>
              <a:gd name="adj2" fmla="val 117165"/>
              <a:gd name="adj3" fmla="val 33333"/>
            </a:avLst>
          </a:prstGeom>
          <a:solidFill>
            <a:schemeClr val="accent1"/>
          </a:solidFill>
          <a:ln w="9525">
            <a:noFill/>
            <a:miter lim="800000"/>
            <a:headEnd/>
            <a:tailEnd/>
          </a:ln>
          <a:effectLst/>
        </p:spPr>
        <p:txBody>
          <a:bodyPr wrap="none" anchor="ctr"/>
          <a:lstStyle/>
          <a:p>
            <a:pPr eaLnBrk="1" hangingPunct="1">
              <a:defRPr/>
            </a:pPr>
            <a:endParaRPr lang="zh-CN" altLang="en-US" b="1">
              <a:latin typeface="+mn-lt"/>
            </a:endParaRPr>
          </a:p>
        </p:txBody>
      </p:sp>
      <p:sp>
        <p:nvSpPr>
          <p:cNvPr id="42058" name="Line 74">
            <a:extLst>
              <a:ext uri="{FF2B5EF4-FFF2-40B4-BE49-F238E27FC236}">
                <a16:creationId xmlns:a16="http://schemas.microsoft.com/office/drawing/2014/main" id="{6727FBD7-AF32-4BAB-9BEC-93A1F2926143}"/>
              </a:ext>
            </a:extLst>
          </p:cNvPr>
          <p:cNvSpPr>
            <a:spLocks noChangeShapeType="1"/>
          </p:cNvSpPr>
          <p:nvPr/>
        </p:nvSpPr>
        <p:spPr bwMode="auto">
          <a:xfrm>
            <a:off x="0" y="3716338"/>
            <a:ext cx="8604250" cy="0"/>
          </a:xfrm>
          <a:prstGeom prst="line">
            <a:avLst/>
          </a:prstGeom>
          <a:noFill/>
          <a:ln w="28575">
            <a:solidFill>
              <a:schemeClr val="tx1"/>
            </a:solidFill>
            <a:round/>
            <a:headEnd/>
            <a:tailEnd/>
          </a:ln>
          <a:effectLst/>
        </p:spPr>
        <p:txBody>
          <a:bodyPr/>
          <a:lstStyle/>
          <a:p>
            <a:pPr eaLnBrk="1" hangingPunct="1">
              <a:defRPr/>
            </a:pPr>
            <a:endParaRPr lang="zh-CN" altLang="en-US" b="1">
              <a:latin typeface="+mn-lt"/>
            </a:endParaRPr>
          </a:p>
        </p:txBody>
      </p:sp>
      <p:sp>
        <p:nvSpPr>
          <p:cNvPr id="2" name="文本框 1">
            <a:extLst>
              <a:ext uri="{FF2B5EF4-FFF2-40B4-BE49-F238E27FC236}">
                <a16:creationId xmlns:a16="http://schemas.microsoft.com/office/drawing/2014/main" id="{7A4A4D1F-D232-440C-ABA9-9480482D125A}"/>
              </a:ext>
            </a:extLst>
          </p:cNvPr>
          <p:cNvSpPr txBox="1"/>
          <p:nvPr/>
        </p:nvSpPr>
        <p:spPr>
          <a:xfrm>
            <a:off x="7084664" y="3271192"/>
            <a:ext cx="1152029" cy="461665"/>
          </a:xfrm>
          <a:prstGeom prst="rect">
            <a:avLst/>
          </a:prstGeom>
          <a:noFill/>
        </p:spPr>
        <p:txBody>
          <a:bodyPr wrap="square" rtlCol="0">
            <a:spAutoFit/>
          </a:bodyPr>
          <a:lstStyle/>
          <a:p>
            <a:r>
              <a:rPr lang="zh-CN" altLang="en-US" b="1" dirty="0">
                <a:solidFill>
                  <a:srgbClr val="FF00FF"/>
                </a:solidFill>
                <a:latin typeface="+mn-lt"/>
                <a:ea typeface="+mn-ea"/>
              </a:rPr>
              <a:t>图</a:t>
            </a:r>
            <a:r>
              <a:rPr lang="en-US" altLang="zh-CN" b="1" dirty="0">
                <a:solidFill>
                  <a:srgbClr val="FF00FF"/>
                </a:solidFill>
                <a:latin typeface="+mn-lt"/>
                <a:ea typeface="+mn-ea"/>
              </a:rPr>
              <a:t>1</a:t>
            </a:r>
            <a:endParaRPr lang="zh-CN" altLang="en-US" b="1" dirty="0">
              <a:solidFill>
                <a:srgbClr val="FF00FF"/>
              </a:solidFill>
              <a:latin typeface="+mn-lt"/>
              <a:ea typeface="+mn-ea"/>
            </a:endParaRPr>
          </a:p>
        </p:txBody>
      </p:sp>
      <p:sp>
        <p:nvSpPr>
          <p:cNvPr id="27" name="文本框 26">
            <a:extLst>
              <a:ext uri="{FF2B5EF4-FFF2-40B4-BE49-F238E27FC236}">
                <a16:creationId xmlns:a16="http://schemas.microsoft.com/office/drawing/2014/main" id="{27DCE9D3-6952-461D-BA7B-5BF684799A55}"/>
              </a:ext>
            </a:extLst>
          </p:cNvPr>
          <p:cNvSpPr txBox="1"/>
          <p:nvPr/>
        </p:nvSpPr>
        <p:spPr>
          <a:xfrm>
            <a:off x="7124066" y="5509577"/>
            <a:ext cx="1152029" cy="461665"/>
          </a:xfrm>
          <a:prstGeom prst="rect">
            <a:avLst/>
          </a:prstGeom>
          <a:noFill/>
        </p:spPr>
        <p:txBody>
          <a:bodyPr wrap="square" rtlCol="0">
            <a:spAutoFit/>
          </a:bodyPr>
          <a:lstStyle/>
          <a:p>
            <a:r>
              <a:rPr lang="zh-CN" altLang="en-US" b="1" dirty="0">
                <a:solidFill>
                  <a:srgbClr val="FF00FF"/>
                </a:solidFill>
                <a:latin typeface="+mn-lt"/>
                <a:ea typeface="+mn-ea"/>
              </a:rPr>
              <a:t>图</a:t>
            </a:r>
            <a:r>
              <a:rPr lang="en-US" altLang="zh-CN" b="1" dirty="0">
                <a:solidFill>
                  <a:srgbClr val="FF00FF"/>
                </a:solidFill>
                <a:latin typeface="+mn-lt"/>
                <a:ea typeface="+mn-ea"/>
              </a:rPr>
              <a:t>2</a:t>
            </a:r>
            <a:endParaRPr lang="zh-CN" altLang="en-US" b="1" dirty="0">
              <a:solidFill>
                <a:srgbClr val="FF00FF"/>
              </a:solidFill>
              <a:latin typeface="+mn-lt"/>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950FDF0-B68B-4EB5-A53D-3E151D7D4C54}"/>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9E76B2A1-CA78-4015-8250-53680B1B74C8}"/>
              </a:ext>
            </a:extLst>
          </p:cNvPr>
          <p:cNvSpPr>
            <a:spLocks noGrp="1"/>
          </p:cNvSpPr>
          <p:nvPr>
            <p:ph idx="1"/>
          </p:nvPr>
        </p:nvSpPr>
        <p:spPr>
          <a:xfrm>
            <a:off x="642938" y="1428750"/>
            <a:ext cx="8343900" cy="5000625"/>
          </a:xfrm>
        </p:spPr>
        <p:txBody>
          <a:bodyPr/>
          <a:lstStyle/>
          <a:p>
            <a:pPr>
              <a:buFont typeface="Wingdings" panose="05000000000000000000" pitchFamily="2" charset="2"/>
              <a:buNone/>
            </a:pPr>
            <a:r>
              <a:rPr lang="en-US" altLang="zh-CN" b="1"/>
              <a:t>2. </a:t>
            </a:r>
            <a:r>
              <a:rPr lang="zh-CN" altLang="zh-CN" b="1"/>
              <a:t>开闭原则</a:t>
            </a:r>
            <a:r>
              <a:rPr lang="en-US" altLang="zh-CN" b="1"/>
              <a:t>OCP(Open Closed Principle)</a:t>
            </a:r>
          </a:p>
          <a:p>
            <a:pPr>
              <a:buFont typeface="Wingdings" panose="05000000000000000000" pitchFamily="2" charset="2"/>
              <a:buNone/>
            </a:pPr>
            <a:r>
              <a:rPr lang="en-US" altLang="zh-CN" sz="2800" b="1">
                <a:solidFill>
                  <a:srgbClr val="FF00FF"/>
                </a:solidFill>
              </a:rPr>
              <a:t>	</a:t>
            </a:r>
            <a:r>
              <a:rPr lang="zh-CN" altLang="zh-CN" sz="2800" b="1">
                <a:solidFill>
                  <a:srgbClr val="FF00FF"/>
                </a:solidFill>
              </a:rPr>
              <a:t>软件实体</a:t>
            </a:r>
            <a:r>
              <a:rPr lang="en-US" altLang="zh-CN" sz="2800" b="1">
                <a:solidFill>
                  <a:srgbClr val="FF00FF"/>
                </a:solidFill>
              </a:rPr>
              <a:t>(</a:t>
            </a:r>
            <a:r>
              <a:rPr lang="zh-CN" altLang="zh-CN" sz="2800" b="1">
                <a:solidFill>
                  <a:srgbClr val="FF00FF"/>
                </a:solidFill>
              </a:rPr>
              <a:t>类、模块、函数等</a:t>
            </a:r>
            <a:r>
              <a:rPr lang="en-US" altLang="zh-CN" sz="2800" b="1">
                <a:solidFill>
                  <a:srgbClr val="FF00FF"/>
                </a:solidFill>
              </a:rPr>
              <a:t>)</a:t>
            </a:r>
            <a:r>
              <a:rPr lang="zh-CN" altLang="zh-CN" sz="2800" b="1">
                <a:solidFill>
                  <a:srgbClr val="FF00FF"/>
                </a:solidFill>
              </a:rPr>
              <a:t>应该是可以扩展、但是不可修改的。</a:t>
            </a:r>
            <a:endParaRPr lang="en-US" altLang="zh-CN" sz="2800" b="1">
              <a:solidFill>
                <a:srgbClr val="FF00FF"/>
              </a:solidFill>
            </a:endParaRPr>
          </a:p>
        </p:txBody>
      </p:sp>
      <p:sp>
        <p:nvSpPr>
          <p:cNvPr id="27652" name="页脚占位符 3">
            <a:extLst>
              <a:ext uri="{FF2B5EF4-FFF2-40B4-BE49-F238E27FC236}">
                <a16:creationId xmlns:a16="http://schemas.microsoft.com/office/drawing/2014/main" id="{CFCE94EF-801A-4EA3-8C1F-E2EFD9508F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37894" name="Picture 6" descr="mhtml:file://D:\教学\资料\如何向妻子解释OOD.mht!http://pic002.cnblogs.com/images/2011/141116/2011012421035566.jpg">
            <a:extLst>
              <a:ext uri="{FF2B5EF4-FFF2-40B4-BE49-F238E27FC236}">
                <a16:creationId xmlns:a16="http://schemas.microsoft.com/office/drawing/2014/main" id="{DC51986E-2EA1-413C-8CA0-C404ED3D4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957513"/>
            <a:ext cx="54006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1">
            <a:extLst>
              <a:ext uri="{FF2B5EF4-FFF2-40B4-BE49-F238E27FC236}">
                <a16:creationId xmlns:a16="http://schemas.microsoft.com/office/drawing/2014/main" id="{AE972275-FDDF-48BA-A68D-F69562BB44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8943BE33-82F7-4DE6-8034-2601328A745D}"/>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i="1" u="sng">
                <a:solidFill>
                  <a:srgbClr val="99230B"/>
                </a:solidFill>
              </a:rPr>
              <a:t>面向对象设计综述</a:t>
            </a:r>
          </a:p>
          <a:p>
            <a:pPr lvl="1">
              <a:buFont typeface="Wingdings" panose="05000000000000000000" pitchFamily="2" charset="2"/>
              <a:buChar char="u"/>
            </a:pPr>
            <a:r>
              <a:rPr lang="zh-CN" altLang="en-US" sz="4000" b="1">
                <a:solidFill>
                  <a:srgbClr val="333399"/>
                </a:solidFill>
              </a:rPr>
              <a:t>模型层次化</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面向对象设计原则</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设计用例实现方案</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EA5B08BD-899C-4C13-8E16-E04B628B4CB6}"/>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28675" name="内容占位符 2">
            <a:extLst>
              <a:ext uri="{FF2B5EF4-FFF2-40B4-BE49-F238E27FC236}">
                <a16:creationId xmlns:a16="http://schemas.microsoft.com/office/drawing/2014/main" id="{25480300-5752-4972-B427-95EA673F9003}"/>
              </a:ext>
            </a:extLst>
          </p:cNvPr>
          <p:cNvSpPr>
            <a:spLocks noGrp="1"/>
          </p:cNvSpPr>
          <p:nvPr>
            <p:ph idx="1"/>
          </p:nvPr>
        </p:nvSpPr>
        <p:spPr>
          <a:xfrm>
            <a:off x="647700" y="1196975"/>
            <a:ext cx="8343900" cy="4856163"/>
          </a:xfrm>
        </p:spPr>
        <p:txBody>
          <a:bodyPr/>
          <a:lstStyle/>
          <a:p>
            <a:r>
              <a:rPr lang="zh-CN" altLang="en-US" b="1" dirty="0">
                <a:solidFill>
                  <a:srgbClr val="003366"/>
                </a:solidFill>
              </a:rPr>
              <a:t>应用</a:t>
            </a:r>
            <a:r>
              <a:rPr lang="en-US" altLang="zh-CN" b="1" dirty="0">
                <a:solidFill>
                  <a:srgbClr val="003366"/>
                </a:solidFill>
              </a:rPr>
              <a:t>OCP</a:t>
            </a:r>
            <a:r>
              <a:rPr lang="zh-CN" altLang="en-US" b="1" dirty="0">
                <a:solidFill>
                  <a:srgbClr val="003366"/>
                </a:solidFill>
              </a:rPr>
              <a:t>原则设计出的模块具有两个主要的特征，它们是：</a:t>
            </a:r>
            <a:endParaRPr lang="en-US" altLang="zh-CN" b="1" dirty="0">
              <a:solidFill>
                <a:srgbClr val="003366"/>
              </a:solidFill>
            </a:endParaRPr>
          </a:p>
          <a:p>
            <a:pPr lvl="1"/>
            <a:r>
              <a:rPr lang="zh-CN" altLang="en-US" b="1" dirty="0">
                <a:solidFill>
                  <a:srgbClr val="003366"/>
                </a:solidFill>
                <a:ea typeface="黑体" panose="02010609060101010101" pitchFamily="49" charset="-122"/>
              </a:rPr>
              <a:t>对于扩展是开放的：这意味着模块的行为是可以扩展的。当需求改变时，我们可以对模块进行扩展，以满足需求的变化。</a:t>
            </a:r>
            <a:endParaRPr lang="en-US" altLang="zh-CN" b="1" dirty="0">
              <a:solidFill>
                <a:srgbClr val="003366"/>
              </a:solidFill>
              <a:ea typeface="黑体" panose="02010609060101010101" pitchFamily="49" charset="-122"/>
            </a:endParaRPr>
          </a:p>
          <a:p>
            <a:pPr lvl="1"/>
            <a:r>
              <a:rPr lang="zh-CN" altLang="en-US" b="1" dirty="0">
                <a:solidFill>
                  <a:srgbClr val="003366"/>
                </a:solidFill>
                <a:ea typeface="黑体" panose="02010609060101010101" pitchFamily="49" charset="-122"/>
              </a:rPr>
              <a:t>对于更改是封闭的：其含义是对模块行为进行扩展时，不必改动客户端模块的源代码或者二进制代码。</a:t>
            </a:r>
            <a:endParaRPr lang="en-US" altLang="zh-CN" b="1" dirty="0">
              <a:solidFill>
                <a:srgbClr val="003366"/>
              </a:solidFill>
              <a:ea typeface="黑体" panose="02010609060101010101" pitchFamily="49" charset="-122"/>
            </a:endParaRPr>
          </a:p>
          <a:p>
            <a:r>
              <a:rPr lang="zh-CN" altLang="en-US" b="1" dirty="0">
                <a:solidFill>
                  <a:srgbClr val="003366"/>
                </a:solidFill>
              </a:rPr>
              <a:t>实现</a:t>
            </a:r>
            <a:r>
              <a:rPr lang="en-US" altLang="zh-CN" b="1" dirty="0">
                <a:solidFill>
                  <a:srgbClr val="003366"/>
                </a:solidFill>
              </a:rPr>
              <a:t>OCP</a:t>
            </a:r>
            <a:r>
              <a:rPr lang="zh-CN" altLang="en-US" b="1" dirty="0">
                <a:solidFill>
                  <a:srgbClr val="003366"/>
                </a:solidFill>
              </a:rPr>
              <a:t>的关键是使用抽象来识别不同类之间的共性和变化点，利用封装技术对变化点进行封装。</a:t>
            </a:r>
            <a:endParaRPr lang="en-US" altLang="zh-CN" b="1" dirty="0">
              <a:solidFill>
                <a:srgbClr val="003366"/>
              </a:solidFill>
            </a:endParaRPr>
          </a:p>
          <a:p>
            <a:endParaRPr lang="zh-CN" altLang="en-US" dirty="0"/>
          </a:p>
        </p:txBody>
      </p:sp>
      <p:sp>
        <p:nvSpPr>
          <p:cNvPr id="28676" name="页脚占位符 3">
            <a:extLst>
              <a:ext uri="{FF2B5EF4-FFF2-40B4-BE49-F238E27FC236}">
                <a16:creationId xmlns:a16="http://schemas.microsoft.com/office/drawing/2014/main" id="{98CEFD40-B680-4F8A-89F1-178DBAE407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AFCF163E-A8D1-48B7-AAC4-5A708F1D81B7}"/>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29699" name="内容占位符 2">
            <a:extLst>
              <a:ext uri="{FF2B5EF4-FFF2-40B4-BE49-F238E27FC236}">
                <a16:creationId xmlns:a16="http://schemas.microsoft.com/office/drawing/2014/main" id="{B119D53E-C690-4E14-803D-6C442AA5F377}"/>
              </a:ext>
            </a:extLst>
          </p:cNvPr>
          <p:cNvSpPr>
            <a:spLocks noGrp="1"/>
          </p:cNvSpPr>
          <p:nvPr>
            <p:ph idx="1"/>
          </p:nvPr>
        </p:nvSpPr>
        <p:spPr/>
        <p:txBody>
          <a:bodyPr/>
          <a:lstStyle/>
          <a:p>
            <a:pPr>
              <a:buFont typeface="Wingdings" panose="05000000000000000000" pitchFamily="2" charset="2"/>
              <a:buNone/>
            </a:pPr>
            <a:r>
              <a:rPr lang="en-US" altLang="zh-CN" dirty="0"/>
              <a:t> </a:t>
            </a:r>
            <a:endParaRPr lang="zh-CN" altLang="en-US" dirty="0"/>
          </a:p>
        </p:txBody>
      </p:sp>
      <p:sp>
        <p:nvSpPr>
          <p:cNvPr id="29700" name="页脚占位符 3">
            <a:extLst>
              <a:ext uri="{FF2B5EF4-FFF2-40B4-BE49-F238E27FC236}">
                <a16:creationId xmlns:a16="http://schemas.microsoft.com/office/drawing/2014/main" id="{23FC324B-2C1D-483B-9581-746634A61A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grpSp>
        <p:nvGrpSpPr>
          <p:cNvPr id="29701" name="Group 2">
            <a:extLst>
              <a:ext uri="{FF2B5EF4-FFF2-40B4-BE49-F238E27FC236}">
                <a16:creationId xmlns:a16="http://schemas.microsoft.com/office/drawing/2014/main" id="{D470AC2A-440C-4C7F-AEAA-65C75A1263D2}"/>
              </a:ext>
            </a:extLst>
          </p:cNvPr>
          <p:cNvGrpSpPr>
            <a:grpSpLocks/>
          </p:cNvGrpSpPr>
          <p:nvPr/>
        </p:nvGrpSpPr>
        <p:grpSpPr bwMode="auto">
          <a:xfrm>
            <a:off x="1214438" y="908720"/>
            <a:ext cx="5000625" cy="2428875"/>
            <a:chOff x="2217" y="9002"/>
            <a:chExt cx="8312" cy="4532"/>
          </a:xfrm>
        </p:grpSpPr>
        <p:pic>
          <p:nvPicPr>
            <p:cNvPr id="29712" name="Picture 3">
              <a:extLst>
                <a:ext uri="{FF2B5EF4-FFF2-40B4-BE49-F238E27FC236}">
                  <a16:creationId xmlns:a16="http://schemas.microsoft.com/office/drawing/2014/main" id="{75F470CF-39DA-4AE6-A0B9-EAC4F5C81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 y="9002"/>
              <a:ext cx="8312" cy="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9713" name="Text Box 4">
              <a:extLst>
                <a:ext uri="{FF2B5EF4-FFF2-40B4-BE49-F238E27FC236}">
                  <a16:creationId xmlns:a16="http://schemas.microsoft.com/office/drawing/2014/main" id="{3D756B05-70F4-4D84-B217-12524F8BF7D1}"/>
                </a:ext>
              </a:extLst>
            </p:cNvPr>
            <p:cNvSpPr txBox="1">
              <a:spLocks noChangeArrowheads="1"/>
            </p:cNvSpPr>
            <p:nvPr/>
          </p:nvSpPr>
          <p:spPr bwMode="auto">
            <a:xfrm>
              <a:off x="3974" y="9782"/>
              <a:ext cx="1351" cy="312"/>
            </a:xfrm>
            <a:prstGeom prst="rect">
              <a:avLst/>
            </a:prstGeom>
            <a:solidFill>
              <a:srgbClr val="FFFFCC"/>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a:lnSpc>
                  <a:spcPct val="75000"/>
                </a:lnSpc>
                <a:spcBef>
                  <a:spcPct val="0"/>
                </a:spcBef>
                <a:buClrTx/>
                <a:buSzTx/>
                <a:buFontTx/>
                <a:buNone/>
              </a:pPr>
              <a:r>
                <a:rPr lang="en-US" altLang="zh-CN" sz="900" b="1">
                  <a:solidFill>
                    <a:srgbClr val="000000"/>
                  </a:solidFill>
                  <a:latin typeface="Arial" panose="020B0604020202020204" pitchFamily="34" charset="0"/>
                  <a:ea typeface="华文细黑" panose="02010600040101010101" pitchFamily="2" charset="-122"/>
                </a:rPr>
                <a:t>Object</a:t>
              </a:r>
              <a:endParaRPr lang="zh-CN" altLang="zh-CN" sz="2400">
                <a:latin typeface="Arial" panose="020B0604020202020204" pitchFamily="34" charset="0"/>
                <a:ea typeface="华文细黑" panose="02010600040101010101" pitchFamily="2" charset="-122"/>
              </a:endParaRPr>
            </a:p>
          </p:txBody>
        </p:sp>
      </p:grpSp>
      <p:grpSp>
        <p:nvGrpSpPr>
          <p:cNvPr id="3" name="Group 5">
            <a:extLst>
              <a:ext uri="{FF2B5EF4-FFF2-40B4-BE49-F238E27FC236}">
                <a16:creationId xmlns:a16="http://schemas.microsoft.com/office/drawing/2014/main" id="{26D2735E-A71B-4D1A-B0A5-BDFEBC0ACCFD}"/>
              </a:ext>
            </a:extLst>
          </p:cNvPr>
          <p:cNvGrpSpPr>
            <a:grpSpLocks/>
          </p:cNvGrpSpPr>
          <p:nvPr/>
        </p:nvGrpSpPr>
        <p:grpSpPr bwMode="auto">
          <a:xfrm>
            <a:off x="1143000" y="3955876"/>
            <a:ext cx="5143500" cy="2857500"/>
            <a:chOff x="295" y="527"/>
            <a:chExt cx="5307" cy="3049"/>
          </a:xfrm>
        </p:grpSpPr>
        <p:pic>
          <p:nvPicPr>
            <p:cNvPr id="29707" name="Picture 6">
              <a:extLst>
                <a:ext uri="{FF2B5EF4-FFF2-40B4-BE49-F238E27FC236}">
                  <a16:creationId xmlns:a16="http://schemas.microsoft.com/office/drawing/2014/main" id="{66D4C07E-1CBC-4D8B-A3E1-0C95B4148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 y="527"/>
              <a:ext cx="5307" cy="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29708" name="Rectangle 7">
              <a:extLst>
                <a:ext uri="{FF2B5EF4-FFF2-40B4-BE49-F238E27FC236}">
                  <a16:creationId xmlns:a16="http://schemas.microsoft.com/office/drawing/2014/main" id="{E68338E0-A063-47B3-A7BF-F40B44BF8B73}"/>
                </a:ext>
              </a:extLst>
            </p:cNvPr>
            <p:cNvSpPr>
              <a:spLocks noChangeArrowheads="1"/>
            </p:cNvSpPr>
            <p:nvPr/>
          </p:nvSpPr>
          <p:spPr bwMode="auto">
            <a:xfrm>
              <a:off x="2472" y="1921"/>
              <a:ext cx="2245" cy="749"/>
            </a:xfrm>
            <a:prstGeom prst="rect">
              <a:avLst/>
            </a:prstGeom>
            <a:solidFill>
              <a:srgbClr val="FFFF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sp>
          <p:nvSpPr>
            <p:cNvPr id="29709" name="AutoShape 8">
              <a:extLst>
                <a:ext uri="{FF2B5EF4-FFF2-40B4-BE49-F238E27FC236}">
                  <a16:creationId xmlns:a16="http://schemas.microsoft.com/office/drawing/2014/main" id="{34DEDB86-507D-4D2E-9642-CED6FF6B27D9}"/>
                </a:ext>
              </a:extLst>
            </p:cNvPr>
            <p:cNvSpPr>
              <a:spLocks noChangeArrowheads="1"/>
            </p:cNvSpPr>
            <p:nvPr/>
          </p:nvSpPr>
          <p:spPr bwMode="auto">
            <a:xfrm rot="3300000">
              <a:off x="3856" y="1899"/>
              <a:ext cx="90" cy="113"/>
            </a:xfrm>
            <a:prstGeom prst="flowChartExtract">
              <a:avLst/>
            </a:prstGeom>
            <a:noFill/>
            <a:ln w="19050" algn="ctr">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sp>
          <p:nvSpPr>
            <p:cNvPr id="29710" name="Line 9">
              <a:extLst>
                <a:ext uri="{FF2B5EF4-FFF2-40B4-BE49-F238E27FC236}">
                  <a16:creationId xmlns:a16="http://schemas.microsoft.com/office/drawing/2014/main" id="{93321F2A-91CB-42DA-AEFC-B40D799AC711}"/>
                </a:ext>
              </a:extLst>
            </p:cNvPr>
            <p:cNvSpPr>
              <a:spLocks noChangeShapeType="1"/>
            </p:cNvSpPr>
            <p:nvPr/>
          </p:nvSpPr>
          <p:spPr bwMode="auto">
            <a:xfrm flipH="1">
              <a:off x="2517" y="1989"/>
              <a:ext cx="1338" cy="703"/>
            </a:xfrm>
            <a:prstGeom prst="line">
              <a:avLst/>
            </a:prstGeom>
            <a:noFill/>
            <a:ln w="19050">
              <a:solidFill>
                <a:srgbClr val="990033"/>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29711" name="AutoShape 10">
              <a:extLst>
                <a:ext uri="{FF2B5EF4-FFF2-40B4-BE49-F238E27FC236}">
                  <a16:creationId xmlns:a16="http://schemas.microsoft.com/office/drawing/2014/main" id="{46B44248-CFC9-40E1-9DA3-94A11586364E}"/>
                </a:ext>
              </a:extLst>
            </p:cNvPr>
            <p:cNvSpPr>
              <a:spLocks noChangeArrowheads="1"/>
            </p:cNvSpPr>
            <p:nvPr/>
          </p:nvSpPr>
          <p:spPr bwMode="auto">
            <a:xfrm rot="1200000">
              <a:off x="4638" y="1887"/>
              <a:ext cx="90" cy="113"/>
            </a:xfrm>
            <a:prstGeom prst="flowChartExtract">
              <a:avLst/>
            </a:prstGeom>
            <a:noFill/>
            <a:ln w="19050" algn="ctr">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pSp>
      <p:sp>
        <p:nvSpPr>
          <p:cNvPr id="14" name="矩形 13">
            <a:extLst>
              <a:ext uri="{FF2B5EF4-FFF2-40B4-BE49-F238E27FC236}">
                <a16:creationId xmlns:a16="http://schemas.microsoft.com/office/drawing/2014/main" id="{E692E9A0-ECD8-480F-BAC5-C2683FFA1FDA}"/>
              </a:ext>
            </a:extLst>
          </p:cNvPr>
          <p:cNvSpPr/>
          <p:nvPr/>
        </p:nvSpPr>
        <p:spPr>
          <a:xfrm>
            <a:off x="6286500" y="2344897"/>
            <a:ext cx="2690160" cy="646331"/>
          </a:xfrm>
          <a:prstGeom prst="rect">
            <a:avLst/>
          </a:prstGeom>
        </p:spPr>
        <p:txBody>
          <a:bodyPr wrap="none">
            <a:spAutoFit/>
          </a:bodyPr>
          <a:lstStyle/>
          <a:p>
            <a:pPr algn="ctr">
              <a:lnSpc>
                <a:spcPct val="75000"/>
              </a:lnSpc>
              <a:defRPr/>
            </a:pPr>
            <a:r>
              <a:rPr lang="zh-CN" altLang="en-US" b="1" dirty="0">
                <a:solidFill>
                  <a:srgbClr val="FF00FF"/>
                </a:solidFill>
                <a:latin typeface="+mn-lt"/>
                <a:ea typeface="+mn-ea"/>
              </a:rPr>
              <a:t>图</a:t>
            </a:r>
            <a:r>
              <a:rPr lang="en-US" altLang="zh-CN" b="1" dirty="0">
                <a:solidFill>
                  <a:srgbClr val="FF00FF"/>
                </a:solidFill>
                <a:latin typeface="+mn-lt"/>
                <a:ea typeface="+mn-ea"/>
              </a:rPr>
              <a:t>1</a:t>
            </a:r>
          </a:p>
          <a:p>
            <a:pPr algn="ctr">
              <a:lnSpc>
                <a:spcPct val="75000"/>
              </a:lnSpc>
              <a:defRPr/>
            </a:pPr>
            <a:r>
              <a:rPr lang="zh-CN" altLang="en-US" b="1" dirty="0">
                <a:latin typeface="+mn-lt"/>
                <a:ea typeface="+mn-ea"/>
              </a:rPr>
              <a:t>不符合</a:t>
            </a:r>
            <a:r>
              <a:rPr lang="en-US" b="1" dirty="0">
                <a:latin typeface="+mn-lt"/>
                <a:ea typeface="+mn-ea"/>
              </a:rPr>
              <a:t>OCP</a:t>
            </a:r>
            <a:r>
              <a:rPr lang="zh-CN" altLang="en-US" b="1" dirty="0">
                <a:latin typeface="+mn-lt"/>
                <a:ea typeface="+mn-ea"/>
              </a:rPr>
              <a:t>的设计</a:t>
            </a:r>
          </a:p>
        </p:txBody>
      </p:sp>
      <p:sp>
        <p:nvSpPr>
          <p:cNvPr id="15" name="矩形 14">
            <a:extLst>
              <a:ext uri="{FF2B5EF4-FFF2-40B4-BE49-F238E27FC236}">
                <a16:creationId xmlns:a16="http://schemas.microsoft.com/office/drawing/2014/main" id="{89D0FC9B-0B89-4D36-866A-B097972A0AD0}"/>
              </a:ext>
            </a:extLst>
          </p:cNvPr>
          <p:cNvSpPr/>
          <p:nvPr/>
        </p:nvSpPr>
        <p:spPr>
          <a:xfrm>
            <a:off x="6510808" y="5429250"/>
            <a:ext cx="2380780" cy="646331"/>
          </a:xfrm>
          <a:prstGeom prst="rect">
            <a:avLst/>
          </a:prstGeom>
        </p:spPr>
        <p:txBody>
          <a:bodyPr wrap="none">
            <a:spAutoFit/>
          </a:bodyPr>
          <a:lstStyle/>
          <a:p>
            <a:pPr algn="ctr">
              <a:lnSpc>
                <a:spcPct val="75000"/>
              </a:lnSpc>
              <a:defRPr/>
            </a:pPr>
            <a:r>
              <a:rPr lang="zh-CN" altLang="en-US" b="1" dirty="0">
                <a:solidFill>
                  <a:srgbClr val="FF00FF"/>
                </a:solidFill>
                <a:latin typeface="+mn-lt"/>
                <a:ea typeface="黑体" pitchFamily="2" charset="-122"/>
              </a:rPr>
              <a:t>图</a:t>
            </a:r>
            <a:r>
              <a:rPr lang="en-US" altLang="zh-CN" b="1" dirty="0">
                <a:solidFill>
                  <a:srgbClr val="FF00FF"/>
                </a:solidFill>
                <a:latin typeface="+mn-lt"/>
                <a:ea typeface="黑体" pitchFamily="2" charset="-122"/>
              </a:rPr>
              <a:t>2</a:t>
            </a:r>
          </a:p>
          <a:p>
            <a:pPr algn="ctr">
              <a:lnSpc>
                <a:spcPct val="75000"/>
              </a:lnSpc>
              <a:defRPr/>
            </a:pPr>
            <a:r>
              <a:rPr lang="zh-CN" altLang="en-US" b="1" dirty="0">
                <a:latin typeface="+mn-lt"/>
                <a:ea typeface="黑体" pitchFamily="2" charset="-122"/>
              </a:rPr>
              <a:t>符合</a:t>
            </a:r>
            <a:r>
              <a:rPr lang="en-US" b="1" dirty="0">
                <a:latin typeface="+mn-lt"/>
                <a:ea typeface="黑体" pitchFamily="2" charset="-122"/>
              </a:rPr>
              <a:t>OCP</a:t>
            </a:r>
            <a:r>
              <a:rPr lang="zh-CN" altLang="en-US" b="1" dirty="0">
                <a:latin typeface="+mn-lt"/>
                <a:ea typeface="黑体" pitchFamily="2" charset="-122"/>
              </a:rPr>
              <a:t>的设计</a:t>
            </a:r>
          </a:p>
        </p:txBody>
      </p:sp>
      <p:sp>
        <p:nvSpPr>
          <p:cNvPr id="16" name="Line 17">
            <a:extLst>
              <a:ext uri="{FF2B5EF4-FFF2-40B4-BE49-F238E27FC236}">
                <a16:creationId xmlns:a16="http://schemas.microsoft.com/office/drawing/2014/main" id="{8F615161-959A-419C-9902-2242694E82B7}"/>
              </a:ext>
            </a:extLst>
          </p:cNvPr>
          <p:cNvSpPr>
            <a:spLocks noChangeShapeType="1"/>
          </p:cNvSpPr>
          <p:nvPr/>
        </p:nvSpPr>
        <p:spPr bwMode="auto">
          <a:xfrm flipH="1">
            <a:off x="5148064" y="5301208"/>
            <a:ext cx="225425" cy="654050"/>
          </a:xfrm>
          <a:prstGeom prst="line">
            <a:avLst/>
          </a:prstGeom>
          <a:noFill/>
          <a:ln w="19050">
            <a:solidFill>
              <a:srgbClr val="990033"/>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17" name="AutoShape 18">
            <a:extLst>
              <a:ext uri="{FF2B5EF4-FFF2-40B4-BE49-F238E27FC236}">
                <a16:creationId xmlns:a16="http://schemas.microsoft.com/office/drawing/2014/main" id="{7D3E8CA1-EDAE-444F-93C7-FB38F4D46F2C}"/>
              </a:ext>
            </a:extLst>
          </p:cNvPr>
          <p:cNvSpPr>
            <a:spLocks noChangeArrowheads="1"/>
          </p:cNvSpPr>
          <p:nvPr/>
        </p:nvSpPr>
        <p:spPr bwMode="auto">
          <a:xfrm rot="4295084">
            <a:off x="5674519" y="3500919"/>
            <a:ext cx="2449512" cy="1079500"/>
          </a:xfrm>
          <a:prstGeom prst="curvedDownArrow">
            <a:avLst>
              <a:gd name="adj1" fmla="val 15957"/>
              <a:gd name="adj2" fmla="val 87266"/>
              <a:gd name="adj3" fmla="val 3603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1EA822D-65E8-4DB0-A5BD-44A7AE497B55}"/>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04467C71-25CE-4700-BC08-4591C988123B}"/>
              </a:ext>
            </a:extLst>
          </p:cNvPr>
          <p:cNvSpPr>
            <a:spLocks noGrp="1"/>
          </p:cNvSpPr>
          <p:nvPr>
            <p:ph idx="1"/>
          </p:nvPr>
        </p:nvSpPr>
        <p:spPr>
          <a:xfrm>
            <a:off x="647700" y="1409700"/>
            <a:ext cx="8343900" cy="4305300"/>
          </a:xfrm>
        </p:spPr>
        <p:txBody>
          <a:bodyPr/>
          <a:lstStyle/>
          <a:p>
            <a:pPr>
              <a:buFont typeface="Wingdings" panose="05000000000000000000" pitchFamily="2" charset="2"/>
              <a:buNone/>
            </a:pPr>
            <a:r>
              <a:rPr lang="en-US" altLang="zh-CN" b="1" dirty="0"/>
              <a:t>3. </a:t>
            </a:r>
            <a:r>
              <a:rPr lang="zh-CN" altLang="zh-CN" b="1" dirty="0"/>
              <a:t>里氏替换原则</a:t>
            </a:r>
            <a:r>
              <a:rPr lang="en-US" altLang="zh-CN" b="1" dirty="0"/>
              <a:t>LSP(</a:t>
            </a:r>
            <a:r>
              <a:rPr lang="en-US" altLang="zh-CN" b="1" dirty="0" err="1"/>
              <a:t>Liskov</a:t>
            </a:r>
            <a:r>
              <a:rPr lang="en-US" altLang="zh-CN" b="1" dirty="0"/>
              <a:t> Substitution Principle)</a:t>
            </a:r>
          </a:p>
          <a:p>
            <a:pPr>
              <a:buFont typeface="Wingdings" panose="05000000000000000000" pitchFamily="2" charset="2"/>
              <a:buNone/>
            </a:pPr>
            <a:r>
              <a:rPr lang="en-US" altLang="zh-CN" b="1" dirty="0"/>
              <a:t>	</a:t>
            </a:r>
            <a:r>
              <a:rPr lang="zh-CN" altLang="zh-CN" sz="2800" b="1" dirty="0">
                <a:solidFill>
                  <a:srgbClr val="FF00FF"/>
                </a:solidFill>
              </a:rPr>
              <a:t>子类应当可以替换父类并出现在父类能够出现的任何地方</a:t>
            </a:r>
            <a:endParaRPr lang="en-US" altLang="zh-CN" sz="2800" b="1" dirty="0">
              <a:solidFill>
                <a:srgbClr val="FF00FF"/>
              </a:solidFill>
            </a:endParaRPr>
          </a:p>
          <a:p>
            <a:pPr>
              <a:buFont typeface="Wingdings" panose="05000000000000000000" pitchFamily="2" charset="2"/>
              <a:buNone/>
            </a:pPr>
            <a:endParaRPr lang="zh-CN" altLang="en-US" sz="2800" b="1" dirty="0">
              <a:solidFill>
                <a:srgbClr val="FF00FF"/>
              </a:solidFill>
            </a:endParaRPr>
          </a:p>
        </p:txBody>
      </p:sp>
      <p:sp>
        <p:nvSpPr>
          <p:cNvPr id="30724" name="页脚占位符 3">
            <a:extLst>
              <a:ext uri="{FF2B5EF4-FFF2-40B4-BE49-F238E27FC236}">
                <a16:creationId xmlns:a16="http://schemas.microsoft.com/office/drawing/2014/main" id="{CEDFA2A0-EA4D-4A12-9658-C49D2B70ED2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0725" name="Rectangle 2">
            <a:extLst>
              <a:ext uri="{FF2B5EF4-FFF2-40B4-BE49-F238E27FC236}">
                <a16:creationId xmlns:a16="http://schemas.microsoft.com/office/drawing/2014/main" id="{89E027E2-F759-47B9-BC26-9683BA71E1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40961" name="Picture 1" descr="liskov[1]">
            <a:extLst>
              <a:ext uri="{FF2B5EF4-FFF2-40B4-BE49-F238E27FC236}">
                <a16:creationId xmlns:a16="http://schemas.microsoft.com/office/drawing/2014/main" id="{3BB1A76B-1844-4561-AD15-62FB39ED56C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3000375"/>
            <a:ext cx="3429000"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2493A02-3FC7-4613-BAD3-81C09675DE91}"/>
              </a:ext>
            </a:extLst>
          </p:cNvPr>
          <p:cNvSpPr txBox="1"/>
          <p:nvPr/>
        </p:nvSpPr>
        <p:spPr>
          <a:xfrm>
            <a:off x="785813" y="5084763"/>
            <a:ext cx="8001000" cy="1754187"/>
          </a:xfrm>
          <a:prstGeom prst="rect">
            <a:avLst/>
          </a:prstGeom>
          <a:noFill/>
        </p:spPr>
        <p:txBody>
          <a:bodyPr>
            <a:spAutoFit/>
          </a:bodyPr>
          <a:lstStyle/>
          <a:p>
            <a:pPr>
              <a:lnSpc>
                <a:spcPct val="75000"/>
              </a:lnSpc>
              <a:buFont typeface="Wingdings" pitchFamily="2" charset="2"/>
              <a:buChar char="l"/>
              <a:defRPr/>
            </a:pPr>
            <a:r>
              <a:rPr lang="en-US" altLang="zh-CN" b="1" dirty="0">
                <a:latin typeface="+mn-ea"/>
                <a:ea typeface="+mn-ea"/>
              </a:rPr>
              <a:t>LSP</a:t>
            </a:r>
            <a:r>
              <a:rPr lang="zh-CN" altLang="en-US" b="1" dirty="0">
                <a:latin typeface="+mn-ea"/>
                <a:ea typeface="+mn-ea"/>
              </a:rPr>
              <a:t>原则清楚地指出：继承关系是针对类型而言的，即就行为功能而言。行为功能不是内在的、私有的，而是外在的、公开的，是客户类所依赖的</a:t>
            </a:r>
            <a:endParaRPr lang="en-US" altLang="zh-CN" b="1" dirty="0">
              <a:latin typeface="+mn-ea"/>
              <a:ea typeface="+mn-ea"/>
            </a:endParaRPr>
          </a:p>
          <a:p>
            <a:pPr>
              <a:lnSpc>
                <a:spcPct val="75000"/>
              </a:lnSpc>
              <a:buFont typeface="Wingdings" pitchFamily="2" charset="2"/>
              <a:buChar char="l"/>
              <a:defRPr/>
            </a:pPr>
            <a:r>
              <a:rPr lang="zh-CN" altLang="en-US" b="1" dirty="0">
                <a:latin typeface="+mn-ea"/>
                <a:ea typeface="+mn-ea"/>
              </a:rPr>
              <a:t>所有子类的行为功能必须和客户类对其父类所期望的行为功能保持一致，</a:t>
            </a:r>
            <a:r>
              <a:rPr lang="zh-CN" altLang="en-US" b="1" i="1" u="sng" dirty="0">
                <a:latin typeface="+mn-ea"/>
                <a:ea typeface="+mn-ea"/>
              </a:rPr>
              <a:t>子类不可以破坏父类的行为语义</a:t>
            </a:r>
            <a:endParaRPr lang="en-US" altLang="zh-CN" b="1" i="1" u="sng" dirty="0">
              <a:latin typeface="+mn-ea"/>
              <a:ea typeface="+mn-ea"/>
            </a:endParaRPr>
          </a:p>
          <a:p>
            <a:pPr>
              <a:lnSpc>
                <a:spcPct val="75000"/>
              </a:lnSpc>
              <a:defRPr/>
            </a:pPr>
            <a:endParaRPr lang="zh-CN" altLang="en-US" b="1" dirty="0">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B2B6146-612D-457D-85D1-BA5DC84FE433}"/>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06A0F7F4-B2BB-43DF-A269-61BB064F568E}"/>
              </a:ext>
            </a:extLst>
          </p:cNvPr>
          <p:cNvSpPr>
            <a:spLocks noGrp="1"/>
          </p:cNvSpPr>
          <p:nvPr>
            <p:ph idx="1"/>
          </p:nvPr>
        </p:nvSpPr>
        <p:spPr>
          <a:xfrm>
            <a:off x="647700" y="981075"/>
            <a:ext cx="8343900" cy="4856163"/>
          </a:xfrm>
        </p:spPr>
        <p:txBody>
          <a:bodyPr/>
          <a:lstStyle/>
          <a:p>
            <a:pPr>
              <a:defRPr/>
            </a:pPr>
            <a:r>
              <a:rPr lang="en-US" altLang="zh-CN" b="1" dirty="0"/>
              <a:t>LSP</a:t>
            </a:r>
            <a:r>
              <a:rPr lang="zh-CN" altLang="en-US" b="1" dirty="0"/>
              <a:t>做为一个检查工作来测试继承是否正确</a:t>
            </a:r>
            <a:endParaRPr lang="en-US" altLang="zh-CN" b="1" dirty="0"/>
          </a:p>
          <a:p>
            <a:pPr lvl="1">
              <a:defRPr/>
            </a:pPr>
            <a:r>
              <a:rPr lang="zh-CN" altLang="en-US" b="1" dirty="0">
                <a:ea typeface="+mn-ea"/>
              </a:rPr>
              <a:t>如果没有</a:t>
            </a:r>
            <a:r>
              <a:rPr lang="en-US" altLang="zh-CN" b="1" dirty="0">
                <a:ea typeface="+mn-ea"/>
              </a:rPr>
              <a:t>LSP</a:t>
            </a:r>
            <a:r>
              <a:rPr lang="zh-CN" altLang="en-US" b="1" dirty="0">
                <a:ea typeface="+mn-ea"/>
              </a:rPr>
              <a:t>，类继承就会混乱；如果子类作为一个参数传递给方法，将会出现未知行为；</a:t>
            </a:r>
          </a:p>
          <a:p>
            <a:pPr lvl="1">
              <a:defRPr/>
            </a:pPr>
            <a:r>
              <a:rPr lang="zh-CN" altLang="en-US" b="1" dirty="0">
                <a:ea typeface="+mn-ea"/>
              </a:rPr>
              <a:t>如果没有</a:t>
            </a:r>
            <a:r>
              <a:rPr lang="en-US" altLang="zh-CN" b="1" dirty="0">
                <a:ea typeface="+mn-ea"/>
              </a:rPr>
              <a:t>LSP</a:t>
            </a:r>
            <a:r>
              <a:rPr lang="zh-CN" altLang="en-US" b="1" dirty="0">
                <a:ea typeface="+mn-ea"/>
              </a:rPr>
              <a:t>，适用于基类的单元测试将不能成功用于测试子类；</a:t>
            </a:r>
          </a:p>
        </p:txBody>
      </p:sp>
      <p:sp>
        <p:nvSpPr>
          <p:cNvPr id="31748" name="页脚占位符 3">
            <a:extLst>
              <a:ext uri="{FF2B5EF4-FFF2-40B4-BE49-F238E27FC236}">
                <a16:creationId xmlns:a16="http://schemas.microsoft.com/office/drawing/2014/main" id="{DC8A6249-79D5-4FC3-AD42-529582605D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107522" name="Picture 2" descr="mhtml:file://D:\教学\资料\如何向妻子解释OOD.mht!http://pic002.cnblogs.com/images/2011/141116/2011012422035591.jpg">
            <a:extLst>
              <a:ext uri="{FF2B5EF4-FFF2-40B4-BE49-F238E27FC236}">
                <a16:creationId xmlns:a16="http://schemas.microsoft.com/office/drawing/2014/main" id="{5A6C9F5D-1CFA-40B3-B36D-5A8D05825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500438"/>
            <a:ext cx="4464050"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023EF56A-EBE4-476B-96C3-574B496AB7C8}"/>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640AF20F-5753-4B70-8D07-8582E4C3CAE3}"/>
              </a:ext>
            </a:extLst>
          </p:cNvPr>
          <p:cNvSpPr>
            <a:spLocks noGrp="1"/>
          </p:cNvSpPr>
          <p:nvPr>
            <p:ph idx="1"/>
          </p:nvPr>
        </p:nvSpPr>
        <p:spPr>
          <a:xfrm>
            <a:off x="647700" y="949325"/>
            <a:ext cx="8343900" cy="4856163"/>
          </a:xfrm>
        </p:spPr>
        <p:txBody>
          <a:bodyPr/>
          <a:lstStyle/>
          <a:p>
            <a:pPr>
              <a:buFont typeface="Wingdings" panose="05000000000000000000" pitchFamily="2" charset="2"/>
              <a:buNone/>
            </a:pPr>
            <a:r>
              <a:rPr lang="en-US" altLang="zh-CN" sz="2800" b="1" dirty="0"/>
              <a:t>4. </a:t>
            </a:r>
            <a:r>
              <a:rPr lang="zh-CN" altLang="zh-CN" sz="2800" b="1" dirty="0"/>
              <a:t>依赖倒置原则</a:t>
            </a:r>
            <a:r>
              <a:rPr lang="en-US" altLang="zh-CN" sz="2800" b="1" dirty="0"/>
              <a:t>DIP (Dependency Inversion Principle)</a:t>
            </a:r>
          </a:p>
          <a:p>
            <a:pPr>
              <a:buFont typeface="Wingdings" panose="05000000000000000000" pitchFamily="2" charset="2"/>
              <a:buNone/>
            </a:pPr>
            <a:r>
              <a:rPr lang="en-US" altLang="zh-CN" sz="2800" b="1" dirty="0"/>
              <a:t>	</a:t>
            </a:r>
            <a:r>
              <a:rPr lang="en-US" altLang="zh-CN" sz="2800" b="1" dirty="0">
                <a:solidFill>
                  <a:srgbClr val="FF00FF"/>
                </a:solidFill>
              </a:rPr>
              <a:t>a</a:t>
            </a:r>
            <a:r>
              <a:rPr lang="zh-CN" altLang="zh-CN" sz="2800" b="1" dirty="0">
                <a:solidFill>
                  <a:srgbClr val="FF00FF"/>
                </a:solidFill>
              </a:rPr>
              <a:t>．高层模块不应该依赖于低层模决。二者都应该依赖于抽象</a:t>
            </a:r>
          </a:p>
          <a:p>
            <a:pPr>
              <a:buFont typeface="Wingdings" panose="05000000000000000000" pitchFamily="2" charset="2"/>
              <a:buNone/>
            </a:pPr>
            <a:r>
              <a:rPr lang="en-US" altLang="zh-CN" sz="2800" b="1" dirty="0">
                <a:solidFill>
                  <a:srgbClr val="FF00FF"/>
                </a:solidFill>
              </a:rPr>
              <a:t>	b</a:t>
            </a:r>
            <a:r>
              <a:rPr lang="zh-CN" altLang="zh-CN" sz="2800" b="1" dirty="0">
                <a:solidFill>
                  <a:srgbClr val="FF00FF"/>
                </a:solidFill>
              </a:rPr>
              <a:t>．抽象不应该依赖于细节。细节应该依赖于抽象</a:t>
            </a:r>
            <a:endParaRPr lang="en-US" altLang="zh-CN" sz="2800" b="1" dirty="0">
              <a:solidFill>
                <a:srgbClr val="FF00FF"/>
              </a:solidFill>
            </a:endParaRPr>
          </a:p>
        </p:txBody>
      </p:sp>
      <p:sp>
        <p:nvSpPr>
          <p:cNvPr id="32772" name="页脚占位符 3">
            <a:extLst>
              <a:ext uri="{FF2B5EF4-FFF2-40B4-BE49-F238E27FC236}">
                <a16:creationId xmlns:a16="http://schemas.microsoft.com/office/drawing/2014/main" id="{7AE75CDF-4072-4CCF-A296-A9F2C6E8C4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40966" name="Picture 6" descr="mhtml:file://D:\教学\资料\如何向妻子解释OOD.mht!http://pic002.cnblogs.com/images/2011/141116/2011012521244331.jpg">
            <a:extLst>
              <a:ext uri="{FF2B5EF4-FFF2-40B4-BE49-F238E27FC236}">
                <a16:creationId xmlns:a16="http://schemas.microsoft.com/office/drawing/2014/main" id="{A7C3A277-34CF-472C-8631-562ED98D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421063"/>
            <a:ext cx="4968875" cy="310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4261FAA-0CB3-4218-93FF-C520A56319C3}"/>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3795" name="内容占位符 2">
            <a:extLst>
              <a:ext uri="{FF2B5EF4-FFF2-40B4-BE49-F238E27FC236}">
                <a16:creationId xmlns:a16="http://schemas.microsoft.com/office/drawing/2014/main" id="{65CC0885-DB29-46C1-BA13-A636DC329252}"/>
              </a:ext>
            </a:extLst>
          </p:cNvPr>
          <p:cNvSpPr>
            <a:spLocks noGrp="1"/>
          </p:cNvSpPr>
          <p:nvPr>
            <p:ph idx="1"/>
          </p:nvPr>
        </p:nvSpPr>
        <p:spPr/>
        <p:txBody>
          <a:bodyPr/>
          <a:lstStyle/>
          <a:p>
            <a:r>
              <a:rPr lang="zh-CN" altLang="en-US" b="1" dirty="0"/>
              <a:t>在应用程序中所编写的大多数具体类都是不稳定的。我们不想直接依赖于这些不稳定的具体类。通过把它们隐藏在抽象接口的后面，可以隔离它们的不稳定性</a:t>
            </a:r>
          </a:p>
          <a:p>
            <a:r>
              <a:rPr lang="zh-CN" altLang="en-US" b="1" dirty="0"/>
              <a:t>如果一个具体类不太会改变，并且也不会创建其他类似的派生类，那么依赖于它并不会造成损害。</a:t>
            </a:r>
          </a:p>
          <a:p>
            <a:endParaRPr lang="zh-CN" altLang="en-US" b="1" dirty="0"/>
          </a:p>
        </p:txBody>
      </p:sp>
      <p:sp>
        <p:nvSpPr>
          <p:cNvPr id="33796" name="页脚占位符 3">
            <a:extLst>
              <a:ext uri="{FF2B5EF4-FFF2-40B4-BE49-F238E27FC236}">
                <a16:creationId xmlns:a16="http://schemas.microsoft.com/office/drawing/2014/main" id="{3F3BDE4E-512C-4504-A61D-8415745F882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a:extLst>
              <a:ext uri="{FF2B5EF4-FFF2-40B4-BE49-F238E27FC236}">
                <a16:creationId xmlns:a16="http://schemas.microsoft.com/office/drawing/2014/main" id="{6CEA779F-57CD-4D72-A5D0-FC9F23587C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4819" name="Rectangle 2">
            <a:extLst>
              <a:ext uri="{FF2B5EF4-FFF2-40B4-BE49-F238E27FC236}">
                <a16:creationId xmlns:a16="http://schemas.microsoft.com/office/drawing/2014/main" id="{18F14205-D1E1-48CC-A9D1-AE9F7FAF1A57}"/>
              </a:ext>
            </a:extLst>
          </p:cNvPr>
          <p:cNvSpPr>
            <a:spLocks noGrp="1" noChangeArrowheads="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pic>
        <p:nvPicPr>
          <p:cNvPr id="34820" name="Picture 4">
            <a:extLst>
              <a:ext uri="{FF2B5EF4-FFF2-40B4-BE49-F238E27FC236}">
                <a16:creationId xmlns:a16="http://schemas.microsoft.com/office/drawing/2014/main" id="{819776A0-90C6-47DF-9CE3-63E9F4DDA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052513"/>
            <a:ext cx="438785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34821" name="Picture 5">
            <a:extLst>
              <a:ext uri="{FF2B5EF4-FFF2-40B4-BE49-F238E27FC236}">
                <a16:creationId xmlns:a16="http://schemas.microsoft.com/office/drawing/2014/main" id="{9217FD93-59C5-44FA-B427-664938778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429000"/>
            <a:ext cx="4681538"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AutoShape 6">
            <a:extLst>
              <a:ext uri="{FF2B5EF4-FFF2-40B4-BE49-F238E27FC236}">
                <a16:creationId xmlns:a16="http://schemas.microsoft.com/office/drawing/2014/main" id="{046134C4-CCA3-4540-9F52-2AB0333B0991}"/>
              </a:ext>
            </a:extLst>
          </p:cNvPr>
          <p:cNvSpPr>
            <a:spLocks noChangeArrowheads="1"/>
          </p:cNvSpPr>
          <p:nvPr/>
        </p:nvSpPr>
        <p:spPr bwMode="auto">
          <a:xfrm rot="5400000">
            <a:off x="2411413" y="3357563"/>
            <a:ext cx="1404937" cy="1836737"/>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5275 h 21600"/>
              <a:gd name="T20" fmla="*/ 1808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7" y="0"/>
                </a:moveTo>
                <a:lnTo>
                  <a:pt x="9274" y="8008"/>
                </a:lnTo>
                <a:lnTo>
                  <a:pt x="12789" y="8008"/>
                </a:lnTo>
                <a:lnTo>
                  <a:pt x="12789" y="15275"/>
                </a:lnTo>
                <a:lnTo>
                  <a:pt x="0" y="15275"/>
                </a:lnTo>
                <a:lnTo>
                  <a:pt x="0" y="21600"/>
                </a:lnTo>
                <a:lnTo>
                  <a:pt x="18085" y="21600"/>
                </a:lnTo>
                <a:lnTo>
                  <a:pt x="18085" y="8008"/>
                </a:lnTo>
                <a:lnTo>
                  <a:pt x="21600" y="8008"/>
                </a:lnTo>
                <a:lnTo>
                  <a:pt x="15437"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34823" name="Text Box 7">
            <a:extLst>
              <a:ext uri="{FF2B5EF4-FFF2-40B4-BE49-F238E27FC236}">
                <a16:creationId xmlns:a16="http://schemas.microsoft.com/office/drawing/2014/main" id="{AC0AC59C-F030-415A-AD05-77701A86B141}"/>
              </a:ext>
            </a:extLst>
          </p:cNvPr>
          <p:cNvSpPr txBox="1">
            <a:spLocks noChangeArrowheads="1"/>
          </p:cNvSpPr>
          <p:nvPr/>
        </p:nvSpPr>
        <p:spPr bwMode="auto">
          <a:xfrm>
            <a:off x="4356100" y="928688"/>
            <a:ext cx="47275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r>
              <a:rPr lang="zh-CN" altLang="en-US" sz="2400" b="1" dirty="0">
                <a:latin typeface="黑体" panose="02010609060101010101" pitchFamily="49" charset="-122"/>
              </a:rPr>
              <a:t>每个较高层次都为它所需要的服务声明一个抽象接口，较低的层次实现了这些抽象接口，每个高层类都通过该抽象接口使用下一层的服务，这样高层就不依赖于低层。低层反而依赖于在高层中声明的抽象服务接口。 </a:t>
            </a:r>
          </a:p>
        </p:txBody>
      </p:sp>
      <p:sp>
        <p:nvSpPr>
          <p:cNvPr id="2" name="文本框 1">
            <a:extLst>
              <a:ext uri="{FF2B5EF4-FFF2-40B4-BE49-F238E27FC236}">
                <a16:creationId xmlns:a16="http://schemas.microsoft.com/office/drawing/2014/main" id="{28690EE1-029F-46EA-9A1E-DA703D6F27A0}"/>
              </a:ext>
            </a:extLst>
          </p:cNvPr>
          <p:cNvSpPr txBox="1"/>
          <p:nvPr/>
        </p:nvSpPr>
        <p:spPr>
          <a:xfrm>
            <a:off x="1859211" y="2843024"/>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1</a:t>
            </a:r>
            <a:endParaRPr lang="zh-CN" altLang="en-US" dirty="0">
              <a:solidFill>
                <a:srgbClr val="FF00FF"/>
              </a:solidFill>
              <a:latin typeface="+mn-lt"/>
              <a:ea typeface="+mn-ea"/>
            </a:endParaRPr>
          </a:p>
        </p:txBody>
      </p:sp>
      <p:sp>
        <p:nvSpPr>
          <p:cNvPr id="9" name="文本框 8">
            <a:extLst>
              <a:ext uri="{FF2B5EF4-FFF2-40B4-BE49-F238E27FC236}">
                <a16:creationId xmlns:a16="http://schemas.microsoft.com/office/drawing/2014/main" id="{FB74032B-0B42-4B5D-B478-6B1EC673B2FF}"/>
              </a:ext>
            </a:extLst>
          </p:cNvPr>
          <p:cNvSpPr txBox="1"/>
          <p:nvPr/>
        </p:nvSpPr>
        <p:spPr>
          <a:xfrm>
            <a:off x="3313501" y="5343822"/>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2</a:t>
            </a:r>
            <a:endParaRPr lang="zh-CN" altLang="en-US" dirty="0">
              <a:solidFill>
                <a:srgbClr val="FF00FF"/>
              </a:solidFill>
              <a:latin typeface="+mn-lt"/>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AA7C67D-A812-47E2-AE68-B3B2F9BF61F5}"/>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5843" name="内容占位符 2">
            <a:extLst>
              <a:ext uri="{FF2B5EF4-FFF2-40B4-BE49-F238E27FC236}">
                <a16:creationId xmlns:a16="http://schemas.microsoft.com/office/drawing/2014/main" id="{8FB9AD06-C673-488F-8D2D-F80EB7908338}"/>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5844" name="页脚占位符 3">
            <a:extLst>
              <a:ext uri="{FF2B5EF4-FFF2-40B4-BE49-F238E27FC236}">
                <a16:creationId xmlns:a16="http://schemas.microsoft.com/office/drawing/2014/main" id="{C6B78AB3-BFC7-46CB-AF54-B766C497A3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5845" name="Rectangle 2">
            <a:extLst>
              <a:ext uri="{FF2B5EF4-FFF2-40B4-BE49-F238E27FC236}">
                <a16:creationId xmlns:a16="http://schemas.microsoft.com/office/drawing/2014/main" id="{3F2AC3FE-49D1-45DF-8349-433089ED1C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35846" name="Picture 1">
            <a:extLst>
              <a:ext uri="{FF2B5EF4-FFF2-40B4-BE49-F238E27FC236}">
                <a16:creationId xmlns:a16="http://schemas.microsoft.com/office/drawing/2014/main" id="{6F856079-D4BC-4AA6-A066-F85783FC4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000125"/>
            <a:ext cx="4430713"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7" name="Rectangle 4">
            <a:extLst>
              <a:ext uri="{FF2B5EF4-FFF2-40B4-BE49-F238E27FC236}">
                <a16:creationId xmlns:a16="http://schemas.microsoft.com/office/drawing/2014/main" id="{60692F51-14D2-40C5-B6C1-CD3AB0722BE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51203" name="Picture 3">
            <a:extLst>
              <a:ext uri="{FF2B5EF4-FFF2-40B4-BE49-F238E27FC236}">
                <a16:creationId xmlns:a16="http://schemas.microsoft.com/office/drawing/2014/main" id="{5F43B95B-6CBD-469C-99D9-210281DB5A7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57375" y="3786188"/>
            <a:ext cx="50006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5849" name="矩形 8">
            <a:extLst>
              <a:ext uri="{FF2B5EF4-FFF2-40B4-BE49-F238E27FC236}">
                <a16:creationId xmlns:a16="http://schemas.microsoft.com/office/drawing/2014/main" id="{6AF0A40F-B80B-4C43-B3CF-943C25ECCA8C}"/>
              </a:ext>
            </a:extLst>
          </p:cNvPr>
          <p:cNvSpPr>
            <a:spLocks noChangeArrowheads="1"/>
          </p:cNvSpPr>
          <p:nvPr/>
        </p:nvSpPr>
        <p:spPr bwMode="auto">
          <a:xfrm>
            <a:off x="6858000" y="2071688"/>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zh-CN" altLang="en-US" sz="2400" b="1">
                <a:latin typeface="黑体" panose="02010609060101010101" pitchFamily="49" charset="-122"/>
              </a:rPr>
              <a:t>依赖于具体类</a:t>
            </a:r>
          </a:p>
        </p:txBody>
      </p:sp>
      <p:sp>
        <p:nvSpPr>
          <p:cNvPr id="10" name="矩形 9">
            <a:extLst>
              <a:ext uri="{FF2B5EF4-FFF2-40B4-BE49-F238E27FC236}">
                <a16:creationId xmlns:a16="http://schemas.microsoft.com/office/drawing/2014/main" id="{FB956E38-6EBA-475E-8FCD-59586332F297}"/>
              </a:ext>
            </a:extLst>
          </p:cNvPr>
          <p:cNvSpPr>
            <a:spLocks noChangeArrowheads="1"/>
          </p:cNvSpPr>
          <p:nvPr/>
        </p:nvSpPr>
        <p:spPr bwMode="auto">
          <a:xfrm>
            <a:off x="7000875" y="5143500"/>
            <a:ext cx="1724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zh-CN" altLang="en-US" sz="2400" b="1">
                <a:latin typeface="黑体" panose="02010609060101010101" pitchFamily="49" charset="-122"/>
              </a:rPr>
              <a:t>依赖于抽象</a:t>
            </a:r>
          </a:p>
        </p:txBody>
      </p:sp>
      <p:sp>
        <p:nvSpPr>
          <p:cNvPr id="11" name="AutoShape 6">
            <a:extLst>
              <a:ext uri="{FF2B5EF4-FFF2-40B4-BE49-F238E27FC236}">
                <a16:creationId xmlns:a16="http://schemas.microsoft.com/office/drawing/2014/main" id="{24FDF45E-C8A2-47B3-A3AD-B8D680AD4A13}"/>
              </a:ext>
            </a:extLst>
          </p:cNvPr>
          <p:cNvSpPr>
            <a:spLocks noChangeArrowheads="1"/>
          </p:cNvSpPr>
          <p:nvPr/>
        </p:nvSpPr>
        <p:spPr bwMode="auto">
          <a:xfrm rot="5400000">
            <a:off x="787400" y="3141663"/>
            <a:ext cx="1404937" cy="1836738"/>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5275 h 21600"/>
              <a:gd name="T20" fmla="*/ 18085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37" y="0"/>
                </a:moveTo>
                <a:lnTo>
                  <a:pt x="9274" y="8008"/>
                </a:lnTo>
                <a:lnTo>
                  <a:pt x="12789" y="8008"/>
                </a:lnTo>
                <a:lnTo>
                  <a:pt x="12789" y="15275"/>
                </a:lnTo>
                <a:lnTo>
                  <a:pt x="0" y="15275"/>
                </a:lnTo>
                <a:lnTo>
                  <a:pt x="0" y="21600"/>
                </a:lnTo>
                <a:lnTo>
                  <a:pt x="18085" y="21600"/>
                </a:lnTo>
                <a:lnTo>
                  <a:pt x="18085" y="8008"/>
                </a:lnTo>
                <a:lnTo>
                  <a:pt x="21600" y="8008"/>
                </a:lnTo>
                <a:lnTo>
                  <a:pt x="15437" y="0"/>
                </a:lnTo>
                <a:close/>
              </a:path>
            </a:pathLst>
          </a:cu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 name="文本框 11">
            <a:extLst>
              <a:ext uri="{FF2B5EF4-FFF2-40B4-BE49-F238E27FC236}">
                <a16:creationId xmlns:a16="http://schemas.microsoft.com/office/drawing/2014/main" id="{BC9DB0B9-3459-4844-80C5-7FA01C835A0B}"/>
              </a:ext>
            </a:extLst>
          </p:cNvPr>
          <p:cNvSpPr txBox="1"/>
          <p:nvPr/>
        </p:nvSpPr>
        <p:spPr>
          <a:xfrm>
            <a:off x="7634428" y="1568103"/>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1</a:t>
            </a:r>
            <a:endParaRPr lang="zh-CN" altLang="en-US" dirty="0">
              <a:solidFill>
                <a:srgbClr val="FF00FF"/>
              </a:solidFill>
              <a:latin typeface="+mn-lt"/>
              <a:ea typeface="+mn-ea"/>
            </a:endParaRPr>
          </a:p>
        </p:txBody>
      </p:sp>
      <p:sp>
        <p:nvSpPr>
          <p:cNvPr id="13" name="文本框 12">
            <a:extLst>
              <a:ext uri="{FF2B5EF4-FFF2-40B4-BE49-F238E27FC236}">
                <a16:creationId xmlns:a16="http://schemas.microsoft.com/office/drawing/2014/main" id="{FA69EA2A-B4BD-4355-99B4-53911C36AE70}"/>
              </a:ext>
            </a:extLst>
          </p:cNvPr>
          <p:cNvSpPr txBox="1"/>
          <p:nvPr/>
        </p:nvSpPr>
        <p:spPr>
          <a:xfrm>
            <a:off x="7634427" y="4531668"/>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2</a:t>
            </a:r>
            <a:endParaRPr lang="zh-CN" altLang="en-US" dirty="0">
              <a:solidFill>
                <a:srgbClr val="FF00FF"/>
              </a:solidFill>
              <a:latin typeface="+mn-lt"/>
              <a:ea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DD430C8D-6127-4D68-9EC0-6B7DEFE154A1}"/>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EBDCB407-E887-474E-A914-DC8A3ABA6A7D}"/>
              </a:ext>
            </a:extLst>
          </p:cNvPr>
          <p:cNvSpPr>
            <a:spLocks noGrp="1"/>
          </p:cNvSpPr>
          <p:nvPr>
            <p:ph idx="1"/>
          </p:nvPr>
        </p:nvSpPr>
        <p:spPr>
          <a:xfrm>
            <a:off x="647700" y="1052513"/>
            <a:ext cx="8343900" cy="4856162"/>
          </a:xfrm>
        </p:spPr>
        <p:txBody>
          <a:bodyPr/>
          <a:lstStyle/>
          <a:p>
            <a:pPr>
              <a:buFont typeface="Wingdings" panose="05000000000000000000" pitchFamily="2" charset="2"/>
              <a:buNone/>
            </a:pPr>
            <a:r>
              <a:rPr lang="en-US" altLang="zh-CN" sz="2800" b="1" dirty="0"/>
              <a:t>5. </a:t>
            </a:r>
            <a:r>
              <a:rPr lang="zh-CN" altLang="zh-CN" sz="2800" b="1" dirty="0"/>
              <a:t>接口隔离原则</a:t>
            </a:r>
            <a:r>
              <a:rPr lang="en-US" altLang="zh-CN" sz="2800" b="1" dirty="0"/>
              <a:t>ISP(Interface Segregation Principle)</a:t>
            </a:r>
          </a:p>
          <a:p>
            <a:pPr>
              <a:buFont typeface="Wingdings" panose="05000000000000000000" pitchFamily="2" charset="2"/>
              <a:buNone/>
            </a:pPr>
            <a:r>
              <a:rPr lang="en-US" altLang="zh-CN" b="1" dirty="0"/>
              <a:t>	</a:t>
            </a:r>
            <a:r>
              <a:rPr lang="zh-CN" altLang="zh-CN" sz="2800" b="1" dirty="0">
                <a:solidFill>
                  <a:srgbClr val="FF00FF"/>
                </a:solidFill>
              </a:rPr>
              <a:t>采用多个与特定客户类有关的接口比采用一个通用的涵盖多个业务方法的接口要好。</a:t>
            </a:r>
            <a:endParaRPr lang="en-US" altLang="zh-CN" sz="2800" b="1" dirty="0">
              <a:solidFill>
                <a:srgbClr val="FF00FF"/>
              </a:solidFill>
            </a:endParaRPr>
          </a:p>
        </p:txBody>
      </p:sp>
      <p:sp>
        <p:nvSpPr>
          <p:cNvPr id="36868" name="页脚占位符 3">
            <a:extLst>
              <a:ext uri="{FF2B5EF4-FFF2-40B4-BE49-F238E27FC236}">
                <a16:creationId xmlns:a16="http://schemas.microsoft.com/office/drawing/2014/main" id="{F6B24CA3-1D16-40A0-94B1-5CA63F9EB69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pic>
        <p:nvPicPr>
          <p:cNvPr id="44038" name="Picture 6" descr="mhtml:file://D:\教学\资料\如何向妻子解释OOD.mht!http://pic002.cnblogs.com/images/2011/141116/2011012422395077.jpg">
            <a:extLst>
              <a:ext uri="{FF2B5EF4-FFF2-40B4-BE49-F238E27FC236}">
                <a16:creationId xmlns:a16="http://schemas.microsoft.com/office/drawing/2014/main" id="{AF79E73D-7483-488C-A4BC-C75A837EB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13" y="2628900"/>
            <a:ext cx="5748337"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042A5C91-2685-4BF0-98D0-14C55560033C}"/>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7891" name="内容占位符 2">
            <a:extLst>
              <a:ext uri="{FF2B5EF4-FFF2-40B4-BE49-F238E27FC236}">
                <a16:creationId xmlns:a16="http://schemas.microsoft.com/office/drawing/2014/main" id="{9F89BDC0-C2DE-4084-8D72-0591707A0954}"/>
              </a:ext>
            </a:extLst>
          </p:cNvPr>
          <p:cNvSpPr>
            <a:spLocks noGrp="1"/>
          </p:cNvSpPr>
          <p:nvPr>
            <p:ph idx="1"/>
          </p:nvPr>
        </p:nvSpPr>
        <p:spPr/>
        <p:txBody>
          <a:bodyPr/>
          <a:lstStyle/>
          <a:p>
            <a:r>
              <a:rPr lang="zh-CN" altLang="en-US" b="1" dirty="0"/>
              <a:t>本质：如果一个服务器类为多个客户类提供不同的服务，那么，服务器类应该为每一个客户类创建特定的业务接口，而不要为所有客户类提供统一的业务接口，除非这些客户类请求的服务相同。</a:t>
            </a:r>
          </a:p>
          <a:p>
            <a:r>
              <a:rPr lang="zh-CN" altLang="en-US" b="1" dirty="0"/>
              <a:t>向一个客户提供超过客户要求的服务承诺，会给服务提供方带来不必要的维护负担</a:t>
            </a:r>
          </a:p>
        </p:txBody>
      </p:sp>
      <p:sp>
        <p:nvSpPr>
          <p:cNvPr id="37892" name="页脚占位符 3">
            <a:extLst>
              <a:ext uri="{FF2B5EF4-FFF2-40B4-BE49-F238E27FC236}">
                <a16:creationId xmlns:a16="http://schemas.microsoft.com/office/drawing/2014/main" id="{10CF62AE-EF51-475B-9666-364A3A9F5C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E1304B24-5399-437F-8412-7560B8A5496B}"/>
              </a:ext>
            </a:extLst>
          </p:cNvPr>
          <p:cNvSpPr>
            <a:spLocks noGrp="1"/>
          </p:cNvSpPr>
          <p:nvPr>
            <p:ph type="title"/>
          </p:nvPr>
        </p:nvSpPr>
        <p:spPr/>
        <p:txBody>
          <a:bodyPr/>
          <a:lstStyle/>
          <a:p>
            <a:r>
              <a:rPr lang="en-US" altLang="zh-CN" dirty="0">
                <a:latin typeface="华文中宋" panose="02010600040101010101" pitchFamily="2" charset="-122"/>
              </a:rPr>
              <a:t>§6.1 </a:t>
            </a:r>
            <a:r>
              <a:rPr lang="zh-CN" altLang="en-US" dirty="0">
                <a:latin typeface="华文中宋" panose="02010600040101010101" pitchFamily="2" charset="-122"/>
              </a:rPr>
              <a:t>面向对象设计综述</a:t>
            </a:r>
            <a:endParaRPr lang="zh-CN" altLang="en-US" dirty="0"/>
          </a:p>
        </p:txBody>
      </p:sp>
      <p:sp>
        <p:nvSpPr>
          <p:cNvPr id="3" name="内容占位符 2">
            <a:extLst>
              <a:ext uri="{FF2B5EF4-FFF2-40B4-BE49-F238E27FC236}">
                <a16:creationId xmlns:a16="http://schemas.microsoft.com/office/drawing/2014/main" id="{2643FD2F-B084-48D1-AEE3-4C91687AECFD}"/>
              </a:ext>
            </a:extLst>
          </p:cNvPr>
          <p:cNvSpPr>
            <a:spLocks noGrp="1"/>
          </p:cNvSpPr>
          <p:nvPr>
            <p:ph idx="1"/>
          </p:nvPr>
        </p:nvSpPr>
        <p:spPr>
          <a:xfrm>
            <a:off x="642938" y="1143000"/>
            <a:ext cx="8343900" cy="4856163"/>
          </a:xfrm>
        </p:spPr>
        <p:txBody>
          <a:bodyPr/>
          <a:lstStyle/>
          <a:p>
            <a:pPr>
              <a:buFont typeface="Wingdings" panose="05000000000000000000" pitchFamily="2" charset="2"/>
              <a:buNone/>
              <a:defRPr/>
            </a:pPr>
            <a:r>
              <a:rPr lang="en-US" altLang="zh-CN" b="1" dirty="0"/>
              <a:t>1.  </a:t>
            </a:r>
            <a:r>
              <a:rPr lang="zh-CN" altLang="en-US" b="1" dirty="0"/>
              <a:t>什么是</a:t>
            </a:r>
            <a:r>
              <a:rPr lang="en-US" altLang="zh-CN" b="1" dirty="0"/>
              <a:t>OOD</a:t>
            </a:r>
          </a:p>
          <a:p>
            <a:pPr lvl="1">
              <a:defRPr/>
            </a:pPr>
            <a:r>
              <a:rPr lang="zh-CN" b="1" dirty="0">
                <a:ea typeface="+mn-ea"/>
              </a:rPr>
              <a:t>面向对象的设计就是在</a:t>
            </a:r>
            <a:r>
              <a:rPr lang="en-US" b="1" dirty="0">
                <a:ea typeface="+mn-ea"/>
              </a:rPr>
              <a:t>OOA</a:t>
            </a:r>
            <a:r>
              <a:rPr lang="zh-CN" b="1" dirty="0">
                <a:ea typeface="+mn-ea"/>
              </a:rPr>
              <a:t>模型基础上运用面向对象方法进行系统设计，目标是产生一个符合具体</a:t>
            </a:r>
            <a:r>
              <a:rPr lang="zh-CN" b="1" dirty="0">
                <a:solidFill>
                  <a:srgbClr val="FF00FF"/>
                </a:solidFill>
                <a:ea typeface="+mn-ea"/>
              </a:rPr>
              <a:t>实现条件</a:t>
            </a:r>
            <a:r>
              <a:rPr lang="zh-CN" b="1" dirty="0">
                <a:ea typeface="+mn-ea"/>
              </a:rPr>
              <a:t>的面向对象设计（</a:t>
            </a:r>
            <a:r>
              <a:rPr lang="en-US" b="1" dirty="0">
                <a:ea typeface="+mn-ea"/>
              </a:rPr>
              <a:t>OOD</a:t>
            </a:r>
            <a:r>
              <a:rPr lang="zh-CN" b="1" dirty="0">
                <a:ea typeface="+mn-ea"/>
              </a:rPr>
              <a:t>）模型。</a:t>
            </a:r>
            <a:endParaRPr lang="en-US" altLang="zh-CN" b="1" dirty="0">
              <a:ea typeface="+mn-ea"/>
            </a:endParaRPr>
          </a:p>
          <a:p>
            <a:pPr lvl="1">
              <a:defRPr/>
            </a:pPr>
            <a:r>
              <a:rPr lang="zh-CN" b="1" dirty="0">
                <a:ea typeface="+mn-ea"/>
              </a:rPr>
              <a:t>与实现条件有关的因素有：图形用户界面、硬件、操作系统、网络、数据库管理系统、编程语言和可复用的类库等。</a:t>
            </a:r>
            <a:endParaRPr lang="en-US" altLang="zh-CN" b="1" dirty="0">
              <a:ea typeface="+mn-ea"/>
            </a:endParaRPr>
          </a:p>
          <a:p>
            <a:pPr lvl="1">
              <a:defRPr/>
            </a:pPr>
            <a:r>
              <a:rPr lang="en-US" b="1" dirty="0">
                <a:ea typeface="+mn-ea"/>
              </a:rPr>
              <a:t>OOA</a:t>
            </a:r>
            <a:r>
              <a:rPr lang="zh-CN" b="1" dirty="0">
                <a:ea typeface="+mn-ea"/>
              </a:rPr>
              <a:t>和</a:t>
            </a:r>
            <a:r>
              <a:rPr lang="en-US" b="1" dirty="0">
                <a:ea typeface="+mn-ea"/>
              </a:rPr>
              <a:t>OOD</a:t>
            </a:r>
            <a:r>
              <a:rPr lang="zh-CN" b="1" dirty="0">
                <a:ea typeface="+mn-ea"/>
              </a:rPr>
              <a:t>采用一致的表示法，使得从</a:t>
            </a:r>
            <a:r>
              <a:rPr lang="en-US" b="1" dirty="0">
                <a:ea typeface="+mn-ea"/>
              </a:rPr>
              <a:t>OOA</a:t>
            </a:r>
            <a:r>
              <a:rPr lang="zh-CN" b="1" dirty="0">
                <a:ea typeface="+mn-ea"/>
              </a:rPr>
              <a:t>到</a:t>
            </a:r>
            <a:r>
              <a:rPr lang="en-US" b="1" dirty="0">
                <a:ea typeface="+mn-ea"/>
              </a:rPr>
              <a:t>OOD</a:t>
            </a:r>
            <a:r>
              <a:rPr lang="zh-CN" b="1" dirty="0">
                <a:ea typeface="+mn-ea"/>
              </a:rPr>
              <a:t>不存在转换，只需要做必要的修改和调整</a:t>
            </a:r>
            <a:r>
              <a:rPr lang="zh-CN" altLang="en-US" b="1" dirty="0">
                <a:ea typeface="+mn-ea"/>
              </a:rPr>
              <a:t>，</a:t>
            </a:r>
            <a:r>
              <a:rPr lang="zh-CN" b="1" dirty="0">
                <a:ea typeface="+mn-ea"/>
              </a:rPr>
              <a:t>或补充某些细节，并增加几个与实现有关的相对独立的部分。</a:t>
            </a:r>
            <a:endParaRPr lang="zh-CN" altLang="en-US" b="1" dirty="0">
              <a:ea typeface="+mn-ea"/>
            </a:endParaRPr>
          </a:p>
        </p:txBody>
      </p:sp>
      <p:sp>
        <p:nvSpPr>
          <p:cNvPr id="9220" name="页脚占位符 3">
            <a:extLst>
              <a:ext uri="{FF2B5EF4-FFF2-40B4-BE49-F238E27FC236}">
                <a16:creationId xmlns:a16="http://schemas.microsoft.com/office/drawing/2014/main" id="{3C3E5104-25A5-4A7E-81B3-193730B07C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3D7C63C6-1E24-4FA2-AF77-D1B81CF92AE3}"/>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8915" name="内容占位符 2">
            <a:extLst>
              <a:ext uri="{FF2B5EF4-FFF2-40B4-BE49-F238E27FC236}">
                <a16:creationId xmlns:a16="http://schemas.microsoft.com/office/drawing/2014/main" id="{BC2E66EC-9659-4975-BA8E-57097094D0AE}"/>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8916" name="页脚占位符 3">
            <a:extLst>
              <a:ext uri="{FF2B5EF4-FFF2-40B4-BE49-F238E27FC236}">
                <a16:creationId xmlns:a16="http://schemas.microsoft.com/office/drawing/2014/main" id="{552543B4-669A-4ADB-8E15-702B3132DB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38917" name="Rectangle 7">
            <a:extLst>
              <a:ext uri="{FF2B5EF4-FFF2-40B4-BE49-F238E27FC236}">
                <a16:creationId xmlns:a16="http://schemas.microsoft.com/office/drawing/2014/main" id="{2DF36DEF-8952-47DD-B783-F140B4F383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pSp>
        <p:nvGrpSpPr>
          <p:cNvPr id="38918" name="Group 3">
            <a:extLst>
              <a:ext uri="{FF2B5EF4-FFF2-40B4-BE49-F238E27FC236}">
                <a16:creationId xmlns:a16="http://schemas.microsoft.com/office/drawing/2014/main" id="{1D965C83-DB76-4A77-AB45-E0CA0358AFB5}"/>
              </a:ext>
            </a:extLst>
          </p:cNvPr>
          <p:cNvGrpSpPr>
            <a:grpSpLocks noChangeAspect="1"/>
          </p:cNvGrpSpPr>
          <p:nvPr/>
        </p:nvGrpSpPr>
        <p:grpSpPr bwMode="auto">
          <a:xfrm>
            <a:off x="214313" y="1643063"/>
            <a:ext cx="8650287" cy="4071937"/>
            <a:chOff x="2950" y="7792"/>
            <a:chExt cx="11670" cy="4826"/>
          </a:xfrm>
        </p:grpSpPr>
        <p:sp>
          <p:nvSpPr>
            <p:cNvPr id="38920" name="AutoShape 6">
              <a:extLst>
                <a:ext uri="{FF2B5EF4-FFF2-40B4-BE49-F238E27FC236}">
                  <a16:creationId xmlns:a16="http://schemas.microsoft.com/office/drawing/2014/main" id="{DD174C67-B3D5-4C72-A8D7-4083711B4806}"/>
                </a:ext>
              </a:extLst>
            </p:cNvPr>
            <p:cNvSpPr>
              <a:spLocks noChangeAspect="1" noChangeArrowheads="1" noTextEdit="1"/>
            </p:cNvSpPr>
            <p:nvPr/>
          </p:nvSpPr>
          <p:spPr bwMode="auto">
            <a:xfrm>
              <a:off x="2950" y="7792"/>
              <a:ext cx="11670" cy="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38921" name="Picture 5" descr="isp1[1]">
              <a:extLst>
                <a:ext uri="{FF2B5EF4-FFF2-40B4-BE49-F238E27FC236}">
                  <a16:creationId xmlns:a16="http://schemas.microsoft.com/office/drawing/2014/main" id="{045F6650-1C95-41D8-A585-4216DCA31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 y="8231"/>
              <a:ext cx="5813" cy="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4" descr="isp2[1]">
              <a:extLst>
                <a:ext uri="{FF2B5EF4-FFF2-40B4-BE49-F238E27FC236}">
                  <a16:creationId xmlns:a16="http://schemas.microsoft.com/office/drawing/2014/main" id="{37D047A0-FCCA-4673-8C0B-974F2478C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 y="7792"/>
              <a:ext cx="6262" cy="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0">
            <a:extLst>
              <a:ext uri="{FF2B5EF4-FFF2-40B4-BE49-F238E27FC236}">
                <a16:creationId xmlns:a16="http://schemas.microsoft.com/office/drawing/2014/main" id="{9BD040B7-2552-47AD-A261-04B195D6EE42}"/>
              </a:ext>
            </a:extLst>
          </p:cNvPr>
          <p:cNvSpPr/>
          <p:nvPr/>
        </p:nvSpPr>
        <p:spPr>
          <a:xfrm>
            <a:off x="4000500" y="6000750"/>
            <a:ext cx="1295400" cy="369888"/>
          </a:xfrm>
          <a:prstGeom prst="rect">
            <a:avLst/>
          </a:prstGeom>
        </p:spPr>
        <p:txBody>
          <a:bodyPr wrap="none">
            <a:spAutoFit/>
          </a:bodyPr>
          <a:lstStyle/>
          <a:p>
            <a:pPr algn="r">
              <a:lnSpc>
                <a:spcPct val="75000"/>
              </a:lnSpc>
              <a:defRPr/>
            </a:pPr>
            <a:r>
              <a:rPr lang="en-US" b="1" dirty="0">
                <a:latin typeface="+mn-lt"/>
                <a:ea typeface="+mn-ea"/>
              </a:rPr>
              <a:t>ISP</a:t>
            </a:r>
            <a:r>
              <a:rPr lang="zh-CN" altLang="en-US" b="1" dirty="0">
                <a:latin typeface="+mn-lt"/>
                <a:ea typeface="+mn-ea"/>
              </a:rPr>
              <a:t>原则</a:t>
            </a:r>
          </a:p>
        </p:txBody>
      </p:sp>
      <p:sp>
        <p:nvSpPr>
          <p:cNvPr id="12" name="文本框 11">
            <a:extLst>
              <a:ext uri="{FF2B5EF4-FFF2-40B4-BE49-F238E27FC236}">
                <a16:creationId xmlns:a16="http://schemas.microsoft.com/office/drawing/2014/main" id="{1DFAC72F-A85D-4BD7-9991-4269D4AA5ABC}"/>
              </a:ext>
            </a:extLst>
          </p:cNvPr>
          <p:cNvSpPr txBox="1"/>
          <p:nvPr/>
        </p:nvSpPr>
        <p:spPr>
          <a:xfrm>
            <a:off x="2161629" y="4759066"/>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1</a:t>
            </a:r>
            <a:endParaRPr lang="zh-CN" altLang="en-US" dirty="0">
              <a:solidFill>
                <a:srgbClr val="FF00FF"/>
              </a:solidFill>
              <a:latin typeface="+mn-lt"/>
              <a:ea typeface="+mn-ea"/>
            </a:endParaRPr>
          </a:p>
        </p:txBody>
      </p:sp>
      <p:sp>
        <p:nvSpPr>
          <p:cNvPr id="13" name="文本框 12">
            <a:extLst>
              <a:ext uri="{FF2B5EF4-FFF2-40B4-BE49-F238E27FC236}">
                <a16:creationId xmlns:a16="http://schemas.microsoft.com/office/drawing/2014/main" id="{F51F5334-C5B1-48AE-A419-8D7E77E70533}"/>
              </a:ext>
            </a:extLst>
          </p:cNvPr>
          <p:cNvSpPr txBox="1"/>
          <p:nvPr/>
        </p:nvSpPr>
        <p:spPr>
          <a:xfrm>
            <a:off x="7308304" y="4753046"/>
            <a:ext cx="817067" cy="461665"/>
          </a:xfrm>
          <a:prstGeom prst="rect">
            <a:avLst/>
          </a:prstGeom>
          <a:noFill/>
        </p:spPr>
        <p:txBody>
          <a:bodyPr wrap="square" rtlCol="0">
            <a:spAutoFit/>
          </a:bodyPr>
          <a:lstStyle/>
          <a:p>
            <a:r>
              <a:rPr lang="zh-CN" altLang="en-US" dirty="0">
                <a:solidFill>
                  <a:srgbClr val="FF00FF"/>
                </a:solidFill>
                <a:latin typeface="+mn-lt"/>
                <a:ea typeface="+mn-ea"/>
              </a:rPr>
              <a:t>图</a:t>
            </a:r>
            <a:r>
              <a:rPr lang="en-US" altLang="zh-CN" dirty="0">
                <a:solidFill>
                  <a:srgbClr val="FF00FF"/>
                </a:solidFill>
                <a:latin typeface="+mn-lt"/>
                <a:ea typeface="+mn-ea"/>
              </a:rPr>
              <a:t>2</a:t>
            </a:r>
            <a:endParaRPr lang="zh-CN" altLang="en-US" dirty="0">
              <a:solidFill>
                <a:srgbClr val="FF00FF"/>
              </a:solidFill>
              <a:latin typeface="+mn-lt"/>
              <a:ea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0781A234-BED9-40B3-A35C-8BCC1CBA7E70}"/>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99572A7A-62D2-4182-B414-9003136B8E89}"/>
              </a:ext>
            </a:extLst>
          </p:cNvPr>
          <p:cNvSpPr>
            <a:spLocks noGrp="1"/>
          </p:cNvSpPr>
          <p:nvPr>
            <p:ph idx="1"/>
          </p:nvPr>
        </p:nvSpPr>
        <p:spPr/>
        <p:txBody>
          <a:bodyPr/>
          <a:lstStyle/>
          <a:p>
            <a:pPr algn="just">
              <a:buFont typeface="Wingdings" panose="05000000000000000000" pitchFamily="2" charset="2"/>
              <a:buNone/>
              <a:defRPr/>
            </a:pPr>
            <a:r>
              <a:rPr lang="en-US" altLang="zh-CN" b="1" dirty="0"/>
              <a:t>6. </a:t>
            </a:r>
            <a:r>
              <a:rPr lang="zh-CN" b="1" dirty="0"/>
              <a:t>组合</a:t>
            </a:r>
            <a:r>
              <a:rPr lang="en-US" b="1" dirty="0"/>
              <a:t>/</a:t>
            </a:r>
            <a:r>
              <a:rPr lang="zh-CN" b="1" dirty="0"/>
              <a:t>聚合复用原则</a:t>
            </a:r>
            <a:r>
              <a:rPr lang="en-US" b="1" dirty="0"/>
              <a:t>(Composite/Aggregation Reuse Principle, CARP)</a:t>
            </a:r>
          </a:p>
          <a:p>
            <a:pPr algn="just">
              <a:buFont typeface="Wingdings" panose="05000000000000000000" pitchFamily="2" charset="2"/>
              <a:buNone/>
              <a:defRPr/>
            </a:pPr>
            <a:r>
              <a:rPr lang="en-US" altLang="zh-CN" sz="2800" b="1" dirty="0"/>
              <a:t>	</a:t>
            </a:r>
            <a:r>
              <a:rPr lang="zh-CN" sz="2800" b="1" dirty="0">
                <a:solidFill>
                  <a:srgbClr val="FF00FF"/>
                </a:solidFill>
              </a:rPr>
              <a:t>在一个新对象里面使用一些已有对象，使之成为新对象的一部分；新对象通过向已有对象委托</a:t>
            </a:r>
            <a:r>
              <a:rPr lang="en-US" altLang="zh-CN" sz="2800" b="1" dirty="0">
                <a:solidFill>
                  <a:srgbClr val="FF00FF"/>
                </a:solidFill>
              </a:rPr>
              <a:t>(</a:t>
            </a:r>
            <a:r>
              <a:rPr lang="en-US" sz="2800" b="1" dirty="0">
                <a:solidFill>
                  <a:srgbClr val="FF00FF"/>
                </a:solidFill>
              </a:rPr>
              <a:t>delegate)</a:t>
            </a:r>
            <a:r>
              <a:rPr lang="zh-CN" sz="2800" b="1" dirty="0">
                <a:solidFill>
                  <a:srgbClr val="FF00FF"/>
                </a:solidFill>
              </a:rPr>
              <a:t>一部分责任而达到复用已有对象的目的</a:t>
            </a:r>
            <a:endParaRPr lang="en-US" altLang="zh-CN" sz="2800" b="1" dirty="0">
              <a:solidFill>
                <a:srgbClr val="FF00FF"/>
              </a:solidFill>
            </a:endParaRPr>
          </a:p>
          <a:p>
            <a:pPr lvl="1" algn="just">
              <a:defRPr/>
            </a:pPr>
            <a:r>
              <a:rPr lang="zh-CN" sz="2400" b="1" dirty="0">
                <a:ea typeface="+mn-ea"/>
              </a:rPr>
              <a:t>实现复用时应首先使用组合</a:t>
            </a:r>
            <a:r>
              <a:rPr lang="en-US" sz="2400" b="1" dirty="0">
                <a:ea typeface="+mn-ea"/>
              </a:rPr>
              <a:t>/</a:t>
            </a:r>
            <a:r>
              <a:rPr lang="zh-CN" sz="2400" b="1" dirty="0">
                <a:ea typeface="+mn-ea"/>
              </a:rPr>
              <a:t>聚合</a:t>
            </a:r>
            <a:r>
              <a:rPr lang="en-US" altLang="zh-CN" sz="2400" b="1" dirty="0">
                <a:ea typeface="+mn-ea"/>
              </a:rPr>
              <a:t>(</a:t>
            </a:r>
            <a:r>
              <a:rPr lang="zh-CN" altLang="en-US" sz="2400" b="1" dirty="0">
                <a:ea typeface="+mn-ea"/>
              </a:rPr>
              <a:t>黑盒复用</a:t>
            </a:r>
            <a:r>
              <a:rPr lang="en-US" altLang="zh-CN" sz="2400" b="1" dirty="0">
                <a:ea typeface="+mn-ea"/>
              </a:rPr>
              <a:t>)</a:t>
            </a:r>
            <a:r>
              <a:rPr lang="zh-CN" sz="2400" b="1" dirty="0">
                <a:ea typeface="+mn-ea"/>
              </a:rPr>
              <a:t>，其次才考虑继承</a:t>
            </a:r>
            <a:r>
              <a:rPr lang="en-US" altLang="zh-CN" sz="2400" b="1" dirty="0">
                <a:ea typeface="+mn-ea"/>
              </a:rPr>
              <a:t>(</a:t>
            </a:r>
            <a:r>
              <a:rPr lang="zh-CN" altLang="en-US" sz="2400" b="1" dirty="0">
                <a:ea typeface="+mn-ea"/>
              </a:rPr>
              <a:t>白盒复用</a:t>
            </a:r>
            <a:r>
              <a:rPr lang="en-US" altLang="zh-CN" sz="2400" b="1" dirty="0">
                <a:ea typeface="+mn-ea"/>
              </a:rPr>
              <a:t>)</a:t>
            </a:r>
            <a:r>
              <a:rPr lang="zh-CN" sz="2400" b="1" dirty="0">
                <a:ea typeface="+mn-ea"/>
              </a:rPr>
              <a:t>。</a:t>
            </a:r>
            <a:endParaRPr lang="en-US" altLang="zh-CN" sz="2400" b="1" dirty="0">
              <a:ea typeface="+mn-ea"/>
            </a:endParaRPr>
          </a:p>
          <a:p>
            <a:pPr lvl="1" algn="just">
              <a:defRPr/>
            </a:pPr>
            <a:r>
              <a:rPr lang="zh-CN" sz="2400" b="1" dirty="0">
                <a:ea typeface="+mn-ea"/>
              </a:rPr>
              <a:t>在使用继承时，要严格遵循</a:t>
            </a:r>
            <a:r>
              <a:rPr lang="en-US" sz="2400" b="1" dirty="0">
                <a:ea typeface="+mn-ea"/>
              </a:rPr>
              <a:t>LSP</a:t>
            </a:r>
            <a:r>
              <a:rPr lang="zh-CN" sz="2400" b="1" dirty="0">
                <a:ea typeface="+mn-ea"/>
              </a:rPr>
              <a:t>原则。</a:t>
            </a:r>
            <a:endParaRPr lang="en-US" altLang="zh-CN" sz="2400" b="1" dirty="0">
              <a:ea typeface="+mn-ea"/>
            </a:endParaRPr>
          </a:p>
          <a:p>
            <a:pPr lvl="1" algn="just">
              <a:defRPr/>
            </a:pPr>
            <a:r>
              <a:rPr lang="zh-CN" sz="2400" b="1" dirty="0">
                <a:ea typeface="+mn-ea"/>
              </a:rPr>
              <a:t>如果两个类具有“</a:t>
            </a:r>
            <a:r>
              <a:rPr lang="en-US" sz="2400" b="1" dirty="0">
                <a:ea typeface="+mn-ea"/>
              </a:rPr>
              <a:t>has-a</a:t>
            </a:r>
            <a:r>
              <a:rPr lang="zh-CN" sz="2400" b="1" dirty="0">
                <a:ea typeface="+mn-ea"/>
              </a:rPr>
              <a:t>”关系则应使用组合</a:t>
            </a:r>
            <a:r>
              <a:rPr lang="en-US" sz="2400" b="1" dirty="0">
                <a:ea typeface="+mn-ea"/>
              </a:rPr>
              <a:t>/</a:t>
            </a:r>
            <a:r>
              <a:rPr lang="zh-CN" sz="2400" b="1" dirty="0">
                <a:ea typeface="+mn-ea"/>
              </a:rPr>
              <a:t>聚合，如果具有“</a:t>
            </a:r>
            <a:r>
              <a:rPr lang="en-US" sz="2400" b="1" dirty="0">
                <a:ea typeface="+mn-ea"/>
              </a:rPr>
              <a:t>is-a</a:t>
            </a:r>
            <a:r>
              <a:rPr lang="zh-CN" sz="2400" b="1" dirty="0">
                <a:ea typeface="+mn-ea"/>
              </a:rPr>
              <a:t>”关系则可使用继承。</a:t>
            </a:r>
            <a:endParaRPr lang="zh-CN" altLang="en-US" sz="2400" b="1" dirty="0">
              <a:solidFill>
                <a:srgbClr val="FF00FF"/>
              </a:solidFill>
              <a:ea typeface="+mn-ea"/>
            </a:endParaRPr>
          </a:p>
        </p:txBody>
      </p:sp>
      <p:sp>
        <p:nvSpPr>
          <p:cNvPr id="39940" name="页脚占位符 3">
            <a:extLst>
              <a:ext uri="{FF2B5EF4-FFF2-40B4-BE49-F238E27FC236}">
                <a16:creationId xmlns:a16="http://schemas.microsoft.com/office/drawing/2014/main" id="{AFA77872-C995-4635-9C59-DD780A078C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BC64EFA8-34BB-4515-B085-EA774CB0BB10}"/>
              </a:ext>
            </a:extLst>
          </p:cNvPr>
          <p:cNvSpPr>
            <a:spLocks noGrp="1"/>
          </p:cNvSpPr>
          <p:nvPr>
            <p:ph type="title"/>
          </p:nvPr>
        </p:nvSpPr>
        <p:spPr/>
        <p:txBody>
          <a:bodyPr/>
          <a:lstStyle/>
          <a:p>
            <a:r>
              <a:rPr lang="en-US" altLang="zh-CN" dirty="0">
                <a:latin typeface="华文中宋" panose="02010600040101010101" pitchFamily="2" charset="-122"/>
              </a:rPr>
              <a:t>§6.3 </a:t>
            </a:r>
            <a:r>
              <a:rPr lang="zh-CN" altLang="en-US" dirty="0">
                <a:latin typeface="华文中宋" panose="02010600040101010101" pitchFamily="2" charset="-122"/>
              </a:rPr>
              <a:t>面向对象设计原则</a:t>
            </a:r>
            <a:endParaRPr lang="zh-CN" altLang="en-US" dirty="0"/>
          </a:p>
        </p:txBody>
      </p:sp>
      <p:sp>
        <p:nvSpPr>
          <p:cNvPr id="3" name="内容占位符 2">
            <a:extLst>
              <a:ext uri="{FF2B5EF4-FFF2-40B4-BE49-F238E27FC236}">
                <a16:creationId xmlns:a16="http://schemas.microsoft.com/office/drawing/2014/main" id="{F7084F24-8BFE-490F-A578-89134186C6C6}"/>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b="1" dirty="0"/>
              <a:t>7. </a:t>
            </a:r>
            <a:r>
              <a:rPr lang="zh-CN" b="1" dirty="0"/>
              <a:t>迪米特法则</a:t>
            </a:r>
            <a:r>
              <a:rPr lang="en-US" b="1" dirty="0"/>
              <a:t>(Law of Demeter, </a:t>
            </a:r>
            <a:r>
              <a:rPr lang="en-US" b="1" dirty="0" err="1"/>
              <a:t>LoD</a:t>
            </a:r>
            <a:r>
              <a:rPr lang="en-US" b="1" dirty="0"/>
              <a:t>)</a:t>
            </a:r>
          </a:p>
          <a:p>
            <a:pPr>
              <a:buFont typeface="Wingdings" panose="05000000000000000000" pitchFamily="2" charset="2"/>
              <a:buNone/>
              <a:defRPr/>
            </a:pPr>
            <a:r>
              <a:rPr lang="en-US" altLang="zh-CN" b="1" dirty="0"/>
              <a:t>	</a:t>
            </a:r>
            <a:r>
              <a:rPr lang="zh-CN" sz="2800" b="1" dirty="0">
                <a:solidFill>
                  <a:srgbClr val="FF00FF"/>
                </a:solidFill>
              </a:rPr>
              <a:t>最少知识原则：一个对象应当可能少的了解其它对象。</a:t>
            </a:r>
            <a:endParaRPr lang="en-US" altLang="zh-CN" sz="2800" b="1" dirty="0">
              <a:solidFill>
                <a:srgbClr val="FF00FF"/>
              </a:solidFill>
            </a:endParaRPr>
          </a:p>
          <a:p>
            <a:pPr lvl="1">
              <a:defRPr/>
            </a:pPr>
            <a:r>
              <a:rPr lang="zh-CN" sz="2400" b="1" dirty="0">
                <a:ea typeface="+mn-ea"/>
              </a:rPr>
              <a:t>只与你直接的朋友们通信，不要跟</a:t>
            </a:r>
            <a:r>
              <a:rPr lang="en-US" sz="2400" b="1" dirty="0">
                <a:ea typeface="+mn-ea"/>
              </a:rPr>
              <a:t>“</a:t>
            </a:r>
            <a:r>
              <a:rPr lang="zh-CN" sz="2400" b="1" dirty="0">
                <a:ea typeface="+mn-ea"/>
              </a:rPr>
              <a:t>陌生人</a:t>
            </a:r>
            <a:r>
              <a:rPr lang="en-US" sz="2400" b="1" dirty="0">
                <a:ea typeface="+mn-ea"/>
              </a:rPr>
              <a:t>”</a:t>
            </a:r>
            <a:r>
              <a:rPr lang="zh-CN" sz="2400" b="1" dirty="0">
                <a:ea typeface="+mn-ea"/>
              </a:rPr>
              <a:t>说话。</a:t>
            </a:r>
            <a:endParaRPr lang="en-US" altLang="zh-CN" sz="2400" b="1" dirty="0">
              <a:ea typeface="+mn-ea"/>
            </a:endParaRPr>
          </a:p>
          <a:p>
            <a:pPr lvl="1">
              <a:defRPr/>
            </a:pPr>
            <a:r>
              <a:rPr lang="zh-CN" sz="2400" b="1" dirty="0">
                <a:ea typeface="+mn-ea"/>
              </a:rPr>
              <a:t>符合下列条件的对象即为朋友：</a:t>
            </a:r>
            <a:endParaRPr lang="en-US" altLang="zh-CN" sz="2400" b="1" dirty="0">
              <a:ea typeface="+mn-ea"/>
            </a:endParaRPr>
          </a:p>
          <a:p>
            <a:pPr lvl="2">
              <a:defRPr/>
            </a:pPr>
            <a:r>
              <a:rPr lang="zh-CN" sz="2200" b="1" dirty="0">
                <a:ea typeface="+mn-ea"/>
                <a:cs typeface="+mn-cs"/>
              </a:rPr>
              <a:t>当前对象本身（</a:t>
            </a:r>
            <a:r>
              <a:rPr lang="en-US" sz="2200" b="1" dirty="0">
                <a:ea typeface="+mn-ea"/>
                <a:cs typeface="+mn-cs"/>
              </a:rPr>
              <a:t>this</a:t>
            </a:r>
            <a:r>
              <a:rPr lang="zh-CN" sz="2200" b="1" dirty="0">
                <a:ea typeface="+mn-ea"/>
                <a:cs typeface="+mn-cs"/>
              </a:rPr>
              <a:t>）；</a:t>
            </a:r>
          </a:p>
          <a:p>
            <a:pPr lvl="2">
              <a:defRPr/>
            </a:pPr>
            <a:r>
              <a:rPr lang="zh-CN" sz="2200" b="1" dirty="0">
                <a:ea typeface="+mn-ea"/>
                <a:cs typeface="+mn-cs"/>
              </a:rPr>
              <a:t>以参量形式传入到当前对象方法中的对象；</a:t>
            </a:r>
          </a:p>
          <a:p>
            <a:pPr lvl="2">
              <a:defRPr/>
            </a:pPr>
            <a:r>
              <a:rPr lang="zh-CN" sz="2200" b="1" dirty="0">
                <a:ea typeface="+mn-ea"/>
                <a:cs typeface="+mn-cs"/>
              </a:rPr>
              <a:t>当前对象的实例变量直接引用的对象；</a:t>
            </a:r>
          </a:p>
          <a:p>
            <a:pPr lvl="2">
              <a:defRPr/>
            </a:pPr>
            <a:r>
              <a:rPr lang="zh-CN" sz="2200" b="1" dirty="0">
                <a:ea typeface="+mn-ea"/>
                <a:cs typeface="+mn-cs"/>
              </a:rPr>
              <a:t>当前对象的实例变量如果是一个聚集，那么聚集中的元素也都是朋友；</a:t>
            </a:r>
          </a:p>
          <a:p>
            <a:pPr lvl="2">
              <a:defRPr/>
            </a:pPr>
            <a:r>
              <a:rPr lang="zh-CN" sz="2200" b="1" dirty="0">
                <a:ea typeface="+mn-ea"/>
                <a:cs typeface="+mn-cs"/>
              </a:rPr>
              <a:t>当前对象所创建的对象。</a:t>
            </a:r>
            <a:endParaRPr lang="zh-CN" altLang="en-US" sz="2200" b="1" dirty="0">
              <a:solidFill>
                <a:srgbClr val="FF00FF"/>
              </a:solidFill>
              <a:ea typeface="+mn-ea"/>
            </a:endParaRPr>
          </a:p>
        </p:txBody>
      </p:sp>
      <p:sp>
        <p:nvSpPr>
          <p:cNvPr id="40964" name="页脚占位符 3">
            <a:extLst>
              <a:ext uri="{FF2B5EF4-FFF2-40B4-BE49-F238E27FC236}">
                <a16:creationId xmlns:a16="http://schemas.microsoft.com/office/drawing/2014/main" id="{0E3F9E39-46D1-4ABE-B783-624D23E50BC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1">
            <a:extLst>
              <a:ext uri="{FF2B5EF4-FFF2-40B4-BE49-F238E27FC236}">
                <a16:creationId xmlns:a16="http://schemas.microsoft.com/office/drawing/2014/main" id="{6EDEE19C-AE78-484D-8C18-B1C41ACDEF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499BFAAE-BAB0-432B-84CD-C50C3F4EE99C}"/>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面向对象设计综述</a:t>
            </a:r>
          </a:p>
          <a:p>
            <a:pPr lvl="1">
              <a:buFont typeface="Wingdings" panose="05000000000000000000" pitchFamily="2" charset="2"/>
              <a:buChar char="u"/>
            </a:pPr>
            <a:r>
              <a:rPr lang="zh-CN" altLang="en-US" sz="4000" b="1">
                <a:solidFill>
                  <a:srgbClr val="333399"/>
                </a:solidFill>
              </a:rPr>
              <a:t>模型层次化</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面向对象设计原则</a:t>
            </a:r>
            <a:endParaRPr lang="en-US" altLang="zh-CN" sz="4000" b="1">
              <a:solidFill>
                <a:srgbClr val="333399"/>
              </a:solidFill>
            </a:endParaRPr>
          </a:p>
          <a:p>
            <a:pPr lvl="1">
              <a:buFont typeface="Wingdings" panose="05000000000000000000" pitchFamily="2" charset="2"/>
              <a:buChar char="u"/>
            </a:pPr>
            <a:r>
              <a:rPr lang="zh-CN" altLang="en-US" sz="4000" b="1" i="1" u="sng">
                <a:solidFill>
                  <a:srgbClr val="99230B"/>
                </a:solidFill>
              </a:rPr>
              <a:t>设计用例实现方案</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ED09A68A-5D9B-415E-A89A-C8E2AA56A0BF}"/>
              </a:ext>
            </a:extLst>
          </p:cNvPr>
          <p:cNvSpPr>
            <a:spLocks noGrp="1"/>
          </p:cNvSpPr>
          <p:nvPr>
            <p:ph type="title"/>
          </p:nvPr>
        </p:nvSpPr>
        <p:spPr/>
        <p:txBody>
          <a:bodyPr/>
          <a:lstStyle/>
          <a:p>
            <a:pPr marL="342900" indent="-342900"/>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A996EB83-B318-4FBC-A01C-7CED382AD764}"/>
              </a:ext>
            </a:extLst>
          </p:cNvPr>
          <p:cNvSpPr>
            <a:spLocks noGrp="1"/>
          </p:cNvSpPr>
          <p:nvPr>
            <p:ph idx="1"/>
          </p:nvPr>
        </p:nvSpPr>
        <p:spPr/>
        <p:txBody>
          <a:bodyPr/>
          <a:lstStyle/>
          <a:p>
            <a:pPr lvl="1">
              <a:defRPr/>
            </a:pPr>
            <a:r>
              <a:rPr lang="zh-CN" b="1" dirty="0">
                <a:latin typeface="+mn-ea"/>
                <a:ea typeface="+mn-ea"/>
                <a:cs typeface="+mn-cs"/>
              </a:rPr>
              <a:t>用例实现指的是在</a:t>
            </a:r>
            <a:r>
              <a:rPr lang="zh-CN" b="1" dirty="0">
                <a:solidFill>
                  <a:srgbClr val="FF00FF"/>
                </a:solidFill>
                <a:latin typeface="+mn-ea"/>
                <a:ea typeface="+mn-ea"/>
                <a:cs typeface="+mn-cs"/>
              </a:rPr>
              <a:t>设计模型</a:t>
            </a:r>
            <a:r>
              <a:rPr lang="zh-CN" b="1" dirty="0">
                <a:latin typeface="+mn-ea"/>
                <a:ea typeface="+mn-ea"/>
                <a:cs typeface="+mn-cs"/>
              </a:rPr>
              <a:t>中用协作的对象描述如何实现用例的各个特定场景，包括所有的成功场景和失败场景。</a:t>
            </a:r>
            <a:endParaRPr lang="en-US" altLang="zh-CN" b="1" dirty="0">
              <a:latin typeface="+mn-ea"/>
              <a:ea typeface="+mn-ea"/>
              <a:cs typeface="+mn-cs"/>
            </a:endParaRPr>
          </a:p>
          <a:p>
            <a:pPr lvl="1">
              <a:defRPr/>
            </a:pPr>
            <a:endParaRPr lang="en-US" altLang="zh-CN" b="1" dirty="0">
              <a:latin typeface="+mn-ea"/>
              <a:ea typeface="+mn-ea"/>
              <a:cs typeface="+mn-cs"/>
            </a:endParaRPr>
          </a:p>
          <a:p>
            <a:pPr lvl="1">
              <a:defRPr/>
            </a:pPr>
            <a:r>
              <a:rPr lang="zh-CN" altLang="en-US" b="1" dirty="0">
                <a:latin typeface="+mn-ea"/>
                <a:ea typeface="+mn-ea"/>
                <a:cs typeface="+mn-cs"/>
              </a:rPr>
              <a:t>设计用例实现方案就是要找出</a:t>
            </a:r>
            <a:r>
              <a:rPr lang="zh-CN" altLang="en-US" b="1" dirty="0">
                <a:solidFill>
                  <a:srgbClr val="FF00FF"/>
                </a:solidFill>
                <a:latin typeface="+mn-ea"/>
                <a:ea typeface="+mn-ea"/>
                <a:cs typeface="+mn-cs"/>
              </a:rPr>
              <a:t>所有层次</a:t>
            </a:r>
            <a:r>
              <a:rPr lang="zh-CN" altLang="en-US" b="1" dirty="0">
                <a:latin typeface="+mn-ea"/>
                <a:ea typeface="+mn-ea"/>
                <a:cs typeface="+mn-cs"/>
              </a:rPr>
              <a:t>中各需要有哪些对象（类）来参与、协同工作，以实现用例的各个场景。</a:t>
            </a:r>
            <a:endParaRPr lang="en-US" altLang="zh-CN" b="1" dirty="0">
              <a:latin typeface="+mn-ea"/>
              <a:ea typeface="+mn-ea"/>
              <a:cs typeface="+mn-cs"/>
            </a:endParaRPr>
          </a:p>
          <a:p>
            <a:pPr marL="630237" lvl="1" indent="0">
              <a:buFont typeface="Wingdings" panose="05000000000000000000" pitchFamily="2" charset="2"/>
              <a:buNone/>
              <a:defRPr/>
            </a:pPr>
            <a:endParaRPr lang="zh-CN" altLang="en-US" b="1" dirty="0">
              <a:latin typeface="+mn-ea"/>
              <a:ea typeface="+mn-ea"/>
            </a:endParaRPr>
          </a:p>
        </p:txBody>
      </p:sp>
      <p:sp>
        <p:nvSpPr>
          <p:cNvPr id="44036" name="页脚占位符 3">
            <a:extLst>
              <a:ext uri="{FF2B5EF4-FFF2-40B4-BE49-F238E27FC236}">
                <a16:creationId xmlns:a16="http://schemas.microsoft.com/office/drawing/2014/main" id="{27B146C7-4182-42C2-941B-8D654EF494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3E2ACF44-9B52-41F3-A32C-7A87DFFB9F04}"/>
              </a:ext>
            </a:extLst>
          </p:cNvPr>
          <p:cNvSpPr>
            <a:spLocks noGrp="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37EBE115-6F45-48CD-AB14-08109105E3E3}"/>
              </a:ext>
            </a:extLst>
          </p:cNvPr>
          <p:cNvSpPr>
            <a:spLocks noGrp="1"/>
          </p:cNvSpPr>
          <p:nvPr>
            <p:ph idx="1"/>
          </p:nvPr>
        </p:nvSpPr>
        <p:spPr>
          <a:xfrm>
            <a:off x="323850" y="1196975"/>
            <a:ext cx="8667750" cy="4856163"/>
          </a:xfrm>
        </p:spPr>
        <p:txBody>
          <a:bodyPr/>
          <a:lstStyle/>
          <a:p>
            <a:pPr marL="0" indent="0" algn="just">
              <a:buFont typeface="Wingdings" panose="05000000000000000000" pitchFamily="2" charset="2"/>
              <a:buNone/>
              <a:defRPr/>
            </a:pPr>
            <a:r>
              <a:rPr lang="zh-CN" altLang="en-US" b="1" dirty="0"/>
              <a:t>步骤：</a:t>
            </a:r>
            <a:endParaRPr lang="en-US" altLang="zh-CN" b="1" dirty="0"/>
          </a:p>
          <a:p>
            <a:pPr marL="630237" lvl="1" indent="0" algn="just">
              <a:buFont typeface="Wingdings" panose="05000000000000000000" pitchFamily="2" charset="2"/>
              <a:buNone/>
              <a:defRPr/>
            </a:pPr>
            <a:r>
              <a:rPr lang="en-US" altLang="zh-CN" b="1" dirty="0">
                <a:ea typeface="+mn-ea"/>
              </a:rPr>
              <a:t>1. </a:t>
            </a:r>
            <a:r>
              <a:rPr lang="zh-CN" altLang="en-US" b="1" dirty="0">
                <a:ea typeface="+mn-ea"/>
              </a:rPr>
              <a:t>创建系统动态结构。即分析出用例中的每个系统事件由哪些对象参与以及如何协同工作来完成</a:t>
            </a:r>
            <a:endParaRPr lang="en-US" altLang="zh-CN" b="1" dirty="0">
              <a:ea typeface="+mn-ea"/>
            </a:endParaRPr>
          </a:p>
          <a:p>
            <a:pPr lvl="1" algn="just">
              <a:defRPr/>
            </a:pPr>
            <a:r>
              <a:rPr lang="en-US" altLang="zh-CN" b="1" dirty="0">
                <a:ea typeface="+mn-ea"/>
              </a:rPr>
              <a:t>UML</a:t>
            </a:r>
            <a:r>
              <a:rPr lang="zh-CN" altLang="zh-CN" b="1" dirty="0">
                <a:ea typeface="+mn-ea"/>
              </a:rPr>
              <a:t>协作图是描述对象如何协作以实现用例场景的有效工具。</a:t>
            </a:r>
            <a:endParaRPr lang="en-US" altLang="zh-CN" b="1" dirty="0">
              <a:ea typeface="+mn-ea"/>
            </a:endParaRPr>
          </a:p>
          <a:p>
            <a:pPr marL="630237" lvl="1" indent="0" algn="just">
              <a:buFont typeface="Wingdings" panose="05000000000000000000" pitchFamily="2" charset="2"/>
              <a:buNone/>
              <a:defRPr/>
            </a:pPr>
            <a:r>
              <a:rPr lang="en-US" altLang="zh-CN" b="1" dirty="0">
                <a:ea typeface="+mn-ea"/>
              </a:rPr>
              <a:t>2. </a:t>
            </a:r>
            <a:r>
              <a:rPr lang="zh-CN" altLang="en-US" b="1" dirty="0">
                <a:ea typeface="+mn-ea"/>
              </a:rPr>
              <a:t>创建系统静态结构。根据动态结构模型，创建系统设计类图，确定类之间的调用关系和每个类应当具备的操作和方法。</a:t>
            </a:r>
            <a:endParaRPr lang="zh-CN" altLang="en-US" dirty="0">
              <a:ea typeface="+mn-ea"/>
            </a:endParaRPr>
          </a:p>
          <a:p>
            <a:pPr lvl="1" algn="just">
              <a:defRPr/>
            </a:pPr>
            <a:r>
              <a:rPr lang="zh-CN" altLang="zh-CN" b="1" dirty="0">
                <a:ea typeface="+mn-ea"/>
              </a:rPr>
              <a:t>在设计用例实现方案过程中，我们会往业务</a:t>
            </a:r>
            <a:r>
              <a:rPr lang="en-US" altLang="zh-CN" b="1" dirty="0">
                <a:ea typeface="+mn-ea"/>
              </a:rPr>
              <a:t>/</a:t>
            </a:r>
            <a:r>
              <a:rPr lang="zh-CN" altLang="zh-CN" b="1" dirty="0">
                <a:ea typeface="+mn-ea"/>
              </a:rPr>
              <a:t>领域层的类中增加属性、操作和方法，实现其从分析类到</a:t>
            </a:r>
            <a:r>
              <a:rPr lang="zh-CN" altLang="zh-CN" b="1" dirty="0">
                <a:solidFill>
                  <a:srgbClr val="FF00FF"/>
                </a:solidFill>
                <a:ea typeface="+mn-ea"/>
              </a:rPr>
              <a:t>设计类</a:t>
            </a:r>
            <a:r>
              <a:rPr lang="zh-CN" altLang="zh-CN" b="1" dirty="0">
                <a:ea typeface="+mn-ea"/>
              </a:rPr>
              <a:t>的转变。</a:t>
            </a:r>
            <a:endParaRPr lang="en-US" altLang="zh-CN" b="1" dirty="0">
              <a:ea typeface="+mn-ea"/>
            </a:endParaRPr>
          </a:p>
        </p:txBody>
      </p:sp>
      <p:sp>
        <p:nvSpPr>
          <p:cNvPr id="45060" name="页脚占位符 3">
            <a:extLst>
              <a:ext uri="{FF2B5EF4-FFF2-40B4-BE49-F238E27FC236}">
                <a16:creationId xmlns:a16="http://schemas.microsoft.com/office/drawing/2014/main" id="{506347B9-1B47-448D-918A-F129F6D2697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a:extLst>
              <a:ext uri="{FF2B5EF4-FFF2-40B4-BE49-F238E27FC236}">
                <a16:creationId xmlns:a16="http://schemas.microsoft.com/office/drawing/2014/main" id="{EE736C9E-845A-44FE-9FF7-24C3044F63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6498E45C-289A-43CD-891C-F8474E884739}"/>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solidFill>
                <a:srgbClr val="FF3300"/>
              </a:solidFill>
            </a:endParaRPr>
          </a:p>
        </p:txBody>
      </p:sp>
      <p:sp>
        <p:nvSpPr>
          <p:cNvPr id="31747" name="Rectangle 3">
            <a:extLst>
              <a:ext uri="{FF2B5EF4-FFF2-40B4-BE49-F238E27FC236}">
                <a16:creationId xmlns:a16="http://schemas.microsoft.com/office/drawing/2014/main" id="{A743D98F-1D38-49FB-8DE7-C358317FF46E}"/>
              </a:ext>
            </a:extLst>
          </p:cNvPr>
          <p:cNvSpPr>
            <a:spLocks noGrp="1" noChangeArrowheads="1"/>
          </p:cNvSpPr>
          <p:nvPr>
            <p:ph type="body" idx="1"/>
          </p:nvPr>
        </p:nvSpPr>
        <p:spPr>
          <a:xfrm>
            <a:off x="647700" y="1003300"/>
            <a:ext cx="8343900" cy="5068888"/>
          </a:xfrm>
        </p:spPr>
        <p:txBody>
          <a:bodyPr/>
          <a:lstStyle/>
          <a:p>
            <a:pPr>
              <a:lnSpc>
                <a:spcPct val="80000"/>
              </a:lnSpc>
              <a:defRPr/>
            </a:pPr>
            <a:r>
              <a:rPr lang="zh-CN" altLang="en-US" sz="2800" b="1" dirty="0"/>
              <a:t>设计类的来源有两部分。</a:t>
            </a:r>
          </a:p>
          <a:p>
            <a:pPr lvl="1">
              <a:lnSpc>
                <a:spcPct val="80000"/>
              </a:lnSpc>
              <a:defRPr/>
            </a:pPr>
            <a:r>
              <a:rPr lang="zh-CN" altLang="en-US" sz="2400" b="1" dirty="0">
                <a:ea typeface="+mn-ea"/>
              </a:rPr>
              <a:t>一部分由领域模型中的概念类转换而来</a:t>
            </a:r>
          </a:p>
          <a:p>
            <a:pPr lvl="1">
              <a:lnSpc>
                <a:spcPct val="80000"/>
              </a:lnSpc>
              <a:defRPr/>
            </a:pPr>
            <a:r>
              <a:rPr lang="zh-CN" altLang="en-US" sz="2400" b="1" dirty="0">
                <a:ea typeface="+mn-ea"/>
              </a:rPr>
              <a:t>另一部分则是为实现而新增的一些类，如负责对象持久化的类、负责通信的类。 </a:t>
            </a:r>
          </a:p>
          <a:p>
            <a:pPr>
              <a:lnSpc>
                <a:spcPct val="80000"/>
              </a:lnSpc>
              <a:defRPr/>
            </a:pPr>
            <a:r>
              <a:rPr lang="zh-CN" altLang="en-US" sz="2800" b="1" dirty="0"/>
              <a:t>每一个设计类对应的对象都有自己明确的职责。对象的职责分为两种类型：</a:t>
            </a:r>
          </a:p>
          <a:p>
            <a:pPr lvl="1">
              <a:lnSpc>
                <a:spcPct val="80000"/>
              </a:lnSpc>
              <a:defRPr/>
            </a:pPr>
            <a:r>
              <a:rPr lang="zh-CN" altLang="en-US" sz="2400" b="1" dirty="0">
                <a:ea typeface="+mn-ea"/>
              </a:rPr>
              <a:t>了解型（</a:t>
            </a:r>
            <a:r>
              <a:rPr lang="en-US" altLang="zh-CN" sz="2400" b="1" dirty="0">
                <a:ea typeface="+mn-ea"/>
              </a:rPr>
              <a:t>knowing</a:t>
            </a:r>
            <a:r>
              <a:rPr lang="zh-CN" altLang="en-US" sz="2400" b="1" dirty="0">
                <a:ea typeface="+mn-ea"/>
              </a:rPr>
              <a:t>）职责。细分为三类：对象要了解自己私有的封装数据；了解相关联的对象；了解能够派生或者计算的事物。领域模型是获取对象了解型职责的重要来源，因为领域模型揭示了对象的属性和关联。</a:t>
            </a:r>
          </a:p>
          <a:p>
            <a:pPr lvl="1">
              <a:lnSpc>
                <a:spcPct val="80000"/>
              </a:lnSpc>
              <a:defRPr/>
            </a:pPr>
            <a:r>
              <a:rPr lang="zh-CN" altLang="en-US" sz="2400" b="1" dirty="0">
                <a:ea typeface="+mn-ea"/>
              </a:rPr>
              <a:t>行为型（</a:t>
            </a:r>
            <a:r>
              <a:rPr lang="en-US" altLang="zh-CN" sz="2400" b="1" dirty="0">
                <a:ea typeface="+mn-ea"/>
              </a:rPr>
              <a:t>doing</a:t>
            </a:r>
            <a:r>
              <a:rPr lang="zh-CN" altLang="en-US" sz="2400" b="1" dirty="0">
                <a:ea typeface="+mn-ea"/>
              </a:rPr>
              <a:t>）职责。细分为三类：对象自身要能执行一些行为，如创建一个对象或者进行计算；对象要能启动其他对象中的动作；对象要能控制或协调其他对象中的活动。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a:extLst>
              <a:ext uri="{FF2B5EF4-FFF2-40B4-BE49-F238E27FC236}">
                <a16:creationId xmlns:a16="http://schemas.microsoft.com/office/drawing/2014/main" id="{8E2873FF-2BDD-47AE-B1A9-7484106EAC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7107" name="Rectangle 2">
            <a:extLst>
              <a:ext uri="{FF2B5EF4-FFF2-40B4-BE49-F238E27FC236}">
                <a16:creationId xmlns:a16="http://schemas.microsoft.com/office/drawing/2014/main" id="{54D1DD41-2C11-45D9-B879-A316D6780EA0}"/>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4275" name="Rectangle 3">
            <a:extLst>
              <a:ext uri="{FF2B5EF4-FFF2-40B4-BE49-F238E27FC236}">
                <a16:creationId xmlns:a16="http://schemas.microsoft.com/office/drawing/2014/main" id="{06E03B50-92C6-426F-A0AD-21BE73D8F7B8}"/>
              </a:ext>
            </a:extLst>
          </p:cNvPr>
          <p:cNvSpPr>
            <a:spLocks noGrp="1" noChangeArrowheads="1"/>
          </p:cNvSpPr>
          <p:nvPr>
            <p:ph type="body" idx="1"/>
          </p:nvPr>
        </p:nvSpPr>
        <p:spPr>
          <a:xfrm>
            <a:off x="107950" y="1071563"/>
            <a:ext cx="8985250" cy="5381625"/>
          </a:xfrm>
        </p:spPr>
        <p:txBody>
          <a:bodyPr/>
          <a:lstStyle/>
          <a:p>
            <a:pPr algn="just">
              <a:lnSpc>
                <a:spcPct val="80000"/>
              </a:lnSpc>
              <a:defRPr/>
            </a:pPr>
            <a:r>
              <a:rPr lang="zh-CN" altLang="en-US" sz="2900" b="1" dirty="0">
                <a:solidFill>
                  <a:srgbClr val="FF0000"/>
                </a:solidFill>
                <a:latin typeface="+mn-ea"/>
              </a:rPr>
              <a:t>方法</a:t>
            </a:r>
            <a:r>
              <a:rPr lang="zh-CN" altLang="en-US" sz="2900" b="1" dirty="0">
                <a:latin typeface="+mn-ea"/>
              </a:rPr>
              <a:t>是对象操作的实现，是完成对象行为型职责的手段。对象的行为型职责通过调用对象的方法来实现。将职责分配给一个对象还是多个对象，是分配给一个方法还是多个方法要受到职责粒度的影响。 </a:t>
            </a:r>
          </a:p>
          <a:p>
            <a:pPr algn="just">
              <a:lnSpc>
                <a:spcPct val="80000"/>
              </a:lnSpc>
              <a:defRPr/>
            </a:pPr>
            <a:r>
              <a:rPr lang="zh-CN" altLang="en-US" sz="2900" b="1" dirty="0">
                <a:latin typeface="+mn-ea"/>
              </a:rPr>
              <a:t>面向对象设计最关键的活动是</a:t>
            </a:r>
            <a:r>
              <a:rPr lang="zh-CN" altLang="en-US" sz="2900" b="1" dirty="0">
                <a:solidFill>
                  <a:srgbClr val="FF0000"/>
                </a:solidFill>
                <a:latin typeface="+mn-ea"/>
              </a:rPr>
              <a:t>正确地给对象分配职责</a:t>
            </a:r>
            <a:r>
              <a:rPr lang="zh-CN" altLang="en-US" sz="2900" b="1" dirty="0">
                <a:latin typeface="+mn-ea"/>
              </a:rPr>
              <a:t>，这直接关系到设计模型的质量。 </a:t>
            </a:r>
          </a:p>
          <a:p>
            <a:pPr algn="just">
              <a:lnSpc>
                <a:spcPct val="80000"/>
              </a:lnSpc>
              <a:defRPr/>
            </a:pPr>
            <a:r>
              <a:rPr lang="zh-CN" altLang="en-US" sz="2900" b="1" dirty="0">
                <a:solidFill>
                  <a:srgbClr val="FF0000"/>
                </a:solidFill>
                <a:latin typeface="+mn-ea"/>
              </a:rPr>
              <a:t>模式</a:t>
            </a:r>
            <a:r>
              <a:rPr lang="zh-CN" altLang="en-US" sz="2900" b="1" dirty="0">
                <a:latin typeface="+mn-ea"/>
              </a:rPr>
              <a:t>是面向对象软件的设计经验，是可重用的设计思想，描述了在特定环境中某一类问题的成功解决方案，并提供经过实践检验的解决这类问题的通用模式。</a:t>
            </a:r>
          </a:p>
          <a:p>
            <a:pPr algn="just">
              <a:lnSpc>
                <a:spcPct val="80000"/>
              </a:lnSpc>
              <a:defRPr/>
            </a:pPr>
            <a:r>
              <a:rPr lang="zh-CN" altLang="en-US" sz="2900" b="1" dirty="0">
                <a:latin typeface="+mn-ea"/>
              </a:rPr>
              <a:t>模式定义了一组相互协作的类，包括类的职责和类之间的交互方式，它其实是使用面向对象基本原则对具体问题的解决方案。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a:extLst>
              <a:ext uri="{FF2B5EF4-FFF2-40B4-BE49-F238E27FC236}">
                <a16:creationId xmlns:a16="http://schemas.microsoft.com/office/drawing/2014/main" id="{403A997E-2DD2-4797-953C-1075A81EB6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42515BE2-1A24-4A2A-9DA5-4F342D43AF7A}"/>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BD3AD460-8074-4C80-9D45-AB5DABB93A9C}"/>
              </a:ext>
            </a:extLst>
          </p:cNvPr>
          <p:cNvSpPr>
            <a:spLocks noGrp="1" noChangeArrowheads="1"/>
          </p:cNvSpPr>
          <p:nvPr>
            <p:ph type="body" idx="1"/>
          </p:nvPr>
        </p:nvSpPr>
        <p:spPr>
          <a:xfrm>
            <a:off x="647700" y="1196975"/>
            <a:ext cx="8343900" cy="5068888"/>
          </a:xfrm>
        </p:spPr>
        <p:txBody>
          <a:bodyPr/>
          <a:lstStyle/>
          <a:p>
            <a:pPr>
              <a:defRPr/>
            </a:pPr>
            <a:r>
              <a:rPr lang="zh-CN" altLang="en-US" b="1" dirty="0">
                <a:latin typeface="+mn-ea"/>
              </a:rPr>
              <a:t>模式名称：一个助记名，用一两个词描述模式的问题、解决方案和效果；</a:t>
            </a:r>
          </a:p>
          <a:p>
            <a:pPr>
              <a:defRPr/>
            </a:pPr>
            <a:r>
              <a:rPr lang="zh-CN" altLang="en-US" b="1" dirty="0">
                <a:latin typeface="+mn-ea"/>
              </a:rPr>
              <a:t>问题：描述了何时使用模式。或者说模式的使用问题域；</a:t>
            </a:r>
          </a:p>
          <a:p>
            <a:pPr>
              <a:defRPr/>
            </a:pPr>
            <a:r>
              <a:rPr lang="zh-CN" altLang="en-US" b="1" dirty="0">
                <a:latin typeface="+mn-ea"/>
              </a:rPr>
              <a:t>解决方案：描述了设计的组成部分、组成部分之间的相互关系及各自的职责和协作方式；</a:t>
            </a:r>
          </a:p>
          <a:p>
            <a:pPr>
              <a:defRPr/>
            </a:pPr>
            <a:r>
              <a:rPr lang="zh-CN" altLang="en-US" b="1" dirty="0">
                <a:latin typeface="+mn-ea"/>
              </a:rPr>
              <a:t>效果：描述了模式应用的效果和使用模式应权衡的问题。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FEFB5165-E8FC-43E6-88BB-F659853EC311}"/>
              </a:ext>
            </a:extLst>
          </p:cNvPr>
          <p:cNvSpPr>
            <a:spLocks noGrp="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AC0DEF19-D6F9-40BD-B279-545ADE4DA695}"/>
              </a:ext>
            </a:extLst>
          </p:cNvPr>
          <p:cNvSpPr>
            <a:spLocks noGrp="1"/>
          </p:cNvSpPr>
          <p:nvPr>
            <p:ph idx="1"/>
          </p:nvPr>
        </p:nvSpPr>
        <p:spPr>
          <a:xfrm>
            <a:off x="647700" y="1000125"/>
            <a:ext cx="8343900" cy="4856163"/>
          </a:xfrm>
        </p:spPr>
        <p:txBody>
          <a:bodyPr/>
          <a:lstStyle/>
          <a:p>
            <a:pPr algn="just">
              <a:buFont typeface="Wingdings" panose="05000000000000000000" pitchFamily="2" charset="2"/>
              <a:buNone/>
              <a:defRPr/>
            </a:pPr>
            <a:r>
              <a:rPr lang="en-US" altLang="zh-CN" b="1" dirty="0"/>
              <a:t>1. GRASP</a:t>
            </a:r>
            <a:r>
              <a:rPr lang="zh-CN" altLang="en-US" b="1" dirty="0"/>
              <a:t>设计模式</a:t>
            </a:r>
            <a:endParaRPr lang="en-US" altLang="zh-CN" b="1" dirty="0"/>
          </a:p>
          <a:p>
            <a:pPr lvl="1" algn="just">
              <a:defRPr/>
            </a:pPr>
            <a:r>
              <a:rPr lang="en-US" altLang="zh-CN" b="1" dirty="0">
                <a:ea typeface="+mn-ea"/>
                <a:cs typeface="+mn-cs"/>
              </a:rPr>
              <a:t>GRASP</a:t>
            </a:r>
            <a:r>
              <a:rPr lang="zh-CN" altLang="en-US" b="1" dirty="0">
                <a:ea typeface="+mn-ea"/>
                <a:cs typeface="+mn-cs"/>
              </a:rPr>
              <a:t>（</a:t>
            </a:r>
            <a:r>
              <a:rPr lang="en-US" altLang="zh-CN" b="1" dirty="0">
                <a:ea typeface="+mn-ea"/>
                <a:cs typeface="+mn-cs"/>
              </a:rPr>
              <a:t>General Responsibility Assignment Software Patterns</a:t>
            </a:r>
            <a:r>
              <a:rPr lang="zh-CN" altLang="en-US" b="1" dirty="0">
                <a:ea typeface="+mn-ea"/>
                <a:cs typeface="+mn-cs"/>
              </a:rPr>
              <a:t>）是一种软件设计模式，称为对象职责分配模式</a:t>
            </a:r>
            <a:r>
              <a:rPr lang="zh-CN" b="1" dirty="0">
                <a:ea typeface="+mn-ea"/>
                <a:cs typeface="+mn-cs"/>
              </a:rPr>
              <a:t>。</a:t>
            </a:r>
            <a:endParaRPr lang="en-US" altLang="zh-CN" b="1" dirty="0">
              <a:ea typeface="+mn-ea"/>
              <a:cs typeface="+mn-cs"/>
            </a:endParaRPr>
          </a:p>
          <a:p>
            <a:pPr lvl="1" algn="just">
              <a:defRPr/>
            </a:pPr>
            <a:r>
              <a:rPr lang="en-US" altLang="zh-CN" b="1" dirty="0">
                <a:ea typeface="+mn-ea"/>
              </a:rPr>
              <a:t>GRASP</a:t>
            </a:r>
            <a:r>
              <a:rPr lang="zh-CN" altLang="en-US" b="1" dirty="0">
                <a:ea typeface="+mn-ea"/>
              </a:rPr>
              <a:t>提出了几个基本原则，用来解决面向对象设计的一些“基本”问题。与</a:t>
            </a:r>
            <a:r>
              <a:rPr lang="en-US" altLang="zh-CN" b="1" dirty="0" err="1">
                <a:ea typeface="+mn-ea"/>
              </a:rPr>
              <a:t>GoF</a:t>
            </a:r>
            <a:r>
              <a:rPr lang="zh-CN" altLang="en-US" b="1" dirty="0">
                <a:ea typeface="+mn-ea"/>
              </a:rPr>
              <a:t>设计模式不同的地方在于，</a:t>
            </a:r>
            <a:r>
              <a:rPr lang="en-US" altLang="zh-CN" b="1" dirty="0" err="1">
                <a:ea typeface="+mn-ea"/>
              </a:rPr>
              <a:t>GoF</a:t>
            </a:r>
            <a:r>
              <a:rPr lang="zh-CN" altLang="en-US" b="1" dirty="0">
                <a:ea typeface="+mn-ea"/>
              </a:rPr>
              <a:t>等设计模式是针对特定问题而提出的解决方法，而</a:t>
            </a:r>
            <a:r>
              <a:rPr lang="en-US" altLang="zh-CN" b="1" dirty="0">
                <a:ea typeface="+mn-ea"/>
              </a:rPr>
              <a:t>GRASP</a:t>
            </a:r>
            <a:r>
              <a:rPr lang="zh-CN" altLang="en-US" b="1" dirty="0">
                <a:ea typeface="+mn-ea"/>
              </a:rPr>
              <a:t>则是站在面向对象设计的角度，告诉我们怎么样设计问题空间中的类与它们的行为责任，以及明确类之间的相互关系等等。</a:t>
            </a:r>
            <a:r>
              <a:rPr lang="en-US" altLang="zh-CN" b="1" dirty="0">
                <a:ea typeface="+mn-ea"/>
              </a:rPr>
              <a:t>GRASP</a:t>
            </a:r>
            <a:r>
              <a:rPr lang="zh-CN" altLang="en-US" b="1" dirty="0">
                <a:ea typeface="+mn-ea"/>
              </a:rPr>
              <a:t>可以说是</a:t>
            </a:r>
            <a:r>
              <a:rPr lang="en-US" altLang="zh-CN" b="1" dirty="0" err="1">
                <a:ea typeface="+mn-ea"/>
              </a:rPr>
              <a:t>GoF</a:t>
            </a:r>
            <a:r>
              <a:rPr lang="zh-CN" altLang="en-US" b="1" dirty="0">
                <a:ea typeface="+mn-ea"/>
              </a:rPr>
              <a:t>等设计模式的基础</a:t>
            </a:r>
            <a:r>
              <a:rPr lang="zh-CN" b="1" dirty="0">
                <a:ea typeface="+mn-ea"/>
              </a:rPr>
              <a:t>。</a:t>
            </a:r>
            <a:endParaRPr lang="en-US" altLang="zh-CN" b="1" dirty="0">
              <a:ea typeface="+mn-ea"/>
              <a:cs typeface="+mn-cs"/>
            </a:endParaRPr>
          </a:p>
          <a:p>
            <a:pPr algn="just">
              <a:buFont typeface="Wingdings" panose="05000000000000000000" pitchFamily="2" charset="2"/>
              <a:buNone/>
              <a:defRPr/>
            </a:pPr>
            <a:endParaRPr lang="zh-CN" altLang="en-US" b="1" dirty="0"/>
          </a:p>
        </p:txBody>
      </p:sp>
      <p:sp>
        <p:nvSpPr>
          <p:cNvPr id="49156" name="页脚占位符 3">
            <a:extLst>
              <a:ext uri="{FF2B5EF4-FFF2-40B4-BE49-F238E27FC236}">
                <a16:creationId xmlns:a16="http://schemas.microsoft.com/office/drawing/2014/main" id="{6B3AAD06-1712-4C27-A950-A6D8C6A230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BCBC452F-E267-40FF-941F-1DEE61013C08}"/>
              </a:ext>
            </a:extLst>
          </p:cNvPr>
          <p:cNvSpPr>
            <a:spLocks noGrp="1"/>
          </p:cNvSpPr>
          <p:nvPr>
            <p:ph type="title"/>
          </p:nvPr>
        </p:nvSpPr>
        <p:spPr/>
        <p:txBody>
          <a:bodyPr/>
          <a:lstStyle/>
          <a:p>
            <a:r>
              <a:rPr lang="en-US" altLang="zh-CN" dirty="0">
                <a:latin typeface="华文中宋" panose="02010600040101010101" pitchFamily="2" charset="-122"/>
              </a:rPr>
              <a:t>§6.1 </a:t>
            </a:r>
            <a:r>
              <a:rPr lang="zh-CN" altLang="en-US" dirty="0">
                <a:latin typeface="华文中宋" panose="02010600040101010101" pitchFamily="2" charset="-122"/>
              </a:rPr>
              <a:t>面向对象设计综述</a:t>
            </a:r>
            <a:endParaRPr lang="zh-CN" altLang="en-US" dirty="0"/>
          </a:p>
        </p:txBody>
      </p:sp>
      <p:sp>
        <p:nvSpPr>
          <p:cNvPr id="3" name="内容占位符 2">
            <a:extLst>
              <a:ext uri="{FF2B5EF4-FFF2-40B4-BE49-F238E27FC236}">
                <a16:creationId xmlns:a16="http://schemas.microsoft.com/office/drawing/2014/main" id="{9BC97001-8CE9-4AAA-9613-A274490DA68B}"/>
              </a:ext>
            </a:extLst>
          </p:cNvPr>
          <p:cNvSpPr>
            <a:spLocks noGrp="1"/>
          </p:cNvSpPr>
          <p:nvPr>
            <p:ph idx="1"/>
          </p:nvPr>
        </p:nvSpPr>
        <p:spPr>
          <a:xfrm>
            <a:off x="642938" y="1143000"/>
            <a:ext cx="8343900" cy="4856163"/>
          </a:xfrm>
        </p:spPr>
        <p:txBody>
          <a:bodyPr/>
          <a:lstStyle/>
          <a:p>
            <a:pPr>
              <a:buFont typeface="Wingdings" panose="05000000000000000000" pitchFamily="2" charset="2"/>
              <a:buNone/>
              <a:defRPr/>
            </a:pPr>
            <a:r>
              <a:rPr lang="en-US" altLang="zh-CN" b="1" dirty="0"/>
              <a:t>2. OOD</a:t>
            </a:r>
            <a:r>
              <a:rPr lang="zh-CN" altLang="en-US" b="1" dirty="0"/>
              <a:t>主要工作</a:t>
            </a:r>
            <a:endParaRPr lang="en-US" altLang="zh-CN" b="1" dirty="0"/>
          </a:p>
          <a:p>
            <a:pPr marL="1144587" lvl="1" indent="-514350">
              <a:buFont typeface="+mj-ea"/>
              <a:buAutoNum type="circleNumDbPlain"/>
              <a:defRPr/>
            </a:pPr>
            <a:r>
              <a:rPr lang="zh-CN" b="1" dirty="0">
                <a:ea typeface="+mn-ea"/>
              </a:rPr>
              <a:t>软件体系结构设计</a:t>
            </a:r>
            <a:endParaRPr lang="en-US" altLang="zh-CN" b="1" dirty="0">
              <a:ea typeface="+mn-ea"/>
            </a:endParaRPr>
          </a:p>
          <a:p>
            <a:pPr marL="1144587" lvl="1" indent="-514350">
              <a:buFont typeface="+mj-ea"/>
              <a:buAutoNum type="circleNumDbPlain"/>
              <a:defRPr/>
            </a:pPr>
            <a:r>
              <a:rPr lang="zh-CN" b="1" dirty="0">
                <a:ea typeface="+mn-ea"/>
              </a:rPr>
              <a:t>用例实现方案设计</a:t>
            </a:r>
            <a:endParaRPr lang="en-US" altLang="zh-CN" b="1" dirty="0">
              <a:ea typeface="+mn-ea"/>
            </a:endParaRPr>
          </a:p>
          <a:p>
            <a:pPr marL="1144587" lvl="1" indent="-514350">
              <a:buFont typeface="+mj-ea"/>
              <a:buAutoNum type="circleNumDbPlain"/>
              <a:defRPr/>
            </a:pPr>
            <a:r>
              <a:rPr lang="zh-CN" b="1" dirty="0">
                <a:ea typeface="+mn-ea"/>
              </a:rPr>
              <a:t>用户界面设计</a:t>
            </a:r>
            <a:endParaRPr lang="en-US" altLang="zh-CN" b="1" dirty="0">
              <a:ea typeface="+mn-ea"/>
            </a:endParaRPr>
          </a:p>
          <a:p>
            <a:pPr lvl="1">
              <a:defRPr/>
            </a:pPr>
            <a:r>
              <a:rPr lang="zh-CN" b="1" dirty="0">
                <a:ea typeface="+mn-ea"/>
              </a:rPr>
              <a:t>软件体系结构设计在用例实现方案设计之前进行，用户界面设计和其他两项工作之间无明显的先后次序关系</a:t>
            </a:r>
            <a:endParaRPr lang="en-US" altLang="zh-CN" b="1" dirty="0">
              <a:ea typeface="+mn-ea"/>
            </a:endParaRPr>
          </a:p>
          <a:p>
            <a:pPr lvl="1">
              <a:defRPr/>
            </a:pPr>
            <a:r>
              <a:rPr lang="en-US" b="1" dirty="0">
                <a:ea typeface="+mn-ea"/>
              </a:rPr>
              <a:t>OOD</a:t>
            </a:r>
            <a:r>
              <a:rPr lang="zh-CN" b="1" dirty="0">
                <a:ea typeface="+mn-ea"/>
              </a:rPr>
              <a:t>的成果是以</a:t>
            </a:r>
            <a:r>
              <a:rPr lang="en-US" b="1" dirty="0">
                <a:ea typeface="+mn-ea"/>
              </a:rPr>
              <a:t>UML</a:t>
            </a:r>
            <a:r>
              <a:rPr lang="zh-CN" b="1" dirty="0">
                <a:ea typeface="+mn-ea"/>
              </a:rPr>
              <a:t>包图等表示的软件体系结构、以交互图和类图表示的用例实现、针对复杂对象的状态图和用以描述流程化处理过程的活动图等。</a:t>
            </a:r>
            <a:endParaRPr lang="zh-CN" altLang="en-US" b="1" dirty="0">
              <a:ea typeface="+mn-ea"/>
            </a:endParaRPr>
          </a:p>
        </p:txBody>
      </p:sp>
      <p:sp>
        <p:nvSpPr>
          <p:cNvPr id="10244" name="页脚占位符 3">
            <a:extLst>
              <a:ext uri="{FF2B5EF4-FFF2-40B4-BE49-F238E27FC236}">
                <a16:creationId xmlns:a16="http://schemas.microsoft.com/office/drawing/2014/main" id="{7EADC4BC-5642-4F26-B5B8-248D6877BEA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519F148-59A2-470C-9DB7-5B9C276CC7D8}"/>
              </a:ext>
            </a:extLst>
          </p:cNvPr>
          <p:cNvSpPr>
            <a:spLocks noGrp="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 name="内容占位符 2">
            <a:extLst>
              <a:ext uri="{FF2B5EF4-FFF2-40B4-BE49-F238E27FC236}">
                <a16:creationId xmlns:a16="http://schemas.microsoft.com/office/drawing/2014/main" id="{C70D5858-0DDF-4CD6-B6F5-996A29D15F5F}"/>
              </a:ext>
            </a:extLst>
          </p:cNvPr>
          <p:cNvSpPr>
            <a:spLocks noGrp="1"/>
          </p:cNvSpPr>
          <p:nvPr>
            <p:ph idx="1"/>
          </p:nvPr>
        </p:nvSpPr>
        <p:spPr>
          <a:xfrm>
            <a:off x="571500" y="1357313"/>
            <a:ext cx="8343900" cy="4856162"/>
          </a:xfrm>
        </p:spPr>
        <p:txBody>
          <a:bodyPr>
            <a:normAutofit fontScale="92500" lnSpcReduction="10000"/>
          </a:bodyPr>
          <a:lstStyle/>
          <a:p>
            <a:pPr>
              <a:lnSpc>
                <a:spcPct val="80000"/>
              </a:lnSpc>
              <a:defRPr/>
            </a:pPr>
            <a:r>
              <a:rPr lang="zh-CN" altLang="en-US" b="1" dirty="0">
                <a:solidFill>
                  <a:srgbClr val="0000FF"/>
                </a:solidFill>
              </a:rPr>
              <a:t>信息专家（</a:t>
            </a:r>
            <a:r>
              <a:rPr lang="en-US" altLang="zh-CN" b="1" dirty="0">
                <a:solidFill>
                  <a:srgbClr val="0000FF"/>
                </a:solidFill>
              </a:rPr>
              <a:t>Information Expert</a:t>
            </a:r>
            <a:r>
              <a:rPr lang="zh-CN" altLang="en-US" b="1" dirty="0">
                <a:solidFill>
                  <a:srgbClr val="0000FF"/>
                </a:solidFill>
              </a:rPr>
              <a:t>）</a:t>
            </a:r>
          </a:p>
          <a:p>
            <a:pPr>
              <a:lnSpc>
                <a:spcPct val="80000"/>
              </a:lnSpc>
              <a:defRPr/>
            </a:pPr>
            <a:r>
              <a:rPr lang="zh-CN" altLang="en-US" b="1" dirty="0">
                <a:solidFill>
                  <a:srgbClr val="0000FF"/>
                </a:solidFill>
                <a:latin typeface="+mj-lt"/>
              </a:rPr>
              <a:t>创建者（</a:t>
            </a:r>
            <a:r>
              <a:rPr lang="en-US" altLang="zh-CN" b="1" dirty="0">
                <a:solidFill>
                  <a:srgbClr val="0000FF"/>
                </a:solidFill>
                <a:latin typeface="+mj-lt"/>
              </a:rPr>
              <a:t>Creator</a:t>
            </a:r>
            <a:r>
              <a:rPr lang="zh-CN" altLang="en-US" b="1" dirty="0">
                <a:solidFill>
                  <a:srgbClr val="0000FF"/>
                </a:solidFill>
                <a:latin typeface="+mj-lt"/>
              </a:rPr>
              <a:t>）</a:t>
            </a:r>
          </a:p>
          <a:p>
            <a:pPr>
              <a:lnSpc>
                <a:spcPct val="80000"/>
              </a:lnSpc>
              <a:defRPr/>
            </a:pPr>
            <a:r>
              <a:rPr lang="zh-CN" altLang="en-US" b="1" dirty="0">
                <a:solidFill>
                  <a:srgbClr val="0000FF"/>
                </a:solidFill>
                <a:latin typeface="+mj-lt"/>
              </a:rPr>
              <a:t>控制器（</a:t>
            </a:r>
            <a:r>
              <a:rPr lang="en-US" altLang="zh-CN" b="1" dirty="0">
                <a:solidFill>
                  <a:srgbClr val="0000FF"/>
                </a:solidFill>
                <a:latin typeface="+mj-lt"/>
              </a:rPr>
              <a:t>Controller</a:t>
            </a:r>
            <a:r>
              <a:rPr lang="zh-CN" altLang="en-US" b="1" dirty="0">
                <a:solidFill>
                  <a:srgbClr val="0000FF"/>
                </a:solidFill>
                <a:latin typeface="+mj-lt"/>
              </a:rPr>
              <a:t>）</a:t>
            </a:r>
          </a:p>
          <a:p>
            <a:pPr>
              <a:lnSpc>
                <a:spcPct val="80000"/>
              </a:lnSpc>
              <a:defRPr/>
            </a:pPr>
            <a:r>
              <a:rPr lang="zh-CN" altLang="en-US" b="1" dirty="0">
                <a:latin typeface="+mj-lt"/>
              </a:rPr>
              <a:t>低耦合（</a:t>
            </a:r>
            <a:r>
              <a:rPr lang="en-US" altLang="zh-CN" b="1" dirty="0">
                <a:latin typeface="+mj-lt"/>
              </a:rPr>
              <a:t>Low Coupling</a:t>
            </a:r>
            <a:r>
              <a:rPr lang="zh-CN" altLang="en-US" b="1" dirty="0">
                <a:latin typeface="+mj-lt"/>
              </a:rPr>
              <a:t>）</a:t>
            </a:r>
          </a:p>
          <a:p>
            <a:pPr>
              <a:lnSpc>
                <a:spcPct val="80000"/>
              </a:lnSpc>
              <a:defRPr/>
            </a:pPr>
            <a:r>
              <a:rPr lang="zh-CN" altLang="en-US" b="1" dirty="0">
                <a:latin typeface="+mj-lt"/>
              </a:rPr>
              <a:t>高内聚（</a:t>
            </a:r>
            <a:r>
              <a:rPr lang="en-US" altLang="zh-CN" b="1" dirty="0">
                <a:latin typeface="+mj-lt"/>
              </a:rPr>
              <a:t>High Cohesion</a:t>
            </a:r>
            <a:r>
              <a:rPr lang="zh-CN" altLang="en-US" b="1" dirty="0">
                <a:latin typeface="+mj-lt"/>
              </a:rPr>
              <a:t>）</a:t>
            </a:r>
          </a:p>
          <a:p>
            <a:pPr>
              <a:lnSpc>
                <a:spcPct val="80000"/>
              </a:lnSpc>
              <a:defRPr/>
            </a:pPr>
            <a:r>
              <a:rPr lang="zh-CN" altLang="en-US" b="1" dirty="0">
                <a:latin typeface="+mj-lt"/>
              </a:rPr>
              <a:t>多态（</a:t>
            </a:r>
            <a:r>
              <a:rPr lang="en-US" altLang="zh-CN" b="1" dirty="0">
                <a:latin typeface="+mj-lt"/>
              </a:rPr>
              <a:t>Polymorphism</a:t>
            </a:r>
            <a:r>
              <a:rPr lang="zh-CN" altLang="en-US" b="1" dirty="0">
                <a:latin typeface="+mj-lt"/>
              </a:rPr>
              <a:t>）</a:t>
            </a:r>
          </a:p>
          <a:p>
            <a:pPr>
              <a:lnSpc>
                <a:spcPct val="80000"/>
              </a:lnSpc>
              <a:defRPr/>
            </a:pPr>
            <a:r>
              <a:rPr lang="zh-CN" altLang="en-US" b="1" dirty="0">
                <a:latin typeface="+mj-lt"/>
              </a:rPr>
              <a:t>纯虚构（</a:t>
            </a:r>
            <a:r>
              <a:rPr lang="en-US" altLang="zh-CN" b="1" dirty="0">
                <a:latin typeface="+mj-lt"/>
              </a:rPr>
              <a:t>Pure Fabrication</a:t>
            </a:r>
            <a:r>
              <a:rPr lang="zh-CN" altLang="en-US" b="1" dirty="0">
                <a:latin typeface="+mj-lt"/>
              </a:rPr>
              <a:t>）</a:t>
            </a:r>
          </a:p>
          <a:p>
            <a:pPr>
              <a:lnSpc>
                <a:spcPct val="80000"/>
              </a:lnSpc>
              <a:defRPr/>
            </a:pPr>
            <a:r>
              <a:rPr lang="zh-CN" altLang="en-US" b="1" dirty="0">
                <a:latin typeface="+mj-lt"/>
              </a:rPr>
              <a:t>间接性（</a:t>
            </a:r>
            <a:r>
              <a:rPr lang="en-US" altLang="zh-CN" b="1" dirty="0">
                <a:latin typeface="+mj-lt"/>
              </a:rPr>
              <a:t>Indirection</a:t>
            </a:r>
            <a:r>
              <a:rPr lang="zh-CN" altLang="en-US" b="1" dirty="0">
                <a:latin typeface="+mj-lt"/>
              </a:rPr>
              <a:t>）</a:t>
            </a:r>
          </a:p>
          <a:p>
            <a:pPr>
              <a:lnSpc>
                <a:spcPct val="80000"/>
              </a:lnSpc>
              <a:defRPr/>
            </a:pPr>
            <a:r>
              <a:rPr lang="zh-CN" altLang="en-US" b="1" dirty="0">
                <a:latin typeface="+mj-lt"/>
              </a:rPr>
              <a:t>防止变异（</a:t>
            </a:r>
            <a:r>
              <a:rPr lang="en-US" altLang="zh-CN" b="1" dirty="0">
                <a:latin typeface="+mj-lt"/>
              </a:rPr>
              <a:t>Protected Variations</a:t>
            </a:r>
            <a:r>
              <a:rPr lang="zh-CN" altLang="en-US" b="1" dirty="0">
                <a:latin typeface="+mj-lt"/>
              </a:rPr>
              <a:t>）</a:t>
            </a:r>
          </a:p>
        </p:txBody>
      </p:sp>
      <p:sp>
        <p:nvSpPr>
          <p:cNvPr id="50180" name="页脚占位符 3">
            <a:extLst>
              <a:ext uri="{FF2B5EF4-FFF2-40B4-BE49-F238E27FC236}">
                <a16:creationId xmlns:a16="http://schemas.microsoft.com/office/drawing/2014/main" id="{B59E5375-EEB3-4D97-AFF8-FD49AFF9FFA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a:extLst>
              <a:ext uri="{FF2B5EF4-FFF2-40B4-BE49-F238E27FC236}">
                <a16:creationId xmlns:a16="http://schemas.microsoft.com/office/drawing/2014/main" id="{C2F140A8-0046-4403-B522-9C38251AFC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1203" name="Rectangle 2">
            <a:extLst>
              <a:ext uri="{FF2B5EF4-FFF2-40B4-BE49-F238E27FC236}">
                <a16:creationId xmlns:a16="http://schemas.microsoft.com/office/drawing/2014/main" id="{9BCF6CD2-6E0D-4B07-BAD3-80C3EFBF1085}"/>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37BC1D31-59CB-4CF8-9AD7-0810A6CB6CF0}"/>
              </a:ext>
            </a:extLst>
          </p:cNvPr>
          <p:cNvSpPr>
            <a:spLocks noGrp="1" noChangeArrowheads="1"/>
          </p:cNvSpPr>
          <p:nvPr>
            <p:ph type="body" idx="1"/>
          </p:nvPr>
        </p:nvSpPr>
        <p:spPr>
          <a:xfrm>
            <a:off x="647700" y="1030288"/>
            <a:ext cx="8343900" cy="5399087"/>
          </a:xfrm>
        </p:spPr>
        <p:txBody>
          <a:bodyPr/>
          <a:lstStyle/>
          <a:p>
            <a:pPr>
              <a:lnSpc>
                <a:spcPct val="70000"/>
              </a:lnSpc>
              <a:buFont typeface="Wingdings" panose="05000000000000000000" pitchFamily="2" charset="2"/>
              <a:buNone/>
              <a:defRPr/>
            </a:pPr>
            <a:r>
              <a:rPr lang="en-US" altLang="zh-CN" sz="2800" b="1" dirty="0">
                <a:latin typeface="+mn-ea"/>
              </a:rPr>
              <a:t>(1) </a:t>
            </a:r>
            <a:r>
              <a:rPr lang="zh-CN" altLang="en-US" sz="2800" b="1" dirty="0">
                <a:latin typeface="+mn-ea"/>
              </a:rPr>
              <a:t>信息专家模式</a:t>
            </a:r>
            <a:endParaRPr lang="en-US" altLang="zh-CN" sz="2800" b="1" dirty="0">
              <a:latin typeface="+mn-ea"/>
            </a:endParaRPr>
          </a:p>
          <a:p>
            <a:pPr lvl="1">
              <a:lnSpc>
                <a:spcPct val="70000"/>
              </a:lnSpc>
              <a:defRPr/>
            </a:pPr>
            <a:r>
              <a:rPr lang="zh-CN" altLang="en-US" b="1" dirty="0">
                <a:latin typeface="+mn-ea"/>
                <a:ea typeface="+mn-ea"/>
              </a:rPr>
              <a:t>给对象分配职责的通用原则：</a:t>
            </a:r>
          </a:p>
          <a:p>
            <a:pPr lvl="1">
              <a:lnSpc>
                <a:spcPct val="70000"/>
              </a:lnSpc>
              <a:defRPr/>
            </a:pPr>
            <a:r>
              <a:rPr lang="zh-CN" altLang="en-US" b="1" dirty="0">
                <a:solidFill>
                  <a:srgbClr val="FF0000"/>
                </a:solidFill>
                <a:latin typeface="+mn-ea"/>
                <a:ea typeface="+mn-ea"/>
              </a:rPr>
              <a:t>将职责分配给拥有履行职责所必需信息的类</a:t>
            </a:r>
            <a:r>
              <a:rPr lang="en-US" altLang="zh-CN" b="1" dirty="0">
                <a:solidFill>
                  <a:srgbClr val="FF0000"/>
                </a:solidFill>
                <a:latin typeface="+mn-ea"/>
                <a:ea typeface="+mn-ea"/>
              </a:rPr>
              <a:t>—</a:t>
            </a:r>
            <a:r>
              <a:rPr lang="zh-CN" altLang="en-US" b="1" dirty="0">
                <a:solidFill>
                  <a:srgbClr val="FF0000"/>
                </a:solidFill>
                <a:latin typeface="+mn-ea"/>
                <a:ea typeface="+mn-ea"/>
              </a:rPr>
              <a:t>即信息专家</a:t>
            </a:r>
            <a:r>
              <a:rPr lang="zh-CN" altLang="en-US" b="1" dirty="0">
                <a:latin typeface="+mn-ea"/>
                <a:ea typeface="+mn-ea"/>
              </a:rPr>
              <a:t>。换言之，对象处理自己拥有信息的事务。 </a:t>
            </a:r>
          </a:p>
          <a:p>
            <a:pPr lvl="1">
              <a:lnSpc>
                <a:spcPct val="70000"/>
              </a:lnSpc>
              <a:defRPr/>
            </a:pPr>
            <a:r>
              <a:rPr lang="zh-CN" altLang="en-US" b="1" dirty="0">
                <a:latin typeface="+mn-ea"/>
                <a:ea typeface="+mn-ea"/>
              </a:rPr>
              <a:t>根据信息专家模式，应该找到拥有履行职责所必须的信息的类，选取类的方法：</a:t>
            </a:r>
          </a:p>
          <a:p>
            <a:pPr lvl="2">
              <a:lnSpc>
                <a:spcPct val="70000"/>
              </a:lnSpc>
              <a:defRPr/>
            </a:pPr>
            <a:r>
              <a:rPr lang="zh-CN" altLang="en-US" b="1" dirty="0">
                <a:latin typeface="+mn-ea"/>
                <a:ea typeface="+mn-ea"/>
              </a:rPr>
              <a:t>如果在设计模型中存在相关的类，先到设计模型中查看；</a:t>
            </a:r>
          </a:p>
          <a:p>
            <a:pPr lvl="2">
              <a:lnSpc>
                <a:spcPct val="70000"/>
              </a:lnSpc>
              <a:defRPr/>
            </a:pPr>
            <a:r>
              <a:rPr lang="zh-CN" altLang="en-US" b="1" dirty="0">
                <a:latin typeface="+mn-ea"/>
                <a:ea typeface="+mn-ea"/>
              </a:rPr>
              <a:t>如果在设计模型中不存在相关的类，则到领域模型中查看，试着应用或扩展领域模型，得出相应的设计类。</a:t>
            </a:r>
          </a:p>
          <a:p>
            <a:pPr lvl="1">
              <a:lnSpc>
                <a:spcPct val="70000"/>
              </a:lnSpc>
              <a:defRPr/>
            </a:pPr>
            <a:r>
              <a:rPr lang="zh-CN" altLang="en-US" b="1" dirty="0">
                <a:latin typeface="+mn-ea"/>
                <a:ea typeface="+mn-ea"/>
              </a:rPr>
              <a:t>职责的实现需要信息，而信息往往分布在不同的对象中，一个任务可能需要多个对象（信息专家）协作来完成。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a:extLst>
              <a:ext uri="{FF2B5EF4-FFF2-40B4-BE49-F238E27FC236}">
                <a16:creationId xmlns:a16="http://schemas.microsoft.com/office/drawing/2014/main" id="{809DCA10-54B2-472C-B58A-3021D50DF9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2DE901A8-8C88-46A6-B74E-CF9E5B88753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63491" name="Rectangle 3">
            <a:extLst>
              <a:ext uri="{FF2B5EF4-FFF2-40B4-BE49-F238E27FC236}">
                <a16:creationId xmlns:a16="http://schemas.microsoft.com/office/drawing/2014/main" id="{D2C546A2-EDD9-42FC-96ED-444BAACE346E}"/>
              </a:ext>
            </a:extLst>
          </p:cNvPr>
          <p:cNvSpPr>
            <a:spLocks noGrp="1" noChangeArrowheads="1"/>
          </p:cNvSpPr>
          <p:nvPr>
            <p:ph type="body" idx="1"/>
          </p:nvPr>
        </p:nvSpPr>
        <p:spPr/>
        <p:txBody>
          <a:bodyPr/>
          <a:lstStyle/>
          <a:p>
            <a:pPr marL="609600" indent="-609600">
              <a:lnSpc>
                <a:spcPct val="80000"/>
              </a:lnSpc>
              <a:defRPr/>
            </a:pPr>
            <a:r>
              <a:rPr lang="zh-CN" altLang="en-US" sz="2800" b="1" dirty="0">
                <a:latin typeface="+mn-ea"/>
              </a:rPr>
              <a:t>在线考试系统中，某个类需要知道</a:t>
            </a:r>
            <a:r>
              <a:rPr lang="zh-CN" altLang="en-US" sz="2800" b="1" dirty="0">
                <a:solidFill>
                  <a:srgbClr val="FF3300"/>
                </a:solidFill>
                <a:latin typeface="+mn-ea"/>
              </a:rPr>
              <a:t>某份考卷选择题</a:t>
            </a:r>
            <a:r>
              <a:rPr lang="zh-CN" altLang="en-US" sz="2800" b="1" dirty="0">
                <a:latin typeface="+mn-ea"/>
              </a:rPr>
              <a:t>的总得分。那么谁应该负责获取考卷的选择题总得分？</a:t>
            </a:r>
          </a:p>
          <a:p>
            <a:pPr marL="609600" indent="-609600">
              <a:lnSpc>
                <a:spcPct val="80000"/>
              </a:lnSpc>
              <a:defRPr/>
            </a:pPr>
            <a:r>
              <a:rPr lang="zh-CN" altLang="en-US" sz="2800" b="1" dirty="0">
                <a:latin typeface="+mn-ea"/>
              </a:rPr>
              <a:t>分析：要得到一份考卷的选择题得分，需要知道哪些信息呢？</a:t>
            </a:r>
          </a:p>
          <a:p>
            <a:pPr marL="1163638" lvl="1" indent="-533400">
              <a:lnSpc>
                <a:spcPct val="80000"/>
              </a:lnSpc>
              <a:defRPr/>
            </a:pPr>
            <a:r>
              <a:rPr lang="zh-CN" altLang="en-US" sz="2400" b="1" dirty="0">
                <a:latin typeface="+mn-ea"/>
                <a:ea typeface="+mn-ea"/>
              </a:rPr>
              <a:t>这份考卷有哪些选择题、以及各选择题的得分。</a:t>
            </a:r>
          </a:p>
          <a:p>
            <a:pPr marL="1163638" lvl="1" indent="-533400">
              <a:lnSpc>
                <a:spcPct val="80000"/>
              </a:lnSpc>
              <a:defRPr/>
            </a:pPr>
            <a:r>
              <a:rPr lang="zh-CN" altLang="en-US" sz="2400" b="1" dirty="0">
                <a:latin typeface="+mn-ea"/>
                <a:ea typeface="+mn-ea"/>
              </a:rPr>
              <a:t>从单选题或多选题类中获取学生提交的答案。</a:t>
            </a:r>
          </a:p>
          <a:p>
            <a:pPr marL="1163638" lvl="1" indent="-533400">
              <a:lnSpc>
                <a:spcPct val="80000"/>
              </a:lnSpc>
              <a:defRPr/>
            </a:pPr>
            <a:r>
              <a:rPr lang="zh-CN" altLang="en-US" sz="2400" b="1" dirty="0">
                <a:latin typeface="+mn-ea"/>
                <a:ea typeface="+mn-ea"/>
              </a:rPr>
              <a:t>从考题规格说明中获取该题的标准答案。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a:extLst>
              <a:ext uri="{FF2B5EF4-FFF2-40B4-BE49-F238E27FC236}">
                <a16:creationId xmlns:a16="http://schemas.microsoft.com/office/drawing/2014/main" id="{42ED3380-99C4-4FAD-8456-1B5238F6FA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3251" name="Rectangle 2">
            <a:extLst>
              <a:ext uri="{FF2B5EF4-FFF2-40B4-BE49-F238E27FC236}">
                <a16:creationId xmlns:a16="http://schemas.microsoft.com/office/drawing/2014/main" id="{C6FB1CA8-D47A-49CE-8692-530A185AD88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3252" name="Rectangle 5">
            <a:extLst>
              <a:ext uri="{FF2B5EF4-FFF2-40B4-BE49-F238E27FC236}">
                <a16:creationId xmlns:a16="http://schemas.microsoft.com/office/drawing/2014/main" id="{C902FD2B-37B1-466B-B135-018E5FB37089}"/>
              </a:ext>
            </a:extLst>
          </p:cNvPr>
          <p:cNvSpPr>
            <a:spLocks noChangeArrowheads="1"/>
          </p:cNvSpPr>
          <p:nvPr/>
        </p:nvSpPr>
        <p:spPr bwMode="auto">
          <a:xfrm>
            <a:off x="0" y="226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53253" name="Object 2">
            <a:extLst>
              <a:ext uri="{FF2B5EF4-FFF2-40B4-BE49-F238E27FC236}">
                <a16:creationId xmlns:a16="http://schemas.microsoft.com/office/drawing/2014/main" id="{66AE0934-024C-44AF-89E9-1658FC1F4568}"/>
              </a:ext>
            </a:extLst>
          </p:cNvPr>
          <p:cNvGraphicFramePr>
            <a:graphicFrameLocks noChangeAspect="1"/>
          </p:cNvGraphicFramePr>
          <p:nvPr/>
        </p:nvGraphicFramePr>
        <p:xfrm>
          <a:off x="684213" y="1125538"/>
          <a:ext cx="7848600" cy="5334000"/>
        </p:xfrm>
        <a:graphic>
          <a:graphicData uri="http://schemas.openxmlformats.org/presentationml/2006/ole">
            <mc:AlternateContent xmlns:mc="http://schemas.openxmlformats.org/markup-compatibility/2006">
              <mc:Choice xmlns:v="urn:schemas-microsoft-com:vml" Requires="v">
                <p:oleObj spid="_x0000_s12300" name="Visio" r:id="rId3" imgW="3415284" imgH="2322881" progId="Visio.Drawing.11">
                  <p:embed/>
                </p:oleObj>
              </mc:Choice>
              <mc:Fallback>
                <p:oleObj name="Visio" r:id="rId3" imgW="3415284" imgH="2322881" progId="Visio.Drawing.11">
                  <p:embed/>
                  <p:pic>
                    <p:nvPicPr>
                      <p:cNvPr id="53253" name="Object 2">
                        <a:extLst>
                          <a:ext uri="{FF2B5EF4-FFF2-40B4-BE49-F238E27FC236}">
                            <a16:creationId xmlns:a16="http://schemas.microsoft.com/office/drawing/2014/main" id="{66AE0934-024C-44AF-89E9-1658FC1F4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25538"/>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105703E3-D485-48D9-9098-07A4191E3815}"/>
              </a:ext>
            </a:extLst>
          </p:cNvPr>
          <p:cNvSpPr/>
          <p:nvPr/>
        </p:nvSpPr>
        <p:spPr>
          <a:xfrm>
            <a:off x="4071938" y="6000750"/>
            <a:ext cx="3878262" cy="461963"/>
          </a:xfrm>
          <a:prstGeom prst="rect">
            <a:avLst/>
          </a:prstGeom>
        </p:spPr>
        <p:txBody>
          <a:bodyPr wrap="none">
            <a:spAutoFit/>
          </a:bodyPr>
          <a:lstStyle/>
          <a:p>
            <a:pPr eaLnBrk="1" hangingPunct="1">
              <a:defRPr/>
            </a:pPr>
            <a:r>
              <a:rPr lang="zh-CN" altLang="en-US" b="1" dirty="0">
                <a:latin typeface="+mn-ea"/>
                <a:ea typeface="+mn-ea"/>
              </a:rPr>
              <a:t>在线考试系统部分领域模型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3">
            <a:extLst>
              <a:ext uri="{FF2B5EF4-FFF2-40B4-BE49-F238E27FC236}">
                <a16:creationId xmlns:a16="http://schemas.microsoft.com/office/drawing/2014/main" id="{1E12A574-D895-43FD-A60A-211A007977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5F1F4DE7-20B9-4321-9AAD-902F31359584}"/>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66563" name="Rectangle 3">
            <a:extLst>
              <a:ext uri="{FF2B5EF4-FFF2-40B4-BE49-F238E27FC236}">
                <a16:creationId xmlns:a16="http://schemas.microsoft.com/office/drawing/2014/main" id="{ADB599D5-36B2-4DC8-8BD3-34F17C52A294}"/>
              </a:ext>
            </a:extLst>
          </p:cNvPr>
          <p:cNvSpPr>
            <a:spLocks noGrp="1" noChangeArrowheads="1"/>
          </p:cNvSpPr>
          <p:nvPr>
            <p:ph type="body" idx="1"/>
          </p:nvPr>
        </p:nvSpPr>
        <p:spPr/>
        <p:txBody>
          <a:bodyPr/>
          <a:lstStyle/>
          <a:p>
            <a:pPr>
              <a:lnSpc>
                <a:spcPct val="70000"/>
              </a:lnSpc>
              <a:defRPr/>
            </a:pPr>
            <a:r>
              <a:rPr lang="zh-CN" altLang="en-US" sz="2800" b="1" dirty="0"/>
              <a:t>考卷</a:t>
            </a:r>
          </a:p>
          <a:p>
            <a:pPr lvl="1">
              <a:lnSpc>
                <a:spcPct val="70000"/>
              </a:lnSpc>
              <a:defRPr/>
            </a:pPr>
            <a:r>
              <a:rPr lang="zh-CN" altLang="en-US" sz="2400" b="1" dirty="0">
                <a:ea typeface="+mn-ea"/>
              </a:rPr>
              <a:t>向设计模型中加入一个软件类，命名为</a:t>
            </a:r>
            <a:r>
              <a:rPr lang="en-US" altLang="zh-CN" sz="2400" b="1" dirty="0" err="1">
                <a:ea typeface="+mn-ea"/>
              </a:rPr>
              <a:t>TestPaper</a:t>
            </a:r>
            <a:r>
              <a:rPr lang="zh-CN" altLang="en-US" sz="2400" b="1" dirty="0">
                <a:ea typeface="+mn-ea"/>
              </a:rPr>
              <a:t>，并且给这个类分配获取选择题总得分的职责，这个职责通过取名为</a:t>
            </a:r>
            <a:r>
              <a:rPr lang="en-US" altLang="zh-CN" sz="2400" b="1" dirty="0" err="1">
                <a:ea typeface="+mn-ea"/>
              </a:rPr>
              <a:t>getScore</a:t>
            </a:r>
            <a:r>
              <a:rPr lang="zh-CN" altLang="en-US" sz="2400" b="1" dirty="0">
                <a:ea typeface="+mn-ea"/>
              </a:rPr>
              <a:t>的方法实现。 </a:t>
            </a:r>
          </a:p>
          <a:p>
            <a:pPr>
              <a:lnSpc>
                <a:spcPct val="70000"/>
              </a:lnSpc>
              <a:defRPr/>
            </a:pPr>
            <a:r>
              <a:rPr lang="zh-CN" altLang="en-US" sz="2800" b="1" dirty="0"/>
              <a:t>考题</a:t>
            </a:r>
          </a:p>
          <a:p>
            <a:pPr lvl="1">
              <a:lnSpc>
                <a:spcPct val="70000"/>
              </a:lnSpc>
              <a:defRPr/>
            </a:pPr>
            <a:r>
              <a:rPr lang="zh-CN" altLang="en-US" sz="2400" b="1" dirty="0">
                <a:ea typeface="+mn-ea"/>
              </a:rPr>
              <a:t>向设计模型中增加一个名为</a:t>
            </a:r>
            <a:r>
              <a:rPr lang="en-US" altLang="zh-CN" sz="2400" b="1" dirty="0">
                <a:ea typeface="+mn-ea"/>
              </a:rPr>
              <a:t>Question</a:t>
            </a:r>
            <a:r>
              <a:rPr lang="zh-CN" altLang="en-US" sz="2400" b="1" dirty="0">
                <a:ea typeface="+mn-ea"/>
              </a:rPr>
              <a:t>（考题）的抽象类，并且给这个类分配获取某道题得分的职责，这个职责通过取名为</a:t>
            </a:r>
            <a:r>
              <a:rPr lang="en-US" altLang="zh-CN" sz="2400" b="1" dirty="0" err="1">
                <a:ea typeface="+mn-ea"/>
              </a:rPr>
              <a:t>getSubScore</a:t>
            </a:r>
            <a:r>
              <a:rPr lang="zh-CN" altLang="en-US" sz="2400" b="1" dirty="0">
                <a:ea typeface="+mn-ea"/>
              </a:rPr>
              <a:t>的抽象方法实现 </a:t>
            </a:r>
          </a:p>
          <a:p>
            <a:pPr>
              <a:lnSpc>
                <a:spcPct val="70000"/>
              </a:lnSpc>
              <a:defRPr/>
            </a:pPr>
            <a:r>
              <a:rPr lang="zh-CN" altLang="en-US" sz="2800" b="1"/>
              <a:t>考题规格说明</a:t>
            </a:r>
            <a:endParaRPr lang="zh-CN" altLang="en-US" sz="2800" b="1" dirty="0"/>
          </a:p>
          <a:p>
            <a:pPr lvl="1">
              <a:lnSpc>
                <a:spcPct val="70000"/>
              </a:lnSpc>
              <a:defRPr/>
            </a:pPr>
            <a:r>
              <a:rPr lang="zh-CN" altLang="en-US" sz="2400" b="1" dirty="0">
                <a:ea typeface="+mn-ea"/>
              </a:rPr>
              <a:t>向设计模型中增加一个名为</a:t>
            </a:r>
            <a:r>
              <a:rPr lang="en-US" altLang="zh-CN" sz="2400" b="1" dirty="0" err="1">
                <a:ea typeface="+mn-ea"/>
              </a:rPr>
              <a:t>QuestionSpecification</a:t>
            </a:r>
            <a:r>
              <a:rPr lang="zh-CN" altLang="en-US" sz="2400" b="1" dirty="0">
                <a:ea typeface="+mn-ea"/>
              </a:rPr>
              <a:t>（考题规格说明）的类，并且给这个类分配获取该道选择题标准答案的职责，这个职责通过取名为</a:t>
            </a:r>
            <a:r>
              <a:rPr lang="en-US" altLang="zh-CN" sz="2400" b="1" dirty="0" err="1">
                <a:ea typeface="+mn-ea"/>
              </a:rPr>
              <a:t>getAnswer</a:t>
            </a:r>
            <a:r>
              <a:rPr lang="zh-CN" altLang="en-US" sz="2400" b="1" dirty="0">
                <a:ea typeface="+mn-ea"/>
              </a:rPr>
              <a:t>的方法实现。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2">
            <a:extLst>
              <a:ext uri="{FF2B5EF4-FFF2-40B4-BE49-F238E27FC236}">
                <a16:creationId xmlns:a16="http://schemas.microsoft.com/office/drawing/2014/main" id="{F0DB9D52-0C41-4374-B57B-C35F5EECB8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5299" name="Rectangle 6">
            <a:extLst>
              <a:ext uri="{FF2B5EF4-FFF2-40B4-BE49-F238E27FC236}">
                <a16:creationId xmlns:a16="http://schemas.microsoft.com/office/drawing/2014/main" id="{827F100E-4B62-4F30-9CE9-7EA16B7DFB57}"/>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5300" name="Rectangle 5">
            <a:extLst>
              <a:ext uri="{FF2B5EF4-FFF2-40B4-BE49-F238E27FC236}">
                <a16:creationId xmlns:a16="http://schemas.microsoft.com/office/drawing/2014/main" id="{0F5C2D03-835D-446F-BCB4-3723F8FAC746}"/>
              </a:ext>
            </a:extLst>
          </p:cNvPr>
          <p:cNvSpPr>
            <a:spLocks noChangeArrowheads="1"/>
          </p:cNvSpPr>
          <p:nvPr/>
        </p:nvSpPr>
        <p:spPr bwMode="auto">
          <a:xfrm>
            <a:off x="0" y="2314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55301" name="Object 2">
            <a:extLst>
              <a:ext uri="{FF2B5EF4-FFF2-40B4-BE49-F238E27FC236}">
                <a16:creationId xmlns:a16="http://schemas.microsoft.com/office/drawing/2014/main" id="{0B83C67C-CAB5-4185-847C-25D0B66FE05C}"/>
              </a:ext>
            </a:extLst>
          </p:cNvPr>
          <p:cNvGraphicFramePr>
            <a:graphicFrameLocks noChangeAspect="1"/>
          </p:cNvGraphicFramePr>
          <p:nvPr/>
        </p:nvGraphicFramePr>
        <p:xfrm>
          <a:off x="-468313" y="1341438"/>
          <a:ext cx="9288463" cy="4445000"/>
        </p:xfrm>
        <a:graphic>
          <a:graphicData uri="http://schemas.openxmlformats.org/presentationml/2006/ole">
            <mc:AlternateContent xmlns:mc="http://schemas.openxmlformats.org/markup-compatibility/2006">
              <mc:Choice xmlns:v="urn:schemas-microsoft-com:vml" Requires="v">
                <p:oleObj spid="_x0000_s13324" name="Visio" r:id="rId3" imgW="5886298" imgH="2490216" progId="Visio.Drawing.11">
                  <p:embed/>
                </p:oleObj>
              </mc:Choice>
              <mc:Fallback>
                <p:oleObj name="Visio" r:id="rId3" imgW="5886298" imgH="2490216" progId="Visio.Drawing.11">
                  <p:embed/>
                  <p:pic>
                    <p:nvPicPr>
                      <p:cNvPr id="55301" name="Object 2">
                        <a:extLst>
                          <a:ext uri="{FF2B5EF4-FFF2-40B4-BE49-F238E27FC236}">
                            <a16:creationId xmlns:a16="http://schemas.microsoft.com/office/drawing/2014/main" id="{0B83C67C-CAB5-4185-847C-25D0B66FE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41438"/>
                        <a:ext cx="9288463"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a:extLst>
              <a:ext uri="{FF2B5EF4-FFF2-40B4-BE49-F238E27FC236}">
                <a16:creationId xmlns:a16="http://schemas.microsoft.com/office/drawing/2014/main" id="{42DF3777-D6E3-420D-AD0E-92566816F2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19D0178D-E558-494A-AA1E-E271933C1E21}"/>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D0FE581A-D48A-429B-A3FC-148499BB1DBD}"/>
              </a:ext>
            </a:extLst>
          </p:cNvPr>
          <p:cNvSpPr>
            <a:spLocks noGrp="1" noChangeArrowheads="1"/>
          </p:cNvSpPr>
          <p:nvPr>
            <p:ph type="body" idx="1"/>
          </p:nvPr>
        </p:nvSpPr>
        <p:spPr>
          <a:xfrm>
            <a:off x="428625" y="1214438"/>
            <a:ext cx="8343900" cy="4856162"/>
          </a:xfrm>
        </p:spPr>
        <p:txBody>
          <a:bodyPr/>
          <a:lstStyle/>
          <a:p>
            <a:pPr>
              <a:lnSpc>
                <a:spcPct val="80000"/>
              </a:lnSpc>
              <a:buFont typeface="Wingdings" panose="05000000000000000000" pitchFamily="2" charset="2"/>
              <a:buNone/>
              <a:defRPr/>
            </a:pPr>
            <a:r>
              <a:rPr lang="en-US" altLang="zh-CN" b="1" dirty="0">
                <a:latin typeface="+mj-lt"/>
              </a:rPr>
              <a:t>(2) </a:t>
            </a:r>
            <a:r>
              <a:rPr lang="zh-CN" altLang="en-US" b="1" dirty="0">
                <a:latin typeface="+mj-lt"/>
              </a:rPr>
              <a:t>创建者模式</a:t>
            </a:r>
            <a:endParaRPr lang="en-US" altLang="zh-CN" b="1" dirty="0">
              <a:latin typeface="+mj-lt"/>
            </a:endParaRPr>
          </a:p>
          <a:p>
            <a:pPr lvl="1">
              <a:lnSpc>
                <a:spcPct val="80000"/>
              </a:lnSpc>
              <a:defRPr/>
            </a:pPr>
            <a:r>
              <a:rPr lang="zh-CN" altLang="en-US" b="1" dirty="0">
                <a:latin typeface="+mj-lt"/>
                <a:ea typeface="+mn-ea"/>
              </a:rPr>
              <a:t>谁应该负责产生类的实例？</a:t>
            </a:r>
          </a:p>
          <a:p>
            <a:pPr lvl="1">
              <a:lnSpc>
                <a:spcPct val="80000"/>
              </a:lnSpc>
              <a:defRPr/>
            </a:pPr>
            <a:r>
              <a:rPr lang="zh-CN" altLang="en-US" b="1" dirty="0">
                <a:latin typeface="+mj-lt"/>
                <a:ea typeface="+mn-ea"/>
              </a:rPr>
              <a:t>如果符合下面的一个或者多个条件，则可将创建类</a:t>
            </a:r>
            <a:r>
              <a:rPr lang="en-US" altLang="zh-CN" b="1" dirty="0">
                <a:latin typeface="+mj-lt"/>
                <a:ea typeface="+mn-ea"/>
              </a:rPr>
              <a:t>A</a:t>
            </a:r>
            <a:r>
              <a:rPr lang="zh-CN" altLang="en-US" b="1" dirty="0">
                <a:latin typeface="+mj-lt"/>
                <a:ea typeface="+mn-ea"/>
              </a:rPr>
              <a:t>实例的职责分配给类</a:t>
            </a:r>
            <a:r>
              <a:rPr lang="en-US" altLang="zh-CN" b="1" dirty="0">
                <a:latin typeface="+mj-lt"/>
                <a:ea typeface="+mn-ea"/>
              </a:rPr>
              <a:t>B(B</a:t>
            </a:r>
            <a:r>
              <a:rPr lang="zh-CN" altLang="en-US" b="1" dirty="0">
                <a:latin typeface="+mj-lt"/>
                <a:ea typeface="+mn-ea"/>
              </a:rPr>
              <a:t>创建</a:t>
            </a:r>
            <a:r>
              <a:rPr lang="en-US" altLang="zh-CN" b="1" dirty="0">
                <a:latin typeface="+mj-lt"/>
                <a:ea typeface="+mn-ea"/>
              </a:rPr>
              <a:t>A)</a:t>
            </a:r>
            <a:r>
              <a:rPr lang="zh-CN" altLang="en-US" b="1" dirty="0">
                <a:latin typeface="+mj-lt"/>
                <a:ea typeface="+mn-ea"/>
              </a:rPr>
              <a:t>。 </a:t>
            </a:r>
          </a:p>
          <a:p>
            <a:pPr lvl="2">
              <a:lnSpc>
                <a:spcPct val="80000"/>
              </a:lnSpc>
              <a:defRPr/>
            </a:pPr>
            <a:r>
              <a:rPr lang="en-US" altLang="zh-CN" sz="2600" b="1" dirty="0">
                <a:latin typeface="+mj-lt"/>
                <a:ea typeface="+mn-ea"/>
              </a:rPr>
              <a:t>B</a:t>
            </a:r>
            <a:r>
              <a:rPr lang="zh-CN" altLang="en-US" sz="2600" b="1" dirty="0">
                <a:latin typeface="+mj-lt"/>
                <a:ea typeface="+mn-ea"/>
              </a:rPr>
              <a:t>聚合</a:t>
            </a:r>
            <a:r>
              <a:rPr lang="en-US" altLang="zh-CN" sz="2600" b="1" dirty="0">
                <a:latin typeface="+mj-lt"/>
                <a:ea typeface="+mn-ea"/>
              </a:rPr>
              <a:t>(aggregate)</a:t>
            </a:r>
            <a:r>
              <a:rPr lang="zh-CN" altLang="en-US" sz="2600" b="1" dirty="0">
                <a:latin typeface="+mj-lt"/>
                <a:ea typeface="+mn-ea"/>
              </a:rPr>
              <a:t>或包含</a:t>
            </a:r>
            <a:r>
              <a:rPr lang="en-US" altLang="zh-CN" sz="2600" b="1" dirty="0">
                <a:latin typeface="+mj-lt"/>
                <a:ea typeface="+mn-ea"/>
              </a:rPr>
              <a:t>(contain)</a:t>
            </a:r>
            <a:r>
              <a:rPr lang="zh-CN" altLang="en-US" sz="2600" b="1" dirty="0">
                <a:latin typeface="+mj-lt"/>
                <a:ea typeface="+mn-ea"/>
              </a:rPr>
              <a:t>对象</a:t>
            </a:r>
            <a:r>
              <a:rPr lang="en-US" altLang="zh-CN" sz="2600" b="1" dirty="0">
                <a:latin typeface="+mj-lt"/>
                <a:ea typeface="+mn-ea"/>
              </a:rPr>
              <a:t>A</a:t>
            </a:r>
            <a:r>
              <a:rPr lang="zh-CN" altLang="en-US" sz="2600" b="1" dirty="0">
                <a:latin typeface="+mj-lt"/>
                <a:ea typeface="+mn-ea"/>
              </a:rPr>
              <a:t>；</a:t>
            </a:r>
          </a:p>
          <a:p>
            <a:pPr lvl="2">
              <a:lnSpc>
                <a:spcPct val="80000"/>
              </a:lnSpc>
              <a:defRPr/>
            </a:pPr>
            <a:r>
              <a:rPr lang="en-US" altLang="zh-CN" sz="2600" b="1" dirty="0">
                <a:latin typeface="+mj-lt"/>
                <a:ea typeface="+mn-ea"/>
              </a:rPr>
              <a:t>B</a:t>
            </a:r>
            <a:r>
              <a:rPr lang="zh-CN" altLang="en-US" sz="2600" b="1" dirty="0">
                <a:latin typeface="+mj-lt"/>
                <a:ea typeface="+mn-ea"/>
              </a:rPr>
              <a:t>记录（</a:t>
            </a:r>
            <a:r>
              <a:rPr lang="en-US" altLang="zh-CN" sz="2600" b="1" dirty="0">
                <a:latin typeface="+mj-lt"/>
                <a:ea typeface="+mn-ea"/>
              </a:rPr>
              <a:t>record</a:t>
            </a:r>
            <a:r>
              <a:rPr lang="zh-CN" altLang="en-US" sz="2600" b="1" dirty="0">
                <a:latin typeface="+mj-lt"/>
                <a:ea typeface="+mn-ea"/>
              </a:rPr>
              <a:t>）对象</a:t>
            </a:r>
            <a:r>
              <a:rPr lang="en-US" altLang="zh-CN" sz="2600" b="1" dirty="0">
                <a:latin typeface="+mj-lt"/>
                <a:ea typeface="+mn-ea"/>
              </a:rPr>
              <a:t>A</a:t>
            </a:r>
            <a:r>
              <a:rPr lang="zh-CN" altLang="en-US" sz="2600" b="1" dirty="0">
                <a:latin typeface="+mj-lt"/>
                <a:ea typeface="+mn-ea"/>
              </a:rPr>
              <a:t>；</a:t>
            </a:r>
          </a:p>
          <a:p>
            <a:pPr lvl="2">
              <a:lnSpc>
                <a:spcPct val="80000"/>
              </a:lnSpc>
              <a:defRPr/>
            </a:pPr>
            <a:r>
              <a:rPr lang="en-US" altLang="zh-CN" sz="2600" b="1" dirty="0">
                <a:latin typeface="+mj-lt"/>
                <a:ea typeface="+mn-ea"/>
              </a:rPr>
              <a:t>B</a:t>
            </a:r>
            <a:r>
              <a:rPr lang="zh-CN" altLang="en-US" sz="2600" b="1" dirty="0">
                <a:latin typeface="+mj-lt"/>
                <a:ea typeface="+mn-ea"/>
              </a:rPr>
              <a:t>密切使用对象</a:t>
            </a:r>
            <a:r>
              <a:rPr lang="en-US" altLang="zh-CN" sz="2600" b="1" dirty="0">
                <a:latin typeface="+mj-lt"/>
                <a:ea typeface="+mn-ea"/>
              </a:rPr>
              <a:t>A</a:t>
            </a:r>
            <a:r>
              <a:rPr lang="zh-CN" altLang="en-US" sz="2600" b="1" dirty="0">
                <a:latin typeface="+mj-lt"/>
                <a:ea typeface="+mn-ea"/>
              </a:rPr>
              <a:t>；</a:t>
            </a:r>
          </a:p>
          <a:p>
            <a:pPr lvl="2">
              <a:lnSpc>
                <a:spcPct val="80000"/>
              </a:lnSpc>
              <a:defRPr/>
            </a:pPr>
            <a:r>
              <a:rPr lang="en-US" altLang="zh-CN" sz="2600" b="1" dirty="0">
                <a:latin typeface="+mj-lt"/>
                <a:ea typeface="+mn-ea"/>
              </a:rPr>
              <a:t>B</a:t>
            </a:r>
            <a:r>
              <a:rPr lang="zh-CN" altLang="en-US" sz="2600" b="1" dirty="0">
                <a:latin typeface="+mj-lt"/>
                <a:ea typeface="+mn-ea"/>
              </a:rPr>
              <a:t>拥有创建对象</a:t>
            </a:r>
            <a:r>
              <a:rPr lang="en-US" altLang="zh-CN" sz="2600" b="1" dirty="0">
                <a:latin typeface="+mj-lt"/>
                <a:ea typeface="+mn-ea"/>
              </a:rPr>
              <a:t>A</a:t>
            </a:r>
            <a:r>
              <a:rPr lang="zh-CN" altLang="en-US" sz="2600" b="1" dirty="0">
                <a:latin typeface="+mj-lt"/>
                <a:ea typeface="+mn-ea"/>
              </a:rPr>
              <a:t>所需要的初始化数据（</a:t>
            </a:r>
            <a:r>
              <a:rPr lang="en-US" altLang="zh-CN" sz="2600" b="1" dirty="0">
                <a:latin typeface="+mj-lt"/>
                <a:ea typeface="+mn-ea"/>
              </a:rPr>
              <a:t>B</a:t>
            </a:r>
            <a:r>
              <a:rPr lang="zh-CN" altLang="en-US" sz="2600" b="1" dirty="0">
                <a:latin typeface="+mj-lt"/>
                <a:ea typeface="+mn-ea"/>
              </a:rPr>
              <a:t>是创建对象</a:t>
            </a:r>
            <a:r>
              <a:rPr lang="en-US" altLang="zh-CN" sz="2600" b="1" dirty="0">
                <a:latin typeface="+mj-lt"/>
                <a:ea typeface="+mn-ea"/>
              </a:rPr>
              <a:t>A</a:t>
            </a:r>
            <a:r>
              <a:rPr lang="zh-CN" altLang="en-US" sz="2600" b="1" dirty="0">
                <a:latin typeface="+mj-lt"/>
                <a:ea typeface="+mn-ea"/>
              </a:rPr>
              <a:t>的信息专家）。</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a:extLst>
              <a:ext uri="{FF2B5EF4-FFF2-40B4-BE49-F238E27FC236}">
                <a16:creationId xmlns:a16="http://schemas.microsoft.com/office/drawing/2014/main" id="{871361AF-F7B5-4AFD-B6AD-CCEC36C8D8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7347" name="Rectangle 2">
            <a:extLst>
              <a:ext uri="{FF2B5EF4-FFF2-40B4-BE49-F238E27FC236}">
                <a16:creationId xmlns:a16="http://schemas.microsoft.com/office/drawing/2014/main" id="{28FC2A83-5312-477B-9F34-88DF33090D2C}"/>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57348" name="Rectangle 3">
            <a:extLst>
              <a:ext uri="{FF2B5EF4-FFF2-40B4-BE49-F238E27FC236}">
                <a16:creationId xmlns:a16="http://schemas.microsoft.com/office/drawing/2014/main" id="{15CC6713-C5B8-4065-BFD9-72F1671D08C0}"/>
              </a:ext>
            </a:extLst>
          </p:cNvPr>
          <p:cNvSpPr>
            <a:spLocks noGrp="1" noChangeArrowheads="1"/>
          </p:cNvSpPr>
          <p:nvPr>
            <p:ph type="body" idx="1"/>
          </p:nvPr>
        </p:nvSpPr>
        <p:spPr>
          <a:xfrm>
            <a:off x="647700" y="1409700"/>
            <a:ext cx="8343900" cy="3027363"/>
          </a:xfrm>
        </p:spPr>
        <p:txBody>
          <a:bodyPr/>
          <a:lstStyle/>
          <a:p>
            <a:r>
              <a:rPr lang="zh-CN" altLang="en-US" sz="2800" b="1"/>
              <a:t>在线考试系统中，哪个类负责产生考卷生成规则项的实例呢？ </a:t>
            </a:r>
          </a:p>
          <a:p>
            <a:r>
              <a:rPr lang="zh-CN" altLang="en-US" sz="2800" b="1"/>
              <a:t>寻找哪个类聚合或者包含了许多考卷生成规则项的实例。考虑部分领域模型，因为考卷生成规则聚合了考卷生成规则项对象，因此考卷生成规则类是创建考卷生成规则项实例的很好候选者。 </a:t>
            </a:r>
          </a:p>
        </p:txBody>
      </p:sp>
      <p:sp>
        <p:nvSpPr>
          <p:cNvPr id="57349" name="Rectangle 5">
            <a:extLst>
              <a:ext uri="{FF2B5EF4-FFF2-40B4-BE49-F238E27FC236}">
                <a16:creationId xmlns:a16="http://schemas.microsoft.com/office/drawing/2014/main" id="{F31EA662-C4E8-454E-950A-688E25A9C2DD}"/>
              </a:ext>
            </a:extLst>
          </p:cNvPr>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57350" name="Object 2">
            <a:extLst>
              <a:ext uri="{FF2B5EF4-FFF2-40B4-BE49-F238E27FC236}">
                <a16:creationId xmlns:a16="http://schemas.microsoft.com/office/drawing/2014/main" id="{1F097146-4DF2-4935-AFB1-2EBB4C43481A}"/>
              </a:ext>
            </a:extLst>
          </p:cNvPr>
          <p:cNvGraphicFramePr>
            <a:graphicFrameLocks noChangeAspect="1"/>
          </p:cNvGraphicFramePr>
          <p:nvPr/>
        </p:nvGraphicFramePr>
        <p:xfrm>
          <a:off x="3635375" y="4149725"/>
          <a:ext cx="4249738" cy="2241550"/>
        </p:xfrm>
        <a:graphic>
          <a:graphicData uri="http://schemas.openxmlformats.org/presentationml/2006/ole">
            <mc:AlternateContent xmlns:mc="http://schemas.openxmlformats.org/markup-compatibility/2006">
              <mc:Choice xmlns:v="urn:schemas-microsoft-com:vml" Requires="v">
                <p:oleObj spid="_x0000_s14348" name="Visio" r:id="rId3" imgW="2257654" imgH="1188720" progId="Visio.Drawing.11">
                  <p:embed/>
                </p:oleObj>
              </mc:Choice>
              <mc:Fallback>
                <p:oleObj name="Visio" r:id="rId3" imgW="2257654" imgH="1188720" progId="Visio.Drawing.11">
                  <p:embed/>
                  <p:pic>
                    <p:nvPicPr>
                      <p:cNvPr id="57350" name="Object 2">
                        <a:extLst>
                          <a:ext uri="{FF2B5EF4-FFF2-40B4-BE49-F238E27FC236}">
                            <a16:creationId xmlns:a16="http://schemas.microsoft.com/office/drawing/2014/main" id="{1F097146-4DF2-4935-AFB1-2EBB4C4348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149725"/>
                        <a:ext cx="4249738" cy="224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a:extLst>
              <a:ext uri="{FF2B5EF4-FFF2-40B4-BE49-F238E27FC236}">
                <a16:creationId xmlns:a16="http://schemas.microsoft.com/office/drawing/2014/main" id="{1C6CBEAC-F527-4B0D-8C58-8310FC5502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41466CC3-F170-4811-96F8-A0F67067AC3E}"/>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1F1446AE-F3C4-4889-968A-355D7B4CBDE3}"/>
              </a:ext>
            </a:extLst>
          </p:cNvPr>
          <p:cNvSpPr>
            <a:spLocks noGrp="1" noChangeArrowheads="1"/>
          </p:cNvSpPr>
          <p:nvPr>
            <p:ph type="body" idx="1"/>
          </p:nvPr>
        </p:nvSpPr>
        <p:spPr>
          <a:xfrm>
            <a:off x="647700" y="1143000"/>
            <a:ext cx="8343900" cy="5068888"/>
          </a:xfrm>
        </p:spPr>
        <p:txBody>
          <a:bodyPr/>
          <a:lstStyle/>
          <a:p>
            <a:pPr>
              <a:lnSpc>
                <a:spcPct val="80000"/>
              </a:lnSpc>
              <a:buFont typeface="Wingdings" panose="05000000000000000000" pitchFamily="2" charset="2"/>
              <a:buNone/>
              <a:defRPr/>
            </a:pPr>
            <a:r>
              <a:rPr lang="en-US" altLang="zh-CN" sz="2800" b="1" dirty="0">
                <a:latin typeface="+mj-lt"/>
              </a:rPr>
              <a:t>(3) </a:t>
            </a:r>
            <a:r>
              <a:rPr lang="zh-CN" altLang="en-US" sz="2800" b="1" dirty="0">
                <a:latin typeface="+mj-lt"/>
              </a:rPr>
              <a:t>控制器模式</a:t>
            </a:r>
            <a:endParaRPr lang="en-US" altLang="zh-CN" sz="2800" b="1" dirty="0">
              <a:latin typeface="+mj-lt"/>
            </a:endParaRPr>
          </a:p>
          <a:p>
            <a:pPr lvl="1">
              <a:lnSpc>
                <a:spcPct val="80000"/>
              </a:lnSpc>
              <a:defRPr/>
            </a:pPr>
            <a:r>
              <a:rPr lang="zh-CN" altLang="en-US" b="1" dirty="0">
                <a:latin typeface="+mj-lt"/>
                <a:ea typeface="+mn-ea"/>
              </a:rPr>
              <a:t>哪个非用户接口类应该负责处理一个系统输入事件（一个系统输入事件是由一个外部参与者产生的事件）？</a:t>
            </a:r>
          </a:p>
          <a:p>
            <a:pPr lvl="1">
              <a:lnSpc>
                <a:spcPct val="80000"/>
              </a:lnSpc>
              <a:defRPr/>
            </a:pPr>
            <a:r>
              <a:rPr lang="zh-CN" altLang="en-US" b="1" dirty="0">
                <a:latin typeface="+mj-lt"/>
                <a:ea typeface="+mn-ea"/>
              </a:rPr>
              <a:t>把接收或者处理系统事件的职责分配给这样一个类</a:t>
            </a:r>
            <a:r>
              <a:rPr lang="zh-CN" altLang="en-US" sz="2400" b="1" dirty="0">
                <a:latin typeface="+mj-lt"/>
                <a:ea typeface="+mn-ea"/>
              </a:rPr>
              <a:t>：</a:t>
            </a:r>
          </a:p>
          <a:p>
            <a:pPr lvl="2">
              <a:lnSpc>
                <a:spcPct val="80000"/>
              </a:lnSpc>
              <a:defRPr/>
            </a:pPr>
            <a:r>
              <a:rPr lang="zh-CN" altLang="en-US" b="1" dirty="0">
                <a:latin typeface="+mj-lt"/>
                <a:ea typeface="+mn-ea"/>
              </a:rPr>
              <a:t>它代表整个系统，称为外观（</a:t>
            </a:r>
            <a:r>
              <a:rPr lang="en-US" altLang="zh-CN" b="1" dirty="0">
                <a:latin typeface="+mj-lt"/>
                <a:ea typeface="+mn-ea"/>
              </a:rPr>
              <a:t>facade</a:t>
            </a:r>
            <a:r>
              <a:rPr lang="zh-CN" altLang="en-US" b="1" dirty="0">
                <a:latin typeface="+mj-lt"/>
                <a:ea typeface="+mn-ea"/>
              </a:rPr>
              <a:t>）控制器；</a:t>
            </a:r>
          </a:p>
          <a:p>
            <a:pPr lvl="2">
              <a:lnSpc>
                <a:spcPct val="80000"/>
              </a:lnSpc>
              <a:defRPr/>
            </a:pPr>
            <a:r>
              <a:rPr lang="zh-CN" altLang="en-US" b="1" dirty="0">
                <a:latin typeface="+mj-lt"/>
                <a:ea typeface="+mn-ea"/>
              </a:rPr>
              <a:t>它代表一个发生系统事件的用例场景，这个类通常命名为“</a:t>
            </a:r>
            <a:r>
              <a:rPr lang="en-US" altLang="zh-CN" b="1" dirty="0">
                <a:latin typeface="+mj-lt"/>
                <a:ea typeface="+mn-ea"/>
              </a:rPr>
              <a:t>&lt;</a:t>
            </a:r>
            <a:r>
              <a:rPr lang="zh-CN" altLang="en-US" b="1" dirty="0">
                <a:latin typeface="+mj-lt"/>
                <a:ea typeface="+mn-ea"/>
              </a:rPr>
              <a:t>用例名</a:t>
            </a:r>
            <a:r>
              <a:rPr lang="en-US" altLang="zh-CN" b="1" dirty="0">
                <a:latin typeface="+mj-lt"/>
                <a:ea typeface="+mn-ea"/>
              </a:rPr>
              <a:t>&gt;</a:t>
            </a:r>
            <a:r>
              <a:rPr lang="zh-CN" altLang="en-US" b="1" dirty="0">
                <a:latin typeface="+mj-lt"/>
                <a:ea typeface="+mn-ea"/>
              </a:rPr>
              <a:t>控制器”，称为用例控制器或者会话控制器。</a:t>
            </a:r>
          </a:p>
          <a:p>
            <a:pPr lvl="2">
              <a:lnSpc>
                <a:spcPct val="80000"/>
              </a:lnSpc>
              <a:defRPr/>
            </a:pPr>
            <a:r>
              <a:rPr lang="zh-CN" altLang="en-US" b="1" dirty="0">
                <a:latin typeface="+mj-lt"/>
                <a:ea typeface="+mn-ea"/>
              </a:rPr>
              <a:t>在相同的用例场景中使用同一个控制器类处理所有的系统事件；</a:t>
            </a:r>
          </a:p>
          <a:p>
            <a:pPr lvl="2">
              <a:lnSpc>
                <a:spcPct val="80000"/>
              </a:lnSpc>
              <a:defRPr/>
            </a:pPr>
            <a:r>
              <a:rPr lang="zh-CN" altLang="en-US" b="1" dirty="0">
                <a:latin typeface="+mj-lt"/>
                <a:ea typeface="+mn-ea"/>
              </a:rPr>
              <a:t>一次会话是与一个参与者进行交谈的一个实例。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a:extLst>
              <a:ext uri="{FF2B5EF4-FFF2-40B4-BE49-F238E27FC236}">
                <a16:creationId xmlns:a16="http://schemas.microsoft.com/office/drawing/2014/main" id="{7020D63F-8DA1-4106-A103-256AA70A6C1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59395" name="Rectangle 2">
            <a:extLst>
              <a:ext uri="{FF2B5EF4-FFF2-40B4-BE49-F238E27FC236}">
                <a16:creationId xmlns:a16="http://schemas.microsoft.com/office/drawing/2014/main" id="{7D7D6267-D744-4893-AB0E-EDB3AE5B842F}"/>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2" name="Rectangle 3">
            <a:extLst>
              <a:ext uri="{FF2B5EF4-FFF2-40B4-BE49-F238E27FC236}">
                <a16:creationId xmlns:a16="http://schemas.microsoft.com/office/drawing/2014/main" id="{C4CEB47A-D85B-47D6-A829-43FA0AD5D9D0}"/>
              </a:ext>
            </a:extLst>
          </p:cNvPr>
          <p:cNvSpPr>
            <a:spLocks noGrp="1" noChangeArrowheads="1"/>
          </p:cNvSpPr>
          <p:nvPr>
            <p:ph type="body" idx="1"/>
          </p:nvPr>
        </p:nvSpPr>
        <p:spPr>
          <a:xfrm>
            <a:off x="179512" y="1144587"/>
            <a:ext cx="8664451" cy="5419725"/>
          </a:xfrm>
        </p:spPr>
        <p:txBody>
          <a:bodyPr>
            <a:normAutofit fontScale="92500" lnSpcReduction="10000"/>
          </a:bodyPr>
          <a:lstStyle/>
          <a:p>
            <a:pPr>
              <a:lnSpc>
                <a:spcPct val="70000"/>
              </a:lnSpc>
              <a:defRPr/>
            </a:pPr>
            <a:r>
              <a:rPr lang="zh-CN" altLang="en-US" sz="2800" b="1" dirty="0">
                <a:latin typeface="+mj-lt"/>
              </a:rPr>
              <a:t>使用控制器的指导原则</a:t>
            </a:r>
            <a:endParaRPr lang="en-US" altLang="zh-CN" sz="2800" b="1" dirty="0">
              <a:latin typeface="+mj-lt"/>
            </a:endParaRPr>
          </a:p>
          <a:p>
            <a:pPr lvl="1" algn="just">
              <a:lnSpc>
                <a:spcPct val="100000"/>
              </a:lnSpc>
              <a:defRPr/>
            </a:pPr>
            <a:r>
              <a:rPr lang="zh-CN" altLang="en-US" b="1" dirty="0">
                <a:latin typeface="+mj-lt"/>
                <a:ea typeface="+mn-ea"/>
              </a:rPr>
              <a:t>当一个系统不具有“太多”的系统事件，或者用户接口不可能将事件消息重定向到其他控制器时，选择外观控制器是合适的。这时，外观控制器相当于一个应用的封面，隔离了用户接口和应用逻辑。</a:t>
            </a:r>
          </a:p>
          <a:p>
            <a:pPr lvl="1" algn="just">
              <a:lnSpc>
                <a:spcPct val="100000"/>
              </a:lnSpc>
              <a:defRPr/>
            </a:pPr>
            <a:r>
              <a:rPr lang="zh-CN" altLang="en-US" b="1" dirty="0">
                <a:latin typeface="+mj-lt"/>
                <a:ea typeface="+mn-ea"/>
              </a:rPr>
              <a:t>如果外观控制器由于职责过多而变得“臃肿”的时候，应该选择用例控制器。如果选择了用例控制器，那么每一个用例都有一个不同的控制类，而且只有一个，以便维护用例的状态。用例控制器可以实现有一定执行顺序的系统操作。</a:t>
            </a:r>
          </a:p>
          <a:p>
            <a:pPr lvl="1" algn="just">
              <a:lnSpc>
                <a:spcPct val="120000"/>
              </a:lnSpc>
              <a:defRPr/>
            </a:pPr>
            <a:r>
              <a:rPr lang="zh-CN" altLang="en-US" b="1" dirty="0">
                <a:latin typeface="+mj-lt"/>
                <a:ea typeface="+mn-ea"/>
              </a:rPr>
              <a:t>不论是外观控制器还是用例控制器，它们只是接收系统事件消息，并没有实现系统操作的职责，系统操作应该委托给领域对象处理。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6B4B7C7F-7DF2-4358-B5B4-C4A06C2162FB}"/>
              </a:ext>
            </a:extLst>
          </p:cNvPr>
          <p:cNvSpPr>
            <a:spLocks noGrp="1"/>
          </p:cNvSpPr>
          <p:nvPr>
            <p:ph type="title"/>
          </p:nvPr>
        </p:nvSpPr>
        <p:spPr/>
        <p:txBody>
          <a:bodyPr/>
          <a:lstStyle/>
          <a:p>
            <a:r>
              <a:rPr lang="en-US" altLang="zh-CN" dirty="0">
                <a:latin typeface="华文中宋" panose="02010600040101010101" pitchFamily="2" charset="-122"/>
              </a:rPr>
              <a:t>§6.1 </a:t>
            </a:r>
            <a:r>
              <a:rPr lang="zh-CN" altLang="en-US" dirty="0">
                <a:latin typeface="华文中宋" panose="02010600040101010101" pitchFamily="2" charset="-122"/>
              </a:rPr>
              <a:t>面向对象设计综述</a:t>
            </a:r>
            <a:endParaRPr lang="zh-CN" altLang="en-US" dirty="0"/>
          </a:p>
        </p:txBody>
      </p:sp>
      <p:sp>
        <p:nvSpPr>
          <p:cNvPr id="11267" name="内容占位符 2">
            <a:extLst>
              <a:ext uri="{FF2B5EF4-FFF2-40B4-BE49-F238E27FC236}">
                <a16:creationId xmlns:a16="http://schemas.microsoft.com/office/drawing/2014/main" id="{AB8E659D-21FA-468F-AC2D-946339373B17}"/>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1268" name="页脚占位符 3">
            <a:extLst>
              <a:ext uri="{FF2B5EF4-FFF2-40B4-BE49-F238E27FC236}">
                <a16:creationId xmlns:a16="http://schemas.microsoft.com/office/drawing/2014/main" id="{8CC8C63A-D4CC-4979-B6D7-F60123A10F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11269" name="Rectangle 2">
            <a:extLst>
              <a:ext uri="{FF2B5EF4-FFF2-40B4-BE49-F238E27FC236}">
                <a16:creationId xmlns:a16="http://schemas.microsoft.com/office/drawing/2014/main" id="{1ADEB909-513D-4368-B5D0-3D1B0C1FF93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11270" name="Object 1">
            <a:extLst>
              <a:ext uri="{FF2B5EF4-FFF2-40B4-BE49-F238E27FC236}">
                <a16:creationId xmlns:a16="http://schemas.microsoft.com/office/drawing/2014/main" id="{D10538EF-C8AB-4E80-8E44-788D6DB143BD}"/>
              </a:ext>
            </a:extLst>
          </p:cNvPr>
          <p:cNvGraphicFramePr>
            <a:graphicFrameLocks noChangeAspect="1"/>
          </p:cNvGraphicFramePr>
          <p:nvPr/>
        </p:nvGraphicFramePr>
        <p:xfrm>
          <a:off x="785813" y="2071688"/>
          <a:ext cx="7756525" cy="3214687"/>
        </p:xfrm>
        <a:graphic>
          <a:graphicData uri="http://schemas.openxmlformats.org/presentationml/2006/ole">
            <mc:AlternateContent xmlns:mc="http://schemas.openxmlformats.org/markup-compatibility/2006">
              <mc:Choice xmlns:v="urn:schemas-microsoft-com:vml" Requires="v">
                <p:oleObj spid="_x0000_s11315" name="Visio" r:id="rId3" imgW="5533644" imgH="1984629" progId="Visio.Drawing.11">
                  <p:embed/>
                </p:oleObj>
              </mc:Choice>
              <mc:Fallback>
                <p:oleObj name="Visio" r:id="rId3" imgW="5533644" imgH="198462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071688"/>
                        <a:ext cx="7756525"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1" name="矩形 6">
            <a:extLst>
              <a:ext uri="{FF2B5EF4-FFF2-40B4-BE49-F238E27FC236}">
                <a16:creationId xmlns:a16="http://schemas.microsoft.com/office/drawing/2014/main" id="{A703C7DA-0CEE-470D-85BD-FA65D10F277E}"/>
              </a:ext>
            </a:extLst>
          </p:cNvPr>
          <p:cNvSpPr>
            <a:spLocks noChangeArrowheads="1"/>
          </p:cNvSpPr>
          <p:nvPr/>
        </p:nvSpPr>
        <p:spPr bwMode="auto">
          <a:xfrm>
            <a:off x="3143250" y="5857875"/>
            <a:ext cx="2646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r>
              <a:rPr lang="zh-CN" altLang="en-US" sz="2400" b="1">
                <a:latin typeface="黑体" panose="02010609060101010101" pitchFamily="49" charset="-122"/>
              </a:rPr>
              <a:t>面向对象设计过程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2">
            <a:extLst>
              <a:ext uri="{FF2B5EF4-FFF2-40B4-BE49-F238E27FC236}">
                <a16:creationId xmlns:a16="http://schemas.microsoft.com/office/drawing/2014/main" id="{06783124-D707-4002-93A4-1902F3794E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0419" name="Rectangle 6">
            <a:extLst>
              <a:ext uri="{FF2B5EF4-FFF2-40B4-BE49-F238E27FC236}">
                <a16:creationId xmlns:a16="http://schemas.microsoft.com/office/drawing/2014/main" id="{7A62270C-01FB-4B00-A285-31E1B4F2C015}"/>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zh-CN" dirty="0"/>
          </a:p>
        </p:txBody>
      </p:sp>
      <p:sp>
        <p:nvSpPr>
          <p:cNvPr id="60420" name="Rectangle 5">
            <a:extLst>
              <a:ext uri="{FF2B5EF4-FFF2-40B4-BE49-F238E27FC236}">
                <a16:creationId xmlns:a16="http://schemas.microsoft.com/office/drawing/2014/main" id="{7A10A9AF-D838-486A-9E01-BDCA0EF0DA3B}"/>
              </a:ext>
            </a:extLst>
          </p:cNvPr>
          <p:cNvSpPr>
            <a:spLocks noChangeArrowheads="1"/>
          </p:cNvSpPr>
          <p:nvPr/>
        </p:nvSpPr>
        <p:spPr bwMode="auto">
          <a:xfrm>
            <a:off x="0" y="1900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0421" name="Object 2">
            <a:extLst>
              <a:ext uri="{FF2B5EF4-FFF2-40B4-BE49-F238E27FC236}">
                <a16:creationId xmlns:a16="http://schemas.microsoft.com/office/drawing/2014/main" id="{1C86AC3B-E00B-446A-A76D-CC70411656AF}"/>
              </a:ext>
            </a:extLst>
          </p:cNvPr>
          <p:cNvGraphicFramePr>
            <a:graphicFrameLocks noChangeAspect="1"/>
          </p:cNvGraphicFramePr>
          <p:nvPr/>
        </p:nvGraphicFramePr>
        <p:xfrm>
          <a:off x="1476375" y="1052513"/>
          <a:ext cx="6985000" cy="5508625"/>
        </p:xfrm>
        <a:graphic>
          <a:graphicData uri="http://schemas.openxmlformats.org/presentationml/2006/ole">
            <mc:AlternateContent xmlns:mc="http://schemas.openxmlformats.org/markup-compatibility/2006">
              <mc:Choice xmlns:v="urn:schemas-microsoft-com:vml" Requires="v">
                <p:oleObj spid="_x0000_s15372" name="Visio" r:id="rId4" imgW="5018532" imgH="3965753" progId="Visio.Drawing.11">
                  <p:embed/>
                </p:oleObj>
              </mc:Choice>
              <mc:Fallback>
                <p:oleObj name="Visio" r:id="rId4" imgW="5018532" imgH="3965753" progId="Visio.Drawing.11">
                  <p:embed/>
                  <p:pic>
                    <p:nvPicPr>
                      <p:cNvPr id="60421" name="Object 2">
                        <a:extLst>
                          <a:ext uri="{FF2B5EF4-FFF2-40B4-BE49-F238E27FC236}">
                            <a16:creationId xmlns:a16="http://schemas.microsoft.com/office/drawing/2014/main" id="{1C86AC3B-E00B-446A-A76D-CC70411656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052513"/>
                        <a:ext cx="69850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a:extLst>
              <a:ext uri="{FF2B5EF4-FFF2-40B4-BE49-F238E27FC236}">
                <a16:creationId xmlns:a16="http://schemas.microsoft.com/office/drawing/2014/main" id="{F9ED8E49-B6FF-4530-9C63-6CEB6EB613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BF982BD0-B179-4982-8EAA-F22C15152EAA}"/>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3795" name="Rectangle 3">
            <a:extLst>
              <a:ext uri="{FF2B5EF4-FFF2-40B4-BE49-F238E27FC236}">
                <a16:creationId xmlns:a16="http://schemas.microsoft.com/office/drawing/2014/main" id="{EFCB872E-4523-4A39-BF88-CF60A7270BF9}"/>
              </a:ext>
            </a:extLst>
          </p:cNvPr>
          <p:cNvSpPr>
            <a:spLocks noGrp="1" noChangeArrowheads="1"/>
          </p:cNvSpPr>
          <p:nvPr>
            <p:ph type="body" idx="1"/>
          </p:nvPr>
        </p:nvSpPr>
        <p:spPr>
          <a:xfrm>
            <a:off x="428625" y="1357313"/>
            <a:ext cx="8343900" cy="4856162"/>
          </a:xfrm>
        </p:spPr>
        <p:txBody>
          <a:bodyPr/>
          <a:lstStyle/>
          <a:p>
            <a:pPr>
              <a:buFont typeface="Wingdings" panose="05000000000000000000" pitchFamily="2" charset="2"/>
              <a:buNone/>
              <a:defRPr/>
            </a:pPr>
            <a:r>
              <a:rPr lang="en-US" altLang="zh-CN" b="1" dirty="0"/>
              <a:t>2. </a:t>
            </a:r>
            <a:r>
              <a:rPr lang="zh-CN" altLang="en-US" b="1" dirty="0"/>
              <a:t>类职责分配</a:t>
            </a:r>
            <a:r>
              <a:rPr lang="en-US" altLang="zh-CN" b="1" dirty="0"/>
              <a:t>(</a:t>
            </a:r>
            <a:r>
              <a:rPr lang="zh-CN" altLang="en-US" b="1" dirty="0"/>
              <a:t>创建系统动态结构</a:t>
            </a:r>
            <a:r>
              <a:rPr lang="en-US" altLang="zh-CN" b="1" dirty="0"/>
              <a:t>)</a:t>
            </a:r>
          </a:p>
          <a:p>
            <a:pPr lvl="1">
              <a:defRPr/>
            </a:pPr>
            <a:r>
              <a:rPr lang="zh-CN" altLang="en-US" b="1" dirty="0">
                <a:ea typeface="+mn-ea"/>
              </a:rPr>
              <a:t>寻找对象职责的有效方法之一是绘制交互图。交互图体现了如何为对象分配职责。当一个对象接收了某条消息，就表明该对象具有处理该条消息的职责。</a:t>
            </a:r>
          </a:p>
          <a:p>
            <a:pPr lvl="1">
              <a:defRPr/>
            </a:pPr>
            <a:r>
              <a:rPr lang="zh-CN" altLang="en-US" b="1" dirty="0">
                <a:ea typeface="+mn-ea"/>
              </a:rPr>
              <a:t>针对特定场景中各个系统事件单独绘制交互图，用以说明系统接收到该事件后，由哪些对象互相协作、来共同完成对事件的处理，从而抽象出对象以及对象的职责。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a:extLst>
              <a:ext uri="{FF2B5EF4-FFF2-40B4-BE49-F238E27FC236}">
                <a16:creationId xmlns:a16="http://schemas.microsoft.com/office/drawing/2014/main" id="{C8025112-E1EB-49D6-B2B6-4842FE2CCA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3491" name="Rectangle 2">
            <a:extLst>
              <a:ext uri="{FF2B5EF4-FFF2-40B4-BE49-F238E27FC236}">
                <a16:creationId xmlns:a16="http://schemas.microsoft.com/office/drawing/2014/main" id="{2D64C8C4-0E49-45D7-B2C4-745F8A6C4D9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graphicFrame>
        <p:nvGraphicFramePr>
          <p:cNvPr id="83062" name="Group 118">
            <a:extLst>
              <a:ext uri="{FF2B5EF4-FFF2-40B4-BE49-F238E27FC236}">
                <a16:creationId xmlns:a16="http://schemas.microsoft.com/office/drawing/2014/main" id="{55DF2AD2-E26B-45D9-8FAA-14711A35720B}"/>
              </a:ext>
            </a:extLst>
          </p:cNvPr>
          <p:cNvGraphicFramePr>
            <a:graphicFrameLocks noGrp="1"/>
          </p:cNvGraphicFramePr>
          <p:nvPr>
            <p:ph idx="1"/>
          </p:nvPr>
        </p:nvGraphicFramePr>
        <p:xfrm>
          <a:off x="468313" y="1052513"/>
          <a:ext cx="8343900" cy="5089674"/>
        </p:xfrm>
        <a:graphic>
          <a:graphicData uri="http://schemas.openxmlformats.org/drawingml/2006/table">
            <a:tbl>
              <a:tblPr/>
              <a:tblGrid>
                <a:gridCol w="3413125">
                  <a:extLst>
                    <a:ext uri="{9D8B030D-6E8A-4147-A177-3AD203B41FA5}">
                      <a16:colId xmlns:a16="http://schemas.microsoft.com/office/drawing/2014/main" val="20000"/>
                    </a:ext>
                  </a:extLst>
                </a:gridCol>
                <a:gridCol w="4930775">
                  <a:extLst>
                    <a:ext uri="{9D8B030D-6E8A-4147-A177-3AD203B41FA5}">
                      <a16:colId xmlns:a16="http://schemas.microsoft.com/office/drawing/2014/main" val="20001"/>
                    </a:ext>
                  </a:extLst>
                </a:gridCol>
              </a:tblGrid>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操作名称</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操作说明</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mn-lt"/>
                          <a:ea typeface="+mn-ea"/>
                          <a:cs typeface="Times New Roman" pitchFamily="18" charset="0"/>
                        </a:rPr>
                        <a:t>logon(</a:t>
                      </a:r>
                      <a:r>
                        <a:rPr kumimoji="0" lang="en-US" altLang="zh-CN" sz="2000" b="1" i="0" u="none" strike="noStrike" cap="none" normalizeH="0" baseline="0" dirty="0" err="1">
                          <a:ln>
                            <a:noFill/>
                          </a:ln>
                          <a:solidFill>
                            <a:schemeClr val="tx1"/>
                          </a:solidFill>
                          <a:effectLst/>
                          <a:latin typeface="+mn-lt"/>
                          <a:ea typeface="+mn-ea"/>
                          <a:cs typeface="Times New Roman" pitchFamily="18" charset="0"/>
                        </a:rPr>
                        <a:t>role:string,Id:string,pwd:string</a:t>
                      </a:r>
                      <a:r>
                        <a:rPr kumimoji="0" lang="en-US" altLang="zh-CN" sz="2000" b="1" i="0" u="none" strike="noStrike" cap="none" normalizeH="0" baseline="0" dirty="0">
                          <a:ln>
                            <a:noFill/>
                          </a:ln>
                          <a:solidFill>
                            <a:schemeClr val="tx1"/>
                          </a:solidFill>
                          <a:effectLst/>
                          <a:latin typeface="+mn-lt"/>
                          <a:ea typeface="+mn-ea"/>
                          <a:cs typeface="Times New Roman" pitchFamily="18" charset="0"/>
                        </a:rPr>
                        <a:t>)</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登陆系统。操作中的参数分别表示用户名</a:t>
                      </a:r>
                      <a:endParaRPr kumimoji="0" lang="en-US" altLang="zh-CN" sz="2000" b="1" i="0" u="none" strike="noStrike" cap="none" normalizeH="0" baseline="0" dirty="0">
                        <a:ln>
                          <a:noFill/>
                        </a:ln>
                        <a:solidFill>
                          <a:schemeClr val="tx1"/>
                        </a:solidFill>
                        <a:effectLst/>
                        <a:latin typeface="+mn-lt"/>
                        <a:ea typeface="+mn-ea"/>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和密码</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mn-lt"/>
                          <a:ea typeface="+mn-ea"/>
                          <a:cs typeface="Times New Roman" pitchFamily="18" charset="0"/>
                        </a:rPr>
                        <a:t>getAvailableTestPapers</a:t>
                      </a:r>
                      <a:r>
                        <a:rPr kumimoji="0" lang="en-US" altLang="zh-CN" sz="2000" b="1" i="0" u="none" strike="noStrike" cap="none" normalizeH="0" baseline="0" dirty="0">
                          <a:ln>
                            <a:noFill/>
                          </a:ln>
                          <a:solidFill>
                            <a:schemeClr val="tx1"/>
                          </a:solidFill>
                          <a:effectLst/>
                          <a:latin typeface="+mn-lt"/>
                          <a:ea typeface="+mn-ea"/>
                          <a:cs typeface="Times New Roman" pitchFamily="18" charset="0"/>
                        </a:rPr>
                        <a:t> (</a:t>
                      </a:r>
                      <a:r>
                        <a:rPr kumimoji="0" lang="en-US" altLang="zh-CN" sz="2000" b="1" i="0" u="none" strike="noStrike" cap="none" normalizeH="0" baseline="0" dirty="0" err="1">
                          <a:ln>
                            <a:noFill/>
                          </a:ln>
                          <a:solidFill>
                            <a:schemeClr val="tx1"/>
                          </a:solidFill>
                          <a:effectLst/>
                          <a:latin typeface="+mn-lt"/>
                          <a:ea typeface="+mn-ea"/>
                          <a:cs typeface="Times New Roman" pitchFamily="18" charset="0"/>
                        </a:rPr>
                        <a:t>stuId:string</a:t>
                      </a:r>
                      <a:r>
                        <a:rPr kumimoji="0" lang="en-US" altLang="zh-CN" sz="2000" b="1" i="0" u="none" strike="noStrike" cap="none" normalizeH="0" baseline="0" dirty="0">
                          <a:ln>
                            <a:noFill/>
                          </a:ln>
                          <a:solidFill>
                            <a:schemeClr val="tx1"/>
                          </a:solidFill>
                          <a:effectLst/>
                          <a:latin typeface="+mn-lt"/>
                          <a:ea typeface="+mn-ea"/>
                          <a:cs typeface="Times New Roman" pitchFamily="18" charset="0"/>
                        </a:rPr>
                        <a:t>)</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罗列出对考生有效的所有考卷</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mn-lt"/>
                          <a:ea typeface="+mn-ea"/>
                          <a:cs typeface="Times New Roman" pitchFamily="18" charset="0"/>
                        </a:rPr>
                        <a:t>selectTestPaper</a:t>
                      </a:r>
                      <a:r>
                        <a:rPr kumimoji="0" lang="en-US" altLang="zh-CN" sz="2000" b="1" i="0" u="none" strike="noStrike" cap="none" normalizeH="0" baseline="0" dirty="0">
                          <a:ln>
                            <a:noFill/>
                          </a:ln>
                          <a:solidFill>
                            <a:schemeClr val="tx1"/>
                          </a:solidFill>
                          <a:effectLst/>
                          <a:latin typeface="+mn-lt"/>
                          <a:ea typeface="+mn-ea"/>
                          <a:cs typeface="Times New Roman" pitchFamily="18" charset="0"/>
                        </a:rPr>
                        <a:t>(</a:t>
                      </a:r>
                      <a:r>
                        <a:rPr kumimoji="0" lang="en-US" altLang="zh-CN" sz="2000" b="1" i="0" u="none" strike="noStrike" cap="none" normalizeH="0" baseline="0" dirty="0" err="1">
                          <a:ln>
                            <a:noFill/>
                          </a:ln>
                          <a:solidFill>
                            <a:schemeClr val="tx1"/>
                          </a:solidFill>
                          <a:effectLst/>
                          <a:latin typeface="+mn-lt"/>
                          <a:ea typeface="+mn-ea"/>
                          <a:cs typeface="Times New Roman" pitchFamily="18" charset="0"/>
                        </a:rPr>
                        <a:t>courseName:string</a:t>
                      </a:r>
                      <a:r>
                        <a:rPr kumimoji="0" lang="en-US" altLang="zh-CN" sz="2000" b="1" i="0" u="none" strike="noStrike" cap="none" normalizeH="0" baseline="0" dirty="0">
                          <a:ln>
                            <a:noFill/>
                          </a:ln>
                          <a:solidFill>
                            <a:schemeClr val="tx1"/>
                          </a:solidFill>
                          <a:effectLst/>
                          <a:latin typeface="+mn-lt"/>
                          <a:ea typeface="+mn-ea"/>
                          <a:cs typeface="Times New Roman" pitchFamily="18" charset="0"/>
                        </a:rPr>
                        <a:t>)  </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选择一份考卷</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logonTestPaper (pwd:string)</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登陆一门考试，验证输入的考试密码和考</a:t>
                      </a:r>
                      <a:endParaRPr kumimoji="0" lang="en-US" altLang="zh-CN" sz="2000" b="1" i="0" u="none" strike="noStrike" cap="none" normalizeH="0" baseline="0" dirty="0">
                        <a:ln>
                          <a:noFill/>
                        </a:ln>
                        <a:solidFill>
                          <a:schemeClr val="tx1"/>
                        </a:solidFill>
                        <a:effectLst/>
                        <a:latin typeface="+mn-lt"/>
                        <a:ea typeface="+mn-ea"/>
                        <a:cs typeface="Times New Roman" pitchFamily="18" charset="0"/>
                      </a:endParaRPr>
                    </a:p>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卷要求的密码是否一致</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startTest()</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开始考试</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00965">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submitAnswer(questionId:string,answer:string)</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提交某道考题的答案</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getNextQuestion ()</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mn-lt"/>
                          <a:ea typeface="+mn-ea"/>
                          <a:cs typeface="Times New Roman" pitchFamily="18" charset="0"/>
                        </a:rPr>
                        <a:t>获取下一题</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176">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mn-lt"/>
                          <a:ea typeface="+mn-ea"/>
                          <a:cs typeface="Times New Roman" pitchFamily="18" charset="0"/>
                        </a:rPr>
                        <a:t>endTest ()</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mn-lt"/>
                          <a:ea typeface="+mn-ea"/>
                          <a:cs typeface="Times New Roman" pitchFamily="18" charset="0"/>
                        </a:rPr>
                        <a:t>结束考试</a:t>
                      </a:r>
                    </a:p>
                  </a:txBody>
                  <a:tcPr marT="45693" marB="4569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3524" name="矩形 4">
            <a:extLst>
              <a:ext uri="{FF2B5EF4-FFF2-40B4-BE49-F238E27FC236}">
                <a16:creationId xmlns:a16="http://schemas.microsoft.com/office/drawing/2014/main" id="{14ED7EBB-0CA6-4721-9500-B50E9948EFE9}"/>
              </a:ext>
            </a:extLst>
          </p:cNvPr>
          <p:cNvSpPr>
            <a:spLocks noChangeArrowheads="1"/>
          </p:cNvSpPr>
          <p:nvPr/>
        </p:nvSpPr>
        <p:spPr bwMode="auto">
          <a:xfrm>
            <a:off x="2857500" y="6143625"/>
            <a:ext cx="2646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r>
              <a:rPr lang="zh-CN" altLang="en-US" sz="2400" b="1">
                <a:latin typeface="黑体" panose="02010609060101010101" pitchFamily="49" charset="-122"/>
              </a:rPr>
              <a:t>考试系统中的操作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a:extLst>
              <a:ext uri="{FF2B5EF4-FFF2-40B4-BE49-F238E27FC236}">
                <a16:creationId xmlns:a16="http://schemas.microsoft.com/office/drawing/2014/main" id="{99BE4D1B-F20C-4497-9267-F0671240A8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6FC29302-03B3-4EC2-AC8A-CF12EB42FC05}"/>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logon</a:t>
            </a:r>
          </a:p>
        </p:txBody>
      </p:sp>
      <p:sp>
        <p:nvSpPr>
          <p:cNvPr id="64516" name="Rectangle 3">
            <a:extLst>
              <a:ext uri="{FF2B5EF4-FFF2-40B4-BE49-F238E27FC236}">
                <a16:creationId xmlns:a16="http://schemas.microsoft.com/office/drawing/2014/main" id="{A131EF5E-052F-4080-B637-8C0C786BA374}"/>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64517" name="Rectangle 5">
            <a:extLst>
              <a:ext uri="{FF2B5EF4-FFF2-40B4-BE49-F238E27FC236}">
                <a16:creationId xmlns:a16="http://schemas.microsoft.com/office/drawing/2014/main" id="{52916627-B925-41F8-8A88-61CCE04F70BE}"/>
              </a:ext>
            </a:extLst>
          </p:cNvPr>
          <p:cNvSpPr>
            <a:spLocks noChangeArrowheads="1"/>
          </p:cNvSpPr>
          <p:nvPr/>
        </p:nvSpPr>
        <p:spPr bwMode="auto">
          <a:xfrm>
            <a:off x="0" y="1843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4518" name="Object 2">
            <a:extLst>
              <a:ext uri="{FF2B5EF4-FFF2-40B4-BE49-F238E27FC236}">
                <a16:creationId xmlns:a16="http://schemas.microsoft.com/office/drawing/2014/main" id="{8544F94E-56F9-4E1F-946B-888DEFA7385E}"/>
              </a:ext>
            </a:extLst>
          </p:cNvPr>
          <p:cNvGraphicFramePr>
            <a:graphicFrameLocks noChangeAspect="1"/>
          </p:cNvGraphicFramePr>
          <p:nvPr/>
        </p:nvGraphicFramePr>
        <p:xfrm>
          <a:off x="214313" y="1285875"/>
          <a:ext cx="8748712" cy="5259388"/>
        </p:xfrm>
        <a:graphic>
          <a:graphicData uri="http://schemas.openxmlformats.org/presentationml/2006/ole">
            <mc:AlternateContent xmlns:mc="http://schemas.openxmlformats.org/markup-compatibility/2006">
              <mc:Choice xmlns:v="urn:schemas-microsoft-com:vml" Requires="v">
                <p:oleObj spid="_x0000_s16396" name="Visio" r:id="rId3" imgW="5406238" imgH="3245815" progId="Visio.Drawing.11">
                  <p:embed/>
                </p:oleObj>
              </mc:Choice>
              <mc:Fallback>
                <p:oleObj name="Visio" r:id="rId3" imgW="5406238" imgH="3245815" progId="Visio.Drawing.11">
                  <p:embed/>
                  <p:pic>
                    <p:nvPicPr>
                      <p:cNvPr id="64518" name="Object 2">
                        <a:extLst>
                          <a:ext uri="{FF2B5EF4-FFF2-40B4-BE49-F238E27FC236}">
                            <a16:creationId xmlns:a16="http://schemas.microsoft.com/office/drawing/2014/main" id="{8544F94E-56F9-4E1F-946B-888DEFA738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285875"/>
                        <a:ext cx="8748712"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a:extLst>
              <a:ext uri="{FF2B5EF4-FFF2-40B4-BE49-F238E27FC236}">
                <a16:creationId xmlns:a16="http://schemas.microsoft.com/office/drawing/2014/main" id="{B15EEE0C-60B1-4CD5-8780-88980A9ABC0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5539" name="Rectangle 2">
            <a:extLst>
              <a:ext uri="{FF2B5EF4-FFF2-40B4-BE49-F238E27FC236}">
                <a16:creationId xmlns:a16="http://schemas.microsoft.com/office/drawing/2014/main" id="{A43BD392-3E8D-49F3-812A-F5CB0A57318F}"/>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getAvailableTestPapers</a:t>
            </a:r>
          </a:p>
        </p:txBody>
      </p:sp>
      <p:sp>
        <p:nvSpPr>
          <p:cNvPr id="65540" name="Rectangle 3">
            <a:extLst>
              <a:ext uri="{FF2B5EF4-FFF2-40B4-BE49-F238E27FC236}">
                <a16:creationId xmlns:a16="http://schemas.microsoft.com/office/drawing/2014/main" id="{5E5E04F0-0599-470D-9963-1D2A45DC8B9B}"/>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65541" name="Rectangle 5">
            <a:extLst>
              <a:ext uri="{FF2B5EF4-FFF2-40B4-BE49-F238E27FC236}">
                <a16:creationId xmlns:a16="http://schemas.microsoft.com/office/drawing/2014/main" id="{81BBCCE5-3EF6-4FCB-8CF0-9058FDC9131C}"/>
              </a:ext>
            </a:extLst>
          </p:cNvPr>
          <p:cNvSpPr>
            <a:spLocks noChangeArrowheads="1"/>
          </p:cNvSpPr>
          <p:nvPr/>
        </p:nvSpPr>
        <p:spPr bwMode="auto">
          <a:xfrm>
            <a:off x="0" y="1985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5542" name="Object 2">
            <a:extLst>
              <a:ext uri="{FF2B5EF4-FFF2-40B4-BE49-F238E27FC236}">
                <a16:creationId xmlns:a16="http://schemas.microsoft.com/office/drawing/2014/main" id="{DA3FAEDA-9343-4647-B74A-588D48547328}"/>
              </a:ext>
            </a:extLst>
          </p:cNvPr>
          <p:cNvGraphicFramePr>
            <a:graphicFrameLocks noChangeAspect="1"/>
          </p:cNvGraphicFramePr>
          <p:nvPr/>
        </p:nvGraphicFramePr>
        <p:xfrm>
          <a:off x="-285750" y="1428750"/>
          <a:ext cx="9612313" cy="4953000"/>
        </p:xfrm>
        <a:graphic>
          <a:graphicData uri="http://schemas.openxmlformats.org/presentationml/2006/ole">
            <mc:AlternateContent xmlns:mc="http://schemas.openxmlformats.org/markup-compatibility/2006">
              <mc:Choice xmlns:v="urn:schemas-microsoft-com:vml" Requires="v">
                <p:oleObj spid="_x0000_s17420" name="Visio" r:id="rId3" imgW="6778752" imgH="3506724" progId="Visio.Drawing.11">
                  <p:embed/>
                </p:oleObj>
              </mc:Choice>
              <mc:Fallback>
                <p:oleObj name="Visio" r:id="rId3" imgW="6778752" imgH="3506724" progId="Visio.Drawing.11">
                  <p:embed/>
                  <p:pic>
                    <p:nvPicPr>
                      <p:cNvPr id="65542" name="Object 2">
                        <a:extLst>
                          <a:ext uri="{FF2B5EF4-FFF2-40B4-BE49-F238E27FC236}">
                            <a16:creationId xmlns:a16="http://schemas.microsoft.com/office/drawing/2014/main" id="{DA3FAEDA-9343-4647-B74A-588D48547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428750"/>
                        <a:ext cx="96123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2">
            <a:extLst>
              <a:ext uri="{FF2B5EF4-FFF2-40B4-BE49-F238E27FC236}">
                <a16:creationId xmlns:a16="http://schemas.microsoft.com/office/drawing/2014/main" id="{E90F0ADF-5CAE-4FBB-BBF6-F0A3D370F5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96DB5F2B-EC59-44FF-A52C-C03617141ADA}"/>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selectTestPaper</a:t>
            </a:r>
          </a:p>
        </p:txBody>
      </p:sp>
      <p:sp>
        <p:nvSpPr>
          <p:cNvPr id="66564" name="Rectangle 5">
            <a:extLst>
              <a:ext uri="{FF2B5EF4-FFF2-40B4-BE49-F238E27FC236}">
                <a16:creationId xmlns:a16="http://schemas.microsoft.com/office/drawing/2014/main" id="{C0456E1D-33E8-407E-A75A-03733E14D253}"/>
              </a:ext>
            </a:extLst>
          </p:cNvPr>
          <p:cNvSpPr>
            <a:spLocks noChangeArrowheads="1"/>
          </p:cNvSpPr>
          <p:nvPr/>
        </p:nvSpPr>
        <p:spPr bwMode="auto">
          <a:xfrm>
            <a:off x="0" y="2109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4" name="图片 3">
            <a:extLst>
              <a:ext uri="{FF2B5EF4-FFF2-40B4-BE49-F238E27FC236}">
                <a16:creationId xmlns:a16="http://schemas.microsoft.com/office/drawing/2014/main" id="{1EF70DE7-FD02-4B4A-9CE5-DB5BCEC89315}"/>
              </a:ext>
            </a:extLst>
          </p:cNvPr>
          <p:cNvPicPr>
            <a:picLocks noChangeAspect="1"/>
          </p:cNvPicPr>
          <p:nvPr/>
        </p:nvPicPr>
        <p:blipFill>
          <a:blip r:embed="rId2"/>
          <a:stretch>
            <a:fillRect/>
          </a:stretch>
        </p:blipFill>
        <p:spPr>
          <a:xfrm>
            <a:off x="385762" y="1358230"/>
            <a:ext cx="8372475" cy="459105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2">
            <a:extLst>
              <a:ext uri="{FF2B5EF4-FFF2-40B4-BE49-F238E27FC236}">
                <a16:creationId xmlns:a16="http://schemas.microsoft.com/office/drawing/2014/main" id="{ED6E3FEB-94E7-4632-91DF-4D229F38A4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7587" name="Rectangle 2">
            <a:extLst>
              <a:ext uri="{FF2B5EF4-FFF2-40B4-BE49-F238E27FC236}">
                <a16:creationId xmlns:a16="http://schemas.microsoft.com/office/drawing/2014/main" id="{B55A18B0-0482-4B96-8957-CCED5AB6F854}"/>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logonTestPaper</a:t>
            </a:r>
          </a:p>
        </p:txBody>
      </p:sp>
      <p:sp>
        <p:nvSpPr>
          <p:cNvPr id="67588" name="Rectangle 5">
            <a:extLst>
              <a:ext uri="{FF2B5EF4-FFF2-40B4-BE49-F238E27FC236}">
                <a16:creationId xmlns:a16="http://schemas.microsoft.com/office/drawing/2014/main" id="{D1B658BA-7867-4B57-8339-803BC4B4D47B}"/>
              </a:ext>
            </a:extLst>
          </p:cNvPr>
          <p:cNvSpPr>
            <a:spLocks noChangeArrowheads="1"/>
          </p:cNvSpPr>
          <p:nvPr/>
        </p:nvSpPr>
        <p:spPr bwMode="auto">
          <a:xfrm>
            <a:off x="0"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7589" name="Object 2">
            <a:extLst>
              <a:ext uri="{FF2B5EF4-FFF2-40B4-BE49-F238E27FC236}">
                <a16:creationId xmlns:a16="http://schemas.microsoft.com/office/drawing/2014/main" id="{F3541341-C9AD-4A78-AC6C-E98E21760DA2}"/>
              </a:ext>
            </a:extLst>
          </p:cNvPr>
          <p:cNvGraphicFramePr>
            <a:graphicFrameLocks noChangeAspect="1"/>
          </p:cNvGraphicFramePr>
          <p:nvPr/>
        </p:nvGraphicFramePr>
        <p:xfrm>
          <a:off x="900113" y="1196975"/>
          <a:ext cx="8243887" cy="4899025"/>
        </p:xfrm>
        <a:graphic>
          <a:graphicData uri="http://schemas.openxmlformats.org/presentationml/2006/ole">
            <mc:AlternateContent xmlns:mc="http://schemas.openxmlformats.org/markup-compatibility/2006">
              <mc:Choice xmlns:v="urn:schemas-microsoft-com:vml" Requires="v">
                <p:oleObj spid="_x0000_s18444" name="Visio" r:id="rId3" imgW="4345838" imgH="2579827" progId="Visio.Drawing.11">
                  <p:embed/>
                </p:oleObj>
              </mc:Choice>
              <mc:Fallback>
                <p:oleObj name="Visio" r:id="rId3" imgW="4345838" imgH="2579827" progId="Visio.Drawing.11">
                  <p:embed/>
                  <p:pic>
                    <p:nvPicPr>
                      <p:cNvPr id="67589" name="Object 2">
                        <a:extLst>
                          <a:ext uri="{FF2B5EF4-FFF2-40B4-BE49-F238E27FC236}">
                            <a16:creationId xmlns:a16="http://schemas.microsoft.com/office/drawing/2014/main" id="{F3541341-C9AD-4A78-AC6C-E98E21760D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196975"/>
                        <a:ext cx="8243887"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2">
            <a:extLst>
              <a:ext uri="{FF2B5EF4-FFF2-40B4-BE49-F238E27FC236}">
                <a16:creationId xmlns:a16="http://schemas.microsoft.com/office/drawing/2014/main" id="{C5F21FB0-A4C0-4BCD-955A-03E2E6EF83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C0830A36-FA2A-4527-A02A-97A63944171E}"/>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startTest</a:t>
            </a:r>
          </a:p>
        </p:txBody>
      </p:sp>
      <p:sp>
        <p:nvSpPr>
          <p:cNvPr id="68612" name="Rectangle 5">
            <a:extLst>
              <a:ext uri="{FF2B5EF4-FFF2-40B4-BE49-F238E27FC236}">
                <a16:creationId xmlns:a16="http://schemas.microsoft.com/office/drawing/2014/main" id="{6A73BD23-1840-4D66-A4B7-33F30E542769}"/>
              </a:ext>
            </a:extLst>
          </p:cNvPr>
          <p:cNvSpPr>
            <a:spLocks noChangeArrowheads="1"/>
          </p:cNvSpPr>
          <p:nvPr/>
        </p:nvSpPr>
        <p:spPr bwMode="auto">
          <a:xfrm>
            <a:off x="0" y="1895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68613" name="Object 2">
            <a:extLst>
              <a:ext uri="{FF2B5EF4-FFF2-40B4-BE49-F238E27FC236}">
                <a16:creationId xmlns:a16="http://schemas.microsoft.com/office/drawing/2014/main" id="{A3BA0837-2ECD-4AAD-A861-85BC03F0E1BB}"/>
              </a:ext>
            </a:extLst>
          </p:cNvPr>
          <p:cNvGraphicFramePr>
            <a:graphicFrameLocks noChangeAspect="1"/>
          </p:cNvGraphicFramePr>
          <p:nvPr/>
        </p:nvGraphicFramePr>
        <p:xfrm>
          <a:off x="323850" y="1196975"/>
          <a:ext cx="8820150" cy="5135563"/>
        </p:xfrm>
        <a:graphic>
          <a:graphicData uri="http://schemas.openxmlformats.org/presentationml/2006/ole">
            <mc:AlternateContent xmlns:mc="http://schemas.openxmlformats.org/markup-compatibility/2006">
              <mc:Choice xmlns:v="urn:schemas-microsoft-com:vml" Requires="v">
                <p:oleObj spid="_x0000_s19468" name="Visio" r:id="rId3" imgW="7084771" imgH="4122115" progId="Visio.Drawing.11">
                  <p:embed/>
                </p:oleObj>
              </mc:Choice>
              <mc:Fallback>
                <p:oleObj name="Visio" r:id="rId3" imgW="7084771" imgH="4122115" progId="Visio.Drawing.11">
                  <p:embed/>
                  <p:pic>
                    <p:nvPicPr>
                      <p:cNvPr id="68613" name="Object 2">
                        <a:extLst>
                          <a:ext uri="{FF2B5EF4-FFF2-40B4-BE49-F238E27FC236}">
                            <a16:creationId xmlns:a16="http://schemas.microsoft.com/office/drawing/2014/main" id="{A3BA0837-2ECD-4AAD-A861-85BC03F0E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196975"/>
                        <a:ext cx="8820150"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3">
            <a:extLst>
              <a:ext uri="{FF2B5EF4-FFF2-40B4-BE49-F238E27FC236}">
                <a16:creationId xmlns:a16="http://schemas.microsoft.com/office/drawing/2014/main" id="{4CCC2032-07E8-4CEB-8253-2160FEE4FF4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729902EA-E74D-4EBC-8D01-B48EED646FD6}"/>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submitAnswer</a:t>
            </a:r>
          </a:p>
        </p:txBody>
      </p:sp>
      <p:sp>
        <p:nvSpPr>
          <p:cNvPr id="69636" name="Rectangle 3">
            <a:extLst>
              <a:ext uri="{FF2B5EF4-FFF2-40B4-BE49-F238E27FC236}">
                <a16:creationId xmlns:a16="http://schemas.microsoft.com/office/drawing/2014/main" id="{F09654ED-2EED-43DB-8E94-906C92EACAFF}"/>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69637" name="Rectangle 5">
            <a:extLst>
              <a:ext uri="{FF2B5EF4-FFF2-40B4-BE49-F238E27FC236}">
                <a16:creationId xmlns:a16="http://schemas.microsoft.com/office/drawing/2014/main" id="{90B921CE-3A24-4A0C-A1AA-48F20F43AD1C}"/>
              </a:ext>
            </a:extLst>
          </p:cNvPr>
          <p:cNvSpPr>
            <a:spLocks noChangeArrowheads="1"/>
          </p:cNvSpPr>
          <p:nvPr/>
        </p:nvSpPr>
        <p:spPr bwMode="auto">
          <a:xfrm>
            <a:off x="0"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69638" name="图片 1">
            <a:extLst>
              <a:ext uri="{FF2B5EF4-FFF2-40B4-BE49-F238E27FC236}">
                <a16:creationId xmlns:a16="http://schemas.microsoft.com/office/drawing/2014/main" id="{2FF0DF6F-6166-4B10-8A65-D7FFD0AA47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1989138"/>
            <a:ext cx="808672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2">
            <a:extLst>
              <a:ext uri="{FF2B5EF4-FFF2-40B4-BE49-F238E27FC236}">
                <a16:creationId xmlns:a16="http://schemas.microsoft.com/office/drawing/2014/main" id="{DA17C6E9-09C0-47D6-936B-9FD162579C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C075389B-BF99-4112-9761-E0E4C40C8C2C}"/>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getNextQuestion</a:t>
            </a:r>
          </a:p>
        </p:txBody>
      </p:sp>
      <p:sp>
        <p:nvSpPr>
          <p:cNvPr id="70660" name="Rectangle 5">
            <a:extLst>
              <a:ext uri="{FF2B5EF4-FFF2-40B4-BE49-F238E27FC236}">
                <a16:creationId xmlns:a16="http://schemas.microsoft.com/office/drawing/2014/main" id="{3DFD7410-6413-4185-A813-F0F8FBAD9D8B}"/>
              </a:ext>
            </a:extLst>
          </p:cNvPr>
          <p:cNvSpPr>
            <a:spLocks noChangeArrowheads="1"/>
          </p:cNvSpPr>
          <p:nvPr/>
        </p:nvSpPr>
        <p:spPr bwMode="auto">
          <a:xfrm>
            <a:off x="0" y="2266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0661" name="Object 2">
            <a:extLst>
              <a:ext uri="{FF2B5EF4-FFF2-40B4-BE49-F238E27FC236}">
                <a16:creationId xmlns:a16="http://schemas.microsoft.com/office/drawing/2014/main" id="{1AEE31C9-519D-4F22-A3DE-D891012B3EC0}"/>
              </a:ext>
            </a:extLst>
          </p:cNvPr>
          <p:cNvGraphicFramePr>
            <a:graphicFrameLocks noChangeAspect="1"/>
          </p:cNvGraphicFramePr>
          <p:nvPr/>
        </p:nvGraphicFramePr>
        <p:xfrm>
          <a:off x="971550" y="1125538"/>
          <a:ext cx="6985000" cy="4594225"/>
        </p:xfrm>
        <a:graphic>
          <a:graphicData uri="http://schemas.openxmlformats.org/presentationml/2006/ole">
            <mc:AlternateContent xmlns:mc="http://schemas.openxmlformats.org/markup-compatibility/2006">
              <mc:Choice xmlns:v="urn:schemas-microsoft-com:vml" Requires="v">
                <p:oleObj spid="_x0000_s20492" name="Visio" r:id="rId3" imgW="3530803" imgH="2328062" progId="Visio.Drawing.11">
                  <p:embed/>
                </p:oleObj>
              </mc:Choice>
              <mc:Fallback>
                <p:oleObj name="Visio" r:id="rId3" imgW="3530803" imgH="2328062" progId="Visio.Drawing.11">
                  <p:embed/>
                  <p:pic>
                    <p:nvPicPr>
                      <p:cNvPr id="70661" name="Object 2">
                        <a:extLst>
                          <a:ext uri="{FF2B5EF4-FFF2-40B4-BE49-F238E27FC236}">
                            <a16:creationId xmlns:a16="http://schemas.microsoft.com/office/drawing/2014/main" id="{1AEE31C9-519D-4F22-A3DE-D891012B3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25538"/>
                        <a:ext cx="69850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1">
            <a:extLst>
              <a:ext uri="{FF2B5EF4-FFF2-40B4-BE49-F238E27FC236}">
                <a16:creationId xmlns:a16="http://schemas.microsoft.com/office/drawing/2014/main" id="{BA09BAF5-8D46-4A46-B797-762BE190632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12291" name="Rectangle 2">
            <a:extLst>
              <a:ext uri="{FF2B5EF4-FFF2-40B4-BE49-F238E27FC236}">
                <a16:creationId xmlns:a16="http://schemas.microsoft.com/office/drawing/2014/main" id="{E3099D70-F184-4110-9CDB-8C122CBF58EE}"/>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952500" indent="-49530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lvl="1">
              <a:buFont typeface="Wingdings" panose="05000000000000000000" pitchFamily="2" charset="2"/>
              <a:buChar char="u"/>
            </a:pPr>
            <a:r>
              <a:rPr lang="zh-CN" altLang="en-US" sz="4000" b="1">
                <a:solidFill>
                  <a:srgbClr val="333399"/>
                </a:solidFill>
              </a:rPr>
              <a:t>面向对象设计综述</a:t>
            </a:r>
          </a:p>
          <a:p>
            <a:pPr lvl="1">
              <a:buFont typeface="Wingdings" panose="05000000000000000000" pitchFamily="2" charset="2"/>
              <a:buChar char="u"/>
            </a:pPr>
            <a:r>
              <a:rPr lang="zh-CN" altLang="en-US" sz="4000" b="1" i="1" u="sng">
                <a:solidFill>
                  <a:srgbClr val="99230B"/>
                </a:solidFill>
              </a:rPr>
              <a:t>模型层次化</a:t>
            </a:r>
            <a:endParaRPr lang="en-US" altLang="zh-CN" sz="4000" b="1" i="1" u="sng">
              <a:solidFill>
                <a:srgbClr val="99230B"/>
              </a:solidFill>
            </a:endParaRPr>
          </a:p>
          <a:p>
            <a:pPr lvl="1">
              <a:buFont typeface="Wingdings" panose="05000000000000000000" pitchFamily="2" charset="2"/>
              <a:buChar char="u"/>
            </a:pPr>
            <a:r>
              <a:rPr lang="zh-CN" altLang="en-US" sz="4000" b="1">
                <a:solidFill>
                  <a:srgbClr val="333399"/>
                </a:solidFill>
              </a:rPr>
              <a:t>面向对象设计原则</a:t>
            </a:r>
            <a:endParaRPr lang="en-US" altLang="zh-CN" sz="4000" b="1">
              <a:solidFill>
                <a:srgbClr val="333399"/>
              </a:solidFill>
            </a:endParaRPr>
          </a:p>
          <a:p>
            <a:pPr lvl="1">
              <a:buFont typeface="Wingdings" panose="05000000000000000000" pitchFamily="2" charset="2"/>
              <a:buChar char="u"/>
            </a:pPr>
            <a:r>
              <a:rPr lang="zh-CN" altLang="en-US" sz="4000" b="1">
                <a:solidFill>
                  <a:srgbClr val="333399"/>
                </a:solidFill>
              </a:rPr>
              <a:t>设计用例实现方案</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2">
            <a:extLst>
              <a:ext uri="{FF2B5EF4-FFF2-40B4-BE49-F238E27FC236}">
                <a16:creationId xmlns:a16="http://schemas.microsoft.com/office/drawing/2014/main" id="{0B413600-D567-4CAB-90C0-9F2630A2A5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1683" name="Rectangle 2">
            <a:extLst>
              <a:ext uri="{FF2B5EF4-FFF2-40B4-BE49-F238E27FC236}">
                <a16:creationId xmlns:a16="http://schemas.microsoft.com/office/drawing/2014/main" id="{2D705FED-C05D-43A0-8B7C-3F04C1B3D6AE}"/>
              </a:ext>
            </a:extLst>
          </p:cNvPr>
          <p:cNvSpPr>
            <a:spLocks noGrp="1" noChangeArrowheads="1"/>
          </p:cNvSpPr>
          <p:nvPr>
            <p:ph type="title"/>
          </p:nvPr>
        </p:nvSpPr>
        <p:spPr/>
        <p:txBody>
          <a:bodyPr/>
          <a:lstStyle/>
          <a:p>
            <a:r>
              <a:rPr lang="en-US" altLang="zh-CN" sz="2800">
                <a:ea typeface="宋体" panose="02010600030101010101" pitchFamily="2" charset="-122"/>
                <a:cs typeface="Times New Roman" panose="02020603050405020304" pitchFamily="18" charset="0"/>
              </a:rPr>
              <a:t>endTest</a:t>
            </a:r>
          </a:p>
        </p:txBody>
      </p:sp>
      <p:sp>
        <p:nvSpPr>
          <p:cNvPr id="71684" name="Rectangle 5">
            <a:extLst>
              <a:ext uri="{FF2B5EF4-FFF2-40B4-BE49-F238E27FC236}">
                <a16:creationId xmlns:a16="http://schemas.microsoft.com/office/drawing/2014/main" id="{D4EC76FD-2112-4217-A511-1CD9151B20FA}"/>
              </a:ext>
            </a:extLst>
          </p:cNvPr>
          <p:cNvSpPr>
            <a:spLocks noChangeArrowheads="1"/>
          </p:cNvSpPr>
          <p:nvPr/>
        </p:nvSpPr>
        <p:spPr bwMode="auto">
          <a:xfrm>
            <a:off x="0" y="1928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1685" name="Object 2">
            <a:extLst>
              <a:ext uri="{FF2B5EF4-FFF2-40B4-BE49-F238E27FC236}">
                <a16:creationId xmlns:a16="http://schemas.microsoft.com/office/drawing/2014/main" id="{FCB917D3-7542-43E3-86D6-29050A6D67FD}"/>
              </a:ext>
            </a:extLst>
          </p:cNvPr>
          <p:cNvGraphicFramePr>
            <a:graphicFrameLocks noChangeAspect="1"/>
          </p:cNvGraphicFramePr>
          <p:nvPr/>
        </p:nvGraphicFramePr>
        <p:xfrm>
          <a:off x="323850" y="1341438"/>
          <a:ext cx="8208963" cy="4667250"/>
        </p:xfrm>
        <a:graphic>
          <a:graphicData uri="http://schemas.openxmlformats.org/presentationml/2006/ole">
            <mc:AlternateContent xmlns:mc="http://schemas.openxmlformats.org/markup-compatibility/2006">
              <mc:Choice xmlns:v="urn:schemas-microsoft-com:vml" Requires="v">
                <p:oleObj spid="_x0000_s21516" name="Visio" r:id="rId3" imgW="5635752" imgH="3200400" progId="Visio.Drawing.11">
                  <p:embed/>
                </p:oleObj>
              </mc:Choice>
              <mc:Fallback>
                <p:oleObj name="Visio" r:id="rId3" imgW="5635752" imgH="3200400" progId="Visio.Drawing.11">
                  <p:embed/>
                  <p:pic>
                    <p:nvPicPr>
                      <p:cNvPr id="71685" name="Object 2">
                        <a:extLst>
                          <a:ext uri="{FF2B5EF4-FFF2-40B4-BE49-F238E27FC236}">
                            <a16:creationId xmlns:a16="http://schemas.microsoft.com/office/drawing/2014/main" id="{FCB917D3-7542-43E3-86D6-29050A6D6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208963"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3">
            <a:extLst>
              <a:ext uri="{FF2B5EF4-FFF2-40B4-BE49-F238E27FC236}">
                <a16:creationId xmlns:a16="http://schemas.microsoft.com/office/drawing/2014/main" id="{CEB3569F-AFAF-4D4F-94BE-CFFC5DF691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CE3515A1-45E7-4611-8263-770473858AEE}"/>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4819" name="Rectangle 3">
            <a:extLst>
              <a:ext uri="{FF2B5EF4-FFF2-40B4-BE49-F238E27FC236}">
                <a16:creationId xmlns:a16="http://schemas.microsoft.com/office/drawing/2014/main" id="{BC6F9CAA-EB3C-4C5C-B352-BACCDC261FA3}"/>
              </a:ext>
            </a:extLst>
          </p:cNvPr>
          <p:cNvSpPr>
            <a:spLocks noGrp="1" noChangeArrowheads="1"/>
          </p:cNvSpPr>
          <p:nvPr>
            <p:ph type="body" idx="1"/>
          </p:nvPr>
        </p:nvSpPr>
        <p:spPr>
          <a:xfrm>
            <a:off x="500063" y="1143000"/>
            <a:ext cx="8343900" cy="4856163"/>
          </a:xfrm>
        </p:spPr>
        <p:txBody>
          <a:bodyPr/>
          <a:lstStyle/>
          <a:p>
            <a:pPr>
              <a:lnSpc>
                <a:spcPct val="80000"/>
              </a:lnSpc>
              <a:buFont typeface="Wingdings" panose="05000000000000000000" pitchFamily="2" charset="2"/>
              <a:buNone/>
              <a:defRPr/>
            </a:pPr>
            <a:r>
              <a:rPr lang="en-US" altLang="zh-CN" b="1" dirty="0"/>
              <a:t>3. </a:t>
            </a:r>
            <a:r>
              <a:rPr lang="zh-CN" altLang="en-US" b="1" dirty="0"/>
              <a:t>持久化层设计</a:t>
            </a:r>
            <a:endParaRPr lang="en-US" altLang="zh-CN" b="1" dirty="0"/>
          </a:p>
          <a:p>
            <a:pPr lvl="1">
              <a:lnSpc>
                <a:spcPct val="80000"/>
              </a:lnSpc>
              <a:defRPr/>
            </a:pPr>
            <a:r>
              <a:rPr lang="zh-CN" altLang="en-US" b="1" dirty="0">
                <a:ea typeface="+mn-ea"/>
              </a:rPr>
              <a:t>问题一：谁来负责持久化？</a:t>
            </a:r>
          </a:p>
          <a:p>
            <a:pPr lvl="1">
              <a:lnSpc>
                <a:spcPct val="80000"/>
              </a:lnSpc>
              <a:defRPr/>
            </a:pPr>
            <a:r>
              <a:rPr lang="zh-CN" altLang="en-US" b="1" dirty="0">
                <a:ea typeface="+mn-ea"/>
              </a:rPr>
              <a:t>为每一个领域对象设计一个专门负责其持久化的类：</a:t>
            </a:r>
          </a:p>
          <a:p>
            <a:pPr lvl="2">
              <a:lnSpc>
                <a:spcPct val="80000"/>
              </a:lnSpc>
              <a:defRPr/>
            </a:pPr>
            <a:r>
              <a:rPr lang="en-US" altLang="zh-CN" b="1" dirty="0" err="1">
                <a:ea typeface="+mn-ea"/>
              </a:rPr>
              <a:t>StudentMapper</a:t>
            </a:r>
            <a:r>
              <a:rPr lang="zh-CN" altLang="en-US" b="1" dirty="0">
                <a:ea typeface="+mn-ea"/>
              </a:rPr>
              <a:t>：负责学生信息持久化</a:t>
            </a:r>
          </a:p>
          <a:p>
            <a:pPr lvl="2">
              <a:lnSpc>
                <a:spcPct val="80000"/>
              </a:lnSpc>
              <a:defRPr/>
            </a:pPr>
            <a:r>
              <a:rPr lang="en-US" altLang="zh-CN" b="1" dirty="0" err="1">
                <a:ea typeface="+mn-ea"/>
              </a:rPr>
              <a:t>TestMapper</a:t>
            </a:r>
            <a:r>
              <a:rPr lang="zh-CN" altLang="en-US" b="1" dirty="0">
                <a:ea typeface="+mn-ea"/>
              </a:rPr>
              <a:t>：负责考试信息持久化</a:t>
            </a:r>
          </a:p>
          <a:p>
            <a:pPr lvl="2">
              <a:lnSpc>
                <a:spcPct val="80000"/>
              </a:lnSpc>
              <a:defRPr/>
            </a:pPr>
            <a:r>
              <a:rPr lang="en-US" altLang="zh-CN" b="1" dirty="0" err="1">
                <a:ea typeface="+mn-ea"/>
              </a:rPr>
              <a:t>TestPaperMapper</a:t>
            </a:r>
            <a:r>
              <a:rPr lang="zh-CN" altLang="en-US" b="1" dirty="0">
                <a:ea typeface="+mn-ea"/>
              </a:rPr>
              <a:t>：负责考卷信息持久化</a:t>
            </a:r>
          </a:p>
          <a:p>
            <a:pPr lvl="1">
              <a:lnSpc>
                <a:spcPct val="80000"/>
              </a:lnSpc>
              <a:defRPr/>
            </a:pPr>
            <a:r>
              <a:rPr lang="zh-CN" altLang="en-US" b="1" dirty="0">
                <a:ea typeface="+mn-ea"/>
              </a:rPr>
              <a:t>以上类中都包含增加、修改、删除和查询操作，所以可以抽象出共同的接口：</a:t>
            </a:r>
          </a:p>
          <a:p>
            <a:pPr lvl="2">
              <a:lnSpc>
                <a:spcPct val="80000"/>
              </a:lnSpc>
              <a:defRPr/>
            </a:pPr>
            <a:r>
              <a:rPr lang="zh-CN" altLang="en-US" b="1" dirty="0">
                <a:ea typeface="+mn-ea"/>
              </a:rPr>
              <a:t> </a:t>
            </a:r>
            <a:r>
              <a:rPr lang="en-US" altLang="zh-CN" b="1" dirty="0" err="1">
                <a:ea typeface="+mn-ea"/>
              </a:rPr>
              <a:t>IMapper</a:t>
            </a:r>
            <a:r>
              <a:rPr lang="en-US" altLang="zh-CN" b="1" dirty="0">
                <a:ea typeface="+mn-ea"/>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a:extLst>
              <a:ext uri="{FF2B5EF4-FFF2-40B4-BE49-F238E27FC236}">
                <a16:creationId xmlns:a16="http://schemas.microsoft.com/office/drawing/2014/main" id="{74030F58-DA42-48D0-A0B5-FD6242E25A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67AF1D73-0556-42E1-AB2E-8AC7A2E8ECF2}"/>
              </a:ext>
            </a:extLst>
          </p:cNvPr>
          <p:cNvSpPr>
            <a:spLocks noGrp="1" noChangeArrowheads="1"/>
          </p:cNvSpPr>
          <p:nvPr>
            <p:ph type="title"/>
          </p:nvPr>
        </p:nvSpPr>
        <p:spPr/>
        <p:txBody>
          <a:bodyPr/>
          <a:lstStyle/>
          <a:p>
            <a:r>
              <a:rPr lang="en-US" altLang="zh-CN"/>
              <a:t>IMapper</a:t>
            </a:r>
            <a:r>
              <a:rPr lang="zh-CN" altLang="en-US"/>
              <a:t>接口设计</a:t>
            </a:r>
          </a:p>
        </p:txBody>
      </p:sp>
      <p:sp>
        <p:nvSpPr>
          <p:cNvPr id="73732" name="Rectangle 3">
            <a:extLst>
              <a:ext uri="{FF2B5EF4-FFF2-40B4-BE49-F238E27FC236}">
                <a16:creationId xmlns:a16="http://schemas.microsoft.com/office/drawing/2014/main" id="{BFB69A7B-CAD8-408D-8EB2-48D02DB54F0F}"/>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sp>
        <p:nvSpPr>
          <p:cNvPr id="73733" name="Rectangle 5">
            <a:extLst>
              <a:ext uri="{FF2B5EF4-FFF2-40B4-BE49-F238E27FC236}">
                <a16:creationId xmlns:a16="http://schemas.microsoft.com/office/drawing/2014/main" id="{719A1424-ADAD-44D0-8D0E-AC470168F0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3734" name="Object 2">
            <a:extLst>
              <a:ext uri="{FF2B5EF4-FFF2-40B4-BE49-F238E27FC236}">
                <a16:creationId xmlns:a16="http://schemas.microsoft.com/office/drawing/2014/main" id="{2807D3D6-5AD1-459A-A421-3B828EDD6279}"/>
              </a:ext>
            </a:extLst>
          </p:cNvPr>
          <p:cNvGraphicFramePr>
            <a:graphicFrameLocks noChangeAspect="1"/>
          </p:cNvGraphicFramePr>
          <p:nvPr/>
        </p:nvGraphicFramePr>
        <p:xfrm>
          <a:off x="971550" y="1125538"/>
          <a:ext cx="6985000" cy="4903787"/>
        </p:xfrm>
        <a:graphic>
          <a:graphicData uri="http://schemas.openxmlformats.org/presentationml/2006/ole">
            <mc:AlternateContent xmlns:mc="http://schemas.openxmlformats.org/markup-compatibility/2006">
              <mc:Choice xmlns:v="urn:schemas-microsoft-com:vml" Requires="v">
                <p:oleObj spid="_x0000_s22540" name="Visio" r:id="rId3" imgW="3577438" imgH="2513990" progId="Visio.Drawing.11">
                  <p:embed/>
                </p:oleObj>
              </mc:Choice>
              <mc:Fallback>
                <p:oleObj name="Visio" r:id="rId3" imgW="3577438" imgH="2513990" progId="Visio.Drawing.11">
                  <p:embed/>
                  <p:pic>
                    <p:nvPicPr>
                      <p:cNvPr id="73734" name="Object 2">
                        <a:extLst>
                          <a:ext uri="{FF2B5EF4-FFF2-40B4-BE49-F238E27FC236}">
                            <a16:creationId xmlns:a16="http://schemas.microsoft.com/office/drawing/2014/main" id="{2807D3D6-5AD1-459A-A421-3B828EDD6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125538"/>
                        <a:ext cx="6985000"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a:extLst>
              <a:ext uri="{FF2B5EF4-FFF2-40B4-BE49-F238E27FC236}">
                <a16:creationId xmlns:a16="http://schemas.microsoft.com/office/drawing/2014/main" id="{A7066319-A730-4FAD-81DF-55E046443E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62C196E2-6A5F-44EA-A71C-B126437FCA38}"/>
              </a:ext>
            </a:extLst>
          </p:cNvPr>
          <p:cNvSpPr>
            <a:spLocks noGrp="1" noChangeArrowheads="1"/>
          </p:cNvSpPr>
          <p:nvPr>
            <p:ph type="title"/>
          </p:nvPr>
        </p:nvSpPr>
        <p:spPr/>
        <p:txBody>
          <a:bodyPr/>
          <a:lstStyle/>
          <a:p>
            <a:r>
              <a:rPr lang="en-US" altLang="zh-CN"/>
              <a:t>DBFacade</a:t>
            </a:r>
            <a:r>
              <a:rPr lang="zh-CN" altLang="en-US"/>
              <a:t>类设计</a:t>
            </a:r>
          </a:p>
        </p:txBody>
      </p:sp>
      <p:sp>
        <p:nvSpPr>
          <p:cNvPr id="74756" name="Rectangle 3">
            <a:extLst>
              <a:ext uri="{FF2B5EF4-FFF2-40B4-BE49-F238E27FC236}">
                <a16:creationId xmlns:a16="http://schemas.microsoft.com/office/drawing/2014/main" id="{0B0CD449-1768-4A63-9048-A0AA3FE6F875}"/>
              </a:ext>
            </a:extLst>
          </p:cNvPr>
          <p:cNvSpPr>
            <a:spLocks noGrp="1" noChangeArrowheads="1"/>
          </p:cNvSpPr>
          <p:nvPr>
            <p:ph type="body" idx="1"/>
          </p:nvPr>
        </p:nvSpPr>
        <p:spPr/>
        <p:txBody>
          <a:bodyPr/>
          <a:lstStyle/>
          <a:p>
            <a:r>
              <a:rPr lang="zh-CN" altLang="en-US" b="1" dirty="0"/>
              <a:t>问题二：谁来维护领域类和负责其持久化的对应</a:t>
            </a:r>
            <a:r>
              <a:rPr lang="en-US" altLang="zh-CN" b="1" dirty="0"/>
              <a:t>Mapper</a:t>
            </a:r>
            <a:r>
              <a:rPr lang="zh-CN" altLang="en-US" b="1" dirty="0"/>
              <a:t>类之间的对应关系？</a:t>
            </a:r>
          </a:p>
          <a:p>
            <a:r>
              <a:rPr lang="zh-CN" altLang="en-US" b="1" dirty="0"/>
              <a:t>设计类</a:t>
            </a:r>
            <a:r>
              <a:rPr lang="en-US" altLang="zh-CN" b="1" dirty="0" err="1"/>
              <a:t>DBFacade</a:t>
            </a:r>
            <a:r>
              <a:rPr lang="en-US" altLang="zh-CN" b="1" dirty="0"/>
              <a:t> </a:t>
            </a:r>
          </a:p>
        </p:txBody>
      </p:sp>
      <p:sp>
        <p:nvSpPr>
          <p:cNvPr id="74757" name="Rectangle 5">
            <a:extLst>
              <a:ext uri="{FF2B5EF4-FFF2-40B4-BE49-F238E27FC236}">
                <a16:creationId xmlns:a16="http://schemas.microsoft.com/office/drawing/2014/main" id="{0EB993FC-8740-41B9-AE3C-5428A88E8C28}"/>
              </a:ext>
            </a:extLst>
          </p:cNvPr>
          <p:cNvSpPr>
            <a:spLocks noChangeArrowheads="1"/>
          </p:cNvSpPr>
          <p:nvPr/>
        </p:nvSpPr>
        <p:spPr bwMode="auto">
          <a:xfrm>
            <a:off x="0" y="2481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4758" name="Object 2">
            <a:extLst>
              <a:ext uri="{FF2B5EF4-FFF2-40B4-BE49-F238E27FC236}">
                <a16:creationId xmlns:a16="http://schemas.microsoft.com/office/drawing/2014/main" id="{2BD392D9-97CA-4CE3-A989-0EE1FA777EB8}"/>
              </a:ext>
            </a:extLst>
          </p:cNvPr>
          <p:cNvGraphicFramePr>
            <a:graphicFrameLocks noChangeAspect="1"/>
          </p:cNvGraphicFramePr>
          <p:nvPr/>
        </p:nvGraphicFramePr>
        <p:xfrm>
          <a:off x="323850" y="3068638"/>
          <a:ext cx="8820150" cy="3167062"/>
        </p:xfrm>
        <a:graphic>
          <a:graphicData uri="http://schemas.openxmlformats.org/presentationml/2006/ole">
            <mc:AlternateContent xmlns:mc="http://schemas.openxmlformats.org/markup-compatibility/2006">
              <mc:Choice xmlns:v="urn:schemas-microsoft-com:vml" Requires="v">
                <p:oleObj spid="_x0000_s23564" name="Visio" r:id="rId4" imgW="7005828" imgH="2513990" progId="Visio.Drawing.11">
                  <p:embed/>
                </p:oleObj>
              </mc:Choice>
              <mc:Fallback>
                <p:oleObj name="Visio" r:id="rId4" imgW="7005828" imgH="2513990" progId="Visio.Drawing.11">
                  <p:embed/>
                  <p:pic>
                    <p:nvPicPr>
                      <p:cNvPr id="74758" name="Object 2">
                        <a:extLst>
                          <a:ext uri="{FF2B5EF4-FFF2-40B4-BE49-F238E27FC236}">
                            <a16:creationId xmlns:a16="http://schemas.microsoft.com/office/drawing/2014/main" id="{2BD392D9-97CA-4CE3-A989-0EE1FA777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3068638"/>
                        <a:ext cx="8820150"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a:extLst>
              <a:ext uri="{FF2B5EF4-FFF2-40B4-BE49-F238E27FC236}">
                <a16:creationId xmlns:a16="http://schemas.microsoft.com/office/drawing/2014/main" id="{76291089-EF57-4F70-9982-900F2D2E7E0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11BD715A-983F-48CA-85B3-036019271E1B}"/>
              </a:ext>
            </a:extLst>
          </p:cNvPr>
          <p:cNvSpPr>
            <a:spLocks noGrp="1" noChangeArrowheads="1"/>
          </p:cNvSpPr>
          <p:nvPr>
            <p:ph type="title"/>
          </p:nvPr>
        </p:nvSpPr>
        <p:spPr/>
        <p:txBody>
          <a:bodyPr/>
          <a:lstStyle/>
          <a:p>
            <a:r>
              <a:rPr lang="zh-CN" altLang="en-US"/>
              <a:t>增加学生持久化过程</a:t>
            </a:r>
          </a:p>
        </p:txBody>
      </p:sp>
      <p:sp>
        <p:nvSpPr>
          <p:cNvPr id="78851" name="Rectangle 3">
            <a:extLst>
              <a:ext uri="{FF2B5EF4-FFF2-40B4-BE49-F238E27FC236}">
                <a16:creationId xmlns:a16="http://schemas.microsoft.com/office/drawing/2014/main" id="{C43CAA16-FE82-43A6-9D27-52CAEDDA2D5A}"/>
              </a:ext>
            </a:extLst>
          </p:cNvPr>
          <p:cNvSpPr>
            <a:spLocks noGrp="1" noChangeArrowheads="1"/>
          </p:cNvSpPr>
          <p:nvPr>
            <p:ph type="body" idx="1"/>
          </p:nvPr>
        </p:nvSpPr>
        <p:spPr>
          <a:xfrm>
            <a:off x="395288" y="3141663"/>
            <a:ext cx="8596312" cy="3124200"/>
          </a:xfrm>
        </p:spPr>
        <p:txBody>
          <a:bodyPr/>
          <a:lstStyle/>
          <a:p>
            <a:pPr>
              <a:lnSpc>
                <a:spcPct val="80000"/>
              </a:lnSpc>
              <a:defRPr/>
            </a:pPr>
            <a:r>
              <a:rPr lang="en-US" altLang="zh-CN" sz="2400" b="1" dirty="0">
                <a:latin typeface="+mj-lt"/>
              </a:rPr>
              <a:t>1</a:t>
            </a:r>
            <a:r>
              <a:rPr lang="zh-CN" altLang="en-US" sz="2400" b="1" dirty="0">
                <a:latin typeface="+mj-lt"/>
              </a:rPr>
              <a:t>、业务</a:t>
            </a:r>
            <a:r>
              <a:rPr lang="en-US" altLang="zh-CN" sz="2400" b="1" dirty="0">
                <a:latin typeface="+mj-lt"/>
              </a:rPr>
              <a:t>/</a:t>
            </a:r>
            <a:r>
              <a:rPr lang="zh-CN" altLang="en-US" sz="2400" b="1" dirty="0">
                <a:latin typeface="+mj-lt"/>
              </a:rPr>
              <a:t>领域对象或者控制器</a:t>
            </a:r>
            <a:r>
              <a:rPr lang="en-US" altLang="zh-CN" sz="2400" b="1" dirty="0">
                <a:latin typeface="+mj-lt"/>
              </a:rPr>
              <a:t>/</a:t>
            </a:r>
            <a:r>
              <a:rPr lang="zh-CN" altLang="en-US" sz="2400" b="1" dirty="0">
                <a:latin typeface="+mj-lt"/>
              </a:rPr>
              <a:t>处理对象实例化</a:t>
            </a:r>
            <a:r>
              <a:rPr lang="en-US" altLang="zh-CN" sz="2400" b="1" dirty="0">
                <a:latin typeface="+mj-lt"/>
              </a:rPr>
              <a:t>Student</a:t>
            </a:r>
            <a:r>
              <a:rPr lang="zh-CN" altLang="en-US" sz="2400" b="1" dirty="0">
                <a:latin typeface="+mj-lt"/>
              </a:rPr>
              <a:t>类得到对象</a:t>
            </a:r>
            <a:r>
              <a:rPr lang="en-US" altLang="zh-CN" sz="2400" b="1" dirty="0" err="1">
                <a:latin typeface="+mj-lt"/>
              </a:rPr>
              <a:t>theStudent</a:t>
            </a:r>
            <a:r>
              <a:rPr lang="zh-CN" altLang="en-US" sz="2400" b="1" dirty="0">
                <a:latin typeface="+mj-lt"/>
              </a:rPr>
              <a:t>；</a:t>
            </a:r>
          </a:p>
          <a:p>
            <a:pPr>
              <a:lnSpc>
                <a:spcPct val="80000"/>
              </a:lnSpc>
              <a:defRPr/>
            </a:pPr>
            <a:r>
              <a:rPr lang="en-US" altLang="zh-CN" sz="2400" b="1" dirty="0">
                <a:latin typeface="+mj-lt"/>
              </a:rPr>
              <a:t>2</a:t>
            </a:r>
            <a:r>
              <a:rPr lang="zh-CN" altLang="en-US" sz="2400" b="1" dirty="0">
                <a:latin typeface="+mj-lt"/>
              </a:rPr>
              <a:t>、调用持久化层</a:t>
            </a:r>
            <a:r>
              <a:rPr lang="en-US" altLang="zh-CN" sz="2400" b="1" dirty="0" err="1">
                <a:latin typeface="+mj-lt"/>
              </a:rPr>
              <a:t>DBFacade</a:t>
            </a:r>
            <a:r>
              <a:rPr lang="zh-CN" altLang="en-US" sz="2400" b="1" dirty="0">
                <a:latin typeface="+mj-lt"/>
              </a:rPr>
              <a:t>对象的</a:t>
            </a:r>
            <a:r>
              <a:rPr lang="en-US" altLang="zh-CN" sz="2400" b="1" dirty="0">
                <a:latin typeface="+mj-lt"/>
              </a:rPr>
              <a:t>insert</a:t>
            </a:r>
            <a:r>
              <a:rPr lang="zh-CN" altLang="en-US" sz="2400" b="1" dirty="0">
                <a:latin typeface="+mj-lt"/>
              </a:rPr>
              <a:t>操作，即向</a:t>
            </a:r>
            <a:r>
              <a:rPr lang="en-US" altLang="zh-CN" sz="2400" b="1" dirty="0" err="1">
                <a:latin typeface="+mj-lt"/>
              </a:rPr>
              <a:t>DBFacade</a:t>
            </a:r>
            <a:r>
              <a:rPr lang="zh-CN" altLang="en-US" sz="2400" b="1" dirty="0">
                <a:latin typeface="+mj-lt"/>
              </a:rPr>
              <a:t>发送</a:t>
            </a:r>
            <a:r>
              <a:rPr lang="en-US" altLang="zh-CN" sz="2400" b="1" dirty="0">
                <a:latin typeface="+mj-lt"/>
              </a:rPr>
              <a:t>insert</a:t>
            </a:r>
            <a:r>
              <a:rPr lang="zh-CN" altLang="en-US" sz="2400" b="1" dirty="0">
                <a:latin typeface="+mj-lt"/>
              </a:rPr>
              <a:t>消息；</a:t>
            </a:r>
          </a:p>
          <a:p>
            <a:pPr>
              <a:lnSpc>
                <a:spcPct val="80000"/>
              </a:lnSpc>
              <a:defRPr/>
            </a:pPr>
            <a:r>
              <a:rPr lang="en-US" altLang="zh-CN" sz="2400" b="1" dirty="0">
                <a:latin typeface="+mj-lt"/>
              </a:rPr>
              <a:t>3</a:t>
            </a:r>
            <a:r>
              <a:rPr lang="zh-CN" altLang="en-US" sz="2400" b="1" dirty="0">
                <a:latin typeface="+mj-lt"/>
              </a:rPr>
              <a:t>、</a:t>
            </a:r>
            <a:r>
              <a:rPr lang="en-US" altLang="zh-CN" sz="2400" b="1" dirty="0">
                <a:latin typeface="+mj-lt"/>
              </a:rPr>
              <a:t>insert</a:t>
            </a:r>
            <a:r>
              <a:rPr lang="zh-CN" altLang="en-US" sz="2400" b="1" dirty="0">
                <a:latin typeface="+mj-lt"/>
              </a:rPr>
              <a:t>操作调用</a:t>
            </a:r>
            <a:r>
              <a:rPr lang="en-US" altLang="zh-CN" sz="2400" b="1" dirty="0" err="1">
                <a:latin typeface="+mj-lt"/>
              </a:rPr>
              <a:t>DBFacade</a:t>
            </a:r>
            <a:r>
              <a:rPr lang="zh-CN" altLang="en-US" sz="2400" b="1" dirty="0">
                <a:latin typeface="+mj-lt"/>
              </a:rPr>
              <a:t>对象的</a:t>
            </a:r>
            <a:r>
              <a:rPr lang="en-US" altLang="zh-CN" sz="2400" b="1" dirty="0" err="1">
                <a:latin typeface="+mj-lt"/>
              </a:rPr>
              <a:t>getMapper</a:t>
            </a:r>
            <a:r>
              <a:rPr lang="zh-CN" altLang="en-US" sz="2400" b="1" dirty="0">
                <a:latin typeface="+mj-lt"/>
              </a:rPr>
              <a:t>来获取负责对类</a:t>
            </a:r>
            <a:r>
              <a:rPr lang="en-US" altLang="zh-CN" sz="2400" b="1" dirty="0">
                <a:latin typeface="+mj-lt"/>
              </a:rPr>
              <a:t>Student</a:t>
            </a:r>
            <a:r>
              <a:rPr lang="zh-CN" altLang="en-US" sz="2400" b="1" dirty="0">
                <a:latin typeface="+mj-lt"/>
              </a:rPr>
              <a:t>的对象进行持久化的对象</a:t>
            </a:r>
            <a:r>
              <a:rPr lang="en-US" altLang="zh-CN" sz="2400" b="1" dirty="0" err="1">
                <a:latin typeface="+mj-lt"/>
              </a:rPr>
              <a:t>theStudentMapper</a:t>
            </a:r>
            <a:r>
              <a:rPr lang="zh-CN" altLang="en-US" sz="2400" b="1" dirty="0">
                <a:latin typeface="+mj-lt"/>
              </a:rPr>
              <a:t>；</a:t>
            </a:r>
          </a:p>
          <a:p>
            <a:pPr>
              <a:lnSpc>
                <a:spcPct val="80000"/>
              </a:lnSpc>
              <a:defRPr/>
            </a:pPr>
            <a:r>
              <a:rPr lang="en-US" altLang="zh-CN" sz="2400" b="1" dirty="0">
                <a:latin typeface="+mj-lt"/>
              </a:rPr>
              <a:t>4</a:t>
            </a:r>
            <a:r>
              <a:rPr lang="zh-CN" altLang="en-US" sz="2400" b="1" dirty="0">
                <a:latin typeface="+mj-lt"/>
              </a:rPr>
              <a:t>、</a:t>
            </a:r>
            <a:r>
              <a:rPr lang="en-US" altLang="zh-CN" sz="2400" b="1" dirty="0">
                <a:latin typeface="+mj-lt"/>
              </a:rPr>
              <a:t>insert</a:t>
            </a:r>
            <a:r>
              <a:rPr lang="zh-CN" altLang="en-US" sz="2400" b="1" dirty="0">
                <a:latin typeface="+mj-lt"/>
              </a:rPr>
              <a:t>操作调用</a:t>
            </a:r>
            <a:r>
              <a:rPr lang="en-US" altLang="zh-CN" sz="2400" b="1" dirty="0" err="1">
                <a:latin typeface="+mj-lt"/>
              </a:rPr>
              <a:t>theStudentMapper</a:t>
            </a:r>
            <a:r>
              <a:rPr lang="zh-CN" altLang="en-US" sz="2400" b="1" dirty="0">
                <a:latin typeface="+mj-lt"/>
              </a:rPr>
              <a:t>对象的</a:t>
            </a:r>
            <a:r>
              <a:rPr lang="en-US" altLang="zh-CN" sz="2400" b="1" dirty="0">
                <a:latin typeface="+mj-lt"/>
              </a:rPr>
              <a:t>insert</a:t>
            </a:r>
            <a:r>
              <a:rPr lang="zh-CN" altLang="en-US" sz="2400" b="1" dirty="0">
                <a:latin typeface="+mj-lt"/>
              </a:rPr>
              <a:t>操作，让其将</a:t>
            </a:r>
            <a:r>
              <a:rPr lang="en-US" altLang="zh-CN" sz="2400" b="1" dirty="0" err="1">
                <a:latin typeface="+mj-lt"/>
              </a:rPr>
              <a:t>theStudent</a:t>
            </a:r>
            <a:r>
              <a:rPr lang="zh-CN" altLang="en-US" sz="2400" b="1" dirty="0">
                <a:latin typeface="+mj-lt"/>
              </a:rPr>
              <a:t>对象持久化到存储介质。</a:t>
            </a:r>
          </a:p>
        </p:txBody>
      </p:sp>
      <p:sp>
        <p:nvSpPr>
          <p:cNvPr id="76805" name="Rectangle 5">
            <a:extLst>
              <a:ext uri="{FF2B5EF4-FFF2-40B4-BE49-F238E27FC236}">
                <a16:creationId xmlns:a16="http://schemas.microsoft.com/office/drawing/2014/main" id="{4F912229-C331-41AB-BACA-5AF9FBBF4D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6806" name="Object 2">
            <a:extLst>
              <a:ext uri="{FF2B5EF4-FFF2-40B4-BE49-F238E27FC236}">
                <a16:creationId xmlns:a16="http://schemas.microsoft.com/office/drawing/2014/main" id="{71EE4FB0-CBB3-4A42-AE34-1BA255BFAEAF}"/>
              </a:ext>
            </a:extLst>
          </p:cNvPr>
          <p:cNvGraphicFramePr>
            <a:graphicFrameLocks noChangeAspect="1"/>
          </p:cNvGraphicFramePr>
          <p:nvPr/>
        </p:nvGraphicFramePr>
        <p:xfrm>
          <a:off x="250825" y="1196975"/>
          <a:ext cx="8642350" cy="1951038"/>
        </p:xfrm>
        <a:graphic>
          <a:graphicData uri="http://schemas.openxmlformats.org/presentationml/2006/ole">
            <mc:AlternateContent xmlns:mc="http://schemas.openxmlformats.org/markup-compatibility/2006">
              <mc:Choice xmlns:v="urn:schemas-microsoft-com:vml" Requires="v">
                <p:oleObj spid="_x0000_s24588" name="Visio" r:id="rId4" imgW="4512869" imgH="1022299" progId="Visio.Drawing.11">
                  <p:embed/>
                </p:oleObj>
              </mc:Choice>
              <mc:Fallback>
                <p:oleObj name="Visio" r:id="rId4" imgW="4512869" imgH="1022299" progId="Visio.Drawing.11">
                  <p:embed/>
                  <p:pic>
                    <p:nvPicPr>
                      <p:cNvPr id="76806" name="Object 2">
                        <a:extLst>
                          <a:ext uri="{FF2B5EF4-FFF2-40B4-BE49-F238E27FC236}">
                            <a16:creationId xmlns:a16="http://schemas.microsoft.com/office/drawing/2014/main" id="{71EE4FB0-CBB3-4A42-AE34-1BA255BFAE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196975"/>
                        <a:ext cx="8642350"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3">
            <a:extLst>
              <a:ext uri="{FF2B5EF4-FFF2-40B4-BE49-F238E27FC236}">
                <a16:creationId xmlns:a16="http://schemas.microsoft.com/office/drawing/2014/main" id="{EE21D3E2-C454-4A24-A9C3-7D3E93544A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DFE85A5C-FD77-4EB5-9D8B-B3D11935CF65}"/>
              </a:ext>
            </a:extLst>
          </p:cNvPr>
          <p:cNvSpPr>
            <a:spLocks noGrp="1" noChangeArrowheads="1"/>
          </p:cNvSpPr>
          <p:nvPr>
            <p:ph type="title"/>
          </p:nvPr>
        </p:nvSpPr>
        <p:spPr/>
        <p:txBody>
          <a:bodyPr/>
          <a:lstStyle/>
          <a:p>
            <a:r>
              <a:rPr lang="zh-CN" altLang="en-US"/>
              <a:t>查询多个对象过程</a:t>
            </a:r>
          </a:p>
        </p:txBody>
      </p:sp>
      <p:sp>
        <p:nvSpPr>
          <p:cNvPr id="78852" name="Rectangle 5">
            <a:extLst>
              <a:ext uri="{FF2B5EF4-FFF2-40B4-BE49-F238E27FC236}">
                <a16:creationId xmlns:a16="http://schemas.microsoft.com/office/drawing/2014/main" id="{764B822E-0650-4DE0-9E35-2D0258E2BC92}"/>
              </a:ext>
            </a:extLst>
          </p:cNvPr>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eaLnBrk="1" hangingPunct="1">
              <a:lnSpc>
                <a:spcPct val="100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graphicFrame>
        <p:nvGraphicFramePr>
          <p:cNvPr id="78853" name="Object 2">
            <a:extLst>
              <a:ext uri="{FF2B5EF4-FFF2-40B4-BE49-F238E27FC236}">
                <a16:creationId xmlns:a16="http://schemas.microsoft.com/office/drawing/2014/main" id="{A9B86FD1-F6F1-4841-A452-2C7F18E3BD99}"/>
              </a:ext>
            </a:extLst>
          </p:cNvPr>
          <p:cNvGraphicFramePr>
            <a:graphicFrameLocks noChangeAspect="1"/>
          </p:cNvGraphicFramePr>
          <p:nvPr/>
        </p:nvGraphicFramePr>
        <p:xfrm>
          <a:off x="250825" y="1125538"/>
          <a:ext cx="8424863" cy="2295525"/>
        </p:xfrm>
        <a:graphic>
          <a:graphicData uri="http://schemas.openxmlformats.org/presentationml/2006/ole">
            <mc:AlternateContent xmlns:mc="http://schemas.openxmlformats.org/markup-compatibility/2006">
              <mc:Choice xmlns:v="urn:schemas-microsoft-com:vml" Requires="v">
                <p:oleObj spid="_x0000_s25612" name="Visio" r:id="rId3" imgW="6022848" imgH="1643786" progId="Visio.Drawing.11">
                  <p:embed/>
                </p:oleObj>
              </mc:Choice>
              <mc:Fallback>
                <p:oleObj name="Visio" r:id="rId3" imgW="6022848" imgH="1643786" progId="Visio.Drawing.11">
                  <p:embed/>
                  <p:pic>
                    <p:nvPicPr>
                      <p:cNvPr id="78853" name="Object 2">
                        <a:extLst>
                          <a:ext uri="{FF2B5EF4-FFF2-40B4-BE49-F238E27FC236}">
                            <a16:creationId xmlns:a16="http://schemas.microsoft.com/office/drawing/2014/main" id="{A9B86FD1-F6F1-4841-A452-2C7F18E3BD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25538"/>
                        <a:ext cx="8424863"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4" name="Rectangle 6">
            <a:extLst>
              <a:ext uri="{FF2B5EF4-FFF2-40B4-BE49-F238E27FC236}">
                <a16:creationId xmlns:a16="http://schemas.microsoft.com/office/drawing/2014/main" id="{37A9B7B4-151E-4E4C-8D5C-AF5AA8472621}"/>
              </a:ext>
            </a:extLst>
          </p:cNvPr>
          <p:cNvSpPr>
            <a:spLocks noGrp="1" noChangeArrowheads="1"/>
          </p:cNvSpPr>
          <p:nvPr>
            <p:ph type="body" idx="1"/>
          </p:nvPr>
        </p:nvSpPr>
        <p:spPr>
          <a:xfrm>
            <a:off x="395288" y="3402013"/>
            <a:ext cx="8596312" cy="3384550"/>
          </a:xfrm>
          <a:noFill/>
        </p:spPr>
        <p:txBody>
          <a:bodyPr/>
          <a:lstStyle/>
          <a:p>
            <a:pPr>
              <a:lnSpc>
                <a:spcPct val="70000"/>
              </a:lnSpc>
            </a:pPr>
            <a:r>
              <a:rPr lang="en-US" altLang="zh-CN" sz="2400" b="1" dirty="0"/>
              <a:t>1</a:t>
            </a:r>
            <a:r>
              <a:rPr lang="zh-CN" altLang="en-US" sz="2400" b="1" dirty="0"/>
              <a:t>、业务</a:t>
            </a:r>
            <a:r>
              <a:rPr lang="en-US" altLang="zh-CN" sz="2400" b="1" dirty="0"/>
              <a:t>/</a:t>
            </a:r>
            <a:r>
              <a:rPr lang="zh-CN" altLang="en-US" sz="2400" b="1" dirty="0"/>
              <a:t>领域对象或者控制器</a:t>
            </a:r>
            <a:r>
              <a:rPr lang="en-US" altLang="zh-CN" sz="2400" b="1" dirty="0"/>
              <a:t>/</a:t>
            </a:r>
            <a:r>
              <a:rPr lang="zh-CN" altLang="en-US" sz="2400" b="1" dirty="0"/>
              <a:t>处理对象调用持久化层</a:t>
            </a:r>
            <a:r>
              <a:rPr lang="en-US" altLang="zh-CN" sz="2400" b="1" dirty="0" err="1"/>
              <a:t>DBFacade</a:t>
            </a:r>
            <a:r>
              <a:rPr lang="zh-CN" altLang="en-US" sz="2400" b="1" dirty="0"/>
              <a:t>对象的</a:t>
            </a:r>
            <a:r>
              <a:rPr lang="en-US" altLang="zh-CN" sz="2400" b="1" dirty="0"/>
              <a:t>gets</a:t>
            </a:r>
            <a:r>
              <a:rPr lang="zh-CN" altLang="en-US" sz="2400" b="1" dirty="0"/>
              <a:t>操作，即向</a:t>
            </a:r>
            <a:r>
              <a:rPr lang="en-US" altLang="zh-CN" sz="2400" b="1" dirty="0" err="1"/>
              <a:t>DBFacade</a:t>
            </a:r>
            <a:r>
              <a:rPr lang="zh-CN" altLang="en-US" sz="2400" b="1" dirty="0"/>
              <a:t>发送</a:t>
            </a:r>
            <a:r>
              <a:rPr lang="en-US" altLang="zh-CN" sz="2400" b="1" dirty="0"/>
              <a:t>gets</a:t>
            </a:r>
            <a:r>
              <a:rPr lang="zh-CN" altLang="en-US" sz="2400" b="1" dirty="0"/>
              <a:t>消息，其中将查询的条件和类作为参数；</a:t>
            </a:r>
          </a:p>
          <a:p>
            <a:pPr>
              <a:lnSpc>
                <a:spcPct val="70000"/>
              </a:lnSpc>
            </a:pPr>
            <a:r>
              <a:rPr lang="en-US" altLang="zh-CN" sz="2400" b="1" dirty="0"/>
              <a:t>2</a:t>
            </a:r>
            <a:r>
              <a:rPr lang="zh-CN" altLang="en-US" sz="2400" b="1" dirty="0"/>
              <a:t>、</a:t>
            </a:r>
            <a:r>
              <a:rPr lang="en-US" altLang="zh-CN" sz="2400" b="1" dirty="0"/>
              <a:t>gets</a:t>
            </a:r>
            <a:r>
              <a:rPr lang="zh-CN" altLang="en-US" sz="2400" b="1" dirty="0"/>
              <a:t>操作调用</a:t>
            </a:r>
            <a:r>
              <a:rPr lang="en-US" altLang="zh-CN" sz="2400" b="1" dirty="0" err="1"/>
              <a:t>DBFacade</a:t>
            </a:r>
            <a:r>
              <a:rPr lang="zh-CN" altLang="en-US" sz="2400" b="1" dirty="0"/>
              <a:t>对象的</a:t>
            </a:r>
            <a:r>
              <a:rPr lang="en-US" altLang="zh-CN" sz="2400" b="1" dirty="0" err="1"/>
              <a:t>getMapper</a:t>
            </a:r>
            <a:r>
              <a:rPr lang="zh-CN" altLang="en-US" sz="2400" b="1" dirty="0"/>
              <a:t>来获取负责对类</a:t>
            </a:r>
            <a:r>
              <a:rPr lang="en-US" altLang="zh-CN" sz="2400" b="1" dirty="0"/>
              <a:t>Student</a:t>
            </a:r>
            <a:r>
              <a:rPr lang="zh-CN" altLang="en-US" sz="2400" b="1" dirty="0"/>
              <a:t>的对象进行持久化的对象</a:t>
            </a:r>
            <a:r>
              <a:rPr lang="en-US" altLang="zh-CN" sz="2400" b="1" dirty="0" err="1"/>
              <a:t>theStudentMapper</a:t>
            </a:r>
            <a:r>
              <a:rPr lang="zh-CN" altLang="en-US" sz="2400" b="1" dirty="0"/>
              <a:t>；</a:t>
            </a:r>
          </a:p>
          <a:p>
            <a:pPr>
              <a:lnSpc>
                <a:spcPct val="70000"/>
              </a:lnSpc>
            </a:pPr>
            <a:r>
              <a:rPr lang="en-US" altLang="zh-CN" sz="2400" b="1" dirty="0"/>
              <a:t>3</a:t>
            </a:r>
            <a:r>
              <a:rPr lang="zh-CN" altLang="en-US" sz="2400" b="1" dirty="0"/>
              <a:t>、</a:t>
            </a:r>
            <a:r>
              <a:rPr lang="en-US" altLang="zh-CN" sz="2400" b="1" dirty="0"/>
              <a:t>gets</a:t>
            </a:r>
            <a:r>
              <a:rPr lang="zh-CN" altLang="en-US" sz="2400" b="1" dirty="0"/>
              <a:t>操作调用</a:t>
            </a:r>
            <a:r>
              <a:rPr lang="en-US" altLang="zh-CN" sz="2400" b="1" dirty="0" err="1"/>
              <a:t>theStudentMapper</a:t>
            </a:r>
            <a:r>
              <a:rPr lang="zh-CN" altLang="en-US" sz="2400" b="1" dirty="0"/>
              <a:t>对象的</a:t>
            </a:r>
            <a:r>
              <a:rPr lang="en-US" altLang="zh-CN" sz="2400" b="1" dirty="0"/>
              <a:t>gets</a:t>
            </a:r>
            <a:r>
              <a:rPr lang="zh-CN" altLang="en-US" sz="2400" b="1" dirty="0"/>
              <a:t>操作；</a:t>
            </a:r>
          </a:p>
          <a:p>
            <a:pPr>
              <a:lnSpc>
                <a:spcPct val="70000"/>
              </a:lnSpc>
            </a:pPr>
            <a:r>
              <a:rPr lang="en-US" altLang="zh-CN" sz="2400" b="1" dirty="0"/>
              <a:t>4</a:t>
            </a:r>
            <a:r>
              <a:rPr lang="zh-CN" altLang="en-US" sz="2400" b="1" dirty="0"/>
              <a:t>、</a:t>
            </a:r>
            <a:r>
              <a:rPr lang="en-US" altLang="zh-CN" sz="2400" b="1" dirty="0" err="1"/>
              <a:t>theStudentMapper</a:t>
            </a:r>
            <a:r>
              <a:rPr lang="zh-CN" altLang="en-US" sz="2400" b="1" dirty="0"/>
              <a:t>对象首先创建一个</a:t>
            </a:r>
            <a:r>
              <a:rPr lang="en-US" altLang="zh-CN" sz="2400" b="1" dirty="0"/>
              <a:t>Student</a:t>
            </a:r>
            <a:r>
              <a:rPr lang="zh-CN" altLang="en-US" sz="2400" b="1" dirty="0"/>
              <a:t>对象的列表（</a:t>
            </a:r>
            <a:r>
              <a:rPr lang="en-US" altLang="zh-CN" sz="2400" b="1" dirty="0"/>
              <a:t>2.1</a:t>
            </a:r>
            <a:r>
              <a:rPr lang="zh-CN" altLang="en-US" sz="2400" b="1" dirty="0"/>
              <a:t>），调用</a:t>
            </a:r>
            <a:r>
              <a:rPr lang="en-US" altLang="zh-CN" sz="2400" b="1" dirty="0" err="1"/>
              <a:t>loadObjects</a:t>
            </a:r>
            <a:r>
              <a:rPr lang="zh-CN" altLang="en-US" sz="2400" b="1" dirty="0"/>
              <a:t>操作执行查询（</a:t>
            </a:r>
            <a:r>
              <a:rPr lang="en-US" altLang="zh-CN" sz="2400" b="1" dirty="0"/>
              <a:t>2.2</a:t>
            </a:r>
            <a:r>
              <a:rPr lang="zh-CN" altLang="en-US" sz="2400" b="1" dirty="0"/>
              <a:t>），查到一个记录，即创建一个</a:t>
            </a:r>
            <a:r>
              <a:rPr lang="en-US" altLang="zh-CN" sz="2400" b="1" dirty="0" err="1"/>
              <a:t>theStudent</a:t>
            </a:r>
            <a:r>
              <a:rPr lang="zh-CN" altLang="en-US" sz="2400" b="1" dirty="0"/>
              <a:t>对象（</a:t>
            </a:r>
            <a:r>
              <a:rPr lang="en-US" altLang="zh-CN" sz="2400" b="1" dirty="0"/>
              <a:t>2.2.1)</a:t>
            </a:r>
            <a:r>
              <a:rPr lang="zh-CN" altLang="en-US" sz="2400" b="1" dirty="0"/>
              <a:t>，并将其添加到</a:t>
            </a:r>
            <a:r>
              <a:rPr lang="en-US" altLang="zh-CN" sz="2400" b="1" dirty="0"/>
              <a:t>Student</a:t>
            </a:r>
            <a:r>
              <a:rPr lang="zh-CN" altLang="en-US" sz="2400" b="1" dirty="0"/>
              <a:t>对象列表当中（</a:t>
            </a:r>
            <a:r>
              <a:rPr lang="en-US" altLang="zh-CN" sz="2400" b="1" dirty="0"/>
              <a:t>2.2.2</a:t>
            </a:r>
            <a:r>
              <a:rPr lang="zh-CN" altLang="en-US" sz="2400" b="1"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3">
            <a:extLst>
              <a:ext uri="{FF2B5EF4-FFF2-40B4-BE49-F238E27FC236}">
                <a16:creationId xmlns:a16="http://schemas.microsoft.com/office/drawing/2014/main" id="{40DD4654-C1DC-4532-9930-E9B99AF3CBF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79875" name="Rectangle 2">
            <a:extLst>
              <a:ext uri="{FF2B5EF4-FFF2-40B4-BE49-F238E27FC236}">
                <a16:creationId xmlns:a16="http://schemas.microsoft.com/office/drawing/2014/main" id="{E2E90457-EB4D-4CA9-8A4C-2EB251EBD112}"/>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5843" name="Rectangle 3">
            <a:extLst>
              <a:ext uri="{FF2B5EF4-FFF2-40B4-BE49-F238E27FC236}">
                <a16:creationId xmlns:a16="http://schemas.microsoft.com/office/drawing/2014/main" id="{572B480C-D365-4B7E-A0ED-A4DF660E468C}"/>
              </a:ext>
            </a:extLst>
          </p:cNvPr>
          <p:cNvSpPr>
            <a:spLocks noGrp="1" noChangeArrowheads="1"/>
          </p:cNvSpPr>
          <p:nvPr>
            <p:ph type="body" idx="1"/>
          </p:nvPr>
        </p:nvSpPr>
        <p:spPr/>
        <p:txBody>
          <a:bodyPr/>
          <a:lstStyle/>
          <a:p>
            <a:pPr>
              <a:buFont typeface="Wingdings" panose="05000000000000000000" pitchFamily="2" charset="2"/>
              <a:buNone/>
              <a:defRPr/>
            </a:pPr>
            <a:r>
              <a:rPr lang="en-US" altLang="zh-CN" b="1" dirty="0"/>
              <a:t>4. </a:t>
            </a:r>
            <a:r>
              <a:rPr lang="zh-CN" altLang="en-US" b="1" dirty="0"/>
              <a:t>创建设计类图（创建系统静态结构）</a:t>
            </a:r>
            <a:endParaRPr lang="en-US" altLang="zh-CN" b="1" dirty="0"/>
          </a:p>
          <a:p>
            <a:pPr lvl="1">
              <a:defRPr/>
            </a:pPr>
            <a:r>
              <a:rPr lang="zh-CN" altLang="en-US" b="1" dirty="0">
                <a:ea typeface="+mn-ea"/>
              </a:rPr>
              <a:t>通过类职责分配，我们找出了实现用例的类，以及类的职责。结合分析阶段的领域模型，我们可以得到设计阶段的类图，简称设计类图。</a:t>
            </a:r>
          </a:p>
          <a:p>
            <a:pPr lvl="1">
              <a:defRPr/>
            </a:pPr>
            <a:r>
              <a:rPr lang="zh-CN" altLang="en-US" b="1" dirty="0">
                <a:ea typeface="+mn-ea"/>
              </a:rPr>
              <a:t>设计类图中主要定义</a:t>
            </a:r>
            <a:r>
              <a:rPr lang="zh-CN" altLang="en-US" b="1" dirty="0">
                <a:solidFill>
                  <a:srgbClr val="FF3300"/>
                </a:solidFill>
                <a:ea typeface="+mn-ea"/>
              </a:rPr>
              <a:t>类、类的属性和操作</a:t>
            </a:r>
            <a:r>
              <a:rPr lang="zh-CN" altLang="en-US" b="1" dirty="0">
                <a:ea typeface="+mn-ea"/>
              </a:rPr>
              <a:t>，但是不定义实现操作的算法。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3">
            <a:extLst>
              <a:ext uri="{FF2B5EF4-FFF2-40B4-BE49-F238E27FC236}">
                <a16:creationId xmlns:a16="http://schemas.microsoft.com/office/drawing/2014/main" id="{659F73E0-0AF6-42EB-A5F7-D0E2E6DD9A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A05F3285-6825-4B12-8A2C-AE359ABFB15B}"/>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69635" name="Rectangle 3">
            <a:extLst>
              <a:ext uri="{FF2B5EF4-FFF2-40B4-BE49-F238E27FC236}">
                <a16:creationId xmlns:a16="http://schemas.microsoft.com/office/drawing/2014/main" id="{8FA16B48-18D3-4152-A490-5614FAF75051}"/>
              </a:ext>
            </a:extLst>
          </p:cNvPr>
          <p:cNvSpPr>
            <a:spLocks noGrp="1" noChangeArrowheads="1"/>
          </p:cNvSpPr>
          <p:nvPr>
            <p:ph type="body" idx="1"/>
          </p:nvPr>
        </p:nvSpPr>
        <p:spPr>
          <a:xfrm>
            <a:off x="357188" y="1071563"/>
            <a:ext cx="8463284" cy="5399087"/>
          </a:xfrm>
        </p:spPr>
        <p:txBody>
          <a:bodyPr/>
          <a:lstStyle/>
          <a:p>
            <a:pPr algn="just">
              <a:lnSpc>
                <a:spcPct val="80000"/>
              </a:lnSpc>
              <a:defRPr/>
            </a:pPr>
            <a:r>
              <a:rPr lang="zh-CN" altLang="en-US" sz="2800" b="1" dirty="0">
                <a:latin typeface="+mj-lt"/>
              </a:rPr>
              <a:t>创建设计类图的步骤</a:t>
            </a:r>
            <a:endParaRPr lang="en-US" altLang="zh-CN" sz="2800" b="1" dirty="0">
              <a:latin typeface="+mj-lt"/>
            </a:endParaRPr>
          </a:p>
          <a:p>
            <a:pPr lvl="1" algn="just">
              <a:lnSpc>
                <a:spcPct val="80000"/>
              </a:lnSpc>
              <a:defRPr/>
            </a:pPr>
            <a:r>
              <a:rPr lang="zh-CN" altLang="en-US" sz="2600" b="1" dirty="0">
                <a:latin typeface="+mj-lt"/>
                <a:ea typeface="+mn-ea"/>
              </a:rPr>
              <a:t>第一步：通过扫描所有的交互图以及领域模型中涉及的类，识别参与软件解决方案的类。</a:t>
            </a:r>
          </a:p>
          <a:p>
            <a:pPr lvl="1" algn="just">
              <a:lnSpc>
                <a:spcPct val="80000"/>
              </a:lnSpc>
              <a:defRPr/>
            </a:pPr>
            <a:r>
              <a:rPr lang="zh-CN" altLang="en-US" sz="2600" b="1" dirty="0">
                <a:latin typeface="+mj-lt"/>
                <a:ea typeface="+mn-ea"/>
              </a:rPr>
              <a:t>第二步：将领域模型中已经识别出来的部分属性添加到类中。</a:t>
            </a:r>
          </a:p>
          <a:p>
            <a:pPr lvl="1" algn="just">
              <a:lnSpc>
                <a:spcPct val="80000"/>
              </a:lnSpc>
              <a:defRPr/>
            </a:pPr>
            <a:r>
              <a:rPr lang="zh-CN" altLang="en-US" sz="2600" b="1" dirty="0">
                <a:latin typeface="+mj-lt"/>
                <a:ea typeface="+mn-ea"/>
              </a:rPr>
              <a:t>第三步：给类添加操作。通过交互图可以获得每一个类的操作。一般的，发送给类</a:t>
            </a:r>
            <a:r>
              <a:rPr lang="en-US" altLang="zh-CN" sz="2600" b="1" dirty="0">
                <a:latin typeface="+mj-lt"/>
                <a:ea typeface="+mn-ea"/>
              </a:rPr>
              <a:t>X</a:t>
            </a:r>
            <a:r>
              <a:rPr lang="zh-CN" altLang="en-US" sz="2600" b="1" dirty="0">
                <a:latin typeface="+mj-lt"/>
                <a:ea typeface="+mn-ea"/>
              </a:rPr>
              <a:t>的所有消息的集合就是类</a:t>
            </a:r>
            <a:r>
              <a:rPr lang="en-US" altLang="zh-CN" sz="2600" b="1" dirty="0">
                <a:latin typeface="+mj-lt"/>
                <a:ea typeface="+mn-ea"/>
              </a:rPr>
              <a:t>X</a:t>
            </a:r>
            <a:r>
              <a:rPr lang="zh-CN" altLang="en-US" sz="2600" b="1" dirty="0">
                <a:latin typeface="+mj-lt"/>
                <a:ea typeface="+mn-ea"/>
              </a:rPr>
              <a:t>必须定义的大多数操作</a:t>
            </a:r>
            <a:r>
              <a:rPr lang="en-US" altLang="zh-CN" sz="2600" b="1" dirty="0">
                <a:latin typeface="+mj-lt"/>
                <a:ea typeface="+mn-ea"/>
              </a:rPr>
              <a:t>(</a:t>
            </a:r>
            <a:r>
              <a:rPr lang="zh-CN" altLang="en-US" sz="2600" b="1" dirty="0">
                <a:latin typeface="+mj-lt"/>
                <a:ea typeface="+mn-ea"/>
              </a:rPr>
              <a:t>公共方法</a:t>
            </a:r>
            <a:r>
              <a:rPr lang="en-US" altLang="zh-CN" sz="2600" b="1" dirty="0">
                <a:latin typeface="+mj-lt"/>
                <a:ea typeface="+mn-ea"/>
              </a:rPr>
              <a:t>)</a:t>
            </a:r>
            <a:r>
              <a:rPr lang="zh-CN" altLang="en-US" sz="2600" b="1" dirty="0">
                <a:latin typeface="+mj-lt"/>
                <a:ea typeface="+mn-ea"/>
              </a:rPr>
              <a:t>。</a:t>
            </a:r>
          </a:p>
          <a:p>
            <a:pPr lvl="1" algn="just">
              <a:lnSpc>
                <a:spcPct val="80000"/>
              </a:lnSpc>
              <a:defRPr/>
            </a:pPr>
            <a:r>
              <a:rPr lang="zh-CN" altLang="en-US" sz="2600" b="1" dirty="0">
                <a:latin typeface="+mj-lt"/>
                <a:ea typeface="+mn-ea"/>
              </a:rPr>
              <a:t>第四步：添加更多的类型信息。包括属性类型、方法参数类型以及返回类型。</a:t>
            </a:r>
          </a:p>
          <a:p>
            <a:pPr lvl="1" algn="just">
              <a:lnSpc>
                <a:spcPct val="80000"/>
              </a:lnSpc>
              <a:defRPr/>
            </a:pPr>
            <a:r>
              <a:rPr lang="zh-CN" altLang="en-US" sz="2600" b="1" dirty="0">
                <a:latin typeface="+mj-lt"/>
                <a:ea typeface="+mn-ea"/>
              </a:rPr>
              <a:t>第五步：添加关联和导航。 </a:t>
            </a:r>
          </a:p>
          <a:p>
            <a:pPr lvl="1" algn="just">
              <a:lnSpc>
                <a:spcPct val="80000"/>
              </a:lnSpc>
              <a:defRPr/>
            </a:pPr>
            <a:r>
              <a:rPr lang="zh-CN" altLang="en-US" sz="2600" b="1" dirty="0">
                <a:latin typeface="+mj-lt"/>
                <a:ea typeface="+mn-ea"/>
              </a:rPr>
              <a:t>第六步：类成员的细节表示（可选）。如成员的属性可见性，方法体的描述等。</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3">
            <a:extLst>
              <a:ext uri="{FF2B5EF4-FFF2-40B4-BE49-F238E27FC236}">
                <a16:creationId xmlns:a16="http://schemas.microsoft.com/office/drawing/2014/main" id="{0667B0B4-0723-44CF-BF49-CD1B2ACD7C2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1923" name="Rectangle 2">
            <a:extLst>
              <a:ext uri="{FF2B5EF4-FFF2-40B4-BE49-F238E27FC236}">
                <a16:creationId xmlns:a16="http://schemas.microsoft.com/office/drawing/2014/main" id="{B0D11740-6C40-493E-B321-401AF541E39A}"/>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70659" name="Rectangle 3">
            <a:extLst>
              <a:ext uri="{FF2B5EF4-FFF2-40B4-BE49-F238E27FC236}">
                <a16:creationId xmlns:a16="http://schemas.microsoft.com/office/drawing/2014/main" id="{A2CE5A65-D4D3-414D-83EE-DFC48C3468BB}"/>
              </a:ext>
            </a:extLst>
          </p:cNvPr>
          <p:cNvSpPr>
            <a:spLocks noGrp="1" noChangeArrowheads="1"/>
          </p:cNvSpPr>
          <p:nvPr>
            <p:ph type="body" idx="1"/>
          </p:nvPr>
        </p:nvSpPr>
        <p:spPr>
          <a:xfrm>
            <a:off x="428625" y="1357313"/>
            <a:ext cx="8343900" cy="4856162"/>
          </a:xfrm>
        </p:spPr>
        <p:txBody>
          <a:bodyPr/>
          <a:lstStyle/>
          <a:p>
            <a:pPr>
              <a:lnSpc>
                <a:spcPct val="80000"/>
              </a:lnSpc>
              <a:defRPr/>
            </a:pPr>
            <a:r>
              <a:rPr lang="zh-CN" altLang="en-US" b="1" dirty="0">
                <a:latin typeface="+mj-lt"/>
              </a:rPr>
              <a:t>添加操作的注意事项</a:t>
            </a:r>
            <a:endParaRPr lang="en-US" altLang="zh-CN" b="1" dirty="0">
              <a:latin typeface="+mj-lt"/>
            </a:endParaRPr>
          </a:p>
          <a:p>
            <a:pPr lvl="1">
              <a:lnSpc>
                <a:spcPct val="80000"/>
              </a:lnSpc>
              <a:defRPr/>
            </a:pPr>
            <a:r>
              <a:rPr lang="en-US" altLang="zh-CN" b="1" dirty="0">
                <a:latin typeface="+mj-lt"/>
                <a:ea typeface="+mn-ea"/>
              </a:rPr>
              <a:t>create</a:t>
            </a:r>
            <a:r>
              <a:rPr lang="zh-CN" altLang="en-US" b="1" dirty="0">
                <a:latin typeface="+mj-lt"/>
                <a:ea typeface="+mn-ea"/>
              </a:rPr>
              <a:t>创建消息一般被忽略，因为在编程语言中，每个类都有相应的构造函数来实现对象的创建。</a:t>
            </a:r>
          </a:p>
          <a:p>
            <a:pPr lvl="1">
              <a:lnSpc>
                <a:spcPct val="80000"/>
              </a:lnSpc>
              <a:defRPr/>
            </a:pPr>
            <a:r>
              <a:rPr lang="zh-CN" altLang="en-US" b="1" dirty="0">
                <a:latin typeface="+mj-lt"/>
                <a:ea typeface="+mn-ea"/>
              </a:rPr>
              <a:t>为了实现封装性，每个对象一般都有简单的存取私有成员的</a:t>
            </a:r>
            <a:r>
              <a:rPr lang="en-US" altLang="zh-CN" b="1" dirty="0">
                <a:latin typeface="+mj-lt"/>
                <a:ea typeface="+mn-ea"/>
              </a:rPr>
              <a:t>get</a:t>
            </a:r>
            <a:r>
              <a:rPr lang="zh-CN" altLang="en-US" b="1" dirty="0">
                <a:latin typeface="+mj-lt"/>
                <a:ea typeface="+mn-ea"/>
              </a:rPr>
              <a:t>和</a:t>
            </a:r>
            <a:r>
              <a:rPr lang="en-US" altLang="zh-CN" b="1" dirty="0">
                <a:latin typeface="+mj-lt"/>
                <a:ea typeface="+mn-ea"/>
              </a:rPr>
              <a:t>set</a:t>
            </a:r>
            <a:r>
              <a:rPr lang="zh-CN" altLang="en-US" b="1" dirty="0">
                <a:latin typeface="+mj-lt"/>
                <a:ea typeface="+mn-ea"/>
              </a:rPr>
              <a:t>方法，这些方法是显然的，为了不干扰设计类图的可读性，不列出</a:t>
            </a:r>
            <a:r>
              <a:rPr lang="en-US" altLang="zh-CN" b="1" dirty="0">
                <a:latin typeface="+mj-lt"/>
                <a:ea typeface="+mn-ea"/>
              </a:rPr>
              <a:t>get</a:t>
            </a:r>
            <a:r>
              <a:rPr lang="zh-CN" altLang="en-US" b="1" dirty="0">
                <a:latin typeface="+mj-lt"/>
                <a:ea typeface="+mn-ea"/>
              </a:rPr>
              <a:t>和</a:t>
            </a:r>
            <a:r>
              <a:rPr lang="en-US" altLang="zh-CN" b="1" dirty="0">
                <a:latin typeface="+mj-lt"/>
                <a:ea typeface="+mn-ea"/>
              </a:rPr>
              <a:t>set</a:t>
            </a:r>
            <a:r>
              <a:rPr lang="zh-CN" altLang="en-US" b="1" dirty="0">
                <a:latin typeface="+mj-lt"/>
                <a:ea typeface="+mn-ea"/>
              </a:rPr>
              <a:t>方法。</a:t>
            </a:r>
          </a:p>
          <a:p>
            <a:pPr lvl="1">
              <a:lnSpc>
                <a:spcPct val="80000"/>
              </a:lnSpc>
              <a:defRPr/>
            </a:pPr>
            <a:r>
              <a:rPr lang="zh-CN" altLang="en-US" b="1" dirty="0">
                <a:latin typeface="+mj-lt"/>
                <a:ea typeface="+mn-ea"/>
              </a:rPr>
              <a:t>发送给多对象的消息，处理消息的操作不是多对象中的每一个对象的方法，而是容纳这些对象的容器对象。</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3">
            <a:extLst>
              <a:ext uri="{FF2B5EF4-FFF2-40B4-BE49-F238E27FC236}">
                <a16:creationId xmlns:a16="http://schemas.microsoft.com/office/drawing/2014/main" id="{CFF6BE28-4AC4-4F47-B993-0FD026C309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2947" name="Rectangle 2">
            <a:extLst>
              <a:ext uri="{FF2B5EF4-FFF2-40B4-BE49-F238E27FC236}">
                <a16:creationId xmlns:a16="http://schemas.microsoft.com/office/drawing/2014/main" id="{9F040FAD-65AB-45B1-9D80-307AADACE2DD}"/>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71683" name="Rectangle 3">
            <a:extLst>
              <a:ext uri="{FF2B5EF4-FFF2-40B4-BE49-F238E27FC236}">
                <a16:creationId xmlns:a16="http://schemas.microsoft.com/office/drawing/2014/main" id="{1205E813-E49A-45CF-A071-5EFD2D8EF406}"/>
              </a:ext>
            </a:extLst>
          </p:cNvPr>
          <p:cNvSpPr>
            <a:spLocks noGrp="1" noChangeArrowheads="1"/>
          </p:cNvSpPr>
          <p:nvPr>
            <p:ph type="body" idx="1"/>
          </p:nvPr>
        </p:nvSpPr>
        <p:spPr>
          <a:xfrm>
            <a:off x="500063" y="1357313"/>
            <a:ext cx="8343900" cy="4856162"/>
          </a:xfrm>
        </p:spPr>
        <p:txBody>
          <a:bodyPr/>
          <a:lstStyle/>
          <a:p>
            <a:pPr>
              <a:lnSpc>
                <a:spcPct val="80000"/>
              </a:lnSpc>
              <a:defRPr/>
            </a:pPr>
            <a:r>
              <a:rPr lang="zh-CN" altLang="en-US" b="1" dirty="0">
                <a:latin typeface="+mj-lt"/>
              </a:rPr>
              <a:t>关联和导航</a:t>
            </a:r>
            <a:endParaRPr lang="en-US" altLang="zh-CN" b="1" dirty="0">
              <a:latin typeface="+mj-lt"/>
            </a:endParaRPr>
          </a:p>
          <a:p>
            <a:pPr lvl="1">
              <a:lnSpc>
                <a:spcPct val="80000"/>
              </a:lnSpc>
              <a:defRPr/>
            </a:pPr>
            <a:r>
              <a:rPr lang="zh-CN" altLang="en-US" b="1" dirty="0">
                <a:latin typeface="+mj-lt"/>
                <a:ea typeface="+mn-ea"/>
              </a:rPr>
              <a:t>导航（</a:t>
            </a:r>
            <a:r>
              <a:rPr lang="en-US" altLang="zh-CN" b="1" dirty="0">
                <a:latin typeface="+mj-lt"/>
                <a:ea typeface="+mn-ea"/>
              </a:rPr>
              <a:t>navigability</a:t>
            </a:r>
            <a:r>
              <a:rPr lang="zh-CN" altLang="en-US" b="1" dirty="0">
                <a:latin typeface="+mj-lt"/>
                <a:ea typeface="+mn-ea"/>
              </a:rPr>
              <a:t>）是关联角色的一个属性，表示从一个源对象沿着关联导航方向可以单向地到达一个目标类。在面向对象编程语言中，如果类</a:t>
            </a:r>
            <a:r>
              <a:rPr lang="en-US" altLang="zh-CN" b="1" dirty="0">
                <a:latin typeface="+mj-lt"/>
                <a:ea typeface="+mn-ea"/>
              </a:rPr>
              <a:t>A</a:t>
            </a:r>
            <a:r>
              <a:rPr lang="zh-CN" altLang="en-US" b="1" dirty="0">
                <a:latin typeface="+mj-lt"/>
                <a:ea typeface="+mn-ea"/>
              </a:rPr>
              <a:t>要导航到类</a:t>
            </a:r>
            <a:r>
              <a:rPr lang="en-US" altLang="zh-CN" b="1" dirty="0">
                <a:latin typeface="+mj-lt"/>
                <a:ea typeface="+mn-ea"/>
              </a:rPr>
              <a:t>B</a:t>
            </a:r>
            <a:r>
              <a:rPr lang="zh-CN" altLang="en-US" b="1" dirty="0">
                <a:latin typeface="+mj-lt"/>
                <a:ea typeface="+mn-ea"/>
              </a:rPr>
              <a:t>，则在类</a:t>
            </a:r>
            <a:r>
              <a:rPr lang="en-US" altLang="zh-CN" b="1" dirty="0">
                <a:latin typeface="+mj-lt"/>
                <a:ea typeface="+mn-ea"/>
              </a:rPr>
              <a:t>A</a:t>
            </a:r>
            <a:r>
              <a:rPr lang="zh-CN" altLang="en-US" b="1" dirty="0">
                <a:latin typeface="+mj-lt"/>
                <a:ea typeface="+mn-ea"/>
              </a:rPr>
              <a:t>中将创建一个类</a:t>
            </a:r>
            <a:r>
              <a:rPr lang="en-US" altLang="zh-CN" b="1" dirty="0">
                <a:latin typeface="+mj-lt"/>
                <a:ea typeface="+mn-ea"/>
              </a:rPr>
              <a:t>B</a:t>
            </a:r>
            <a:r>
              <a:rPr lang="zh-CN" altLang="en-US" b="1" dirty="0">
                <a:latin typeface="+mj-lt"/>
                <a:ea typeface="+mn-ea"/>
              </a:rPr>
              <a:t>的实例属性。</a:t>
            </a:r>
          </a:p>
          <a:p>
            <a:pPr lvl="1">
              <a:lnSpc>
                <a:spcPct val="80000"/>
              </a:lnSpc>
              <a:defRPr/>
            </a:pPr>
            <a:r>
              <a:rPr lang="zh-CN" altLang="en-US" b="1" dirty="0">
                <a:latin typeface="+mj-lt"/>
                <a:ea typeface="+mn-ea"/>
              </a:rPr>
              <a:t>定义</a:t>
            </a:r>
            <a:r>
              <a:rPr lang="en-US" altLang="zh-CN" b="1" dirty="0">
                <a:latin typeface="+mj-lt"/>
                <a:ea typeface="+mn-ea"/>
              </a:rPr>
              <a:t>A</a:t>
            </a:r>
            <a:r>
              <a:rPr lang="zh-CN" altLang="en-US" b="1" dirty="0">
                <a:latin typeface="+mj-lt"/>
                <a:ea typeface="+mn-ea"/>
              </a:rPr>
              <a:t>到</a:t>
            </a:r>
            <a:r>
              <a:rPr lang="en-US" altLang="zh-CN" b="1" dirty="0">
                <a:latin typeface="+mj-lt"/>
                <a:ea typeface="+mn-ea"/>
              </a:rPr>
              <a:t>B</a:t>
            </a:r>
            <a:r>
              <a:rPr lang="zh-CN" altLang="en-US" b="1" dirty="0">
                <a:latin typeface="+mj-lt"/>
                <a:ea typeface="+mn-ea"/>
              </a:rPr>
              <a:t>带导航修饰关联的常见情况有以下几种：</a:t>
            </a:r>
          </a:p>
          <a:p>
            <a:pPr lvl="2">
              <a:lnSpc>
                <a:spcPct val="80000"/>
              </a:lnSpc>
              <a:defRPr/>
            </a:pPr>
            <a:r>
              <a:rPr lang="en-US" altLang="zh-CN" b="1" dirty="0">
                <a:latin typeface="+mj-lt"/>
                <a:ea typeface="+mn-ea"/>
              </a:rPr>
              <a:t>A</a:t>
            </a:r>
            <a:r>
              <a:rPr lang="zh-CN" altLang="en-US" b="1" dirty="0">
                <a:latin typeface="+mj-lt"/>
                <a:ea typeface="+mn-ea"/>
              </a:rPr>
              <a:t>发送一个消息到</a:t>
            </a:r>
            <a:r>
              <a:rPr lang="en-US" altLang="zh-CN" b="1" dirty="0">
                <a:latin typeface="+mj-lt"/>
                <a:ea typeface="+mn-ea"/>
              </a:rPr>
              <a:t>B</a:t>
            </a:r>
            <a:r>
              <a:rPr lang="zh-CN" altLang="en-US" b="1" dirty="0">
                <a:latin typeface="+mj-lt"/>
                <a:ea typeface="+mn-ea"/>
              </a:rPr>
              <a:t>；</a:t>
            </a:r>
          </a:p>
          <a:p>
            <a:pPr lvl="2">
              <a:lnSpc>
                <a:spcPct val="80000"/>
              </a:lnSpc>
              <a:defRPr/>
            </a:pPr>
            <a:r>
              <a:rPr lang="en-US" altLang="zh-CN" b="1" dirty="0">
                <a:latin typeface="+mj-lt"/>
                <a:ea typeface="+mn-ea"/>
              </a:rPr>
              <a:t>A</a:t>
            </a:r>
            <a:r>
              <a:rPr lang="zh-CN" altLang="en-US" b="1" dirty="0">
                <a:latin typeface="+mj-lt"/>
                <a:ea typeface="+mn-ea"/>
              </a:rPr>
              <a:t>创建一个</a:t>
            </a:r>
            <a:r>
              <a:rPr lang="en-US" altLang="zh-CN" b="1" dirty="0">
                <a:latin typeface="+mj-lt"/>
                <a:ea typeface="+mn-ea"/>
              </a:rPr>
              <a:t>B</a:t>
            </a:r>
            <a:r>
              <a:rPr lang="zh-CN" altLang="en-US" b="1" dirty="0">
                <a:latin typeface="+mj-lt"/>
                <a:ea typeface="+mn-ea"/>
              </a:rPr>
              <a:t>的实例；</a:t>
            </a:r>
          </a:p>
          <a:p>
            <a:pPr lvl="2">
              <a:lnSpc>
                <a:spcPct val="80000"/>
              </a:lnSpc>
              <a:defRPr/>
            </a:pPr>
            <a:r>
              <a:rPr lang="en-US" altLang="zh-CN" b="1" dirty="0">
                <a:latin typeface="+mj-lt"/>
                <a:ea typeface="+mn-ea"/>
              </a:rPr>
              <a:t>A</a:t>
            </a:r>
            <a:r>
              <a:rPr lang="zh-CN" altLang="en-US" b="1" dirty="0">
                <a:latin typeface="+mj-lt"/>
                <a:ea typeface="+mn-ea"/>
              </a:rPr>
              <a:t>需要维护到</a:t>
            </a:r>
            <a:r>
              <a:rPr lang="en-US" altLang="zh-CN" b="1" dirty="0">
                <a:latin typeface="+mj-lt"/>
                <a:ea typeface="+mn-ea"/>
              </a:rPr>
              <a:t>B</a:t>
            </a:r>
            <a:r>
              <a:rPr lang="zh-CN" altLang="en-US" b="1" dirty="0">
                <a:latin typeface="+mj-lt"/>
                <a:ea typeface="+mn-ea"/>
              </a:rPr>
              <a:t>的一个连接。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D1A3C29A-EBAF-4E4B-B10E-BAAEF8B7CCEE}"/>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6FACA14A-9BE6-4E03-9254-018737CB5DAC}"/>
              </a:ext>
            </a:extLst>
          </p:cNvPr>
          <p:cNvSpPr>
            <a:spLocks noGrp="1"/>
          </p:cNvSpPr>
          <p:nvPr>
            <p:ph idx="1"/>
          </p:nvPr>
        </p:nvSpPr>
        <p:spPr/>
        <p:txBody>
          <a:bodyPr/>
          <a:lstStyle/>
          <a:p>
            <a:pPr algn="just">
              <a:buFont typeface="Wingdings" panose="05000000000000000000" pitchFamily="2" charset="2"/>
              <a:buChar char="Ø"/>
              <a:defRPr/>
            </a:pPr>
            <a:r>
              <a:rPr lang="zh-CN" altLang="zh-CN" b="1" dirty="0"/>
              <a:t>软件体系结构是描述某一特定应用领域中系统组织方式的惯用模式</a:t>
            </a:r>
            <a:r>
              <a:rPr lang="zh-CN" altLang="en-US" b="1" dirty="0"/>
              <a:t>。</a:t>
            </a:r>
            <a:r>
              <a:rPr lang="en-US" altLang="zh-CN" b="1" dirty="0"/>
              <a:t> </a:t>
            </a:r>
            <a:r>
              <a:rPr lang="en-US" altLang="zh-CN" b="1" dirty="0">
                <a:latin typeface="+mn-ea"/>
              </a:rPr>
              <a:t>	</a:t>
            </a:r>
          </a:p>
          <a:p>
            <a:pPr>
              <a:buFont typeface="Wingdings" panose="05000000000000000000" pitchFamily="2" charset="2"/>
              <a:buChar char="Ø"/>
              <a:defRPr/>
            </a:pPr>
            <a:r>
              <a:rPr lang="zh-CN" altLang="en-US" b="1" dirty="0">
                <a:solidFill>
                  <a:srgbClr val="FF00FF"/>
                </a:solidFill>
              </a:rPr>
              <a:t>层次化</a:t>
            </a:r>
            <a:r>
              <a:rPr lang="zh-CN" altLang="en-US" b="1" dirty="0"/>
              <a:t>的设计模型是面向对象方法基于软件体系结构风格的一种方案选择。</a:t>
            </a:r>
            <a:r>
              <a:rPr lang="zh-CN" b="1" dirty="0">
                <a:latin typeface="+mn-ea"/>
              </a:rPr>
              <a:t>它把软件设计组织成为类或组件的层次</a:t>
            </a:r>
            <a:r>
              <a:rPr lang="en-US" b="1" dirty="0">
                <a:latin typeface="+mn-ea"/>
              </a:rPr>
              <a:t>/</a:t>
            </a:r>
            <a:r>
              <a:rPr lang="zh-CN" b="1" dirty="0">
                <a:latin typeface="+mn-ea"/>
              </a:rPr>
              <a:t>集合，这些类或组件一起完成某一常见的目的</a:t>
            </a:r>
            <a:r>
              <a:rPr lang="zh-CN" altLang="en-US" b="1" dirty="0">
                <a:latin typeface="+mn-ea"/>
              </a:rPr>
              <a:t>，</a:t>
            </a:r>
            <a:r>
              <a:rPr lang="zh-CN" altLang="en-US" b="1" dirty="0"/>
              <a:t>并使系统易于扩展和维护。</a:t>
            </a:r>
            <a:endParaRPr lang="en-US" altLang="zh-CN" b="1" dirty="0">
              <a:latin typeface="+mn-ea"/>
            </a:endParaRPr>
          </a:p>
        </p:txBody>
      </p:sp>
      <p:sp>
        <p:nvSpPr>
          <p:cNvPr id="14340" name="页脚占位符 3">
            <a:extLst>
              <a:ext uri="{FF2B5EF4-FFF2-40B4-BE49-F238E27FC236}">
                <a16:creationId xmlns:a16="http://schemas.microsoft.com/office/drawing/2014/main" id="{79C1D528-A130-4A03-9E1B-81E2085292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a:extLst>
              <a:ext uri="{FF2B5EF4-FFF2-40B4-BE49-F238E27FC236}">
                <a16:creationId xmlns:a16="http://schemas.microsoft.com/office/drawing/2014/main" id="{583F0B23-5F7D-4B79-86AC-E55E357BE5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3971" name="Rectangle 2">
            <a:extLst>
              <a:ext uri="{FF2B5EF4-FFF2-40B4-BE49-F238E27FC236}">
                <a16:creationId xmlns:a16="http://schemas.microsoft.com/office/drawing/2014/main" id="{9BC14B78-7C56-46F3-9164-FB041004A6C2}"/>
              </a:ext>
            </a:extLst>
          </p:cNvPr>
          <p:cNvSpPr>
            <a:spLocks noGrp="1" noChangeArrowheads="1"/>
          </p:cNvSpPr>
          <p:nvPr>
            <p:ph type="title"/>
          </p:nvPr>
        </p:nvSpPr>
        <p:spPr/>
        <p:txBody>
          <a:bodyPr/>
          <a:lstStyle/>
          <a:p>
            <a:r>
              <a:rPr lang="zh-CN" altLang="en-US"/>
              <a:t>用户界面层设计类图 </a:t>
            </a:r>
          </a:p>
        </p:txBody>
      </p:sp>
      <p:sp>
        <p:nvSpPr>
          <p:cNvPr id="83972" name="Rectangle 3">
            <a:extLst>
              <a:ext uri="{FF2B5EF4-FFF2-40B4-BE49-F238E27FC236}">
                <a16:creationId xmlns:a16="http://schemas.microsoft.com/office/drawing/2014/main" id="{0882408B-4EA5-44B5-9E99-7F77F8568665}"/>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pic>
        <p:nvPicPr>
          <p:cNvPr id="83973" name="Picture 4">
            <a:extLst>
              <a:ext uri="{FF2B5EF4-FFF2-40B4-BE49-F238E27FC236}">
                <a16:creationId xmlns:a16="http://schemas.microsoft.com/office/drawing/2014/main" id="{CA2A0B72-50ED-4FAE-9897-0F977581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73238"/>
            <a:ext cx="8964612"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3">
            <a:extLst>
              <a:ext uri="{FF2B5EF4-FFF2-40B4-BE49-F238E27FC236}">
                <a16:creationId xmlns:a16="http://schemas.microsoft.com/office/drawing/2014/main" id="{66003667-4427-4FCB-8B45-42CA417988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4995" name="Rectangle 2">
            <a:extLst>
              <a:ext uri="{FF2B5EF4-FFF2-40B4-BE49-F238E27FC236}">
                <a16:creationId xmlns:a16="http://schemas.microsoft.com/office/drawing/2014/main" id="{57DA1290-229F-4925-A85D-86460244F9C2}"/>
              </a:ext>
            </a:extLst>
          </p:cNvPr>
          <p:cNvSpPr>
            <a:spLocks noGrp="1" noChangeArrowheads="1"/>
          </p:cNvSpPr>
          <p:nvPr>
            <p:ph type="title"/>
          </p:nvPr>
        </p:nvSpPr>
        <p:spPr/>
        <p:txBody>
          <a:bodyPr/>
          <a:lstStyle/>
          <a:p>
            <a:r>
              <a:rPr lang="zh-CN" altLang="en-US"/>
              <a:t>控制器</a:t>
            </a:r>
            <a:r>
              <a:rPr lang="en-US" altLang="zh-CN"/>
              <a:t>/</a:t>
            </a:r>
            <a:r>
              <a:rPr lang="zh-CN" altLang="en-US"/>
              <a:t>处理层设计类图 </a:t>
            </a:r>
          </a:p>
        </p:txBody>
      </p:sp>
      <p:sp>
        <p:nvSpPr>
          <p:cNvPr id="84996" name="Rectangle 3">
            <a:extLst>
              <a:ext uri="{FF2B5EF4-FFF2-40B4-BE49-F238E27FC236}">
                <a16:creationId xmlns:a16="http://schemas.microsoft.com/office/drawing/2014/main" id="{4D4A4BC9-97E1-4096-8458-BFF992EE0A92}"/>
              </a:ext>
            </a:extLst>
          </p:cNvPr>
          <p:cNvSpPr>
            <a:spLocks noGrp="1" noChangeArrowheads="1"/>
          </p:cNvSpPr>
          <p:nvPr>
            <p:ph type="body" idx="1"/>
          </p:nvPr>
        </p:nvSpPr>
        <p:spPr/>
        <p:txBody>
          <a:bodyPr/>
          <a:lstStyle/>
          <a:p>
            <a:pPr>
              <a:buFont typeface="Wingdings" panose="05000000000000000000" pitchFamily="2" charset="2"/>
              <a:buNone/>
            </a:pPr>
            <a:r>
              <a:rPr lang="en-US" altLang="zh-CN"/>
              <a:t> </a:t>
            </a:r>
            <a:endParaRPr lang="zh-CN" altLang="zh-CN"/>
          </a:p>
        </p:txBody>
      </p:sp>
      <p:pic>
        <p:nvPicPr>
          <p:cNvPr id="84997" name="Picture 4">
            <a:extLst>
              <a:ext uri="{FF2B5EF4-FFF2-40B4-BE49-F238E27FC236}">
                <a16:creationId xmlns:a16="http://schemas.microsoft.com/office/drawing/2014/main" id="{B4A7FED2-E926-4E92-AA08-FD18C75EE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052513"/>
            <a:ext cx="7200900" cy="543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3">
            <a:extLst>
              <a:ext uri="{FF2B5EF4-FFF2-40B4-BE49-F238E27FC236}">
                <a16:creationId xmlns:a16="http://schemas.microsoft.com/office/drawing/2014/main" id="{D50114B0-7A64-475B-A9A1-A16FE89FB5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6019" name="Rectangle 2">
            <a:extLst>
              <a:ext uri="{FF2B5EF4-FFF2-40B4-BE49-F238E27FC236}">
                <a16:creationId xmlns:a16="http://schemas.microsoft.com/office/drawing/2014/main" id="{835DE2BE-1156-4141-8781-9810025FB314}"/>
              </a:ext>
            </a:extLst>
          </p:cNvPr>
          <p:cNvSpPr>
            <a:spLocks noGrp="1" noChangeArrowheads="1"/>
          </p:cNvSpPr>
          <p:nvPr>
            <p:ph type="title"/>
          </p:nvPr>
        </p:nvSpPr>
        <p:spPr/>
        <p:txBody>
          <a:bodyPr/>
          <a:lstStyle/>
          <a:p>
            <a:r>
              <a:rPr lang="zh-CN" altLang="en-US"/>
              <a:t>业务</a:t>
            </a:r>
            <a:r>
              <a:rPr lang="en-US" altLang="zh-CN"/>
              <a:t>/</a:t>
            </a:r>
            <a:r>
              <a:rPr lang="zh-CN" altLang="en-US"/>
              <a:t>领域层设计类图 </a:t>
            </a:r>
          </a:p>
        </p:txBody>
      </p:sp>
      <p:pic>
        <p:nvPicPr>
          <p:cNvPr id="86020" name="Picture 4">
            <a:extLst>
              <a:ext uri="{FF2B5EF4-FFF2-40B4-BE49-F238E27FC236}">
                <a16:creationId xmlns:a16="http://schemas.microsoft.com/office/drawing/2014/main" id="{BFEAD599-097B-48C4-8BCE-6FBCB778DE0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47813" y="692150"/>
            <a:ext cx="5772150" cy="5905500"/>
          </a:xfrm>
          <a:noFill/>
        </p:spPr>
      </p:pic>
      <p:sp>
        <p:nvSpPr>
          <p:cNvPr id="86021" name="Line 5">
            <a:extLst>
              <a:ext uri="{FF2B5EF4-FFF2-40B4-BE49-F238E27FC236}">
                <a16:creationId xmlns:a16="http://schemas.microsoft.com/office/drawing/2014/main" id="{932CFFC4-FD24-4323-A45C-E6D4D384E6FB}"/>
              </a:ext>
            </a:extLst>
          </p:cNvPr>
          <p:cNvSpPr>
            <a:spLocks noChangeShapeType="1"/>
          </p:cNvSpPr>
          <p:nvPr/>
        </p:nvSpPr>
        <p:spPr bwMode="auto">
          <a:xfrm>
            <a:off x="1370013" y="1608138"/>
            <a:ext cx="6515100" cy="206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2" name="Text Box 6">
            <a:extLst>
              <a:ext uri="{FF2B5EF4-FFF2-40B4-BE49-F238E27FC236}">
                <a16:creationId xmlns:a16="http://schemas.microsoft.com/office/drawing/2014/main" id="{A102A743-2E14-421A-B8CE-15C2F3DAFD98}"/>
              </a:ext>
            </a:extLst>
          </p:cNvPr>
          <p:cNvSpPr txBox="1">
            <a:spLocks noChangeArrowheads="1"/>
          </p:cNvSpPr>
          <p:nvPr/>
        </p:nvSpPr>
        <p:spPr bwMode="auto">
          <a:xfrm>
            <a:off x="539750" y="1211263"/>
            <a:ext cx="1401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400" b="1">
                <a:ea typeface="宋体" panose="02010600030101010101" pitchFamily="2" charset="-122"/>
              </a:rPr>
              <a:t>控制器</a:t>
            </a:r>
            <a:r>
              <a:rPr lang="en-US" altLang="zh-CN" sz="1400" b="1">
                <a:ea typeface="宋体" panose="02010600030101010101" pitchFamily="2" charset="-122"/>
              </a:rPr>
              <a:t>/</a:t>
            </a:r>
            <a:r>
              <a:rPr lang="zh-CN" altLang="en-US" sz="1400" b="1">
                <a:ea typeface="宋体" panose="02010600030101010101" pitchFamily="2" charset="-122"/>
              </a:rPr>
              <a:t>处理层</a:t>
            </a:r>
            <a:endParaRPr lang="zh-CN" altLang="en-US" sz="1400">
              <a:latin typeface="Arial" panose="020B0604020202020204" pitchFamily="34" charset="0"/>
              <a:ea typeface="华文细黑" panose="02010600040101010101" pitchFamily="2" charset="-122"/>
            </a:endParaRPr>
          </a:p>
        </p:txBody>
      </p:sp>
      <p:sp>
        <p:nvSpPr>
          <p:cNvPr id="86023" name="Line 7">
            <a:extLst>
              <a:ext uri="{FF2B5EF4-FFF2-40B4-BE49-F238E27FC236}">
                <a16:creationId xmlns:a16="http://schemas.microsoft.com/office/drawing/2014/main" id="{FF9A379C-03EE-493F-A658-E7AAB5ECDBEB}"/>
              </a:ext>
            </a:extLst>
          </p:cNvPr>
          <p:cNvSpPr>
            <a:spLocks noChangeShapeType="1"/>
          </p:cNvSpPr>
          <p:nvPr/>
        </p:nvSpPr>
        <p:spPr bwMode="auto">
          <a:xfrm>
            <a:off x="1476375" y="5229225"/>
            <a:ext cx="648017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4" name="Text Box 8">
            <a:extLst>
              <a:ext uri="{FF2B5EF4-FFF2-40B4-BE49-F238E27FC236}">
                <a16:creationId xmlns:a16="http://schemas.microsoft.com/office/drawing/2014/main" id="{CE7C2637-0DF5-48FA-A874-897D394721E6}"/>
              </a:ext>
            </a:extLst>
          </p:cNvPr>
          <p:cNvSpPr txBox="1">
            <a:spLocks noChangeArrowheads="1"/>
          </p:cNvSpPr>
          <p:nvPr/>
        </p:nvSpPr>
        <p:spPr bwMode="auto">
          <a:xfrm>
            <a:off x="395288" y="1905000"/>
            <a:ext cx="1317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400" b="1">
                <a:ea typeface="宋体" panose="02010600030101010101" pitchFamily="2" charset="-122"/>
              </a:rPr>
              <a:t>业务</a:t>
            </a:r>
            <a:r>
              <a:rPr lang="en-US" altLang="zh-CN" sz="1400" b="1">
                <a:ea typeface="宋体" panose="02010600030101010101" pitchFamily="2" charset="-122"/>
              </a:rPr>
              <a:t>/</a:t>
            </a:r>
            <a:r>
              <a:rPr lang="zh-CN" altLang="en-US" sz="1400" b="1">
                <a:ea typeface="宋体" panose="02010600030101010101" pitchFamily="2" charset="-122"/>
              </a:rPr>
              <a:t>领域层</a:t>
            </a:r>
            <a:endParaRPr lang="zh-CN" altLang="en-US" sz="1400">
              <a:latin typeface="Arial" panose="020B0604020202020204" pitchFamily="34" charset="0"/>
              <a:ea typeface="华文细黑" panose="02010600040101010101" pitchFamily="2" charset="-122"/>
            </a:endParaRPr>
          </a:p>
        </p:txBody>
      </p:sp>
      <p:sp>
        <p:nvSpPr>
          <p:cNvPr id="86025" name="Text Box 9">
            <a:extLst>
              <a:ext uri="{FF2B5EF4-FFF2-40B4-BE49-F238E27FC236}">
                <a16:creationId xmlns:a16="http://schemas.microsoft.com/office/drawing/2014/main" id="{9D657035-F040-4ECF-9B62-DBA14B7F051A}"/>
              </a:ext>
            </a:extLst>
          </p:cNvPr>
          <p:cNvSpPr txBox="1">
            <a:spLocks noChangeArrowheads="1"/>
          </p:cNvSpPr>
          <p:nvPr/>
        </p:nvSpPr>
        <p:spPr bwMode="auto">
          <a:xfrm>
            <a:off x="684213" y="587692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just" eaLnBrk="1" hangingPunct="1">
              <a:lnSpc>
                <a:spcPct val="100000"/>
              </a:lnSpc>
              <a:spcBef>
                <a:spcPct val="0"/>
              </a:spcBef>
              <a:buClrTx/>
              <a:buSzTx/>
              <a:buFontTx/>
              <a:buNone/>
            </a:pPr>
            <a:r>
              <a:rPr lang="zh-CN" altLang="en-US" sz="1400" b="1">
                <a:ea typeface="宋体" panose="02010600030101010101" pitchFamily="2" charset="-122"/>
              </a:rPr>
              <a:t>持久化层</a:t>
            </a:r>
            <a:endParaRPr lang="zh-CN" altLang="en-US" sz="1400">
              <a:latin typeface="Arial" panose="020B0604020202020204" pitchFamily="34" charset="0"/>
              <a:ea typeface="华文细黑" panose="0201060004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3">
            <a:extLst>
              <a:ext uri="{FF2B5EF4-FFF2-40B4-BE49-F238E27FC236}">
                <a16:creationId xmlns:a16="http://schemas.microsoft.com/office/drawing/2014/main" id="{DC8A6ED8-9435-46ED-B8F0-242A7F41B1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7043" name="Rectangle 2">
            <a:extLst>
              <a:ext uri="{FF2B5EF4-FFF2-40B4-BE49-F238E27FC236}">
                <a16:creationId xmlns:a16="http://schemas.microsoft.com/office/drawing/2014/main" id="{2C01A505-4CC8-4337-96FA-F630B19FD6B5}"/>
              </a:ext>
            </a:extLst>
          </p:cNvPr>
          <p:cNvSpPr>
            <a:spLocks noGrp="1" noChangeArrowheads="1"/>
          </p:cNvSpPr>
          <p:nvPr>
            <p:ph type="title"/>
          </p:nvPr>
        </p:nvSpPr>
        <p:spPr/>
        <p:txBody>
          <a:bodyPr/>
          <a:lstStyle/>
          <a:p>
            <a:r>
              <a:rPr lang="zh-CN" altLang="en-US"/>
              <a:t>持久化层设计类图 </a:t>
            </a:r>
          </a:p>
        </p:txBody>
      </p:sp>
      <p:sp>
        <p:nvSpPr>
          <p:cNvPr id="87044" name="Rectangle 3">
            <a:extLst>
              <a:ext uri="{FF2B5EF4-FFF2-40B4-BE49-F238E27FC236}">
                <a16:creationId xmlns:a16="http://schemas.microsoft.com/office/drawing/2014/main" id="{CE4AFEAB-3586-4422-8F07-274FCBC63D74}"/>
              </a:ext>
            </a:extLst>
          </p:cNvPr>
          <p:cNvSpPr>
            <a:spLocks noGrp="1" noChangeArrowheads="1"/>
          </p:cNvSpPr>
          <p:nvPr>
            <p:ph type="body" idx="1"/>
          </p:nvPr>
        </p:nvSpPr>
        <p:spPr/>
        <p:txBody>
          <a:bodyPr/>
          <a:lstStyle/>
          <a:p>
            <a:endParaRPr lang="zh-CN" altLang="zh-CN"/>
          </a:p>
        </p:txBody>
      </p:sp>
      <p:pic>
        <p:nvPicPr>
          <p:cNvPr id="87045" name="Picture 4">
            <a:extLst>
              <a:ext uri="{FF2B5EF4-FFF2-40B4-BE49-F238E27FC236}">
                <a16:creationId xmlns:a16="http://schemas.microsoft.com/office/drawing/2014/main" id="{FFF79173-22C3-43E8-A17F-3B215977B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25538"/>
            <a:ext cx="7921625"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3">
            <a:extLst>
              <a:ext uri="{FF2B5EF4-FFF2-40B4-BE49-F238E27FC236}">
                <a16:creationId xmlns:a16="http://schemas.microsoft.com/office/drawing/2014/main" id="{6A0A11C1-05AA-4F71-9634-E6CCA9A4D8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88067" name="Rectangle 2">
            <a:extLst>
              <a:ext uri="{FF2B5EF4-FFF2-40B4-BE49-F238E27FC236}">
                <a16:creationId xmlns:a16="http://schemas.microsoft.com/office/drawing/2014/main" id="{D773C1D3-47A3-4A37-A64D-79D095BA71CD}"/>
              </a:ext>
            </a:extLst>
          </p:cNvPr>
          <p:cNvSpPr>
            <a:spLocks noGrp="1" noChangeArrowheads="1"/>
          </p:cNvSpPr>
          <p:nvPr>
            <p:ph type="title"/>
          </p:nvPr>
        </p:nvSpPr>
        <p:spPr/>
        <p:txBody>
          <a:bodyPr/>
          <a:lstStyle/>
          <a:p>
            <a:r>
              <a:rPr lang="en-US" altLang="zh-CN" dirty="0">
                <a:latin typeface="华文中宋" panose="02010600040101010101" pitchFamily="2" charset="-122"/>
              </a:rPr>
              <a:t>§6.4 </a:t>
            </a:r>
            <a:r>
              <a:rPr lang="zh-CN" altLang="en-US" dirty="0">
                <a:latin typeface="华文中宋" panose="02010600040101010101" pitchFamily="2" charset="-122"/>
              </a:rPr>
              <a:t>设计用例实现方案</a:t>
            </a:r>
            <a:endParaRPr lang="zh-CN" altLang="en-US" dirty="0"/>
          </a:p>
        </p:txBody>
      </p:sp>
      <p:sp>
        <p:nvSpPr>
          <p:cNvPr id="32771" name="Rectangle 3">
            <a:extLst>
              <a:ext uri="{FF2B5EF4-FFF2-40B4-BE49-F238E27FC236}">
                <a16:creationId xmlns:a16="http://schemas.microsoft.com/office/drawing/2014/main" id="{DB566128-A041-4178-A75A-DE6AA2228DCF}"/>
              </a:ext>
            </a:extLst>
          </p:cNvPr>
          <p:cNvSpPr>
            <a:spLocks noGrp="1" noChangeArrowheads="1"/>
          </p:cNvSpPr>
          <p:nvPr>
            <p:ph type="body" idx="1"/>
          </p:nvPr>
        </p:nvSpPr>
        <p:spPr>
          <a:xfrm>
            <a:off x="35496" y="980207"/>
            <a:ext cx="9145016" cy="5545137"/>
          </a:xfrm>
        </p:spPr>
        <p:txBody>
          <a:bodyPr/>
          <a:lstStyle/>
          <a:p>
            <a:pPr>
              <a:lnSpc>
                <a:spcPct val="80000"/>
              </a:lnSpc>
              <a:buFont typeface="Wingdings" panose="05000000000000000000" pitchFamily="2" charset="2"/>
              <a:buNone/>
              <a:defRPr/>
            </a:pPr>
            <a:r>
              <a:rPr lang="en-US" altLang="zh-CN" sz="2800" b="1" dirty="0">
                <a:latin typeface="+mj-lt"/>
              </a:rPr>
              <a:t>5. </a:t>
            </a:r>
            <a:r>
              <a:rPr lang="en-US" altLang="zh-CN" sz="2800" b="1" dirty="0" err="1">
                <a:latin typeface="+mj-lt"/>
              </a:rPr>
              <a:t>startUp</a:t>
            </a:r>
            <a:r>
              <a:rPr lang="zh-CN" altLang="en-US" sz="2800" b="1" dirty="0">
                <a:latin typeface="+mj-lt"/>
              </a:rPr>
              <a:t>用例</a:t>
            </a:r>
            <a:endParaRPr lang="en-US" altLang="zh-CN" sz="2800" b="1" dirty="0">
              <a:latin typeface="+mj-lt"/>
            </a:endParaRPr>
          </a:p>
          <a:p>
            <a:pPr lvl="1" algn="just">
              <a:lnSpc>
                <a:spcPct val="80000"/>
              </a:lnSpc>
              <a:defRPr/>
            </a:pPr>
            <a:r>
              <a:rPr lang="zh-CN" altLang="en-US" sz="2600" b="1" dirty="0">
                <a:latin typeface="+mj-lt"/>
                <a:ea typeface="+mn-ea"/>
              </a:rPr>
              <a:t>大多数系统在启动过程中都要做一些系统初始化操作，所以可以设置一个</a:t>
            </a:r>
            <a:r>
              <a:rPr lang="en-US" altLang="zh-CN" sz="2600" b="1" dirty="0" err="1">
                <a:latin typeface="+mj-lt"/>
                <a:ea typeface="+mn-ea"/>
              </a:rPr>
              <a:t>startUp</a:t>
            </a:r>
            <a:r>
              <a:rPr lang="zh-CN" altLang="en-US" sz="2600" b="1" dirty="0">
                <a:latin typeface="+mj-lt"/>
                <a:ea typeface="+mn-ea"/>
              </a:rPr>
              <a:t>用例，来完成相关初始化工作。</a:t>
            </a:r>
          </a:p>
          <a:p>
            <a:pPr lvl="1" algn="just">
              <a:lnSpc>
                <a:spcPct val="80000"/>
              </a:lnSpc>
              <a:defRPr/>
            </a:pPr>
            <a:r>
              <a:rPr lang="zh-CN" altLang="en-US" sz="2600" b="1" dirty="0">
                <a:latin typeface="+mj-lt"/>
                <a:ea typeface="+mn-ea"/>
              </a:rPr>
              <a:t>一般最后再进行</a:t>
            </a:r>
            <a:r>
              <a:rPr lang="en-US" altLang="zh-CN" sz="2600" b="1" dirty="0" err="1">
                <a:latin typeface="+mj-lt"/>
                <a:ea typeface="+mn-ea"/>
              </a:rPr>
              <a:t>startUp</a:t>
            </a:r>
            <a:r>
              <a:rPr lang="zh-CN" altLang="en-US" sz="2600" b="1" dirty="0">
                <a:latin typeface="+mj-lt"/>
                <a:ea typeface="+mn-ea"/>
              </a:rPr>
              <a:t>用例的设计，以保证其包含所有初始化活动。</a:t>
            </a:r>
          </a:p>
          <a:p>
            <a:pPr lvl="1" algn="just">
              <a:lnSpc>
                <a:spcPct val="80000"/>
              </a:lnSpc>
              <a:defRPr/>
            </a:pPr>
            <a:r>
              <a:rPr lang="en-US" altLang="zh-CN" sz="2600" b="1" dirty="0" err="1">
                <a:latin typeface="+mj-lt"/>
                <a:ea typeface="+mn-ea"/>
              </a:rPr>
              <a:t>startUp</a:t>
            </a:r>
            <a:r>
              <a:rPr lang="zh-CN" altLang="en-US" sz="2600" b="1" dirty="0">
                <a:latin typeface="+mj-lt"/>
                <a:ea typeface="+mn-ea"/>
              </a:rPr>
              <a:t>用例的实现通过创建领域对象来实现。一般首先创建一些初始化领域对象，由它负责后续直接领域对象的创建。</a:t>
            </a:r>
            <a:endParaRPr lang="en-US" altLang="zh-CN" sz="2600" b="1" dirty="0">
              <a:latin typeface="+mj-lt"/>
              <a:ea typeface="+mn-ea"/>
            </a:endParaRPr>
          </a:p>
          <a:p>
            <a:pPr lvl="1" algn="just">
              <a:lnSpc>
                <a:spcPct val="80000"/>
              </a:lnSpc>
              <a:defRPr/>
            </a:pPr>
            <a:r>
              <a:rPr lang="zh-CN" altLang="en-US" sz="2600" b="1" dirty="0">
                <a:latin typeface="+mj-lt"/>
                <a:ea typeface="+mn-ea"/>
              </a:rPr>
              <a:t>初始化领域对象的选择原则是：</a:t>
            </a:r>
            <a:endParaRPr lang="en-US" altLang="zh-CN" sz="2600" b="1" dirty="0">
              <a:latin typeface="+mj-lt"/>
              <a:ea typeface="+mn-ea"/>
            </a:endParaRPr>
          </a:p>
          <a:p>
            <a:pPr lvl="2" algn="just">
              <a:lnSpc>
                <a:spcPct val="80000"/>
              </a:lnSpc>
              <a:defRPr/>
            </a:pPr>
            <a:r>
              <a:rPr lang="zh-CN" altLang="en-US" sz="2200" b="1" dirty="0">
                <a:latin typeface="+mj-lt"/>
                <a:ea typeface="+mn-ea"/>
              </a:rPr>
              <a:t>具有组合或聚合关系的根类；</a:t>
            </a:r>
          </a:p>
          <a:p>
            <a:pPr lvl="2" algn="just">
              <a:lnSpc>
                <a:spcPct val="80000"/>
              </a:lnSpc>
              <a:defRPr/>
            </a:pPr>
            <a:r>
              <a:rPr lang="zh-CN" altLang="en-US" sz="2200" b="1" dirty="0">
                <a:latin typeface="+mj-lt"/>
                <a:ea typeface="+mn-ea"/>
              </a:rPr>
              <a:t>具有持久化保存的信息类；</a:t>
            </a:r>
          </a:p>
          <a:p>
            <a:pPr lvl="2" algn="just">
              <a:lnSpc>
                <a:spcPct val="80000"/>
              </a:lnSpc>
              <a:defRPr/>
            </a:pPr>
            <a:r>
              <a:rPr lang="zh-CN" altLang="en-US" sz="2200" b="1" dirty="0">
                <a:latin typeface="+mj-lt"/>
                <a:ea typeface="+mn-ea"/>
              </a:rPr>
              <a:t>控制器类。</a:t>
            </a:r>
            <a:endParaRPr lang="en-US" altLang="zh-CN" sz="2200" b="1" dirty="0">
              <a:latin typeface="+mj-lt"/>
              <a:ea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FE503-8A03-49AE-9963-D8FB31674DB6}"/>
              </a:ext>
            </a:extLst>
          </p:cNvPr>
          <p:cNvSpPr>
            <a:spLocks noGrp="1"/>
          </p:cNvSpPr>
          <p:nvPr>
            <p:ph type="title"/>
          </p:nvPr>
        </p:nvSpPr>
        <p:spPr/>
        <p:txBody>
          <a:bodyPr/>
          <a:lstStyle/>
          <a:p>
            <a:r>
              <a:rPr lang="zh-CN" altLang="en-US" dirty="0"/>
              <a:t>小结</a:t>
            </a:r>
            <a:r>
              <a:rPr lang="en-US" altLang="zh-CN" dirty="0"/>
              <a:t>(1)</a:t>
            </a:r>
            <a:endParaRPr lang="zh-CN" altLang="en-US" dirty="0"/>
          </a:p>
        </p:txBody>
      </p:sp>
      <p:sp>
        <p:nvSpPr>
          <p:cNvPr id="3" name="内容占位符 2">
            <a:extLst>
              <a:ext uri="{FF2B5EF4-FFF2-40B4-BE49-F238E27FC236}">
                <a16:creationId xmlns:a16="http://schemas.microsoft.com/office/drawing/2014/main" id="{BDD154E8-A004-4370-9C02-F702260629A6}"/>
              </a:ext>
            </a:extLst>
          </p:cNvPr>
          <p:cNvSpPr>
            <a:spLocks noGrp="1"/>
          </p:cNvSpPr>
          <p:nvPr>
            <p:ph idx="1"/>
          </p:nvPr>
        </p:nvSpPr>
        <p:spPr>
          <a:xfrm>
            <a:off x="251520" y="1124744"/>
            <a:ext cx="8841680" cy="5256584"/>
          </a:xfrm>
        </p:spPr>
        <p:txBody>
          <a:bodyPr>
            <a:normAutofit fontScale="70000" lnSpcReduction="20000"/>
          </a:bodyPr>
          <a:lstStyle/>
          <a:p>
            <a:pPr marL="0" indent="0">
              <a:buNone/>
            </a:pPr>
            <a:r>
              <a:rPr lang="zh-CN" altLang="en-US" b="1" dirty="0"/>
              <a:t>用例实现的动态结构设计：</a:t>
            </a:r>
            <a:endParaRPr lang="en-US" altLang="zh-CN" b="1" dirty="0"/>
          </a:p>
          <a:p>
            <a:r>
              <a:rPr lang="zh-CN" altLang="en-US" b="1" dirty="0"/>
              <a:t>输入条件：用例，系统顺序图</a:t>
            </a:r>
            <a:r>
              <a:rPr lang="en-US" altLang="zh-CN" b="1" dirty="0"/>
              <a:t>(SSD)</a:t>
            </a:r>
            <a:r>
              <a:rPr lang="zh-CN" altLang="en-US" b="1" dirty="0"/>
              <a:t>，操作契约及领域模型</a:t>
            </a:r>
            <a:endParaRPr lang="en-US" altLang="zh-CN" b="1" dirty="0"/>
          </a:p>
          <a:p>
            <a:r>
              <a:rPr lang="zh-CN" altLang="en-US" b="1" dirty="0"/>
              <a:t>用例实现过程：</a:t>
            </a:r>
            <a:endParaRPr lang="en-US" altLang="zh-CN" b="1" dirty="0"/>
          </a:p>
          <a:p>
            <a:pPr lvl="1"/>
            <a:r>
              <a:rPr lang="en-US" altLang="zh-CN" b="1" dirty="0">
                <a:ea typeface="+mn-ea"/>
              </a:rPr>
              <a:t>1</a:t>
            </a:r>
            <a:r>
              <a:rPr lang="zh-CN" altLang="en-US" b="1" dirty="0">
                <a:ea typeface="+mn-ea"/>
              </a:rPr>
              <a:t>、选择某一用例；</a:t>
            </a:r>
            <a:endParaRPr lang="en-US" altLang="zh-CN" b="1" dirty="0">
              <a:ea typeface="+mn-ea"/>
            </a:endParaRPr>
          </a:p>
          <a:p>
            <a:pPr lvl="1"/>
            <a:r>
              <a:rPr lang="en-US" altLang="zh-CN" b="1" dirty="0">
                <a:ea typeface="+mn-ea"/>
              </a:rPr>
              <a:t>2</a:t>
            </a:r>
            <a:r>
              <a:rPr lang="zh-CN" altLang="en-US" b="1" dirty="0">
                <a:ea typeface="+mn-ea"/>
              </a:rPr>
              <a:t>、查看该用例的系统顺序图，选择某一系统事件；</a:t>
            </a:r>
            <a:endParaRPr lang="en-US" altLang="zh-CN" b="1" dirty="0">
              <a:ea typeface="+mn-ea"/>
            </a:endParaRPr>
          </a:p>
          <a:p>
            <a:pPr lvl="1"/>
            <a:r>
              <a:rPr lang="en-US" altLang="zh-CN" b="1" dirty="0">
                <a:ea typeface="+mn-ea"/>
              </a:rPr>
              <a:t>3</a:t>
            </a:r>
            <a:r>
              <a:rPr lang="zh-CN" altLang="en-US" b="1" dirty="0">
                <a:ea typeface="+mn-ea"/>
              </a:rPr>
              <a:t>、查看该系统事件对应的操作契约；</a:t>
            </a:r>
            <a:endParaRPr lang="en-US" altLang="zh-CN" b="1" dirty="0">
              <a:ea typeface="+mn-ea"/>
            </a:endParaRPr>
          </a:p>
          <a:p>
            <a:pPr lvl="1"/>
            <a:r>
              <a:rPr lang="en-US" altLang="zh-CN" b="1" dirty="0">
                <a:ea typeface="+mn-ea"/>
              </a:rPr>
              <a:t>4</a:t>
            </a:r>
            <a:r>
              <a:rPr lang="zh-CN" altLang="en-US" b="1" dirty="0">
                <a:ea typeface="+mn-ea"/>
              </a:rPr>
              <a:t>、结合已经确定的软件架构，基于</a:t>
            </a:r>
            <a:r>
              <a:rPr lang="en-US" altLang="zh-CN" b="1" dirty="0">
                <a:ea typeface="+mn-ea"/>
              </a:rPr>
              <a:t>GRASP</a:t>
            </a:r>
            <a:r>
              <a:rPr lang="zh-CN" altLang="en-US" b="1" dirty="0">
                <a:ea typeface="+mn-ea"/>
              </a:rPr>
              <a:t>设计模式，设计并确定该系统事件进入系统后各层次的软件对象及其交互；</a:t>
            </a:r>
            <a:endParaRPr lang="en-US" altLang="zh-CN" b="1" dirty="0">
              <a:ea typeface="+mn-ea"/>
            </a:endParaRPr>
          </a:p>
          <a:p>
            <a:pPr lvl="1"/>
            <a:r>
              <a:rPr lang="en-US" altLang="zh-CN" b="1" dirty="0">
                <a:ea typeface="+mn-ea"/>
              </a:rPr>
              <a:t>……</a:t>
            </a:r>
          </a:p>
          <a:p>
            <a:pPr lvl="1"/>
            <a:r>
              <a:rPr lang="zh-CN" altLang="en-US" b="1" dirty="0">
                <a:ea typeface="+mn-ea"/>
              </a:rPr>
              <a:t>当所有</a:t>
            </a:r>
            <a:r>
              <a:rPr lang="en-US" altLang="zh-CN" b="1" dirty="0">
                <a:ea typeface="+mn-ea"/>
              </a:rPr>
              <a:t>SSD</a:t>
            </a:r>
            <a:r>
              <a:rPr lang="zh-CN" altLang="en-US" b="1" dirty="0">
                <a:ea typeface="+mn-ea"/>
              </a:rPr>
              <a:t>中的系统事件对应的交互图都已完成，结束该用例的实现过程设计</a:t>
            </a:r>
            <a:endParaRPr lang="en-US" altLang="zh-CN" b="1" dirty="0">
              <a:ea typeface="+mn-ea"/>
            </a:endParaRPr>
          </a:p>
          <a:p>
            <a:r>
              <a:rPr lang="zh-CN" altLang="en-US" b="1" dirty="0"/>
              <a:t>输出结果：用例的一系列交互图，展示并证明系统如何执行用例的过程</a:t>
            </a:r>
            <a:endParaRPr lang="en-US" altLang="zh-CN" b="1" dirty="0"/>
          </a:p>
          <a:p>
            <a:pPr lvl="1"/>
            <a:r>
              <a:rPr lang="zh-CN" altLang="en-US" b="1" dirty="0">
                <a:ea typeface="+mn-ea"/>
              </a:rPr>
              <a:t>确定了用例对应的软件对象及其交互；</a:t>
            </a:r>
            <a:endParaRPr lang="en-US" altLang="zh-CN" b="1" dirty="0">
              <a:ea typeface="+mn-ea"/>
            </a:endParaRPr>
          </a:p>
          <a:p>
            <a:pPr lvl="1"/>
            <a:r>
              <a:rPr lang="zh-CN" altLang="en-US" b="1" dirty="0">
                <a:ea typeface="+mn-ea"/>
              </a:rPr>
              <a:t>确定了每个软件对象在该用例中必须具备的方法；</a:t>
            </a:r>
            <a:endParaRPr lang="en-US" altLang="zh-CN" b="1" dirty="0">
              <a:ea typeface="+mn-ea"/>
            </a:endParaRPr>
          </a:p>
          <a:p>
            <a:endParaRPr lang="zh-CN" altLang="en-US" dirty="0"/>
          </a:p>
        </p:txBody>
      </p:sp>
      <p:sp>
        <p:nvSpPr>
          <p:cNvPr id="4" name="页脚占位符 3">
            <a:extLst>
              <a:ext uri="{FF2B5EF4-FFF2-40B4-BE49-F238E27FC236}">
                <a16:creationId xmlns:a16="http://schemas.microsoft.com/office/drawing/2014/main" id="{4B5FAFC2-7C02-4A24-9983-DBED27596502}"/>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53414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7438E-37E9-47F6-A31C-5DCE10397612}"/>
              </a:ext>
            </a:extLst>
          </p:cNvPr>
          <p:cNvSpPr>
            <a:spLocks noGrp="1"/>
          </p:cNvSpPr>
          <p:nvPr>
            <p:ph type="title"/>
          </p:nvPr>
        </p:nvSpPr>
        <p:spPr/>
        <p:txBody>
          <a:bodyPr/>
          <a:lstStyle/>
          <a:p>
            <a:r>
              <a:rPr lang="zh-CN" altLang="en-US" dirty="0"/>
              <a:t>小结</a:t>
            </a:r>
            <a:r>
              <a:rPr lang="en-US" altLang="zh-CN" dirty="0"/>
              <a:t>(2)</a:t>
            </a:r>
            <a:endParaRPr lang="zh-CN" altLang="en-US" dirty="0"/>
          </a:p>
        </p:txBody>
      </p:sp>
      <p:sp>
        <p:nvSpPr>
          <p:cNvPr id="3" name="内容占位符 2">
            <a:extLst>
              <a:ext uri="{FF2B5EF4-FFF2-40B4-BE49-F238E27FC236}">
                <a16:creationId xmlns:a16="http://schemas.microsoft.com/office/drawing/2014/main" id="{88A8220E-307C-4BF2-BDC9-62040F01E8D6}"/>
              </a:ext>
            </a:extLst>
          </p:cNvPr>
          <p:cNvSpPr>
            <a:spLocks noGrp="1"/>
          </p:cNvSpPr>
          <p:nvPr>
            <p:ph idx="1"/>
          </p:nvPr>
        </p:nvSpPr>
        <p:spPr>
          <a:xfrm>
            <a:off x="0" y="1124743"/>
            <a:ext cx="9144000" cy="5439569"/>
          </a:xfrm>
        </p:spPr>
        <p:txBody>
          <a:bodyPr>
            <a:normAutofit fontScale="70000" lnSpcReduction="20000"/>
          </a:bodyPr>
          <a:lstStyle/>
          <a:p>
            <a:pPr marL="0" indent="0">
              <a:buNone/>
            </a:pPr>
            <a:r>
              <a:rPr lang="zh-CN" altLang="en-US" b="1" dirty="0"/>
              <a:t>用例实现的静态结构设计</a:t>
            </a:r>
            <a:endParaRPr lang="en-US" altLang="zh-CN" b="1" dirty="0"/>
          </a:p>
          <a:p>
            <a:r>
              <a:rPr lang="zh-CN" altLang="en-US" b="1" dirty="0"/>
              <a:t>输入条件：用例的动态结构</a:t>
            </a:r>
            <a:r>
              <a:rPr lang="en-US" altLang="zh-CN" b="1" dirty="0"/>
              <a:t>(</a:t>
            </a:r>
            <a:r>
              <a:rPr lang="zh-CN" altLang="en-US" b="1" dirty="0"/>
              <a:t>交互图</a:t>
            </a:r>
            <a:r>
              <a:rPr lang="en-US" altLang="zh-CN" b="1" dirty="0"/>
              <a:t>)</a:t>
            </a:r>
          </a:p>
          <a:p>
            <a:r>
              <a:rPr lang="zh-CN" altLang="en-US" b="1" dirty="0"/>
              <a:t>静态结构整理步骤：</a:t>
            </a:r>
            <a:endParaRPr lang="en-US" altLang="zh-CN" b="1" dirty="0"/>
          </a:p>
          <a:p>
            <a:pPr lvl="1"/>
            <a:r>
              <a:rPr lang="en-US" altLang="zh-CN" b="1" dirty="0">
                <a:ea typeface="+mn-ea"/>
              </a:rPr>
              <a:t>1</a:t>
            </a:r>
            <a:r>
              <a:rPr lang="zh-CN" altLang="en-US" b="1" dirty="0">
                <a:ea typeface="+mn-ea"/>
              </a:rPr>
              <a:t>、根据已确定的软件架构层次；</a:t>
            </a:r>
            <a:endParaRPr lang="en-US" altLang="zh-CN" b="1" dirty="0">
              <a:ea typeface="+mn-ea"/>
            </a:endParaRPr>
          </a:p>
          <a:p>
            <a:pPr lvl="1"/>
            <a:r>
              <a:rPr lang="en-US" altLang="zh-CN" b="1" dirty="0">
                <a:ea typeface="+mn-ea"/>
              </a:rPr>
              <a:t>2</a:t>
            </a:r>
            <a:r>
              <a:rPr lang="zh-CN" altLang="en-US" b="1" dirty="0">
                <a:ea typeface="+mn-ea"/>
              </a:rPr>
              <a:t>、扫描每个交互图中某一软件层次中已确定的软件对象；</a:t>
            </a:r>
            <a:endParaRPr lang="en-US" altLang="zh-CN" b="1" dirty="0">
              <a:ea typeface="+mn-ea"/>
            </a:endParaRPr>
          </a:p>
          <a:p>
            <a:pPr lvl="2"/>
            <a:r>
              <a:rPr lang="zh-CN" altLang="en-US" b="1" dirty="0">
                <a:ea typeface="+mn-ea"/>
              </a:rPr>
              <a:t>多个交互图中重复出现的软件对象，在静态结构图中只保留一个；</a:t>
            </a:r>
            <a:endParaRPr lang="en-US" altLang="zh-CN" b="1" dirty="0">
              <a:ea typeface="+mn-ea"/>
            </a:endParaRPr>
          </a:p>
          <a:p>
            <a:pPr lvl="2"/>
            <a:r>
              <a:rPr lang="zh-CN" altLang="en-US" b="1" dirty="0">
                <a:ea typeface="+mn-ea"/>
              </a:rPr>
              <a:t>确定该层次中多个软件对象之间是否有交互；</a:t>
            </a:r>
            <a:endParaRPr lang="en-US" altLang="zh-CN" b="1" dirty="0">
              <a:ea typeface="+mn-ea"/>
            </a:endParaRPr>
          </a:p>
          <a:p>
            <a:pPr lvl="1"/>
            <a:r>
              <a:rPr lang="en-US" altLang="zh-CN" b="1" dirty="0">
                <a:ea typeface="+mn-ea"/>
              </a:rPr>
              <a:t>3</a:t>
            </a:r>
            <a:r>
              <a:rPr lang="zh-CN" altLang="en-US" b="1" dirty="0">
                <a:ea typeface="+mn-ea"/>
              </a:rPr>
              <a:t>、扫描其他层次的软件对象；</a:t>
            </a:r>
            <a:endParaRPr lang="en-US" altLang="zh-CN" b="1" dirty="0">
              <a:ea typeface="+mn-ea"/>
            </a:endParaRPr>
          </a:p>
          <a:p>
            <a:pPr lvl="1"/>
            <a:r>
              <a:rPr lang="en-US" altLang="zh-CN" b="1" dirty="0">
                <a:ea typeface="+mn-ea"/>
              </a:rPr>
              <a:t>4</a:t>
            </a:r>
            <a:r>
              <a:rPr lang="zh-CN" altLang="en-US" b="1" dirty="0">
                <a:ea typeface="+mn-ea"/>
              </a:rPr>
              <a:t>、确定层次之间软件对象的交互关系（以定向关联表示，即类的调用关系）；</a:t>
            </a:r>
            <a:endParaRPr lang="en-US" altLang="zh-CN" b="1" dirty="0">
              <a:ea typeface="+mn-ea"/>
            </a:endParaRPr>
          </a:p>
          <a:p>
            <a:r>
              <a:rPr lang="zh-CN" altLang="en-US" b="1" dirty="0"/>
              <a:t>输出结果：用例级别的静态类图</a:t>
            </a:r>
            <a:endParaRPr lang="en-US" altLang="zh-CN" b="1" dirty="0"/>
          </a:p>
          <a:p>
            <a:pPr lvl="1"/>
            <a:r>
              <a:rPr lang="zh-CN" altLang="en-US" b="1" dirty="0">
                <a:ea typeface="+mn-ea"/>
              </a:rPr>
              <a:t>确定每个软件类的属性及类型定义；</a:t>
            </a:r>
            <a:endParaRPr lang="en-US" altLang="zh-CN" b="1" dirty="0">
              <a:ea typeface="+mn-ea"/>
            </a:endParaRPr>
          </a:p>
          <a:p>
            <a:pPr lvl="1"/>
            <a:r>
              <a:rPr lang="zh-CN" altLang="en-US" b="1" dirty="0">
                <a:ea typeface="+mn-ea"/>
              </a:rPr>
              <a:t>确定每个软件类的方法及参数定义；</a:t>
            </a:r>
            <a:endParaRPr lang="en-US" altLang="zh-CN" b="1" dirty="0">
              <a:ea typeface="+mn-ea"/>
            </a:endParaRPr>
          </a:p>
          <a:p>
            <a:pPr>
              <a:lnSpc>
                <a:spcPct val="120000"/>
              </a:lnSpc>
            </a:pPr>
            <a:r>
              <a:rPr lang="zh-CN" altLang="en-US" b="1" dirty="0">
                <a:solidFill>
                  <a:srgbClr val="FF0000"/>
                </a:solidFill>
              </a:rPr>
              <a:t>系统级静态结构</a:t>
            </a:r>
            <a:r>
              <a:rPr lang="zh-CN" altLang="en-US" b="1" dirty="0"/>
              <a:t>：对每个用例的静态类图进行扫描，去除重复出现的软件类，修改并确定软件类层次之间以及同层软件类之间的关系</a:t>
            </a:r>
            <a:endParaRPr lang="en-US" altLang="zh-CN" b="1" dirty="0"/>
          </a:p>
        </p:txBody>
      </p:sp>
      <p:sp>
        <p:nvSpPr>
          <p:cNvPr id="4" name="页脚占位符 3">
            <a:extLst>
              <a:ext uri="{FF2B5EF4-FFF2-40B4-BE49-F238E27FC236}">
                <a16:creationId xmlns:a16="http://schemas.microsoft.com/office/drawing/2014/main" id="{8D8A4E0D-E406-4471-AC5A-9709CF5F3CFB}"/>
              </a:ext>
            </a:extLst>
          </p:cNvPr>
          <p:cNvSpPr>
            <a:spLocks noGrp="1"/>
          </p:cNvSpPr>
          <p:nvPr>
            <p:ph type="ftr" sz="quarter" idx="10"/>
          </p:nvPr>
        </p:nvSpPr>
        <p:spPr/>
        <p:txBody>
          <a:body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20374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74A63349-142C-49AF-8DB4-63F3C26BE398}"/>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3" name="内容占位符 2">
            <a:extLst>
              <a:ext uri="{FF2B5EF4-FFF2-40B4-BE49-F238E27FC236}">
                <a16:creationId xmlns:a16="http://schemas.microsoft.com/office/drawing/2014/main" id="{5E016E8D-4662-4E6E-AAFF-9C07695D7004}"/>
              </a:ext>
            </a:extLst>
          </p:cNvPr>
          <p:cNvSpPr>
            <a:spLocks noGrp="1"/>
          </p:cNvSpPr>
          <p:nvPr>
            <p:ph idx="1"/>
          </p:nvPr>
        </p:nvSpPr>
        <p:spPr>
          <a:xfrm>
            <a:off x="539552" y="1381149"/>
            <a:ext cx="8343900" cy="4856163"/>
          </a:xfrm>
        </p:spPr>
        <p:txBody>
          <a:bodyPr/>
          <a:lstStyle/>
          <a:p>
            <a:pPr>
              <a:buNone/>
              <a:defRPr/>
            </a:pPr>
            <a:r>
              <a:rPr lang="zh-CN" altLang="en-US" b="1" dirty="0">
                <a:latin typeface="+mn-ea"/>
              </a:rPr>
              <a:t>软件分层的好处：</a:t>
            </a:r>
            <a:endParaRPr lang="en-US" altLang="zh-CN" b="1" dirty="0">
              <a:latin typeface="+mn-ea"/>
            </a:endParaRPr>
          </a:p>
          <a:p>
            <a:pPr lvl="1">
              <a:defRPr/>
            </a:pPr>
            <a:r>
              <a:rPr lang="zh-CN" altLang="zh-CN" b="1" dirty="0">
                <a:latin typeface="+mn-ea"/>
                <a:ea typeface="+mn-ea"/>
              </a:rPr>
              <a:t>将软件分层可以增加它的健壮性</a:t>
            </a:r>
            <a:endParaRPr lang="en-US" altLang="zh-CN" b="1" dirty="0">
              <a:latin typeface="+mn-ea"/>
              <a:ea typeface="+mn-ea"/>
            </a:endParaRPr>
          </a:p>
          <a:p>
            <a:pPr lvl="1">
              <a:defRPr/>
            </a:pPr>
            <a:r>
              <a:rPr lang="zh-CN" altLang="zh-CN" b="1" dirty="0">
                <a:latin typeface="+mn-ea"/>
                <a:ea typeface="+mn-ea"/>
              </a:rPr>
              <a:t>良好的系统分层结构会使系统易于扩展和维护</a:t>
            </a:r>
            <a:endParaRPr lang="en-US" altLang="zh-CN" b="1" dirty="0">
              <a:latin typeface="+mn-ea"/>
              <a:ea typeface="+mn-ea"/>
            </a:endParaRPr>
          </a:p>
          <a:p>
            <a:pPr>
              <a:buFont typeface="Wingdings" panose="05000000000000000000" pitchFamily="2" charset="2"/>
              <a:buNone/>
              <a:defRPr/>
            </a:pPr>
            <a:r>
              <a:rPr lang="zh-CN" altLang="en-US" b="1" dirty="0">
                <a:latin typeface="+mn-ea"/>
              </a:rPr>
              <a:t>软件分层的原则：</a:t>
            </a:r>
            <a:endParaRPr lang="en-US" altLang="zh-CN" b="1" dirty="0">
              <a:latin typeface="+mn-ea"/>
            </a:endParaRPr>
          </a:p>
          <a:p>
            <a:pPr lvl="1">
              <a:defRPr/>
            </a:pPr>
            <a:r>
              <a:rPr lang="zh-CN" b="1" dirty="0">
                <a:latin typeface="+mn-ea"/>
                <a:ea typeface="+mn-ea"/>
              </a:rPr>
              <a:t>层应该是模块化的。应该能够重写某—层，或对整个层进行替换，只要接口保持不变，系统的其他部分应该不受影响。这将有助于</a:t>
            </a:r>
            <a:r>
              <a:rPr lang="zh-CN" altLang="en-US" b="1" dirty="0">
                <a:latin typeface="+mn-ea"/>
                <a:ea typeface="+mn-ea"/>
              </a:rPr>
              <a:t>系统易于扩展和维护，并</a:t>
            </a:r>
            <a:r>
              <a:rPr lang="zh-CN" b="1" dirty="0">
                <a:latin typeface="+mn-ea"/>
                <a:ea typeface="+mn-ea"/>
              </a:rPr>
              <a:t>增加软件的可移植性。</a:t>
            </a:r>
            <a:endParaRPr lang="en-US" altLang="zh-CN" b="1" dirty="0">
              <a:latin typeface="+mn-ea"/>
              <a:ea typeface="+mn-ea"/>
            </a:endParaRPr>
          </a:p>
          <a:p>
            <a:pPr>
              <a:buFont typeface="Wingdings" panose="05000000000000000000" pitchFamily="2" charset="2"/>
              <a:buNone/>
              <a:defRPr/>
            </a:pPr>
            <a:endParaRPr lang="zh-CN" altLang="en-US" b="1" dirty="0">
              <a:latin typeface="+mn-ea"/>
            </a:endParaRPr>
          </a:p>
        </p:txBody>
      </p:sp>
      <p:sp>
        <p:nvSpPr>
          <p:cNvPr id="15364" name="页脚占位符 3">
            <a:extLst>
              <a:ext uri="{FF2B5EF4-FFF2-40B4-BE49-F238E27FC236}">
                <a16:creationId xmlns:a16="http://schemas.microsoft.com/office/drawing/2014/main" id="{B67F9C1E-D585-4170-BDFC-FFB365C47C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F7964C5-D906-420B-A788-318AC844A017}"/>
              </a:ext>
            </a:extLst>
          </p:cNvPr>
          <p:cNvSpPr>
            <a:spLocks noGrp="1"/>
          </p:cNvSpPr>
          <p:nvPr>
            <p:ph type="title"/>
          </p:nvPr>
        </p:nvSpPr>
        <p:spPr/>
        <p:txBody>
          <a:bodyPr/>
          <a:lstStyle/>
          <a:p>
            <a:r>
              <a:rPr lang="en-US" altLang="zh-CN" dirty="0">
                <a:latin typeface="华文中宋" panose="02010600040101010101" pitchFamily="2" charset="-122"/>
              </a:rPr>
              <a:t>§6.2 </a:t>
            </a:r>
            <a:r>
              <a:rPr lang="zh-CN" altLang="en-US" dirty="0">
                <a:latin typeface="华文中宋" panose="02010600040101010101" pitchFamily="2" charset="-122"/>
              </a:rPr>
              <a:t>模型层次化</a:t>
            </a:r>
            <a:endParaRPr lang="zh-CN" altLang="en-US" dirty="0"/>
          </a:p>
        </p:txBody>
      </p:sp>
      <p:sp>
        <p:nvSpPr>
          <p:cNvPr id="16387" name="内容占位符 2">
            <a:extLst>
              <a:ext uri="{FF2B5EF4-FFF2-40B4-BE49-F238E27FC236}">
                <a16:creationId xmlns:a16="http://schemas.microsoft.com/office/drawing/2014/main" id="{6711541C-3026-4E58-94E5-68B413282A66}"/>
              </a:ext>
            </a:extLst>
          </p:cNvPr>
          <p:cNvSpPr>
            <a:spLocks noGrp="1"/>
          </p:cNvSpPr>
          <p:nvPr>
            <p:ph idx="1"/>
          </p:nvPr>
        </p:nvSpPr>
        <p:spPr>
          <a:xfrm>
            <a:off x="400050" y="1000919"/>
            <a:ext cx="8343900" cy="4856162"/>
          </a:xfrm>
        </p:spPr>
        <p:txBody>
          <a:bodyPr/>
          <a:lstStyle/>
          <a:p>
            <a:pPr>
              <a:buFont typeface="Wingdings" panose="05000000000000000000" pitchFamily="2" charset="2"/>
              <a:buNone/>
            </a:pPr>
            <a:r>
              <a:rPr lang="en-US" altLang="zh-CN" sz="2800" b="1" dirty="0"/>
              <a:t>    UML</a:t>
            </a:r>
            <a:r>
              <a:rPr lang="zh-CN" altLang="zh-CN" sz="2800" b="1" dirty="0"/>
              <a:t>中用包图来描述层</a:t>
            </a:r>
            <a:r>
              <a:rPr lang="zh-CN" altLang="en-US" sz="2800" b="1" dirty="0"/>
              <a:t>。常用的</a:t>
            </a:r>
            <a:r>
              <a:rPr lang="zh-CN" altLang="zh-CN" sz="2800" b="1" dirty="0"/>
              <a:t>面向对象软件设计的五层软件分层结构</a:t>
            </a:r>
            <a:r>
              <a:rPr lang="zh-CN" altLang="en-US" sz="2800" b="1" dirty="0"/>
              <a:t>如下：</a:t>
            </a:r>
            <a:endParaRPr lang="en-US" altLang="zh-CN" sz="2800" b="1" dirty="0"/>
          </a:p>
          <a:p>
            <a:pPr>
              <a:buFont typeface="Wingdings" panose="05000000000000000000" pitchFamily="2" charset="2"/>
              <a:buNone/>
            </a:pPr>
            <a:endParaRPr lang="zh-CN" altLang="en-US" dirty="0"/>
          </a:p>
        </p:txBody>
      </p:sp>
      <p:sp>
        <p:nvSpPr>
          <p:cNvPr id="16388" name="页脚占位符 3">
            <a:extLst>
              <a:ext uri="{FF2B5EF4-FFF2-40B4-BE49-F238E27FC236}">
                <a16:creationId xmlns:a16="http://schemas.microsoft.com/office/drawing/2014/main" id="{A0B4E700-C747-46C8-8A87-49B7E9BAB1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nSpc>
                <a:spcPct val="100000"/>
              </a:lnSpc>
              <a:spcBef>
                <a:spcPct val="0"/>
              </a:spcBef>
              <a:buClrTx/>
              <a:buSzTx/>
              <a:buFontTx/>
              <a:buNone/>
            </a:pP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2020</a:t>
            </a:r>
            <a:r>
              <a:rPr lang="en-GB" altLang="en-US" sz="1200" dirty="0">
                <a:latin typeface="Arial" panose="020B0604020202020204" pitchFamily="34" charset="0"/>
                <a:ea typeface="宋体" panose="02010600030101010101" pitchFamily="2" charset="-122"/>
              </a:rPr>
              <a:t> </a:t>
            </a:r>
            <a:r>
              <a:rPr lang="en-GB" altLang="zh-CN" sz="1200" dirty="0">
                <a:latin typeface="Arial" panose="020B0604020202020204" pitchFamily="34" charset="0"/>
                <a:ea typeface="宋体" panose="02010600030101010101" pitchFamily="2" charset="-122"/>
              </a:rPr>
              <a:t>BUPT TSEG             </a:t>
            </a:r>
            <a:r>
              <a:rPr lang="zh-CN" altLang="en-GB" sz="1200" dirty="0">
                <a:latin typeface="Arial" panose="020B0604020202020204" pitchFamily="34" charset="0"/>
                <a:ea typeface="宋体" panose="02010600030101010101" pitchFamily="2" charset="-122"/>
              </a:rPr>
              <a:t>北京邮电大学 通信软件工程中心</a:t>
            </a:r>
            <a:endParaRPr lang="zh-CN" altLang="en-US" sz="1200" dirty="0">
              <a:latin typeface="Arial" panose="020B0604020202020204" pitchFamily="34" charset="0"/>
              <a:ea typeface="宋体" panose="02010600030101010101" pitchFamily="2" charset="-122"/>
            </a:endParaRPr>
          </a:p>
        </p:txBody>
      </p:sp>
      <p:sp>
        <p:nvSpPr>
          <p:cNvPr id="16389" name="Rectangle 2">
            <a:extLst>
              <a:ext uri="{FF2B5EF4-FFF2-40B4-BE49-F238E27FC236}">
                <a16:creationId xmlns:a16="http://schemas.microsoft.com/office/drawing/2014/main" id="{40FC9743-1643-49E9-93C3-C872A40482F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rgbClr val="6655CD"/>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细黑" panose="02010600040101010101" pitchFamily="2" charset="-122"/>
              </a:defRPr>
            </a:lvl9pPr>
          </a:lstStyle>
          <a:p>
            <a:pPr algn="r">
              <a:lnSpc>
                <a:spcPct val="75000"/>
              </a:lnSpc>
              <a:spcBef>
                <a:spcPct val="0"/>
              </a:spcBef>
              <a:buClrTx/>
              <a:buSzTx/>
              <a:buFontTx/>
              <a:buNone/>
            </a:pPr>
            <a:endParaRPr lang="zh-CN" altLang="en-US" sz="2400">
              <a:latin typeface="Arial" panose="020B0604020202020204" pitchFamily="34" charset="0"/>
              <a:ea typeface="华文细黑" panose="02010600040101010101" pitchFamily="2" charset="-122"/>
            </a:endParaRPr>
          </a:p>
        </p:txBody>
      </p:sp>
      <p:pic>
        <p:nvPicPr>
          <p:cNvPr id="7" name="图片 6">
            <a:extLst>
              <a:ext uri="{FF2B5EF4-FFF2-40B4-BE49-F238E27FC236}">
                <a16:creationId xmlns:a16="http://schemas.microsoft.com/office/drawing/2014/main" id="{64739F22-FBA5-4044-A65D-24C3D5EA644A}"/>
              </a:ext>
            </a:extLst>
          </p:cNvPr>
          <p:cNvPicPr>
            <a:picLocks noChangeAspect="1"/>
          </p:cNvPicPr>
          <p:nvPr/>
        </p:nvPicPr>
        <p:blipFill>
          <a:blip r:embed="rId2"/>
          <a:stretch>
            <a:fillRect/>
          </a:stretch>
        </p:blipFill>
        <p:spPr>
          <a:xfrm>
            <a:off x="2411761" y="1865392"/>
            <a:ext cx="3879034" cy="4698921"/>
          </a:xfrm>
          <a:prstGeom prst="rect">
            <a:avLst/>
          </a:prstGeom>
        </p:spPr>
      </p:pic>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4572</TotalTime>
  <Words>5904</Words>
  <Application>Microsoft Office PowerPoint</Application>
  <PresentationFormat>全屏显示(4:3)</PresentationFormat>
  <Paragraphs>467</Paragraphs>
  <Slides>76</Slides>
  <Notes>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4" baseType="lpstr">
      <vt:lpstr>黑体</vt:lpstr>
      <vt:lpstr>华文中宋</vt:lpstr>
      <vt:lpstr>宋体</vt:lpstr>
      <vt:lpstr>Arial</vt:lpstr>
      <vt:lpstr>Times New Roman</vt:lpstr>
      <vt:lpstr>Wingdings</vt:lpstr>
      <vt:lpstr>TSEG2007</vt:lpstr>
      <vt:lpstr>Visio</vt:lpstr>
      <vt:lpstr>软件工程 Software Engineering</vt:lpstr>
      <vt:lpstr>PowerPoint 演示文稿</vt:lpstr>
      <vt:lpstr>§6.1 面向对象设计综述</vt:lpstr>
      <vt:lpstr>§6.1 面向对象设计综述</vt:lpstr>
      <vt:lpstr>§6.1 面向对象设计综述</vt:lpstr>
      <vt:lpstr>PowerPoint 演示文稿</vt:lpstr>
      <vt:lpstr>§6.2 模型层次化</vt:lpstr>
      <vt:lpstr>§6.2 模型层次化</vt:lpstr>
      <vt:lpstr>§6.2 模型层次化</vt:lpstr>
      <vt:lpstr>§6.2 模型层次化</vt:lpstr>
      <vt:lpstr>§6.2 模型层次化</vt:lpstr>
      <vt:lpstr>§6.2 模型层次化</vt:lpstr>
      <vt:lpstr>§6.2 模型层次化</vt:lpstr>
      <vt:lpstr>§6.2 模型层次化</vt:lpstr>
      <vt:lpstr>PowerPoint 演示文稿</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§6.3 面向对象设计原则</vt:lpstr>
      <vt:lpstr>PowerPoint 演示文稿</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§6.4 设计用例实现方案</vt:lpstr>
      <vt:lpstr>logon</vt:lpstr>
      <vt:lpstr>getAvailableTestPapers</vt:lpstr>
      <vt:lpstr>selectTestPaper</vt:lpstr>
      <vt:lpstr>logonTestPaper</vt:lpstr>
      <vt:lpstr>startTest</vt:lpstr>
      <vt:lpstr>submitAnswer</vt:lpstr>
      <vt:lpstr>getNextQuestion</vt:lpstr>
      <vt:lpstr>endTest</vt:lpstr>
      <vt:lpstr>§6.4 设计用例实现方案</vt:lpstr>
      <vt:lpstr>IMapper接口设计</vt:lpstr>
      <vt:lpstr>DBFacade类设计</vt:lpstr>
      <vt:lpstr>增加学生持久化过程</vt:lpstr>
      <vt:lpstr>查询多个对象过程</vt:lpstr>
      <vt:lpstr>§6.4 设计用例实现方案</vt:lpstr>
      <vt:lpstr>§6.4 设计用例实现方案</vt:lpstr>
      <vt:lpstr>§6.4 设计用例实现方案</vt:lpstr>
      <vt:lpstr>§6.4 设计用例实现方案</vt:lpstr>
      <vt:lpstr>用户界面层设计类图 </vt:lpstr>
      <vt:lpstr>控制器/处理层设计类图 </vt:lpstr>
      <vt:lpstr>业务/领域层设计类图 </vt:lpstr>
      <vt:lpstr>持久化层设计类图 </vt:lpstr>
      <vt:lpstr>§6.4 设计用例实现方案</vt:lpstr>
      <vt:lpstr>小结(1)</vt:lpstr>
      <vt:lpstr>小结(2)</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312</cp:revision>
  <dcterms:created xsi:type="dcterms:W3CDTF">2008-02-28T04:11:02Z</dcterms:created>
  <dcterms:modified xsi:type="dcterms:W3CDTF">2024-05-14T15:00:26Z</dcterms:modified>
</cp:coreProperties>
</file>