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7" r:id="rId2"/>
    <p:sldId id="259" r:id="rId3"/>
    <p:sldId id="260" r:id="rId4"/>
    <p:sldId id="265" r:id="rId5"/>
    <p:sldId id="267"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4" r:id="rId22"/>
    <p:sldId id="285" r:id="rId23"/>
    <p:sldId id="287"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03" r:id="rId40"/>
    <p:sldId id="304" r:id="rId41"/>
    <p:sldId id="305" r:id="rId42"/>
    <p:sldId id="306" r:id="rId43"/>
    <p:sldId id="336" r:id="rId44"/>
    <p:sldId id="261" r:id="rId45"/>
    <p:sldId id="309" r:id="rId46"/>
    <p:sldId id="310" r:id="rId47"/>
    <p:sldId id="311" r:id="rId48"/>
    <p:sldId id="312" r:id="rId49"/>
    <p:sldId id="313" r:id="rId50"/>
    <p:sldId id="314" r:id="rId51"/>
    <p:sldId id="315" r:id="rId52"/>
    <p:sldId id="316" r:id="rId53"/>
    <p:sldId id="317" r:id="rId54"/>
    <p:sldId id="318" r:id="rId55"/>
    <p:sldId id="319" r:id="rId56"/>
    <p:sldId id="320" r:id="rId57"/>
    <p:sldId id="321" r:id="rId58"/>
    <p:sldId id="322" r:id="rId59"/>
    <p:sldId id="323" r:id="rId60"/>
    <p:sldId id="262" r:id="rId61"/>
    <p:sldId id="324" r:id="rId62"/>
    <p:sldId id="325" r:id="rId63"/>
    <p:sldId id="326" r:id="rId64"/>
    <p:sldId id="263" r:id="rId65"/>
    <p:sldId id="327" r:id="rId66"/>
    <p:sldId id="264" r:id="rId67"/>
    <p:sldId id="329" r:id="rId68"/>
    <p:sldId id="330" r:id="rId69"/>
    <p:sldId id="331" r:id="rId70"/>
    <p:sldId id="332" r:id="rId71"/>
    <p:sldId id="333" r:id="rId72"/>
  </p:sldIdLst>
  <p:sldSz cx="9144000" cy="6858000" type="screen4x3"/>
  <p:notesSz cx="6797675" cy="99282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8" autoAdjust="0"/>
    <p:restoredTop sz="86957" autoAdjust="0"/>
  </p:normalViewPr>
  <p:slideViewPr>
    <p:cSldViewPr>
      <p:cViewPr varScale="1">
        <p:scale>
          <a:sx n="92" d="100"/>
          <a:sy n="92" d="100"/>
        </p:scale>
        <p:origin x="1698"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6411"/>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50443" y="0"/>
            <a:ext cx="2945659" cy="496411"/>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A6CCC92D-3B0F-473B-A422-1239F3B50847}" type="datetimeFigureOut">
              <a:rPr lang="zh-CN" altLang="en-US"/>
              <a:pPr>
                <a:defRPr/>
              </a:pPr>
              <a:t>2025/2/25</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8A6688D-3B71-44CE-840D-DAC1B2DDA989}" type="slidenum">
              <a:rPr lang="zh-CN" altLang="en-US"/>
              <a:pPr>
                <a:defRPr/>
              </a:pPr>
              <a:t>‹#›</a:t>
            </a:fld>
            <a:endParaRPr lang="zh-CN" altLang="en-US"/>
          </a:p>
        </p:txBody>
      </p:sp>
    </p:spTree>
    <p:extLst>
      <p:ext uri="{BB962C8B-B14F-4D97-AF65-F5344CB8AC3E}">
        <p14:creationId xmlns:p14="http://schemas.microsoft.com/office/powerpoint/2010/main" val="29981099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zhihu.com/search?q=%E4%BF%A1%E6%81%AF%E8%AE%BA&amp;search_source=Entity&amp;hybrid_search_source=Entity&amp;hybrid_search_extra=%7B%22sourceType%22%3A%22answer%22%2C%22sourceId%22%3A2228858883%7D"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zhihu.com/search?q=%E7%94%B5%E8%B7%AF&amp;search_source=Entity&amp;hybrid_search_source=Entity&amp;hybrid_search_extra=%7B%22sourceType%22%3A%22answer%22%2C%22sourceId%22%3A2228858883%7D" TargetMode="External"/><Relationship Id="rId4" Type="http://schemas.openxmlformats.org/officeDocument/2006/relationships/hyperlink" Target="https://www.zhihu.com/search?q=%E8%B4%9F%E7%86%B5&amp;search_source=Entity&amp;hybrid_search_source=Entity&amp;hybrid_search_extra=%7B%22sourceType%22%3A%22answer%22%2C%22sourceId%22%3A2228858883%7D"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信息：</a:t>
            </a:r>
            <a:r>
              <a:rPr lang="en-US" altLang="zh-CN" dirty="0"/>
              <a:t>1</a:t>
            </a:r>
            <a:r>
              <a:rPr lang="zh-CN" altLang="en-US" dirty="0"/>
              <a:t>、昨天太阳从东边升起；</a:t>
            </a:r>
            <a:r>
              <a:rPr lang="en-US" altLang="zh-CN" dirty="0"/>
              <a:t>2</a:t>
            </a:r>
            <a:r>
              <a:rPr lang="zh-CN" altLang="en-US" dirty="0"/>
              <a:t>、今天太阳从东边升起；</a:t>
            </a:r>
            <a:endParaRPr lang="en-US" altLang="zh-CN" dirty="0"/>
          </a:p>
          <a:p>
            <a:r>
              <a:rPr lang="zh-CN" altLang="en-US" dirty="0"/>
              <a:t>知识：太阳每天从东边升起</a:t>
            </a:r>
            <a:endParaRPr lang="en-US" altLang="zh-CN" dirty="0"/>
          </a:p>
          <a:p>
            <a:r>
              <a:rPr lang="zh-CN" altLang="en-US" dirty="0"/>
              <a:t>策略：太阳明天从东边升起</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2</a:t>
            </a:fld>
            <a:endParaRPr lang="zh-CN" altLang="en-US"/>
          </a:p>
        </p:txBody>
      </p:sp>
    </p:spTree>
    <p:extLst>
      <p:ext uri="{BB962C8B-B14F-4D97-AF65-F5344CB8AC3E}">
        <p14:creationId xmlns:p14="http://schemas.microsoft.com/office/powerpoint/2010/main" val="690044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随机型（概率型）信息，其状态变化方式服从概率规律。</a:t>
            </a:r>
            <a:endParaRPr lang="en-US" altLang="zh-CN" dirty="0"/>
          </a:p>
          <a:p>
            <a:r>
              <a:rPr lang="zh-CN" altLang="en-US" dirty="0"/>
              <a:t>半随机型（偶发型）信息，其状态变化方式不服从概率规律。</a:t>
            </a:r>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20</a:t>
            </a:fld>
            <a:endParaRPr lang="zh-CN" altLang="en-US"/>
          </a:p>
        </p:txBody>
      </p:sp>
    </p:spTree>
    <p:extLst>
      <p:ext uri="{BB962C8B-B14F-4D97-AF65-F5344CB8AC3E}">
        <p14:creationId xmlns:p14="http://schemas.microsoft.com/office/powerpoint/2010/main" val="4084827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先验为预估，后验为实际概率。</a:t>
            </a:r>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23</a:t>
            </a:fld>
            <a:endParaRPr lang="zh-CN" altLang="en-US"/>
          </a:p>
        </p:txBody>
      </p:sp>
    </p:spTree>
    <p:extLst>
      <p:ext uri="{BB962C8B-B14F-4D97-AF65-F5344CB8AC3E}">
        <p14:creationId xmlns:p14="http://schemas.microsoft.com/office/powerpoint/2010/main" val="1199604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1EADD885-E354-467C-BFD3-66D82B013A93}" type="slidenum">
              <a:rPr lang="zh-CN" altLang="en-US" smtClean="0">
                <a:latin typeface="Arial" panose="020B0604020202020204" pitchFamily="34" charset="0"/>
              </a:rPr>
              <a:pPr>
                <a:spcBef>
                  <a:spcPct val="0"/>
                </a:spcBef>
              </a:pPr>
              <a:t>27</a:t>
            </a:fld>
            <a:endParaRPr lang="en-US" altLang="zh-CN">
              <a:latin typeface="Arial" panose="020B0604020202020204" pitchFamily="34" charset="0"/>
            </a:endParaRPr>
          </a:p>
        </p:txBody>
      </p:sp>
      <p:sp>
        <p:nvSpPr>
          <p:cNvPr id="3174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latin typeface="宋体" panose="02010600030101010101" pitchFamily="2" charset="-122"/>
              </a:rPr>
              <a:t>严格说，</a:t>
            </a:r>
            <a:r>
              <a:rPr lang="en-US" altLang="zh-CN" dirty="0"/>
              <a:t>Q</a:t>
            </a:r>
            <a:r>
              <a:rPr lang="zh-CN" altLang="en-US" dirty="0">
                <a:latin typeface="宋体" panose="02010600030101010101" pitchFamily="2" charset="-122"/>
              </a:rPr>
              <a:t>是观察者关于</a:t>
            </a:r>
            <a:r>
              <a:rPr lang="en-US" altLang="zh-CN" dirty="0"/>
              <a:t>X</a:t>
            </a:r>
            <a:r>
              <a:rPr lang="zh-CN" altLang="en-US" dirty="0">
                <a:latin typeface="宋体" panose="02010600030101010101" pitchFamily="2" charset="-122"/>
              </a:rPr>
              <a:t>的主观经验性的先验可能度分布，服从式（</a:t>
            </a:r>
            <a:r>
              <a:rPr lang="zh-CN" altLang="en-US" dirty="0"/>
              <a:t>2.3.4</a:t>
            </a:r>
            <a:r>
              <a:rPr lang="zh-CN" altLang="en-US" dirty="0">
                <a:latin typeface="宋体" panose="02010600030101010101" pitchFamily="2" charset="-122"/>
              </a:rPr>
              <a:t>）的归一化约束。正是这个缘故，有时也把可能度叫做主观概率、经验概率、形式概率或主观置信度。</a:t>
            </a:r>
            <a:r>
              <a:rPr lang="zh-CN" altLang="en-US" dirty="0"/>
              <a:t>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AB928845-631F-49AC-8530-9066BAB8CB40}" type="slidenum">
              <a:rPr lang="zh-CN" altLang="en-US" smtClean="0">
                <a:latin typeface="Arial" panose="020B0604020202020204" pitchFamily="34" charset="0"/>
              </a:rPr>
              <a:pPr>
                <a:spcBef>
                  <a:spcPct val="0"/>
                </a:spcBef>
              </a:pPr>
              <a:t>29</a:t>
            </a:fld>
            <a:endParaRPr lang="en-US" altLang="zh-CN">
              <a:latin typeface="Arial" panose="020B0604020202020204" pitchFamily="34" charset="0"/>
            </a:endParaRPr>
          </a:p>
        </p:txBody>
      </p:sp>
      <p:sp>
        <p:nvSpPr>
          <p:cNvPr id="3481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latin typeface="宋体" panose="02010600030101010101" pitchFamily="2" charset="-122"/>
              </a:rPr>
              <a:t>电阻电感电容电路：只要给定初始条件，就可以唯一地确定它在未来时刻</a:t>
            </a:r>
            <a:r>
              <a:rPr lang="en-US" altLang="zh-CN" dirty="0"/>
              <a:t>t</a:t>
            </a:r>
            <a:r>
              <a:rPr lang="zh-CN" altLang="en-US" dirty="0">
                <a:latin typeface="宋体" panose="02010600030101010101" pitchFamily="2" charset="-122"/>
              </a:rPr>
              <a:t>的状态和状态变化方式。所以，这是一个确定型的试验系统。</a:t>
            </a:r>
            <a:r>
              <a:rPr lang="zh-CN" altLang="en-US" dirty="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F0841CBC-8FFC-4F43-ADD4-2BDEE2DFA359}" type="slidenum">
              <a:rPr lang="zh-CN" altLang="en-US" smtClean="0">
                <a:latin typeface="Arial" panose="020B0604020202020204" pitchFamily="34" charset="0"/>
              </a:rPr>
              <a:pPr>
                <a:spcBef>
                  <a:spcPct val="0"/>
                </a:spcBef>
              </a:pPr>
              <a:t>30</a:t>
            </a:fld>
            <a:endParaRPr lang="en-US" altLang="zh-CN">
              <a:latin typeface="Arial" panose="020B0604020202020204" pitchFamily="34" charset="0"/>
            </a:endParaRPr>
          </a:p>
        </p:txBody>
      </p:sp>
      <p:sp>
        <p:nvSpPr>
          <p:cNvPr id="368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CDCC3603-7644-46BB-82E5-7BBE65AC9626}" type="slidenum">
              <a:rPr lang="zh-CN" altLang="en-US" smtClean="0">
                <a:latin typeface="Arial" panose="020B0604020202020204" pitchFamily="34" charset="0"/>
              </a:rPr>
              <a:pPr>
                <a:spcBef>
                  <a:spcPct val="0"/>
                </a:spcBef>
              </a:pPr>
              <a:t>31</a:t>
            </a:fld>
            <a:endParaRPr lang="en-US" altLang="zh-CN">
              <a:latin typeface="Arial" panose="020B0604020202020204" pitchFamily="34" charset="0"/>
            </a:endParaRPr>
          </a:p>
        </p:txBody>
      </p:sp>
      <p:sp>
        <p:nvSpPr>
          <p:cNvPr id="389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latin typeface="宋体" panose="02010600030101010101" pitchFamily="2" charset="-122"/>
              </a:rPr>
              <a:t>种子以概率</a:t>
            </a:r>
            <a:r>
              <a:rPr lang="en-US" altLang="zh-CN" dirty="0"/>
              <a:t>q</a:t>
            </a:r>
            <a:r>
              <a:rPr lang="zh-CN" altLang="en-US" dirty="0">
                <a:latin typeface="宋体" panose="02010600030101010101" pitchFamily="2" charset="-122"/>
              </a:rPr>
              <a:t>生长成为植物（死亡的概率是</a:t>
            </a:r>
            <a:r>
              <a:rPr lang="zh-CN" altLang="en-US" dirty="0"/>
              <a:t>1-</a:t>
            </a:r>
            <a:r>
              <a:rPr lang="en-US" altLang="zh-CN" dirty="0"/>
              <a:t>q</a:t>
            </a:r>
            <a:r>
              <a:rPr lang="en-US" altLang="zh-CN" dirty="0">
                <a:latin typeface="宋体" panose="02010600030101010101" pitchFamily="2" charset="-122"/>
              </a:rPr>
              <a:t>），</a:t>
            </a:r>
            <a:r>
              <a:rPr lang="zh-CN" altLang="en-US" dirty="0">
                <a:latin typeface="宋体" panose="02010600030101010101" pitchFamily="2" charset="-122"/>
              </a:rPr>
              <a:t>植物则肯定能够开花，开花的植物以概率</a:t>
            </a:r>
            <a:r>
              <a:rPr lang="en-US" altLang="zh-CN" dirty="0"/>
              <a:t>p</a:t>
            </a:r>
            <a:r>
              <a:rPr lang="zh-CN" altLang="en-US" dirty="0">
                <a:latin typeface="宋体" panose="02010600030101010101" pitchFamily="2" charset="-122"/>
              </a:rPr>
              <a:t>授粉成功（不能授粉成功的概率为</a:t>
            </a:r>
            <a:r>
              <a:rPr lang="zh-CN" altLang="en-US" dirty="0"/>
              <a:t>1-</a:t>
            </a:r>
            <a:r>
              <a:rPr lang="en-US" altLang="zh-CN" dirty="0"/>
              <a:t>p</a:t>
            </a:r>
            <a:r>
              <a:rPr lang="en-US" altLang="zh-CN" dirty="0">
                <a:latin typeface="宋体" panose="02010600030101010101" pitchFamily="2" charset="-122"/>
              </a:rPr>
              <a:t>），</a:t>
            </a:r>
            <a:r>
              <a:rPr lang="zh-CN" altLang="en-US" dirty="0">
                <a:latin typeface="宋体" panose="02010600030101010101" pitchFamily="2" charset="-122"/>
              </a:rPr>
              <a:t>已授粉的植物（花）必能结出种子。此后则重复这个过程。只要环境条件不发生明显的变化，这个有向加权图就能描述这种植物的生活信息。</a:t>
            </a:r>
            <a:r>
              <a:rPr lang="zh-CN" altLang="en-US" dirty="0"/>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E3DC9673-9A1E-458E-A812-A62632C7B7A8}" type="slidenum">
              <a:rPr lang="zh-CN" altLang="en-US" smtClean="0">
                <a:latin typeface="Arial" panose="020B0604020202020204" pitchFamily="34" charset="0"/>
              </a:rPr>
              <a:pPr>
                <a:spcBef>
                  <a:spcPct val="0"/>
                </a:spcBef>
              </a:pPr>
              <a:t>32</a:t>
            </a:fld>
            <a:endParaRPr lang="en-US" altLang="zh-CN">
              <a:latin typeface="Arial" panose="020B0604020202020204" pitchFamily="34" charset="0"/>
            </a:endParaRPr>
          </a:p>
        </p:txBody>
      </p:sp>
      <p:sp>
        <p:nvSpPr>
          <p:cNvPr id="409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latin typeface="宋体" panose="02010600030101010101" pitchFamily="2" charset="-122"/>
              </a:rPr>
              <a:t>显然，问题中已经给出了求解所需的全部信息。这些信息是通过文字叙述和数字表格的形式给出的。根据这些信息，运用适当的数学方法（在本例中便是线性规划方法），就可以制定一个确定的决策。</a:t>
            </a:r>
            <a:r>
              <a:rPr lang="zh-CN" altLang="en-US"/>
              <a: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57F3FF7-FB11-4F7A-B9B9-9E80E08A0039}" type="slidenum">
              <a:rPr lang="zh-CN" altLang="en-US" smtClean="0">
                <a:latin typeface="Arial" panose="020B0604020202020204" pitchFamily="34" charset="0"/>
              </a:rPr>
              <a:pPr>
                <a:spcBef>
                  <a:spcPct val="0"/>
                </a:spcBef>
              </a:pPr>
              <a:t>33</a:t>
            </a:fld>
            <a:endParaRPr lang="en-US" altLang="zh-CN">
              <a:latin typeface="Arial" panose="020B0604020202020204" pitchFamily="34" charset="0"/>
            </a:endParaRPr>
          </a:p>
        </p:txBody>
      </p:sp>
      <p:sp>
        <p:nvSpPr>
          <p:cNvPr id="430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latin typeface="宋体" panose="02010600030101010101" pitchFamily="2" charset="-122"/>
              </a:rPr>
              <a:t>为了进行数学处理，上述用文字和表格给出的信息往往还要浓缩在数学公式里，以便进行运算和解析。</a:t>
            </a:r>
            <a:r>
              <a:rPr lang="zh-CN" altLang="en-US"/>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45461463-28C8-4360-A32F-480AE4A9D390}" type="slidenum">
              <a:rPr lang="zh-CN" altLang="en-US" smtClean="0">
                <a:latin typeface="Arial" panose="020B0604020202020204" pitchFamily="34" charset="0"/>
              </a:rPr>
              <a:pPr>
                <a:spcBef>
                  <a:spcPct val="0"/>
                </a:spcBef>
              </a:pPr>
              <a:t>35</a:t>
            </a:fld>
            <a:endParaRPr lang="en-US" altLang="zh-CN">
              <a:latin typeface="Arial" panose="020B0604020202020204" pitchFamily="34" charset="0"/>
            </a:endParaRPr>
          </a:p>
        </p:txBody>
      </p:sp>
      <p:sp>
        <p:nvSpPr>
          <p:cNvPr id="4608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latin typeface="宋体" panose="02010600030101010101" pitchFamily="2" charset="-122"/>
              </a:rPr>
              <a:t>集合论域内各元素</a:t>
            </a:r>
            <a:r>
              <a:rPr lang="zh-CN" altLang="en-US" dirty="0">
                <a:latin typeface="Times New Roman" panose="02020603050405020304" pitchFamily="18" charset="0"/>
              </a:rPr>
              <a:t>“</a:t>
            </a:r>
            <a:r>
              <a:rPr lang="zh-CN" altLang="en-US" dirty="0">
                <a:latin typeface="宋体" panose="02010600030101010101" pitchFamily="2" charset="-122"/>
              </a:rPr>
              <a:t>属于</a:t>
            </a:r>
            <a:r>
              <a:rPr lang="zh-CN" altLang="en-US" dirty="0">
                <a:latin typeface="Times New Roman" panose="02020603050405020304" pitchFamily="18" charset="0"/>
              </a:rPr>
              <a:t>”</a:t>
            </a:r>
            <a:r>
              <a:rPr lang="zh-CN" altLang="en-US" dirty="0">
                <a:latin typeface="宋体" panose="02010600030101010101" pitchFamily="2" charset="-122"/>
              </a:rPr>
              <a:t>该集合的程度。百分之百地属于该集合的元的隶属度为</a:t>
            </a:r>
            <a:r>
              <a:rPr lang="zh-CN" altLang="en-US" dirty="0"/>
              <a:t>1</a:t>
            </a:r>
            <a:r>
              <a:rPr lang="zh-CN" altLang="en-US" dirty="0">
                <a:latin typeface="宋体" panose="02010600030101010101" pitchFamily="2" charset="-122"/>
              </a:rPr>
              <a:t>，完全不属于该集合的元的隶属度为</a:t>
            </a:r>
            <a:r>
              <a:rPr lang="zh-CN" altLang="en-US" dirty="0"/>
              <a:t>0</a:t>
            </a:r>
            <a:r>
              <a:rPr lang="zh-CN" altLang="en-US" dirty="0">
                <a:latin typeface="宋体" panose="02010600030101010101" pitchFamily="2" charset="-122"/>
              </a:rPr>
              <a:t>，其它则为中间情况。这样，模糊集合隶属度分布曲线是一种平滑过渡的曲线。</a:t>
            </a:r>
            <a:r>
              <a:rPr lang="zh-CN" altLang="en-US" dirty="0"/>
              <a:t> </a:t>
            </a:r>
            <a:endParaRPr lang="en-US" altLang="zh-CN" dirty="0"/>
          </a:p>
          <a:p>
            <a:pPr eaLnBrk="1" hangingPunct="1">
              <a:spcBef>
                <a:spcPct val="0"/>
              </a:spcBef>
            </a:pPr>
            <a:r>
              <a:rPr lang="zh-CN" altLang="en-US" dirty="0"/>
              <a:t>左边为模糊集；右边为普通集合隶属度分布函数。</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37</a:t>
            </a:fld>
            <a:endParaRPr lang="zh-CN" altLang="en-US"/>
          </a:p>
        </p:txBody>
      </p:sp>
    </p:spTree>
    <p:extLst>
      <p:ext uri="{BB962C8B-B14F-4D97-AF65-F5344CB8AC3E}">
        <p14:creationId xmlns:p14="http://schemas.microsoft.com/office/powerpoint/2010/main" val="607583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r>
              <a:rPr lang="en-US" altLang="zh-CN" dirty="0"/>
              <a:t>1</a:t>
            </a:r>
            <a:r>
              <a:rPr lang="zh-CN" altLang="en-US" dirty="0"/>
              <a:t>、古人从字面意思给出的信息定义。</a:t>
            </a:r>
            <a:endParaRPr lang="en-US" altLang="zh-CN" dirty="0"/>
          </a:p>
          <a:p>
            <a:r>
              <a:rPr lang="en-US" altLang="zh-CN" dirty="0"/>
              <a:t>2</a:t>
            </a:r>
            <a:r>
              <a:rPr lang="zh-CN" altLang="en-US" dirty="0"/>
              <a:t>、维纳，美国数学家，控制论奠基人，用排他法给出了信息的定义，不是物质，不能能量，而是与物质和能量并列的存在。这是对信息本质的最有原则性和深刻性的宣示，是把信息、物质和能量放在同样地位上的最早科学论断。</a:t>
            </a:r>
            <a:endParaRPr lang="en-US" altLang="zh-CN" dirty="0"/>
          </a:p>
          <a:p>
            <a:r>
              <a:rPr lang="en-US" altLang="zh-CN" dirty="0"/>
              <a:t>3</a:t>
            </a:r>
            <a:r>
              <a:rPr lang="zh-CN" altLang="en-US" dirty="0"/>
              <a:t>、香农，美国学者，信息论创始人，现代信息理论的奠基人，</a:t>
            </a:r>
            <a:r>
              <a:rPr lang="en-US" altLang="zh-CN" dirty="0"/>
              <a:t>1948</a:t>
            </a:r>
            <a:r>
              <a:rPr lang="zh-CN" altLang="en-US" dirty="0"/>
              <a:t>年在</a:t>
            </a:r>
            <a:r>
              <a:rPr lang="en-US" altLang="zh-CN" dirty="0"/>
              <a:t>《</a:t>
            </a:r>
            <a:r>
              <a:rPr lang="zh-CN" altLang="en-US" dirty="0"/>
              <a:t>通信的数学理论</a:t>
            </a:r>
            <a:r>
              <a:rPr lang="en-US" altLang="zh-CN" dirty="0"/>
              <a:t>》</a:t>
            </a:r>
            <a:r>
              <a:rPr lang="zh-CN" altLang="en-US" dirty="0"/>
              <a:t>中把信息与信息的度量作为事物的“不确定性”与“不确定性”的度量。将收信人在接收到信息之后被消除的不确定性的大小表示为接收到的信息量，因此，信息就可以被定义为“两次不确定性之差”。</a:t>
            </a:r>
            <a:endParaRPr lang="en-US" altLang="zh-CN" dirty="0"/>
          </a:p>
          <a:p>
            <a:r>
              <a:rPr lang="en-US" altLang="zh-CN" dirty="0"/>
              <a:t>4</a:t>
            </a:r>
            <a:r>
              <a:rPr lang="zh-CN" altLang="en-US" dirty="0"/>
              <a:t>、布里渊</a:t>
            </a:r>
            <a:r>
              <a:rPr lang="en-US" altLang="zh-CN" dirty="0"/>
              <a:t>+</a:t>
            </a:r>
            <a:r>
              <a:rPr lang="zh-CN" altLang="en-US" dirty="0"/>
              <a:t>维纳，法裔美国科学家，</a:t>
            </a:r>
            <a:r>
              <a:rPr lang="en-US" altLang="zh-CN" dirty="0"/>
              <a:t>Negentropy</a:t>
            </a:r>
            <a:r>
              <a:rPr lang="zh-CN" altLang="en-US" dirty="0"/>
              <a:t>，维纳</a:t>
            </a:r>
            <a:r>
              <a:rPr lang="en-US" altLang="zh-CN" dirty="0"/>
              <a:t>1950</a:t>
            </a:r>
            <a:r>
              <a:rPr lang="zh-CN" altLang="en-US" dirty="0"/>
              <a:t>年在</a:t>
            </a:r>
            <a:r>
              <a:rPr lang="en-US" altLang="zh-CN" dirty="0"/>
              <a:t>《</a:t>
            </a:r>
            <a:r>
              <a:rPr lang="zh-CN" altLang="en-US" dirty="0"/>
              <a:t>控制论与社会</a:t>
            </a:r>
            <a:r>
              <a:rPr lang="en-US" altLang="zh-CN" dirty="0"/>
              <a:t>》</a:t>
            </a:r>
            <a:r>
              <a:rPr lang="zh-CN" altLang="en-US" dirty="0"/>
              <a:t>中指出，正如熵是无组织程度的度量，消息集合所包含的信息就是组织程度的度量，事实上完全可以将消息包含的信息解释为负熵。</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5</a:t>
            </a:r>
            <a:r>
              <a:rPr lang="zh-CN" altLang="en-US" dirty="0"/>
              <a:t>、特里比斯，</a:t>
            </a:r>
            <a:r>
              <a:rPr lang="en-US" altLang="zh-CN" dirty="0"/>
              <a:t>1971</a:t>
            </a:r>
            <a:r>
              <a:rPr lang="zh-CN" altLang="en-US" dirty="0"/>
              <a:t>年在</a:t>
            </a:r>
            <a:r>
              <a:rPr lang="en-US" altLang="zh-CN" dirty="0"/>
              <a:t>《</a:t>
            </a:r>
            <a:r>
              <a:rPr lang="zh-CN" altLang="en-US" dirty="0"/>
              <a:t>科学的美国人</a:t>
            </a:r>
            <a:r>
              <a:rPr lang="en-US" altLang="zh-CN" dirty="0"/>
              <a:t>》</a:t>
            </a:r>
            <a:r>
              <a:rPr lang="zh-CN" altLang="en-US" dirty="0"/>
              <a:t>“能量与信息”一文中提出，把知识状态编码成概率分布。某人对一个特定问题的知识状态可以这样表示，即对这个问题所有想得出的答案各分配一定的概率，如果对这个答案完全了解，就对其中一个赋予</a:t>
            </a:r>
            <a:r>
              <a:rPr lang="en-US" altLang="zh-CN" dirty="0"/>
              <a:t>1</a:t>
            </a:r>
            <a:r>
              <a:rPr lang="zh-CN" altLang="en-US" dirty="0"/>
              <a:t>，其他为</a:t>
            </a:r>
            <a:r>
              <a:rPr lang="en-US" altLang="zh-CN" dirty="0"/>
              <a:t>0</a:t>
            </a:r>
            <a:r>
              <a:rPr lang="zh-CN" altLang="en-US" dirty="0"/>
              <a:t>。</a:t>
            </a:r>
            <a:endParaRPr lang="en-US" altLang="zh-CN" dirty="0"/>
          </a:p>
          <a:p>
            <a:r>
              <a:rPr lang="en-US" altLang="zh-CN" dirty="0"/>
              <a:t>6</a:t>
            </a:r>
            <a:r>
              <a:rPr lang="zh-CN" altLang="en-US" dirty="0"/>
              <a:t>、艾什比，英国生物学家，控制论奠基人之一，</a:t>
            </a:r>
            <a:r>
              <a:rPr lang="en-US" altLang="zh-CN" dirty="0"/>
              <a:t>1956</a:t>
            </a:r>
            <a:r>
              <a:rPr lang="zh-CN" altLang="en-US" dirty="0"/>
              <a:t>年在</a:t>
            </a:r>
            <a:r>
              <a:rPr lang="en-US" altLang="zh-CN" dirty="0"/>
              <a:t>《</a:t>
            </a:r>
            <a:r>
              <a:rPr lang="zh-CN" altLang="en-US" dirty="0"/>
              <a:t>控制论导论</a:t>
            </a:r>
            <a:r>
              <a:rPr lang="en-US" altLang="zh-CN" dirty="0"/>
              <a:t>》</a:t>
            </a:r>
            <a:r>
              <a:rPr lang="zh-CN" altLang="en-US" dirty="0"/>
              <a:t>中引入“变异度” 的概念。</a:t>
            </a:r>
            <a:endParaRPr lang="en-US" altLang="zh-CN" dirty="0"/>
          </a:p>
          <a:p>
            <a:endParaRPr lang="en-US" altLang="zh-CN" dirty="0"/>
          </a:p>
          <a:p>
            <a:r>
              <a:rPr lang="zh-CN" altLang="en-US" dirty="0"/>
              <a:t>信息是不确定性的减少。对此有一个</a:t>
            </a:r>
            <a:r>
              <a:rPr lang="zh-CN" altLang="en-US" dirty="0">
                <a:hlinkClick r:id="rId3"/>
              </a:rPr>
              <a:t>信息论</a:t>
            </a:r>
            <a:r>
              <a:rPr lang="zh-CN" altLang="en-US" dirty="0"/>
              <a:t>的经典举例，一个母亲的两个儿子在战争中被敌方俘虏了，分别关押在两个战俘营中，后来，她接到了两个战俘营的来信，信的内容是一样的，都是说“</a:t>
            </a:r>
            <a:r>
              <a:rPr lang="en-US" altLang="zh-CN" dirty="0"/>
              <a:t>XX</a:t>
            </a:r>
            <a:r>
              <a:rPr lang="zh-CN" altLang="en-US" dirty="0"/>
              <a:t>太太，您的儿子在我战俘营，他还活着”，母亲感到很欣慰。过了几天又开始不安起来，因为她听说，大儿子的战俘营发出的信有两种，一种是活着，另一种是死亡；小儿子的战俘营发出来的信有四种，分别是活着、轻伤、重伤和死亡。从这个例子可以看出，从物理载体到消息都是一样的，但消息的集合不同，所以，不确定的程度也不同。</a:t>
            </a:r>
            <a:br>
              <a:rPr lang="zh-CN" altLang="en-US" dirty="0"/>
            </a:br>
            <a:r>
              <a:rPr lang="zh-CN" altLang="en-US" dirty="0"/>
              <a:t>信息是</a:t>
            </a:r>
            <a:r>
              <a:rPr lang="zh-CN" altLang="en-US" dirty="0">
                <a:hlinkClick r:id="rId4"/>
              </a:rPr>
              <a:t>负熵</a:t>
            </a:r>
            <a:r>
              <a:rPr lang="zh-CN" altLang="en-US" dirty="0"/>
              <a:t>。如没有关联的一个开关和一盏电灯，它们状态的组合有四种，分别是开</a:t>
            </a:r>
            <a:r>
              <a:rPr lang="en-US" altLang="zh-CN" dirty="0"/>
              <a:t>-</a:t>
            </a:r>
            <a:r>
              <a:rPr lang="zh-CN" altLang="en-US" dirty="0"/>
              <a:t>亮、开</a:t>
            </a:r>
            <a:r>
              <a:rPr lang="en-US" altLang="zh-CN" dirty="0"/>
              <a:t>-</a:t>
            </a:r>
            <a:r>
              <a:rPr lang="zh-CN" altLang="en-US" dirty="0"/>
              <a:t>灭、关</a:t>
            </a:r>
            <a:r>
              <a:rPr lang="en-US" altLang="zh-CN" dirty="0"/>
              <a:t>-</a:t>
            </a:r>
            <a:r>
              <a:rPr lang="zh-CN" altLang="en-US" dirty="0"/>
              <a:t>亮和关</a:t>
            </a:r>
            <a:r>
              <a:rPr lang="en-US" altLang="zh-CN" dirty="0"/>
              <a:t>-</a:t>
            </a:r>
            <a:r>
              <a:rPr lang="zh-CN" altLang="en-US" dirty="0"/>
              <a:t>灭，如果把它们用</a:t>
            </a:r>
            <a:r>
              <a:rPr lang="zh-CN" altLang="en-US" dirty="0">
                <a:hlinkClick r:id="rId5"/>
              </a:rPr>
              <a:t>电路</a:t>
            </a:r>
            <a:r>
              <a:rPr lang="zh-CN" altLang="en-US" dirty="0"/>
              <a:t>关联起来（将电路看成是由开关到电灯的信道），它们状态的组合只有两种，分别是开</a:t>
            </a:r>
            <a:r>
              <a:rPr lang="en-US" altLang="zh-CN" dirty="0"/>
              <a:t>-</a:t>
            </a:r>
            <a:r>
              <a:rPr lang="zh-CN" altLang="en-US" dirty="0"/>
              <a:t>亮和关</a:t>
            </a:r>
            <a:r>
              <a:rPr lang="en-US" altLang="zh-CN" dirty="0"/>
              <a:t>-</a:t>
            </a:r>
            <a:r>
              <a:rPr lang="zh-CN" altLang="en-US" dirty="0"/>
              <a:t>灭。由此，系统的无序程度下降了。</a:t>
            </a:r>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4</a:t>
            </a:fld>
            <a:endParaRPr lang="zh-CN" altLang="en-US"/>
          </a:p>
        </p:txBody>
      </p:sp>
    </p:spTree>
    <p:extLst>
      <p:ext uri="{BB962C8B-B14F-4D97-AF65-F5344CB8AC3E}">
        <p14:creationId xmlns:p14="http://schemas.microsoft.com/office/powerpoint/2010/main" val="2937726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68E34E17-111F-40BD-9C63-D34B68B65500}" type="slidenum">
              <a:rPr lang="zh-CN" altLang="en-US" smtClean="0">
                <a:latin typeface="Arial" panose="020B0604020202020204" pitchFamily="34" charset="0"/>
              </a:rPr>
              <a:pPr>
                <a:spcBef>
                  <a:spcPct val="0"/>
                </a:spcBef>
              </a:pPr>
              <a:t>38</a:t>
            </a:fld>
            <a:endParaRPr lang="en-US" altLang="zh-CN">
              <a:latin typeface="Arial" panose="020B0604020202020204" pitchFamily="34" charset="0"/>
            </a:endParaRPr>
          </a:p>
        </p:txBody>
      </p:sp>
      <p:sp>
        <p:nvSpPr>
          <p:cNvPr id="5017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latin typeface="宋体" panose="02010600030101010101" pitchFamily="2" charset="-122"/>
              </a:rPr>
              <a:t>表示</a:t>
            </a:r>
            <a:r>
              <a:rPr lang="zh-CN" altLang="en-US" dirty="0">
                <a:latin typeface="Times New Roman" panose="02020603050405020304" pitchFamily="18" charset="0"/>
              </a:rPr>
              <a:t>“</a:t>
            </a:r>
            <a:r>
              <a:rPr lang="zh-CN" altLang="en-US" dirty="0">
                <a:latin typeface="宋体" panose="02010600030101010101" pitchFamily="2" charset="-122"/>
              </a:rPr>
              <a:t>可能大于、小于或等于</a:t>
            </a:r>
            <a:r>
              <a:rPr lang="zh-CN" altLang="en-US" dirty="0"/>
              <a:t>1</a:t>
            </a:r>
            <a:r>
              <a:rPr lang="zh-CN" altLang="en-US" dirty="0">
                <a:latin typeface="宋体" panose="02010600030101010101" pitchFamily="2" charset="-122"/>
              </a:rPr>
              <a:t>，而不是必然等于</a:t>
            </a:r>
            <a:r>
              <a:rPr lang="zh-CN" altLang="en-US" dirty="0"/>
              <a:t>1</a:t>
            </a:r>
            <a:r>
              <a:rPr lang="zh-CN" altLang="en-US" dirty="0">
                <a:latin typeface="Times New Roman" panose="02020603050405020304" pitchFamily="18" charset="0"/>
              </a:rPr>
              <a:t>”</a:t>
            </a:r>
            <a:r>
              <a:rPr lang="zh-CN" altLang="en-US" dirty="0"/>
              <a:t> </a:t>
            </a:r>
          </a:p>
          <a:p>
            <a:pPr eaLnBrk="1" hangingPunct="1">
              <a:spcBef>
                <a:spcPct val="0"/>
              </a:spcBef>
            </a:pPr>
            <a:r>
              <a:rPr lang="zh-CN" altLang="en-US" dirty="0">
                <a:latin typeface="宋体" panose="02010600030101010101" pitchFamily="2" charset="-122"/>
              </a:rPr>
              <a:t>显然，利用逻辑真实度空间可以充分描述事物</a:t>
            </a:r>
            <a:r>
              <a:rPr lang="en-US" altLang="zh-CN" dirty="0"/>
              <a:t>X</a:t>
            </a:r>
            <a:r>
              <a:rPr lang="zh-CN" altLang="en-US" dirty="0">
                <a:latin typeface="宋体" panose="02010600030101010101" pitchFamily="2" charset="-122"/>
              </a:rPr>
              <a:t>的运动状态及其变化方式的逻辑含义。</a:t>
            </a:r>
            <a:r>
              <a:rPr lang="zh-CN" altLang="en-US" dirty="0"/>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pPr>
            <a:fld id="{7763F8D0-6516-46AA-8620-418F9F8474CA}" type="slidenum">
              <a:rPr lang="zh-CN" altLang="en-US" smtClean="0">
                <a:latin typeface="Arial" panose="020B0604020202020204" pitchFamily="34" charset="0"/>
              </a:rPr>
              <a:pPr>
                <a:spcBef>
                  <a:spcPct val="0"/>
                </a:spcBef>
              </a:pPr>
              <a:t>40</a:t>
            </a:fld>
            <a:endParaRPr lang="en-US" altLang="zh-CN">
              <a:latin typeface="Arial" panose="020B0604020202020204" pitchFamily="34" charset="0"/>
            </a:endParaRPr>
          </a:p>
        </p:txBody>
      </p:sp>
      <p:sp>
        <p:nvSpPr>
          <p:cNvPr id="532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latin typeface="宋体" panose="02010600030101010101" pitchFamily="2" charset="-122"/>
              </a:rPr>
              <a:t>显然，利用效用度空间可以充分描述事物</a:t>
            </a:r>
            <a:r>
              <a:rPr lang="en-US" altLang="zh-CN"/>
              <a:t>X</a:t>
            </a:r>
            <a:r>
              <a:rPr lang="zh-CN" altLang="en-US">
                <a:latin typeface="宋体" panose="02010600030101010101" pitchFamily="2" charset="-122"/>
              </a:rPr>
              <a:t>的运动状态及其变化方式的效用价值。</a:t>
            </a:r>
            <a:r>
              <a:rPr lang="zh-CN" altLang="en-US"/>
              <a:t>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借助概率熵，构建模糊熵。</a:t>
            </a:r>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43</a:t>
            </a:fld>
            <a:endParaRPr lang="zh-CN" altLang="en-US"/>
          </a:p>
        </p:txBody>
      </p:sp>
    </p:spTree>
    <p:extLst>
      <p:ext uri="{BB962C8B-B14F-4D97-AF65-F5344CB8AC3E}">
        <p14:creationId xmlns:p14="http://schemas.microsoft.com/office/powerpoint/2010/main" val="286650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44</a:t>
            </a:fld>
            <a:endParaRPr lang="zh-CN" altLang="en-US"/>
          </a:p>
        </p:txBody>
      </p:sp>
    </p:spTree>
    <p:extLst>
      <p:ext uri="{BB962C8B-B14F-4D97-AF65-F5344CB8AC3E}">
        <p14:creationId xmlns:p14="http://schemas.microsoft.com/office/powerpoint/2010/main" val="18236538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演绎的例子</a:t>
            </a:r>
            <a:r>
              <a:rPr lang="en-US" altLang="zh-CN" dirty="0"/>
              <a:t>1</a:t>
            </a:r>
            <a:r>
              <a:rPr lang="zh-CN" altLang="en-US" dirty="0"/>
              <a:t>：大前提：活人都是要吃饭的；小前提：你是活人；结论：所以你要吃饭。</a:t>
            </a:r>
            <a:endParaRPr lang="en-US" altLang="zh-CN" dirty="0"/>
          </a:p>
          <a:p>
            <a:r>
              <a:rPr lang="zh-CN" altLang="en-US" dirty="0"/>
              <a:t>演绎的例子</a:t>
            </a:r>
            <a:r>
              <a:rPr lang="en-US" altLang="zh-CN" dirty="0"/>
              <a:t>2</a:t>
            </a:r>
            <a:r>
              <a:rPr lang="zh-CN" altLang="en-US" dirty="0"/>
              <a:t>：</a:t>
            </a:r>
            <a:r>
              <a:rPr lang="zh-CN" altLang="en-US" sz="1200" b="0" i="0" kern="1200" dirty="0">
                <a:solidFill>
                  <a:schemeClr val="tx1"/>
                </a:solidFill>
                <a:effectLst/>
                <a:latin typeface="+mn-lt"/>
                <a:ea typeface="+mn-ea"/>
                <a:cs typeface="+mn-cs"/>
              </a:rPr>
              <a:t>所有手机都需要充电，</a:t>
            </a:r>
            <a:r>
              <a:rPr lang="en-US" altLang="zh-CN" sz="1200" b="0" i="0" kern="1200" dirty="0">
                <a:solidFill>
                  <a:schemeClr val="tx1"/>
                </a:solidFill>
                <a:effectLst/>
                <a:latin typeface="+mn-lt"/>
                <a:ea typeface="+mn-ea"/>
                <a:cs typeface="+mn-cs"/>
              </a:rPr>
              <a:t>iPhone</a:t>
            </a:r>
            <a:r>
              <a:rPr lang="zh-CN" altLang="en-US" sz="1200" b="0" i="0" kern="1200" dirty="0">
                <a:solidFill>
                  <a:schemeClr val="tx1"/>
                </a:solidFill>
                <a:effectLst/>
                <a:latin typeface="+mn-lt"/>
                <a:ea typeface="+mn-ea"/>
                <a:cs typeface="+mn-cs"/>
              </a:rPr>
              <a:t>是手机，</a:t>
            </a:r>
            <a:r>
              <a:rPr lang="en-US" altLang="zh-CN" sz="1200" b="0" i="0" kern="1200" dirty="0">
                <a:solidFill>
                  <a:schemeClr val="tx1"/>
                </a:solidFill>
                <a:effectLst/>
                <a:latin typeface="+mn-lt"/>
                <a:ea typeface="+mn-ea"/>
                <a:cs typeface="+mn-cs"/>
              </a:rPr>
              <a:t>iPhone</a:t>
            </a:r>
            <a:r>
              <a:rPr lang="zh-CN" altLang="en-US" sz="1200" b="0" i="0" kern="1200" dirty="0">
                <a:solidFill>
                  <a:schemeClr val="tx1"/>
                </a:solidFill>
                <a:effectLst/>
                <a:latin typeface="+mn-lt"/>
                <a:ea typeface="+mn-ea"/>
                <a:cs typeface="+mn-cs"/>
              </a:rPr>
              <a:t>需要充电。</a:t>
            </a:r>
            <a:endParaRPr lang="en-US" altLang="zh-CN" sz="1200" b="0" i="0" kern="1200" dirty="0">
              <a:solidFill>
                <a:schemeClr val="tx1"/>
              </a:solidFill>
              <a:effectLst/>
              <a:latin typeface="+mn-lt"/>
              <a:ea typeface="+mn-ea"/>
              <a:cs typeface="+mn-cs"/>
            </a:endParaRPr>
          </a:p>
          <a:p>
            <a:pPr algn="l" rtl="0" eaLnBrk="0" fontAlgn="base" hangingPunct="0">
              <a:spcBef>
                <a:spcPct val="30000"/>
              </a:spcBef>
              <a:spcAft>
                <a:spcPct val="0"/>
              </a:spcAft>
            </a:pPr>
            <a:r>
              <a:rPr lang="zh-CN" altLang="en-US" dirty="0"/>
              <a:t>演绎的例子</a:t>
            </a:r>
            <a:r>
              <a:rPr lang="en-US" altLang="zh-CN" dirty="0"/>
              <a:t>3</a:t>
            </a:r>
            <a:r>
              <a:rPr lang="zh-CN" altLang="en-US" dirty="0"/>
              <a:t>：</a:t>
            </a:r>
            <a:r>
              <a:rPr lang="zh-CN" altLang="en-US" sz="1200" kern="1200" dirty="0">
                <a:solidFill>
                  <a:schemeClr val="tx1"/>
                </a:solidFill>
                <a:latin typeface="+mn-lt"/>
                <a:ea typeface="+mn-ea"/>
                <a:cs typeface="+mn-cs"/>
              </a:rPr>
              <a:t>所有哺乳动物都是有脊椎的，人是哺乳动物，所以，人是有脊椎的。</a:t>
            </a:r>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68</a:t>
            </a:fld>
            <a:endParaRPr lang="zh-CN" altLang="en-US"/>
          </a:p>
        </p:txBody>
      </p:sp>
    </p:spTree>
    <p:extLst>
      <p:ext uri="{BB962C8B-B14F-4D97-AF65-F5344CB8AC3E}">
        <p14:creationId xmlns:p14="http://schemas.microsoft.com/office/powerpoint/2010/main" val="2009116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逻辑三洽</a:t>
            </a:r>
            <a:endParaRPr lang="en-US" altLang="zh-CN" dirty="0"/>
          </a:p>
          <a:p>
            <a:endParaRPr lang="en-US" altLang="zh-CN" dirty="0"/>
          </a:p>
          <a:p>
            <a:r>
              <a:rPr lang="zh-CN" altLang="en-US" dirty="0"/>
              <a:t>自洽：一是指这个理论的逻辑体系环节自身可以自圆其说；二是这个理论的逻辑与相关事实之间可以相互证明。简言之，就是按照现有人类的思维水平，有没有发现它内部的逻辑矛盾，如果没有，就叫自洽。</a:t>
            </a:r>
          </a:p>
          <a:p>
            <a:endParaRPr lang="zh-CN" altLang="en-US" dirty="0"/>
          </a:p>
          <a:p>
            <a:r>
              <a:rPr lang="zh-CN" altLang="en-US" dirty="0"/>
              <a:t>他洽：是指该理论所处的逻辑系统，与周边相关的逻辑系统以及更深层次的逻辑系统是否保持一致。换言之，这个理论能不能解释现有人类知识总量当中发现的事实。如果能，就叫他洽。</a:t>
            </a:r>
          </a:p>
          <a:p>
            <a:endParaRPr lang="zh-CN" altLang="en-US" dirty="0"/>
          </a:p>
          <a:p>
            <a:r>
              <a:rPr lang="zh-CN" altLang="en-US" dirty="0"/>
              <a:t>续洽：就是这个理论体系站起来之后的一段时间后又出现了新知识、新事实，该理论能不能放到这个新的理论体系当中加以解释。换言之，就是原有被证明暂时正确的理论，在时代和场景发生变化之后，能否依然保持逻辑正确。如果能，就叫续洽。</a:t>
            </a:r>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6</a:t>
            </a:fld>
            <a:endParaRPr lang="zh-CN" altLang="en-US"/>
          </a:p>
        </p:txBody>
      </p:sp>
    </p:spTree>
    <p:extLst>
      <p:ext uri="{BB962C8B-B14F-4D97-AF65-F5344CB8AC3E}">
        <p14:creationId xmlns:p14="http://schemas.microsoft.com/office/powerpoint/2010/main" val="1020648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强调信息的客观性。</a:t>
            </a:r>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8</a:t>
            </a:fld>
            <a:endParaRPr lang="zh-CN" altLang="en-US"/>
          </a:p>
        </p:txBody>
      </p:sp>
    </p:spTree>
    <p:extLst>
      <p:ext uri="{BB962C8B-B14F-4D97-AF65-F5344CB8AC3E}">
        <p14:creationId xmlns:p14="http://schemas.microsoft.com/office/powerpoint/2010/main" val="1360735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第一特征：景物，景物照片。</a:t>
            </a:r>
            <a:endParaRPr lang="en-US" altLang="zh-CN" dirty="0"/>
          </a:p>
          <a:p>
            <a:r>
              <a:rPr lang="zh-CN" altLang="en-US" dirty="0"/>
              <a:t>第二特征：精神世界的运动也会产生信息，与物质世界的信息一样，也可以被加工、传递等。</a:t>
            </a:r>
            <a:endParaRPr lang="en-US" altLang="zh-CN" dirty="0"/>
          </a:p>
          <a:p>
            <a:r>
              <a:rPr lang="zh-CN" altLang="en-US" dirty="0"/>
              <a:t>第三特征：</a:t>
            </a:r>
            <a:r>
              <a:rPr lang="zh-CN" altLang="en-US" sz="1200" b="0" i="0" kern="1200" dirty="0">
                <a:solidFill>
                  <a:schemeClr val="tx1"/>
                </a:solidFill>
                <a:effectLst/>
                <a:latin typeface="+mn-lt"/>
                <a:ea typeface="+mn-ea"/>
                <a:cs typeface="+mn-cs"/>
              </a:rPr>
              <a:t>能量与信息一体不可分，有了能量没有信息不行、有了信息没有能量同样不行。信息可以用来描述物质和能量，即可以将其表征化。没有信息来表征的话，物质没法被描述，能量也无法被描述。</a:t>
            </a:r>
            <a:endParaRPr lang="zh-CN" altLang="en-US" dirty="0"/>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14</a:t>
            </a:fld>
            <a:endParaRPr lang="zh-CN" altLang="en-US"/>
          </a:p>
        </p:txBody>
      </p:sp>
    </p:spTree>
    <p:extLst>
      <p:ext uri="{BB962C8B-B14F-4D97-AF65-F5344CB8AC3E}">
        <p14:creationId xmlns:p14="http://schemas.microsoft.com/office/powerpoint/2010/main" val="1767616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第七特征：永不增值是指信息量不会增加，可以变得更加方便使用。</a:t>
            </a:r>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15</a:t>
            </a:fld>
            <a:endParaRPr lang="zh-CN" altLang="en-US"/>
          </a:p>
        </p:txBody>
      </p:sp>
    </p:spTree>
    <p:extLst>
      <p:ext uri="{BB962C8B-B14F-4D97-AF65-F5344CB8AC3E}">
        <p14:creationId xmlns:p14="http://schemas.microsoft.com/office/powerpoint/2010/main" val="32169245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相对性：听音乐会，不同的人感受到的信息不一样。</a:t>
            </a:r>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16</a:t>
            </a:fld>
            <a:endParaRPr lang="zh-CN" altLang="en-US"/>
          </a:p>
        </p:txBody>
      </p:sp>
    </p:spTree>
    <p:extLst>
      <p:ext uri="{BB962C8B-B14F-4D97-AF65-F5344CB8AC3E}">
        <p14:creationId xmlns:p14="http://schemas.microsoft.com/office/powerpoint/2010/main" val="2327303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变换性：不同的方式表达相同的信息，如微信发文字、语音、图片、视频，但表达相同信息。</a:t>
            </a:r>
            <a:endParaRPr lang="en-US" altLang="zh-CN" dirty="0"/>
          </a:p>
          <a:p>
            <a:r>
              <a:rPr lang="zh-CN" altLang="en-US" dirty="0"/>
              <a:t>有序性：一个开关、一盏电灯。关联，</a:t>
            </a:r>
            <a:r>
              <a:rPr lang="en-US" altLang="zh-CN" dirty="0"/>
              <a:t>2</a:t>
            </a:r>
            <a:r>
              <a:rPr lang="zh-CN" altLang="en-US" dirty="0"/>
              <a:t>种状态；不关联，</a:t>
            </a:r>
            <a:r>
              <a:rPr lang="en-US" altLang="zh-CN" dirty="0"/>
              <a:t>4</a:t>
            </a:r>
            <a:r>
              <a:rPr lang="zh-CN" altLang="en-US" dirty="0"/>
              <a:t>种状态。</a:t>
            </a:r>
            <a:endParaRPr lang="en-US" altLang="zh-CN" dirty="0"/>
          </a:p>
          <a:p>
            <a:r>
              <a:rPr lang="zh-CN" altLang="en-US" dirty="0"/>
              <a:t>动态性：新闻信息。</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17</a:t>
            </a:fld>
            <a:endParaRPr lang="zh-CN" altLang="en-US"/>
          </a:p>
        </p:txBody>
      </p:sp>
    </p:spTree>
    <p:extLst>
      <p:ext uri="{BB962C8B-B14F-4D97-AF65-F5344CB8AC3E}">
        <p14:creationId xmlns:p14="http://schemas.microsoft.com/office/powerpoint/2010/main" val="34530966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生物进化：适者生存。</a:t>
            </a:r>
          </a:p>
        </p:txBody>
      </p:sp>
      <p:sp>
        <p:nvSpPr>
          <p:cNvPr id="4" name="灯片编号占位符 3"/>
          <p:cNvSpPr>
            <a:spLocks noGrp="1"/>
          </p:cNvSpPr>
          <p:nvPr>
            <p:ph type="sldNum" sz="quarter" idx="5"/>
          </p:nvPr>
        </p:nvSpPr>
        <p:spPr/>
        <p:txBody>
          <a:bodyPr/>
          <a:lstStyle/>
          <a:p>
            <a:pPr>
              <a:defRPr/>
            </a:pPr>
            <a:fld id="{98A6688D-3B71-44CE-840D-DAC1B2DDA989}" type="slidenum">
              <a:rPr lang="zh-CN" altLang="en-US" smtClean="0"/>
              <a:pPr>
                <a:defRPr/>
              </a:pPr>
              <a:t>18</a:t>
            </a:fld>
            <a:endParaRPr lang="zh-CN" altLang="en-US"/>
          </a:p>
        </p:txBody>
      </p:sp>
    </p:spTree>
    <p:extLst>
      <p:ext uri="{BB962C8B-B14F-4D97-AF65-F5344CB8AC3E}">
        <p14:creationId xmlns:p14="http://schemas.microsoft.com/office/powerpoint/2010/main" val="2163607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A49D3C94-D5F1-46B1-9243-E6A22F12DD62}" type="datetimeFigureOut">
              <a:rPr lang="zh-CN" altLang="en-US"/>
              <a:pPr>
                <a:defRPr/>
              </a:pPr>
              <a:t>2025/2/25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7D36DA7-533B-4ACF-B391-D0363AA71BD0}" type="slidenum">
              <a:rPr lang="zh-CN" altLang="en-US"/>
              <a:pPr>
                <a:defRPr/>
              </a:pPr>
              <a:t>‹#›</a:t>
            </a:fld>
            <a:endParaRPr lang="zh-CN" altLang="en-US"/>
          </a:p>
        </p:txBody>
      </p:sp>
    </p:spTree>
    <p:extLst>
      <p:ext uri="{BB962C8B-B14F-4D97-AF65-F5344CB8AC3E}">
        <p14:creationId xmlns:p14="http://schemas.microsoft.com/office/powerpoint/2010/main" val="1161779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CF492C3-5F61-442C-90DA-49B375E96C8F}" type="datetimeFigureOut">
              <a:rPr lang="zh-CN" altLang="en-US"/>
              <a:pPr>
                <a:defRPr/>
              </a:pPr>
              <a:t>2025/2/25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6CBB0A2-4AAB-4FCE-B30C-125EF722DC92}" type="slidenum">
              <a:rPr lang="zh-CN" altLang="en-US"/>
              <a:pPr>
                <a:defRPr/>
              </a:pPr>
              <a:t>‹#›</a:t>
            </a:fld>
            <a:endParaRPr lang="zh-CN" altLang="en-US"/>
          </a:p>
        </p:txBody>
      </p:sp>
    </p:spTree>
    <p:extLst>
      <p:ext uri="{BB962C8B-B14F-4D97-AF65-F5344CB8AC3E}">
        <p14:creationId xmlns:p14="http://schemas.microsoft.com/office/powerpoint/2010/main" val="3797549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E7DA468-D1BC-43D8-AA97-CFFF744092BB}" type="datetimeFigureOut">
              <a:rPr lang="zh-CN" altLang="en-US"/>
              <a:pPr>
                <a:defRPr/>
              </a:pPr>
              <a:t>2025/2/25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93BC58A-1996-4F51-8D48-851D0B8BD32A}" type="slidenum">
              <a:rPr lang="zh-CN" altLang="en-US"/>
              <a:pPr>
                <a:defRPr/>
              </a:pPr>
              <a:t>‹#›</a:t>
            </a:fld>
            <a:endParaRPr lang="zh-CN" altLang="en-US"/>
          </a:p>
        </p:txBody>
      </p:sp>
    </p:spTree>
    <p:extLst>
      <p:ext uri="{BB962C8B-B14F-4D97-AF65-F5344CB8AC3E}">
        <p14:creationId xmlns:p14="http://schemas.microsoft.com/office/powerpoint/2010/main" val="1738419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3C93AB61-A272-49AE-9E79-09C1F776F9A6}" type="datetimeFigureOut">
              <a:rPr lang="zh-CN" altLang="en-US"/>
              <a:pPr>
                <a:defRPr/>
              </a:pPr>
              <a:t>2025/2/25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BB162CAA-6486-4F6A-A945-3D7DFCFD4176}" type="slidenum">
              <a:rPr lang="zh-CN" altLang="en-US"/>
              <a:pPr>
                <a:defRPr/>
              </a:pPr>
              <a:t>‹#›</a:t>
            </a:fld>
            <a:endParaRPr lang="zh-CN" altLang="en-US"/>
          </a:p>
        </p:txBody>
      </p:sp>
    </p:spTree>
    <p:extLst>
      <p:ext uri="{BB962C8B-B14F-4D97-AF65-F5344CB8AC3E}">
        <p14:creationId xmlns:p14="http://schemas.microsoft.com/office/powerpoint/2010/main" val="4183254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062E0509-A8C3-42EB-8B6B-E979994BF19D}" type="datetimeFigureOut">
              <a:rPr lang="zh-CN" altLang="en-US"/>
              <a:pPr>
                <a:defRPr/>
              </a:pPr>
              <a:t>2025/2/25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F18B1EB-979D-4A29-98F5-BCC1421517AA}" type="slidenum">
              <a:rPr lang="zh-CN" altLang="en-US"/>
              <a:pPr>
                <a:defRPr/>
              </a:pPr>
              <a:t>‹#›</a:t>
            </a:fld>
            <a:endParaRPr lang="zh-CN" altLang="en-US"/>
          </a:p>
        </p:txBody>
      </p:sp>
    </p:spTree>
    <p:extLst>
      <p:ext uri="{BB962C8B-B14F-4D97-AF65-F5344CB8AC3E}">
        <p14:creationId xmlns:p14="http://schemas.microsoft.com/office/powerpoint/2010/main" val="2294771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8531151-7640-4E8B-99B9-0492AA32A792}" type="datetimeFigureOut">
              <a:rPr lang="zh-CN" altLang="en-US"/>
              <a:pPr>
                <a:defRPr/>
              </a:pPr>
              <a:t>2025/2/25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A53AEE2-77E8-4892-B89C-85939BA80A61}" type="slidenum">
              <a:rPr lang="zh-CN" altLang="en-US"/>
              <a:pPr>
                <a:defRPr/>
              </a:pPr>
              <a:t>‹#›</a:t>
            </a:fld>
            <a:endParaRPr lang="zh-CN" altLang="en-US"/>
          </a:p>
        </p:txBody>
      </p:sp>
    </p:spTree>
    <p:extLst>
      <p:ext uri="{BB962C8B-B14F-4D97-AF65-F5344CB8AC3E}">
        <p14:creationId xmlns:p14="http://schemas.microsoft.com/office/powerpoint/2010/main" val="236344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89EE15B9-D3FE-4C01-AA3A-8102EEB994AE}" type="datetimeFigureOut">
              <a:rPr lang="zh-CN" altLang="en-US"/>
              <a:pPr>
                <a:defRPr/>
              </a:pPr>
              <a:t>2025/2/25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E15883B5-4586-4744-9DF9-F3C4E0AC51E8}" type="slidenum">
              <a:rPr lang="zh-CN" altLang="en-US"/>
              <a:pPr>
                <a:defRPr/>
              </a:pPr>
              <a:t>‹#›</a:t>
            </a:fld>
            <a:endParaRPr lang="zh-CN" altLang="en-US"/>
          </a:p>
        </p:txBody>
      </p:sp>
    </p:spTree>
    <p:extLst>
      <p:ext uri="{BB962C8B-B14F-4D97-AF65-F5344CB8AC3E}">
        <p14:creationId xmlns:p14="http://schemas.microsoft.com/office/powerpoint/2010/main" val="1677268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D87637CC-E633-47CD-9861-C38DDE634643}" type="datetimeFigureOut">
              <a:rPr lang="zh-CN" altLang="en-US"/>
              <a:pPr>
                <a:defRPr/>
              </a:pPr>
              <a:t>2025/2/25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A8FD8554-89FF-40B4-9A5A-53E2F7B984DF}" type="slidenum">
              <a:rPr lang="zh-CN" altLang="en-US"/>
              <a:pPr>
                <a:defRPr/>
              </a:pPr>
              <a:t>‹#›</a:t>
            </a:fld>
            <a:endParaRPr lang="zh-CN" altLang="en-US"/>
          </a:p>
        </p:txBody>
      </p:sp>
    </p:spTree>
    <p:extLst>
      <p:ext uri="{BB962C8B-B14F-4D97-AF65-F5344CB8AC3E}">
        <p14:creationId xmlns:p14="http://schemas.microsoft.com/office/powerpoint/2010/main" val="2815176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A41012FE-8487-45EF-8518-8FD9DD1A6780}" type="datetimeFigureOut">
              <a:rPr lang="zh-CN" altLang="en-US"/>
              <a:pPr>
                <a:defRPr/>
              </a:pPr>
              <a:t>2025/2/25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123F8EAA-F27F-4E63-90F0-FA48A426D1CE}" type="slidenum">
              <a:rPr lang="zh-CN" altLang="en-US"/>
              <a:pPr>
                <a:defRPr/>
              </a:pPr>
              <a:t>‹#›</a:t>
            </a:fld>
            <a:endParaRPr lang="zh-CN" altLang="en-US"/>
          </a:p>
        </p:txBody>
      </p:sp>
    </p:spTree>
    <p:extLst>
      <p:ext uri="{BB962C8B-B14F-4D97-AF65-F5344CB8AC3E}">
        <p14:creationId xmlns:p14="http://schemas.microsoft.com/office/powerpoint/2010/main" val="285750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A51A3FF6-64DC-478D-BC7C-7B809CB742EB}" type="datetimeFigureOut">
              <a:rPr lang="zh-CN" altLang="en-US"/>
              <a:pPr>
                <a:defRPr/>
              </a:pPr>
              <a:t>2025/2/25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F88439AC-B685-43FF-8E6A-7DD2095D9494}" type="slidenum">
              <a:rPr lang="zh-CN" altLang="en-US"/>
              <a:pPr>
                <a:defRPr/>
              </a:pPr>
              <a:t>‹#›</a:t>
            </a:fld>
            <a:endParaRPr lang="zh-CN" altLang="en-US"/>
          </a:p>
        </p:txBody>
      </p:sp>
    </p:spTree>
    <p:extLst>
      <p:ext uri="{BB962C8B-B14F-4D97-AF65-F5344CB8AC3E}">
        <p14:creationId xmlns:p14="http://schemas.microsoft.com/office/powerpoint/2010/main" val="24939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C3861228-60C4-4DA9-944B-C66F048E0881}" type="datetimeFigureOut">
              <a:rPr lang="zh-CN" altLang="en-US"/>
              <a:pPr>
                <a:defRPr/>
              </a:pPr>
              <a:t>2025/2/25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E56CC87-0528-4E0C-AA01-03C84BBE960C}" type="slidenum">
              <a:rPr lang="zh-CN" altLang="en-US"/>
              <a:pPr>
                <a:defRPr/>
              </a:pPr>
              <a:t>‹#›</a:t>
            </a:fld>
            <a:endParaRPr lang="zh-CN" altLang="en-US"/>
          </a:p>
        </p:txBody>
      </p:sp>
    </p:spTree>
    <p:extLst>
      <p:ext uri="{BB962C8B-B14F-4D97-AF65-F5344CB8AC3E}">
        <p14:creationId xmlns:p14="http://schemas.microsoft.com/office/powerpoint/2010/main" val="2352672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EF00B815-57B6-4933-8E2B-41AC50AAC9E5}" type="datetimeFigureOut">
              <a:rPr lang="zh-CN" altLang="en-US"/>
              <a:pPr>
                <a:defRPr/>
              </a:pPr>
              <a:t>2025/2/25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561500CB-0693-4B5E-83B0-BB3CFBAB77C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1.bin"/><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标题 1"/>
          <p:cNvSpPr>
            <a:spLocks noGrp="1"/>
          </p:cNvSpPr>
          <p:nvPr>
            <p:ph type="ctrTitle"/>
          </p:nvPr>
        </p:nvSpPr>
        <p:spPr>
          <a:xfrm>
            <a:off x="683568" y="764704"/>
            <a:ext cx="7772400" cy="1470025"/>
          </a:xfrm>
        </p:spPr>
        <p:txBody>
          <a:bodyPr/>
          <a:lstStyle/>
          <a:p>
            <a:pPr eaLnBrk="1" hangingPunct="1"/>
            <a:r>
              <a:rPr lang="zh-CN" altLang="en-US" dirty="0"/>
              <a:t>信息与知识获取 </a:t>
            </a:r>
            <a:r>
              <a:rPr lang="en-US" altLang="zh-CN" dirty="0"/>
              <a:t>–</a:t>
            </a:r>
            <a:r>
              <a:rPr lang="zh-CN" altLang="en-US" dirty="0"/>
              <a:t> 绪论</a:t>
            </a:r>
          </a:p>
        </p:txBody>
      </p:sp>
      <p:sp>
        <p:nvSpPr>
          <p:cNvPr id="3" name="副标题 2"/>
          <p:cNvSpPr>
            <a:spLocks noGrp="1"/>
          </p:cNvSpPr>
          <p:nvPr>
            <p:ph type="subTitle" idx="1"/>
          </p:nvPr>
        </p:nvSpPr>
        <p:spPr>
          <a:xfrm>
            <a:off x="1403648" y="2852936"/>
            <a:ext cx="6480720" cy="2304256"/>
          </a:xfrm>
        </p:spPr>
        <p:txBody>
          <a:bodyPr rtlCol="0">
            <a:normAutofit fontScale="92500" lnSpcReduction="20000"/>
          </a:bodyPr>
          <a:lstStyle/>
          <a:p>
            <a:pPr eaLnBrk="1" fontAlgn="auto" hangingPunct="1">
              <a:spcAft>
                <a:spcPts val="0"/>
              </a:spcAft>
              <a:defRPr/>
            </a:pPr>
            <a:r>
              <a:rPr lang="zh-CN" altLang="en-US" dirty="0"/>
              <a:t>计算机学院</a:t>
            </a:r>
            <a:endParaRPr lang="en-US" altLang="zh-CN" dirty="0"/>
          </a:p>
          <a:p>
            <a:pPr eaLnBrk="1" fontAlgn="auto" hangingPunct="1">
              <a:spcAft>
                <a:spcPts val="0"/>
              </a:spcAft>
              <a:defRPr/>
            </a:pPr>
            <a:r>
              <a:rPr lang="zh-CN" altLang="en-US" dirty="0"/>
              <a:t>网络服务基础研究中心</a:t>
            </a:r>
            <a:endParaRPr lang="en-US" altLang="zh-CN" dirty="0"/>
          </a:p>
          <a:p>
            <a:pPr eaLnBrk="1" fontAlgn="auto" hangingPunct="1">
              <a:spcAft>
                <a:spcPts val="0"/>
              </a:spcAft>
              <a:defRPr/>
            </a:pPr>
            <a:endParaRPr lang="en-US" altLang="zh-CN" dirty="0"/>
          </a:p>
          <a:p>
            <a:pPr eaLnBrk="1" fontAlgn="auto" hangingPunct="1">
              <a:spcAft>
                <a:spcPts val="0"/>
              </a:spcAft>
              <a:defRPr/>
            </a:pPr>
            <a:r>
              <a:rPr lang="zh-CN" altLang="en-US" dirty="0"/>
              <a:t>刘传昌</a:t>
            </a:r>
            <a:endParaRPr lang="en-US" altLang="zh-CN" dirty="0"/>
          </a:p>
          <a:p>
            <a:pPr eaLnBrk="1" fontAlgn="auto" hangingPunct="1">
              <a:spcAft>
                <a:spcPts val="0"/>
              </a:spcAft>
              <a:defRPr/>
            </a:pPr>
            <a:r>
              <a:rPr lang="en-US" altLang="zh-CN" dirty="0"/>
              <a:t>lcc3265@bupt.edu.cn</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7660"/>
    </mc:Choice>
    <mc:Fallback xmlns="">
      <p:transition spd="slow" advTm="76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pPr eaLnBrk="1" hangingPunct="1"/>
            <a:r>
              <a:rPr lang="zh-CN" altLang="en-US" dirty="0"/>
              <a:t>认识论层次信息增加的内涵</a:t>
            </a:r>
          </a:p>
        </p:txBody>
      </p:sp>
      <p:sp>
        <p:nvSpPr>
          <p:cNvPr id="12291" name="内容占位符 2"/>
          <p:cNvSpPr>
            <a:spLocks noGrp="1"/>
          </p:cNvSpPr>
          <p:nvPr>
            <p:ph idx="1"/>
          </p:nvPr>
        </p:nvSpPr>
        <p:spPr/>
        <p:txBody>
          <a:bodyPr/>
          <a:lstStyle/>
          <a:p>
            <a:pPr eaLnBrk="1" hangingPunct="1"/>
            <a:r>
              <a:rPr lang="zh-CN" altLang="en-US">
                <a:latin typeface="宋体" panose="02010600030101010101" pitchFamily="2" charset="-122"/>
              </a:rPr>
              <a:t>首先，作为认识的主体，他具有</a:t>
            </a:r>
            <a:r>
              <a:rPr lang="zh-CN" altLang="en-US" b="1">
                <a:ea typeface="楷体_GB2312" pitchFamily="49" charset="-122"/>
              </a:rPr>
              <a:t>感觉能力</a:t>
            </a:r>
            <a:r>
              <a:rPr lang="zh-CN" altLang="en-US">
                <a:latin typeface="宋体" panose="02010600030101010101" pitchFamily="2" charset="-122"/>
              </a:rPr>
              <a:t>，能够感知事物运动状态及其变化方式的外在形式；</a:t>
            </a:r>
          </a:p>
          <a:p>
            <a:pPr eaLnBrk="1" hangingPunct="1"/>
            <a:r>
              <a:rPr lang="zh-CN" altLang="en-US">
                <a:latin typeface="宋体" panose="02010600030101010101" pitchFamily="2" charset="-122"/>
              </a:rPr>
              <a:t>其次，他也具有</a:t>
            </a:r>
            <a:r>
              <a:rPr lang="zh-CN" altLang="en-US" b="1">
                <a:ea typeface="楷体_GB2312" pitchFamily="49" charset="-122"/>
              </a:rPr>
              <a:t>理解能力</a:t>
            </a:r>
            <a:r>
              <a:rPr lang="zh-CN" altLang="en-US">
                <a:latin typeface="宋体" panose="02010600030101010101" pitchFamily="2" charset="-122"/>
              </a:rPr>
              <a:t>，能够理解事物运动状态及其变化方式的内在含义；</a:t>
            </a:r>
          </a:p>
          <a:p>
            <a:pPr eaLnBrk="1" hangingPunct="1"/>
            <a:r>
              <a:rPr lang="zh-CN" altLang="en-US">
                <a:latin typeface="宋体" panose="02010600030101010101" pitchFamily="2" charset="-122"/>
              </a:rPr>
              <a:t>再者，他还具有</a:t>
            </a:r>
            <a:r>
              <a:rPr lang="zh-CN" altLang="en-US" b="1">
                <a:ea typeface="楷体_GB2312" pitchFamily="49" charset="-122"/>
              </a:rPr>
              <a:t>目的性</a:t>
            </a:r>
            <a:r>
              <a:rPr lang="zh-CN" altLang="en-US">
                <a:latin typeface="宋体" panose="02010600030101010101" pitchFamily="2" charset="-122"/>
              </a:rPr>
              <a:t>，因而能够判断事物运动状态及其变化方式对其目的而言的价值。</a:t>
            </a:r>
            <a:r>
              <a:rPr lang="zh-CN" altLang="en-US"/>
              <a:t> </a:t>
            </a:r>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64434"/>
    </mc:Choice>
    <mc:Fallback xmlns="">
      <p:transition spd="slow" advTm="6443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pPr eaLnBrk="1" hangingPunct="1"/>
            <a:r>
              <a:rPr lang="zh-CN" altLang="en-US" b="1">
                <a:ea typeface="楷体_GB2312" pitchFamily="49" charset="-122"/>
              </a:rPr>
              <a:t>全信息</a:t>
            </a:r>
            <a:r>
              <a:rPr lang="zh-CN" altLang="en-US"/>
              <a:t> </a:t>
            </a:r>
          </a:p>
        </p:txBody>
      </p:sp>
      <p:sp>
        <p:nvSpPr>
          <p:cNvPr id="13315" name="内容占位符 2"/>
          <p:cNvSpPr>
            <a:spLocks noGrp="1"/>
          </p:cNvSpPr>
          <p:nvPr>
            <p:ph idx="1"/>
          </p:nvPr>
        </p:nvSpPr>
        <p:spPr/>
        <p:txBody>
          <a:bodyPr/>
          <a:lstStyle/>
          <a:p>
            <a:pPr eaLnBrk="1" hangingPunct="1">
              <a:lnSpc>
                <a:spcPct val="90000"/>
              </a:lnSpc>
            </a:pPr>
            <a:r>
              <a:rPr lang="zh-CN" altLang="en-US" b="1">
                <a:ea typeface="楷体_GB2312" pitchFamily="49" charset="-122"/>
              </a:rPr>
              <a:t>同时考虑事物运动状态及其变化方式的外在形式、内在含义和效用价值的认识论层次信息称为“全信息”。</a:t>
            </a:r>
            <a:endParaRPr lang="zh-CN" altLang="en-US">
              <a:latin typeface="宋体" panose="02010600030101010101" pitchFamily="2" charset="-122"/>
            </a:endParaRPr>
          </a:p>
          <a:p>
            <a:pPr eaLnBrk="1" hangingPunct="1">
              <a:lnSpc>
                <a:spcPct val="90000"/>
              </a:lnSpc>
            </a:pPr>
            <a:r>
              <a:rPr lang="zh-CN" altLang="en-US">
                <a:latin typeface="宋体" panose="02010600030101010101" pitchFamily="2" charset="-122"/>
              </a:rPr>
              <a:t>计及形式因素的信息部分称为</a:t>
            </a:r>
            <a:r>
              <a:rPr lang="zh-CN" altLang="en-US">
                <a:latin typeface="Times New Roman" panose="02020603050405020304" pitchFamily="18" charset="0"/>
              </a:rPr>
              <a:t>“</a:t>
            </a:r>
            <a:r>
              <a:rPr lang="zh-CN" altLang="en-US" b="1">
                <a:ea typeface="楷体_GB2312" pitchFamily="49" charset="-122"/>
              </a:rPr>
              <a:t>语法信息</a:t>
            </a:r>
            <a:r>
              <a:rPr lang="zh-CN" altLang="en-US">
                <a:latin typeface="Times New Roman" panose="02020603050405020304" pitchFamily="18" charset="0"/>
              </a:rPr>
              <a:t>”</a:t>
            </a:r>
            <a:endParaRPr lang="zh-CN" altLang="en-US">
              <a:latin typeface="宋体" panose="02010600030101010101" pitchFamily="2" charset="-122"/>
            </a:endParaRPr>
          </a:p>
          <a:p>
            <a:pPr eaLnBrk="1" hangingPunct="1">
              <a:lnSpc>
                <a:spcPct val="90000"/>
              </a:lnSpc>
            </a:pPr>
            <a:r>
              <a:rPr lang="zh-CN" altLang="en-US">
                <a:latin typeface="宋体" panose="02010600030101010101" pitchFamily="2" charset="-122"/>
              </a:rPr>
              <a:t>计及含义因素的信息部分称为</a:t>
            </a:r>
            <a:r>
              <a:rPr lang="zh-CN" altLang="en-US">
                <a:latin typeface="Times New Roman" panose="02020603050405020304" pitchFamily="18" charset="0"/>
              </a:rPr>
              <a:t>“</a:t>
            </a:r>
            <a:r>
              <a:rPr lang="zh-CN" altLang="en-US" b="1">
                <a:ea typeface="楷体_GB2312" pitchFamily="49" charset="-122"/>
              </a:rPr>
              <a:t>语义信息</a:t>
            </a:r>
            <a:r>
              <a:rPr lang="zh-CN" altLang="en-US">
                <a:latin typeface="Times New Roman" panose="02020603050405020304" pitchFamily="18" charset="0"/>
              </a:rPr>
              <a:t>”</a:t>
            </a:r>
            <a:endParaRPr lang="zh-CN" altLang="en-US">
              <a:latin typeface="宋体" panose="02010600030101010101" pitchFamily="2" charset="-122"/>
            </a:endParaRPr>
          </a:p>
          <a:p>
            <a:pPr eaLnBrk="1" hangingPunct="1">
              <a:lnSpc>
                <a:spcPct val="90000"/>
              </a:lnSpc>
            </a:pPr>
            <a:r>
              <a:rPr lang="zh-CN" altLang="en-US">
                <a:latin typeface="宋体" panose="02010600030101010101" pitchFamily="2" charset="-122"/>
              </a:rPr>
              <a:t>计及效用因素的信息部分称为</a:t>
            </a:r>
            <a:r>
              <a:rPr lang="zh-CN" altLang="en-US">
                <a:latin typeface="Times New Roman" panose="02020603050405020304" pitchFamily="18" charset="0"/>
              </a:rPr>
              <a:t>“</a:t>
            </a:r>
            <a:r>
              <a:rPr lang="zh-CN" altLang="en-US" b="1">
                <a:ea typeface="楷体_GB2312" pitchFamily="49" charset="-122"/>
              </a:rPr>
              <a:t>语用信息</a:t>
            </a:r>
            <a:r>
              <a:rPr lang="zh-CN" altLang="en-US">
                <a:latin typeface="Times New Roman" panose="02020603050405020304" pitchFamily="18" charset="0"/>
              </a:rPr>
              <a:t>”</a:t>
            </a:r>
            <a:endParaRPr lang="zh-CN" altLang="en-US">
              <a:latin typeface="宋体" panose="02010600030101010101" pitchFamily="2" charset="-122"/>
            </a:endParaRPr>
          </a:p>
          <a:p>
            <a:pPr eaLnBrk="1" hangingPunct="1">
              <a:lnSpc>
                <a:spcPct val="90000"/>
              </a:lnSpc>
            </a:pPr>
            <a:r>
              <a:rPr lang="zh-CN" altLang="en-US" b="1">
                <a:ea typeface="楷体_GB2312" pitchFamily="49" charset="-122"/>
              </a:rPr>
              <a:t>认识论层次的信息就是同时计及语法信息、语义信息和语用信息的全信息</a:t>
            </a:r>
            <a:r>
              <a:rPr lang="zh-CN" altLang="en-US">
                <a:latin typeface="宋体" panose="02010600030101010101" pitchFamily="2" charset="-122"/>
              </a:rPr>
              <a:t>。</a:t>
            </a:r>
            <a:r>
              <a:rPr lang="zh-CN" altLang="en-US"/>
              <a:t> </a:t>
            </a:r>
          </a:p>
        </p:txBody>
      </p:sp>
    </p:spTree>
  </p:cSld>
  <p:clrMapOvr>
    <a:masterClrMapping/>
  </p:clrMapOvr>
  <mc:AlternateContent xmlns:mc="http://schemas.openxmlformats.org/markup-compatibility/2006" xmlns:p14="http://schemas.microsoft.com/office/powerpoint/2010/main">
    <mc:Choice Requires="p14">
      <p:transition spd="slow" p14:dur="2000" advTm="73083"/>
    </mc:Choice>
    <mc:Fallback xmlns="">
      <p:transition spd="slow" advTm="7308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pPr eaLnBrk="1" hangingPunct="1"/>
            <a:r>
              <a:rPr lang="zh-CN" altLang="en-US" dirty="0">
                <a:latin typeface="宋体" panose="02010600030101010101" pitchFamily="2" charset="-122"/>
              </a:rPr>
              <a:t>全信息的图示</a:t>
            </a:r>
            <a:endParaRPr lang="zh-CN" altLang="en-US" dirty="0"/>
          </a:p>
        </p:txBody>
      </p:sp>
      <p:pic>
        <p:nvPicPr>
          <p:cNvPr id="14339" name="Picture 4" descr="D:\信息科学原理本科课程\图2.1.1 全信息的图示.bmp"/>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285875" y="1714500"/>
            <a:ext cx="6715125" cy="3371850"/>
          </a:xfrm>
          <a:noFill/>
        </p:spPr>
      </p:pic>
    </p:spTree>
  </p:cSld>
  <p:clrMapOvr>
    <a:masterClrMapping/>
  </p:clrMapOvr>
  <mc:AlternateContent xmlns:mc="http://schemas.openxmlformats.org/markup-compatibility/2006" xmlns:p14="http://schemas.microsoft.com/office/powerpoint/2010/main">
    <mc:Choice Requires="p14">
      <p:transition spd="slow" p14:dur="2000" advTm="49260"/>
    </mc:Choice>
    <mc:Fallback xmlns="">
      <p:transition spd="slow" advTm="4926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1"/>
          </p:nvPr>
        </p:nvSpPr>
        <p:spPr>
          <a:xfrm>
            <a:off x="539552" y="1124744"/>
            <a:ext cx="8229600" cy="4525963"/>
          </a:xfrm>
        </p:spPr>
        <p:txBody>
          <a:bodyPr/>
          <a:lstStyle/>
          <a:p>
            <a:pPr eaLnBrk="1" hangingPunct="1">
              <a:lnSpc>
                <a:spcPct val="90000"/>
              </a:lnSpc>
            </a:pPr>
            <a:r>
              <a:rPr lang="zh-CN" altLang="en-US" dirty="0">
                <a:latin typeface="宋体" panose="02010600030101010101" pitchFamily="2" charset="-122"/>
              </a:rPr>
              <a:t>语法信息是最简单、最基本的层次，语用信息则是最复杂、最实用的层次，语义信息介于其中。</a:t>
            </a:r>
          </a:p>
          <a:p>
            <a:pPr eaLnBrk="1" hangingPunct="1">
              <a:lnSpc>
                <a:spcPct val="90000"/>
              </a:lnSpc>
            </a:pPr>
            <a:r>
              <a:rPr lang="zh-CN" altLang="en-US" dirty="0">
                <a:latin typeface="宋体" panose="02010600030101010101" pitchFamily="2" charset="-122"/>
              </a:rPr>
              <a:t>在信息理论发展的初期，人们故意排除语义信息和语用信息的因素，先从语法信息入手来解决问题，这既是迫不得已的事情，同时又是明智的选择。</a:t>
            </a:r>
          </a:p>
          <a:p>
            <a:pPr eaLnBrk="1" hangingPunct="1">
              <a:lnSpc>
                <a:spcPct val="90000"/>
              </a:lnSpc>
            </a:pPr>
            <a:r>
              <a:rPr lang="zh-CN" altLang="en-US" dirty="0">
                <a:latin typeface="宋体" panose="02010600030101010101" pitchFamily="2" charset="-122"/>
              </a:rPr>
              <a:t>但信息科学技术需要利用包括语法、语义和语用信息在内的全信息。</a:t>
            </a:r>
            <a:r>
              <a:rPr lang="zh-CN" altLang="en-US" dirty="0"/>
              <a:t> </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65966"/>
    </mc:Choice>
    <mc:Fallback xmlns="">
      <p:transition spd="slow" advTm="6596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pPr eaLnBrk="1" hangingPunct="1"/>
            <a:r>
              <a:rPr lang="zh-CN" altLang="en-US" dirty="0"/>
              <a:t>信息的特征</a:t>
            </a:r>
          </a:p>
        </p:txBody>
      </p:sp>
      <p:sp>
        <p:nvSpPr>
          <p:cNvPr id="16387" name="内容占位符 2"/>
          <p:cNvSpPr>
            <a:spLocks noGrp="1"/>
          </p:cNvSpPr>
          <p:nvPr>
            <p:ph idx="1"/>
          </p:nvPr>
        </p:nvSpPr>
        <p:spPr>
          <a:xfrm>
            <a:off x="611560" y="1476576"/>
            <a:ext cx="8229600" cy="4525963"/>
          </a:xfrm>
        </p:spPr>
        <p:txBody>
          <a:bodyPr/>
          <a:lstStyle/>
          <a:p>
            <a:pPr eaLnBrk="1" hangingPunct="1">
              <a:lnSpc>
                <a:spcPct val="90000"/>
              </a:lnSpc>
            </a:pPr>
            <a:r>
              <a:rPr lang="zh-CN" altLang="en-US" dirty="0">
                <a:latin typeface="+mn-ea"/>
              </a:rPr>
              <a:t>第一特征：信息来源于</a:t>
            </a:r>
            <a:r>
              <a:rPr lang="zh-CN" altLang="en-US" dirty="0">
                <a:solidFill>
                  <a:srgbClr val="FF0000"/>
                </a:solidFill>
                <a:latin typeface="+mn-ea"/>
              </a:rPr>
              <a:t>物质</a:t>
            </a:r>
            <a:r>
              <a:rPr lang="zh-CN" altLang="en-US" dirty="0">
                <a:latin typeface="+mn-ea"/>
              </a:rPr>
              <a:t>，又不是物质本身；它从物质的运动中产生出来，又可以脱离源物质而寄生于它物质（载体、媒介），相对独立地存在。 </a:t>
            </a:r>
          </a:p>
          <a:p>
            <a:pPr eaLnBrk="1" hangingPunct="1">
              <a:lnSpc>
                <a:spcPct val="90000"/>
              </a:lnSpc>
            </a:pPr>
            <a:r>
              <a:rPr lang="zh-CN" altLang="en-US" dirty="0">
                <a:latin typeface="+mn-ea"/>
              </a:rPr>
              <a:t>第二特征：信息也来源于</a:t>
            </a:r>
            <a:r>
              <a:rPr lang="zh-CN" altLang="en-US" dirty="0">
                <a:solidFill>
                  <a:srgbClr val="FF0000"/>
                </a:solidFill>
                <a:latin typeface="+mn-ea"/>
              </a:rPr>
              <a:t>精神</a:t>
            </a:r>
            <a:r>
              <a:rPr lang="zh-CN" altLang="en-US" dirty="0">
                <a:latin typeface="+mn-ea"/>
              </a:rPr>
              <a:t>世界，但是又不限于精神领域。 </a:t>
            </a:r>
          </a:p>
          <a:p>
            <a:pPr eaLnBrk="1" hangingPunct="1">
              <a:lnSpc>
                <a:spcPct val="90000"/>
              </a:lnSpc>
            </a:pPr>
            <a:r>
              <a:rPr lang="zh-CN" altLang="en-US" dirty="0">
                <a:latin typeface="+mn-ea"/>
              </a:rPr>
              <a:t>第三特征：信息与</a:t>
            </a:r>
            <a:r>
              <a:rPr lang="zh-CN" altLang="en-US" dirty="0">
                <a:solidFill>
                  <a:srgbClr val="FF0000"/>
                </a:solidFill>
                <a:latin typeface="+mn-ea"/>
              </a:rPr>
              <a:t>能量</a:t>
            </a:r>
            <a:r>
              <a:rPr lang="zh-CN" altLang="en-US" dirty="0">
                <a:latin typeface="+mn-ea"/>
              </a:rPr>
              <a:t>息息相关，但是又与能量有质的区别。 </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56761"/>
    </mc:Choice>
    <mc:Fallback xmlns="">
      <p:transition spd="slow" advTm="15676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p:cNvSpPr>
            <a:spLocks noGrp="1"/>
          </p:cNvSpPr>
          <p:nvPr>
            <p:ph idx="1"/>
          </p:nvPr>
        </p:nvSpPr>
        <p:spPr>
          <a:xfrm>
            <a:off x="457200" y="500063"/>
            <a:ext cx="8229600" cy="5626100"/>
          </a:xfrm>
        </p:spPr>
        <p:txBody>
          <a:bodyPr/>
          <a:lstStyle/>
          <a:p>
            <a:pPr eaLnBrk="1" hangingPunct="1"/>
            <a:r>
              <a:rPr lang="zh-CN" altLang="en-US" dirty="0">
                <a:latin typeface="+mn-ea"/>
              </a:rPr>
              <a:t>第四特征：信息可以被提炼成为</a:t>
            </a:r>
            <a:r>
              <a:rPr lang="zh-CN" altLang="en-US" dirty="0">
                <a:solidFill>
                  <a:srgbClr val="FF0000"/>
                </a:solidFill>
                <a:latin typeface="+mn-ea"/>
              </a:rPr>
              <a:t>知识</a:t>
            </a:r>
            <a:r>
              <a:rPr lang="zh-CN" altLang="en-US" dirty="0">
                <a:latin typeface="+mn-ea"/>
              </a:rPr>
              <a:t>，但信息本身不等于知识。</a:t>
            </a:r>
          </a:p>
          <a:p>
            <a:pPr eaLnBrk="1" hangingPunct="1"/>
            <a:r>
              <a:rPr lang="zh-CN" altLang="en-US" dirty="0">
                <a:latin typeface="+mn-ea"/>
              </a:rPr>
              <a:t>第五特征：信息是具体的，可以被主体（人、生物、机器）所感知、提取、识别，可以被传递、存储、变换、处理、显示、检索和利用。 </a:t>
            </a:r>
          </a:p>
          <a:p>
            <a:pPr eaLnBrk="1" hangingPunct="1"/>
            <a:r>
              <a:rPr lang="zh-CN" altLang="en-US" dirty="0">
                <a:latin typeface="+mn-ea"/>
              </a:rPr>
              <a:t>第六特征：信息可以被复制，可以被共享。 </a:t>
            </a:r>
          </a:p>
          <a:p>
            <a:pPr eaLnBrk="1" hangingPunct="1"/>
            <a:r>
              <a:rPr lang="zh-CN" altLang="en-US" dirty="0">
                <a:latin typeface="+mn-ea"/>
              </a:rPr>
              <a:t>第七特征：语法信息在传递和处理过程中永不增值。 </a:t>
            </a:r>
          </a:p>
          <a:p>
            <a:pPr eaLnBrk="1" hangingPunct="1"/>
            <a:r>
              <a:rPr lang="zh-CN" altLang="en-US" dirty="0">
                <a:latin typeface="+mn-ea"/>
              </a:rPr>
              <a:t>第八特征：在封闭系统中，语法信息的最大值不变。</a:t>
            </a:r>
          </a:p>
        </p:txBody>
      </p:sp>
    </p:spTree>
  </p:cSld>
  <p:clrMapOvr>
    <a:masterClrMapping/>
  </p:clrMapOvr>
  <mc:AlternateContent xmlns:mc="http://schemas.openxmlformats.org/markup-compatibility/2006" xmlns:p14="http://schemas.microsoft.com/office/powerpoint/2010/main">
    <mc:Choice Requires="p14">
      <p:transition spd="slow" p14:dur="2000" advTm="107211"/>
    </mc:Choice>
    <mc:Fallback xmlns="">
      <p:transition spd="slow" advTm="10721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pPr eaLnBrk="1" hangingPunct="1"/>
            <a:r>
              <a:rPr lang="zh-CN" altLang="en-US"/>
              <a:t>信息的性质</a:t>
            </a:r>
          </a:p>
        </p:txBody>
      </p:sp>
      <p:sp>
        <p:nvSpPr>
          <p:cNvPr id="18435" name="内容占位符 2"/>
          <p:cNvSpPr>
            <a:spLocks noGrp="1"/>
          </p:cNvSpPr>
          <p:nvPr>
            <p:ph idx="1"/>
          </p:nvPr>
        </p:nvSpPr>
        <p:spPr/>
        <p:txBody>
          <a:bodyPr/>
          <a:lstStyle/>
          <a:p>
            <a:pPr eaLnBrk="1" hangingPunct="1"/>
            <a:r>
              <a:rPr lang="zh-CN" altLang="en-US" dirty="0">
                <a:latin typeface="+mn-ea"/>
              </a:rPr>
              <a:t>性质一 普遍性：信息是普遍存在的。</a:t>
            </a:r>
          </a:p>
          <a:p>
            <a:pPr eaLnBrk="1" hangingPunct="1"/>
            <a:r>
              <a:rPr lang="zh-CN" altLang="en-US" dirty="0">
                <a:latin typeface="+mn-ea"/>
              </a:rPr>
              <a:t>性质二 无限性：在整个宇宙时空中，信息是无限的，即使是在有限空间，信息也是无限的。 </a:t>
            </a:r>
          </a:p>
          <a:p>
            <a:pPr eaLnBrk="1" hangingPunct="1"/>
            <a:r>
              <a:rPr lang="zh-CN" altLang="en-US" dirty="0">
                <a:latin typeface="+mn-ea"/>
              </a:rPr>
              <a:t>性质三 相对性：对于同一个事物，不同的观察者所获得的信息量可能不同。 </a:t>
            </a:r>
          </a:p>
          <a:p>
            <a:pPr eaLnBrk="1" hangingPunct="1"/>
            <a:r>
              <a:rPr lang="zh-CN" altLang="en-US" dirty="0">
                <a:latin typeface="+mn-ea"/>
              </a:rPr>
              <a:t>性质四 传递性：信息可以在时空中从一点传递到另一点。</a:t>
            </a:r>
          </a:p>
        </p:txBody>
      </p:sp>
    </p:spTree>
  </p:cSld>
  <p:clrMapOvr>
    <a:masterClrMapping/>
  </p:clrMapOvr>
  <mc:AlternateContent xmlns:mc="http://schemas.openxmlformats.org/markup-compatibility/2006" xmlns:p14="http://schemas.microsoft.com/office/powerpoint/2010/main">
    <mc:Choice Requires="p14">
      <p:transition spd="slow" p14:dur="2000" advTm="114160"/>
    </mc:Choice>
    <mc:Fallback xmlns="">
      <p:transition spd="slow" advTm="11416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457200" y="714375"/>
            <a:ext cx="8229600" cy="5411788"/>
          </a:xfrm>
        </p:spPr>
        <p:txBody>
          <a:bodyPr/>
          <a:lstStyle/>
          <a:p>
            <a:pPr eaLnBrk="1" hangingPunct="1">
              <a:lnSpc>
                <a:spcPct val="90000"/>
              </a:lnSpc>
            </a:pPr>
            <a:r>
              <a:rPr lang="zh-CN" altLang="en-US" dirty="0">
                <a:latin typeface="+mn-ea"/>
              </a:rPr>
              <a:t>性质五 变换性：信息是可变换的，它可以由不同的载体用不同的方法来载荷。 </a:t>
            </a:r>
          </a:p>
          <a:p>
            <a:pPr eaLnBrk="1" hangingPunct="1">
              <a:lnSpc>
                <a:spcPct val="90000"/>
              </a:lnSpc>
            </a:pPr>
            <a:r>
              <a:rPr lang="zh-CN" altLang="en-US" dirty="0">
                <a:latin typeface="+mn-ea"/>
              </a:rPr>
              <a:t>性质六 有序性：信息可以用来消除系统的不定性，增加系统的有序性。 </a:t>
            </a:r>
          </a:p>
          <a:p>
            <a:pPr eaLnBrk="1" hangingPunct="1">
              <a:lnSpc>
                <a:spcPct val="90000"/>
              </a:lnSpc>
            </a:pPr>
            <a:r>
              <a:rPr lang="zh-CN" altLang="en-US" dirty="0">
                <a:latin typeface="+mn-ea"/>
              </a:rPr>
              <a:t>性质七 动态性：信息具有动态性质，一切活的信息都随时间而变化。因此，信息也是有时效、有“寿命”的。 </a:t>
            </a:r>
          </a:p>
          <a:p>
            <a:pPr eaLnBrk="1" hangingPunct="1">
              <a:lnSpc>
                <a:spcPct val="90000"/>
              </a:lnSpc>
            </a:pPr>
            <a:r>
              <a:rPr lang="zh-CN" altLang="en-US" dirty="0">
                <a:latin typeface="+mn-ea"/>
              </a:rPr>
              <a:t>性质八 转化性：从潜在的意义上讲，信息可以转化。在一定的条件下，可以转化为物质、能量、时间及其它。</a:t>
            </a:r>
          </a:p>
        </p:txBody>
      </p:sp>
    </p:spTree>
  </p:cSld>
  <p:clrMapOvr>
    <a:masterClrMapping/>
  </p:clrMapOvr>
  <mc:AlternateContent xmlns:mc="http://schemas.openxmlformats.org/markup-compatibility/2006" xmlns:p14="http://schemas.microsoft.com/office/powerpoint/2010/main">
    <mc:Choice Requires="p14">
      <p:transition spd="slow" p14:dur="2000" advTm="131399"/>
    </mc:Choice>
    <mc:Fallback xmlns="">
      <p:transition spd="slow" advTm="13139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a:t>信息的功能</a:t>
            </a:r>
          </a:p>
        </p:txBody>
      </p:sp>
      <p:sp>
        <p:nvSpPr>
          <p:cNvPr id="20483" name="内容占位符 2"/>
          <p:cNvSpPr>
            <a:spLocks noGrp="1"/>
          </p:cNvSpPr>
          <p:nvPr>
            <p:ph idx="1"/>
          </p:nvPr>
        </p:nvSpPr>
        <p:spPr/>
        <p:txBody>
          <a:bodyPr/>
          <a:lstStyle/>
          <a:p>
            <a:pPr eaLnBrk="1" hangingPunct="1"/>
            <a:r>
              <a:rPr lang="zh-CN" altLang="en-US" dirty="0">
                <a:latin typeface="宋体" panose="02010600030101010101" pitchFamily="2" charset="-122"/>
              </a:rPr>
              <a:t>信息具有许多功能。</a:t>
            </a:r>
            <a:r>
              <a:rPr lang="zh-CN" altLang="en-US" dirty="0"/>
              <a:t> </a:t>
            </a:r>
          </a:p>
          <a:p>
            <a:pPr lvl="1" eaLnBrk="1" hangingPunct="1"/>
            <a:r>
              <a:rPr lang="zh-CN" altLang="en-US" dirty="0">
                <a:latin typeface="宋体" panose="02010600030101010101" pitchFamily="2" charset="-122"/>
              </a:rPr>
              <a:t>信息是一切生物进化的导向资源。</a:t>
            </a:r>
            <a:r>
              <a:rPr lang="zh-CN" altLang="en-US" dirty="0"/>
              <a:t> </a:t>
            </a:r>
          </a:p>
          <a:p>
            <a:pPr lvl="1" eaLnBrk="1" hangingPunct="1"/>
            <a:r>
              <a:rPr lang="zh-CN" altLang="en-US" dirty="0">
                <a:latin typeface="宋体" panose="02010600030101010101" pitchFamily="2" charset="-122"/>
              </a:rPr>
              <a:t>信息是知识的来源。</a:t>
            </a:r>
          </a:p>
          <a:p>
            <a:pPr lvl="1" eaLnBrk="1" hangingPunct="1"/>
            <a:r>
              <a:rPr lang="zh-CN" altLang="en-US" dirty="0">
                <a:latin typeface="宋体" panose="02010600030101010101" pitchFamily="2" charset="-122"/>
              </a:rPr>
              <a:t>信息是决策的依据。</a:t>
            </a:r>
          </a:p>
          <a:p>
            <a:pPr lvl="1" eaLnBrk="1" hangingPunct="1"/>
            <a:r>
              <a:rPr lang="zh-CN" altLang="en-US" dirty="0">
                <a:latin typeface="宋体" panose="02010600030101010101" pitchFamily="2" charset="-122"/>
              </a:rPr>
              <a:t>信息是控制的灵魂。</a:t>
            </a:r>
          </a:p>
          <a:p>
            <a:pPr lvl="1" eaLnBrk="1" hangingPunct="1"/>
            <a:r>
              <a:rPr lang="zh-CN" altLang="en-US" dirty="0">
                <a:latin typeface="宋体" panose="02010600030101010101" pitchFamily="2" charset="-122"/>
              </a:rPr>
              <a:t>信息是思维的材料。 </a:t>
            </a:r>
          </a:p>
          <a:p>
            <a:pPr lvl="1" eaLnBrk="1" hangingPunct="1"/>
            <a:r>
              <a:rPr lang="zh-CN" altLang="en-US" dirty="0">
                <a:latin typeface="宋体" panose="02010600030101010101" pitchFamily="2" charset="-122"/>
              </a:rPr>
              <a:t>信息是管理的基础。 </a:t>
            </a:r>
            <a:r>
              <a:rPr lang="zh-CN" altLang="en-US" dirty="0"/>
              <a:t> </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63106"/>
    </mc:Choice>
    <mc:Fallback xmlns="">
      <p:transition spd="slow" advTm="6310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内容占位符 2"/>
          <p:cNvSpPr>
            <a:spLocks noGrp="1"/>
          </p:cNvSpPr>
          <p:nvPr>
            <p:ph idx="1"/>
          </p:nvPr>
        </p:nvSpPr>
        <p:spPr/>
        <p:txBody>
          <a:bodyPr/>
          <a:lstStyle/>
          <a:p>
            <a:pPr eaLnBrk="1" hangingPunct="1"/>
            <a:r>
              <a:rPr lang="zh-CN" altLang="en-US" dirty="0">
                <a:latin typeface="宋体" panose="02010600030101010101" pitchFamily="2" charset="-122"/>
              </a:rPr>
              <a:t>最核心最本质的功能：信息可以通过一定的算法被加工成知识，并针对给定的目标被激活成为求解问题的智能策略，进而按照策略求解实际的问题。</a:t>
            </a:r>
          </a:p>
          <a:p>
            <a:pPr eaLnBrk="1" hangingPunct="1"/>
            <a:r>
              <a:rPr lang="zh-CN" altLang="en-US" dirty="0">
                <a:latin typeface="宋体" panose="02010600030101010101" pitchFamily="2" charset="-122"/>
              </a:rPr>
              <a:t>信息</a:t>
            </a:r>
            <a:r>
              <a:rPr lang="zh-CN" altLang="en-US" dirty="0"/>
              <a:t> – </a:t>
            </a:r>
            <a:r>
              <a:rPr lang="zh-CN" altLang="en-US" dirty="0">
                <a:latin typeface="宋体" panose="02010600030101010101" pitchFamily="2" charset="-122"/>
              </a:rPr>
              <a:t>知识</a:t>
            </a:r>
            <a:r>
              <a:rPr lang="zh-CN" altLang="en-US" dirty="0"/>
              <a:t> – </a:t>
            </a:r>
            <a:r>
              <a:rPr lang="zh-CN" altLang="en-US" dirty="0">
                <a:latin typeface="宋体" panose="02010600030101010101" pitchFamily="2" charset="-122"/>
              </a:rPr>
              <a:t>智能（策略），这是人类智慧的生长链，或称为智慧链。</a:t>
            </a:r>
            <a:r>
              <a:rPr lang="zh-CN" altLang="en-US" dirty="0"/>
              <a:t> </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8601"/>
    </mc:Choice>
    <mc:Fallback xmlns="">
      <p:transition spd="slow" advTm="3860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pPr eaLnBrk="1" hangingPunct="1"/>
            <a:r>
              <a:rPr lang="zh-CN" altLang="en-US" dirty="0"/>
              <a:t>目  录</a:t>
            </a:r>
          </a:p>
        </p:txBody>
      </p:sp>
      <p:sp>
        <p:nvSpPr>
          <p:cNvPr id="4099" name="内容占位符 2"/>
          <p:cNvSpPr>
            <a:spLocks noGrp="1"/>
          </p:cNvSpPr>
          <p:nvPr>
            <p:ph idx="1"/>
          </p:nvPr>
        </p:nvSpPr>
        <p:spPr/>
        <p:txBody>
          <a:bodyPr/>
          <a:lstStyle/>
          <a:p>
            <a:pPr eaLnBrk="1" hangingPunct="1"/>
            <a:r>
              <a:rPr lang="en-US" altLang="zh-CN" dirty="0"/>
              <a:t>1.1</a:t>
            </a:r>
            <a:r>
              <a:rPr lang="zh-CN" altLang="en-US" dirty="0"/>
              <a:t> 信息的基本概念</a:t>
            </a:r>
            <a:endParaRPr lang="en-US" altLang="zh-CN" dirty="0"/>
          </a:p>
          <a:p>
            <a:pPr eaLnBrk="1" hangingPunct="1"/>
            <a:r>
              <a:rPr lang="en-US" altLang="zh-CN" dirty="0"/>
              <a:t>1.2</a:t>
            </a:r>
            <a:r>
              <a:rPr lang="zh-CN" altLang="en-US" dirty="0"/>
              <a:t> 信息获取的基本原理和主要技术</a:t>
            </a:r>
            <a:endParaRPr lang="en-US" altLang="zh-CN" dirty="0"/>
          </a:p>
          <a:p>
            <a:pPr eaLnBrk="1" hangingPunct="1"/>
            <a:r>
              <a:rPr lang="en-US" altLang="zh-CN" dirty="0"/>
              <a:t>1.3</a:t>
            </a:r>
            <a:r>
              <a:rPr lang="zh-CN" altLang="en-US" dirty="0"/>
              <a:t> 知识的基本概念</a:t>
            </a:r>
            <a:endParaRPr lang="en-US" altLang="zh-CN" dirty="0"/>
          </a:p>
          <a:p>
            <a:pPr eaLnBrk="1" hangingPunct="1"/>
            <a:r>
              <a:rPr lang="en-US" altLang="zh-CN" dirty="0"/>
              <a:t>1.4</a:t>
            </a:r>
            <a:r>
              <a:rPr lang="zh-CN" altLang="en-US" dirty="0"/>
              <a:t> 信息与知识的关系</a:t>
            </a:r>
            <a:endParaRPr lang="en-US" altLang="zh-CN" dirty="0"/>
          </a:p>
          <a:p>
            <a:pPr eaLnBrk="1" hangingPunct="1"/>
            <a:r>
              <a:rPr lang="en-US" altLang="zh-CN" dirty="0"/>
              <a:t>1.5</a:t>
            </a:r>
            <a:r>
              <a:rPr lang="zh-CN" altLang="en-US" dirty="0"/>
              <a:t> 知识生成的基本原理和主要技术</a:t>
            </a:r>
            <a:endParaRPr lang="en-US" altLang="zh-CN" dirty="0"/>
          </a:p>
          <a:p>
            <a:pPr eaLnBrk="1" hangingPunct="1"/>
            <a:endParaRPr lang="zh-CN" altLang="en-US" dirty="0"/>
          </a:p>
          <a:p>
            <a:pPr eaLnBrk="1" hangingPunct="1"/>
            <a:endParaRPr lang="zh-CN" altLang="en-US" dirty="0"/>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4686"/>
    </mc:Choice>
    <mc:Fallback xmlns="">
      <p:transition spd="slow" advTm="4468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zh-CN" altLang="en-US" dirty="0"/>
              <a:t>信息的分类</a:t>
            </a:r>
          </a:p>
        </p:txBody>
      </p:sp>
      <p:sp>
        <p:nvSpPr>
          <p:cNvPr id="22531" name="内容占位符 2"/>
          <p:cNvSpPr>
            <a:spLocks noGrp="1"/>
          </p:cNvSpPr>
          <p:nvPr>
            <p:ph idx="1"/>
          </p:nvPr>
        </p:nvSpPr>
        <p:spPr>
          <a:xfrm>
            <a:off x="457200" y="1484784"/>
            <a:ext cx="8229600" cy="4525963"/>
          </a:xfrm>
        </p:spPr>
        <p:txBody>
          <a:bodyPr/>
          <a:lstStyle/>
          <a:p>
            <a:pPr eaLnBrk="1" hangingPunct="1">
              <a:lnSpc>
                <a:spcPct val="90000"/>
              </a:lnSpc>
            </a:pPr>
            <a:r>
              <a:rPr lang="zh-CN" altLang="en-US" sz="2800" dirty="0">
                <a:latin typeface="宋体" panose="02010600030101010101" pitchFamily="2" charset="-122"/>
              </a:rPr>
              <a:t>按照性质的不同，信息可以划分为语法信息、语义信息、语用信息三种基本情形。</a:t>
            </a:r>
            <a:endParaRPr lang="zh-CN" altLang="en-US" sz="2800" dirty="0"/>
          </a:p>
          <a:p>
            <a:pPr eaLnBrk="1" hangingPunct="1">
              <a:lnSpc>
                <a:spcPct val="90000"/>
              </a:lnSpc>
            </a:pPr>
            <a:r>
              <a:rPr lang="zh-CN" altLang="en-US" sz="2800" dirty="0">
                <a:latin typeface="宋体" panose="02010600030101010101" pitchFamily="2" charset="-122"/>
              </a:rPr>
              <a:t>考虑语法信息的分类：</a:t>
            </a:r>
            <a:r>
              <a:rPr lang="zh-CN" altLang="en-US" sz="2800" dirty="0"/>
              <a:t> </a:t>
            </a:r>
          </a:p>
          <a:p>
            <a:pPr lvl="1" eaLnBrk="1" hangingPunct="1">
              <a:lnSpc>
                <a:spcPct val="90000"/>
              </a:lnSpc>
            </a:pPr>
            <a:r>
              <a:rPr lang="zh-CN" altLang="en-US" sz="2400" dirty="0">
                <a:latin typeface="宋体" panose="02010600030101010101" pitchFamily="2" charset="-122"/>
              </a:rPr>
              <a:t>首先，按照事物运动状态数的有限或无限，可以分为有限状态语法信息和无限状态语法信息；</a:t>
            </a:r>
          </a:p>
          <a:p>
            <a:pPr lvl="1" eaLnBrk="1" hangingPunct="1">
              <a:lnSpc>
                <a:spcPct val="90000"/>
              </a:lnSpc>
            </a:pPr>
            <a:r>
              <a:rPr lang="zh-CN" altLang="en-US" sz="2400" dirty="0">
                <a:latin typeface="宋体" panose="02010600030101010101" pitchFamily="2" charset="-122"/>
              </a:rPr>
              <a:t>进一步，按照事物运动状态的连续性或离散性，可以分为连续状态语法信息与离散状态语法信息；</a:t>
            </a:r>
          </a:p>
          <a:p>
            <a:pPr lvl="1" eaLnBrk="1" hangingPunct="1">
              <a:lnSpc>
                <a:spcPct val="90000"/>
              </a:lnSpc>
            </a:pPr>
            <a:r>
              <a:rPr lang="zh-CN" altLang="en-US" sz="2400" dirty="0">
                <a:latin typeface="宋体" panose="02010600030101010101" pitchFamily="2" charset="-122"/>
              </a:rPr>
              <a:t>再者，按照事物运动状态的明晰性或模糊性，又可以分为状态明晰的语法信息与状态模糊的语法信息。</a:t>
            </a:r>
          </a:p>
          <a:p>
            <a:pPr lvl="1" eaLnBrk="1" hangingPunct="1">
              <a:lnSpc>
                <a:spcPct val="90000"/>
              </a:lnSpc>
            </a:pPr>
            <a:r>
              <a:rPr lang="zh-CN" altLang="en-US" sz="2400" dirty="0">
                <a:latin typeface="宋体" panose="02010600030101010101" pitchFamily="2" charset="-122"/>
              </a:rPr>
              <a:t>按照事物运动状态变化的方式，又可以分为随机型（概率型）语法信息、半随机型（偶发型）语法信息和确定型语法信息。</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57784"/>
    </mc:Choice>
    <mc:Fallback xmlns="">
      <p:transition spd="slow" advTm="157784"/>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idx="1"/>
          </p:nvPr>
        </p:nvSpPr>
        <p:spPr/>
        <p:txBody>
          <a:bodyPr/>
          <a:lstStyle/>
          <a:p>
            <a:pPr eaLnBrk="1" hangingPunct="1"/>
            <a:r>
              <a:rPr lang="zh-CN" altLang="en-US" dirty="0">
                <a:latin typeface="宋体" panose="02010600030101010101" pitchFamily="2" charset="-122"/>
              </a:rPr>
              <a:t>最基本的语法信息只有四种：</a:t>
            </a:r>
          </a:p>
          <a:p>
            <a:pPr eaLnBrk="1" hangingPunct="1"/>
            <a:endParaRPr lang="zh-CN" altLang="en-US" dirty="0">
              <a:latin typeface="宋体" panose="02010600030101010101" pitchFamily="2" charset="-122"/>
            </a:endParaRPr>
          </a:p>
          <a:p>
            <a:pPr lvl="1" eaLnBrk="1" hangingPunct="1"/>
            <a:r>
              <a:rPr lang="zh-CN" altLang="en-US" dirty="0">
                <a:latin typeface="宋体" panose="02010600030101010101" pitchFamily="2" charset="-122"/>
              </a:rPr>
              <a:t>离散有限明晰状态的</a:t>
            </a:r>
            <a:r>
              <a:rPr lang="zh-CN" altLang="en-US" b="1" dirty="0">
                <a:latin typeface="宋体" panose="02010600030101010101" pitchFamily="2" charset="-122"/>
              </a:rPr>
              <a:t>概率</a:t>
            </a:r>
            <a:r>
              <a:rPr lang="zh-CN" altLang="en-US" dirty="0">
                <a:latin typeface="宋体" panose="02010600030101010101" pitchFamily="2" charset="-122"/>
              </a:rPr>
              <a:t>型语法</a:t>
            </a:r>
            <a:r>
              <a:rPr lang="zh-CN" altLang="en-US" b="1" dirty="0">
                <a:latin typeface="宋体" panose="02010600030101010101" pitchFamily="2" charset="-122"/>
              </a:rPr>
              <a:t>信息</a:t>
            </a:r>
          </a:p>
          <a:p>
            <a:pPr lvl="1" eaLnBrk="1" hangingPunct="1"/>
            <a:r>
              <a:rPr lang="zh-CN" altLang="en-US" dirty="0">
                <a:latin typeface="宋体" panose="02010600030101010101" pitchFamily="2" charset="-122"/>
              </a:rPr>
              <a:t>离散有限明晰状态的</a:t>
            </a:r>
            <a:r>
              <a:rPr lang="zh-CN" altLang="en-US" b="1" dirty="0">
                <a:latin typeface="宋体" panose="02010600030101010101" pitchFamily="2" charset="-122"/>
              </a:rPr>
              <a:t>偶发</a:t>
            </a:r>
            <a:r>
              <a:rPr lang="zh-CN" altLang="en-US" dirty="0">
                <a:latin typeface="宋体" panose="02010600030101010101" pitchFamily="2" charset="-122"/>
              </a:rPr>
              <a:t>型语法</a:t>
            </a:r>
            <a:r>
              <a:rPr lang="zh-CN" altLang="en-US" b="1" dirty="0">
                <a:latin typeface="宋体" panose="02010600030101010101" pitchFamily="2" charset="-122"/>
              </a:rPr>
              <a:t>信息</a:t>
            </a:r>
          </a:p>
          <a:p>
            <a:pPr lvl="1" eaLnBrk="1" hangingPunct="1"/>
            <a:r>
              <a:rPr lang="zh-CN" altLang="en-US" dirty="0">
                <a:latin typeface="宋体" panose="02010600030101010101" pitchFamily="2" charset="-122"/>
              </a:rPr>
              <a:t>离散有限明晰状态的</a:t>
            </a:r>
            <a:r>
              <a:rPr lang="zh-CN" altLang="en-US" b="1" dirty="0">
                <a:latin typeface="宋体" panose="02010600030101010101" pitchFamily="2" charset="-122"/>
              </a:rPr>
              <a:t>确定</a:t>
            </a:r>
            <a:r>
              <a:rPr lang="zh-CN" altLang="en-US" dirty="0">
                <a:latin typeface="宋体" panose="02010600030101010101" pitchFamily="2" charset="-122"/>
              </a:rPr>
              <a:t>型语法</a:t>
            </a:r>
            <a:r>
              <a:rPr lang="zh-CN" altLang="en-US" b="1" dirty="0">
                <a:latin typeface="宋体" panose="02010600030101010101" pitchFamily="2" charset="-122"/>
              </a:rPr>
              <a:t>信息</a:t>
            </a:r>
          </a:p>
          <a:p>
            <a:pPr lvl="1" eaLnBrk="1" hangingPunct="1"/>
            <a:r>
              <a:rPr lang="zh-CN" altLang="en-US" dirty="0">
                <a:latin typeface="宋体" panose="02010600030101010101" pitchFamily="2" charset="-122"/>
              </a:rPr>
              <a:t>离散有限</a:t>
            </a:r>
            <a:r>
              <a:rPr lang="zh-CN" altLang="en-US" b="1" dirty="0">
                <a:latin typeface="宋体" panose="02010600030101010101" pitchFamily="2" charset="-122"/>
              </a:rPr>
              <a:t>模糊</a:t>
            </a:r>
            <a:r>
              <a:rPr lang="zh-CN" altLang="en-US" dirty="0">
                <a:latin typeface="宋体" panose="02010600030101010101" pitchFamily="2" charset="-122"/>
              </a:rPr>
              <a:t>状态的确定型语法</a:t>
            </a:r>
            <a:r>
              <a:rPr lang="zh-CN" altLang="en-US" b="1" dirty="0">
                <a:latin typeface="宋体" panose="02010600030101010101" pitchFamily="2" charset="-122"/>
              </a:rPr>
              <a:t>信息</a:t>
            </a:r>
            <a:endParaRPr lang="zh-CN" altLang="en-US" dirty="0"/>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2666"/>
    </mc:Choice>
    <mc:Fallback xmlns="">
      <p:transition spd="slow" advTm="4266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pPr eaLnBrk="1" hangingPunct="1"/>
            <a:r>
              <a:rPr lang="zh-CN" altLang="en-US" dirty="0"/>
              <a:t>信息的描述</a:t>
            </a:r>
          </a:p>
        </p:txBody>
      </p:sp>
      <p:sp>
        <p:nvSpPr>
          <p:cNvPr id="25603" name="内容占位符 2"/>
          <p:cNvSpPr>
            <a:spLocks noGrp="1"/>
          </p:cNvSpPr>
          <p:nvPr>
            <p:ph idx="1"/>
          </p:nvPr>
        </p:nvSpPr>
        <p:spPr/>
        <p:txBody>
          <a:bodyPr/>
          <a:lstStyle/>
          <a:p>
            <a:pPr eaLnBrk="1" hangingPunct="1"/>
            <a:r>
              <a:rPr lang="zh-CN" altLang="en-US" sz="2800" dirty="0">
                <a:latin typeface="宋体" panose="02010600030101010101" pitchFamily="2" charset="-122"/>
              </a:rPr>
              <a:t>概率型语法信息的描述</a:t>
            </a:r>
          </a:p>
          <a:p>
            <a:pPr lvl="1" eaLnBrk="1" hangingPunct="1"/>
            <a:r>
              <a:rPr lang="zh-CN" altLang="en-US" sz="2400" dirty="0">
                <a:latin typeface="宋体" panose="02010600030101010101" pitchFamily="2" charset="-122"/>
              </a:rPr>
              <a:t>这里关心的概率信息是特指状态性质为离散、状态数目为有限、状态划分为明晰、状态变化方式服从概率规律的信息。</a:t>
            </a:r>
          </a:p>
          <a:p>
            <a:pPr lvl="1" eaLnBrk="1" hangingPunct="1"/>
            <a:r>
              <a:rPr lang="zh-CN" altLang="en-US" sz="2400" dirty="0">
                <a:latin typeface="宋体" panose="02010600030101010101" pitchFamily="2" charset="-122"/>
              </a:rPr>
              <a:t>符号体系：</a:t>
            </a:r>
            <a:r>
              <a:rPr lang="en-US" altLang="zh-CN" sz="2400" dirty="0">
                <a:latin typeface="宋体" panose="02010600030101010101" pitchFamily="2" charset="-122"/>
              </a:rPr>
              <a:t>X</a:t>
            </a:r>
            <a:r>
              <a:rPr lang="zh-CN" altLang="en-US" sz="2400" dirty="0">
                <a:latin typeface="宋体" panose="02010600030101010101" pitchFamily="2" charset="-122"/>
              </a:rPr>
              <a:t>表示一个试验，</a:t>
            </a:r>
            <a:r>
              <a:rPr lang="en-US" altLang="zh-CN" sz="2400" i="1" dirty="0">
                <a:latin typeface="宋体" panose="02010600030101010101" pitchFamily="2" charset="-122"/>
              </a:rPr>
              <a:t>X </a:t>
            </a:r>
            <a:r>
              <a:rPr lang="en-US" altLang="zh-CN" sz="2400" dirty="0">
                <a:latin typeface="宋体" panose="02010600030101010101" pitchFamily="2" charset="-122"/>
              </a:rPr>
              <a:t>=（</a:t>
            </a:r>
            <a:r>
              <a:rPr lang="en-US" altLang="zh-CN" sz="2400" dirty="0" err="1">
                <a:latin typeface="宋体" panose="02010600030101010101" pitchFamily="2" charset="-122"/>
              </a:rPr>
              <a:t>x</a:t>
            </a:r>
            <a:r>
              <a:rPr lang="en-US" altLang="zh-CN" sz="2400" baseline="-30000" dirty="0" err="1">
                <a:latin typeface="宋体" panose="02010600030101010101" pitchFamily="2" charset="-122"/>
              </a:rPr>
              <a:t>i</a:t>
            </a:r>
            <a:r>
              <a:rPr lang="en-US" altLang="zh-CN" sz="2400" dirty="0" err="1">
                <a:latin typeface="宋体" panose="02010600030101010101" pitchFamily="2" charset="-122"/>
              </a:rPr>
              <a:t>|</a:t>
            </a:r>
            <a:r>
              <a:rPr lang="en-US" altLang="zh-CN" sz="2400" i="1" dirty="0" err="1">
                <a:latin typeface="宋体" panose="02010600030101010101" pitchFamily="2" charset="-122"/>
              </a:rPr>
              <a:t>i</a:t>
            </a:r>
            <a:r>
              <a:rPr lang="en-US" altLang="zh-CN" sz="2400" dirty="0">
                <a:latin typeface="宋体" panose="02010600030101010101" pitchFamily="2" charset="-122"/>
              </a:rPr>
              <a:t>=1，</a:t>
            </a:r>
            <a:r>
              <a:rPr lang="en-US" altLang="zh-CN" sz="2400" dirty="0">
                <a:latin typeface="Times New Roman" panose="02020603050405020304" pitchFamily="18" charset="0"/>
              </a:rPr>
              <a:t>…</a:t>
            </a:r>
            <a:r>
              <a:rPr lang="en-US" altLang="zh-CN" sz="2400" dirty="0">
                <a:latin typeface="宋体" panose="02010600030101010101" pitchFamily="2" charset="-122"/>
              </a:rPr>
              <a:t>，n ）</a:t>
            </a:r>
            <a:r>
              <a:rPr lang="zh-CN" altLang="en-US" sz="2400" dirty="0">
                <a:latin typeface="宋体" panose="02010600030101010101" pitchFamily="2" charset="-122"/>
              </a:rPr>
              <a:t>表示这一试验所有可能状态的集合，</a:t>
            </a:r>
            <a:r>
              <a:rPr lang="en-US" altLang="zh-CN" sz="2400" dirty="0">
                <a:latin typeface="宋体" panose="02010600030101010101" pitchFamily="2" charset="-122"/>
              </a:rPr>
              <a:t>P=（</a:t>
            </a:r>
            <a:r>
              <a:rPr lang="en-US" altLang="zh-CN" sz="2400" dirty="0" err="1">
                <a:latin typeface="宋体" panose="02010600030101010101" pitchFamily="2" charset="-122"/>
              </a:rPr>
              <a:t>p</a:t>
            </a:r>
            <a:r>
              <a:rPr lang="en-US" altLang="zh-CN" sz="2400" baseline="-30000" dirty="0" err="1">
                <a:latin typeface="宋体" panose="02010600030101010101" pitchFamily="2" charset="-122"/>
              </a:rPr>
              <a:t>i</a:t>
            </a:r>
            <a:r>
              <a:rPr lang="en-US" altLang="zh-CN" sz="2400" dirty="0" err="1">
                <a:latin typeface="宋体" panose="02010600030101010101" pitchFamily="2" charset="-122"/>
              </a:rPr>
              <a:t>|</a:t>
            </a:r>
            <a:r>
              <a:rPr lang="en-US" altLang="zh-CN" sz="2400" i="1" dirty="0" err="1">
                <a:latin typeface="宋体" panose="02010600030101010101" pitchFamily="2" charset="-122"/>
              </a:rPr>
              <a:t>i</a:t>
            </a:r>
            <a:r>
              <a:rPr lang="en-US" altLang="zh-CN" sz="2400" dirty="0">
                <a:latin typeface="宋体" panose="02010600030101010101" pitchFamily="2" charset="-122"/>
              </a:rPr>
              <a:t>=1，</a:t>
            </a:r>
            <a:r>
              <a:rPr lang="en-US" altLang="zh-CN" sz="2400" dirty="0">
                <a:latin typeface="Times New Roman" panose="02020603050405020304" pitchFamily="18" charset="0"/>
              </a:rPr>
              <a:t>…</a:t>
            </a:r>
            <a:r>
              <a:rPr lang="en-US" altLang="zh-CN" sz="2400" dirty="0">
                <a:latin typeface="宋体" panose="02010600030101010101" pitchFamily="2" charset="-122"/>
              </a:rPr>
              <a:t>，n）</a:t>
            </a:r>
            <a:r>
              <a:rPr lang="zh-CN" altLang="en-US" sz="2400" dirty="0">
                <a:latin typeface="宋体" panose="02010600030101010101" pitchFamily="2" charset="-122"/>
              </a:rPr>
              <a:t>表示这些可能状态出现的概率的集合，（</a:t>
            </a:r>
            <a:r>
              <a:rPr lang="en-US" altLang="zh-CN" sz="2400" dirty="0">
                <a:latin typeface="宋体" panose="02010600030101010101" pitchFamily="2" charset="-122"/>
              </a:rPr>
              <a:t>X，P）=（</a:t>
            </a:r>
            <a:r>
              <a:rPr lang="en-US" altLang="zh-CN" sz="2400" dirty="0" err="1">
                <a:latin typeface="宋体" panose="02010600030101010101" pitchFamily="2" charset="-122"/>
              </a:rPr>
              <a:t>x</a:t>
            </a:r>
            <a:r>
              <a:rPr lang="en-US" altLang="zh-CN" sz="2400" baseline="-30000" dirty="0" err="1">
                <a:latin typeface="宋体" panose="02010600030101010101" pitchFamily="2" charset="-122"/>
              </a:rPr>
              <a:t>i</a:t>
            </a:r>
            <a:r>
              <a:rPr lang="en-US" altLang="zh-CN" sz="2400" dirty="0" err="1">
                <a:latin typeface="宋体" panose="02010600030101010101" pitchFamily="2" charset="-122"/>
              </a:rPr>
              <a:t>,p</a:t>
            </a:r>
            <a:r>
              <a:rPr lang="en-US" altLang="zh-CN" sz="2400" baseline="-30000" dirty="0" err="1">
                <a:latin typeface="宋体" panose="02010600030101010101" pitchFamily="2" charset="-122"/>
              </a:rPr>
              <a:t>i</a:t>
            </a:r>
            <a:r>
              <a:rPr lang="en-US" altLang="zh-CN" sz="2400" dirty="0" err="1">
                <a:latin typeface="宋体" panose="02010600030101010101" pitchFamily="2" charset="-122"/>
              </a:rPr>
              <a:t>|</a:t>
            </a:r>
            <a:r>
              <a:rPr lang="en-US" altLang="zh-CN" sz="2400" i="1" dirty="0" err="1">
                <a:latin typeface="宋体" panose="02010600030101010101" pitchFamily="2" charset="-122"/>
              </a:rPr>
              <a:t>i</a:t>
            </a:r>
            <a:r>
              <a:rPr lang="en-US" altLang="zh-CN" sz="2400" dirty="0">
                <a:latin typeface="宋体" panose="02010600030101010101" pitchFamily="2" charset="-122"/>
              </a:rPr>
              <a:t>=1，</a:t>
            </a:r>
            <a:r>
              <a:rPr lang="en-US" altLang="zh-CN" sz="2400" dirty="0">
                <a:latin typeface="Times New Roman" panose="02020603050405020304" pitchFamily="18" charset="0"/>
              </a:rPr>
              <a:t>…</a:t>
            </a:r>
            <a:r>
              <a:rPr lang="en-US" altLang="zh-CN" sz="2400" dirty="0">
                <a:latin typeface="宋体" panose="02010600030101010101" pitchFamily="2" charset="-122"/>
              </a:rPr>
              <a:t>，n）</a:t>
            </a:r>
            <a:r>
              <a:rPr lang="zh-CN" altLang="en-US" sz="2400" dirty="0">
                <a:latin typeface="宋体" panose="02010600030101010101" pitchFamily="2" charset="-122"/>
              </a:rPr>
              <a:t>称为这一试验的概率空间，其中，</a:t>
            </a:r>
            <a:r>
              <a:rPr lang="en-US" altLang="zh-CN" sz="2400" dirty="0" err="1">
                <a:latin typeface="宋体" panose="02010600030101010101" pitchFamily="2" charset="-122"/>
              </a:rPr>
              <a:t>x</a:t>
            </a:r>
            <a:r>
              <a:rPr lang="en-US" altLang="zh-CN" sz="2400" baseline="-30000" dirty="0" err="1">
                <a:latin typeface="宋体" panose="02010600030101010101" pitchFamily="2" charset="-122"/>
              </a:rPr>
              <a:t>i</a:t>
            </a:r>
            <a:r>
              <a:rPr lang="en-US" altLang="zh-CN" sz="2400" dirty="0" err="1">
                <a:latin typeface="宋体" panose="02010600030101010101" pitchFamily="2" charset="-122"/>
              </a:rPr>
              <a:t>，i</a:t>
            </a:r>
            <a:r>
              <a:rPr lang="en-US" altLang="zh-CN" sz="2400" dirty="0">
                <a:latin typeface="宋体" panose="02010600030101010101" pitchFamily="2" charset="-122"/>
              </a:rPr>
              <a:t>=1，</a:t>
            </a:r>
            <a:r>
              <a:rPr lang="en-US" altLang="zh-CN" sz="2400" dirty="0">
                <a:latin typeface="Times New Roman" panose="02020603050405020304" pitchFamily="18" charset="0"/>
              </a:rPr>
              <a:t>…</a:t>
            </a:r>
            <a:r>
              <a:rPr lang="en-US" altLang="zh-CN" sz="2400" dirty="0">
                <a:latin typeface="宋体" panose="02010600030101010101" pitchFamily="2" charset="-122"/>
              </a:rPr>
              <a:t>，n，</a:t>
            </a:r>
            <a:r>
              <a:rPr lang="zh-CN" altLang="en-US" sz="2400" dirty="0">
                <a:latin typeface="宋体" panose="02010600030101010101" pitchFamily="2" charset="-122"/>
              </a:rPr>
              <a:t>表示所有可能的状态，而</a:t>
            </a:r>
            <a:r>
              <a:rPr lang="en-US" altLang="zh-CN" sz="2400" dirty="0" err="1">
                <a:latin typeface="宋体" panose="02010600030101010101" pitchFamily="2" charset="-122"/>
              </a:rPr>
              <a:t>p</a:t>
            </a:r>
            <a:r>
              <a:rPr lang="en-US" altLang="zh-CN" sz="2400" baseline="-30000" dirty="0" err="1">
                <a:latin typeface="宋体" panose="02010600030101010101" pitchFamily="2" charset="-122"/>
              </a:rPr>
              <a:t>i</a:t>
            </a:r>
            <a:r>
              <a:rPr lang="en-US" altLang="zh-CN" sz="2400" dirty="0" err="1">
                <a:latin typeface="宋体" panose="02010600030101010101" pitchFamily="2" charset="-122"/>
              </a:rPr>
              <a:t>,i</a:t>
            </a:r>
            <a:r>
              <a:rPr lang="en-US" altLang="zh-CN" sz="2400" dirty="0">
                <a:latin typeface="宋体" panose="02010600030101010101" pitchFamily="2" charset="-122"/>
              </a:rPr>
              <a:t>=1，</a:t>
            </a:r>
            <a:r>
              <a:rPr lang="en-US" altLang="zh-CN" sz="2400" dirty="0">
                <a:latin typeface="Times New Roman" panose="02020603050405020304" pitchFamily="18" charset="0"/>
              </a:rPr>
              <a:t>…</a:t>
            </a:r>
            <a:r>
              <a:rPr lang="en-US" altLang="zh-CN" sz="2400" dirty="0">
                <a:latin typeface="宋体" panose="02010600030101010101" pitchFamily="2" charset="-122"/>
              </a:rPr>
              <a:t>，n，</a:t>
            </a:r>
            <a:r>
              <a:rPr lang="zh-CN" altLang="en-US" sz="2400" dirty="0">
                <a:latin typeface="宋体" panose="02010600030101010101" pitchFamily="2" charset="-122"/>
              </a:rPr>
              <a:t>表示这些可能状态是按照概率规律出现的。  </a:t>
            </a:r>
            <a:r>
              <a:rPr lang="zh-CN" altLang="en-US" sz="2400" dirty="0"/>
              <a:t> </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81709"/>
    </mc:Choice>
    <mc:Fallback xmlns="">
      <p:transition spd="slow" advTm="81709"/>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2138A8B-B9FF-453C-91A7-7AC37C2D475A}" type="slidenum">
              <a:rPr lang="zh-CN" altLang="en-US" sz="1200" smtClean="0">
                <a:solidFill>
                  <a:srgbClr val="898989"/>
                </a:solidFill>
              </a:rPr>
              <a:pPr>
                <a:spcBef>
                  <a:spcPct val="0"/>
                </a:spcBef>
                <a:buFontTx/>
                <a:buNone/>
              </a:pPr>
              <a:t>23</a:t>
            </a:fld>
            <a:endParaRPr lang="en-US" altLang="zh-CN" sz="1200" dirty="0">
              <a:solidFill>
                <a:srgbClr val="898989"/>
              </a:solidFill>
            </a:endParaRPr>
          </a:p>
        </p:txBody>
      </p:sp>
      <p:sp>
        <p:nvSpPr>
          <p:cNvPr id="26627" name="Rectangle 3"/>
          <p:cNvSpPr>
            <a:spLocks noGrp="1" noChangeArrowheads="1"/>
          </p:cNvSpPr>
          <p:nvPr>
            <p:ph type="body" idx="1"/>
          </p:nvPr>
        </p:nvSpPr>
        <p:spPr>
          <a:xfrm>
            <a:off x="134938" y="1143000"/>
            <a:ext cx="8896350" cy="5108575"/>
          </a:xfrm>
        </p:spPr>
        <p:txBody>
          <a:bodyPr/>
          <a:lstStyle/>
          <a:p>
            <a:pPr eaLnBrk="1" hangingPunct="1"/>
            <a:r>
              <a:rPr lang="zh-CN" altLang="en-US" dirty="0">
                <a:latin typeface="宋体" panose="02010600030101010101" pitchFamily="2" charset="-122"/>
              </a:rPr>
              <a:t>在观察这一试验之前，观察者已经先验地知道这些状态出现的概率分别是</a:t>
            </a:r>
            <a:r>
              <a:rPr lang="en-US" altLang="zh-CN" dirty="0"/>
              <a:t>p</a:t>
            </a:r>
            <a:r>
              <a:rPr lang="en-US" altLang="zh-CN" baseline="-30000" dirty="0"/>
              <a:t>1</a:t>
            </a:r>
            <a:r>
              <a:rPr lang="en-US" altLang="zh-CN" dirty="0">
                <a:latin typeface="宋体" panose="02010600030101010101" pitchFamily="2" charset="-122"/>
              </a:rPr>
              <a:t>，</a:t>
            </a:r>
            <a:r>
              <a:rPr lang="en-US" altLang="zh-CN" dirty="0">
                <a:latin typeface="Times New Roman" panose="02020603050405020304" pitchFamily="18" charset="0"/>
              </a:rPr>
              <a:t>…</a:t>
            </a:r>
            <a:r>
              <a:rPr lang="en-US" altLang="zh-CN" dirty="0">
                <a:latin typeface="宋体" panose="02010600030101010101" pitchFamily="2" charset="-122"/>
              </a:rPr>
              <a:t>，</a:t>
            </a:r>
            <a:r>
              <a:rPr lang="en-US" altLang="zh-CN" dirty="0" err="1"/>
              <a:t>p</a:t>
            </a:r>
            <a:r>
              <a:rPr lang="en-US" altLang="zh-CN" baseline="-30000" dirty="0" err="1"/>
              <a:t>n</a:t>
            </a:r>
            <a:r>
              <a:rPr lang="en-US" altLang="zh-CN" dirty="0">
                <a:latin typeface="宋体" panose="02010600030101010101" pitchFamily="2" charset="-122"/>
              </a:rPr>
              <a:t>。</a:t>
            </a:r>
            <a:r>
              <a:rPr lang="zh-CN" altLang="en-US" dirty="0">
                <a:latin typeface="宋体" panose="02010600030101010101" pitchFamily="2" charset="-122"/>
              </a:rPr>
              <a:t>这些概率称为先验概率。</a:t>
            </a:r>
            <a:r>
              <a:rPr lang="zh-CN" altLang="en-US" dirty="0"/>
              <a:t> </a:t>
            </a:r>
          </a:p>
          <a:p>
            <a:pPr eaLnBrk="1" hangingPunct="1"/>
            <a:r>
              <a:rPr lang="zh-CN" altLang="en-US" dirty="0">
                <a:latin typeface="宋体" panose="02010600030101010101" pitchFamily="2" charset="-122"/>
              </a:rPr>
              <a:t>在观察试验的实际结果之后发现，这</a:t>
            </a:r>
            <a:r>
              <a:rPr lang="en-US" altLang="zh-CN" dirty="0"/>
              <a:t>n</a:t>
            </a:r>
            <a:r>
              <a:rPr lang="zh-CN" altLang="en-US" dirty="0">
                <a:latin typeface="宋体" panose="02010600030101010101" pitchFamily="2" charset="-122"/>
              </a:rPr>
              <a:t>个可能的状态的出现概率却变成了         </a:t>
            </a:r>
            <a:r>
              <a:rPr lang="zh-CN" altLang="en-US" dirty="0"/>
              <a:t>, </a:t>
            </a:r>
            <a:r>
              <a:rPr lang="zh-CN" altLang="en-US" dirty="0">
                <a:latin typeface="宋体" panose="02010600030101010101" pitchFamily="2" charset="-122"/>
              </a:rPr>
              <a:t>这些概率称为后验概率。</a:t>
            </a:r>
          </a:p>
          <a:p>
            <a:pPr eaLnBrk="1" hangingPunct="1"/>
            <a:r>
              <a:rPr lang="zh-CN" altLang="en-US" dirty="0">
                <a:latin typeface="宋体" panose="02010600030101010101" pitchFamily="2" charset="-122"/>
              </a:rPr>
              <a:t>观察前后概率空间的变换： </a:t>
            </a:r>
          </a:p>
          <a:p>
            <a:pPr eaLnBrk="1" hangingPunct="1">
              <a:buFont typeface="Wingdings" panose="05000000000000000000" pitchFamily="2" charset="2"/>
              <a:buNone/>
            </a:pPr>
            <a:r>
              <a:rPr lang="zh-CN" altLang="en-US" dirty="0"/>
              <a:t> </a:t>
            </a:r>
          </a:p>
        </p:txBody>
      </p:sp>
      <p:pic>
        <p:nvPicPr>
          <p:cNvPr id="26628" name="Picture 4" descr="D:\信息科学原理本科课程\后验概率.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3352800"/>
            <a:ext cx="14478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Picture 5" descr="D:\信息科学原理本科课程\概率空间转换.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029200"/>
            <a:ext cx="5562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75135"/>
    </mc:Choice>
    <mc:Fallback xmlns="">
      <p:transition spd="slow" advTm="7513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C4229D6-623E-4FD0-90A6-F3575BA9D2CA}" type="slidenum">
              <a:rPr lang="zh-CN" altLang="en-US" sz="1200" smtClean="0">
                <a:solidFill>
                  <a:srgbClr val="898989"/>
                </a:solidFill>
              </a:rPr>
              <a:pPr>
                <a:spcBef>
                  <a:spcPct val="0"/>
                </a:spcBef>
                <a:buFontTx/>
                <a:buNone/>
              </a:pPr>
              <a:t>24</a:t>
            </a:fld>
            <a:endParaRPr lang="en-US" altLang="zh-CN" sz="1200" dirty="0">
              <a:solidFill>
                <a:srgbClr val="898989"/>
              </a:solidFill>
            </a:endParaRPr>
          </a:p>
        </p:txBody>
      </p:sp>
      <p:sp>
        <p:nvSpPr>
          <p:cNvPr id="27651" name="Rectangle 3"/>
          <p:cNvSpPr>
            <a:spLocks noGrp="1" noChangeArrowheads="1"/>
          </p:cNvSpPr>
          <p:nvPr>
            <p:ph type="body" idx="1"/>
          </p:nvPr>
        </p:nvSpPr>
        <p:spPr>
          <a:xfrm>
            <a:off x="134938" y="1143000"/>
            <a:ext cx="8896350" cy="5108575"/>
          </a:xfrm>
        </p:spPr>
        <p:txBody>
          <a:bodyPr/>
          <a:lstStyle/>
          <a:p>
            <a:pPr eaLnBrk="1" hangingPunct="1"/>
            <a:r>
              <a:rPr lang="zh-CN" altLang="en-US" dirty="0">
                <a:latin typeface="宋体" panose="02010600030101010101" pitchFamily="2" charset="-122"/>
              </a:rPr>
              <a:t>在大多数实际的试验场合，后验概率分布是一个</a:t>
            </a:r>
            <a:r>
              <a:rPr lang="zh-CN" altLang="en-US" dirty="0"/>
              <a:t>0-1</a:t>
            </a:r>
            <a:r>
              <a:rPr lang="zh-CN" altLang="en-US" dirty="0">
                <a:latin typeface="宋体" panose="02010600030101010101" pitchFamily="2" charset="-122"/>
              </a:rPr>
              <a:t>型分布：</a:t>
            </a:r>
          </a:p>
          <a:p>
            <a:pPr eaLnBrk="1" hangingPunct="1"/>
            <a:endParaRPr lang="zh-CN" altLang="en-US" dirty="0">
              <a:latin typeface="宋体" panose="02010600030101010101" pitchFamily="2" charset="-122"/>
            </a:endParaRPr>
          </a:p>
          <a:p>
            <a:pPr eaLnBrk="1" hangingPunct="1"/>
            <a:endParaRPr lang="zh-CN" altLang="en-US" dirty="0">
              <a:latin typeface="宋体" panose="02010600030101010101" pitchFamily="2" charset="-122"/>
            </a:endParaRPr>
          </a:p>
          <a:p>
            <a:pPr eaLnBrk="1" hangingPunct="1">
              <a:buFont typeface="Wingdings" panose="05000000000000000000" pitchFamily="2" charset="2"/>
              <a:buNone/>
            </a:pPr>
            <a:r>
              <a:rPr lang="zh-CN" altLang="en-US" dirty="0">
                <a:latin typeface="宋体" panose="02010600030101010101" pitchFamily="2" charset="-122"/>
              </a:rPr>
              <a:t>  用专门的符号来表示</a:t>
            </a:r>
          </a:p>
          <a:p>
            <a:pPr eaLnBrk="1" hangingPunct="1"/>
            <a:r>
              <a:rPr lang="zh-CN" altLang="en-US" dirty="0">
                <a:latin typeface="宋体" panose="02010600030101010101" pitchFamily="2" charset="-122"/>
              </a:rPr>
              <a:t>当观察者对于</a:t>
            </a:r>
            <a:r>
              <a:rPr lang="en-US" altLang="zh-CN" dirty="0">
                <a:latin typeface="宋体" panose="02010600030101010101" pitchFamily="2" charset="-122"/>
              </a:rPr>
              <a:t>X</a:t>
            </a:r>
            <a:r>
              <a:rPr lang="zh-CN" altLang="en-US" dirty="0">
                <a:latin typeface="宋体" panose="02010600030101010101" pitchFamily="2" charset="-122"/>
              </a:rPr>
              <a:t>的出现概率没有任何先验知识的时候，就只能假定这</a:t>
            </a:r>
            <a:r>
              <a:rPr lang="en-US" altLang="zh-CN" dirty="0">
                <a:latin typeface="宋体" panose="02010600030101010101" pitchFamily="2" charset="-122"/>
              </a:rPr>
              <a:t>n</a:t>
            </a:r>
            <a:r>
              <a:rPr lang="zh-CN" altLang="en-US" dirty="0">
                <a:latin typeface="宋体" panose="02010600030101010101" pitchFamily="2" charset="-122"/>
              </a:rPr>
              <a:t>个状态出现的概率都相等，即：</a:t>
            </a:r>
            <a:r>
              <a:rPr lang="en-US" altLang="zh-CN" dirty="0">
                <a:latin typeface="宋体" panose="02010600030101010101" pitchFamily="2" charset="-122"/>
              </a:rPr>
              <a:t>p=1/</a:t>
            </a:r>
            <a:r>
              <a:rPr lang="en-US" altLang="zh-CN" dirty="0" err="1">
                <a:latin typeface="宋体" panose="02010600030101010101" pitchFamily="2" charset="-122"/>
              </a:rPr>
              <a:t>n，i</a:t>
            </a:r>
            <a:r>
              <a:rPr lang="en-US" altLang="zh-CN" dirty="0">
                <a:latin typeface="宋体" panose="02010600030101010101" pitchFamily="2" charset="-122"/>
              </a:rPr>
              <a:t>=l，</a:t>
            </a:r>
            <a:r>
              <a:rPr lang="en-US" altLang="zh-CN" dirty="0">
                <a:latin typeface="Times New Roman" panose="02020603050405020304" pitchFamily="18" charset="0"/>
              </a:rPr>
              <a:t>…</a:t>
            </a:r>
            <a:r>
              <a:rPr lang="en-US" altLang="zh-CN" dirty="0">
                <a:latin typeface="宋体" panose="02010600030101010101" pitchFamily="2" charset="-122"/>
              </a:rPr>
              <a:t>，n。</a:t>
            </a:r>
            <a:r>
              <a:rPr lang="zh-CN" altLang="en-US" dirty="0">
                <a:latin typeface="宋体" panose="02010600030101010101" pitchFamily="2" charset="-122"/>
              </a:rPr>
              <a:t>用符号</a:t>
            </a:r>
            <a:r>
              <a:rPr lang="en-US" altLang="zh-CN" dirty="0">
                <a:latin typeface="宋体" panose="02010600030101010101" pitchFamily="2" charset="-122"/>
              </a:rPr>
              <a:t>P</a:t>
            </a:r>
            <a:r>
              <a:rPr lang="en-US" altLang="zh-CN" baseline="-30000" dirty="0">
                <a:latin typeface="宋体" panose="02010600030101010101" pitchFamily="2" charset="-122"/>
              </a:rPr>
              <a:t>0</a:t>
            </a:r>
            <a:r>
              <a:rPr lang="zh-CN" altLang="en-US" dirty="0">
                <a:latin typeface="宋体" panose="02010600030101010101" pitchFamily="2" charset="-122"/>
              </a:rPr>
              <a:t>来表示</a:t>
            </a:r>
          </a:p>
        </p:txBody>
      </p:sp>
      <p:pic>
        <p:nvPicPr>
          <p:cNvPr id="27652" name="Picture 4" descr="D:\信息科学原理本科课程\后验概率0-1.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286000"/>
            <a:ext cx="2209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5" descr="D:\信息科学原理本科课程\后验概率0-1符号.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505200"/>
            <a:ext cx="400050"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70044"/>
    </mc:Choice>
    <mc:Fallback xmlns="">
      <p:transition spd="slow" advTm="70044"/>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8FCC564-E03B-4C17-93B7-15E9257E2AB9}" type="slidenum">
              <a:rPr lang="zh-CN" altLang="en-US" sz="1200" smtClean="0">
                <a:solidFill>
                  <a:srgbClr val="898989"/>
                </a:solidFill>
              </a:rPr>
              <a:pPr>
                <a:spcBef>
                  <a:spcPct val="0"/>
                </a:spcBef>
                <a:buFontTx/>
                <a:buNone/>
              </a:pPr>
              <a:t>25</a:t>
            </a:fld>
            <a:endParaRPr lang="en-US" altLang="zh-CN" sz="1200" dirty="0">
              <a:solidFill>
                <a:srgbClr val="898989"/>
              </a:solidFill>
            </a:endParaRPr>
          </a:p>
        </p:txBody>
      </p:sp>
      <p:sp>
        <p:nvSpPr>
          <p:cNvPr id="28675" name="Rectangle 3"/>
          <p:cNvSpPr>
            <a:spLocks noGrp="1" noChangeArrowheads="1"/>
          </p:cNvSpPr>
          <p:nvPr>
            <p:ph type="body" idx="1"/>
          </p:nvPr>
        </p:nvSpPr>
        <p:spPr>
          <a:xfrm>
            <a:off x="134938" y="1447800"/>
            <a:ext cx="8896350" cy="4803775"/>
          </a:xfrm>
        </p:spPr>
        <p:txBody>
          <a:bodyPr/>
          <a:lstStyle/>
          <a:p>
            <a:pPr eaLnBrk="1" hangingPunct="1"/>
            <a:endParaRPr lang="zh-CN" altLang="en-US" dirty="0"/>
          </a:p>
          <a:p>
            <a:pPr eaLnBrk="1" hangingPunct="1"/>
            <a:r>
              <a:rPr lang="zh-CN" altLang="en-US" dirty="0">
                <a:latin typeface="宋体" panose="02010600030101010101" pitchFamily="2" charset="-122"/>
              </a:rPr>
              <a:t>在观察试验之前，观察者对试验结果一无所知；观察之后，结果唯一确定。这时观察者获得了最大的实得信息量。</a:t>
            </a:r>
          </a:p>
          <a:p>
            <a:pPr eaLnBrk="1" hangingPunct="1"/>
            <a:r>
              <a:rPr lang="zh-CN" altLang="en-US" dirty="0">
                <a:latin typeface="宋体" panose="02010600030101010101" pitchFamily="2" charset="-122"/>
              </a:rPr>
              <a:t>反之，若有 </a:t>
            </a:r>
          </a:p>
          <a:p>
            <a:pPr eaLnBrk="1" hangingPunct="1"/>
            <a:endParaRPr lang="zh-CN" altLang="en-US" dirty="0">
              <a:latin typeface="宋体" panose="02010600030101010101" pitchFamily="2" charset="-122"/>
            </a:endParaRPr>
          </a:p>
          <a:p>
            <a:pPr eaLnBrk="1" hangingPunct="1">
              <a:buFont typeface="Wingdings" panose="05000000000000000000" pitchFamily="2" charset="2"/>
              <a:buNone/>
            </a:pPr>
            <a:r>
              <a:rPr lang="zh-CN" altLang="en-US" dirty="0">
                <a:latin typeface="宋体" panose="02010600030101010101" pitchFamily="2" charset="-122"/>
              </a:rPr>
              <a:t>  则观察者的实得信息量为零。 </a:t>
            </a:r>
            <a:r>
              <a:rPr lang="zh-CN" altLang="en-US" dirty="0"/>
              <a:t> </a:t>
            </a:r>
          </a:p>
        </p:txBody>
      </p:sp>
      <p:pic>
        <p:nvPicPr>
          <p:cNvPr id="28676" name="Picture 4" descr="D:\信息科学原理本科课程\概率空间转换2.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447800"/>
            <a:ext cx="2514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5" descr="D:\信息科学原理本科课程\后验概率无.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229100"/>
            <a:ext cx="1371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81700"/>
    </mc:Choice>
    <mc:Fallback xmlns="">
      <p:transition spd="slow" advTm="817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5BA53C6-4C09-4801-994F-8699BB5B8B89}" type="slidenum">
              <a:rPr lang="zh-CN" altLang="en-US" sz="1200" smtClean="0">
                <a:solidFill>
                  <a:srgbClr val="898989"/>
                </a:solidFill>
              </a:rPr>
              <a:pPr>
                <a:spcBef>
                  <a:spcPct val="0"/>
                </a:spcBef>
                <a:buFontTx/>
                <a:buNone/>
              </a:pPr>
              <a:t>26</a:t>
            </a:fld>
            <a:endParaRPr lang="en-US" altLang="zh-CN" sz="1200">
              <a:solidFill>
                <a:srgbClr val="898989"/>
              </a:solidFill>
            </a:endParaRPr>
          </a:p>
        </p:txBody>
      </p:sp>
      <p:sp>
        <p:nvSpPr>
          <p:cNvPr id="29699" name="Rectangle 2"/>
          <p:cNvSpPr>
            <a:spLocks noGrp="1" noChangeArrowheads="1"/>
          </p:cNvSpPr>
          <p:nvPr>
            <p:ph type="title"/>
          </p:nvPr>
        </p:nvSpPr>
        <p:spPr/>
        <p:txBody>
          <a:bodyPr/>
          <a:lstStyle/>
          <a:p>
            <a:pPr eaLnBrk="1" hangingPunct="1"/>
            <a:r>
              <a:rPr lang="zh-CN" altLang="en-US" b="1">
                <a:latin typeface="宋体" panose="02010600030101010101" pitchFamily="2" charset="-122"/>
              </a:rPr>
              <a:t>偶发信息的描述</a:t>
            </a:r>
            <a:r>
              <a:rPr lang="zh-CN" altLang="en-US"/>
              <a:t> </a:t>
            </a:r>
          </a:p>
        </p:txBody>
      </p:sp>
      <p:sp>
        <p:nvSpPr>
          <p:cNvPr id="29700" name="Rectangle 3"/>
          <p:cNvSpPr>
            <a:spLocks noGrp="1" noChangeArrowheads="1"/>
          </p:cNvSpPr>
          <p:nvPr>
            <p:ph type="body" idx="1"/>
          </p:nvPr>
        </p:nvSpPr>
        <p:spPr/>
        <p:txBody>
          <a:bodyPr/>
          <a:lstStyle/>
          <a:p>
            <a:pPr eaLnBrk="1" hangingPunct="1"/>
            <a:r>
              <a:rPr lang="zh-CN" altLang="en-US" dirty="0">
                <a:latin typeface="宋体" panose="02010600030101010101" pitchFamily="2" charset="-122"/>
              </a:rPr>
              <a:t>偶发信息是由半随机试验提供的。半随机试验的可能状态也是随机发生的，只是它们发生的规律不能用概率分布来描述。</a:t>
            </a:r>
            <a:r>
              <a:rPr lang="zh-CN" altLang="en-US" dirty="0"/>
              <a:t> </a:t>
            </a:r>
          </a:p>
          <a:p>
            <a:pPr eaLnBrk="1" hangingPunct="1"/>
            <a:r>
              <a:rPr lang="zh-CN" altLang="en-US" dirty="0">
                <a:latin typeface="宋体" panose="02010600030101010101" pitchFamily="2" charset="-122"/>
              </a:rPr>
              <a:t>只考虑离散有限明晰状态的情形。</a:t>
            </a:r>
            <a:r>
              <a:rPr lang="zh-CN" altLang="en-US" dirty="0"/>
              <a:t> </a:t>
            </a:r>
          </a:p>
          <a:p>
            <a:pPr eaLnBrk="1" hangingPunct="1"/>
            <a:r>
              <a:rPr lang="zh-CN" altLang="en-US" dirty="0">
                <a:latin typeface="宋体" panose="02010600030101010101" pitchFamily="2" charset="-122"/>
              </a:rPr>
              <a:t>假定有某个随机试验</a:t>
            </a:r>
            <a:r>
              <a:rPr lang="en-US" altLang="zh-CN" dirty="0"/>
              <a:t>X</a:t>
            </a:r>
            <a:r>
              <a:rPr lang="en-US" altLang="zh-CN" dirty="0">
                <a:latin typeface="宋体" panose="02010600030101010101" pitchFamily="2" charset="-122"/>
              </a:rPr>
              <a:t>，</a:t>
            </a:r>
            <a:r>
              <a:rPr lang="zh-CN" altLang="en-US" dirty="0">
                <a:latin typeface="宋体" panose="02010600030101010101" pitchFamily="2" charset="-122"/>
              </a:rPr>
              <a:t>它有</a:t>
            </a:r>
            <a:r>
              <a:rPr lang="en-US" altLang="zh-CN" dirty="0"/>
              <a:t>N</a:t>
            </a:r>
            <a:r>
              <a:rPr lang="zh-CN" altLang="en-US" dirty="0">
                <a:latin typeface="宋体" panose="02010600030101010101" pitchFamily="2" charset="-122"/>
              </a:rPr>
              <a:t>个可能的状态：</a:t>
            </a:r>
            <a:r>
              <a:rPr lang="en-US" altLang="zh-CN" dirty="0"/>
              <a:t>X</a:t>
            </a:r>
            <a:r>
              <a:rPr lang="en-US" altLang="zh-CN" baseline="-30000" dirty="0"/>
              <a:t>1</a:t>
            </a:r>
            <a:r>
              <a:rPr lang="en-US" altLang="zh-CN" dirty="0">
                <a:latin typeface="宋体" panose="02010600030101010101" pitchFamily="2" charset="-122"/>
              </a:rPr>
              <a:t>，</a:t>
            </a:r>
            <a:r>
              <a:rPr lang="en-US" altLang="zh-CN" dirty="0">
                <a:latin typeface="Times New Roman" panose="02020603050405020304" pitchFamily="18" charset="0"/>
              </a:rPr>
              <a:t>…</a:t>
            </a:r>
            <a:r>
              <a:rPr lang="en-US" altLang="zh-CN" dirty="0">
                <a:latin typeface="宋体" panose="02010600030101010101" pitchFamily="2" charset="-122"/>
              </a:rPr>
              <a:t>，</a:t>
            </a:r>
            <a:r>
              <a:rPr lang="en-US" altLang="zh-CN" dirty="0"/>
              <a:t>X</a:t>
            </a:r>
            <a:r>
              <a:rPr lang="en-US" altLang="zh-CN" baseline="-30000" dirty="0"/>
              <a:t>N</a:t>
            </a:r>
            <a:r>
              <a:rPr lang="en-US" altLang="zh-CN" dirty="0">
                <a:latin typeface="宋体" panose="02010600030101010101" pitchFamily="2" charset="-122"/>
              </a:rPr>
              <a:t>。</a:t>
            </a:r>
            <a:r>
              <a:rPr lang="zh-CN" altLang="en-US" dirty="0">
                <a:latin typeface="宋体" panose="02010600030101010101" pitchFamily="2" charset="-122"/>
              </a:rPr>
              <a:t>作为试验的结局，一般总有一个状态会实际发生。</a:t>
            </a:r>
            <a:r>
              <a:rPr lang="zh-CN" altLang="en-US" dirty="0"/>
              <a:t> </a:t>
            </a:r>
          </a:p>
        </p:txBody>
      </p:sp>
    </p:spTree>
  </p:cSld>
  <p:clrMapOvr>
    <a:masterClrMapping/>
  </p:clrMapOvr>
  <mc:AlternateContent xmlns:mc="http://schemas.openxmlformats.org/markup-compatibility/2006" xmlns:p14="http://schemas.microsoft.com/office/powerpoint/2010/main">
    <mc:Choice Requires="p14">
      <p:transition spd="slow" p14:dur="2000" advTm="60415"/>
    </mc:Choice>
    <mc:Fallback xmlns="">
      <p:transition spd="slow" advTm="6041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5619BE3-0829-498F-876B-024851BFA7A0}" type="slidenum">
              <a:rPr lang="zh-CN" altLang="en-US" sz="1200" smtClean="0">
                <a:solidFill>
                  <a:srgbClr val="898989"/>
                </a:solidFill>
              </a:rPr>
              <a:pPr>
                <a:spcBef>
                  <a:spcPct val="0"/>
                </a:spcBef>
                <a:buFontTx/>
                <a:buNone/>
              </a:pPr>
              <a:t>27</a:t>
            </a:fld>
            <a:endParaRPr lang="en-US" altLang="zh-CN" sz="1200" dirty="0">
              <a:solidFill>
                <a:srgbClr val="898989"/>
              </a:solidFill>
            </a:endParaRPr>
          </a:p>
        </p:txBody>
      </p:sp>
      <p:sp>
        <p:nvSpPr>
          <p:cNvPr id="30723" name="Rectangle 3"/>
          <p:cNvSpPr>
            <a:spLocks noGrp="1" noChangeArrowheads="1"/>
          </p:cNvSpPr>
          <p:nvPr>
            <p:ph type="body" idx="1"/>
          </p:nvPr>
        </p:nvSpPr>
        <p:spPr>
          <a:xfrm>
            <a:off x="134938" y="1295400"/>
            <a:ext cx="8896350" cy="4956175"/>
          </a:xfrm>
        </p:spPr>
        <p:txBody>
          <a:bodyPr/>
          <a:lstStyle/>
          <a:p>
            <a:pPr eaLnBrk="1" hangingPunct="1"/>
            <a:r>
              <a:rPr lang="zh-CN" altLang="en-US" dirty="0">
                <a:latin typeface="宋体" panose="02010600030101010101" pitchFamily="2" charset="-122"/>
              </a:rPr>
              <a:t>先验可能度分布</a:t>
            </a:r>
            <a:r>
              <a:rPr lang="en-US" altLang="zh-CN" dirty="0">
                <a:latin typeface="宋体" panose="02010600030101010101" pitchFamily="2" charset="-122"/>
              </a:rPr>
              <a:t>Q</a:t>
            </a:r>
            <a:r>
              <a:rPr lang="zh-CN" altLang="en-US" dirty="0">
                <a:latin typeface="宋体" panose="02010600030101010101" pitchFamily="2" charset="-122"/>
              </a:rPr>
              <a:t>：根据推断，观察者认为</a:t>
            </a:r>
            <a:r>
              <a:rPr lang="en-US" altLang="zh-CN" dirty="0"/>
              <a:t>x</a:t>
            </a:r>
            <a:r>
              <a:rPr lang="en-US" altLang="zh-CN" baseline="-30000" dirty="0"/>
              <a:t>1</a:t>
            </a:r>
            <a:r>
              <a:rPr lang="zh-CN" altLang="en-US" dirty="0">
                <a:latin typeface="宋体" panose="02010600030101010101" pitchFamily="2" charset="-122"/>
              </a:rPr>
              <a:t>发生的可能度为</a:t>
            </a:r>
            <a:r>
              <a:rPr lang="en-US" altLang="zh-CN" dirty="0"/>
              <a:t>q</a:t>
            </a:r>
            <a:r>
              <a:rPr lang="en-US" altLang="zh-CN" baseline="-30000" dirty="0"/>
              <a:t>1</a:t>
            </a:r>
            <a:r>
              <a:rPr lang="en-US" altLang="zh-CN" dirty="0">
                <a:latin typeface="宋体" panose="02010600030101010101" pitchFamily="2" charset="-122"/>
              </a:rPr>
              <a:t>，</a:t>
            </a:r>
            <a:r>
              <a:rPr lang="en-US" altLang="zh-CN" dirty="0">
                <a:latin typeface="Times New Roman" panose="02020603050405020304" pitchFamily="18" charset="0"/>
              </a:rPr>
              <a:t>…</a:t>
            </a:r>
            <a:r>
              <a:rPr lang="en-US" altLang="zh-CN" dirty="0">
                <a:latin typeface="宋体" panose="02010600030101010101" pitchFamily="2" charset="-122"/>
              </a:rPr>
              <a:t>，</a:t>
            </a:r>
            <a:r>
              <a:rPr lang="en-US" altLang="zh-CN" dirty="0" err="1"/>
              <a:t>x</a:t>
            </a:r>
            <a:r>
              <a:rPr lang="en-US" altLang="zh-CN" baseline="-30000" dirty="0" err="1"/>
              <a:t>n</a:t>
            </a:r>
            <a:r>
              <a:rPr lang="zh-CN" altLang="en-US" dirty="0">
                <a:latin typeface="宋体" panose="02010600030101010101" pitchFamily="2" charset="-122"/>
              </a:rPr>
              <a:t>发生的可能度为</a:t>
            </a:r>
            <a:r>
              <a:rPr lang="en-US" altLang="zh-CN" dirty="0" err="1"/>
              <a:t>q</a:t>
            </a:r>
            <a:r>
              <a:rPr lang="en-US" altLang="zh-CN" baseline="-30000" dirty="0" err="1"/>
              <a:t>n</a:t>
            </a:r>
            <a:r>
              <a:rPr lang="en-US" altLang="zh-CN" dirty="0">
                <a:latin typeface="宋体" panose="02010600030101010101" pitchFamily="2" charset="-122"/>
              </a:rPr>
              <a:t>。</a:t>
            </a:r>
            <a:r>
              <a:rPr lang="en-US" altLang="zh-CN" dirty="0"/>
              <a:t> </a:t>
            </a:r>
          </a:p>
          <a:p>
            <a:pPr eaLnBrk="1" hangingPunct="1">
              <a:buFont typeface="Wingdings" panose="05000000000000000000" pitchFamily="2" charset="2"/>
              <a:buNone/>
            </a:pPr>
            <a:endParaRPr lang="zh-CN" altLang="en-US" dirty="0"/>
          </a:p>
          <a:p>
            <a:pPr eaLnBrk="1" hangingPunct="1"/>
            <a:endParaRPr lang="zh-CN" altLang="en-US" dirty="0"/>
          </a:p>
          <a:p>
            <a:pPr eaLnBrk="1" hangingPunct="1"/>
            <a:r>
              <a:rPr lang="zh-CN" altLang="en-US" dirty="0">
                <a:latin typeface="宋体" panose="02010600030101010101" pitchFamily="2" charset="-122"/>
              </a:rPr>
              <a:t>后验可能度分布</a:t>
            </a:r>
            <a:r>
              <a:rPr lang="en-US" altLang="zh-CN" dirty="0"/>
              <a:t>Q</a:t>
            </a:r>
            <a:r>
              <a:rPr lang="en-US" altLang="zh-CN" baseline="30000" dirty="0"/>
              <a:t>*</a:t>
            </a:r>
            <a:r>
              <a:rPr lang="en-US" altLang="zh-CN" dirty="0"/>
              <a:t> </a:t>
            </a:r>
            <a:r>
              <a:rPr lang="zh-CN" altLang="en-US" dirty="0"/>
              <a:t>：</a:t>
            </a:r>
            <a:r>
              <a:rPr lang="zh-CN" altLang="en-US" dirty="0">
                <a:latin typeface="宋体" panose="02010600030101010101" pitchFamily="2" charset="-122"/>
              </a:rPr>
              <a:t>实际观察的结果，</a:t>
            </a:r>
          </a:p>
          <a:p>
            <a:pPr eaLnBrk="1" hangingPunct="1">
              <a:buFont typeface="Wingdings" panose="05000000000000000000" pitchFamily="2" charset="2"/>
              <a:buNone/>
            </a:pPr>
            <a:r>
              <a:rPr lang="zh-CN" altLang="en-US" dirty="0"/>
              <a:t>     </a:t>
            </a:r>
          </a:p>
          <a:p>
            <a:pPr eaLnBrk="1" hangingPunct="1"/>
            <a:r>
              <a:rPr lang="en-US" altLang="zh-CN" dirty="0"/>
              <a:t>Q</a:t>
            </a:r>
            <a:r>
              <a:rPr lang="zh-CN" altLang="en-US" dirty="0">
                <a:latin typeface="宋体" panose="02010600030101010101" pitchFamily="2" charset="-122"/>
              </a:rPr>
              <a:t>并不是概率，无法用统计的方法求出；</a:t>
            </a:r>
            <a:r>
              <a:rPr lang="en-US" altLang="zh-CN" dirty="0"/>
              <a:t>Q</a:t>
            </a:r>
            <a:r>
              <a:rPr lang="zh-CN" altLang="en-US" dirty="0">
                <a:latin typeface="宋体" panose="02010600030101010101" pitchFamily="2" charset="-122"/>
              </a:rPr>
              <a:t>的数值，纯粹是</a:t>
            </a:r>
            <a:r>
              <a:rPr lang="zh-CN" altLang="en-US" dirty="0">
                <a:solidFill>
                  <a:srgbClr val="FF0000"/>
                </a:solidFill>
                <a:latin typeface="宋体" panose="02010600030101010101" pitchFamily="2" charset="-122"/>
              </a:rPr>
              <a:t>由观察者的经验确定</a:t>
            </a:r>
            <a:r>
              <a:rPr lang="zh-CN" altLang="en-US" dirty="0">
                <a:latin typeface="宋体" panose="02010600030101010101" pitchFamily="2" charset="-122"/>
              </a:rPr>
              <a:t>的。</a:t>
            </a:r>
            <a:r>
              <a:rPr lang="zh-CN" altLang="en-US" dirty="0"/>
              <a:t> </a:t>
            </a:r>
          </a:p>
        </p:txBody>
      </p:sp>
      <p:pic>
        <p:nvPicPr>
          <p:cNvPr id="30724" name="Picture 4" descr="D:\信息科学原理本科课程\可能度.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514600"/>
            <a:ext cx="1352550"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5" name="Picture 5" descr="D:\信息科学原理本科课程\后验可能度.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3505200"/>
            <a:ext cx="1447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6" name="Picture 6" descr="D:\信息科学原理本科课程\后验可能度0-1.bm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800" y="4267200"/>
            <a:ext cx="335280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95323"/>
    </mc:Choice>
    <mc:Fallback xmlns="">
      <p:transition spd="slow" advTm="195323"/>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15D924B-1E0E-4A59-A1D1-E4552FF26CB5}" type="slidenum">
              <a:rPr lang="zh-CN" altLang="en-US" sz="1200" smtClean="0">
                <a:solidFill>
                  <a:srgbClr val="898989"/>
                </a:solidFill>
              </a:rPr>
              <a:pPr>
                <a:spcBef>
                  <a:spcPct val="0"/>
                </a:spcBef>
                <a:buFontTx/>
                <a:buNone/>
              </a:pPr>
              <a:t>28</a:t>
            </a:fld>
            <a:endParaRPr lang="en-US" altLang="zh-CN" sz="1200">
              <a:solidFill>
                <a:srgbClr val="898989"/>
              </a:solidFill>
            </a:endParaRPr>
          </a:p>
        </p:txBody>
      </p:sp>
      <p:sp>
        <p:nvSpPr>
          <p:cNvPr id="32771" name="Rectangle 2"/>
          <p:cNvSpPr>
            <a:spLocks noGrp="1" noChangeArrowheads="1"/>
          </p:cNvSpPr>
          <p:nvPr>
            <p:ph type="title"/>
          </p:nvPr>
        </p:nvSpPr>
        <p:spPr/>
        <p:txBody>
          <a:bodyPr/>
          <a:lstStyle/>
          <a:p>
            <a:pPr eaLnBrk="1" hangingPunct="1"/>
            <a:r>
              <a:rPr lang="zh-CN" altLang="en-US" b="1">
                <a:latin typeface="宋体" panose="02010600030101010101" pitchFamily="2" charset="-122"/>
              </a:rPr>
              <a:t>确定型信息的描述</a:t>
            </a:r>
            <a:r>
              <a:rPr lang="zh-CN" altLang="en-US"/>
              <a:t> </a:t>
            </a:r>
          </a:p>
        </p:txBody>
      </p:sp>
      <p:sp>
        <p:nvSpPr>
          <p:cNvPr id="32772" name="Rectangle 3"/>
          <p:cNvSpPr>
            <a:spLocks noGrp="1" noChangeArrowheads="1"/>
          </p:cNvSpPr>
          <p:nvPr>
            <p:ph type="body" idx="1"/>
          </p:nvPr>
        </p:nvSpPr>
        <p:spPr/>
        <p:txBody>
          <a:bodyPr/>
          <a:lstStyle/>
          <a:p>
            <a:pPr eaLnBrk="1" hangingPunct="1"/>
            <a:r>
              <a:rPr lang="zh-CN" altLang="en-US" dirty="0">
                <a:latin typeface="宋体" panose="02010600030101010101" pitchFamily="2" charset="-122"/>
              </a:rPr>
              <a:t>确定型信息是指由确定试验所提供的信息。</a:t>
            </a:r>
          </a:p>
          <a:p>
            <a:pPr eaLnBrk="1" hangingPunct="1"/>
            <a:r>
              <a:rPr lang="zh-CN" altLang="en-US" dirty="0">
                <a:latin typeface="宋体" panose="02010600030101010101" pitchFamily="2" charset="-122"/>
              </a:rPr>
              <a:t>确定型试验，是指具有确定的试验机构，但初始条件和环境条件具有动态或时变性的试验。</a:t>
            </a:r>
          </a:p>
          <a:p>
            <a:pPr eaLnBrk="1" hangingPunct="1"/>
            <a:r>
              <a:rPr lang="zh-CN" altLang="en-US" dirty="0">
                <a:latin typeface="宋体" panose="02010600030101010101" pitchFamily="2" charset="-122"/>
              </a:rPr>
              <a:t>把信息变换为某种物理量（比如电信号），或者把信息变换为某种代码（特别是变换为某种密码）以及信息的谐波表达式、相关分析、谱分析等等，都可以看作是信息描述的方法。</a:t>
            </a:r>
            <a:r>
              <a:rPr lang="zh-CN" altLang="en-US" dirty="0"/>
              <a:t> </a:t>
            </a:r>
          </a:p>
        </p:txBody>
      </p:sp>
    </p:spTree>
  </p:cSld>
  <p:clrMapOvr>
    <a:masterClrMapping/>
  </p:clrMapOvr>
  <mc:AlternateContent xmlns:mc="http://schemas.openxmlformats.org/markup-compatibility/2006" xmlns:p14="http://schemas.microsoft.com/office/powerpoint/2010/main">
    <mc:Choice Requires="p14">
      <p:transition spd="slow" p14:dur="2000" advTm="64987"/>
    </mc:Choice>
    <mc:Fallback xmlns="">
      <p:transition spd="slow" advTm="64987"/>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00A8081-7E08-4C3E-92B5-70DDA1678E5D}" type="slidenum">
              <a:rPr lang="zh-CN" altLang="en-US" sz="1200" smtClean="0">
                <a:solidFill>
                  <a:srgbClr val="898989"/>
                </a:solidFill>
              </a:rPr>
              <a:pPr>
                <a:spcBef>
                  <a:spcPct val="0"/>
                </a:spcBef>
                <a:buFontTx/>
                <a:buNone/>
              </a:pPr>
              <a:t>29</a:t>
            </a:fld>
            <a:endParaRPr lang="en-US" altLang="zh-CN" sz="1200">
              <a:solidFill>
                <a:srgbClr val="898989"/>
              </a:solidFill>
            </a:endParaRPr>
          </a:p>
        </p:txBody>
      </p:sp>
      <p:sp>
        <p:nvSpPr>
          <p:cNvPr id="33795"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确定型试验系统：简单</a:t>
            </a:r>
            <a:r>
              <a:rPr lang="en-US" altLang="zh-CN" dirty="0"/>
              <a:t>RLC</a:t>
            </a:r>
            <a:r>
              <a:rPr lang="zh-CN" altLang="en-US" dirty="0">
                <a:latin typeface="宋体" panose="02010600030101010101" pitchFamily="2" charset="-122"/>
              </a:rPr>
              <a:t>电路</a:t>
            </a:r>
            <a:r>
              <a:rPr lang="zh-CN" altLang="en-US" dirty="0"/>
              <a:t> </a:t>
            </a:r>
          </a:p>
        </p:txBody>
      </p:sp>
      <p:sp>
        <p:nvSpPr>
          <p:cNvPr id="33796" name="Rectangle 3"/>
          <p:cNvSpPr>
            <a:spLocks noGrp="1" noChangeArrowheads="1"/>
          </p:cNvSpPr>
          <p:nvPr>
            <p:ph type="body" idx="1"/>
          </p:nvPr>
        </p:nvSpPr>
        <p:spPr/>
        <p:txBody>
          <a:bodyPr/>
          <a:lstStyle/>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buFont typeface="Wingdings" panose="05000000000000000000" pitchFamily="2" charset="2"/>
              <a:buNone/>
            </a:pPr>
            <a:r>
              <a:rPr lang="en-US" altLang="zh-CN"/>
              <a:t>U(t)</a:t>
            </a:r>
            <a:r>
              <a:rPr lang="zh-CN" altLang="en-US">
                <a:latin typeface="宋体" panose="02010600030101010101" pitchFamily="2" charset="-122"/>
              </a:rPr>
              <a:t>是电路的激励电源。</a:t>
            </a:r>
            <a:endParaRPr lang="en-US" altLang="zh-CN">
              <a:latin typeface="宋体" panose="02010600030101010101" pitchFamily="2" charset="-122"/>
            </a:endParaRPr>
          </a:p>
          <a:p>
            <a:pPr eaLnBrk="1" hangingPunct="1">
              <a:buFont typeface="Wingdings" panose="05000000000000000000" pitchFamily="2" charset="2"/>
              <a:buNone/>
            </a:pPr>
            <a:r>
              <a:rPr lang="zh-CN" altLang="en-US"/>
              <a:t> </a:t>
            </a:r>
          </a:p>
        </p:txBody>
      </p:sp>
      <p:pic>
        <p:nvPicPr>
          <p:cNvPr id="33797" name="Picture 4" descr="D:\信息科学原理本科课程\图2.3.3  简单RLC电路.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2057400"/>
            <a:ext cx="3810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3798" name="对象 1"/>
          <p:cNvGraphicFramePr>
            <a:graphicFrameLocks noChangeAspect="1"/>
          </p:cNvGraphicFramePr>
          <p:nvPr/>
        </p:nvGraphicFramePr>
        <p:xfrm>
          <a:off x="2268538" y="4797425"/>
          <a:ext cx="4730750" cy="877888"/>
        </p:xfrm>
        <a:graphic>
          <a:graphicData uri="http://schemas.openxmlformats.org/presentationml/2006/ole">
            <mc:AlternateContent xmlns:mc="http://schemas.openxmlformats.org/markup-compatibility/2006">
              <mc:Choice xmlns:v="urn:schemas-microsoft-com:vml" Requires="v">
                <p:oleObj spid="_x0000_s33961" name="Equation" r:id="rId5" imgW="2120760" imgH="393480" progId="Equation.DSMT4">
                  <p:embed/>
                </p:oleObj>
              </mc:Choice>
              <mc:Fallback>
                <p:oleObj name="Equation" r:id="rId5" imgW="2120760" imgH="393480" progId="Equation.DSMT4">
                  <p:embed/>
                  <p:pic>
                    <p:nvPicPr>
                      <p:cNvPr id="0" name="对象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68538" y="4797425"/>
                        <a:ext cx="473075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41651"/>
    </mc:Choice>
    <mc:Fallback xmlns="">
      <p:transition spd="slow" advTm="4165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pPr eaLnBrk="1" hangingPunct="1"/>
            <a:r>
              <a:rPr lang="en-US" altLang="zh-CN"/>
              <a:t>1.1</a:t>
            </a:r>
            <a:r>
              <a:rPr lang="zh-CN" altLang="en-US"/>
              <a:t> 信息的基本概念</a:t>
            </a:r>
          </a:p>
        </p:txBody>
      </p:sp>
      <p:sp>
        <p:nvSpPr>
          <p:cNvPr id="5123" name="内容占位符 2"/>
          <p:cNvSpPr>
            <a:spLocks noGrp="1"/>
          </p:cNvSpPr>
          <p:nvPr>
            <p:ph idx="1"/>
          </p:nvPr>
        </p:nvSpPr>
        <p:spPr/>
        <p:txBody>
          <a:bodyPr/>
          <a:lstStyle/>
          <a:p>
            <a:pPr eaLnBrk="1" hangingPunct="1"/>
            <a:r>
              <a:rPr lang="zh-CN" altLang="en-US"/>
              <a:t>信息的概念与定义（本体论信息、认识论信息、全信息、语法信息、语义信息、语用信息）</a:t>
            </a:r>
            <a:endParaRPr lang="en-US" altLang="zh-CN"/>
          </a:p>
          <a:p>
            <a:pPr eaLnBrk="1" hangingPunct="1"/>
            <a:r>
              <a:rPr lang="zh-CN" altLang="en-US"/>
              <a:t>信息的特征、性质与功能</a:t>
            </a:r>
            <a:endParaRPr lang="en-US" altLang="zh-CN"/>
          </a:p>
          <a:p>
            <a:pPr eaLnBrk="1" hangingPunct="1"/>
            <a:r>
              <a:rPr lang="zh-CN" altLang="en-US"/>
              <a:t>信息的分类、描述和度量</a:t>
            </a:r>
          </a:p>
          <a:p>
            <a:pPr eaLnBrk="1" hangingPunct="1"/>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4364"/>
    </mc:Choice>
    <mc:Fallback xmlns="">
      <p:transition spd="slow" advTm="24364"/>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D75D458E-330B-4F89-BBEB-EBF21D5E0658}" type="slidenum">
              <a:rPr lang="zh-CN" altLang="en-US" sz="1200" smtClean="0">
                <a:solidFill>
                  <a:srgbClr val="898989"/>
                </a:solidFill>
              </a:rPr>
              <a:pPr>
                <a:spcBef>
                  <a:spcPct val="0"/>
                </a:spcBef>
                <a:buFontTx/>
                <a:buNone/>
              </a:pPr>
              <a:t>30</a:t>
            </a:fld>
            <a:endParaRPr lang="en-US" altLang="zh-CN" sz="1200">
              <a:solidFill>
                <a:srgbClr val="898989"/>
              </a:solidFill>
            </a:endParaRPr>
          </a:p>
        </p:txBody>
      </p:sp>
      <p:sp>
        <p:nvSpPr>
          <p:cNvPr id="35843" name="Rectangle 2"/>
          <p:cNvSpPr>
            <a:spLocks noGrp="1" noChangeArrowheads="1"/>
          </p:cNvSpPr>
          <p:nvPr>
            <p:ph type="title"/>
          </p:nvPr>
        </p:nvSpPr>
        <p:spPr/>
        <p:txBody>
          <a:bodyPr/>
          <a:lstStyle/>
          <a:p>
            <a:pPr eaLnBrk="1" hangingPunct="1"/>
            <a:r>
              <a:rPr lang="zh-CN" altLang="en-US" dirty="0"/>
              <a:t>图</a:t>
            </a:r>
          </a:p>
        </p:txBody>
      </p:sp>
      <p:sp>
        <p:nvSpPr>
          <p:cNvPr id="35844" name="Rectangle 3"/>
          <p:cNvSpPr>
            <a:spLocks noGrp="1" noChangeArrowheads="1"/>
          </p:cNvSpPr>
          <p:nvPr>
            <p:ph type="body" idx="1"/>
          </p:nvPr>
        </p:nvSpPr>
        <p:spPr/>
        <p:txBody>
          <a:bodyPr/>
          <a:lstStyle/>
          <a:p>
            <a:pPr eaLnBrk="1" hangingPunct="1"/>
            <a:r>
              <a:rPr lang="zh-CN" altLang="en-US">
                <a:latin typeface="宋体" panose="02010600030101010101" pitchFamily="2" charset="-122"/>
              </a:rPr>
              <a:t>如果已知某个系统的各种状态以及状态之间的转移方式，那么也可以用图论的方法来表示这些状态和状态变化方式（即信息）。</a:t>
            </a:r>
            <a:r>
              <a:rPr lang="zh-CN" altLang="en-US"/>
              <a:t> </a:t>
            </a:r>
          </a:p>
          <a:p>
            <a:pPr eaLnBrk="1" hangingPunct="1"/>
            <a:r>
              <a:rPr lang="zh-CN" altLang="en-US">
                <a:latin typeface="宋体" panose="02010600030101010101" pitchFamily="2" charset="-122"/>
              </a:rPr>
              <a:t>所谓图，就是若干顶点和连接这些顶点的若干边的集合。</a:t>
            </a:r>
          </a:p>
          <a:p>
            <a:pPr eaLnBrk="1" hangingPunct="1">
              <a:buFont typeface="Wingdings" panose="05000000000000000000" pitchFamily="2" charset="2"/>
              <a:buNone/>
            </a:pPr>
            <a:r>
              <a:rPr lang="zh-CN" altLang="en-US"/>
              <a:t> </a:t>
            </a:r>
          </a:p>
          <a:p>
            <a:pPr eaLnBrk="1" hangingPunct="1"/>
            <a:endParaRPr lang="zh-CN" altLang="en-US"/>
          </a:p>
        </p:txBody>
      </p:sp>
      <p:pic>
        <p:nvPicPr>
          <p:cNvPr id="35845" name="Picture 4" descr="D:\信息科学原理本科课程\无向图.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4495800"/>
            <a:ext cx="21621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3686"/>
    </mc:Choice>
    <mc:Fallback xmlns="">
      <p:transition spd="slow" advTm="4368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177808E-2D6C-4CAD-BDD0-836C6C1AED40}" type="slidenum">
              <a:rPr lang="zh-CN" altLang="en-US" sz="1200" smtClean="0">
                <a:solidFill>
                  <a:srgbClr val="898989"/>
                </a:solidFill>
              </a:rPr>
              <a:pPr>
                <a:spcBef>
                  <a:spcPct val="0"/>
                </a:spcBef>
                <a:buFontTx/>
                <a:buNone/>
              </a:pPr>
              <a:t>31</a:t>
            </a:fld>
            <a:endParaRPr lang="en-US" altLang="zh-CN" sz="1200">
              <a:solidFill>
                <a:srgbClr val="898989"/>
              </a:solidFill>
            </a:endParaRPr>
          </a:p>
        </p:txBody>
      </p:sp>
      <p:sp>
        <p:nvSpPr>
          <p:cNvPr id="37891" name="Rectangle 3"/>
          <p:cNvSpPr>
            <a:spLocks noGrp="1" noChangeArrowheads="1"/>
          </p:cNvSpPr>
          <p:nvPr>
            <p:ph type="body" idx="1"/>
          </p:nvPr>
        </p:nvSpPr>
        <p:spPr>
          <a:xfrm>
            <a:off x="134938" y="1560785"/>
            <a:ext cx="8896350" cy="5108575"/>
          </a:xfrm>
        </p:spPr>
        <p:txBody>
          <a:bodyPr/>
          <a:lstStyle/>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endParaRPr lang="zh-CN" altLang="en-US" dirty="0"/>
          </a:p>
          <a:p>
            <a:pPr eaLnBrk="1" hangingPunct="1">
              <a:buFont typeface="Wingdings" panose="05000000000000000000" pitchFamily="2" charset="2"/>
              <a:buNone/>
            </a:pPr>
            <a:r>
              <a:rPr lang="en-US" altLang="zh-CN" dirty="0"/>
              <a:t>   A – </a:t>
            </a:r>
            <a:r>
              <a:rPr lang="zh-CN" altLang="en-US" dirty="0">
                <a:latin typeface="宋体" panose="02010600030101010101" pitchFamily="2" charset="-122"/>
              </a:rPr>
              <a:t>种子状态；</a:t>
            </a:r>
            <a:r>
              <a:rPr lang="en-US" altLang="zh-CN" dirty="0"/>
              <a:t>B – </a:t>
            </a:r>
            <a:r>
              <a:rPr lang="zh-CN" altLang="en-US" dirty="0">
                <a:latin typeface="宋体" panose="02010600030101010101" pitchFamily="2" charset="-122"/>
              </a:rPr>
              <a:t>植物状态；</a:t>
            </a:r>
            <a:r>
              <a:rPr lang="en-US" altLang="zh-CN" dirty="0"/>
              <a:t>C – </a:t>
            </a:r>
            <a:r>
              <a:rPr lang="zh-CN" altLang="en-US" dirty="0">
                <a:latin typeface="宋体" panose="02010600030101010101" pitchFamily="2" charset="-122"/>
              </a:rPr>
              <a:t>开花状态；</a:t>
            </a:r>
            <a:r>
              <a:rPr lang="en-US" altLang="zh-CN" dirty="0"/>
              <a:t>D – </a:t>
            </a:r>
            <a:r>
              <a:rPr lang="zh-CN" altLang="en-US" dirty="0">
                <a:latin typeface="宋体" panose="02010600030101010101" pitchFamily="2" charset="-122"/>
              </a:rPr>
              <a:t>已授粉的植物状态；</a:t>
            </a:r>
            <a:r>
              <a:rPr lang="en-US" altLang="zh-CN" dirty="0"/>
              <a:t>E – </a:t>
            </a:r>
            <a:r>
              <a:rPr lang="zh-CN" altLang="en-US" dirty="0">
                <a:latin typeface="宋体" panose="02010600030101010101" pitchFamily="2" charset="-122"/>
              </a:rPr>
              <a:t>未授粉的植物状态；</a:t>
            </a:r>
            <a:r>
              <a:rPr lang="en-US" altLang="zh-CN" dirty="0"/>
              <a:t>F – </a:t>
            </a:r>
            <a:r>
              <a:rPr lang="zh-CN" altLang="en-US" dirty="0">
                <a:latin typeface="宋体" panose="02010600030101010101" pitchFamily="2" charset="-122"/>
              </a:rPr>
              <a:t>种子的死亡状态。</a:t>
            </a:r>
            <a:r>
              <a:rPr lang="zh-CN" altLang="en-US" dirty="0"/>
              <a:t> </a:t>
            </a:r>
          </a:p>
        </p:txBody>
      </p:sp>
      <p:pic>
        <p:nvPicPr>
          <p:cNvPr id="37892" name="Picture 4" descr="D:\信息科学原理本科课程\有向图.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4515" y="1560785"/>
            <a:ext cx="4146303" cy="2794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4C8AF2CE-BB68-4F4D-AA67-8128FF85A41D}"/>
              </a:ext>
            </a:extLst>
          </p:cNvPr>
          <p:cNvSpPr>
            <a:spLocks noGrp="1" noChangeArrowheads="1"/>
          </p:cNvSpPr>
          <p:nvPr>
            <p:ph type="title"/>
          </p:nvPr>
        </p:nvSpPr>
        <p:spPr>
          <a:xfrm>
            <a:off x="468313" y="362826"/>
            <a:ext cx="8229600" cy="833926"/>
          </a:xfrm>
        </p:spPr>
        <p:txBody>
          <a:bodyPr/>
          <a:lstStyle/>
          <a:p>
            <a:pPr eaLnBrk="1" hangingPunct="1"/>
            <a:r>
              <a:rPr lang="zh-CN" altLang="en-US" dirty="0">
                <a:latin typeface="宋体" panose="02010600030101010101" pitchFamily="2" charset="-122"/>
              </a:rPr>
              <a:t>描述一年生植物的运动状态和状态变化方式的图</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167439"/>
    </mc:Choice>
    <mc:Fallback xmlns="">
      <p:transition spd="slow" advTm="167439"/>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BF090D3-B179-4961-9648-1E8AEA96C482}" type="slidenum">
              <a:rPr lang="zh-CN" altLang="en-US" sz="1200" smtClean="0">
                <a:solidFill>
                  <a:srgbClr val="898989"/>
                </a:solidFill>
              </a:rPr>
              <a:pPr>
                <a:spcBef>
                  <a:spcPct val="0"/>
                </a:spcBef>
                <a:buFontTx/>
                <a:buNone/>
              </a:pPr>
              <a:t>32</a:t>
            </a:fld>
            <a:endParaRPr lang="en-US" altLang="zh-CN" sz="1200">
              <a:solidFill>
                <a:srgbClr val="898989"/>
              </a:solidFill>
            </a:endParaRPr>
          </a:p>
        </p:txBody>
      </p:sp>
      <p:sp>
        <p:nvSpPr>
          <p:cNvPr id="39939" name="Rectangle 3"/>
          <p:cNvSpPr>
            <a:spLocks noGrp="1" noChangeArrowheads="1"/>
          </p:cNvSpPr>
          <p:nvPr>
            <p:ph type="body" idx="1"/>
          </p:nvPr>
        </p:nvSpPr>
        <p:spPr>
          <a:xfrm>
            <a:off x="134938" y="1143000"/>
            <a:ext cx="8896350" cy="5108575"/>
          </a:xfrm>
        </p:spPr>
        <p:txBody>
          <a:bodyPr/>
          <a:lstStyle/>
          <a:p>
            <a:pPr eaLnBrk="1" hangingPunct="1"/>
            <a:r>
              <a:rPr lang="zh-CN" altLang="en-US">
                <a:latin typeface="宋体" panose="02010600030101010101" pitchFamily="2" charset="-122"/>
              </a:rPr>
              <a:t>数据表格、公式曲线等等也可以用来表示确定型信息。</a:t>
            </a:r>
            <a:r>
              <a:rPr lang="zh-CN" altLang="en-US"/>
              <a:t> </a:t>
            </a:r>
          </a:p>
        </p:txBody>
      </p:sp>
      <p:pic>
        <p:nvPicPr>
          <p:cNvPr id="39940" name="Picture 4" descr="D:\信息科学原理本科课程\表格信息.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971800"/>
            <a:ext cx="845661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95412"/>
    </mc:Choice>
    <mc:Fallback xmlns="">
      <p:transition spd="slow" advTm="95412"/>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03C09F2-6A2F-49E3-88CC-26A672F5389F}" type="slidenum">
              <a:rPr lang="zh-CN" altLang="en-US" sz="1200" smtClean="0">
                <a:solidFill>
                  <a:srgbClr val="898989"/>
                </a:solidFill>
              </a:rPr>
              <a:pPr>
                <a:spcBef>
                  <a:spcPct val="0"/>
                </a:spcBef>
                <a:buFontTx/>
                <a:buNone/>
              </a:pPr>
              <a:t>33</a:t>
            </a:fld>
            <a:endParaRPr lang="en-US" altLang="zh-CN" sz="1200">
              <a:solidFill>
                <a:srgbClr val="898989"/>
              </a:solidFill>
            </a:endParaRPr>
          </a:p>
        </p:txBody>
      </p:sp>
      <p:sp>
        <p:nvSpPr>
          <p:cNvPr id="41987" name="Rectangle 3"/>
          <p:cNvSpPr>
            <a:spLocks noGrp="1" noChangeArrowheads="1"/>
          </p:cNvSpPr>
          <p:nvPr>
            <p:ph type="body" idx="1"/>
          </p:nvPr>
        </p:nvSpPr>
        <p:spPr>
          <a:xfrm>
            <a:off x="134938" y="990600"/>
            <a:ext cx="8896350" cy="5260975"/>
          </a:xfrm>
        </p:spPr>
        <p:txBody>
          <a:bodyPr/>
          <a:lstStyle/>
          <a:p>
            <a:pPr eaLnBrk="1" hangingPunct="1"/>
            <a:r>
              <a:rPr lang="zh-CN" altLang="en-US" dirty="0">
                <a:latin typeface="宋体" panose="02010600030101010101" pitchFamily="2" charset="-122"/>
              </a:rPr>
              <a:t>数学公式也是描述确定型信息的一种方法。</a:t>
            </a:r>
          </a:p>
          <a:p>
            <a:pPr eaLnBrk="1" hangingPunct="1">
              <a:buFont typeface="Wingdings" panose="05000000000000000000" pitchFamily="2" charset="2"/>
              <a:buNone/>
            </a:pPr>
            <a:r>
              <a:rPr lang="zh-CN" altLang="en-US" dirty="0">
                <a:cs typeface="Times New Roman" panose="02020603050405020304" pitchFamily="18" charset="0"/>
              </a:rPr>
              <a:t>    </a:t>
            </a:r>
            <a:r>
              <a:rPr lang="zh-CN" altLang="en-US" sz="2800" dirty="0">
                <a:cs typeface="Times New Roman" panose="02020603050405020304" pitchFamily="18" charset="0"/>
              </a:rPr>
              <a:t>用符号</a:t>
            </a:r>
            <a:r>
              <a:rPr lang="en-US" altLang="zh-CN" sz="2800" dirty="0" err="1">
                <a:cs typeface="Times New Roman" panose="02020603050405020304" pitchFamily="18" charset="0"/>
              </a:rPr>
              <a:t>x</a:t>
            </a:r>
            <a:r>
              <a:rPr lang="en-US" altLang="zh-CN" sz="2800" baseline="-30000" dirty="0" err="1">
                <a:cs typeface="Times New Roman" panose="02020603050405020304" pitchFamily="18" charset="0"/>
              </a:rPr>
              <a:t>ij</a:t>
            </a:r>
            <a:r>
              <a:rPr lang="zh-CN" altLang="en-US" sz="2800" dirty="0">
                <a:cs typeface="Times New Roman" panose="02020603050405020304" pitchFamily="18" charset="0"/>
              </a:rPr>
              <a:t>表示从第</a:t>
            </a:r>
            <a:r>
              <a:rPr lang="en-US" altLang="zh-CN" sz="2800" dirty="0" err="1">
                <a:cs typeface="Times New Roman" panose="02020603050405020304" pitchFamily="18" charset="0"/>
              </a:rPr>
              <a:t>i</a:t>
            </a:r>
            <a:r>
              <a:rPr lang="zh-CN" altLang="en-US" sz="2800" dirty="0">
                <a:cs typeface="Times New Roman" panose="02020603050405020304" pitchFamily="18" charset="0"/>
              </a:rPr>
              <a:t>供应点购买并运到第</a:t>
            </a:r>
            <a:r>
              <a:rPr lang="en-US" altLang="zh-CN" sz="2800" dirty="0">
                <a:cs typeface="Times New Roman" panose="02020603050405020304" pitchFamily="18" charset="0"/>
              </a:rPr>
              <a:t>j</a:t>
            </a:r>
            <a:r>
              <a:rPr lang="zh-CN" altLang="en-US" sz="2800" dirty="0">
                <a:cs typeface="Times New Roman" panose="02020603050405020304" pitchFamily="18" charset="0"/>
              </a:rPr>
              <a:t>号仓库的产品数量，</a:t>
            </a:r>
            <a:r>
              <a:rPr lang="en-US" altLang="zh-CN" sz="2800" dirty="0" err="1">
                <a:cs typeface="Times New Roman" panose="02020603050405020304" pitchFamily="18" charset="0"/>
              </a:rPr>
              <a:t>i</a:t>
            </a:r>
            <a:r>
              <a:rPr lang="en-US" altLang="zh-CN" sz="2800" dirty="0">
                <a:cs typeface="Times New Roman" panose="02020603050405020304" pitchFamily="18" charset="0"/>
              </a:rPr>
              <a:t>=1，2，3，4；j=1，2，3</a:t>
            </a:r>
            <a:r>
              <a:rPr lang="en-US" altLang="zh-CN" sz="2800" dirty="0"/>
              <a:t>，</a:t>
            </a:r>
            <a:r>
              <a:rPr lang="zh-CN" altLang="en-US" sz="2800" dirty="0">
                <a:latin typeface="宋体" panose="02010600030101010101" pitchFamily="2" charset="-122"/>
              </a:rPr>
              <a:t>目标信息为</a:t>
            </a:r>
            <a:r>
              <a:rPr lang="zh-CN" altLang="en-US" sz="2800" dirty="0"/>
              <a:t> </a:t>
            </a:r>
          </a:p>
          <a:p>
            <a:pPr eaLnBrk="1" hangingPunct="1">
              <a:buFont typeface="Wingdings" panose="05000000000000000000" pitchFamily="2" charset="2"/>
              <a:buNone/>
            </a:pPr>
            <a:endParaRPr lang="zh-CN" altLang="en-US" sz="2800" dirty="0"/>
          </a:p>
          <a:p>
            <a:pPr eaLnBrk="1" hangingPunct="1">
              <a:buFont typeface="Wingdings" panose="05000000000000000000" pitchFamily="2" charset="2"/>
              <a:buNone/>
            </a:pPr>
            <a:r>
              <a:rPr lang="zh-CN" altLang="en-US" sz="2800" dirty="0">
                <a:latin typeface="宋体" panose="02010600030101010101" pitchFamily="2" charset="-122"/>
              </a:rPr>
              <a:t>  约束信息为</a:t>
            </a:r>
            <a:r>
              <a:rPr lang="zh-CN" altLang="en-US" dirty="0"/>
              <a:t> </a:t>
            </a:r>
          </a:p>
          <a:p>
            <a:pPr eaLnBrk="1" hangingPunct="1">
              <a:buFont typeface="Wingdings" panose="05000000000000000000" pitchFamily="2" charset="2"/>
              <a:buNone/>
            </a:pPr>
            <a:endParaRPr lang="zh-CN" altLang="en-US" dirty="0">
              <a:latin typeface="宋体" panose="02010600030101010101" pitchFamily="2" charset="-122"/>
            </a:endParaRPr>
          </a:p>
          <a:p>
            <a:pPr eaLnBrk="1" hangingPunct="1">
              <a:buFont typeface="Wingdings" panose="05000000000000000000" pitchFamily="2" charset="2"/>
              <a:buNone/>
            </a:pPr>
            <a:r>
              <a:rPr lang="zh-CN" altLang="en-US" dirty="0"/>
              <a:t> </a:t>
            </a:r>
          </a:p>
        </p:txBody>
      </p:sp>
      <p:pic>
        <p:nvPicPr>
          <p:cNvPr id="41988" name="Picture 4" descr="D:\信息科学原理本科课程\目标信息.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590800"/>
            <a:ext cx="2667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Picture 5" descr="D:\信息科学原理本科课程\约束信息.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810000"/>
            <a:ext cx="53340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35481"/>
    </mc:Choice>
    <mc:Fallback xmlns="">
      <p:transition spd="slow" advTm="135481"/>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77668C4-39B0-4253-B14B-D1F0B524174A}" type="slidenum">
              <a:rPr lang="zh-CN" altLang="en-US" sz="1200" smtClean="0">
                <a:solidFill>
                  <a:srgbClr val="898989"/>
                </a:solidFill>
              </a:rPr>
              <a:pPr>
                <a:spcBef>
                  <a:spcPct val="0"/>
                </a:spcBef>
                <a:buFontTx/>
                <a:buNone/>
              </a:pPr>
              <a:t>34</a:t>
            </a:fld>
            <a:endParaRPr lang="en-US" altLang="zh-CN" sz="1200">
              <a:solidFill>
                <a:srgbClr val="898989"/>
              </a:solidFill>
            </a:endParaRPr>
          </a:p>
        </p:txBody>
      </p:sp>
      <p:sp>
        <p:nvSpPr>
          <p:cNvPr id="44035" name="Rectangle 2"/>
          <p:cNvSpPr>
            <a:spLocks noGrp="1" noChangeArrowheads="1"/>
          </p:cNvSpPr>
          <p:nvPr>
            <p:ph type="title"/>
          </p:nvPr>
        </p:nvSpPr>
        <p:spPr/>
        <p:txBody>
          <a:bodyPr/>
          <a:lstStyle/>
          <a:p>
            <a:pPr eaLnBrk="1" hangingPunct="1"/>
            <a:r>
              <a:rPr lang="zh-CN" altLang="en-US" b="1">
                <a:latin typeface="宋体" panose="02010600030101010101" pitchFamily="2" charset="-122"/>
              </a:rPr>
              <a:t>模糊信息的描述</a:t>
            </a:r>
            <a:r>
              <a:rPr lang="zh-CN" altLang="en-US"/>
              <a:t> </a:t>
            </a:r>
          </a:p>
        </p:txBody>
      </p:sp>
      <p:sp>
        <p:nvSpPr>
          <p:cNvPr id="44036" name="Rectangle 3"/>
          <p:cNvSpPr>
            <a:spLocks noGrp="1" noChangeArrowheads="1"/>
          </p:cNvSpPr>
          <p:nvPr>
            <p:ph type="body" idx="1"/>
          </p:nvPr>
        </p:nvSpPr>
        <p:spPr/>
        <p:txBody>
          <a:bodyPr/>
          <a:lstStyle/>
          <a:p>
            <a:pPr eaLnBrk="1" hangingPunct="1">
              <a:lnSpc>
                <a:spcPct val="90000"/>
              </a:lnSpc>
            </a:pPr>
            <a:r>
              <a:rPr lang="zh-CN" altLang="en-US" dirty="0">
                <a:latin typeface="宋体" panose="02010600030101010101" pitchFamily="2" charset="-122"/>
              </a:rPr>
              <a:t>模糊集合：各个元素的隶属度（对集合性质的满足程度）是模糊的。</a:t>
            </a:r>
          </a:p>
          <a:p>
            <a:pPr eaLnBrk="1" hangingPunct="1">
              <a:lnSpc>
                <a:spcPct val="90000"/>
              </a:lnSpc>
            </a:pPr>
            <a:r>
              <a:rPr lang="zh-CN" altLang="en-US" dirty="0">
                <a:latin typeface="宋体" panose="02010600030101010101" pitchFamily="2" charset="-122"/>
              </a:rPr>
              <a:t>例如，模糊集：</a:t>
            </a:r>
            <a:r>
              <a:rPr lang="zh-CN" altLang="en-US" dirty="0">
                <a:latin typeface="Times New Roman" panose="02020603050405020304" pitchFamily="18" charset="0"/>
              </a:rPr>
              <a:t>“</a:t>
            </a:r>
            <a:r>
              <a:rPr lang="zh-CN" altLang="en-US" dirty="0">
                <a:latin typeface="宋体" panose="02010600030101010101" pitchFamily="2" charset="-122"/>
              </a:rPr>
              <a:t>远大于</a:t>
            </a:r>
            <a:r>
              <a:rPr lang="zh-CN" altLang="en-US" dirty="0"/>
              <a:t>1</a:t>
            </a:r>
            <a:r>
              <a:rPr lang="zh-CN" altLang="en-US" dirty="0">
                <a:latin typeface="宋体" panose="02010600030101010101" pitchFamily="2" charset="-122"/>
              </a:rPr>
              <a:t>的正实数集</a:t>
            </a:r>
            <a:r>
              <a:rPr lang="zh-CN" altLang="en-US" dirty="0">
                <a:latin typeface="Times New Roman" panose="02020603050405020304" pitchFamily="18" charset="0"/>
              </a:rPr>
              <a:t>”</a:t>
            </a:r>
            <a:r>
              <a:rPr lang="zh-CN" altLang="en-US" dirty="0">
                <a:latin typeface="宋体" panose="02010600030101010101" pitchFamily="2" charset="-122"/>
              </a:rPr>
              <a:t>，它的元素包括大于</a:t>
            </a:r>
            <a:r>
              <a:rPr lang="zh-CN" altLang="en-US" dirty="0"/>
              <a:t>1</a:t>
            </a:r>
            <a:r>
              <a:rPr lang="zh-CN" altLang="en-US" dirty="0">
                <a:latin typeface="宋体" panose="02010600030101010101" pitchFamily="2" charset="-122"/>
              </a:rPr>
              <a:t>的所有正实数，而这些元素满足性质</a:t>
            </a:r>
            <a:r>
              <a:rPr lang="zh-CN" altLang="en-US" dirty="0">
                <a:latin typeface="Times New Roman" panose="02020603050405020304" pitchFamily="18" charset="0"/>
              </a:rPr>
              <a:t>“</a:t>
            </a:r>
            <a:r>
              <a:rPr lang="zh-CN" altLang="en-US" dirty="0">
                <a:latin typeface="宋体" panose="02010600030101010101" pitchFamily="2" charset="-122"/>
              </a:rPr>
              <a:t>远大于</a:t>
            </a:r>
            <a:r>
              <a:rPr lang="zh-CN" altLang="en-US" dirty="0"/>
              <a:t>1</a:t>
            </a:r>
            <a:r>
              <a:rPr lang="zh-CN" altLang="en-US" dirty="0">
                <a:latin typeface="Times New Roman" panose="02020603050405020304" pitchFamily="18" charset="0"/>
              </a:rPr>
              <a:t>”</a:t>
            </a:r>
            <a:r>
              <a:rPr lang="zh-CN" altLang="en-US" dirty="0">
                <a:latin typeface="宋体" panose="02010600030101010101" pitchFamily="2" charset="-122"/>
              </a:rPr>
              <a:t>的程度是模糊的。</a:t>
            </a:r>
            <a:r>
              <a:rPr lang="zh-CN" altLang="en-US" dirty="0">
                <a:latin typeface="Times New Roman" panose="02020603050405020304" pitchFamily="18" charset="0"/>
              </a:rPr>
              <a:t>“</a:t>
            </a:r>
            <a:r>
              <a:rPr lang="zh-CN" altLang="en-US" dirty="0"/>
              <a:t>10</a:t>
            </a:r>
            <a:r>
              <a:rPr lang="zh-CN" altLang="en-US" dirty="0">
                <a:latin typeface="Times New Roman" panose="02020603050405020304" pitchFamily="18" charset="0"/>
              </a:rPr>
              <a:t>”</a:t>
            </a:r>
            <a:r>
              <a:rPr lang="zh-CN" altLang="en-US" dirty="0">
                <a:latin typeface="宋体" panose="02010600030101010101" pitchFamily="2" charset="-122"/>
              </a:rPr>
              <a:t>以上的正实数的满足程度为</a:t>
            </a:r>
            <a:r>
              <a:rPr lang="zh-CN" altLang="en-US" dirty="0"/>
              <a:t>1，</a:t>
            </a:r>
            <a:r>
              <a:rPr lang="zh-CN" altLang="en-US" dirty="0">
                <a:latin typeface="Times New Roman" panose="02020603050405020304" pitchFamily="18" charset="0"/>
              </a:rPr>
              <a:t>“</a:t>
            </a:r>
            <a:r>
              <a:rPr lang="zh-CN" altLang="en-US" dirty="0"/>
              <a:t>5</a:t>
            </a:r>
            <a:r>
              <a:rPr lang="zh-CN" altLang="en-US" dirty="0">
                <a:latin typeface="Times New Roman" panose="02020603050405020304" pitchFamily="18" charset="0"/>
              </a:rPr>
              <a:t>”</a:t>
            </a:r>
            <a:r>
              <a:rPr lang="zh-CN" altLang="en-US" dirty="0">
                <a:latin typeface="宋体" panose="02010600030101010101" pitchFamily="2" charset="-122"/>
              </a:rPr>
              <a:t>的满足的程度可能只有一半左右，而</a:t>
            </a:r>
            <a:r>
              <a:rPr lang="zh-CN" altLang="en-US" dirty="0">
                <a:latin typeface="Times New Roman" panose="02020603050405020304" pitchFamily="18" charset="0"/>
              </a:rPr>
              <a:t>“</a:t>
            </a:r>
            <a:r>
              <a:rPr lang="zh-CN" altLang="en-US" dirty="0"/>
              <a:t>2</a:t>
            </a:r>
            <a:r>
              <a:rPr lang="zh-CN" altLang="en-US" dirty="0">
                <a:latin typeface="Times New Roman" panose="02020603050405020304" pitchFamily="18" charset="0"/>
              </a:rPr>
              <a:t>”</a:t>
            </a:r>
            <a:r>
              <a:rPr lang="zh-CN" altLang="en-US" dirty="0">
                <a:latin typeface="宋体" panose="02010600030101010101" pitchFamily="2" charset="-122"/>
              </a:rPr>
              <a:t>的满足程度却只有零点几。但它们都</a:t>
            </a:r>
            <a:r>
              <a:rPr lang="zh-CN" altLang="en-US" dirty="0">
                <a:latin typeface="Times New Roman" panose="02020603050405020304" pitchFamily="18" charset="0"/>
              </a:rPr>
              <a:t>“</a:t>
            </a:r>
            <a:r>
              <a:rPr lang="zh-CN" altLang="en-US" dirty="0">
                <a:latin typeface="宋体" panose="02010600030101010101" pitchFamily="2" charset="-122"/>
              </a:rPr>
              <a:t>在一定程度上</a:t>
            </a:r>
            <a:r>
              <a:rPr lang="zh-CN" altLang="en-US" dirty="0">
                <a:latin typeface="Times New Roman" panose="02020603050405020304" pitchFamily="18" charset="0"/>
              </a:rPr>
              <a:t>”</a:t>
            </a:r>
            <a:r>
              <a:rPr lang="zh-CN" altLang="en-US" dirty="0">
                <a:latin typeface="宋体" panose="02010600030101010101" pitchFamily="2" charset="-122"/>
              </a:rPr>
              <a:t>具有</a:t>
            </a:r>
            <a:r>
              <a:rPr lang="zh-CN" altLang="en-US" dirty="0">
                <a:latin typeface="Times New Roman" panose="02020603050405020304" pitchFamily="18" charset="0"/>
              </a:rPr>
              <a:t>“</a:t>
            </a:r>
            <a:r>
              <a:rPr lang="zh-CN" altLang="en-US" dirty="0">
                <a:latin typeface="宋体" panose="02010600030101010101" pitchFamily="2" charset="-122"/>
              </a:rPr>
              <a:t>远大于</a:t>
            </a:r>
            <a:r>
              <a:rPr lang="zh-CN" altLang="en-US" dirty="0"/>
              <a:t>1</a:t>
            </a:r>
            <a:r>
              <a:rPr lang="zh-CN" altLang="en-US" dirty="0">
                <a:latin typeface="Times New Roman" panose="02020603050405020304" pitchFamily="18" charset="0"/>
              </a:rPr>
              <a:t>”</a:t>
            </a:r>
            <a:r>
              <a:rPr lang="zh-CN" altLang="en-US" dirty="0">
                <a:latin typeface="宋体" panose="02010600030101010101" pitchFamily="2" charset="-122"/>
              </a:rPr>
              <a:t>这一性质。</a:t>
            </a:r>
            <a:r>
              <a:rPr lang="zh-CN" altLang="en-US" dirty="0"/>
              <a:t> </a:t>
            </a:r>
          </a:p>
        </p:txBody>
      </p:sp>
    </p:spTree>
  </p:cSld>
  <p:clrMapOvr>
    <a:masterClrMapping/>
  </p:clrMapOvr>
  <mc:AlternateContent xmlns:mc="http://schemas.openxmlformats.org/markup-compatibility/2006" xmlns:p14="http://schemas.microsoft.com/office/powerpoint/2010/main">
    <mc:Choice Requires="p14">
      <p:transition spd="slow" p14:dur="2000" advTm="106545"/>
    </mc:Choice>
    <mc:Fallback xmlns="">
      <p:transition spd="slow" advTm="106545"/>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7D43C-AA6A-4966-A51E-7BCCE85CC175}" type="slidenum">
              <a:rPr lang="zh-CN" altLang="en-US" sz="1200" smtClean="0">
                <a:solidFill>
                  <a:srgbClr val="898989"/>
                </a:solidFill>
              </a:rPr>
              <a:pPr>
                <a:spcBef>
                  <a:spcPct val="0"/>
                </a:spcBef>
                <a:buFontTx/>
                <a:buNone/>
              </a:pPr>
              <a:t>35</a:t>
            </a:fld>
            <a:endParaRPr lang="en-US" altLang="zh-CN" sz="1200">
              <a:solidFill>
                <a:srgbClr val="898989"/>
              </a:solidFill>
            </a:endParaRPr>
          </a:p>
        </p:txBody>
      </p:sp>
      <p:sp>
        <p:nvSpPr>
          <p:cNvPr id="45059" name="Rectangle 3"/>
          <p:cNvSpPr>
            <a:spLocks noGrp="1" noChangeArrowheads="1"/>
          </p:cNvSpPr>
          <p:nvPr>
            <p:ph type="body" idx="1"/>
          </p:nvPr>
        </p:nvSpPr>
        <p:spPr>
          <a:xfrm>
            <a:off x="134938" y="1066800"/>
            <a:ext cx="8896350" cy="5184775"/>
          </a:xfrm>
        </p:spPr>
        <p:txBody>
          <a:bodyPr/>
          <a:lstStyle/>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r>
              <a:rPr lang="zh-CN" altLang="en-US">
                <a:latin typeface="宋体" panose="02010600030101010101" pitchFamily="2" charset="-122"/>
              </a:rPr>
              <a:t>模糊集的隶属度分布曲线是一种平滑过渡的曲线。</a:t>
            </a:r>
          </a:p>
          <a:p>
            <a:pPr eaLnBrk="1" hangingPunct="1"/>
            <a:r>
              <a:rPr lang="zh-CN" altLang="en-US">
                <a:latin typeface="宋体" panose="02010600030101010101" pitchFamily="2" charset="-122"/>
              </a:rPr>
              <a:t>普通集合的示性函数（即隶属度）分布曲线是具有突变跳跃的曲线。 </a:t>
            </a:r>
            <a:r>
              <a:rPr lang="zh-CN" altLang="en-US"/>
              <a:t> </a:t>
            </a:r>
          </a:p>
        </p:txBody>
      </p:sp>
      <p:pic>
        <p:nvPicPr>
          <p:cNvPr id="45060" name="Picture 4" descr="D:\信息科学原理本科课程\模糊集合.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19200"/>
            <a:ext cx="31242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5" descr="D:\信息科学原理本科课程\普通集合.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219200"/>
            <a:ext cx="2971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98940"/>
    </mc:Choice>
    <mc:Fallback xmlns="">
      <p:transition spd="slow" advTm="9894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606E98C-FAE8-4399-A998-561D2CE91B28}" type="slidenum">
              <a:rPr lang="zh-CN" altLang="en-US" sz="1200" smtClean="0">
                <a:solidFill>
                  <a:srgbClr val="898989"/>
                </a:solidFill>
              </a:rPr>
              <a:pPr>
                <a:spcBef>
                  <a:spcPct val="0"/>
                </a:spcBef>
                <a:buFontTx/>
                <a:buNone/>
              </a:pPr>
              <a:t>36</a:t>
            </a:fld>
            <a:endParaRPr lang="en-US" altLang="zh-CN" sz="1200" dirty="0">
              <a:solidFill>
                <a:srgbClr val="898989"/>
              </a:solidFill>
            </a:endParaRPr>
          </a:p>
        </p:txBody>
      </p:sp>
      <p:sp>
        <p:nvSpPr>
          <p:cNvPr id="47107" name="Rectangle 3"/>
          <p:cNvSpPr>
            <a:spLocks noGrp="1" noChangeArrowheads="1"/>
          </p:cNvSpPr>
          <p:nvPr>
            <p:ph type="body" idx="1"/>
          </p:nvPr>
        </p:nvSpPr>
        <p:spPr>
          <a:xfrm>
            <a:off x="134938" y="692696"/>
            <a:ext cx="8896350" cy="5558879"/>
          </a:xfrm>
        </p:spPr>
        <p:txBody>
          <a:bodyPr/>
          <a:lstStyle/>
          <a:p>
            <a:pPr eaLnBrk="1" hangingPunct="1">
              <a:lnSpc>
                <a:spcPct val="90000"/>
              </a:lnSpc>
              <a:buFont typeface="Wingdings" panose="05000000000000000000" pitchFamily="2" charset="2"/>
              <a:buNone/>
            </a:pPr>
            <a:endParaRPr lang="en-US" altLang="zh-CN" dirty="0"/>
          </a:p>
          <a:p>
            <a:pPr eaLnBrk="1" hangingPunct="1">
              <a:lnSpc>
                <a:spcPct val="90000"/>
              </a:lnSpc>
              <a:buFont typeface="Wingdings" panose="05000000000000000000" pitchFamily="2" charset="2"/>
              <a:buNone/>
            </a:pPr>
            <a:r>
              <a:rPr lang="zh-CN" altLang="en-US" dirty="0">
                <a:latin typeface="宋体" panose="02010600030101010101" pitchFamily="2" charset="-122"/>
              </a:rPr>
              <a:t>  </a:t>
            </a:r>
            <a:r>
              <a:rPr lang="zh-CN" altLang="en-US" sz="2800" dirty="0">
                <a:latin typeface="宋体" panose="02010600030101010101" pitchFamily="2" charset="-122"/>
              </a:rPr>
              <a:t>用模糊集隶属度曲线来描述模糊事物的</a:t>
            </a:r>
            <a:r>
              <a:rPr lang="zh-CN" altLang="en-US" sz="2800" dirty="0">
                <a:latin typeface="Times New Roman" panose="02020603050405020304" pitchFamily="18" charset="0"/>
              </a:rPr>
              <a:t>“</a:t>
            </a:r>
            <a:r>
              <a:rPr lang="zh-CN" altLang="en-US" sz="2800" dirty="0">
                <a:latin typeface="宋体" panose="02010600030101010101" pitchFamily="2" charset="-122"/>
              </a:rPr>
              <a:t>运动状态及其变化方式</a:t>
            </a:r>
            <a:r>
              <a:rPr lang="zh-CN" altLang="en-US" sz="2800" dirty="0">
                <a:latin typeface="Times New Roman" panose="02020603050405020304" pitchFamily="18" charset="0"/>
              </a:rPr>
              <a:t>”</a:t>
            </a:r>
            <a:r>
              <a:rPr lang="zh-CN" altLang="en-US" sz="2800" dirty="0">
                <a:latin typeface="宋体" panose="02010600030101010101" pitchFamily="2" charset="-122"/>
              </a:rPr>
              <a:t>。把模糊集元素所具有的隶属度记为</a:t>
            </a:r>
            <a:r>
              <a:rPr lang="en-US" altLang="zh-CN" sz="2800" dirty="0"/>
              <a:t>f</a:t>
            </a:r>
            <a:r>
              <a:rPr lang="en-US" altLang="zh-CN" sz="2800" dirty="0">
                <a:latin typeface="宋体" panose="02010600030101010101" pitchFamily="2" charset="-122"/>
              </a:rPr>
              <a:t>，</a:t>
            </a:r>
            <a:r>
              <a:rPr lang="zh-CN" altLang="en-US" sz="2800" dirty="0">
                <a:latin typeface="宋体" panose="02010600030101010101" pitchFamily="2" charset="-122"/>
              </a:rPr>
              <a:t>第</a:t>
            </a:r>
            <a:r>
              <a:rPr lang="en-US" altLang="zh-CN" sz="2800" dirty="0" err="1"/>
              <a:t>i</a:t>
            </a:r>
            <a:r>
              <a:rPr lang="zh-CN" altLang="en-US" sz="2800" dirty="0">
                <a:latin typeface="宋体" panose="02010600030101010101" pitchFamily="2" charset="-122"/>
              </a:rPr>
              <a:t>个元素的隶属度记为</a:t>
            </a:r>
            <a:r>
              <a:rPr lang="en-US" altLang="zh-CN" sz="2800" dirty="0"/>
              <a:t>f</a:t>
            </a:r>
            <a:r>
              <a:rPr lang="en-US" altLang="zh-CN" sz="2800" baseline="-30000" dirty="0"/>
              <a:t>i</a:t>
            </a:r>
            <a:r>
              <a:rPr lang="en-US" altLang="zh-CN" sz="2800" dirty="0">
                <a:latin typeface="宋体" panose="02010600030101010101" pitchFamily="2" charset="-122"/>
              </a:rPr>
              <a:t>，</a:t>
            </a:r>
            <a:r>
              <a:rPr lang="zh-CN" altLang="en-US" sz="2800" dirty="0">
                <a:latin typeface="宋体" panose="02010600030101010101" pitchFamily="2" charset="-122"/>
              </a:rPr>
              <a:t>整个模糊集上的隶属度分布则记为</a:t>
            </a:r>
            <a:r>
              <a:rPr lang="en-US" altLang="zh-CN" sz="2800" dirty="0"/>
              <a:t>F</a:t>
            </a:r>
            <a:r>
              <a:rPr lang="en-US" altLang="zh-CN" sz="2800" dirty="0">
                <a:latin typeface="宋体" panose="02010600030101010101" pitchFamily="2" charset="-122"/>
              </a:rPr>
              <a:t>。</a:t>
            </a:r>
            <a:r>
              <a:rPr lang="en-US" altLang="zh-CN" sz="2800" dirty="0"/>
              <a:t> </a:t>
            </a:r>
          </a:p>
          <a:p>
            <a:pPr eaLnBrk="1" hangingPunct="1">
              <a:lnSpc>
                <a:spcPct val="90000"/>
              </a:lnSpc>
              <a:buFont typeface="Wingdings" panose="05000000000000000000" pitchFamily="2" charset="2"/>
              <a:buNone/>
            </a:pPr>
            <a:endParaRPr lang="en-US" altLang="zh-CN" sz="2800" dirty="0"/>
          </a:p>
          <a:p>
            <a:pPr eaLnBrk="1" hangingPunct="1">
              <a:lnSpc>
                <a:spcPct val="90000"/>
              </a:lnSpc>
              <a:buFont typeface="Wingdings" panose="05000000000000000000" pitchFamily="2" charset="2"/>
              <a:buNone/>
            </a:pPr>
            <a:r>
              <a:rPr lang="zh-CN" altLang="en-US" sz="2800" dirty="0">
                <a:latin typeface="宋体" panose="02010600030101010101" pitchFamily="2" charset="-122"/>
              </a:rPr>
              <a:t>  隶属度不满足归一化的要求：</a:t>
            </a:r>
            <a:r>
              <a:rPr lang="zh-CN" altLang="en-US" sz="2800" dirty="0"/>
              <a:t> </a:t>
            </a:r>
          </a:p>
          <a:p>
            <a:pPr eaLnBrk="1" hangingPunct="1">
              <a:lnSpc>
                <a:spcPct val="90000"/>
              </a:lnSpc>
              <a:buFont typeface="Wingdings" panose="05000000000000000000" pitchFamily="2" charset="2"/>
              <a:buNone/>
            </a:pPr>
            <a:endParaRPr lang="zh-CN" altLang="en-US" sz="2800" dirty="0"/>
          </a:p>
          <a:p>
            <a:pPr eaLnBrk="1" hangingPunct="1">
              <a:lnSpc>
                <a:spcPct val="90000"/>
              </a:lnSpc>
              <a:buFont typeface="Wingdings" panose="05000000000000000000" pitchFamily="2" charset="2"/>
              <a:buNone/>
            </a:pPr>
            <a:r>
              <a:rPr lang="zh-CN" altLang="en-US" sz="2800" dirty="0">
                <a:latin typeface="宋体" panose="02010600030101010101" pitchFamily="2" charset="-122"/>
              </a:rPr>
              <a:t>  模糊试验所提供的模糊信息就可以用试验前后隶属度空间的变换来描述。（原理同前面）</a:t>
            </a:r>
            <a:r>
              <a:rPr lang="zh-CN" altLang="en-US" sz="2800" dirty="0"/>
              <a:t> </a:t>
            </a:r>
          </a:p>
        </p:txBody>
      </p:sp>
      <p:pic>
        <p:nvPicPr>
          <p:cNvPr id="47109" name="Picture 5" descr="D:\信息科学原理本科课程\模糊集合隶属度.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8100" y="3395464"/>
            <a:ext cx="30543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102491"/>
    </mc:Choice>
    <mc:Fallback xmlns="">
      <p:transition spd="slow" advTm="102491"/>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88F2620-D2EC-4433-A9C1-ED345440AC91}" type="slidenum">
              <a:rPr lang="zh-CN" altLang="en-US" sz="1200" smtClean="0">
                <a:solidFill>
                  <a:srgbClr val="898989"/>
                </a:solidFill>
              </a:rPr>
              <a:pPr>
                <a:spcBef>
                  <a:spcPct val="0"/>
                </a:spcBef>
                <a:buFontTx/>
                <a:buNone/>
              </a:pPr>
              <a:t>37</a:t>
            </a:fld>
            <a:endParaRPr lang="en-US" altLang="zh-CN" sz="1200">
              <a:solidFill>
                <a:srgbClr val="898989"/>
              </a:solidFill>
            </a:endParaRPr>
          </a:p>
        </p:txBody>
      </p:sp>
      <p:sp>
        <p:nvSpPr>
          <p:cNvPr id="48131" name="Rectangle 2"/>
          <p:cNvSpPr>
            <a:spLocks noGrp="1" noChangeArrowheads="1"/>
          </p:cNvSpPr>
          <p:nvPr>
            <p:ph type="title"/>
          </p:nvPr>
        </p:nvSpPr>
        <p:spPr/>
        <p:txBody>
          <a:bodyPr/>
          <a:lstStyle/>
          <a:p>
            <a:pPr eaLnBrk="1" hangingPunct="1"/>
            <a:r>
              <a:rPr lang="zh-CN" altLang="en-US" b="1">
                <a:latin typeface="宋体" panose="02010600030101010101" pitchFamily="2" charset="-122"/>
              </a:rPr>
              <a:t>语义信息的描述参量</a:t>
            </a:r>
            <a:r>
              <a:rPr lang="zh-CN" altLang="en-US"/>
              <a:t> </a:t>
            </a:r>
          </a:p>
        </p:txBody>
      </p:sp>
      <p:sp>
        <p:nvSpPr>
          <p:cNvPr id="48132" name="Rectangle 3"/>
          <p:cNvSpPr>
            <a:spLocks noGrp="1" noChangeArrowheads="1"/>
          </p:cNvSpPr>
          <p:nvPr>
            <p:ph type="body" idx="1"/>
          </p:nvPr>
        </p:nvSpPr>
        <p:spPr/>
        <p:txBody>
          <a:bodyPr/>
          <a:lstStyle/>
          <a:p>
            <a:pPr eaLnBrk="1" hangingPunct="1"/>
            <a:r>
              <a:rPr lang="zh-CN" altLang="en-US" dirty="0">
                <a:latin typeface="宋体" panose="02010600030101010101" pitchFamily="2" charset="-122"/>
              </a:rPr>
              <a:t>就是要解决事物各种运动状态在逻辑上的真实程度的描述问题。</a:t>
            </a:r>
            <a:r>
              <a:rPr lang="zh-CN" altLang="en-US" dirty="0"/>
              <a:t> </a:t>
            </a:r>
          </a:p>
          <a:p>
            <a:pPr eaLnBrk="1" hangingPunct="1"/>
            <a:r>
              <a:rPr lang="zh-CN" altLang="en-US" dirty="0">
                <a:latin typeface="Times New Roman" panose="02020603050405020304" pitchFamily="18" charset="0"/>
              </a:rPr>
              <a:t>“</a:t>
            </a:r>
            <a:r>
              <a:rPr lang="zh-CN" altLang="en-US" dirty="0">
                <a:latin typeface="宋体" panose="02010600030101010101" pitchFamily="2" charset="-122"/>
              </a:rPr>
              <a:t>状态逻辑真实度</a:t>
            </a:r>
            <a:r>
              <a:rPr lang="zh-CN" altLang="en-US" dirty="0">
                <a:latin typeface="Times New Roman" panose="02020603050405020304" pitchFamily="18" charset="0"/>
              </a:rPr>
              <a:t>”</a:t>
            </a:r>
            <a:r>
              <a:rPr lang="zh-CN" altLang="en-US" dirty="0">
                <a:latin typeface="宋体" panose="02010600030101010101" pitchFamily="2" charset="-122"/>
              </a:rPr>
              <a:t>参量</a:t>
            </a:r>
            <a:r>
              <a:rPr lang="zh-CN" altLang="en-US" dirty="0"/>
              <a:t> [0,1]</a:t>
            </a:r>
          </a:p>
          <a:p>
            <a:pPr eaLnBrk="1" hangingPunct="1">
              <a:buFont typeface="Wingdings" panose="05000000000000000000" pitchFamily="2" charset="2"/>
              <a:buNone/>
            </a:pPr>
            <a:endParaRPr lang="zh-CN" altLang="en-US" dirty="0"/>
          </a:p>
        </p:txBody>
      </p:sp>
      <p:pic>
        <p:nvPicPr>
          <p:cNvPr id="48133" name="Picture 4" descr="D:\信息科学原理本科课程\语义逻辑真实度.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3" y="3573016"/>
            <a:ext cx="4474783"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74646"/>
    </mc:Choice>
    <mc:Fallback xmlns="">
      <p:transition spd="slow" advTm="74646"/>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52A9345-B94F-4029-9C37-834E1BBA8263}" type="slidenum">
              <a:rPr lang="zh-CN" altLang="en-US" sz="1200" smtClean="0">
                <a:solidFill>
                  <a:srgbClr val="898989"/>
                </a:solidFill>
              </a:rPr>
              <a:pPr>
                <a:spcBef>
                  <a:spcPct val="0"/>
                </a:spcBef>
                <a:buFontTx/>
                <a:buNone/>
              </a:pPr>
              <a:t>38</a:t>
            </a:fld>
            <a:endParaRPr lang="en-US" altLang="zh-CN" sz="1200">
              <a:solidFill>
                <a:srgbClr val="898989"/>
              </a:solidFill>
            </a:endParaRPr>
          </a:p>
        </p:txBody>
      </p:sp>
      <p:sp>
        <p:nvSpPr>
          <p:cNvPr id="49155" name="Rectangle 3"/>
          <p:cNvSpPr>
            <a:spLocks noGrp="1" noChangeArrowheads="1"/>
          </p:cNvSpPr>
          <p:nvPr>
            <p:ph type="body" idx="1"/>
          </p:nvPr>
        </p:nvSpPr>
        <p:spPr>
          <a:xfrm>
            <a:off x="134938" y="1295400"/>
            <a:ext cx="8896350" cy="4956175"/>
          </a:xfrm>
        </p:spPr>
        <p:txBody>
          <a:bodyPr/>
          <a:lstStyle/>
          <a:p>
            <a:pPr eaLnBrk="1" hangingPunct="1">
              <a:lnSpc>
                <a:spcPct val="90000"/>
              </a:lnSpc>
            </a:pPr>
            <a:r>
              <a:rPr lang="zh-CN" altLang="en-US" dirty="0">
                <a:latin typeface="宋体" panose="02010600030101010101" pitchFamily="2" charset="-122"/>
              </a:rPr>
              <a:t>如果某事物</a:t>
            </a:r>
            <a:r>
              <a:rPr lang="en-US" altLang="zh-CN" dirty="0"/>
              <a:t>X</a:t>
            </a:r>
            <a:r>
              <a:rPr lang="zh-CN" altLang="en-US" dirty="0">
                <a:latin typeface="宋体" panose="02010600030101010101" pitchFamily="2" charset="-122"/>
              </a:rPr>
              <a:t>具有</a:t>
            </a:r>
            <a:r>
              <a:rPr lang="en-US" altLang="zh-CN" dirty="0"/>
              <a:t>N</a:t>
            </a:r>
            <a:r>
              <a:rPr lang="zh-CN" altLang="en-US" dirty="0">
                <a:latin typeface="宋体" panose="02010600030101010101" pitchFamily="2" charset="-122"/>
              </a:rPr>
              <a:t>个可能的运动状态：</a:t>
            </a:r>
            <a:r>
              <a:rPr lang="zh-CN" altLang="en-US" dirty="0"/>
              <a:t>{</a:t>
            </a:r>
            <a:r>
              <a:rPr lang="en-US" altLang="zh-CN" dirty="0" err="1"/>
              <a:t>x</a:t>
            </a:r>
            <a:r>
              <a:rPr lang="en-US" altLang="zh-CN" baseline="-30000" dirty="0" err="1"/>
              <a:t>n</a:t>
            </a:r>
            <a:r>
              <a:rPr lang="en-US" altLang="zh-CN" dirty="0"/>
              <a:t>, n=1</a:t>
            </a:r>
            <a:r>
              <a:rPr lang="en-US" altLang="zh-CN" dirty="0">
                <a:latin typeface="宋体" panose="02010600030101010101" pitchFamily="2" charset="-122"/>
              </a:rPr>
              <a:t>，</a:t>
            </a:r>
            <a:r>
              <a:rPr lang="en-US" altLang="zh-CN" dirty="0">
                <a:latin typeface="Times New Roman" panose="02020603050405020304" pitchFamily="18" charset="0"/>
              </a:rPr>
              <a:t>…</a:t>
            </a:r>
            <a:r>
              <a:rPr lang="en-US" altLang="zh-CN" dirty="0">
                <a:latin typeface="宋体" panose="02010600030101010101" pitchFamily="2" charset="-122"/>
              </a:rPr>
              <a:t>，</a:t>
            </a:r>
            <a:r>
              <a:rPr lang="en-US" altLang="zh-CN" dirty="0"/>
              <a:t>N}</a:t>
            </a:r>
            <a:r>
              <a:rPr lang="en-US" altLang="zh-CN" dirty="0">
                <a:latin typeface="宋体" panose="02010600030101010101" pitchFamily="2" charset="-122"/>
              </a:rPr>
              <a:t>。</a:t>
            </a:r>
            <a:r>
              <a:rPr lang="zh-CN" altLang="en-US" dirty="0">
                <a:latin typeface="宋体" panose="02010600030101010101" pitchFamily="2" charset="-122"/>
              </a:rPr>
              <a:t>记状态</a:t>
            </a:r>
            <a:r>
              <a:rPr lang="en-US" altLang="zh-CN" dirty="0" err="1"/>
              <a:t>x</a:t>
            </a:r>
            <a:r>
              <a:rPr lang="en-US" altLang="zh-CN" baseline="-30000" dirty="0" err="1"/>
              <a:t>n</a:t>
            </a:r>
            <a:r>
              <a:rPr lang="zh-CN" altLang="en-US" dirty="0">
                <a:latin typeface="宋体" panose="02010600030101010101" pitchFamily="2" charset="-122"/>
              </a:rPr>
              <a:t>的逻辑真实度为</a:t>
            </a:r>
            <a:r>
              <a:rPr lang="en-US" altLang="zh-CN" dirty="0" err="1"/>
              <a:t>t</a:t>
            </a:r>
            <a:r>
              <a:rPr lang="en-US" altLang="zh-CN" baseline="-30000" dirty="0" err="1"/>
              <a:t>n</a:t>
            </a:r>
            <a:r>
              <a:rPr lang="en-US" altLang="zh-CN" dirty="0"/>
              <a:t> ,</a:t>
            </a:r>
            <a:r>
              <a:rPr lang="zh-CN" altLang="en-US" dirty="0">
                <a:latin typeface="宋体" panose="02010600030101010101" pitchFamily="2" charset="-122"/>
              </a:rPr>
              <a:t>可以建立一个关于事物</a:t>
            </a:r>
            <a:r>
              <a:rPr lang="en-US" altLang="zh-CN" dirty="0"/>
              <a:t>X</a:t>
            </a:r>
            <a:r>
              <a:rPr lang="zh-CN" altLang="en-US" dirty="0">
                <a:latin typeface="宋体" panose="02010600030101010101" pitchFamily="2" charset="-122"/>
              </a:rPr>
              <a:t>的逻辑真实度空间：</a:t>
            </a:r>
          </a:p>
          <a:p>
            <a:pPr eaLnBrk="1" hangingPunct="1">
              <a:lnSpc>
                <a:spcPct val="90000"/>
              </a:lnSpc>
            </a:pPr>
            <a:endParaRPr lang="zh-CN" altLang="en-US" dirty="0">
              <a:latin typeface="宋体" panose="02010600030101010101" pitchFamily="2" charset="-122"/>
            </a:endParaRPr>
          </a:p>
          <a:p>
            <a:pPr eaLnBrk="1" hangingPunct="1">
              <a:lnSpc>
                <a:spcPct val="90000"/>
              </a:lnSpc>
            </a:pPr>
            <a:endParaRPr lang="zh-CN" altLang="en-US" dirty="0">
              <a:latin typeface="宋体" panose="02010600030101010101" pitchFamily="2" charset="-122"/>
            </a:endParaRPr>
          </a:p>
          <a:p>
            <a:pPr eaLnBrk="1" hangingPunct="1">
              <a:lnSpc>
                <a:spcPct val="90000"/>
              </a:lnSpc>
            </a:pPr>
            <a:r>
              <a:rPr lang="en-US" altLang="zh-CN" dirty="0">
                <a:latin typeface="宋体" panose="02010600030101010101" pitchFamily="2" charset="-122"/>
              </a:rPr>
              <a:t>T</a:t>
            </a:r>
            <a:r>
              <a:rPr lang="zh-CN" altLang="en-US" dirty="0">
                <a:latin typeface="宋体" panose="02010600030101010101" pitchFamily="2" charset="-122"/>
              </a:rPr>
              <a:t>称为</a:t>
            </a:r>
            <a:r>
              <a:rPr lang="en-US" altLang="zh-CN" dirty="0">
                <a:latin typeface="宋体" panose="02010600030101010101" pitchFamily="2" charset="-122"/>
              </a:rPr>
              <a:t>X</a:t>
            </a:r>
            <a:r>
              <a:rPr lang="zh-CN" altLang="en-US" dirty="0">
                <a:latin typeface="宋体" panose="02010600030101010101" pitchFamily="2" charset="-122"/>
              </a:rPr>
              <a:t>的逻辑真实度广义分布。</a:t>
            </a:r>
            <a:r>
              <a:rPr lang="zh-CN" altLang="en-US" dirty="0">
                <a:latin typeface="Times New Roman" panose="02020603050405020304" pitchFamily="18" charset="0"/>
              </a:rPr>
              <a:t>“</a:t>
            </a:r>
            <a:r>
              <a:rPr lang="zh-CN" altLang="en-US" dirty="0">
                <a:latin typeface="宋体" panose="02010600030101010101" pitchFamily="2" charset="-122"/>
              </a:rPr>
              <a:t>广义</a:t>
            </a:r>
            <a:r>
              <a:rPr lang="zh-CN" altLang="en-US" dirty="0">
                <a:latin typeface="Times New Roman" panose="02020603050405020304" pitchFamily="18" charset="0"/>
              </a:rPr>
              <a:t>”</a:t>
            </a:r>
            <a:r>
              <a:rPr lang="zh-CN" altLang="en-US" dirty="0">
                <a:latin typeface="宋体" panose="02010600030101010101" pitchFamily="2" charset="-122"/>
              </a:rPr>
              <a:t>所指，是因为</a:t>
            </a:r>
            <a:r>
              <a:rPr lang="en-US" altLang="zh-CN" dirty="0" err="1">
                <a:latin typeface="宋体" panose="02010600030101010101" pitchFamily="2" charset="-122"/>
              </a:rPr>
              <a:t>t</a:t>
            </a:r>
            <a:r>
              <a:rPr lang="en-US" altLang="zh-CN" baseline="-30000" dirty="0" err="1">
                <a:latin typeface="宋体" panose="02010600030101010101" pitchFamily="2" charset="-122"/>
              </a:rPr>
              <a:t>n</a:t>
            </a:r>
            <a:r>
              <a:rPr lang="zh-CN" altLang="en-US" dirty="0">
                <a:latin typeface="宋体" panose="02010600030101010101" pitchFamily="2" charset="-122"/>
              </a:rPr>
              <a:t>的总和不一定归一，即有</a:t>
            </a:r>
          </a:p>
          <a:p>
            <a:pPr eaLnBrk="1" hangingPunct="1">
              <a:lnSpc>
                <a:spcPct val="90000"/>
              </a:lnSpc>
              <a:buFont typeface="Wingdings" panose="05000000000000000000" pitchFamily="2" charset="2"/>
              <a:buNone/>
            </a:pPr>
            <a:r>
              <a:rPr lang="zh-CN" altLang="en-US" dirty="0">
                <a:latin typeface="宋体" panose="02010600030101010101" pitchFamily="2" charset="-122"/>
              </a:rPr>
              <a:t> </a:t>
            </a:r>
          </a:p>
          <a:p>
            <a:pPr eaLnBrk="1" hangingPunct="1">
              <a:lnSpc>
                <a:spcPct val="90000"/>
              </a:lnSpc>
              <a:buFont typeface="Wingdings" panose="05000000000000000000" pitchFamily="2" charset="2"/>
              <a:buNone/>
            </a:pPr>
            <a:r>
              <a:rPr lang="zh-CN" altLang="en-US" dirty="0"/>
              <a:t> </a:t>
            </a:r>
          </a:p>
        </p:txBody>
      </p:sp>
      <p:pic>
        <p:nvPicPr>
          <p:cNvPr id="49156" name="Picture 4" descr="D:\信息科学原理本科课程\逻辑真实度空间.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743200"/>
            <a:ext cx="25050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5" descr="D:\信息科学原理本科课程\逻辑真实度广义不归一.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800600"/>
            <a:ext cx="1752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81716"/>
    </mc:Choice>
    <mc:Fallback xmlns="">
      <p:transition spd="slow" advTm="81716"/>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1A34233-AB36-4B78-B830-11DE85007311}" type="slidenum">
              <a:rPr lang="zh-CN" altLang="en-US" sz="1200" smtClean="0">
                <a:solidFill>
                  <a:srgbClr val="898989"/>
                </a:solidFill>
              </a:rPr>
              <a:pPr>
                <a:spcBef>
                  <a:spcPct val="0"/>
                </a:spcBef>
                <a:buFontTx/>
                <a:buNone/>
              </a:pPr>
              <a:t>39</a:t>
            </a:fld>
            <a:endParaRPr lang="en-US" altLang="zh-CN" sz="1200">
              <a:solidFill>
                <a:srgbClr val="898989"/>
              </a:solidFill>
            </a:endParaRPr>
          </a:p>
        </p:txBody>
      </p:sp>
      <p:sp>
        <p:nvSpPr>
          <p:cNvPr id="51203" name="Rectangle 2"/>
          <p:cNvSpPr>
            <a:spLocks noGrp="1" noChangeArrowheads="1"/>
          </p:cNvSpPr>
          <p:nvPr>
            <p:ph type="title"/>
          </p:nvPr>
        </p:nvSpPr>
        <p:spPr/>
        <p:txBody>
          <a:bodyPr/>
          <a:lstStyle/>
          <a:p>
            <a:pPr eaLnBrk="1" hangingPunct="1"/>
            <a:r>
              <a:rPr lang="zh-CN" altLang="en-US" b="1">
                <a:latin typeface="宋体" panose="02010600030101010101" pitchFamily="2" charset="-122"/>
              </a:rPr>
              <a:t>语用信息的描述参量</a:t>
            </a:r>
            <a:r>
              <a:rPr lang="zh-CN" altLang="en-US"/>
              <a:t> </a:t>
            </a:r>
          </a:p>
        </p:txBody>
      </p:sp>
      <p:sp>
        <p:nvSpPr>
          <p:cNvPr id="51204" name="Rectangle 3"/>
          <p:cNvSpPr>
            <a:spLocks noGrp="1" noChangeArrowheads="1"/>
          </p:cNvSpPr>
          <p:nvPr>
            <p:ph type="body" idx="1"/>
          </p:nvPr>
        </p:nvSpPr>
        <p:spPr>
          <a:xfrm>
            <a:off x="134938" y="1813842"/>
            <a:ext cx="8896350" cy="4135438"/>
          </a:xfrm>
        </p:spPr>
        <p:txBody>
          <a:bodyPr/>
          <a:lstStyle/>
          <a:p>
            <a:pPr eaLnBrk="1" hangingPunct="1"/>
            <a:r>
              <a:rPr lang="zh-CN" altLang="en-US" dirty="0">
                <a:latin typeface="宋体" panose="02010600030101010101" pitchFamily="2" charset="-122"/>
              </a:rPr>
              <a:t>类似地，我们也可以采用效用度的概念来处理事物运动状态及其变化方式的价值表征的问题。</a:t>
            </a:r>
          </a:p>
          <a:p>
            <a:pPr eaLnBrk="1" hangingPunct="1"/>
            <a:r>
              <a:rPr lang="zh-CN" altLang="en-US" dirty="0">
                <a:latin typeface="宋体" panose="02010600030101010101" pitchFamily="2" charset="-122"/>
              </a:rPr>
              <a:t>设置一个</a:t>
            </a:r>
            <a:r>
              <a:rPr lang="zh-CN" altLang="en-US" dirty="0">
                <a:latin typeface="Times New Roman" panose="02020603050405020304" pitchFamily="18" charset="0"/>
              </a:rPr>
              <a:t>“</a:t>
            </a:r>
            <a:r>
              <a:rPr lang="zh-CN" altLang="en-US" dirty="0">
                <a:latin typeface="宋体" panose="02010600030101010101" pitchFamily="2" charset="-122"/>
              </a:rPr>
              <a:t>状态效用度</a:t>
            </a:r>
            <a:r>
              <a:rPr lang="zh-CN" altLang="en-US" dirty="0">
                <a:latin typeface="Times New Roman" panose="02020603050405020304" pitchFamily="18" charset="0"/>
              </a:rPr>
              <a:t>”</a:t>
            </a:r>
            <a:r>
              <a:rPr lang="zh-CN" altLang="en-US" dirty="0">
                <a:latin typeface="宋体" panose="02010600030101010101" pitchFamily="2" charset="-122"/>
              </a:rPr>
              <a:t>参量，记为</a:t>
            </a:r>
            <a:r>
              <a:rPr lang="en-US" altLang="zh-CN" dirty="0">
                <a:latin typeface="宋体" panose="02010600030101010101" pitchFamily="2" charset="-122"/>
              </a:rPr>
              <a:t>u[0,1]，</a:t>
            </a:r>
            <a:r>
              <a:rPr lang="zh-CN" altLang="en-US" dirty="0">
                <a:latin typeface="宋体" panose="02010600030101010101" pitchFamily="2" charset="-122"/>
              </a:rPr>
              <a:t>它应当满足 </a:t>
            </a:r>
          </a:p>
          <a:p>
            <a:pPr eaLnBrk="1" hangingPunct="1">
              <a:buFont typeface="Wingdings" panose="05000000000000000000" pitchFamily="2" charset="2"/>
              <a:buNone/>
            </a:pPr>
            <a:r>
              <a:rPr lang="zh-CN" altLang="en-US" dirty="0"/>
              <a:t> </a:t>
            </a:r>
          </a:p>
        </p:txBody>
      </p:sp>
      <p:pic>
        <p:nvPicPr>
          <p:cNvPr id="51205" name="Picture 4" descr="D:\信息科学原理本科课程\状态效用度.bm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0888" y="3933056"/>
            <a:ext cx="353528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43183"/>
    </mc:Choice>
    <mc:Fallback xmlns="">
      <p:transition spd="slow" advTm="4318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dirty="0"/>
              <a:t>信息的概念与定义</a:t>
            </a:r>
          </a:p>
        </p:txBody>
      </p:sp>
      <p:sp>
        <p:nvSpPr>
          <p:cNvPr id="6147" name="内容占位符 2"/>
          <p:cNvSpPr>
            <a:spLocks noGrp="1"/>
          </p:cNvSpPr>
          <p:nvPr>
            <p:ph idx="1"/>
          </p:nvPr>
        </p:nvSpPr>
        <p:spPr>
          <a:xfrm>
            <a:off x="457200" y="1417638"/>
            <a:ext cx="8579296" cy="4708525"/>
          </a:xfrm>
        </p:spPr>
        <p:txBody>
          <a:bodyPr/>
          <a:lstStyle/>
          <a:p>
            <a:pPr eaLnBrk="1" hangingPunct="1">
              <a:lnSpc>
                <a:spcPct val="90000"/>
              </a:lnSpc>
              <a:spcBef>
                <a:spcPct val="0"/>
              </a:spcBef>
            </a:pPr>
            <a:r>
              <a:rPr lang="zh-CN" altLang="en-US" dirty="0"/>
              <a:t>什么是信息？众说纷纭：</a:t>
            </a:r>
            <a:endParaRPr lang="en-US" altLang="zh-CN" dirty="0"/>
          </a:p>
          <a:p>
            <a:pPr lvl="1" eaLnBrk="1" hangingPunct="1">
              <a:lnSpc>
                <a:spcPct val="90000"/>
              </a:lnSpc>
              <a:spcBef>
                <a:spcPct val="0"/>
              </a:spcBef>
            </a:pPr>
            <a:r>
              <a:rPr lang="zh-CN" altLang="en-US" dirty="0"/>
              <a:t>信息者，“音</a:t>
            </a:r>
            <a:r>
              <a:rPr lang="zh-CN" altLang="en-US" b="1" dirty="0"/>
              <a:t>信</a:t>
            </a:r>
            <a:r>
              <a:rPr lang="zh-CN" altLang="en-US" dirty="0"/>
              <a:t>消</a:t>
            </a:r>
            <a:r>
              <a:rPr lang="zh-CN" altLang="en-US" b="1" dirty="0"/>
              <a:t>息</a:t>
            </a:r>
            <a:r>
              <a:rPr lang="zh-CN" altLang="en-US" dirty="0"/>
              <a:t>”也。 </a:t>
            </a:r>
          </a:p>
          <a:p>
            <a:pPr lvl="1" eaLnBrk="1" hangingPunct="1">
              <a:lnSpc>
                <a:spcPct val="90000"/>
              </a:lnSpc>
              <a:spcBef>
                <a:spcPct val="0"/>
              </a:spcBef>
            </a:pPr>
            <a:r>
              <a:rPr lang="zh-CN" altLang="en-US" dirty="0"/>
              <a:t>维纳：信息就是信息，不是物质，也不是能量。</a:t>
            </a:r>
            <a:endParaRPr lang="en-US" altLang="zh-CN" dirty="0"/>
          </a:p>
          <a:p>
            <a:pPr lvl="1" eaLnBrk="1" hangingPunct="1">
              <a:lnSpc>
                <a:spcPct val="90000"/>
              </a:lnSpc>
              <a:spcBef>
                <a:spcPct val="0"/>
              </a:spcBef>
            </a:pPr>
            <a:r>
              <a:rPr lang="en-US" altLang="zh-CN" dirty="0"/>
              <a:t>Shannon</a:t>
            </a:r>
            <a:r>
              <a:rPr lang="zh-CN" altLang="en-US" dirty="0"/>
              <a:t>：用来减少随机不定性的东西。（概率熵）</a:t>
            </a:r>
            <a:endParaRPr lang="en-US" altLang="zh-CN" dirty="0"/>
          </a:p>
          <a:p>
            <a:pPr lvl="1" eaLnBrk="1" hangingPunct="1">
              <a:lnSpc>
                <a:spcPct val="90000"/>
              </a:lnSpc>
              <a:spcBef>
                <a:spcPct val="0"/>
              </a:spcBef>
            </a:pPr>
            <a:r>
              <a:rPr lang="zh-CN" altLang="en-US" dirty="0"/>
              <a:t>布里渊</a:t>
            </a:r>
            <a:r>
              <a:rPr lang="en-US" altLang="zh-CN" dirty="0"/>
              <a:t>+</a:t>
            </a:r>
            <a:r>
              <a:rPr lang="zh-CN" altLang="en-US" dirty="0"/>
              <a:t>维纳：信息就是负熵（熵是无组织程度的度量）。</a:t>
            </a:r>
          </a:p>
          <a:p>
            <a:pPr lvl="1" eaLnBrk="1" hangingPunct="1">
              <a:lnSpc>
                <a:spcPct val="90000"/>
              </a:lnSpc>
              <a:spcBef>
                <a:spcPct val="0"/>
              </a:spcBef>
            </a:pPr>
            <a:r>
              <a:rPr lang="en-US" altLang="zh-CN" dirty="0"/>
              <a:t>M</a:t>
            </a:r>
            <a:r>
              <a:rPr lang="zh-CN" altLang="en-US" dirty="0"/>
              <a:t>．</a:t>
            </a:r>
            <a:r>
              <a:rPr lang="en-US" altLang="zh-CN" dirty="0"/>
              <a:t>Tribes</a:t>
            </a:r>
            <a:r>
              <a:rPr lang="zh-CN" altLang="en-US" dirty="0"/>
              <a:t>：信息，就是使概率分布发生变动的东西。</a:t>
            </a:r>
          </a:p>
          <a:p>
            <a:pPr lvl="1" eaLnBrk="1" hangingPunct="1">
              <a:lnSpc>
                <a:spcPct val="90000"/>
              </a:lnSpc>
              <a:spcBef>
                <a:spcPct val="0"/>
              </a:spcBef>
            </a:pPr>
            <a:r>
              <a:rPr lang="en-US" altLang="zh-CN" dirty="0"/>
              <a:t>W</a:t>
            </a:r>
            <a:r>
              <a:rPr lang="zh-CN" altLang="en-US" dirty="0"/>
              <a:t>．</a:t>
            </a:r>
            <a:r>
              <a:rPr lang="en-US" altLang="zh-CN" dirty="0"/>
              <a:t>R</a:t>
            </a:r>
            <a:r>
              <a:rPr lang="zh-CN" altLang="en-US" dirty="0"/>
              <a:t>．</a:t>
            </a:r>
            <a:r>
              <a:rPr lang="en-US" altLang="zh-CN" dirty="0"/>
              <a:t>Ashby</a:t>
            </a:r>
            <a:r>
              <a:rPr lang="zh-CN" altLang="en-US" dirty="0"/>
              <a:t>：把集合的“变异度” 当做信息。</a:t>
            </a:r>
            <a:endParaRPr lang="en-US" altLang="zh-CN" dirty="0"/>
          </a:p>
          <a:p>
            <a:pPr lvl="2" eaLnBrk="1" hangingPunct="1">
              <a:lnSpc>
                <a:spcPct val="90000"/>
              </a:lnSpc>
              <a:spcBef>
                <a:spcPct val="0"/>
              </a:spcBef>
            </a:pPr>
            <a:r>
              <a:rPr lang="zh-CN" altLang="en-US" sz="2800" dirty="0"/>
              <a:t>“变异度”：任何一个集合所包含的元素数目的以</a:t>
            </a:r>
            <a:r>
              <a:rPr lang="en-US" altLang="zh-CN" sz="2800" dirty="0"/>
              <a:t>2</a:t>
            </a:r>
            <a:r>
              <a:rPr lang="zh-CN" altLang="en-US" sz="2800" dirty="0"/>
              <a:t>为底的对数。</a:t>
            </a:r>
            <a:endParaRPr lang="en-US" altLang="zh-CN" sz="2800" dirty="0"/>
          </a:p>
          <a:p>
            <a:pPr lvl="2" eaLnBrk="1" hangingPunct="1">
              <a:lnSpc>
                <a:spcPct val="90000"/>
              </a:lnSpc>
              <a:spcBef>
                <a:spcPct val="0"/>
              </a:spcBef>
            </a:pPr>
            <a:r>
              <a:rPr lang="zh-CN" altLang="en-US" sz="2800" dirty="0"/>
              <a:t>变异度的实质是均匀概率分布条件下的概率熵。</a:t>
            </a:r>
            <a:endParaRPr lang="en-US" altLang="zh-CN" sz="2800" dirty="0"/>
          </a:p>
        </p:txBody>
      </p:sp>
    </p:spTree>
  </p:cSld>
  <p:clrMapOvr>
    <a:masterClrMapping/>
  </p:clrMapOvr>
  <mc:AlternateContent xmlns:mc="http://schemas.openxmlformats.org/markup-compatibility/2006" xmlns:p14="http://schemas.microsoft.com/office/powerpoint/2010/main">
    <mc:Choice Requires="p14">
      <p:transition spd="slow" p14:dur="2000" advTm="192255"/>
    </mc:Choice>
    <mc:Fallback xmlns="">
      <p:transition spd="slow" advTm="1922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fade">
                                      <p:cBhvr>
                                        <p:cTn id="7" dur="1000"/>
                                        <p:tgtEl>
                                          <p:spTgt spid="6147">
                                            <p:txEl>
                                              <p:pRg st="2" end="2"/>
                                            </p:txEl>
                                          </p:spTgt>
                                        </p:tgtEl>
                                      </p:cBhvr>
                                    </p:animEffect>
                                    <p:anim calcmode="lin" valueType="num">
                                      <p:cBhvr>
                                        <p:cTn id="8" dur="1000" fill="hold"/>
                                        <p:tgtEl>
                                          <p:spTgt spid="614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14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147">
                                            <p:txEl>
                                              <p:pRg st="3" end="3"/>
                                            </p:txEl>
                                          </p:spTgt>
                                        </p:tgtEl>
                                        <p:attrNameLst>
                                          <p:attrName>style.visibility</p:attrName>
                                        </p:attrNameLst>
                                      </p:cBhvr>
                                      <p:to>
                                        <p:strVal val="visible"/>
                                      </p:to>
                                    </p:set>
                                    <p:animEffect transition="in" filter="fade">
                                      <p:cBhvr>
                                        <p:cTn id="14" dur="1000"/>
                                        <p:tgtEl>
                                          <p:spTgt spid="6147">
                                            <p:txEl>
                                              <p:pRg st="3" end="3"/>
                                            </p:txEl>
                                          </p:spTgt>
                                        </p:tgtEl>
                                      </p:cBhvr>
                                    </p:animEffect>
                                    <p:anim calcmode="lin" valueType="num">
                                      <p:cBhvr>
                                        <p:cTn id="15" dur="1000" fill="hold"/>
                                        <p:tgtEl>
                                          <p:spTgt spid="6147">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61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147">
                                            <p:txEl>
                                              <p:pRg st="4" end="4"/>
                                            </p:txEl>
                                          </p:spTgt>
                                        </p:tgtEl>
                                        <p:attrNameLst>
                                          <p:attrName>style.visibility</p:attrName>
                                        </p:attrNameLst>
                                      </p:cBhvr>
                                      <p:to>
                                        <p:strVal val="visible"/>
                                      </p:to>
                                    </p:set>
                                    <p:animEffect transition="in" filter="fade">
                                      <p:cBhvr>
                                        <p:cTn id="21" dur="1000"/>
                                        <p:tgtEl>
                                          <p:spTgt spid="6147">
                                            <p:txEl>
                                              <p:pRg st="4" end="4"/>
                                            </p:txEl>
                                          </p:spTgt>
                                        </p:tgtEl>
                                      </p:cBhvr>
                                    </p:animEffect>
                                    <p:anim calcmode="lin" valueType="num">
                                      <p:cBhvr>
                                        <p:cTn id="22" dur="1000" fill="hold"/>
                                        <p:tgtEl>
                                          <p:spTgt spid="614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614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147">
                                            <p:txEl>
                                              <p:pRg st="5" end="5"/>
                                            </p:txEl>
                                          </p:spTgt>
                                        </p:tgtEl>
                                        <p:attrNameLst>
                                          <p:attrName>style.visibility</p:attrName>
                                        </p:attrNameLst>
                                      </p:cBhvr>
                                      <p:to>
                                        <p:strVal val="visible"/>
                                      </p:to>
                                    </p:set>
                                    <p:animEffect transition="in" filter="fade">
                                      <p:cBhvr>
                                        <p:cTn id="28" dur="1000"/>
                                        <p:tgtEl>
                                          <p:spTgt spid="6147">
                                            <p:txEl>
                                              <p:pRg st="5" end="5"/>
                                            </p:txEl>
                                          </p:spTgt>
                                        </p:tgtEl>
                                      </p:cBhvr>
                                    </p:animEffect>
                                    <p:anim calcmode="lin" valueType="num">
                                      <p:cBhvr>
                                        <p:cTn id="29" dur="1000" fill="hold"/>
                                        <p:tgtEl>
                                          <p:spTgt spid="6147">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614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147">
                                            <p:txEl>
                                              <p:pRg st="6" end="6"/>
                                            </p:txEl>
                                          </p:spTgt>
                                        </p:tgtEl>
                                        <p:attrNameLst>
                                          <p:attrName>style.visibility</p:attrName>
                                        </p:attrNameLst>
                                      </p:cBhvr>
                                      <p:to>
                                        <p:strVal val="visible"/>
                                      </p:to>
                                    </p:set>
                                    <p:animEffect transition="in" filter="fade">
                                      <p:cBhvr>
                                        <p:cTn id="35" dur="1000"/>
                                        <p:tgtEl>
                                          <p:spTgt spid="6147">
                                            <p:txEl>
                                              <p:pRg st="6" end="6"/>
                                            </p:txEl>
                                          </p:spTgt>
                                        </p:tgtEl>
                                      </p:cBhvr>
                                    </p:animEffect>
                                    <p:anim calcmode="lin" valueType="num">
                                      <p:cBhvr>
                                        <p:cTn id="36" dur="1000" fill="hold"/>
                                        <p:tgtEl>
                                          <p:spTgt spid="614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6147">
                                            <p:txEl>
                                              <p:pRg st="6" end="6"/>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6147">
                                            <p:txEl>
                                              <p:pRg st="7" end="7"/>
                                            </p:txEl>
                                          </p:spTgt>
                                        </p:tgtEl>
                                        <p:attrNameLst>
                                          <p:attrName>style.visibility</p:attrName>
                                        </p:attrNameLst>
                                      </p:cBhvr>
                                      <p:to>
                                        <p:strVal val="visible"/>
                                      </p:to>
                                    </p:set>
                                    <p:animEffect transition="in" filter="fade">
                                      <p:cBhvr>
                                        <p:cTn id="40" dur="1000"/>
                                        <p:tgtEl>
                                          <p:spTgt spid="6147">
                                            <p:txEl>
                                              <p:pRg st="7" end="7"/>
                                            </p:txEl>
                                          </p:spTgt>
                                        </p:tgtEl>
                                      </p:cBhvr>
                                    </p:animEffect>
                                    <p:anim calcmode="lin" valueType="num">
                                      <p:cBhvr>
                                        <p:cTn id="41" dur="1000" fill="hold"/>
                                        <p:tgtEl>
                                          <p:spTgt spid="6147">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6147">
                                            <p:txEl>
                                              <p:pRg st="7" end="7"/>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6147">
                                            <p:txEl>
                                              <p:pRg st="8" end="8"/>
                                            </p:txEl>
                                          </p:spTgt>
                                        </p:tgtEl>
                                        <p:attrNameLst>
                                          <p:attrName>style.visibility</p:attrName>
                                        </p:attrNameLst>
                                      </p:cBhvr>
                                      <p:to>
                                        <p:strVal val="visible"/>
                                      </p:to>
                                    </p:set>
                                    <p:animEffect transition="in" filter="fade">
                                      <p:cBhvr>
                                        <p:cTn id="45" dur="1000"/>
                                        <p:tgtEl>
                                          <p:spTgt spid="6147">
                                            <p:txEl>
                                              <p:pRg st="8" end="8"/>
                                            </p:txEl>
                                          </p:spTgt>
                                        </p:tgtEl>
                                      </p:cBhvr>
                                    </p:animEffect>
                                    <p:anim calcmode="lin" valueType="num">
                                      <p:cBhvr>
                                        <p:cTn id="46" dur="1000" fill="hold"/>
                                        <p:tgtEl>
                                          <p:spTgt spid="6147">
                                            <p:txEl>
                                              <p:pRg st="8" end="8"/>
                                            </p:txEl>
                                          </p:spTgt>
                                        </p:tgtEl>
                                        <p:attrNameLst>
                                          <p:attrName>ppt_x</p:attrName>
                                        </p:attrNameLst>
                                      </p:cBhvr>
                                      <p:tavLst>
                                        <p:tav tm="0">
                                          <p:val>
                                            <p:strVal val="#ppt_x"/>
                                          </p:val>
                                        </p:tav>
                                        <p:tav tm="100000">
                                          <p:val>
                                            <p:strVal val="#ppt_x"/>
                                          </p:val>
                                        </p:tav>
                                      </p:tavLst>
                                    </p:anim>
                                    <p:anim calcmode="lin" valueType="num">
                                      <p:cBhvr>
                                        <p:cTn id="47" dur="1000" fill="hold"/>
                                        <p:tgtEl>
                                          <p:spTgt spid="614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0D1A9D1-5401-47B5-BE79-FFF069997CED}" type="slidenum">
              <a:rPr lang="zh-CN" altLang="en-US" sz="1200" smtClean="0">
                <a:solidFill>
                  <a:srgbClr val="898989"/>
                </a:solidFill>
              </a:rPr>
              <a:pPr>
                <a:spcBef>
                  <a:spcPct val="0"/>
                </a:spcBef>
                <a:buFontTx/>
                <a:buNone/>
              </a:pPr>
              <a:t>40</a:t>
            </a:fld>
            <a:endParaRPr lang="en-US" altLang="zh-CN" sz="1200">
              <a:solidFill>
                <a:srgbClr val="898989"/>
              </a:solidFill>
            </a:endParaRPr>
          </a:p>
        </p:txBody>
      </p:sp>
      <p:sp>
        <p:nvSpPr>
          <p:cNvPr id="52227" name="Rectangle 3"/>
          <p:cNvSpPr>
            <a:spLocks noGrp="1" noChangeArrowheads="1"/>
          </p:cNvSpPr>
          <p:nvPr>
            <p:ph type="body" idx="1"/>
          </p:nvPr>
        </p:nvSpPr>
        <p:spPr>
          <a:xfrm>
            <a:off x="134938" y="1066800"/>
            <a:ext cx="8896350" cy="5184775"/>
          </a:xfrm>
        </p:spPr>
        <p:txBody>
          <a:bodyPr/>
          <a:lstStyle/>
          <a:p>
            <a:pPr eaLnBrk="1" hangingPunct="1"/>
            <a:r>
              <a:rPr lang="zh-CN" altLang="en-US" dirty="0">
                <a:latin typeface="宋体" panose="02010600030101010101" pitchFamily="2" charset="-122"/>
              </a:rPr>
              <a:t>如果某事物</a:t>
            </a:r>
            <a:r>
              <a:rPr lang="en-US" altLang="zh-CN" dirty="0"/>
              <a:t>X</a:t>
            </a:r>
            <a:r>
              <a:rPr lang="zh-CN" altLang="en-US" dirty="0">
                <a:latin typeface="宋体" panose="02010600030101010101" pitchFamily="2" charset="-122"/>
              </a:rPr>
              <a:t>具有</a:t>
            </a:r>
            <a:r>
              <a:rPr lang="en-US" altLang="zh-CN" dirty="0"/>
              <a:t>N</a:t>
            </a:r>
            <a:r>
              <a:rPr lang="zh-CN" altLang="en-US" dirty="0">
                <a:latin typeface="宋体" panose="02010600030101010101" pitchFamily="2" charset="-122"/>
              </a:rPr>
              <a:t>个可能的运动状态</a:t>
            </a:r>
            <a:r>
              <a:rPr lang="zh-CN" altLang="en-US" dirty="0"/>
              <a:t>{</a:t>
            </a:r>
            <a:r>
              <a:rPr lang="en-US" altLang="zh-CN" dirty="0" err="1"/>
              <a:t>x</a:t>
            </a:r>
            <a:r>
              <a:rPr lang="en-US" altLang="zh-CN" baseline="-30000" dirty="0" err="1"/>
              <a:t>n</a:t>
            </a:r>
            <a:r>
              <a:rPr lang="en-US" altLang="zh-CN" dirty="0" err="1">
                <a:latin typeface="宋体" panose="02010600030101010101" pitchFamily="2" charset="-122"/>
              </a:rPr>
              <a:t>，</a:t>
            </a:r>
            <a:r>
              <a:rPr lang="en-US" altLang="zh-CN" dirty="0" err="1"/>
              <a:t>n</a:t>
            </a:r>
            <a:r>
              <a:rPr lang="en-US" altLang="zh-CN" dirty="0"/>
              <a:t>=1</a:t>
            </a:r>
            <a:r>
              <a:rPr lang="en-US" altLang="zh-CN" dirty="0">
                <a:latin typeface="宋体" panose="02010600030101010101" pitchFamily="2" charset="-122"/>
              </a:rPr>
              <a:t>，</a:t>
            </a:r>
            <a:r>
              <a:rPr lang="en-US" altLang="zh-CN" dirty="0">
                <a:latin typeface="Times New Roman" panose="02020603050405020304" pitchFamily="18" charset="0"/>
              </a:rPr>
              <a:t>…</a:t>
            </a:r>
            <a:r>
              <a:rPr lang="en-US" altLang="zh-CN" dirty="0">
                <a:latin typeface="宋体" panose="02010600030101010101" pitchFamily="2" charset="-122"/>
              </a:rPr>
              <a:t>，</a:t>
            </a:r>
            <a:r>
              <a:rPr lang="en-US" altLang="zh-CN" dirty="0"/>
              <a:t>N}</a:t>
            </a:r>
            <a:r>
              <a:rPr lang="en-US" altLang="zh-CN" dirty="0">
                <a:latin typeface="宋体" panose="02010600030101010101" pitchFamily="2" charset="-122"/>
              </a:rPr>
              <a:t>。</a:t>
            </a:r>
            <a:r>
              <a:rPr lang="zh-CN" altLang="en-US" dirty="0">
                <a:latin typeface="宋体" panose="02010600030101010101" pitchFamily="2" charset="-122"/>
              </a:rPr>
              <a:t>记状态</a:t>
            </a:r>
            <a:r>
              <a:rPr lang="en-US" altLang="zh-CN" dirty="0" err="1"/>
              <a:t>x</a:t>
            </a:r>
            <a:r>
              <a:rPr lang="en-US" altLang="zh-CN" baseline="-30000" dirty="0" err="1"/>
              <a:t>n</a:t>
            </a:r>
            <a:r>
              <a:rPr lang="zh-CN" altLang="en-US" dirty="0">
                <a:latin typeface="宋体" panose="02010600030101010101" pitchFamily="2" charset="-122"/>
              </a:rPr>
              <a:t>的效用度为</a:t>
            </a:r>
            <a:r>
              <a:rPr lang="en-US" altLang="zh-CN" dirty="0"/>
              <a:t>u</a:t>
            </a:r>
            <a:r>
              <a:rPr lang="en-US" altLang="zh-CN" baseline="-30000" dirty="0"/>
              <a:t>n</a:t>
            </a:r>
            <a:r>
              <a:rPr lang="en-US" altLang="zh-CN" dirty="0">
                <a:latin typeface="宋体" panose="02010600030101010101" pitchFamily="2" charset="-122"/>
              </a:rPr>
              <a:t>，</a:t>
            </a:r>
            <a:r>
              <a:rPr lang="zh-CN" altLang="en-US" dirty="0">
                <a:latin typeface="宋体" panose="02010600030101010101" pitchFamily="2" charset="-122"/>
              </a:rPr>
              <a:t>可以建立一个关于事物</a:t>
            </a:r>
            <a:r>
              <a:rPr lang="en-US" altLang="zh-CN" dirty="0"/>
              <a:t>X</a:t>
            </a:r>
            <a:r>
              <a:rPr lang="zh-CN" altLang="en-US" dirty="0">
                <a:latin typeface="宋体" panose="02010600030101010101" pitchFamily="2" charset="-122"/>
              </a:rPr>
              <a:t>的效用度空间：</a:t>
            </a:r>
          </a:p>
          <a:p>
            <a:pPr eaLnBrk="1" hangingPunct="1"/>
            <a:endParaRPr lang="zh-CN" altLang="en-US" dirty="0">
              <a:latin typeface="宋体" panose="02010600030101010101" pitchFamily="2" charset="-122"/>
            </a:endParaRPr>
          </a:p>
          <a:p>
            <a:pPr eaLnBrk="1" hangingPunct="1"/>
            <a:endParaRPr lang="zh-CN" altLang="en-US" dirty="0">
              <a:latin typeface="宋体" panose="02010600030101010101" pitchFamily="2" charset="-122"/>
            </a:endParaRPr>
          </a:p>
          <a:p>
            <a:pPr eaLnBrk="1" hangingPunct="1"/>
            <a:r>
              <a:rPr lang="en-US" altLang="zh-CN" dirty="0">
                <a:latin typeface="宋体" panose="02010600030101010101" pitchFamily="2" charset="-122"/>
              </a:rPr>
              <a:t>U</a:t>
            </a:r>
            <a:r>
              <a:rPr lang="zh-CN" altLang="en-US" dirty="0">
                <a:latin typeface="宋体" panose="02010600030101010101" pitchFamily="2" charset="-122"/>
              </a:rPr>
              <a:t>称为</a:t>
            </a:r>
            <a:r>
              <a:rPr lang="en-US" altLang="zh-CN" dirty="0">
                <a:latin typeface="宋体" panose="02010600030101010101" pitchFamily="2" charset="-122"/>
              </a:rPr>
              <a:t>X</a:t>
            </a:r>
            <a:r>
              <a:rPr lang="zh-CN" altLang="en-US" dirty="0">
                <a:latin typeface="宋体" panose="02010600030101010101" pitchFamily="2" charset="-122"/>
              </a:rPr>
              <a:t>的效用度广义分布。</a:t>
            </a:r>
            <a:r>
              <a:rPr lang="zh-CN" altLang="en-US" dirty="0">
                <a:latin typeface="Times New Roman" panose="02020603050405020304" pitchFamily="18" charset="0"/>
              </a:rPr>
              <a:t>“</a:t>
            </a:r>
            <a:r>
              <a:rPr lang="zh-CN" altLang="en-US" dirty="0">
                <a:latin typeface="宋体" panose="02010600030101010101" pitchFamily="2" charset="-122"/>
              </a:rPr>
              <a:t>广义</a:t>
            </a:r>
            <a:r>
              <a:rPr lang="zh-CN" altLang="en-US" dirty="0">
                <a:latin typeface="Times New Roman" panose="02020603050405020304" pitchFamily="18" charset="0"/>
              </a:rPr>
              <a:t>”</a:t>
            </a:r>
            <a:r>
              <a:rPr lang="zh-CN" altLang="en-US" dirty="0">
                <a:latin typeface="宋体" panose="02010600030101010101" pitchFamily="2" charset="-122"/>
              </a:rPr>
              <a:t>所指，也是因为</a:t>
            </a:r>
            <a:r>
              <a:rPr lang="en-US" altLang="zh-CN" dirty="0">
                <a:latin typeface="宋体" panose="02010600030101010101" pitchFamily="2" charset="-122"/>
              </a:rPr>
              <a:t>u</a:t>
            </a:r>
            <a:r>
              <a:rPr lang="en-US" altLang="zh-CN" baseline="-30000" dirty="0">
                <a:latin typeface="宋体" panose="02010600030101010101" pitchFamily="2" charset="-122"/>
              </a:rPr>
              <a:t>n</a:t>
            </a:r>
            <a:r>
              <a:rPr lang="zh-CN" altLang="en-US" dirty="0">
                <a:latin typeface="宋体" panose="02010600030101010101" pitchFamily="2" charset="-122"/>
              </a:rPr>
              <a:t>的总和不一定归一，即有 </a:t>
            </a:r>
            <a:r>
              <a:rPr lang="zh-CN" altLang="en-US" dirty="0"/>
              <a:t> </a:t>
            </a:r>
          </a:p>
          <a:p>
            <a:pPr eaLnBrk="1" hangingPunct="1">
              <a:buFont typeface="Wingdings" panose="05000000000000000000" pitchFamily="2" charset="2"/>
              <a:buNone/>
            </a:pPr>
            <a:endParaRPr lang="zh-CN" altLang="en-US" dirty="0"/>
          </a:p>
        </p:txBody>
      </p:sp>
      <p:pic>
        <p:nvPicPr>
          <p:cNvPr id="52228" name="Picture 4" descr="D:\信息科学原理本科课程\状态效用度空间.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667000"/>
            <a:ext cx="25812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Picture 5" descr="D:\信息科学原理本科课程\状态效用度广义不归一.bm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953000"/>
            <a:ext cx="1905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advTm="33001"/>
    </mc:Choice>
    <mc:Fallback xmlns="">
      <p:transition spd="slow" advTm="33001"/>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363873D-AFFB-4147-AD5D-C4FDF4FFEB6F}" type="slidenum">
              <a:rPr lang="zh-CN" altLang="en-US" sz="1200" smtClean="0">
                <a:solidFill>
                  <a:srgbClr val="898989"/>
                </a:solidFill>
              </a:rPr>
              <a:pPr>
                <a:spcBef>
                  <a:spcPct val="0"/>
                </a:spcBef>
                <a:buFontTx/>
                <a:buNone/>
              </a:pPr>
              <a:t>41</a:t>
            </a:fld>
            <a:endParaRPr lang="en-US" altLang="zh-CN" sz="1200">
              <a:solidFill>
                <a:srgbClr val="898989"/>
              </a:solidFill>
            </a:endParaRPr>
          </a:p>
        </p:txBody>
      </p:sp>
      <p:sp>
        <p:nvSpPr>
          <p:cNvPr id="54275" name="Rectangle 2"/>
          <p:cNvSpPr>
            <a:spLocks noGrp="1" noChangeArrowheads="1"/>
          </p:cNvSpPr>
          <p:nvPr>
            <p:ph type="title"/>
          </p:nvPr>
        </p:nvSpPr>
        <p:spPr/>
        <p:txBody>
          <a:bodyPr/>
          <a:lstStyle/>
          <a:p>
            <a:pPr eaLnBrk="1" hangingPunct="1"/>
            <a:r>
              <a:rPr lang="zh-CN" altLang="en-US" b="1" dirty="0">
                <a:cs typeface="Times New Roman" panose="02020603050405020304" pitchFamily="18" charset="0"/>
              </a:rPr>
              <a:t>全信息的描述</a:t>
            </a:r>
            <a:endParaRPr lang="zh-CN" altLang="en-US" dirty="0">
              <a:latin typeface="宋体" panose="02010600030101010101" pitchFamily="2" charset="-122"/>
            </a:endParaRPr>
          </a:p>
        </p:txBody>
      </p:sp>
      <p:sp>
        <p:nvSpPr>
          <p:cNvPr id="54276" name="Rectangle 3"/>
          <p:cNvSpPr>
            <a:spLocks noGrp="1" noChangeArrowheads="1"/>
          </p:cNvSpPr>
          <p:nvPr>
            <p:ph type="body" idx="1"/>
          </p:nvPr>
        </p:nvSpPr>
        <p:spPr>
          <a:xfrm>
            <a:off x="457200" y="1340768"/>
            <a:ext cx="8229600" cy="4525963"/>
          </a:xfrm>
        </p:spPr>
        <p:txBody>
          <a:bodyPr/>
          <a:lstStyle/>
          <a:p>
            <a:pPr eaLnBrk="1" hangingPunct="1"/>
            <a:r>
              <a:rPr lang="zh-CN" altLang="en-US" dirty="0">
                <a:latin typeface="宋体" panose="02010600030101010101" pitchFamily="2" charset="-122"/>
              </a:rPr>
              <a:t>给定事物</a:t>
            </a:r>
            <a:r>
              <a:rPr lang="en-US" altLang="zh-CN" dirty="0"/>
              <a:t>X</a:t>
            </a:r>
            <a:r>
              <a:rPr lang="en-US" altLang="zh-CN" dirty="0">
                <a:latin typeface="宋体" panose="02010600030101010101" pitchFamily="2" charset="-122"/>
              </a:rPr>
              <a:t>，</a:t>
            </a:r>
            <a:r>
              <a:rPr lang="zh-CN" altLang="en-US" dirty="0">
                <a:latin typeface="宋体" panose="02010600030101010101" pitchFamily="2" charset="-122"/>
              </a:rPr>
              <a:t>假设它有</a:t>
            </a:r>
            <a:r>
              <a:rPr lang="en-US" altLang="zh-CN" dirty="0"/>
              <a:t>N</a:t>
            </a:r>
            <a:r>
              <a:rPr lang="zh-CN" altLang="en-US" dirty="0">
                <a:latin typeface="宋体" panose="02010600030101010101" pitchFamily="2" charset="-122"/>
              </a:rPr>
              <a:t>个可能的运动状态</a:t>
            </a:r>
            <a:r>
              <a:rPr lang="zh-CN" altLang="en-US" dirty="0"/>
              <a:t>{</a:t>
            </a:r>
            <a:r>
              <a:rPr lang="en-US" altLang="zh-CN" dirty="0" err="1"/>
              <a:t>x</a:t>
            </a:r>
            <a:r>
              <a:rPr lang="en-US" altLang="zh-CN" baseline="-30000" dirty="0" err="1"/>
              <a:t>n</a:t>
            </a:r>
            <a:r>
              <a:rPr lang="en-US" altLang="zh-CN" dirty="0" err="1">
                <a:latin typeface="宋体" panose="02010600030101010101" pitchFamily="2" charset="-122"/>
              </a:rPr>
              <a:t>，</a:t>
            </a:r>
            <a:r>
              <a:rPr lang="en-US" altLang="zh-CN" dirty="0" err="1"/>
              <a:t>n</a:t>
            </a:r>
            <a:r>
              <a:rPr lang="en-US" altLang="zh-CN" dirty="0"/>
              <a:t>=1</a:t>
            </a:r>
            <a:r>
              <a:rPr lang="en-US" altLang="zh-CN" dirty="0">
                <a:latin typeface="宋体" panose="02010600030101010101" pitchFamily="2" charset="-122"/>
              </a:rPr>
              <a:t>，</a:t>
            </a:r>
            <a:r>
              <a:rPr lang="en-US" altLang="zh-CN" dirty="0">
                <a:latin typeface="Times New Roman" panose="02020603050405020304" pitchFamily="18" charset="0"/>
              </a:rPr>
              <a:t>…</a:t>
            </a:r>
            <a:r>
              <a:rPr lang="en-US" altLang="zh-CN" dirty="0">
                <a:latin typeface="宋体" panose="02010600030101010101" pitchFamily="2" charset="-122"/>
              </a:rPr>
              <a:t>，</a:t>
            </a:r>
            <a:r>
              <a:rPr lang="en-US" altLang="zh-CN" dirty="0"/>
              <a:t>N}</a:t>
            </a:r>
            <a:r>
              <a:rPr lang="zh-CN" altLang="en-US" dirty="0">
                <a:latin typeface="宋体" panose="02010600030101010101" pitchFamily="2" charset="-122"/>
              </a:rPr>
              <a:t>：</a:t>
            </a:r>
            <a:endParaRPr lang="en-US" altLang="zh-CN" dirty="0">
              <a:latin typeface="宋体" panose="02010600030101010101" pitchFamily="2" charset="-122"/>
            </a:endParaRPr>
          </a:p>
          <a:p>
            <a:pPr eaLnBrk="1" hangingPunct="1"/>
            <a:r>
              <a:rPr lang="zh-CN" altLang="en-US" dirty="0">
                <a:latin typeface="宋体" panose="02010600030101010101" pitchFamily="2" charset="-122"/>
              </a:rPr>
              <a:t>每个状态的变化方式的形式化因素用参量</a:t>
            </a:r>
            <a:r>
              <a:rPr lang="en-US" altLang="zh-CN" dirty="0" err="1"/>
              <a:t>c</a:t>
            </a:r>
            <a:r>
              <a:rPr lang="en-US" altLang="zh-CN" baseline="-30000" dirty="0" err="1"/>
              <a:t>n</a:t>
            </a:r>
            <a:r>
              <a:rPr lang="zh-CN" altLang="en-US" dirty="0">
                <a:latin typeface="宋体" panose="02010600030101010101" pitchFamily="2" charset="-122"/>
              </a:rPr>
              <a:t>来表征</a:t>
            </a:r>
            <a:endParaRPr lang="en-US" altLang="zh-CN" dirty="0">
              <a:latin typeface="宋体" panose="02010600030101010101" pitchFamily="2" charset="-122"/>
            </a:endParaRPr>
          </a:p>
          <a:p>
            <a:pPr lvl="1" eaLnBrk="1" hangingPunct="1"/>
            <a:r>
              <a:rPr lang="zh-CN" altLang="en-US" dirty="0">
                <a:latin typeface="宋体" panose="02010600030101010101" pitchFamily="2" charset="-122"/>
              </a:rPr>
              <a:t>在概率性事件场合，</a:t>
            </a:r>
            <a:r>
              <a:rPr lang="en-US" altLang="zh-CN" dirty="0" err="1"/>
              <a:t>c</a:t>
            </a:r>
            <a:r>
              <a:rPr lang="en-US" altLang="zh-CN" baseline="-30000" dirty="0" err="1"/>
              <a:t>n</a:t>
            </a:r>
            <a:r>
              <a:rPr lang="zh-CN" altLang="en-US" dirty="0">
                <a:latin typeface="宋体" panose="02010600030101010101" pitchFamily="2" charset="-122"/>
              </a:rPr>
              <a:t>就是概率</a:t>
            </a:r>
            <a:r>
              <a:rPr lang="en-US" altLang="zh-CN" dirty="0" err="1"/>
              <a:t>p</a:t>
            </a:r>
            <a:r>
              <a:rPr lang="en-US" altLang="zh-CN" baseline="-30000" dirty="0" err="1"/>
              <a:t>n</a:t>
            </a:r>
            <a:endParaRPr lang="en-US" altLang="zh-CN" dirty="0">
              <a:latin typeface="宋体" panose="02010600030101010101" pitchFamily="2" charset="-122"/>
            </a:endParaRPr>
          </a:p>
          <a:p>
            <a:pPr lvl="1" eaLnBrk="1" hangingPunct="1"/>
            <a:r>
              <a:rPr lang="zh-CN" altLang="en-US" dirty="0">
                <a:latin typeface="宋体" panose="02010600030101010101" pitchFamily="2" charset="-122"/>
              </a:rPr>
              <a:t>在偶发性事件场合，</a:t>
            </a:r>
            <a:r>
              <a:rPr lang="en-US" altLang="zh-CN" dirty="0" err="1"/>
              <a:t>c</a:t>
            </a:r>
            <a:r>
              <a:rPr lang="en-US" altLang="zh-CN" baseline="-30000" dirty="0" err="1"/>
              <a:t>n</a:t>
            </a:r>
            <a:r>
              <a:rPr lang="zh-CN" altLang="en-US" dirty="0">
                <a:latin typeface="宋体" panose="02010600030101010101" pitchFamily="2" charset="-122"/>
              </a:rPr>
              <a:t>就是可能度</a:t>
            </a:r>
            <a:r>
              <a:rPr lang="en-US" altLang="zh-CN" dirty="0" err="1"/>
              <a:t>q</a:t>
            </a:r>
            <a:r>
              <a:rPr lang="en-US" altLang="zh-CN" baseline="-30000" dirty="0" err="1"/>
              <a:t>n</a:t>
            </a:r>
            <a:endParaRPr lang="en-US" altLang="zh-CN" baseline="-30000" dirty="0"/>
          </a:p>
          <a:p>
            <a:pPr lvl="1" eaLnBrk="1" hangingPunct="1"/>
            <a:r>
              <a:rPr lang="zh-CN" altLang="en-US" dirty="0">
                <a:latin typeface="宋体" panose="02010600030101010101" pitchFamily="2" charset="-122"/>
              </a:rPr>
              <a:t>在模糊事件场合，</a:t>
            </a:r>
            <a:r>
              <a:rPr lang="en-US" altLang="zh-CN" dirty="0" err="1"/>
              <a:t>c</a:t>
            </a:r>
            <a:r>
              <a:rPr lang="en-US" altLang="zh-CN" baseline="-30000" dirty="0" err="1"/>
              <a:t>n</a:t>
            </a:r>
            <a:r>
              <a:rPr lang="zh-CN" altLang="en-US" dirty="0">
                <a:latin typeface="宋体" panose="02010600030101010101" pitchFamily="2" charset="-122"/>
              </a:rPr>
              <a:t>就是隶属度</a:t>
            </a:r>
            <a:r>
              <a:rPr lang="en-US" altLang="zh-CN" dirty="0" err="1"/>
              <a:t>f</a:t>
            </a:r>
            <a:r>
              <a:rPr lang="en-US" altLang="zh-CN" baseline="-30000" dirty="0" err="1"/>
              <a:t>n</a:t>
            </a:r>
            <a:endParaRPr lang="en-US" altLang="zh-CN" dirty="0">
              <a:latin typeface="宋体" panose="02010600030101010101" pitchFamily="2" charset="-122"/>
            </a:endParaRPr>
          </a:p>
          <a:p>
            <a:pPr eaLnBrk="1" hangingPunct="1"/>
            <a:r>
              <a:rPr lang="zh-CN" altLang="en-US" dirty="0">
                <a:latin typeface="宋体" panose="02010600030101010101" pitchFamily="2" charset="-122"/>
              </a:rPr>
              <a:t>状态的逻辑真实度为</a:t>
            </a:r>
            <a:r>
              <a:rPr lang="en-US" altLang="zh-CN" dirty="0" err="1"/>
              <a:t>t</a:t>
            </a:r>
            <a:r>
              <a:rPr lang="en-US" altLang="zh-CN" baseline="-30000" dirty="0" err="1"/>
              <a:t>n</a:t>
            </a:r>
            <a:endParaRPr lang="en-US" altLang="zh-CN" dirty="0">
              <a:latin typeface="宋体" panose="02010600030101010101" pitchFamily="2" charset="-122"/>
            </a:endParaRPr>
          </a:p>
          <a:p>
            <a:pPr eaLnBrk="1" hangingPunct="1"/>
            <a:r>
              <a:rPr lang="zh-CN" altLang="en-US" dirty="0">
                <a:latin typeface="宋体" panose="02010600030101010101" pitchFamily="2" charset="-122"/>
              </a:rPr>
              <a:t>状态的效用度为</a:t>
            </a:r>
            <a:r>
              <a:rPr lang="en-US" altLang="zh-CN" dirty="0"/>
              <a:t>u</a:t>
            </a:r>
            <a:r>
              <a:rPr lang="en-US" altLang="zh-CN" baseline="-30000" dirty="0"/>
              <a:t>n</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4810"/>
    </mc:Choice>
    <mc:Fallback xmlns="">
      <p:transition spd="slow" advTm="5481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42</a:t>
            </a:fld>
            <a:endParaRPr lang="en-US" altLang="zh-CN" sz="1200" dirty="0">
              <a:solidFill>
                <a:srgbClr val="898989"/>
              </a:solidFill>
            </a:endParaRPr>
          </a:p>
        </p:txBody>
      </p:sp>
      <p:sp>
        <p:nvSpPr>
          <p:cNvPr id="55299" name="Rectangle 3"/>
          <p:cNvSpPr>
            <a:spLocks noGrp="1" noChangeArrowheads="1"/>
          </p:cNvSpPr>
          <p:nvPr>
            <p:ph type="body" idx="1"/>
          </p:nvPr>
        </p:nvSpPr>
        <p:spPr>
          <a:xfrm>
            <a:off x="134938" y="1066800"/>
            <a:ext cx="8896350" cy="5184775"/>
          </a:xfrm>
        </p:spPr>
        <p:txBody>
          <a:bodyPr/>
          <a:lstStyle/>
          <a:p>
            <a:pPr eaLnBrk="1" hangingPunct="1"/>
            <a:r>
              <a:rPr lang="zh-CN" altLang="en-US" dirty="0"/>
              <a:t>相应的先验广义分布为</a:t>
            </a:r>
            <a:r>
              <a:rPr lang="en-US" altLang="zh-CN" i="1" dirty="0"/>
              <a:t>C, T, U</a:t>
            </a:r>
          </a:p>
          <a:p>
            <a:pPr eaLnBrk="1" hangingPunct="1"/>
            <a:r>
              <a:rPr lang="zh-CN" altLang="en-US" dirty="0"/>
              <a:t>相应的后验广义分布为</a:t>
            </a:r>
            <a:r>
              <a:rPr lang="en-US" altLang="zh-CN" i="1" dirty="0"/>
              <a:t>C*, T*, U*</a:t>
            </a:r>
          </a:p>
          <a:p>
            <a:pPr eaLnBrk="1" hangingPunct="1"/>
            <a:r>
              <a:rPr lang="zh-CN" altLang="en-US" dirty="0"/>
              <a:t>与观察事物</a:t>
            </a:r>
            <a:r>
              <a:rPr lang="en-US" altLang="zh-CN" dirty="0"/>
              <a:t>X</a:t>
            </a:r>
            <a:r>
              <a:rPr lang="zh-CN" altLang="en-US" dirty="0"/>
              <a:t>相关的全信息（语法信息、语义信息和语用信息）过程就可以描述为：</a:t>
            </a:r>
            <a:endParaRPr lang="en-US" altLang="zh-CN" dirty="0"/>
          </a:p>
          <a:p>
            <a:pPr lvl="1" eaLnBrk="1" hangingPunct="1"/>
            <a:r>
              <a:rPr lang="en-US" altLang="zh-CN" i="1" dirty="0"/>
              <a:t>        (X, C) =&gt; (X, C*)</a:t>
            </a:r>
          </a:p>
          <a:p>
            <a:pPr lvl="1" eaLnBrk="1" hangingPunct="1"/>
            <a:r>
              <a:rPr lang="en-US" altLang="zh-CN" i="1" dirty="0"/>
              <a:t>        (X, T) =&gt; (X, T*)</a:t>
            </a:r>
          </a:p>
          <a:p>
            <a:pPr lvl="1" eaLnBrk="1" hangingPunct="1"/>
            <a:r>
              <a:rPr lang="en-US" altLang="zh-CN" i="1" dirty="0"/>
              <a:t>        (X, U) =&gt; (X, U*)</a:t>
            </a:r>
          </a:p>
          <a:p>
            <a:pPr eaLnBrk="1" hangingPunct="1"/>
            <a:endParaRPr lang="en-US" altLang="zh-CN" dirty="0"/>
          </a:p>
          <a:p>
            <a:pPr eaLnBrk="1" hangingPunct="1"/>
            <a:endParaRPr lang="en-US" altLang="zh-CN" dirty="0"/>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2629"/>
    </mc:Choice>
    <mc:Fallback xmlns="">
      <p:transition spd="slow" advTm="42629"/>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43</a:t>
            </a:fld>
            <a:endParaRPr lang="en-US" altLang="zh-CN" sz="1200" dirty="0">
              <a:solidFill>
                <a:srgbClr val="898989"/>
              </a:solidFill>
            </a:endParaRPr>
          </a:p>
        </p:txBody>
      </p:sp>
      <p:sp>
        <p:nvSpPr>
          <p:cNvPr id="6" name="标题 1">
            <a:extLst>
              <a:ext uri="{FF2B5EF4-FFF2-40B4-BE49-F238E27FC236}">
                <a16:creationId xmlns:a16="http://schemas.microsoft.com/office/drawing/2014/main" id="{BCCC6A68-DE56-46F7-B520-90A5ADCA0041}"/>
              </a:ext>
            </a:extLst>
          </p:cNvPr>
          <p:cNvSpPr>
            <a:spLocks noGrp="1"/>
          </p:cNvSpPr>
          <p:nvPr>
            <p:ph type="title"/>
          </p:nvPr>
        </p:nvSpPr>
        <p:spPr>
          <a:xfrm>
            <a:off x="467544" y="427038"/>
            <a:ext cx="8229600" cy="1143000"/>
          </a:xfrm>
        </p:spPr>
        <p:txBody>
          <a:bodyPr/>
          <a:lstStyle/>
          <a:p>
            <a:pPr eaLnBrk="1" hangingPunct="1"/>
            <a:r>
              <a:rPr lang="zh-CN" altLang="en-US" dirty="0"/>
              <a:t>信息的度量</a:t>
            </a:r>
          </a:p>
        </p:txBody>
      </p:sp>
      <p:sp>
        <p:nvSpPr>
          <p:cNvPr id="7" name="内容占位符 2">
            <a:extLst>
              <a:ext uri="{FF2B5EF4-FFF2-40B4-BE49-F238E27FC236}">
                <a16:creationId xmlns:a16="http://schemas.microsoft.com/office/drawing/2014/main" id="{66296E90-DAC3-4541-9D8E-A90C868FCAD0}"/>
              </a:ext>
            </a:extLst>
          </p:cNvPr>
          <p:cNvSpPr txBox="1">
            <a:spLocks/>
          </p:cNvSpPr>
          <p:nvPr/>
        </p:nvSpPr>
        <p:spPr bwMode="auto">
          <a:xfrm>
            <a:off x="609600" y="1752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zh-CN" altLang="en-US" dirty="0"/>
              <a:t>概率语法信息测度（香农概率熵）</a:t>
            </a:r>
            <a:endParaRPr lang="en-US" altLang="zh-CN" dirty="0"/>
          </a:p>
          <a:p>
            <a:pPr eaLnBrk="1" hangingPunct="1"/>
            <a:r>
              <a:rPr lang="zh-CN" altLang="en-US" dirty="0"/>
              <a:t>模糊语法信息测度（模糊熵）</a:t>
            </a:r>
          </a:p>
          <a:p>
            <a:pPr eaLnBrk="1" hangingPunct="1"/>
            <a:r>
              <a:rPr lang="zh-CN" altLang="en-US" dirty="0"/>
              <a:t>语法信息统一测度</a:t>
            </a:r>
          </a:p>
          <a:p>
            <a:pPr eaLnBrk="1" hangingPunct="1"/>
            <a:r>
              <a:rPr lang="zh-CN" altLang="en-US" dirty="0"/>
              <a:t>全信息的统一测度</a:t>
            </a:r>
          </a:p>
          <a:p>
            <a:pPr eaLnBrk="1" hangingPunct="1"/>
            <a:endParaRPr lang="zh-CN" altLang="en-US" dirty="0"/>
          </a:p>
        </p:txBody>
      </p:sp>
    </p:spTree>
    <p:extLst>
      <p:ext uri="{BB962C8B-B14F-4D97-AF65-F5344CB8AC3E}">
        <p14:creationId xmlns:p14="http://schemas.microsoft.com/office/powerpoint/2010/main" val="872683515"/>
      </p:ext>
    </p:extLst>
  </p:cSld>
  <p:clrMapOvr>
    <a:masterClrMapping/>
  </p:clrMapOvr>
  <mc:AlternateContent xmlns:mc="http://schemas.openxmlformats.org/markup-compatibility/2006" xmlns:p14="http://schemas.microsoft.com/office/powerpoint/2010/main">
    <mc:Choice Requires="p14">
      <p:transition spd="slow" p14:dur="2000" advTm="42629"/>
    </mc:Choice>
    <mc:Fallback xmlns="">
      <p:transition spd="slow" advTm="42629"/>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p:cNvSpPr>
            <a:spLocks noGrp="1"/>
          </p:cNvSpPr>
          <p:nvPr>
            <p:ph type="title"/>
          </p:nvPr>
        </p:nvSpPr>
        <p:spPr>
          <a:xfrm>
            <a:off x="457200" y="601811"/>
            <a:ext cx="8229600" cy="1143000"/>
          </a:xfrm>
        </p:spPr>
        <p:txBody>
          <a:bodyPr/>
          <a:lstStyle/>
          <a:p>
            <a:pPr eaLnBrk="1" hangingPunct="1"/>
            <a:r>
              <a:rPr lang="en-US" altLang="zh-CN" dirty="0"/>
              <a:t>1.2</a:t>
            </a:r>
            <a:r>
              <a:rPr lang="zh-CN" altLang="en-US" dirty="0"/>
              <a:t> 信息获取的基本原理</a:t>
            </a:r>
            <a:br>
              <a:rPr lang="en-US" altLang="zh-CN" dirty="0"/>
            </a:br>
            <a:r>
              <a:rPr lang="zh-CN" altLang="en-US" dirty="0"/>
              <a:t>和主要技术</a:t>
            </a:r>
          </a:p>
        </p:txBody>
      </p:sp>
      <p:sp>
        <p:nvSpPr>
          <p:cNvPr id="58371" name="内容占位符 2"/>
          <p:cNvSpPr>
            <a:spLocks noGrp="1"/>
          </p:cNvSpPr>
          <p:nvPr>
            <p:ph idx="1"/>
          </p:nvPr>
        </p:nvSpPr>
        <p:spPr>
          <a:xfrm>
            <a:off x="457200" y="1883965"/>
            <a:ext cx="8229600" cy="4569371"/>
          </a:xfrm>
        </p:spPr>
        <p:txBody>
          <a:bodyPr/>
          <a:lstStyle/>
          <a:p>
            <a:pPr eaLnBrk="1" hangingPunct="1"/>
            <a:r>
              <a:rPr lang="zh-CN" altLang="en-US" dirty="0"/>
              <a:t>世界无时无刻不在产生本体论信息。人们要想认识世界，首先就必须能够获得事物的本体论信息，并把本体论意义的信息转变为第一类认识论信息。</a:t>
            </a:r>
            <a:endParaRPr lang="en-US" altLang="zh-CN" dirty="0"/>
          </a:p>
          <a:p>
            <a:pPr eaLnBrk="1" hangingPunct="1"/>
            <a:r>
              <a:rPr lang="zh-CN" altLang="en-US" dirty="0"/>
              <a:t>这种转变的过程，就是信息获取的过程，如下图所示。</a:t>
            </a:r>
          </a:p>
        </p:txBody>
      </p:sp>
      <p:sp>
        <p:nvSpPr>
          <p:cNvPr id="58372" name="Rectangle 4"/>
          <p:cNvSpPr>
            <a:spLocks noChangeArrowheads="1"/>
          </p:cNvSpPr>
          <p:nvPr/>
        </p:nvSpPr>
        <p:spPr bwMode="auto">
          <a:xfrm>
            <a:off x="683568" y="5340150"/>
            <a:ext cx="2016125" cy="576263"/>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Arial" panose="020B0604020202020204" pitchFamily="34" charset="0"/>
              </a:rPr>
              <a:t>本体论信息</a:t>
            </a:r>
            <a:endParaRPr lang="en-US" altLang="zh-CN" sz="1800">
              <a:latin typeface="Arial" panose="020B0604020202020204" pitchFamily="34" charset="0"/>
            </a:endParaRPr>
          </a:p>
        </p:txBody>
      </p:sp>
      <p:sp>
        <p:nvSpPr>
          <p:cNvPr id="58373" name="Rectangle 5"/>
          <p:cNvSpPr>
            <a:spLocks noChangeArrowheads="1"/>
          </p:cNvSpPr>
          <p:nvPr/>
        </p:nvSpPr>
        <p:spPr bwMode="auto">
          <a:xfrm>
            <a:off x="3255318" y="5340150"/>
            <a:ext cx="2089150" cy="576263"/>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Arial" panose="020B0604020202020204" pitchFamily="34" charset="0"/>
              </a:rPr>
              <a:t>信息获取</a:t>
            </a:r>
            <a:endParaRPr lang="en-US" altLang="zh-CN" sz="1800">
              <a:latin typeface="Arial" panose="020B0604020202020204" pitchFamily="34" charset="0"/>
            </a:endParaRPr>
          </a:p>
        </p:txBody>
      </p:sp>
      <p:sp>
        <p:nvSpPr>
          <p:cNvPr id="58374" name="Rectangle 6"/>
          <p:cNvSpPr>
            <a:spLocks noChangeArrowheads="1"/>
          </p:cNvSpPr>
          <p:nvPr/>
        </p:nvSpPr>
        <p:spPr bwMode="auto">
          <a:xfrm>
            <a:off x="5827068" y="5340150"/>
            <a:ext cx="2736850" cy="574675"/>
          </a:xfrm>
          <a:prstGeom prst="rect">
            <a:avLst/>
          </a:prstGeom>
          <a:solidFill>
            <a:schemeClr val="accent1"/>
          </a:solidFill>
          <a:ln w="12700" cap="sq">
            <a:solidFill>
              <a:schemeClr val="tx1"/>
            </a:solidFill>
            <a:miter lim="800000"/>
            <a:headEnd type="none" w="sm" len="sm"/>
            <a:tailEnd type="none" w="sm" len="sm"/>
          </a:ln>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eaLnBrk="1" hangingPunct="1">
              <a:spcBef>
                <a:spcPct val="0"/>
              </a:spcBef>
              <a:buFontTx/>
              <a:buNone/>
            </a:pPr>
            <a:r>
              <a:rPr lang="zh-CN" altLang="en-US" sz="1800">
                <a:latin typeface="Arial" panose="020B0604020202020204" pitchFamily="34" charset="0"/>
              </a:rPr>
              <a:t>第一类认识论信息</a:t>
            </a:r>
            <a:endParaRPr lang="en-US" altLang="zh-CN" sz="1800">
              <a:latin typeface="Arial" panose="020B0604020202020204" pitchFamily="34" charset="0"/>
            </a:endParaRPr>
          </a:p>
        </p:txBody>
      </p:sp>
      <p:sp>
        <p:nvSpPr>
          <p:cNvPr id="58375" name="Line 7"/>
          <p:cNvSpPr>
            <a:spLocks noChangeShapeType="1"/>
          </p:cNvSpPr>
          <p:nvPr/>
        </p:nvSpPr>
        <p:spPr bwMode="auto">
          <a:xfrm>
            <a:off x="2683818" y="5625900"/>
            <a:ext cx="576263"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58376" name="Line 8"/>
          <p:cNvSpPr>
            <a:spLocks noChangeShapeType="1"/>
          </p:cNvSpPr>
          <p:nvPr/>
        </p:nvSpPr>
        <p:spPr bwMode="auto">
          <a:xfrm>
            <a:off x="5327006" y="5625900"/>
            <a:ext cx="503237" cy="0"/>
          </a:xfrm>
          <a:prstGeom prst="line">
            <a:avLst/>
          </a:prstGeom>
          <a:noFill/>
          <a:ln w="12700" cap="sq">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 name="灯片编号占位符 5">
            <a:extLst>
              <a:ext uri="{FF2B5EF4-FFF2-40B4-BE49-F238E27FC236}">
                <a16:creationId xmlns:a16="http://schemas.microsoft.com/office/drawing/2014/main" id="{91408246-A84E-4408-A734-00AB6060B07F}"/>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44</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14146"/>
    </mc:Choice>
    <mc:Fallback xmlns="">
      <p:transition spd="slow" advTm="114146"/>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内容占位符 2"/>
          <p:cNvSpPr>
            <a:spLocks noGrp="1"/>
          </p:cNvSpPr>
          <p:nvPr>
            <p:ph idx="1"/>
          </p:nvPr>
        </p:nvSpPr>
        <p:spPr>
          <a:xfrm>
            <a:off x="457200" y="1135285"/>
            <a:ext cx="8229600" cy="4525963"/>
          </a:xfrm>
        </p:spPr>
        <p:txBody>
          <a:bodyPr/>
          <a:lstStyle/>
          <a:p>
            <a:pPr>
              <a:lnSpc>
                <a:spcPct val="90000"/>
              </a:lnSpc>
            </a:pPr>
            <a:r>
              <a:rPr lang="zh-CN" altLang="en-US" dirty="0"/>
              <a:t>信息的“</a:t>
            </a:r>
            <a:r>
              <a:rPr lang="zh-CN" altLang="en-US" b="1" dirty="0"/>
              <a:t>机器感知</a:t>
            </a:r>
            <a:r>
              <a:rPr lang="zh-CN" altLang="en-US" dirty="0"/>
              <a:t>”只“感受”到了事物运动状态及状态变化方式的形式，并不“知晓”事物运动状态及其变化方式的逻辑含义和效用价值。因此，机器感知的输出结果只是语法信息，而没有语义信息或语用信息。</a:t>
            </a:r>
          </a:p>
          <a:p>
            <a:pPr>
              <a:lnSpc>
                <a:spcPct val="90000"/>
              </a:lnSpc>
            </a:pPr>
            <a:r>
              <a:rPr lang="zh-CN" altLang="en-US" dirty="0"/>
              <a:t>确切地说，信息感知过程对于它所感受的信息而言，是有“感”而无“知”。</a:t>
            </a:r>
          </a:p>
        </p:txBody>
      </p:sp>
      <p:sp>
        <p:nvSpPr>
          <p:cNvPr id="4" name="灯片编号占位符 5">
            <a:extLst>
              <a:ext uri="{FF2B5EF4-FFF2-40B4-BE49-F238E27FC236}">
                <a16:creationId xmlns:a16="http://schemas.microsoft.com/office/drawing/2014/main" id="{0BF987A1-24B0-4294-A9FC-329305D7C36A}"/>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45</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85767"/>
    </mc:Choice>
    <mc:Fallback xmlns="">
      <p:transition spd="slow" advTm="85767"/>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内容占位符 2"/>
          <p:cNvSpPr>
            <a:spLocks noGrp="1"/>
          </p:cNvSpPr>
          <p:nvPr>
            <p:ph idx="1"/>
          </p:nvPr>
        </p:nvSpPr>
        <p:spPr>
          <a:xfrm>
            <a:off x="457200" y="1124744"/>
            <a:ext cx="8229600" cy="4525963"/>
          </a:xfrm>
        </p:spPr>
        <p:txBody>
          <a:bodyPr/>
          <a:lstStyle/>
          <a:p>
            <a:pPr>
              <a:lnSpc>
                <a:spcPct val="90000"/>
              </a:lnSpc>
            </a:pPr>
            <a:r>
              <a:rPr lang="zh-CN" altLang="en-US" dirty="0"/>
              <a:t>虽然信息感知系统输出的只是事物的第一类认识论信息的语法信息而不是全信息，但对于人类主体来说，这不会造成困难，因为：</a:t>
            </a:r>
            <a:endParaRPr lang="en-US" altLang="zh-CN" dirty="0"/>
          </a:p>
          <a:p>
            <a:pPr lvl="1">
              <a:lnSpc>
                <a:spcPct val="90000"/>
              </a:lnSpc>
            </a:pPr>
            <a:r>
              <a:rPr lang="zh-CN" altLang="en-US" dirty="0"/>
              <a:t>人类主体有能力在后续的认知与决策环节重新给语法信息赋予相应的语义和语用因素。</a:t>
            </a:r>
            <a:endParaRPr lang="en-US" altLang="zh-CN" dirty="0"/>
          </a:p>
          <a:p>
            <a:pPr lvl="1">
              <a:lnSpc>
                <a:spcPct val="90000"/>
              </a:lnSpc>
            </a:pPr>
            <a:r>
              <a:rPr lang="zh-CN" altLang="en-US" dirty="0"/>
              <a:t>特别是在主动获取信息的场合，人类的信息</a:t>
            </a:r>
            <a:r>
              <a:rPr lang="zh-CN" altLang="en-US" b="1" dirty="0"/>
              <a:t>感知</a:t>
            </a:r>
            <a:r>
              <a:rPr lang="zh-CN" altLang="en-US" dirty="0"/>
              <a:t>系统直接受到</a:t>
            </a:r>
            <a:r>
              <a:rPr lang="zh-CN" altLang="en-US" b="1" dirty="0"/>
              <a:t>认知</a:t>
            </a:r>
            <a:r>
              <a:rPr lang="zh-CN" altLang="en-US" dirty="0"/>
              <a:t>与</a:t>
            </a:r>
            <a:r>
              <a:rPr lang="zh-CN" altLang="en-US" b="1" dirty="0"/>
              <a:t>决策</a:t>
            </a:r>
            <a:r>
              <a:rPr lang="zh-CN" altLang="en-US" dirty="0"/>
              <a:t>系统的指挥，因此不仅能够感知所要获取信息的形式，而且可以感知它的内容和效用。</a:t>
            </a:r>
          </a:p>
        </p:txBody>
      </p:sp>
      <p:sp>
        <p:nvSpPr>
          <p:cNvPr id="4" name="灯片编号占位符 5">
            <a:extLst>
              <a:ext uri="{FF2B5EF4-FFF2-40B4-BE49-F238E27FC236}">
                <a16:creationId xmlns:a16="http://schemas.microsoft.com/office/drawing/2014/main" id="{FD39BDEB-B0E2-4367-A291-0AD04FEE00D6}"/>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46</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0902"/>
    </mc:Choice>
    <mc:Fallback xmlns="">
      <p:transition spd="slow" advTm="60902"/>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内容占位符 2"/>
          <p:cNvSpPr>
            <a:spLocks noGrp="1"/>
          </p:cNvSpPr>
          <p:nvPr>
            <p:ph idx="1"/>
          </p:nvPr>
        </p:nvSpPr>
        <p:spPr/>
        <p:txBody>
          <a:bodyPr/>
          <a:lstStyle/>
          <a:p>
            <a:r>
              <a:rPr lang="zh-CN" altLang="en-US" dirty="0"/>
              <a:t>这是一种相当复杂的全信息感知过程，至少在目前技术条件下的机器感知系统中还很难实现。因此，在本课程讨论的机器信息获取系统中，它的输出基本上还只能是语法信息。 </a:t>
            </a:r>
          </a:p>
          <a:p>
            <a:endParaRPr lang="zh-CN" altLang="en-US" dirty="0"/>
          </a:p>
        </p:txBody>
      </p:sp>
      <p:sp>
        <p:nvSpPr>
          <p:cNvPr id="4" name="灯片编号占位符 5">
            <a:extLst>
              <a:ext uri="{FF2B5EF4-FFF2-40B4-BE49-F238E27FC236}">
                <a16:creationId xmlns:a16="http://schemas.microsoft.com/office/drawing/2014/main" id="{2715394D-D0C8-4654-ABFF-37E6C3B93A54}"/>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47</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5902"/>
    </mc:Choice>
    <mc:Fallback xmlns="">
      <p:transition spd="slow" advTm="25902"/>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内容占位符 2"/>
          <p:cNvSpPr>
            <a:spLocks noGrp="1"/>
          </p:cNvSpPr>
          <p:nvPr>
            <p:ph idx="1"/>
          </p:nvPr>
        </p:nvSpPr>
        <p:spPr>
          <a:xfrm>
            <a:off x="457200" y="1268760"/>
            <a:ext cx="8229600" cy="3773016"/>
          </a:xfrm>
        </p:spPr>
        <p:txBody>
          <a:bodyPr/>
          <a:lstStyle/>
          <a:p>
            <a:pPr>
              <a:lnSpc>
                <a:spcPct val="90000"/>
              </a:lnSpc>
            </a:pPr>
            <a:r>
              <a:rPr lang="zh-CN" altLang="en-US" dirty="0"/>
              <a:t>对于人类主体来说，信息感知的功能是由人的感觉器官来承担的。</a:t>
            </a:r>
          </a:p>
          <a:p>
            <a:pPr>
              <a:lnSpc>
                <a:spcPct val="90000"/>
              </a:lnSpc>
            </a:pPr>
            <a:r>
              <a:rPr lang="zh-CN" altLang="en-US" dirty="0"/>
              <a:t>例如，人眼是人的视觉器官，人眼视网膜的感光细胞能够对外部事物所投射的光强（亮度）和波长（颜色）及其变化</a:t>
            </a:r>
            <a:r>
              <a:rPr lang="en-US" altLang="zh-CN" dirty="0"/>
              <a:t>——</a:t>
            </a:r>
            <a:r>
              <a:rPr lang="zh-CN" altLang="en-US" dirty="0"/>
              <a:t>反映事物运动的状态及其变化的光参量</a:t>
            </a:r>
            <a:r>
              <a:rPr lang="en-US" altLang="zh-CN" dirty="0"/>
              <a:t>——</a:t>
            </a:r>
            <a:r>
              <a:rPr lang="zh-CN" altLang="en-US" dirty="0"/>
              <a:t>产生反应，并把它转变为相应的神经生理电信号，它携带了视觉器官输出的语法信息。</a:t>
            </a:r>
          </a:p>
          <a:p>
            <a:endParaRPr lang="zh-CN" altLang="en-US" dirty="0"/>
          </a:p>
        </p:txBody>
      </p:sp>
      <p:sp>
        <p:nvSpPr>
          <p:cNvPr id="4" name="灯片编号占位符 5">
            <a:extLst>
              <a:ext uri="{FF2B5EF4-FFF2-40B4-BE49-F238E27FC236}">
                <a16:creationId xmlns:a16="http://schemas.microsoft.com/office/drawing/2014/main" id="{7637D226-5DCD-4677-AEE0-E208FD1CF466}"/>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48</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8600"/>
    </mc:Choice>
    <mc:Fallback xmlns="">
      <p:transition spd="slow" advTm="38600"/>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内容占位符 2"/>
          <p:cNvSpPr>
            <a:spLocks noGrp="1"/>
          </p:cNvSpPr>
          <p:nvPr>
            <p:ph idx="1"/>
          </p:nvPr>
        </p:nvSpPr>
        <p:spPr>
          <a:xfrm>
            <a:off x="457200" y="1135285"/>
            <a:ext cx="8229600" cy="4525963"/>
          </a:xfrm>
        </p:spPr>
        <p:txBody>
          <a:bodyPr/>
          <a:lstStyle/>
          <a:p>
            <a:pPr>
              <a:lnSpc>
                <a:spcPct val="90000"/>
              </a:lnSpc>
            </a:pPr>
            <a:r>
              <a:rPr lang="zh-CN" altLang="en-US" dirty="0"/>
              <a:t>又如，人耳是人的听觉器官，声波的振动能够引起人耳鼓膜和听骨的振动，进而引起耳蜗管内淋巴液的振动，冲击纤毛细胞发生弯曲变形，从而转变为神经生理电信号，它反映了外界声波的强度和频率以及它们的变化情况，即事物运动状态及其变化方式的声形式。</a:t>
            </a:r>
          </a:p>
          <a:p>
            <a:pPr>
              <a:lnSpc>
                <a:spcPct val="90000"/>
              </a:lnSpc>
            </a:pPr>
            <a:r>
              <a:rPr lang="zh-CN" altLang="en-US" dirty="0"/>
              <a:t>此外，人还可以通过嗅觉、味觉和触觉器官感受外界相应的事物运动状态及其变化方式，感受相应的信息。 </a:t>
            </a:r>
          </a:p>
          <a:p>
            <a:endParaRPr lang="zh-CN" altLang="en-US" dirty="0"/>
          </a:p>
        </p:txBody>
      </p:sp>
      <p:sp>
        <p:nvSpPr>
          <p:cNvPr id="4" name="灯片编号占位符 5">
            <a:extLst>
              <a:ext uri="{FF2B5EF4-FFF2-40B4-BE49-F238E27FC236}">
                <a16:creationId xmlns:a16="http://schemas.microsoft.com/office/drawing/2014/main" id="{02217C7A-2F3E-496E-8179-FD342775274B}"/>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49</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8092"/>
    </mc:Choice>
    <mc:Fallback xmlns="">
      <p:transition spd="slow" advTm="3809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pPr eaLnBrk="1" hangingPunct="1"/>
            <a:r>
              <a:rPr lang="zh-CN" altLang="en-US" dirty="0"/>
              <a:t>信息定义分析</a:t>
            </a:r>
          </a:p>
        </p:txBody>
      </p:sp>
      <p:sp>
        <p:nvSpPr>
          <p:cNvPr id="7171" name="内容占位符 2"/>
          <p:cNvSpPr>
            <a:spLocks noGrp="1"/>
          </p:cNvSpPr>
          <p:nvPr>
            <p:ph idx="1"/>
          </p:nvPr>
        </p:nvSpPr>
        <p:spPr/>
        <p:txBody>
          <a:bodyPr/>
          <a:lstStyle/>
          <a:p>
            <a:pPr eaLnBrk="1" hangingPunct="1">
              <a:lnSpc>
                <a:spcPct val="90000"/>
              </a:lnSpc>
            </a:pPr>
            <a:r>
              <a:rPr lang="zh-CN" altLang="en-US" dirty="0"/>
              <a:t>不同的作者 从不同的角度 在</a:t>
            </a:r>
            <a:r>
              <a:rPr lang="zh-CN" altLang="en-US" b="1" dirty="0"/>
              <a:t>不同的条件</a:t>
            </a:r>
            <a:r>
              <a:rPr lang="zh-CN" altLang="en-US" dirty="0"/>
              <a:t>下对信息进行考察。</a:t>
            </a:r>
            <a:endParaRPr lang="en-US" altLang="zh-CN" dirty="0"/>
          </a:p>
          <a:p>
            <a:pPr eaLnBrk="1" hangingPunct="1">
              <a:lnSpc>
                <a:spcPct val="90000"/>
              </a:lnSpc>
            </a:pPr>
            <a:r>
              <a:rPr lang="zh-CN" altLang="en-US" dirty="0"/>
              <a:t>为了得到科学合理的认识，应当根据不同的条件，区分不同的层次来给出信息的定义。</a:t>
            </a:r>
            <a:endParaRPr lang="en-US" altLang="zh-CN" dirty="0"/>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31501"/>
    </mc:Choice>
    <mc:Fallback xmlns="">
      <p:transition spd="slow" advTm="31501"/>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p:cNvSpPr>
            <a:spLocks noGrp="1"/>
          </p:cNvSpPr>
          <p:nvPr>
            <p:ph type="title"/>
          </p:nvPr>
        </p:nvSpPr>
        <p:spPr/>
        <p:txBody>
          <a:bodyPr/>
          <a:lstStyle/>
          <a:p>
            <a:r>
              <a:rPr lang="zh-CN" altLang="en-US"/>
              <a:t>信息感知的基本机制</a:t>
            </a:r>
          </a:p>
        </p:txBody>
      </p:sp>
      <p:sp>
        <p:nvSpPr>
          <p:cNvPr id="64515" name="内容占位符 2"/>
          <p:cNvSpPr>
            <a:spLocks noGrp="1"/>
          </p:cNvSpPr>
          <p:nvPr>
            <p:ph idx="1"/>
          </p:nvPr>
        </p:nvSpPr>
        <p:spPr/>
        <p:txBody>
          <a:bodyPr/>
          <a:lstStyle/>
          <a:p>
            <a:r>
              <a:rPr lang="zh-CN" altLang="en-US"/>
              <a:t>研究结果表明，信息感知的基本机制在于要有某种组织或器官（在人工系统场合则是某种器件或系统）能够灵敏地感受到某种事物运动的状态及其变化的方式，也就是说，要有某种组织或器件，能够在某种事物运动状态及其变化方式的刺激下产生相应的响应。</a:t>
            </a:r>
          </a:p>
        </p:txBody>
      </p:sp>
      <p:sp>
        <p:nvSpPr>
          <p:cNvPr id="5" name="灯片编号占位符 5">
            <a:extLst>
              <a:ext uri="{FF2B5EF4-FFF2-40B4-BE49-F238E27FC236}">
                <a16:creationId xmlns:a16="http://schemas.microsoft.com/office/drawing/2014/main" id="{F9FB84D7-62F5-4F0B-BEAD-4F682FFB4D2E}"/>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50</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50265"/>
    </mc:Choice>
    <mc:Fallback xmlns="">
      <p:transition spd="slow" advTm="50265"/>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内容占位符 2"/>
          <p:cNvSpPr>
            <a:spLocks noGrp="1"/>
          </p:cNvSpPr>
          <p:nvPr>
            <p:ph idx="1"/>
          </p:nvPr>
        </p:nvSpPr>
        <p:spPr>
          <a:xfrm>
            <a:off x="539552" y="1052736"/>
            <a:ext cx="8229600" cy="2160240"/>
          </a:xfrm>
        </p:spPr>
        <p:txBody>
          <a:bodyPr/>
          <a:lstStyle/>
          <a:p>
            <a:r>
              <a:rPr lang="zh-CN" altLang="en-US" dirty="0"/>
              <a:t>刺激与响应关系应当满足一定的条件：</a:t>
            </a:r>
          </a:p>
          <a:p>
            <a:pPr lvl="1"/>
            <a:r>
              <a:rPr lang="zh-CN" altLang="en-US" dirty="0"/>
              <a:t>具有一定的敏感域；</a:t>
            </a:r>
          </a:p>
          <a:p>
            <a:pPr lvl="1"/>
            <a:r>
              <a:rPr lang="zh-CN" altLang="en-US" dirty="0"/>
              <a:t>具有一定的敏感度；</a:t>
            </a:r>
          </a:p>
          <a:p>
            <a:pPr lvl="1"/>
            <a:r>
              <a:rPr lang="zh-CN" altLang="en-US" dirty="0"/>
              <a:t>具有一定的保真度。 </a:t>
            </a:r>
          </a:p>
          <a:p>
            <a:endParaRPr lang="zh-CN" altLang="en-US" dirty="0"/>
          </a:p>
        </p:txBody>
      </p:sp>
      <p:sp>
        <p:nvSpPr>
          <p:cNvPr id="4" name="灯片编号占位符 5">
            <a:extLst>
              <a:ext uri="{FF2B5EF4-FFF2-40B4-BE49-F238E27FC236}">
                <a16:creationId xmlns:a16="http://schemas.microsoft.com/office/drawing/2014/main" id="{6C65FA28-3860-4526-A8D1-90075894D3A8}"/>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51</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56333"/>
    </mc:Choice>
    <mc:Fallback xmlns="">
      <p:transition spd="slow" advTm="56333"/>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a:extLst>
              <a:ext uri="{FF2B5EF4-FFF2-40B4-BE49-F238E27FC236}">
                <a16:creationId xmlns:a16="http://schemas.microsoft.com/office/drawing/2014/main" id="{BC2E792D-4E23-4398-B7A2-2E37398D42E5}"/>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52</a:t>
            </a:fld>
            <a:endParaRPr lang="en-US" altLang="zh-CN" sz="1200" dirty="0">
              <a:solidFill>
                <a:srgbClr val="898989"/>
              </a:solidFill>
            </a:endParaRPr>
          </a:p>
        </p:txBody>
      </p:sp>
      <p:sp>
        <p:nvSpPr>
          <p:cNvPr id="5" name="内容占位符 2">
            <a:extLst>
              <a:ext uri="{FF2B5EF4-FFF2-40B4-BE49-F238E27FC236}">
                <a16:creationId xmlns:a16="http://schemas.microsoft.com/office/drawing/2014/main" id="{58DFEA90-FACA-45CA-BB90-555E545AF829}"/>
              </a:ext>
            </a:extLst>
          </p:cNvPr>
          <p:cNvSpPr txBox="1">
            <a:spLocks/>
          </p:cNvSpPr>
          <p:nvPr/>
        </p:nvSpPr>
        <p:spPr bwMode="auto">
          <a:xfrm>
            <a:off x="467544" y="1196752"/>
            <a:ext cx="8400256" cy="272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dirty="0"/>
              <a:t>分析和实验都表明，虽然人的感觉器官在感知外部事物的信息方面具有十分精巧的工作机制，但同时也存在一些天然的缺陷，这主要表现在：</a:t>
            </a:r>
          </a:p>
          <a:p>
            <a:pPr lvl="1"/>
            <a:r>
              <a:rPr lang="zh-CN" altLang="en-US" dirty="0"/>
              <a:t>敏感域有限；</a:t>
            </a:r>
          </a:p>
          <a:p>
            <a:pPr lvl="1"/>
            <a:r>
              <a:rPr lang="zh-CN" altLang="en-US" dirty="0"/>
              <a:t>敏感度有限；</a:t>
            </a:r>
          </a:p>
          <a:p>
            <a:pPr lvl="1"/>
            <a:r>
              <a:rPr lang="zh-CN" altLang="en-US" dirty="0"/>
              <a:t>分辨力不高。</a:t>
            </a:r>
          </a:p>
        </p:txBody>
      </p:sp>
    </p:spTree>
  </p:cSld>
  <p:clrMapOvr>
    <a:masterClrMapping/>
  </p:clrMapOvr>
  <mc:AlternateContent xmlns:mc="http://schemas.openxmlformats.org/markup-compatibility/2006" xmlns:p14="http://schemas.microsoft.com/office/powerpoint/2010/main">
    <mc:Choice Requires="p14">
      <p:transition spd="slow" p14:dur="2000" advTm="20845"/>
    </mc:Choice>
    <mc:Fallback xmlns="">
      <p:transition spd="slow" advTm="20845"/>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内容占位符 2"/>
          <p:cNvSpPr>
            <a:spLocks noGrp="1"/>
          </p:cNvSpPr>
          <p:nvPr>
            <p:ph idx="1"/>
          </p:nvPr>
        </p:nvSpPr>
        <p:spPr>
          <a:xfrm>
            <a:off x="457200" y="980728"/>
            <a:ext cx="8229600" cy="4525963"/>
          </a:xfrm>
        </p:spPr>
        <p:txBody>
          <a:bodyPr/>
          <a:lstStyle/>
          <a:p>
            <a:r>
              <a:rPr lang="zh-CN" altLang="en-US" dirty="0"/>
              <a:t>敏感域：人的视觉器官的敏感域只在可见光范围之内，无法直接感知红外或紫外光范围的各种信息；听觉器官只对声频范围的信息有响应能力，无法直接感知次声频或超声频范围的信息；</a:t>
            </a:r>
            <a:endParaRPr lang="en-US" altLang="zh-CN" dirty="0"/>
          </a:p>
          <a:p>
            <a:r>
              <a:rPr lang="zh-CN" altLang="en-US" dirty="0"/>
              <a:t>敏感度：人眼很难在微弱光照条件下产生正常的感知响应，人耳也很难在微弱的声场中保持良好的感知特性。 </a:t>
            </a:r>
          </a:p>
          <a:p>
            <a:endParaRPr lang="zh-CN" altLang="en-US" dirty="0"/>
          </a:p>
        </p:txBody>
      </p:sp>
      <p:sp>
        <p:nvSpPr>
          <p:cNvPr id="4" name="灯片编号占位符 5">
            <a:extLst>
              <a:ext uri="{FF2B5EF4-FFF2-40B4-BE49-F238E27FC236}">
                <a16:creationId xmlns:a16="http://schemas.microsoft.com/office/drawing/2014/main" id="{F85382C0-B24F-4124-8924-9D33010D374D}"/>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53</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59385"/>
    </mc:Choice>
    <mc:Fallback xmlns="">
      <p:transition spd="slow" advTm="59385"/>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内容占位符 2"/>
          <p:cNvSpPr>
            <a:spLocks noGrp="1"/>
          </p:cNvSpPr>
          <p:nvPr>
            <p:ph idx="1"/>
          </p:nvPr>
        </p:nvSpPr>
        <p:spPr>
          <a:xfrm>
            <a:off x="457200" y="980728"/>
            <a:ext cx="8229600" cy="4525963"/>
          </a:xfrm>
        </p:spPr>
        <p:txBody>
          <a:bodyPr/>
          <a:lstStyle/>
          <a:p>
            <a:r>
              <a:rPr lang="zh-CN" altLang="en-US" dirty="0"/>
              <a:t>但是，众所周知，红外领域的信息、紫外领域的信息、遥远距离的信息、次声领域的信息以及超声领域的信息等等，对于人类的生存与发展以及社会的进步都具有重要的意义。</a:t>
            </a:r>
          </a:p>
          <a:p>
            <a:r>
              <a:rPr lang="zh-CN" altLang="en-US" dirty="0"/>
              <a:t>因此，阐明信息感知的原理，根据这一原理去研制具有更优异性能的人工感知系统，扩展和完善人类感知信息的能力，是一项迫切的任务。 </a:t>
            </a:r>
          </a:p>
          <a:p>
            <a:endParaRPr lang="zh-CN" altLang="en-US" dirty="0"/>
          </a:p>
        </p:txBody>
      </p:sp>
      <p:sp>
        <p:nvSpPr>
          <p:cNvPr id="4" name="灯片编号占位符 5">
            <a:extLst>
              <a:ext uri="{FF2B5EF4-FFF2-40B4-BE49-F238E27FC236}">
                <a16:creationId xmlns:a16="http://schemas.microsoft.com/office/drawing/2014/main" id="{7678A54F-7EC2-4C79-866D-742F757F3C6A}"/>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54</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7997"/>
    </mc:Choice>
    <mc:Fallback xmlns="">
      <p:transition spd="slow" advTm="67997"/>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p:cNvSpPr>
            <a:spLocks noGrp="1"/>
          </p:cNvSpPr>
          <p:nvPr>
            <p:ph type="title"/>
          </p:nvPr>
        </p:nvSpPr>
        <p:spPr/>
        <p:txBody>
          <a:bodyPr/>
          <a:lstStyle/>
          <a:p>
            <a:r>
              <a:rPr lang="zh-CN" altLang="en-US"/>
              <a:t>信息感知的过程和实现技术归纳</a:t>
            </a:r>
          </a:p>
        </p:txBody>
      </p:sp>
      <p:sp>
        <p:nvSpPr>
          <p:cNvPr id="69635" name="内容占位符 2"/>
          <p:cNvSpPr>
            <a:spLocks noGrp="1"/>
          </p:cNvSpPr>
          <p:nvPr>
            <p:ph idx="1"/>
          </p:nvPr>
        </p:nvSpPr>
        <p:spPr>
          <a:xfrm>
            <a:off x="457200" y="1484784"/>
            <a:ext cx="8229600" cy="4525963"/>
          </a:xfrm>
        </p:spPr>
        <p:txBody>
          <a:bodyPr/>
          <a:lstStyle/>
          <a:p>
            <a:pPr>
              <a:lnSpc>
                <a:spcPct val="90000"/>
              </a:lnSpc>
            </a:pPr>
            <a:r>
              <a:rPr lang="zh-CN" altLang="en-US" sz="2800" dirty="0"/>
              <a:t>第一，信息感知系统由敏感单元和表示单元构成。敏感单元对事物运动的状态及其变化方式高度敏感，能够产生与“事物运动状态及其变化方式”相对应的实际响应。表示单元则把敏感单元的实际输出响应通过适当的方式表示出来，便于观察、处理和利用。</a:t>
            </a:r>
            <a:endParaRPr lang="en-US" altLang="zh-CN" sz="2800" dirty="0"/>
          </a:p>
          <a:p>
            <a:pPr>
              <a:lnSpc>
                <a:spcPct val="90000"/>
              </a:lnSpc>
            </a:pPr>
            <a:endParaRPr lang="zh-CN" altLang="en-US" sz="2800" dirty="0"/>
          </a:p>
          <a:p>
            <a:pPr>
              <a:lnSpc>
                <a:spcPct val="90000"/>
              </a:lnSpc>
            </a:pPr>
            <a:r>
              <a:rPr lang="zh-CN" altLang="en-US" sz="2800" dirty="0"/>
              <a:t> 第二，鉴于“事物的运动状态及其变化方式”的无限多样性，应当针对不同事物的运动状态及其变化方式研制出不同的敏感单元，以获得尽可能高的敏感度、分辨率和保真度。</a:t>
            </a:r>
          </a:p>
          <a:p>
            <a:endParaRPr lang="zh-CN" altLang="en-US" dirty="0"/>
          </a:p>
        </p:txBody>
      </p:sp>
      <p:sp>
        <p:nvSpPr>
          <p:cNvPr id="5" name="灯片编号占位符 5">
            <a:extLst>
              <a:ext uri="{FF2B5EF4-FFF2-40B4-BE49-F238E27FC236}">
                <a16:creationId xmlns:a16="http://schemas.microsoft.com/office/drawing/2014/main" id="{4FD1C538-9DD1-49BA-8A95-85DD4AE562DE}"/>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55</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105061"/>
    </mc:Choice>
    <mc:Fallback xmlns="">
      <p:transition spd="slow" advTm="105061"/>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内容占位符 2"/>
          <p:cNvSpPr>
            <a:spLocks noGrp="1"/>
          </p:cNvSpPr>
          <p:nvPr>
            <p:ph idx="1"/>
          </p:nvPr>
        </p:nvSpPr>
        <p:spPr>
          <a:xfrm>
            <a:off x="457200" y="980728"/>
            <a:ext cx="8435280" cy="4525963"/>
          </a:xfrm>
        </p:spPr>
        <p:txBody>
          <a:bodyPr/>
          <a:lstStyle/>
          <a:p>
            <a:pPr>
              <a:lnSpc>
                <a:spcPct val="90000"/>
              </a:lnSpc>
            </a:pPr>
            <a:r>
              <a:rPr lang="zh-CN" altLang="en-US" sz="2800" dirty="0"/>
              <a:t>第三，由于电信号和光信号的处理技术比较成熟，处理也比较方便，表示单元往往都把敏感单元的输出响应转换为电信号或光信号的表示形式。在这个意义上，表示单元可以被理解为“换能器”：把非电（光）变化转换为电（光）变化。</a:t>
            </a:r>
            <a:endParaRPr lang="en-US" altLang="zh-CN" sz="2800" dirty="0"/>
          </a:p>
          <a:p>
            <a:pPr>
              <a:lnSpc>
                <a:spcPct val="90000"/>
              </a:lnSpc>
            </a:pPr>
            <a:endParaRPr lang="zh-CN" altLang="en-US" sz="2800" dirty="0"/>
          </a:p>
          <a:p>
            <a:pPr>
              <a:lnSpc>
                <a:spcPct val="90000"/>
              </a:lnSpc>
            </a:pPr>
            <a:r>
              <a:rPr lang="zh-CN" altLang="en-US" sz="2800" dirty="0"/>
              <a:t>第四，在复杂情况下，如果“事物”产生的运动以某种复合方式表现信息：可视的、可闻的、可嗅的</a:t>
            </a:r>
            <a:r>
              <a:rPr lang="en-US" altLang="zh-CN" sz="2800" dirty="0"/>
              <a:t>…</a:t>
            </a:r>
            <a:r>
              <a:rPr lang="zh-CN" altLang="en-US" sz="2800" dirty="0"/>
              <a:t>，那么，为了感知这些信息就需要采用多种传感器，并对其中各种传感器的输出表示进行适当的综合或融合。</a:t>
            </a:r>
          </a:p>
        </p:txBody>
      </p:sp>
      <p:sp>
        <p:nvSpPr>
          <p:cNvPr id="4" name="灯片编号占位符 5">
            <a:extLst>
              <a:ext uri="{FF2B5EF4-FFF2-40B4-BE49-F238E27FC236}">
                <a16:creationId xmlns:a16="http://schemas.microsoft.com/office/drawing/2014/main" id="{A4CA5075-E295-4AE0-A609-6B5DFD3B73E0}"/>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56</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92334"/>
    </mc:Choice>
    <mc:Fallback xmlns="">
      <p:transition spd="slow" advTm="92334"/>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内容占位符 2"/>
          <p:cNvSpPr>
            <a:spLocks noGrp="1"/>
          </p:cNvSpPr>
          <p:nvPr>
            <p:ph idx="1"/>
          </p:nvPr>
        </p:nvSpPr>
        <p:spPr>
          <a:xfrm>
            <a:off x="446856" y="908720"/>
            <a:ext cx="8229600" cy="4525963"/>
          </a:xfrm>
        </p:spPr>
        <p:txBody>
          <a:bodyPr/>
          <a:lstStyle/>
          <a:p>
            <a:r>
              <a:rPr lang="zh-CN" altLang="en-US" dirty="0"/>
              <a:t>还应指出，信息感知之所以能够实际实现出来，归根结底是因为：</a:t>
            </a:r>
          </a:p>
          <a:p>
            <a:pPr>
              <a:buFont typeface="Wingdings" panose="05000000000000000000" pitchFamily="2" charset="2"/>
              <a:buNone/>
            </a:pPr>
            <a:r>
              <a:rPr lang="zh-CN" altLang="en-US" dirty="0"/>
              <a:t>             信息是事物运动状态及其变化方式而不是事物本身，因此，信息可以脱离它的源事物而负载于它事物。这是信息可以被感知、被转移、被获取的根本。否则，信息的感知、转移和获取就会等同于产生该信息的源事物的实物感知、转移和获取，就不会有信息科学。</a:t>
            </a:r>
          </a:p>
        </p:txBody>
      </p:sp>
      <p:sp>
        <p:nvSpPr>
          <p:cNvPr id="5" name="灯片编号占位符 5">
            <a:extLst>
              <a:ext uri="{FF2B5EF4-FFF2-40B4-BE49-F238E27FC236}">
                <a16:creationId xmlns:a16="http://schemas.microsoft.com/office/drawing/2014/main" id="{FA78AA1F-53BD-4DF7-B899-21DA63BC5174}"/>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57</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4232"/>
    </mc:Choice>
    <mc:Fallback xmlns="">
      <p:transition spd="slow" advTm="44232"/>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p:nvPr>
        </p:nvSpPr>
        <p:spPr/>
        <p:txBody>
          <a:bodyPr/>
          <a:lstStyle/>
          <a:p>
            <a:r>
              <a:rPr lang="zh-CN" altLang="en-US" dirty="0"/>
              <a:t>信息感知基本原理</a:t>
            </a:r>
          </a:p>
        </p:txBody>
      </p:sp>
      <p:sp>
        <p:nvSpPr>
          <p:cNvPr id="72707" name="内容占位符 2"/>
          <p:cNvSpPr>
            <a:spLocks noGrp="1"/>
          </p:cNvSpPr>
          <p:nvPr>
            <p:ph idx="1"/>
          </p:nvPr>
        </p:nvSpPr>
        <p:spPr>
          <a:xfrm>
            <a:off x="457200" y="1484784"/>
            <a:ext cx="8229600" cy="4525963"/>
          </a:xfrm>
        </p:spPr>
        <p:txBody>
          <a:bodyPr/>
          <a:lstStyle/>
          <a:p>
            <a:pPr marL="768350" indent="-711200">
              <a:buFont typeface="Wingdings" panose="05000000000000000000" pitchFamily="2" charset="2"/>
              <a:buAutoNum type="arabicPeriod"/>
            </a:pPr>
            <a:r>
              <a:rPr lang="zh-CN" altLang="en-US" dirty="0"/>
              <a:t>作为事物运动状态和状态变化方式的本体论信息可以通过与其它事物的相互作用而被后者所感知，条件是后者对前者的运动状态及其变化方式敏感。</a:t>
            </a:r>
            <a:endParaRPr lang="en-US" altLang="zh-CN" dirty="0"/>
          </a:p>
          <a:p>
            <a:pPr marL="768350" indent="-711200">
              <a:buFont typeface="Wingdings" panose="05000000000000000000" pitchFamily="2" charset="2"/>
              <a:buAutoNum type="arabicPeriod"/>
            </a:pPr>
            <a:endParaRPr lang="zh-CN" altLang="en-US" dirty="0"/>
          </a:p>
          <a:p>
            <a:pPr marL="768350" indent="-711200">
              <a:buFont typeface="Wingdings" panose="05000000000000000000" pitchFamily="2" charset="2"/>
              <a:buAutoNum type="arabicPeriod"/>
            </a:pPr>
            <a:r>
              <a:rPr lang="zh-CN" altLang="en-US" dirty="0"/>
              <a:t>信息感知的实质是本体论信息向第一类认识论信息的语法信息的转换，它的技术本质是事物运动状态及其变化方式的载体转换。</a:t>
            </a:r>
          </a:p>
          <a:p>
            <a:endParaRPr lang="zh-CN" altLang="en-US" dirty="0"/>
          </a:p>
        </p:txBody>
      </p:sp>
      <p:sp>
        <p:nvSpPr>
          <p:cNvPr id="5" name="灯片编号占位符 5">
            <a:extLst>
              <a:ext uri="{FF2B5EF4-FFF2-40B4-BE49-F238E27FC236}">
                <a16:creationId xmlns:a16="http://schemas.microsoft.com/office/drawing/2014/main" id="{F899029C-763F-431F-B3AB-40D83648C9F0}"/>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58</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0637"/>
    </mc:Choice>
    <mc:Fallback xmlns="">
      <p:transition spd="slow" advTm="40637"/>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idx="1"/>
          </p:nvPr>
        </p:nvSpPr>
        <p:spPr>
          <a:xfrm>
            <a:off x="539552" y="1052736"/>
            <a:ext cx="8229600" cy="4525963"/>
          </a:xfrm>
        </p:spPr>
        <p:txBody>
          <a:bodyPr/>
          <a:lstStyle/>
          <a:p>
            <a:pPr marL="768350" indent="-711200">
              <a:buFont typeface="Calibri" panose="020F0502020204030204" pitchFamily="34" charset="0"/>
              <a:buAutoNum type="arabicPeriod" startAt="3"/>
            </a:pPr>
            <a:r>
              <a:rPr lang="zh-CN" altLang="en-US" dirty="0"/>
              <a:t>由于具体事物运动状态及其变化速度的有限性，信息感知在理论上有可能做到不丢失本体论信息的基本信息。</a:t>
            </a:r>
            <a:endParaRPr lang="en-US" altLang="zh-CN" dirty="0"/>
          </a:p>
          <a:p>
            <a:pPr marL="768350" indent="-711200">
              <a:buFont typeface="Calibri" panose="020F0502020204030204" pitchFamily="34" charset="0"/>
              <a:buAutoNum type="arabicPeriod" startAt="3"/>
            </a:pPr>
            <a:endParaRPr lang="en-US" altLang="zh-CN" dirty="0"/>
          </a:p>
          <a:p>
            <a:pPr marL="768350" indent="-711200">
              <a:buFont typeface="Calibri" panose="020F0502020204030204" pitchFamily="34" charset="0"/>
              <a:buAutoNum type="arabicPeriod" startAt="3"/>
            </a:pPr>
            <a:r>
              <a:rPr lang="zh-CN" altLang="en-US" dirty="0"/>
              <a:t>但是，无论怎样精巧地设计信息感知系统，它的第一类认识论信息的信息量（输出信息量）都不可能超过本体论信息的信息量（输入信息量）。这是信息获取领域的信息不增原理。</a:t>
            </a:r>
          </a:p>
          <a:p>
            <a:endParaRPr lang="zh-CN" altLang="en-US" dirty="0"/>
          </a:p>
        </p:txBody>
      </p:sp>
      <p:sp>
        <p:nvSpPr>
          <p:cNvPr id="4" name="灯片编号占位符 5">
            <a:extLst>
              <a:ext uri="{FF2B5EF4-FFF2-40B4-BE49-F238E27FC236}">
                <a16:creationId xmlns:a16="http://schemas.microsoft.com/office/drawing/2014/main" id="{B253E987-FA03-46EC-BBD5-B1B418ED5ACC}"/>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59</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50765"/>
    </mc:Choice>
    <mc:Fallback xmlns="">
      <p:transition spd="slow" advTm="5076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pPr eaLnBrk="1" hangingPunct="1"/>
            <a:r>
              <a:rPr lang="zh-CN" altLang="en-US" dirty="0"/>
              <a:t>信息层次体系</a:t>
            </a:r>
          </a:p>
        </p:txBody>
      </p:sp>
      <p:sp>
        <p:nvSpPr>
          <p:cNvPr id="8195" name="内容占位符 2"/>
          <p:cNvSpPr>
            <a:spLocks noGrp="1"/>
          </p:cNvSpPr>
          <p:nvPr>
            <p:ph idx="1"/>
          </p:nvPr>
        </p:nvSpPr>
        <p:spPr/>
        <p:txBody>
          <a:bodyPr/>
          <a:lstStyle/>
          <a:p>
            <a:pPr lvl="1" eaLnBrk="1" hangingPunct="1">
              <a:lnSpc>
                <a:spcPct val="90000"/>
              </a:lnSpc>
            </a:pPr>
            <a:r>
              <a:rPr lang="zh-CN" altLang="en-US" dirty="0"/>
              <a:t>没有任何约束条件的层次是最高的层次，因而也是最普遍适用的层次，通常称为“本体论层次”。 </a:t>
            </a:r>
          </a:p>
          <a:p>
            <a:pPr lvl="1" eaLnBrk="1" hangingPunct="1">
              <a:lnSpc>
                <a:spcPct val="90000"/>
              </a:lnSpc>
            </a:pPr>
            <a:r>
              <a:rPr lang="zh-CN" altLang="en-US" dirty="0"/>
              <a:t>引入的约束条件越多，定义的层次就越低，适用的范围就越窄。 </a:t>
            </a:r>
          </a:p>
          <a:p>
            <a:pPr lvl="1" eaLnBrk="1" hangingPunct="1">
              <a:lnSpc>
                <a:spcPct val="90000"/>
              </a:lnSpc>
            </a:pPr>
            <a:r>
              <a:rPr lang="zh-CN" altLang="en-US" dirty="0"/>
              <a:t>根据引入条件的不同，可以给出不同层次和不同适用范围的信息定义，这些信息定义的系列就构成信息定义的</a:t>
            </a:r>
            <a:r>
              <a:rPr lang="zh-CN" altLang="en-US" dirty="0">
                <a:solidFill>
                  <a:srgbClr val="FF0000"/>
                </a:solidFill>
              </a:rPr>
              <a:t>自洽体系</a:t>
            </a:r>
            <a:r>
              <a:rPr lang="zh-CN" altLang="en-US" dirty="0"/>
              <a:t>。</a:t>
            </a:r>
          </a:p>
        </p:txBody>
      </p:sp>
    </p:spTree>
  </p:cSld>
  <p:clrMapOvr>
    <a:masterClrMapping/>
  </p:clrMapOvr>
  <mc:AlternateContent xmlns:mc="http://schemas.openxmlformats.org/markup-compatibility/2006" xmlns:p14="http://schemas.microsoft.com/office/powerpoint/2010/main">
    <mc:Choice Requires="p14">
      <p:transition spd="slow" p14:dur="2000" advTm="51275"/>
    </mc:Choice>
    <mc:Fallback xmlns="">
      <p:transition spd="slow" advTm="51275"/>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p:nvPr>
        </p:nvSpPr>
        <p:spPr/>
        <p:txBody>
          <a:bodyPr/>
          <a:lstStyle/>
          <a:p>
            <a:pPr eaLnBrk="1" hangingPunct="1"/>
            <a:r>
              <a:rPr lang="en-US" altLang="zh-CN" dirty="0"/>
              <a:t>1.3</a:t>
            </a:r>
            <a:r>
              <a:rPr lang="zh-CN" altLang="en-US" dirty="0"/>
              <a:t> 知识的基本概念</a:t>
            </a:r>
          </a:p>
        </p:txBody>
      </p:sp>
      <p:sp>
        <p:nvSpPr>
          <p:cNvPr id="74755" name="内容占位符 2"/>
          <p:cNvSpPr>
            <a:spLocks noGrp="1"/>
          </p:cNvSpPr>
          <p:nvPr>
            <p:ph idx="1"/>
          </p:nvPr>
        </p:nvSpPr>
        <p:spPr/>
        <p:txBody>
          <a:bodyPr/>
          <a:lstStyle/>
          <a:p>
            <a:pPr eaLnBrk="1" hangingPunct="1"/>
            <a:r>
              <a:rPr lang="zh-CN" altLang="en-US" b="1" dirty="0"/>
              <a:t>知识是认识论范畴的概念，它所表述的是事物运动的状态和状态变化的规律。</a:t>
            </a:r>
            <a:endParaRPr lang="en-US" altLang="zh-CN" b="1" dirty="0"/>
          </a:p>
          <a:p>
            <a:pPr eaLnBrk="1" hangingPunct="1"/>
            <a:r>
              <a:rPr lang="zh-CN" altLang="en-US" dirty="0"/>
              <a:t>注意，与认识论信息的定义相比，知识强调的是“事物运动状态变化的规律”，而不是简单的“事物运动状态变化的方式”。</a:t>
            </a:r>
          </a:p>
          <a:p>
            <a:pPr eaLnBrk="1" hangingPunct="1"/>
            <a:endParaRPr lang="en-US" altLang="zh-CN" dirty="0"/>
          </a:p>
          <a:p>
            <a:pPr eaLnBrk="1" hangingPunct="1"/>
            <a:endParaRPr lang="zh-CN" altLang="en-US" dirty="0"/>
          </a:p>
        </p:txBody>
      </p:sp>
      <p:sp>
        <p:nvSpPr>
          <p:cNvPr id="5" name="灯片编号占位符 5">
            <a:extLst>
              <a:ext uri="{FF2B5EF4-FFF2-40B4-BE49-F238E27FC236}">
                <a16:creationId xmlns:a16="http://schemas.microsoft.com/office/drawing/2014/main" id="{F3815FB2-9477-4AC7-9B95-52F8504E01C6}"/>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60</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6712"/>
    </mc:Choice>
    <mc:Fallback xmlns="">
      <p:transition spd="slow" advTm="46712"/>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标题 1"/>
          <p:cNvSpPr>
            <a:spLocks noGrp="1"/>
          </p:cNvSpPr>
          <p:nvPr>
            <p:ph type="title"/>
          </p:nvPr>
        </p:nvSpPr>
        <p:spPr/>
        <p:txBody>
          <a:bodyPr/>
          <a:lstStyle/>
          <a:p>
            <a:r>
              <a:rPr lang="zh-CN" altLang="en-US"/>
              <a:t>知识的分类</a:t>
            </a:r>
          </a:p>
        </p:txBody>
      </p:sp>
      <p:sp>
        <p:nvSpPr>
          <p:cNvPr id="75779" name="内容占位符 2"/>
          <p:cNvSpPr>
            <a:spLocks noGrp="1"/>
          </p:cNvSpPr>
          <p:nvPr>
            <p:ph idx="1"/>
          </p:nvPr>
        </p:nvSpPr>
        <p:spPr>
          <a:xfrm>
            <a:off x="457200" y="1340768"/>
            <a:ext cx="8229600" cy="1656184"/>
          </a:xfrm>
        </p:spPr>
        <p:txBody>
          <a:bodyPr/>
          <a:lstStyle/>
          <a:p>
            <a:r>
              <a:rPr lang="zh-CN" altLang="en-US" dirty="0"/>
              <a:t>任何知识都由相应的形态性知识、内容性知识、效用性知识构成。这种情形称为知识的三位一体。</a:t>
            </a:r>
          </a:p>
        </p:txBody>
      </p:sp>
      <p:pic>
        <p:nvPicPr>
          <p:cNvPr id="75780" name="Picture 4" descr="知识三分量"/>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212976"/>
            <a:ext cx="6888162" cy="207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5">
            <a:extLst>
              <a:ext uri="{FF2B5EF4-FFF2-40B4-BE49-F238E27FC236}">
                <a16:creationId xmlns:a16="http://schemas.microsoft.com/office/drawing/2014/main" id="{A4C87895-3B10-422B-A27C-76EE25030AC7}"/>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61</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21357"/>
    </mc:Choice>
    <mc:Fallback xmlns="">
      <p:transition spd="slow" advTm="21357"/>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p:cNvSpPr>
            <a:spLocks noGrp="1"/>
          </p:cNvSpPr>
          <p:nvPr>
            <p:ph type="title"/>
          </p:nvPr>
        </p:nvSpPr>
        <p:spPr/>
        <p:txBody>
          <a:bodyPr/>
          <a:lstStyle/>
          <a:p>
            <a:r>
              <a:rPr lang="zh-CN" altLang="en-US"/>
              <a:t>知识的描述</a:t>
            </a:r>
          </a:p>
        </p:txBody>
      </p:sp>
      <p:sp>
        <p:nvSpPr>
          <p:cNvPr id="76803" name="内容占位符 2"/>
          <p:cNvSpPr>
            <a:spLocks noGrp="1"/>
          </p:cNvSpPr>
          <p:nvPr>
            <p:ph idx="1"/>
          </p:nvPr>
        </p:nvSpPr>
        <p:spPr>
          <a:xfrm>
            <a:off x="457200" y="1484784"/>
            <a:ext cx="8229600" cy="4525963"/>
          </a:xfrm>
        </p:spPr>
        <p:txBody>
          <a:bodyPr/>
          <a:lstStyle/>
          <a:p>
            <a:r>
              <a:rPr lang="zh-CN" altLang="en-US" dirty="0"/>
              <a:t>与语法信息表示的情形类似，可以用事物</a:t>
            </a:r>
            <a:r>
              <a:rPr lang="en-US" altLang="zh-CN" dirty="0"/>
              <a:t>X</a:t>
            </a:r>
            <a:r>
              <a:rPr lang="zh-CN" altLang="en-US" dirty="0"/>
              <a:t>的状态集合及其肯定度分布来描述事物</a:t>
            </a:r>
            <a:r>
              <a:rPr lang="en-US" altLang="zh-CN" dirty="0"/>
              <a:t>X</a:t>
            </a:r>
            <a:r>
              <a:rPr lang="zh-CN" altLang="en-US" dirty="0"/>
              <a:t>的形态性知识。 </a:t>
            </a:r>
          </a:p>
          <a:p>
            <a:r>
              <a:rPr lang="zh-CN" altLang="en-US" dirty="0"/>
              <a:t>与语义信息表示的情形类似，关于内容性知识的比较合理的共性描述，是各个状态在逻辑上的真实性或真伪性。 </a:t>
            </a:r>
          </a:p>
          <a:p>
            <a:r>
              <a:rPr lang="zh-CN" altLang="en-US" dirty="0"/>
              <a:t>与语用信息表示的情形类似，可以用事物</a:t>
            </a:r>
            <a:r>
              <a:rPr lang="en-US" altLang="zh-CN" i="1" dirty="0"/>
              <a:t>X</a:t>
            </a:r>
            <a:r>
              <a:rPr lang="zh-CN" altLang="en-US" dirty="0"/>
              <a:t>的状态集合及其效用度分布来描述事物</a:t>
            </a:r>
            <a:r>
              <a:rPr lang="en-US" altLang="zh-CN" dirty="0"/>
              <a:t>X</a:t>
            </a:r>
            <a:r>
              <a:rPr lang="zh-CN" altLang="en-US" dirty="0"/>
              <a:t>的效用性知识。</a:t>
            </a:r>
          </a:p>
        </p:txBody>
      </p:sp>
      <p:sp>
        <p:nvSpPr>
          <p:cNvPr id="5" name="灯片编号占位符 5">
            <a:extLst>
              <a:ext uri="{FF2B5EF4-FFF2-40B4-BE49-F238E27FC236}">
                <a16:creationId xmlns:a16="http://schemas.microsoft.com/office/drawing/2014/main" id="{D52C348B-90B1-4496-B8D0-D7656D354666}"/>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62</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40112"/>
    </mc:Choice>
    <mc:Fallback xmlns="">
      <p:transition spd="slow" advTm="40112"/>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p:cNvSpPr>
            <a:spLocks noGrp="1"/>
          </p:cNvSpPr>
          <p:nvPr>
            <p:ph type="title"/>
          </p:nvPr>
        </p:nvSpPr>
        <p:spPr/>
        <p:txBody>
          <a:bodyPr/>
          <a:lstStyle/>
          <a:p>
            <a:r>
              <a:rPr lang="zh-CN" altLang="en-US"/>
              <a:t>知识的度量</a:t>
            </a:r>
          </a:p>
        </p:txBody>
      </p:sp>
      <p:sp>
        <p:nvSpPr>
          <p:cNvPr id="77827" name="内容占位符 2"/>
          <p:cNvSpPr>
            <a:spLocks noGrp="1"/>
          </p:cNvSpPr>
          <p:nvPr>
            <p:ph idx="1"/>
          </p:nvPr>
        </p:nvSpPr>
        <p:spPr/>
        <p:txBody>
          <a:bodyPr/>
          <a:lstStyle/>
          <a:p>
            <a:r>
              <a:rPr lang="zh-CN" altLang="en-US" b="1" dirty="0"/>
              <a:t>知识的数量称为知识量。</a:t>
            </a:r>
            <a:r>
              <a:rPr lang="en-US" altLang="zh-CN" dirty="0"/>
              <a:t> </a:t>
            </a:r>
            <a:endParaRPr lang="zh-CN" altLang="en-US" dirty="0"/>
          </a:p>
          <a:p>
            <a:r>
              <a:rPr lang="zh-CN" altLang="en-US" dirty="0"/>
              <a:t>知识的度量方法和全信息的度量方法并行不悖，互相贯通。这为我们探索由信息生成知识的机制提供了极大的方便。</a:t>
            </a:r>
          </a:p>
          <a:p>
            <a:r>
              <a:rPr lang="zh-CN" altLang="en-US" dirty="0"/>
              <a:t>知识度量与信息度量之间的这种关系并不是人为设定的，它们在客观上本来就存在这种关系。 </a:t>
            </a:r>
          </a:p>
        </p:txBody>
      </p:sp>
      <p:sp>
        <p:nvSpPr>
          <p:cNvPr id="5" name="灯片编号占位符 5">
            <a:extLst>
              <a:ext uri="{FF2B5EF4-FFF2-40B4-BE49-F238E27FC236}">
                <a16:creationId xmlns:a16="http://schemas.microsoft.com/office/drawing/2014/main" id="{FB367C47-D475-45AC-8762-28C7755004B6}"/>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63</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34554"/>
    </mc:Choice>
    <mc:Fallback xmlns="">
      <p:transition spd="slow" advTm="34554"/>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p:cNvSpPr>
            <a:spLocks noGrp="1"/>
          </p:cNvSpPr>
          <p:nvPr>
            <p:ph type="title"/>
          </p:nvPr>
        </p:nvSpPr>
        <p:spPr/>
        <p:txBody>
          <a:bodyPr/>
          <a:lstStyle/>
          <a:p>
            <a:pPr eaLnBrk="1" hangingPunct="1"/>
            <a:r>
              <a:rPr lang="en-US" altLang="zh-CN"/>
              <a:t>1.4</a:t>
            </a:r>
            <a:r>
              <a:rPr lang="zh-CN" altLang="en-US"/>
              <a:t> 信息与知识的关系</a:t>
            </a:r>
          </a:p>
        </p:txBody>
      </p:sp>
      <p:sp>
        <p:nvSpPr>
          <p:cNvPr id="78851" name="内容占位符 2"/>
          <p:cNvSpPr>
            <a:spLocks noGrp="1"/>
          </p:cNvSpPr>
          <p:nvPr>
            <p:ph idx="1"/>
          </p:nvPr>
        </p:nvSpPr>
        <p:spPr>
          <a:xfrm>
            <a:off x="457200" y="1600200"/>
            <a:ext cx="8363272" cy="4525963"/>
          </a:xfrm>
        </p:spPr>
        <p:txBody>
          <a:bodyPr/>
          <a:lstStyle/>
          <a:p>
            <a:r>
              <a:rPr lang="zh-CN" altLang="en-US" dirty="0"/>
              <a:t>认识论信息（全信息）和知识概念互相贯通</a:t>
            </a:r>
            <a:r>
              <a:rPr lang="en-US" altLang="zh-CN" dirty="0"/>
              <a:t> </a:t>
            </a:r>
          </a:p>
          <a:p>
            <a:pPr lvl="1"/>
            <a:r>
              <a:rPr lang="zh-CN" altLang="en-US" dirty="0"/>
              <a:t>由具体的“状态变化方式”（信息）到抽象的“状态变化规律”（知识），其间所经历的变化正是人们对信息所进行的加工。</a:t>
            </a:r>
            <a:endParaRPr lang="en-US" altLang="zh-CN" dirty="0"/>
          </a:p>
          <a:p>
            <a:pPr lvl="1"/>
            <a:r>
              <a:rPr lang="zh-CN" altLang="en-US" dirty="0"/>
              <a:t>因此，信息作为一种原材料，经过加工提炼之后，就可能形成相应的抽象产物 </a:t>
            </a:r>
            <a:r>
              <a:rPr lang="en-US" altLang="zh-CN" dirty="0"/>
              <a:t>– </a:t>
            </a:r>
            <a:r>
              <a:rPr lang="zh-CN" altLang="en-US" dirty="0"/>
              <a:t>知识。</a:t>
            </a:r>
            <a:endParaRPr lang="en-US" altLang="zh-CN" dirty="0"/>
          </a:p>
          <a:p>
            <a:pPr lvl="1"/>
            <a:r>
              <a:rPr lang="zh-CN" altLang="en-US" dirty="0"/>
              <a:t>这样，我们就可以说：</a:t>
            </a:r>
            <a:r>
              <a:rPr lang="zh-CN" altLang="en-US" b="1" dirty="0"/>
              <a:t>知识，是信息加工的规律性产物。</a:t>
            </a:r>
            <a:r>
              <a:rPr lang="zh-CN" altLang="en-US" dirty="0"/>
              <a:t> </a:t>
            </a:r>
          </a:p>
          <a:p>
            <a:pPr eaLnBrk="1" hangingPunct="1"/>
            <a:endParaRPr lang="zh-CN" altLang="en-US" dirty="0"/>
          </a:p>
        </p:txBody>
      </p:sp>
      <p:sp>
        <p:nvSpPr>
          <p:cNvPr id="5" name="灯片编号占位符 5">
            <a:extLst>
              <a:ext uri="{FF2B5EF4-FFF2-40B4-BE49-F238E27FC236}">
                <a16:creationId xmlns:a16="http://schemas.microsoft.com/office/drawing/2014/main" id="{173A0815-C5A3-4C5C-9B99-BF7522EDCE7A}"/>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64</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57872"/>
    </mc:Choice>
    <mc:Fallback xmlns="">
      <p:transition spd="slow" advTm="57872"/>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内容占位符 2"/>
          <p:cNvSpPr>
            <a:spLocks noGrp="1"/>
          </p:cNvSpPr>
          <p:nvPr>
            <p:ph idx="1"/>
          </p:nvPr>
        </p:nvSpPr>
        <p:spPr>
          <a:xfrm>
            <a:off x="457200" y="1340768"/>
            <a:ext cx="8435280" cy="4525963"/>
          </a:xfrm>
        </p:spPr>
        <p:txBody>
          <a:bodyPr/>
          <a:lstStyle/>
          <a:p>
            <a:pPr marL="342900" lvl="1" indent="-342900">
              <a:buFont typeface="Arial" panose="020B0604020202020204" pitchFamily="34" charset="0"/>
              <a:buChar char="•"/>
            </a:pPr>
            <a:r>
              <a:rPr lang="zh-CN" altLang="en-US" dirty="0"/>
              <a:t>有些场合，我们也说“知识是一类特殊的信息”。</a:t>
            </a:r>
            <a:endParaRPr lang="en-US" altLang="zh-CN" dirty="0"/>
          </a:p>
          <a:p>
            <a:pPr marL="342900" lvl="1" indent="-342900">
              <a:buFont typeface="Arial" panose="020B0604020202020204" pitchFamily="34" charset="0"/>
              <a:buChar char="•"/>
            </a:pPr>
            <a:r>
              <a:rPr lang="zh-CN" altLang="en-US" dirty="0"/>
              <a:t>知识是一类高级的、抽象的而且具有普遍适用性的信息，不是普通的、粗糙的、具体的信息。</a:t>
            </a:r>
            <a:endParaRPr lang="en-US" altLang="zh-CN" dirty="0"/>
          </a:p>
          <a:p>
            <a:pPr marL="342900" lvl="1" indent="-342900">
              <a:buFont typeface="Arial" panose="020B0604020202020204" pitchFamily="34" charset="0"/>
              <a:buChar char="•"/>
            </a:pPr>
            <a:r>
              <a:rPr lang="zh-CN" altLang="en-US" dirty="0"/>
              <a:t>作为“事物运动状态及其变化规律”的知识，当然满足了“事物运动状态及其变化方式”的要求，因此，知识必然是一类信息，是第二类认识论信息。</a:t>
            </a:r>
            <a:endParaRPr lang="en-US" altLang="zh-CN" dirty="0"/>
          </a:p>
          <a:p>
            <a:pPr marL="342900" lvl="1" indent="-342900">
              <a:buFont typeface="Arial" panose="020B0604020202020204" pitchFamily="34" charset="0"/>
              <a:buChar char="•"/>
            </a:pPr>
            <a:r>
              <a:rPr lang="zh-CN" altLang="en-US" dirty="0"/>
              <a:t>但是，反过来，信息虽然可以被加工成为知识，但信息却不一定就是知识。</a:t>
            </a:r>
          </a:p>
          <a:p>
            <a:endParaRPr lang="zh-CN" altLang="en-US" dirty="0"/>
          </a:p>
        </p:txBody>
      </p:sp>
      <p:sp>
        <p:nvSpPr>
          <p:cNvPr id="4" name="灯片编号占位符 5">
            <a:extLst>
              <a:ext uri="{FF2B5EF4-FFF2-40B4-BE49-F238E27FC236}">
                <a16:creationId xmlns:a16="http://schemas.microsoft.com/office/drawing/2014/main" id="{62875575-CA65-49E3-A810-6E52A6BAD8E0}"/>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65</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73586"/>
    </mc:Choice>
    <mc:Fallback xmlns="">
      <p:transition spd="slow" advTm="73586"/>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标题 1"/>
          <p:cNvSpPr>
            <a:spLocks noGrp="1"/>
          </p:cNvSpPr>
          <p:nvPr>
            <p:ph type="title"/>
          </p:nvPr>
        </p:nvSpPr>
        <p:spPr>
          <a:xfrm>
            <a:off x="518864" y="476672"/>
            <a:ext cx="8229600" cy="1143000"/>
          </a:xfrm>
        </p:spPr>
        <p:txBody>
          <a:bodyPr/>
          <a:lstStyle/>
          <a:p>
            <a:pPr eaLnBrk="1" hangingPunct="1"/>
            <a:r>
              <a:rPr lang="en-US" altLang="zh-CN" dirty="0"/>
              <a:t>1.5</a:t>
            </a:r>
            <a:r>
              <a:rPr lang="zh-CN" altLang="en-US" dirty="0"/>
              <a:t> 知识生成的基本原理</a:t>
            </a:r>
            <a:br>
              <a:rPr lang="en-US" altLang="zh-CN" dirty="0"/>
            </a:br>
            <a:r>
              <a:rPr lang="zh-CN" altLang="en-US" dirty="0"/>
              <a:t>和主要技术</a:t>
            </a:r>
          </a:p>
        </p:txBody>
      </p:sp>
      <p:sp>
        <p:nvSpPr>
          <p:cNvPr id="80899" name="内容占位符 2"/>
          <p:cNvSpPr>
            <a:spLocks noGrp="1"/>
          </p:cNvSpPr>
          <p:nvPr>
            <p:ph idx="1"/>
          </p:nvPr>
        </p:nvSpPr>
        <p:spPr>
          <a:xfrm>
            <a:off x="518864" y="1918245"/>
            <a:ext cx="8229600" cy="4525963"/>
          </a:xfrm>
        </p:spPr>
        <p:txBody>
          <a:bodyPr/>
          <a:lstStyle/>
          <a:p>
            <a:pPr eaLnBrk="1" hangingPunct="1"/>
            <a:r>
              <a:rPr lang="zh-CN" altLang="en-US" dirty="0"/>
              <a:t>知识生成，即人们通过</a:t>
            </a:r>
            <a:r>
              <a:rPr lang="zh-CN" altLang="en-US" dirty="0">
                <a:solidFill>
                  <a:srgbClr val="FF0000"/>
                </a:solidFill>
              </a:rPr>
              <a:t>科学实验</a:t>
            </a:r>
            <a:r>
              <a:rPr lang="zh-CN" altLang="en-US" dirty="0"/>
              <a:t>来发现新知识。</a:t>
            </a:r>
            <a:endParaRPr lang="en-US" altLang="zh-CN" dirty="0"/>
          </a:p>
          <a:p>
            <a:r>
              <a:rPr lang="zh-CN" altLang="en-US" dirty="0"/>
              <a:t>我们的着眼点是机器，而不是人类本身。目的是使机器具有“知识生成”的能力。</a:t>
            </a:r>
          </a:p>
          <a:p>
            <a:r>
              <a:rPr lang="zh-CN" altLang="en-US" dirty="0"/>
              <a:t>基本研究思路：借鉴人类科学实验活动中的“知识生成” 机制，寻求能够在机器中实现的机理。</a:t>
            </a:r>
          </a:p>
        </p:txBody>
      </p:sp>
      <p:sp>
        <p:nvSpPr>
          <p:cNvPr id="5" name="灯片编号占位符 5">
            <a:extLst>
              <a:ext uri="{FF2B5EF4-FFF2-40B4-BE49-F238E27FC236}">
                <a16:creationId xmlns:a16="http://schemas.microsoft.com/office/drawing/2014/main" id="{363B46C1-4FDF-4877-B107-1342619F31D1}"/>
              </a:ext>
            </a:extLst>
          </p:cNvPr>
          <p:cNvSpPr>
            <a:spLocks noGrp="1"/>
          </p:cNvSpPr>
          <p:nvPr>
            <p:ph type="sldNum" sz="quarter" idx="12"/>
          </p:nvPr>
        </p:nvSpPr>
        <p:spPr bwMode="auto">
          <a:xfrm>
            <a:off x="6516216" y="6418872"/>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B1B179A-005C-408E-86ED-F7194FA52FB8}" type="slidenum">
              <a:rPr lang="zh-CN" altLang="en-US" sz="1200" smtClean="0">
                <a:solidFill>
                  <a:srgbClr val="898989"/>
                </a:solidFill>
              </a:rPr>
              <a:pPr>
                <a:spcBef>
                  <a:spcPct val="0"/>
                </a:spcBef>
                <a:buFontTx/>
                <a:buNone/>
              </a:pPr>
              <a:t>66</a:t>
            </a:fld>
            <a:endParaRPr lang="en-US" altLang="zh-CN" sz="1200" dirty="0">
              <a:solidFill>
                <a:srgbClr val="898989"/>
              </a:solidFill>
            </a:endParaRPr>
          </a:p>
        </p:txBody>
      </p:sp>
    </p:spTree>
  </p:cSld>
  <p:clrMapOvr>
    <a:masterClrMapping/>
  </p:clrMapOvr>
  <mc:AlternateContent xmlns:mc="http://schemas.openxmlformats.org/markup-compatibility/2006" xmlns:p14="http://schemas.microsoft.com/office/powerpoint/2010/main">
    <mc:Choice Requires="p14">
      <p:transition spd="slow" p14:dur="2000" advTm="69019"/>
    </mc:Choice>
    <mc:Fallback xmlns="">
      <p:transition spd="slow" advTm="69019"/>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2237414-7B1F-47C5-94F5-8858D99ED77E}" type="slidenum">
              <a:rPr lang="zh-CN" altLang="en-US" sz="1200" smtClean="0">
                <a:solidFill>
                  <a:srgbClr val="898989"/>
                </a:solidFill>
              </a:rPr>
              <a:pPr>
                <a:spcBef>
                  <a:spcPct val="0"/>
                </a:spcBef>
                <a:buFontTx/>
                <a:buNone/>
              </a:pPr>
              <a:t>67</a:t>
            </a:fld>
            <a:endParaRPr lang="en-US" altLang="zh-CN" sz="1200" dirty="0">
              <a:solidFill>
                <a:srgbClr val="898989"/>
              </a:solidFill>
            </a:endParaRPr>
          </a:p>
        </p:txBody>
      </p:sp>
      <p:sp>
        <p:nvSpPr>
          <p:cNvPr id="81923" name="Rectangle 3"/>
          <p:cNvSpPr>
            <a:spLocks noGrp="1" noChangeArrowheads="1"/>
          </p:cNvSpPr>
          <p:nvPr>
            <p:ph type="body" idx="1"/>
          </p:nvPr>
        </p:nvSpPr>
        <p:spPr>
          <a:xfrm>
            <a:off x="467544" y="1268760"/>
            <a:ext cx="8424936" cy="4622800"/>
          </a:xfrm>
        </p:spPr>
        <p:txBody>
          <a:bodyPr/>
          <a:lstStyle/>
          <a:p>
            <a:r>
              <a:rPr lang="zh-CN" altLang="en-US" dirty="0"/>
              <a:t>在人类的知识生成机制中，有一些（特别是其中最为精彩的那些）机制是难以在机器中实现的。</a:t>
            </a:r>
            <a:endParaRPr lang="en-US" altLang="zh-CN" dirty="0"/>
          </a:p>
          <a:p>
            <a:endParaRPr lang="en-US" altLang="zh-CN" dirty="0"/>
          </a:p>
          <a:p>
            <a:r>
              <a:rPr lang="zh-CN" altLang="en-US" dirty="0"/>
              <a:t>原因在于，这些精彩的机制（如灵感、顿悟等等）就连人类自己还没有理解。 </a:t>
            </a:r>
          </a:p>
          <a:p>
            <a:endParaRPr lang="zh-CN" altLang="en-US" sz="2800" dirty="0"/>
          </a:p>
        </p:txBody>
      </p:sp>
    </p:spTree>
  </p:cSld>
  <p:clrMapOvr>
    <a:masterClrMapping/>
  </p:clrMapOvr>
  <mc:AlternateContent xmlns:mc="http://schemas.openxmlformats.org/markup-compatibility/2006" xmlns:p14="http://schemas.microsoft.com/office/powerpoint/2010/main">
    <mc:Choice Requires="p14">
      <p:transition spd="slow" p14:dur="2000" advTm="23914"/>
    </mc:Choice>
    <mc:Fallback xmlns="">
      <p:transition spd="slow" advTm="23914"/>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953442BB-E896-4689-9912-066B5CB2D181}" type="slidenum">
              <a:rPr lang="zh-CN" altLang="en-US" sz="1200" smtClean="0">
                <a:solidFill>
                  <a:srgbClr val="898989"/>
                </a:solidFill>
              </a:rPr>
              <a:pPr>
                <a:spcBef>
                  <a:spcPct val="0"/>
                </a:spcBef>
                <a:buFontTx/>
                <a:buNone/>
              </a:pPr>
              <a:t>68</a:t>
            </a:fld>
            <a:endParaRPr lang="en-US" altLang="zh-CN" sz="1200">
              <a:solidFill>
                <a:srgbClr val="898989"/>
              </a:solidFill>
            </a:endParaRPr>
          </a:p>
        </p:txBody>
      </p:sp>
      <p:sp>
        <p:nvSpPr>
          <p:cNvPr id="82947" name="Rectangle 2"/>
          <p:cNvSpPr>
            <a:spLocks noGrp="1" noChangeArrowheads="1"/>
          </p:cNvSpPr>
          <p:nvPr>
            <p:ph type="title"/>
          </p:nvPr>
        </p:nvSpPr>
        <p:spPr/>
        <p:txBody>
          <a:bodyPr/>
          <a:lstStyle/>
          <a:p>
            <a:r>
              <a:rPr lang="zh-CN" altLang="en-US"/>
              <a:t>知识生成</a:t>
            </a:r>
          </a:p>
        </p:txBody>
      </p:sp>
      <p:sp>
        <p:nvSpPr>
          <p:cNvPr id="82948" name="Rectangle 3"/>
          <p:cNvSpPr>
            <a:spLocks noGrp="1" noChangeArrowheads="1"/>
          </p:cNvSpPr>
          <p:nvPr>
            <p:ph type="body" idx="1"/>
          </p:nvPr>
        </p:nvSpPr>
        <p:spPr/>
        <p:txBody>
          <a:bodyPr/>
          <a:lstStyle/>
          <a:p>
            <a:r>
              <a:rPr lang="zh-CN" altLang="en-US" dirty="0"/>
              <a:t>有两个基本途径。</a:t>
            </a:r>
          </a:p>
          <a:p>
            <a:pPr lvl="1"/>
            <a:r>
              <a:rPr lang="zh-CN" altLang="en-US" dirty="0"/>
              <a:t>一个是从实践中逐步积累，把所观察到的现象的共性核心升华成为概念，把所积累经验的精华上升成为理论，即由信息到知识、由具体到抽象的过程，在逻辑上称为归纳；</a:t>
            </a:r>
          </a:p>
          <a:p>
            <a:pPr lvl="1"/>
            <a:r>
              <a:rPr lang="zh-CN" altLang="en-US" dirty="0"/>
              <a:t>另一个途径是由已有的知识通过推断产生新的知识。是从知识到知识、由抽象到抽象的过程，在逻辑上称为演绎。 </a:t>
            </a:r>
          </a:p>
        </p:txBody>
      </p:sp>
    </p:spTree>
  </p:cSld>
  <p:clrMapOvr>
    <a:masterClrMapping/>
  </p:clrMapOvr>
  <mc:AlternateContent xmlns:mc="http://schemas.openxmlformats.org/markup-compatibility/2006" xmlns:p14="http://schemas.microsoft.com/office/powerpoint/2010/main">
    <mc:Choice Requires="p14">
      <p:transition spd="slow" p14:dur="2000" advTm="71064"/>
    </mc:Choice>
    <mc:Fallback xmlns="">
      <p:transition spd="slow" advTm="71064"/>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18D87E1-C982-4D73-B0C6-FBFE8577BD25}" type="slidenum">
              <a:rPr lang="zh-CN" altLang="en-US" sz="1200" smtClean="0">
                <a:solidFill>
                  <a:srgbClr val="898989"/>
                </a:solidFill>
              </a:rPr>
              <a:pPr>
                <a:spcBef>
                  <a:spcPct val="0"/>
                </a:spcBef>
                <a:buFontTx/>
                <a:buNone/>
              </a:pPr>
              <a:t>69</a:t>
            </a:fld>
            <a:endParaRPr lang="en-US" altLang="zh-CN" sz="1200">
              <a:solidFill>
                <a:srgbClr val="898989"/>
              </a:solidFill>
            </a:endParaRPr>
          </a:p>
        </p:txBody>
      </p:sp>
      <p:sp>
        <p:nvSpPr>
          <p:cNvPr id="83971" name="Rectangle 3"/>
          <p:cNvSpPr>
            <a:spLocks noGrp="1" noChangeArrowheads="1"/>
          </p:cNvSpPr>
          <p:nvPr>
            <p:ph type="body" idx="1"/>
          </p:nvPr>
        </p:nvSpPr>
        <p:spPr>
          <a:xfrm>
            <a:off x="395536" y="764704"/>
            <a:ext cx="8352928" cy="5126037"/>
          </a:xfrm>
        </p:spPr>
        <p:txBody>
          <a:bodyPr/>
          <a:lstStyle/>
          <a:p>
            <a:pPr>
              <a:lnSpc>
                <a:spcPct val="90000"/>
              </a:lnSpc>
            </a:pPr>
            <a:r>
              <a:rPr lang="zh-CN" altLang="en-US" sz="2800" dirty="0"/>
              <a:t>在人类社会进步的早期阶段，由于人类所拥有的知识量很少，知识非常零碎，非常没有系统化。“此知识”和“彼知识”之间相距很远，难以建立相互的联系，演绎的途径难有大的作为。因此，在科学发展的初期阶段，人类主要通过观察与归纳的方法一点一滴地生成知识和积累知识。</a:t>
            </a:r>
          </a:p>
          <a:p>
            <a:pPr>
              <a:lnSpc>
                <a:spcPct val="90000"/>
              </a:lnSpc>
            </a:pPr>
            <a:r>
              <a:rPr lang="zh-CN" altLang="en-US" sz="2800" dirty="0"/>
              <a:t>随着人类所拥有的知识越来越丰富，知识之间的距离越来越接近，通过理论思维从已有知识演绎出新知识就逐渐成为知识生成的重要手段。这就是近代科学理论能够得到迅速发展的原因。</a:t>
            </a:r>
          </a:p>
          <a:p>
            <a:pPr>
              <a:lnSpc>
                <a:spcPct val="90000"/>
              </a:lnSpc>
            </a:pPr>
            <a:r>
              <a:rPr lang="zh-CN" altLang="en-US" sz="2800" dirty="0"/>
              <a:t>当然，从发现新知识来说，无论演绎怎样重要，归纳永远是基本的途径，而且是具有永恒生命力的途径。</a:t>
            </a:r>
          </a:p>
        </p:txBody>
      </p:sp>
    </p:spTree>
  </p:cSld>
  <p:clrMapOvr>
    <a:masterClrMapping/>
  </p:clrMapOvr>
  <mc:AlternateContent xmlns:mc="http://schemas.openxmlformats.org/markup-compatibility/2006" xmlns:p14="http://schemas.microsoft.com/office/powerpoint/2010/main">
    <mc:Choice Requires="p14">
      <p:transition spd="slow" p14:dur="2000" advTm="121273"/>
    </mc:Choice>
    <mc:Fallback xmlns="">
      <p:transition spd="slow" advTm="12127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4" descr="表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71500" y="1643063"/>
            <a:ext cx="8072438" cy="4643437"/>
          </a:xfrm>
          <a:noFill/>
        </p:spPr>
      </p:pic>
    </p:spTree>
  </p:cSld>
  <p:clrMapOvr>
    <a:masterClrMapping/>
  </p:clrMapOvr>
  <mc:AlternateContent xmlns:mc="http://schemas.openxmlformats.org/markup-compatibility/2006" xmlns:p14="http://schemas.microsoft.com/office/powerpoint/2010/main">
    <mc:Choice Requires="p14">
      <p:transition spd="slow" p14:dur="2000" advTm="41632"/>
    </mc:Choice>
    <mc:Fallback xmlns="">
      <p:transition spd="slow" advTm="41632"/>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06482E0-7B91-4DCB-8040-5706B0C17458}" type="slidenum">
              <a:rPr lang="zh-CN" altLang="en-US" sz="1200" smtClean="0">
                <a:solidFill>
                  <a:srgbClr val="898989"/>
                </a:solidFill>
              </a:rPr>
              <a:pPr>
                <a:spcBef>
                  <a:spcPct val="0"/>
                </a:spcBef>
                <a:buFontTx/>
                <a:buNone/>
              </a:pPr>
              <a:t>70</a:t>
            </a:fld>
            <a:endParaRPr lang="en-US" altLang="zh-CN" sz="1200">
              <a:solidFill>
                <a:srgbClr val="898989"/>
              </a:solidFill>
            </a:endParaRPr>
          </a:p>
        </p:txBody>
      </p:sp>
      <p:sp>
        <p:nvSpPr>
          <p:cNvPr id="84995" name="Rectangle 3"/>
          <p:cNvSpPr>
            <a:spLocks noGrp="1" noChangeArrowheads="1"/>
          </p:cNvSpPr>
          <p:nvPr>
            <p:ph type="body" idx="1"/>
          </p:nvPr>
        </p:nvSpPr>
        <p:spPr>
          <a:xfrm>
            <a:off x="611560" y="908050"/>
            <a:ext cx="8075240" cy="5343525"/>
          </a:xfrm>
        </p:spPr>
        <p:txBody>
          <a:bodyPr/>
          <a:lstStyle/>
          <a:p>
            <a:pPr>
              <a:lnSpc>
                <a:spcPct val="90000"/>
              </a:lnSpc>
            </a:pPr>
            <a:r>
              <a:rPr lang="zh-CN" altLang="en-US" dirty="0"/>
              <a:t>归纳和演绎是相辅相成的知识生成手段。</a:t>
            </a:r>
            <a:endParaRPr lang="en-US" altLang="zh-CN" dirty="0"/>
          </a:p>
          <a:p>
            <a:pPr>
              <a:lnSpc>
                <a:spcPct val="90000"/>
              </a:lnSpc>
            </a:pPr>
            <a:endParaRPr lang="zh-CN" altLang="en-US" dirty="0"/>
          </a:p>
          <a:p>
            <a:pPr>
              <a:lnSpc>
                <a:spcPct val="90000"/>
              </a:lnSpc>
            </a:pPr>
            <a:r>
              <a:rPr lang="zh-CN" altLang="en-US" dirty="0"/>
              <a:t>在现代科学技术发展的条件下，任何复杂规律的发现和任何新知识的生成都不可能仅仅是单纯的归纳或单纯的演绎，而必然是归纳和演绎的辩证互动。这是现代一切科学实验的基本特征。</a:t>
            </a:r>
          </a:p>
        </p:txBody>
      </p:sp>
    </p:spTree>
  </p:cSld>
  <p:clrMapOvr>
    <a:masterClrMapping/>
  </p:clrMapOvr>
  <mc:AlternateContent xmlns:mc="http://schemas.openxmlformats.org/markup-compatibility/2006" xmlns:p14="http://schemas.microsoft.com/office/powerpoint/2010/main">
    <mc:Choice Requires="p14">
      <p:transition spd="slow" p14:dur="2000" advTm="31008"/>
    </mc:Choice>
    <mc:Fallback xmlns="">
      <p:transition spd="slow" advTm="31008"/>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内容占位符 2"/>
          <p:cNvSpPr>
            <a:spLocks noGrp="1"/>
          </p:cNvSpPr>
          <p:nvPr>
            <p:ph idx="1"/>
          </p:nvPr>
        </p:nvSpPr>
        <p:spPr/>
        <p:txBody>
          <a:bodyPr/>
          <a:lstStyle/>
          <a:p>
            <a:endParaRPr lang="en-US" altLang="zh-CN"/>
          </a:p>
          <a:p>
            <a:endParaRPr lang="en-US" altLang="zh-CN"/>
          </a:p>
          <a:p>
            <a:pPr algn="ctr"/>
            <a:r>
              <a:rPr lang="zh-CN" altLang="en-US" sz="6600"/>
              <a:t>谢谢聆听！</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pPr eaLnBrk="1" hangingPunct="1"/>
            <a:r>
              <a:rPr lang="zh-CN" altLang="en-US" dirty="0">
                <a:ea typeface="楷体_GB2312" pitchFamily="49" charset="-122"/>
              </a:rPr>
              <a:t>本体论层次的信息定义</a:t>
            </a:r>
            <a:endParaRPr lang="zh-CN" altLang="en-US" dirty="0"/>
          </a:p>
        </p:txBody>
      </p:sp>
      <p:sp>
        <p:nvSpPr>
          <p:cNvPr id="10243" name="内容占位符 2"/>
          <p:cNvSpPr>
            <a:spLocks noGrp="1"/>
          </p:cNvSpPr>
          <p:nvPr>
            <p:ph idx="1"/>
          </p:nvPr>
        </p:nvSpPr>
        <p:spPr/>
        <p:txBody>
          <a:bodyPr/>
          <a:lstStyle/>
          <a:p>
            <a:pPr eaLnBrk="1" hangingPunct="1"/>
            <a:r>
              <a:rPr lang="zh-CN" altLang="en-US" b="1" dirty="0">
                <a:ea typeface="楷体_GB2312" pitchFamily="49" charset="-122"/>
              </a:rPr>
              <a:t>某个事物的本体论层次信息，是该事物运动状态及其变化方式的自我表述</a:t>
            </a:r>
            <a:r>
              <a:rPr lang="zh-CN" altLang="en-US" dirty="0">
                <a:latin typeface="宋体" panose="02010600030101010101" pitchFamily="2" charset="-122"/>
              </a:rPr>
              <a:t>。</a:t>
            </a:r>
            <a:r>
              <a:rPr lang="zh-CN" altLang="en-US" dirty="0"/>
              <a:t> </a:t>
            </a:r>
          </a:p>
          <a:p>
            <a:pPr eaLnBrk="1" hangingPunct="1"/>
            <a:r>
              <a:rPr lang="zh-CN" altLang="en-US" dirty="0">
                <a:latin typeface="宋体" panose="02010600030101010101" pitchFamily="2" charset="-122"/>
              </a:rPr>
              <a:t>本体论信息是一种客观的存在，不以主体的存在为转移，无论有没有主体，或者无论是否被某种主体感知，都丝毫不影响它的</a:t>
            </a:r>
            <a:r>
              <a:rPr lang="zh-CN" altLang="en-US" dirty="0">
                <a:latin typeface="Times New Roman" panose="02020603050405020304" pitchFamily="18" charset="0"/>
              </a:rPr>
              <a:t>“</a:t>
            </a:r>
            <a:r>
              <a:rPr lang="zh-CN" altLang="en-US" dirty="0">
                <a:latin typeface="宋体" panose="02010600030101010101" pitchFamily="2" charset="-122"/>
              </a:rPr>
              <a:t>自我表述</a:t>
            </a:r>
            <a:r>
              <a:rPr lang="zh-CN" altLang="en-US" dirty="0">
                <a:latin typeface="Times New Roman" panose="02020603050405020304" pitchFamily="18" charset="0"/>
              </a:rPr>
              <a:t>”</a:t>
            </a:r>
            <a:r>
              <a:rPr lang="zh-CN" altLang="en-US" dirty="0">
                <a:latin typeface="宋体" panose="02010600030101010101" pitchFamily="2" charset="-122"/>
              </a:rPr>
              <a:t>。</a:t>
            </a:r>
            <a:r>
              <a:rPr lang="zh-CN" altLang="en-US" dirty="0"/>
              <a:t> </a:t>
            </a:r>
          </a:p>
          <a:p>
            <a:pPr eaLnBrk="1" hangingPunct="1"/>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47743"/>
    </mc:Choice>
    <mc:Fallback xmlns="">
      <p:transition spd="slow" advTm="4774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pPr eaLnBrk="1" hangingPunct="1"/>
            <a:r>
              <a:rPr lang="zh-CN" altLang="en-US" b="1" dirty="0"/>
              <a:t>认识论层次信息 </a:t>
            </a:r>
          </a:p>
        </p:txBody>
      </p:sp>
      <p:sp>
        <p:nvSpPr>
          <p:cNvPr id="11267" name="内容占位符 2"/>
          <p:cNvSpPr>
            <a:spLocks noGrp="1"/>
          </p:cNvSpPr>
          <p:nvPr>
            <p:ph idx="1"/>
          </p:nvPr>
        </p:nvSpPr>
        <p:spPr/>
        <p:txBody>
          <a:bodyPr/>
          <a:lstStyle/>
          <a:p>
            <a:pPr eaLnBrk="1" hangingPunct="1">
              <a:lnSpc>
                <a:spcPct val="90000"/>
              </a:lnSpc>
            </a:pPr>
            <a:r>
              <a:rPr lang="zh-CN" altLang="en-US" dirty="0"/>
              <a:t>对本体论层次信息定义引入一个特殊约束 – </a:t>
            </a:r>
            <a:r>
              <a:rPr lang="zh-CN" altLang="en-US" dirty="0">
                <a:ea typeface="楷体_GB2312" pitchFamily="49" charset="-122"/>
              </a:rPr>
              <a:t>必须有主体（人、生物或机器系统）的存在，且须从主体的立场出发来定义信息</a:t>
            </a:r>
            <a:r>
              <a:rPr lang="zh-CN" altLang="en-US" dirty="0"/>
              <a:t>。</a:t>
            </a:r>
          </a:p>
          <a:p>
            <a:pPr eaLnBrk="1" hangingPunct="1">
              <a:lnSpc>
                <a:spcPct val="90000"/>
              </a:lnSpc>
            </a:pPr>
            <a:r>
              <a:rPr lang="zh-CN" altLang="en-US" b="1" dirty="0">
                <a:ea typeface="楷体_GB2312" pitchFamily="49" charset="-122"/>
              </a:rPr>
              <a:t>认识论层次信息定义是：主体关于某事物的认识论层次信息，是指主体所感知（或所表述）的关于该事物的运动状态及其变化方式，包括这种状态/方式的形式、含义和效用。</a:t>
            </a:r>
            <a:r>
              <a:rPr lang="zh-CN" altLang="en-US" dirty="0"/>
              <a:t>  </a:t>
            </a:r>
          </a:p>
          <a:p>
            <a:pPr eaLnBrk="1" hangingPunct="1">
              <a:lnSpc>
                <a:spcPct val="90000"/>
              </a:lnSpc>
            </a:pPr>
            <a:r>
              <a:rPr lang="zh-CN" altLang="en-US" dirty="0">
                <a:latin typeface="宋体" panose="02010600030101010101" pitchFamily="2" charset="-122"/>
              </a:rPr>
              <a:t>没有主体就没有认识论层次的信息。</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advTm="57849"/>
    </mc:Choice>
    <mc:Fallback xmlns="">
      <p:transition spd="slow" advTm="57849"/>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6891</TotalTime>
  <Words>6404</Words>
  <Application>Microsoft Office PowerPoint</Application>
  <PresentationFormat>全屏显示(4:3)</PresentationFormat>
  <Paragraphs>410</Paragraphs>
  <Slides>71</Slides>
  <Notes>24</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71</vt:i4>
      </vt:variant>
    </vt:vector>
  </HeadingPairs>
  <TitlesOfParts>
    <vt:vector size="79" baseType="lpstr">
      <vt:lpstr>楷体_GB2312</vt:lpstr>
      <vt:lpstr>宋体</vt:lpstr>
      <vt:lpstr>Arial</vt:lpstr>
      <vt:lpstr>Calibri</vt:lpstr>
      <vt:lpstr>Times New Roman</vt:lpstr>
      <vt:lpstr>Wingdings</vt:lpstr>
      <vt:lpstr>Office 主题</vt:lpstr>
      <vt:lpstr>Equation</vt:lpstr>
      <vt:lpstr>信息与知识获取 – 绪论</vt:lpstr>
      <vt:lpstr>目  录</vt:lpstr>
      <vt:lpstr>1.1 信息的基本概念</vt:lpstr>
      <vt:lpstr>信息的概念与定义</vt:lpstr>
      <vt:lpstr>信息定义分析</vt:lpstr>
      <vt:lpstr>信息层次体系</vt:lpstr>
      <vt:lpstr>PowerPoint 演示文稿</vt:lpstr>
      <vt:lpstr>本体论层次的信息定义</vt:lpstr>
      <vt:lpstr>认识论层次信息 </vt:lpstr>
      <vt:lpstr>认识论层次信息增加的内涵</vt:lpstr>
      <vt:lpstr>全信息 </vt:lpstr>
      <vt:lpstr>全信息的图示</vt:lpstr>
      <vt:lpstr>PowerPoint 演示文稿</vt:lpstr>
      <vt:lpstr>信息的特征</vt:lpstr>
      <vt:lpstr>PowerPoint 演示文稿</vt:lpstr>
      <vt:lpstr>信息的性质</vt:lpstr>
      <vt:lpstr>PowerPoint 演示文稿</vt:lpstr>
      <vt:lpstr>信息的功能</vt:lpstr>
      <vt:lpstr>PowerPoint 演示文稿</vt:lpstr>
      <vt:lpstr>信息的分类</vt:lpstr>
      <vt:lpstr>PowerPoint 演示文稿</vt:lpstr>
      <vt:lpstr>信息的描述</vt:lpstr>
      <vt:lpstr>PowerPoint 演示文稿</vt:lpstr>
      <vt:lpstr>PowerPoint 演示文稿</vt:lpstr>
      <vt:lpstr>PowerPoint 演示文稿</vt:lpstr>
      <vt:lpstr>偶发信息的描述 </vt:lpstr>
      <vt:lpstr>PowerPoint 演示文稿</vt:lpstr>
      <vt:lpstr>确定型信息的描述 </vt:lpstr>
      <vt:lpstr>确定型试验系统：简单RLC电路 </vt:lpstr>
      <vt:lpstr>图</vt:lpstr>
      <vt:lpstr>描述一年生植物的运动状态和状态变化方式的图</vt:lpstr>
      <vt:lpstr>PowerPoint 演示文稿</vt:lpstr>
      <vt:lpstr>PowerPoint 演示文稿</vt:lpstr>
      <vt:lpstr>模糊信息的描述 </vt:lpstr>
      <vt:lpstr>PowerPoint 演示文稿</vt:lpstr>
      <vt:lpstr>PowerPoint 演示文稿</vt:lpstr>
      <vt:lpstr>语义信息的描述参量 </vt:lpstr>
      <vt:lpstr>PowerPoint 演示文稿</vt:lpstr>
      <vt:lpstr>语用信息的描述参量 </vt:lpstr>
      <vt:lpstr>PowerPoint 演示文稿</vt:lpstr>
      <vt:lpstr>全信息的描述</vt:lpstr>
      <vt:lpstr>PowerPoint 演示文稿</vt:lpstr>
      <vt:lpstr>信息的度量</vt:lpstr>
      <vt:lpstr>1.2 信息获取的基本原理 和主要技术</vt:lpstr>
      <vt:lpstr>PowerPoint 演示文稿</vt:lpstr>
      <vt:lpstr>PowerPoint 演示文稿</vt:lpstr>
      <vt:lpstr>PowerPoint 演示文稿</vt:lpstr>
      <vt:lpstr>PowerPoint 演示文稿</vt:lpstr>
      <vt:lpstr>PowerPoint 演示文稿</vt:lpstr>
      <vt:lpstr>信息感知的基本机制</vt:lpstr>
      <vt:lpstr>PowerPoint 演示文稿</vt:lpstr>
      <vt:lpstr>PowerPoint 演示文稿</vt:lpstr>
      <vt:lpstr>PowerPoint 演示文稿</vt:lpstr>
      <vt:lpstr>PowerPoint 演示文稿</vt:lpstr>
      <vt:lpstr>信息感知的过程和实现技术归纳</vt:lpstr>
      <vt:lpstr>PowerPoint 演示文稿</vt:lpstr>
      <vt:lpstr>PowerPoint 演示文稿</vt:lpstr>
      <vt:lpstr>信息感知基本原理</vt:lpstr>
      <vt:lpstr>PowerPoint 演示文稿</vt:lpstr>
      <vt:lpstr>1.3 知识的基本概念</vt:lpstr>
      <vt:lpstr>知识的分类</vt:lpstr>
      <vt:lpstr>知识的描述</vt:lpstr>
      <vt:lpstr>知识的度量</vt:lpstr>
      <vt:lpstr>1.4 信息与知识的关系</vt:lpstr>
      <vt:lpstr>PowerPoint 演示文稿</vt:lpstr>
      <vt:lpstr>1.5 知识生成的基本原理 和主要技术</vt:lpstr>
      <vt:lpstr>PowerPoint 演示文稿</vt:lpstr>
      <vt:lpstr>知识生成</vt:lpstr>
      <vt:lpstr>PowerPoint 演示文稿</vt:lpstr>
      <vt:lpstr>PowerPoint 演示文稿</vt:lpstr>
      <vt:lpstr>PowerPoint 演示文稿</vt:lpstr>
    </vt:vector>
  </TitlesOfParts>
  <Company>番茄花园</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信息与知识获取 – 绪论</dc:title>
  <dc:creator>番茄花园</dc:creator>
  <cp:lastModifiedBy>Windows 用户</cp:lastModifiedBy>
  <cp:revision>305</cp:revision>
  <cp:lastPrinted>2024-02-26T14:51:03Z</cp:lastPrinted>
  <dcterms:created xsi:type="dcterms:W3CDTF">2009-02-17T13:56:14Z</dcterms:created>
  <dcterms:modified xsi:type="dcterms:W3CDTF">2025-02-25T15:30:56Z</dcterms:modified>
</cp:coreProperties>
</file>