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7" r:id="rId2"/>
    <p:sldId id="449" r:id="rId3"/>
    <p:sldId id="446" r:id="rId4"/>
    <p:sldId id="450" r:id="rId5"/>
    <p:sldId id="451" r:id="rId6"/>
    <p:sldId id="452" r:id="rId7"/>
    <p:sldId id="453" r:id="rId8"/>
    <p:sldId id="454" r:id="rId9"/>
    <p:sldId id="263" r:id="rId10"/>
    <p:sldId id="258" r:id="rId11"/>
    <p:sldId id="259" r:id="rId12"/>
    <p:sldId id="264" r:id="rId13"/>
    <p:sldId id="299" r:id="rId14"/>
    <p:sldId id="300" r:id="rId15"/>
    <p:sldId id="265" r:id="rId16"/>
    <p:sldId id="262" r:id="rId17"/>
    <p:sldId id="297" r:id="rId18"/>
    <p:sldId id="298" r:id="rId19"/>
    <p:sldId id="266" r:id="rId20"/>
    <p:sldId id="267" r:id="rId21"/>
    <p:sldId id="268" r:id="rId22"/>
    <p:sldId id="260" r:id="rId23"/>
    <p:sldId id="289" r:id="rId24"/>
    <p:sldId id="307" r:id="rId25"/>
    <p:sldId id="308" r:id="rId26"/>
    <p:sldId id="285" r:id="rId27"/>
    <p:sldId id="284" r:id="rId28"/>
    <p:sldId id="310" r:id="rId29"/>
    <p:sldId id="311" r:id="rId30"/>
    <p:sldId id="318" r:id="rId31"/>
    <p:sldId id="319" r:id="rId32"/>
    <p:sldId id="320" r:id="rId33"/>
    <p:sldId id="321" r:id="rId34"/>
    <p:sldId id="322" r:id="rId35"/>
    <p:sldId id="323" r:id="rId36"/>
    <p:sldId id="324" r:id="rId37"/>
    <p:sldId id="325" r:id="rId38"/>
    <p:sldId id="326" r:id="rId39"/>
    <p:sldId id="327" r:id="rId40"/>
    <p:sldId id="328" r:id="rId41"/>
    <p:sldId id="455" r:id="rId42"/>
    <p:sldId id="456" r:id="rId43"/>
    <p:sldId id="457" r:id="rId44"/>
    <p:sldId id="331" r:id="rId45"/>
    <p:sldId id="332" r:id="rId46"/>
    <p:sldId id="273" r:id="rId47"/>
    <p:sldId id="274" r:id="rId48"/>
    <p:sldId id="286" r:id="rId49"/>
    <p:sldId id="275" r:id="rId50"/>
    <p:sldId id="276" r:id="rId51"/>
    <p:sldId id="261" r:id="rId52"/>
    <p:sldId id="270" r:id="rId53"/>
    <p:sldId id="301" r:id="rId54"/>
    <p:sldId id="302" r:id="rId55"/>
    <p:sldId id="303" r:id="rId56"/>
    <p:sldId id="304" r:id="rId57"/>
    <p:sldId id="305" r:id="rId58"/>
    <p:sldId id="306" r:id="rId59"/>
    <p:sldId id="287" r:id="rId60"/>
    <p:sldId id="288" r:id="rId61"/>
    <p:sldId id="272" r:id="rId62"/>
    <p:sldId id="277" r:id="rId63"/>
    <p:sldId id="278" r:id="rId64"/>
    <p:sldId id="279" r:id="rId65"/>
    <p:sldId id="280" r:id="rId66"/>
    <p:sldId id="281" r:id="rId67"/>
    <p:sldId id="282" r:id="rId68"/>
    <p:sldId id="283" r:id="rId69"/>
    <p:sldId id="269" r:id="rId70"/>
    <p:sldId id="290" r:id="rId71"/>
    <p:sldId id="292" r:id="rId72"/>
    <p:sldId id="293" r:id="rId73"/>
    <p:sldId id="294" r:id="rId74"/>
    <p:sldId id="295" r:id="rId75"/>
    <p:sldId id="296" r:id="rId76"/>
    <p:sldId id="309" r:id="rId7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64" autoAdjust="0"/>
  </p:normalViewPr>
  <p:slideViewPr>
    <p:cSldViewPr>
      <p:cViewPr varScale="1">
        <p:scale>
          <a:sx n="94" d="100"/>
          <a:sy n="94" d="100"/>
        </p:scale>
        <p:origin x="20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A98A73F-94D5-43C8-87A2-20CCEF7B7490}" type="datetimeFigureOut">
              <a:rPr lang="zh-CN" altLang="en-US"/>
              <a:pPr>
                <a:defRPr/>
              </a:pPr>
              <a:t>2025/4/11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9C87430-D89A-493B-B4E7-D45682B72610}" type="slidenum">
              <a:rPr lang="zh-CN" altLang="en-US"/>
              <a:pPr>
                <a:defRPr/>
              </a:pPr>
              <a:t>‹#›</a:t>
            </a:fld>
            <a:endParaRPr lang="zh-CN" altLang="en-US"/>
          </a:p>
        </p:txBody>
      </p:sp>
    </p:spTree>
    <p:extLst>
      <p:ext uri="{BB962C8B-B14F-4D97-AF65-F5344CB8AC3E}">
        <p14:creationId xmlns:p14="http://schemas.microsoft.com/office/powerpoint/2010/main" val="24615544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2</a:t>
            </a:fld>
            <a:endParaRPr lang="zh-CN" altLang="en-US"/>
          </a:p>
        </p:txBody>
      </p:sp>
    </p:spTree>
    <p:extLst>
      <p:ext uri="{BB962C8B-B14F-4D97-AF65-F5344CB8AC3E}">
        <p14:creationId xmlns:p14="http://schemas.microsoft.com/office/powerpoint/2010/main" val="3607579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首先是领域无关的语法分析；其次是领域相关的</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思想：对语言处理进行分解，先处理领域无关的语法，后处理领域相关的语义和语用。</a:t>
            </a:r>
          </a:p>
          <a:p>
            <a:endParaRPr lang="zh-CN" altLang="en-US" dirty="0"/>
          </a:p>
        </p:txBody>
      </p:sp>
      <p:sp>
        <p:nvSpPr>
          <p:cNvPr id="4" name="灯片编号占位符 3"/>
          <p:cNvSpPr>
            <a:spLocks noGrp="1"/>
          </p:cNvSpPr>
          <p:nvPr>
            <p:ph type="sldNum" sz="quarter" idx="10"/>
          </p:nvPr>
        </p:nvSpPr>
        <p:spPr/>
        <p:txBody>
          <a:bodyPr/>
          <a:lstStyle/>
          <a:p>
            <a:pPr>
              <a:defRPr/>
            </a:pPr>
            <a:fld id="{C9C87430-D89A-493B-B4E7-D45682B72610}" type="slidenum">
              <a:rPr lang="zh-CN" altLang="en-US" smtClean="0"/>
              <a:pPr>
                <a:defRPr/>
              </a:pPr>
              <a:t>31</a:t>
            </a:fld>
            <a:endParaRPr lang="zh-CN" altLang="en-US"/>
          </a:p>
        </p:txBody>
      </p:sp>
    </p:spTree>
    <p:extLst>
      <p:ext uri="{BB962C8B-B14F-4D97-AF65-F5344CB8AC3E}">
        <p14:creationId xmlns:p14="http://schemas.microsoft.com/office/powerpoint/2010/main" val="1261047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名词词组的头名词及其限定词和其他左修饰语。</a:t>
            </a:r>
            <a:endParaRPr lang="en-US" altLang="zh-CN" dirty="0"/>
          </a:p>
          <a:p>
            <a:r>
              <a:rPr lang="zh-CN" altLang="en-US" dirty="0"/>
              <a:t>动词及其助词和副词。</a:t>
            </a:r>
            <a:endParaRPr lang="en-US" altLang="zh-CN" dirty="0"/>
          </a:p>
          <a:p>
            <a:r>
              <a:rPr lang="zh-CN" altLang="en-US" dirty="0"/>
              <a:t>几个关键词类别，包括介词、连词、关系代词以及单词“</a:t>
            </a:r>
            <a:r>
              <a:rPr lang="en-US" altLang="zh-CN" dirty="0"/>
              <a:t>ago”</a:t>
            </a:r>
            <a:r>
              <a:rPr lang="zh-CN" altLang="en-US" dirty="0"/>
              <a:t>和“</a:t>
            </a:r>
            <a:r>
              <a:rPr lang="en-US" altLang="zh-CN" dirty="0"/>
              <a:t>that”</a:t>
            </a:r>
            <a:r>
              <a:rPr lang="zh-CN" altLang="en-US" dirty="0"/>
              <a:t>。</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33</a:t>
            </a:fld>
            <a:endParaRPr lang="zh-CN" altLang="en-US"/>
          </a:p>
        </p:txBody>
      </p:sp>
    </p:spTree>
    <p:extLst>
      <p:ext uri="{BB962C8B-B14F-4D97-AF65-F5344CB8AC3E}">
        <p14:creationId xmlns:p14="http://schemas.microsoft.com/office/powerpoint/2010/main" val="2920594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名称的同位语。</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35</a:t>
            </a:fld>
            <a:endParaRPr lang="zh-CN" altLang="en-US"/>
          </a:p>
        </p:txBody>
      </p:sp>
    </p:spTree>
    <p:extLst>
      <p:ext uri="{BB962C8B-B14F-4D97-AF65-F5344CB8AC3E}">
        <p14:creationId xmlns:p14="http://schemas.microsoft.com/office/powerpoint/2010/main" val="3429712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度量短语。 介词短语。 名词组连接。</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36</a:t>
            </a:fld>
            <a:endParaRPr lang="zh-CN" altLang="en-US"/>
          </a:p>
        </p:txBody>
      </p:sp>
    </p:spTree>
    <p:extLst>
      <p:ext uri="{BB962C8B-B14F-4D97-AF65-F5344CB8AC3E}">
        <p14:creationId xmlns:p14="http://schemas.microsoft.com/office/powerpoint/2010/main" val="1040903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将收集到的关于单个实体或关系的所有信息组合成一个统一的整体。这是处理共指问题的主要方法之一。</a:t>
            </a:r>
            <a:endParaRPr lang="en-US" altLang="zh-CN" dirty="0"/>
          </a:p>
          <a:p>
            <a:endParaRPr lang="en-US" altLang="zh-CN" dirty="0"/>
          </a:p>
          <a:p>
            <a:r>
              <a:rPr lang="zh-CN" altLang="en-US" dirty="0"/>
              <a:t>合并规则，当且仅当在角色槽中名字相同时才进行合并。</a:t>
            </a:r>
            <a:endParaRPr lang="en-US" altLang="zh-CN" dirty="0"/>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38</a:t>
            </a:fld>
            <a:endParaRPr lang="zh-CN" altLang="en-US"/>
          </a:p>
        </p:txBody>
      </p:sp>
    </p:spTree>
    <p:extLst>
      <p:ext uri="{BB962C8B-B14F-4D97-AF65-F5344CB8AC3E}">
        <p14:creationId xmlns:p14="http://schemas.microsoft.com/office/powerpoint/2010/main" val="3330257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准确使用适量的语法分析，也可让语用信息起一定的作用。</a:t>
            </a:r>
            <a:endParaRPr lang="en-US" altLang="zh-CN" dirty="0"/>
          </a:p>
          <a:p>
            <a:r>
              <a:rPr lang="zh-CN" altLang="en-US" dirty="0"/>
              <a:t>被绕过的一系列语言问题仍然存在，最终面对更复杂的任务时也不得不解决。</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40</a:t>
            </a:fld>
            <a:endParaRPr lang="zh-CN" altLang="en-US"/>
          </a:p>
        </p:txBody>
      </p:sp>
    </p:spTree>
    <p:extLst>
      <p:ext uri="{BB962C8B-B14F-4D97-AF65-F5344CB8AC3E}">
        <p14:creationId xmlns:p14="http://schemas.microsoft.com/office/powerpoint/2010/main" val="2077260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FD490C4A-09A3-4AE4-9D0B-49BD84AC47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6E11614A-766A-4DFB-AAB3-4BE3B4F78F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75780" name="灯片编号占位符 3">
            <a:extLst>
              <a:ext uri="{FF2B5EF4-FFF2-40B4-BE49-F238E27FC236}">
                <a16:creationId xmlns:a16="http://schemas.microsoft.com/office/drawing/2014/main" id="{660F4ACD-2CEF-40D9-AD19-566BF506FC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1936F6-7D78-4519-BDEB-80A9E970C24B}" type="slidenum">
              <a:rPr lang="zh-CN" altLang="en-US"/>
              <a:pPr/>
              <a:t>41</a:t>
            </a:fld>
            <a:endParaRPr lang="zh-CN" altLang="en-US"/>
          </a:p>
        </p:txBody>
      </p:sp>
    </p:spTree>
    <p:extLst>
      <p:ext uri="{BB962C8B-B14F-4D97-AF65-F5344CB8AC3E}">
        <p14:creationId xmlns:p14="http://schemas.microsoft.com/office/powerpoint/2010/main" val="4112878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FD490C4A-09A3-4AE4-9D0B-49BD84AC47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6E11614A-766A-4DFB-AAB3-4BE3B4F78F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75780" name="灯片编号占位符 3">
            <a:extLst>
              <a:ext uri="{FF2B5EF4-FFF2-40B4-BE49-F238E27FC236}">
                <a16:creationId xmlns:a16="http://schemas.microsoft.com/office/drawing/2014/main" id="{660F4ACD-2CEF-40D9-AD19-566BF506FC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1936F6-7D78-4519-BDEB-80A9E970C24B}" type="slidenum">
              <a:rPr lang="zh-CN" altLang="en-US"/>
              <a:pPr/>
              <a:t>42</a:t>
            </a:fld>
            <a:endParaRPr lang="zh-CN" altLang="en-US"/>
          </a:p>
        </p:txBody>
      </p:sp>
    </p:spTree>
    <p:extLst>
      <p:ext uri="{BB962C8B-B14F-4D97-AF65-F5344CB8AC3E}">
        <p14:creationId xmlns:p14="http://schemas.microsoft.com/office/powerpoint/2010/main" val="595323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FD490C4A-09A3-4AE4-9D0B-49BD84AC47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6E11614A-766A-4DFB-AAB3-4BE3B4F78F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err="1"/>
              <a:t>BiLSTM</a:t>
            </a:r>
            <a:r>
              <a:rPr lang="en-US" altLang="zh-CN" dirty="0"/>
              <a:t>-CRF</a:t>
            </a:r>
            <a:r>
              <a:rPr lang="zh-CN" altLang="en-US" dirty="0"/>
              <a:t>模型进行解释：</a:t>
            </a:r>
          </a:p>
          <a:p>
            <a:r>
              <a:rPr lang="zh-CN" altLang="en-US" dirty="0"/>
              <a:t>输入层：解决字符从文本空间到数字空间的转换（即字符序列到分布式序列的转换）</a:t>
            </a:r>
          </a:p>
          <a:p>
            <a:r>
              <a:rPr lang="zh-CN" altLang="en-US" dirty="0"/>
              <a:t>编码层：用于文本的特征建模和语义编码，学习整个句子和实体的语义表示</a:t>
            </a:r>
          </a:p>
          <a:p>
            <a:r>
              <a:rPr lang="zh-CN" altLang="en-US" dirty="0"/>
              <a:t>解码层：预测实体对应的标签的边界以及实体的类型。</a:t>
            </a:r>
          </a:p>
          <a:p>
            <a:r>
              <a:rPr lang="zh-CN" altLang="en-US" dirty="0"/>
              <a:t>流程：首先，先通过输入层对文本进行编码，接着，输入到</a:t>
            </a:r>
            <a:r>
              <a:rPr lang="en-US" altLang="zh-CN" dirty="0" err="1"/>
              <a:t>BiLSTM</a:t>
            </a:r>
            <a:r>
              <a:rPr lang="zh-CN" altLang="en-US" dirty="0"/>
              <a:t>的双层结构进行语义编码，分别得到每个字符的（在图中则是</a:t>
            </a:r>
            <a:r>
              <a:rPr lang="en-US" altLang="zh-CN" dirty="0"/>
              <a:t>C0</a:t>
            </a:r>
            <a:r>
              <a:rPr lang="zh-CN" altLang="en-US" dirty="0"/>
              <a:t>、</a:t>
            </a:r>
            <a:r>
              <a:rPr lang="en-US" altLang="zh-CN" dirty="0"/>
              <a:t>C1</a:t>
            </a:r>
            <a:r>
              <a:rPr lang="zh-CN" altLang="en-US" dirty="0"/>
              <a:t>等等）向量表示，最后，再通过</a:t>
            </a:r>
            <a:r>
              <a:rPr lang="en-US" altLang="zh-CN" dirty="0"/>
              <a:t>CRF</a:t>
            </a:r>
            <a:r>
              <a:rPr lang="zh-CN" altLang="en-US" dirty="0"/>
              <a:t>的解码器进行解码，由此得到相应的实体。</a:t>
            </a:r>
          </a:p>
          <a:p>
            <a:endParaRPr lang="zh-CN" altLang="en-US" dirty="0"/>
          </a:p>
        </p:txBody>
      </p:sp>
      <p:sp>
        <p:nvSpPr>
          <p:cNvPr id="75780" name="灯片编号占位符 3">
            <a:extLst>
              <a:ext uri="{FF2B5EF4-FFF2-40B4-BE49-F238E27FC236}">
                <a16:creationId xmlns:a16="http://schemas.microsoft.com/office/drawing/2014/main" id="{660F4ACD-2CEF-40D9-AD19-566BF506FC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1936F6-7D78-4519-BDEB-80A9E970C24B}" type="slidenum">
              <a:rPr lang="zh-CN" altLang="en-US"/>
              <a:pPr/>
              <a:t>43</a:t>
            </a:fld>
            <a:endParaRPr lang="zh-CN" altLang="en-US"/>
          </a:p>
        </p:txBody>
      </p:sp>
    </p:spTree>
    <p:extLst>
      <p:ext uri="{BB962C8B-B14F-4D97-AF65-F5344CB8AC3E}">
        <p14:creationId xmlns:p14="http://schemas.microsoft.com/office/powerpoint/2010/main" val="1107785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FD490C4A-09A3-4AE4-9D0B-49BD84AC47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6E11614A-766A-4DFB-AAB3-4BE3B4F78F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HMM </a:t>
            </a:r>
            <a:r>
              <a:rPr lang="zh-CN" altLang="en-US" dirty="0"/>
              <a:t>隐马尔可夫模型；</a:t>
            </a:r>
            <a:r>
              <a:rPr lang="en-US" altLang="zh-CN" dirty="0"/>
              <a:t>CRF </a:t>
            </a:r>
            <a:r>
              <a:rPr lang="zh-CN" altLang="en-US" dirty="0"/>
              <a:t>条件随机场； 卷积神经网络（</a:t>
            </a:r>
            <a:r>
              <a:rPr lang="en-US" altLang="zh-CN" dirty="0"/>
              <a:t>Convolutional Neural Networks, CNN</a:t>
            </a:r>
            <a:r>
              <a:rPr lang="zh-CN" altLang="en-US" dirty="0"/>
              <a:t>）</a:t>
            </a:r>
          </a:p>
          <a:p>
            <a:endParaRPr lang="zh-CN" altLang="en-US" dirty="0"/>
          </a:p>
          <a:p>
            <a:r>
              <a:rPr lang="zh-CN" altLang="en-US" dirty="0"/>
              <a:t>循环神经网络（</a:t>
            </a:r>
            <a:r>
              <a:rPr lang="en-US" altLang="zh-CN" dirty="0"/>
              <a:t>Recurrent Neural Network, RNN</a:t>
            </a:r>
            <a:r>
              <a:rPr lang="zh-CN" altLang="en-US" dirty="0"/>
              <a:t>）</a:t>
            </a:r>
          </a:p>
          <a:p>
            <a:endParaRPr lang="zh-CN" altLang="en-US" dirty="0"/>
          </a:p>
          <a:p>
            <a:r>
              <a:rPr lang="zh-CN" altLang="en-US" dirty="0"/>
              <a:t>长短期记忆（</a:t>
            </a:r>
            <a:r>
              <a:rPr lang="en-US" altLang="zh-CN" dirty="0"/>
              <a:t>Long Short-Term Memory,  LSTM</a:t>
            </a:r>
            <a:r>
              <a:rPr lang="zh-CN" altLang="en-US" dirty="0"/>
              <a:t>）网络</a:t>
            </a:r>
            <a:endParaRPr lang="en-US" altLang="zh-CN" dirty="0"/>
          </a:p>
          <a:p>
            <a:endParaRPr lang="en-US" altLang="zh-CN" dirty="0"/>
          </a:p>
          <a:p>
            <a:r>
              <a:rPr lang="en-US" altLang="zh-CN" dirty="0" err="1"/>
              <a:t>BiLSTM</a:t>
            </a:r>
            <a:r>
              <a:rPr lang="zh-CN" altLang="en-US" dirty="0"/>
              <a:t>是</a:t>
            </a:r>
            <a:r>
              <a:rPr lang="en-US" altLang="zh-CN" dirty="0"/>
              <a:t>Bi-directional Long Short-Term Memory</a:t>
            </a:r>
            <a:r>
              <a:rPr lang="zh-CN" altLang="en-US" dirty="0"/>
              <a:t>的缩写，由前向</a:t>
            </a:r>
            <a:r>
              <a:rPr lang="en-US" altLang="zh-CN" dirty="0"/>
              <a:t>LSTM</a:t>
            </a:r>
            <a:r>
              <a:rPr lang="zh-CN" altLang="en-US" dirty="0"/>
              <a:t>与后向</a:t>
            </a:r>
            <a:r>
              <a:rPr lang="en-US" altLang="zh-CN" dirty="0"/>
              <a:t>LSTM</a:t>
            </a:r>
            <a:r>
              <a:rPr lang="zh-CN" altLang="en-US" dirty="0"/>
              <a:t>组合而成。两者在自然语言处理任务中都常被用来建模上下文信息。</a:t>
            </a:r>
          </a:p>
        </p:txBody>
      </p:sp>
      <p:sp>
        <p:nvSpPr>
          <p:cNvPr id="75780" name="灯片编号占位符 3">
            <a:extLst>
              <a:ext uri="{FF2B5EF4-FFF2-40B4-BE49-F238E27FC236}">
                <a16:creationId xmlns:a16="http://schemas.microsoft.com/office/drawing/2014/main" id="{660F4ACD-2CEF-40D9-AD19-566BF506FC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1936F6-7D78-4519-BDEB-80A9E970C24B}" type="slidenum">
              <a:rPr lang="zh-CN" altLang="en-US"/>
              <a:pPr/>
              <a:t>44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两个事件，每个事件有三个属性。</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14</a:t>
            </a:fld>
            <a:endParaRPr lang="zh-CN" altLang="en-US"/>
          </a:p>
        </p:txBody>
      </p:sp>
    </p:spTree>
    <p:extLst>
      <p:ext uri="{BB962C8B-B14F-4D97-AF65-F5344CB8AC3E}">
        <p14:creationId xmlns:p14="http://schemas.microsoft.com/office/powerpoint/2010/main" val="4119501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归类，如人名、公司名、地方名等。</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46</a:t>
            </a:fld>
            <a:endParaRPr lang="zh-CN" altLang="en-US"/>
          </a:p>
        </p:txBody>
      </p:sp>
    </p:spTree>
    <p:extLst>
      <p:ext uri="{BB962C8B-B14F-4D97-AF65-F5344CB8AC3E}">
        <p14:creationId xmlns:p14="http://schemas.microsoft.com/office/powerpoint/2010/main" val="929072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运用自然语言的句法和其他知识来确定组成输入句各成分功能。对句子中的词语语法功能进行分析。（每个词充当的角色，主语、谓语等）。</a:t>
            </a:r>
          </a:p>
          <a:p>
            <a:r>
              <a:rPr lang="zh-CN" altLang="en-US" dirty="0"/>
              <a:t>句法分析的基本任务是：确定句子的语法结构或句子中词汇之间的依存关系。</a:t>
            </a:r>
          </a:p>
          <a:p>
            <a:r>
              <a:rPr lang="zh-CN" altLang="en-US" dirty="0"/>
              <a:t>句法分析分为：句法结构分析和依存关系分析两种。</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48</a:t>
            </a:fld>
            <a:endParaRPr lang="zh-CN" altLang="en-US"/>
          </a:p>
        </p:txBody>
      </p:sp>
    </p:spTree>
    <p:extLst>
      <p:ext uri="{BB962C8B-B14F-4D97-AF65-F5344CB8AC3E}">
        <p14:creationId xmlns:p14="http://schemas.microsoft.com/office/powerpoint/2010/main" val="3212177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fontAlgn="auto">
              <a:spcBef>
                <a:spcPts val="0"/>
              </a:spcBef>
              <a:spcAft>
                <a:spcPts val="0"/>
              </a:spcAft>
              <a:defRPr/>
            </a:pPr>
            <a:r>
              <a:rPr lang="zh-CN" altLang="en-US" dirty="0">
                <a:effectLst>
                  <a:outerShdw blurRad="38100" dist="38100" dir="2700000" algn="tl">
                    <a:srgbClr val="C0C0C0"/>
                  </a:outerShdw>
                </a:effectLst>
                <a:latin typeface="Times New Roman" pitchFamily="18" charset="0"/>
              </a:rPr>
              <a:t>说明：  </a:t>
            </a:r>
            <a:r>
              <a:rPr lang="en-US" altLang="zh-CN" dirty="0">
                <a:effectLst>
                  <a:outerShdw blurRad="38100" dist="38100" dir="2700000" algn="tl">
                    <a:srgbClr val="C0C0C0"/>
                  </a:outerShdw>
                </a:effectLst>
                <a:latin typeface="Times New Roman" pitchFamily="18" charset="0"/>
              </a:rPr>
              <a:t>R-</a:t>
            </a:r>
            <a:r>
              <a:rPr lang="zh-CN" altLang="en-US" dirty="0">
                <a:effectLst>
                  <a:outerShdw blurRad="38100" dist="38100" dir="2700000" algn="tl">
                    <a:srgbClr val="C0C0C0"/>
                  </a:outerShdw>
                </a:effectLst>
                <a:latin typeface="Times New Roman" pitchFamily="18" charset="0"/>
              </a:rPr>
              <a:t>召回率   </a:t>
            </a:r>
            <a:r>
              <a:rPr lang="en-US" altLang="zh-CN" dirty="0">
                <a:effectLst>
                  <a:outerShdw blurRad="38100" dist="38100" dir="2700000" algn="tl">
                    <a:srgbClr val="C0C0C0"/>
                  </a:outerShdw>
                </a:effectLst>
                <a:latin typeface="Times New Roman" pitchFamily="18" charset="0"/>
              </a:rPr>
              <a:t>P-</a:t>
            </a:r>
            <a:r>
              <a:rPr lang="zh-CN" altLang="en-US" dirty="0">
                <a:effectLst>
                  <a:outerShdw blurRad="38100" dist="38100" dir="2700000" algn="tl">
                    <a:srgbClr val="C0C0C0"/>
                  </a:outerShdw>
                </a:effectLst>
                <a:latin typeface="Times New Roman" pitchFamily="18" charset="0"/>
              </a:rPr>
              <a:t>准确率  </a:t>
            </a:r>
            <a:r>
              <a:rPr lang="en-US" altLang="zh-CN" dirty="0">
                <a:effectLst>
                  <a:outerShdw blurRad="38100" dist="38100" dir="2700000" algn="tl">
                    <a:srgbClr val="C0C0C0"/>
                  </a:outerShdw>
                </a:effectLst>
                <a:latin typeface="Times New Roman" pitchFamily="18" charset="0"/>
              </a:rPr>
              <a:t>F-F</a:t>
            </a:r>
            <a:r>
              <a:rPr lang="zh-CN" altLang="en-US" dirty="0">
                <a:effectLst>
                  <a:outerShdw blurRad="38100" dist="38100" dir="2700000" algn="tl">
                    <a:srgbClr val="C0C0C0"/>
                  </a:outerShdw>
                </a:effectLst>
                <a:latin typeface="Times New Roman" pitchFamily="18" charset="0"/>
              </a:rPr>
              <a:t>指数（相对权重取</a:t>
            </a:r>
            <a:r>
              <a:rPr lang="en-US" altLang="zh-CN" dirty="0">
                <a:effectLst>
                  <a:outerShdw blurRad="38100" dist="38100" dir="2700000" algn="tl">
                    <a:srgbClr val="C0C0C0"/>
                  </a:outerShdw>
                </a:effectLst>
                <a:latin typeface="Times New Roman" pitchFamily="18" charset="0"/>
              </a:rPr>
              <a:t>1</a:t>
            </a:r>
            <a:r>
              <a:rPr lang="zh-CN" altLang="en-US" dirty="0">
                <a:effectLst>
                  <a:outerShdw blurRad="38100" dist="38100" dir="2700000" algn="tl">
                    <a:srgbClr val="C0C0C0"/>
                  </a:outerShdw>
                </a:effectLst>
                <a:latin typeface="Times New Roman" pitchFamily="18" charset="0"/>
              </a:rPr>
              <a:t>） </a:t>
            </a:r>
            <a:endParaRPr lang="en-US" altLang="zh-CN" dirty="0">
              <a:effectLst>
                <a:outerShdw blurRad="38100" dist="38100" dir="2700000" algn="tl">
                  <a:srgbClr val="C0C0C0"/>
                </a:outerShdw>
              </a:effectLst>
              <a:latin typeface="Times New Roman" pitchFamily="18" charset="0"/>
            </a:endParaRPr>
          </a:p>
          <a:p>
            <a:pPr fontAlgn="auto">
              <a:spcBef>
                <a:spcPts val="0"/>
              </a:spcBef>
              <a:spcAft>
                <a:spcPts val="0"/>
              </a:spcAft>
              <a:defRPr/>
            </a:pPr>
            <a:r>
              <a:rPr lang="en-US" altLang="zh-CN" dirty="0">
                <a:effectLst>
                  <a:outerShdw blurRad="38100" dist="38100" dir="2700000" algn="tl">
                    <a:srgbClr val="C0C0C0"/>
                  </a:outerShdw>
                </a:effectLst>
                <a:latin typeface="Times New Roman" pitchFamily="18" charset="0"/>
              </a:rPr>
              <a:t>JV-</a:t>
            </a:r>
            <a:r>
              <a:rPr lang="zh-CN" altLang="en-US" dirty="0">
                <a:effectLst>
                  <a:outerShdw blurRad="38100" dist="38100" dir="2700000" algn="tl">
                    <a:srgbClr val="C0C0C0"/>
                  </a:outerShdw>
                </a:effectLst>
                <a:latin typeface="Times New Roman" pitchFamily="18" charset="0"/>
              </a:rPr>
              <a:t>合资 </a:t>
            </a:r>
            <a:r>
              <a:rPr lang="en-US" altLang="zh-CN" dirty="0">
                <a:effectLst>
                  <a:outerShdw blurRad="38100" dist="38100" dir="2700000" algn="tl">
                    <a:srgbClr val="C0C0C0"/>
                  </a:outerShdw>
                </a:effectLst>
                <a:latin typeface="Times New Roman" pitchFamily="18" charset="0"/>
              </a:rPr>
              <a:t>ME-</a:t>
            </a:r>
            <a:r>
              <a:rPr lang="zh-CN" altLang="en-US" dirty="0">
                <a:effectLst>
                  <a:outerShdw blurRad="38100" dist="38100" dir="2700000" algn="tl">
                    <a:srgbClr val="C0C0C0"/>
                  </a:outerShdw>
                </a:effectLst>
                <a:latin typeface="Times New Roman" pitchFamily="18" charset="0"/>
              </a:rPr>
              <a:t>微电子</a:t>
            </a:r>
          </a:p>
          <a:p>
            <a:pPr fontAlgn="auto">
              <a:spcBef>
                <a:spcPts val="0"/>
              </a:spcBef>
              <a:spcAft>
                <a:spcPts val="0"/>
              </a:spcAft>
              <a:defRPr/>
            </a:pPr>
            <a:r>
              <a:rPr lang="en-US" altLang="zh-CN" dirty="0">
                <a:effectLst>
                  <a:outerShdw blurRad="38100" dist="38100" dir="2700000" algn="tl">
                    <a:srgbClr val="C0C0C0"/>
                  </a:outerShdw>
                </a:effectLst>
                <a:latin typeface="Times New Roman" pitchFamily="18" charset="0"/>
              </a:rPr>
              <a:t>E-</a:t>
            </a:r>
            <a:r>
              <a:rPr lang="zh-CN" altLang="en-US" dirty="0">
                <a:effectLst>
                  <a:outerShdw blurRad="38100" dist="38100" dir="2700000" algn="tl">
                    <a:srgbClr val="C0C0C0"/>
                  </a:outerShdw>
                </a:effectLst>
                <a:latin typeface="Times New Roman" pitchFamily="18" charset="0"/>
              </a:rPr>
              <a:t>英语     </a:t>
            </a:r>
            <a:r>
              <a:rPr lang="en-US" altLang="zh-CN" dirty="0">
                <a:effectLst>
                  <a:outerShdw blurRad="38100" dist="38100" dir="2700000" algn="tl">
                    <a:srgbClr val="C0C0C0"/>
                  </a:outerShdw>
                </a:effectLst>
                <a:latin typeface="Times New Roman" pitchFamily="18" charset="0"/>
              </a:rPr>
              <a:t>C-</a:t>
            </a:r>
            <a:r>
              <a:rPr lang="zh-CN" altLang="en-US" dirty="0">
                <a:effectLst>
                  <a:outerShdw blurRad="38100" dist="38100" dir="2700000" algn="tl">
                    <a:srgbClr val="C0C0C0"/>
                  </a:outerShdw>
                </a:effectLst>
                <a:latin typeface="Times New Roman" pitchFamily="18" charset="0"/>
              </a:rPr>
              <a:t>汉语    </a:t>
            </a:r>
            <a:r>
              <a:rPr lang="en-US" altLang="zh-CN" dirty="0">
                <a:effectLst>
                  <a:outerShdw blurRad="38100" dist="38100" dir="2700000" algn="tl">
                    <a:srgbClr val="C0C0C0"/>
                  </a:outerShdw>
                </a:effectLst>
                <a:latin typeface="Times New Roman" pitchFamily="18" charset="0"/>
              </a:rPr>
              <a:t>J-</a:t>
            </a:r>
            <a:r>
              <a:rPr lang="zh-CN" altLang="en-US" dirty="0">
                <a:effectLst>
                  <a:outerShdw blurRad="38100" dist="38100" dir="2700000" algn="tl">
                    <a:srgbClr val="C0C0C0"/>
                  </a:outerShdw>
                </a:effectLst>
                <a:latin typeface="Times New Roman" pitchFamily="18" charset="0"/>
              </a:rPr>
              <a:t>日语    </a:t>
            </a:r>
            <a:r>
              <a:rPr lang="en-US" altLang="zh-CN" dirty="0">
                <a:effectLst>
                  <a:outerShdw blurRad="38100" dist="38100" dir="2700000" algn="tl">
                    <a:srgbClr val="C0C0C0"/>
                  </a:outerShdw>
                </a:effectLst>
                <a:latin typeface="Times New Roman" pitchFamily="18" charset="0"/>
              </a:rPr>
              <a:t>S-</a:t>
            </a:r>
            <a:r>
              <a:rPr lang="zh-CN" altLang="en-US" dirty="0">
                <a:effectLst>
                  <a:outerShdw blurRad="38100" dist="38100" dir="2700000" algn="tl">
                    <a:srgbClr val="C0C0C0"/>
                  </a:outerShdw>
                </a:effectLst>
                <a:latin typeface="Times New Roman" pitchFamily="18" charset="0"/>
              </a:rPr>
              <a:t>西班牙语</a:t>
            </a:r>
            <a:endParaRPr lang="zh-CN" altLang="en-US" dirty="0"/>
          </a:p>
        </p:txBody>
      </p:sp>
      <p:sp>
        <p:nvSpPr>
          <p:cNvPr id="57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638FE0-0154-46AB-8F5B-4AFDE4D1B8B8}" type="slidenum">
              <a:rPr lang="zh-CN" altLang="en-US" smtClean="0"/>
              <a:pPr/>
              <a:t>60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实体提及： </a:t>
            </a:r>
            <a:r>
              <a:rPr lang="en-US" altLang="zh-CN" sz="1200" b="0" i="0" kern="1200" dirty="0">
                <a:solidFill>
                  <a:schemeClr val="tx1"/>
                </a:solidFill>
                <a:effectLst/>
                <a:latin typeface="+mn-lt"/>
                <a:ea typeface="+mn-ea"/>
                <a:cs typeface="+mn-cs"/>
              </a:rPr>
              <a:t>Entity-mention </a:t>
            </a:r>
            <a:r>
              <a:rPr lang="zh-CN" altLang="en-US" sz="1200" b="0" i="0" kern="1200" dirty="0">
                <a:solidFill>
                  <a:schemeClr val="tx1"/>
                </a:solidFill>
                <a:effectLst/>
                <a:latin typeface="+mn-lt"/>
                <a:ea typeface="+mn-ea"/>
                <a:cs typeface="+mn-cs"/>
              </a:rPr>
              <a:t>一个例子：</a:t>
            </a:r>
            <a:r>
              <a:rPr lang="en-US" altLang="zh-CN" sz="1200" b="0" i="0" kern="1200" dirty="0">
                <a:solidFill>
                  <a:schemeClr val="tx1"/>
                </a:solidFill>
                <a:effectLst/>
                <a:latin typeface="+mn-lt"/>
                <a:ea typeface="+mn-ea"/>
                <a:cs typeface="+mn-cs"/>
              </a:rPr>
              <a:t>entity</a:t>
            </a:r>
            <a:r>
              <a:rPr lang="zh-CN" altLang="en-US" sz="1200" b="0" i="0" kern="1200" dirty="0">
                <a:solidFill>
                  <a:schemeClr val="tx1"/>
                </a:solidFill>
                <a:effectLst/>
                <a:latin typeface="+mn-lt"/>
                <a:ea typeface="+mn-ea"/>
                <a:cs typeface="+mn-cs"/>
              </a:rPr>
              <a:t>：北京邮电大学  </a:t>
            </a:r>
            <a:r>
              <a:rPr lang="en-US" altLang="zh-CN" sz="1200" b="0" i="0" kern="1200" dirty="0">
                <a:solidFill>
                  <a:schemeClr val="tx1"/>
                </a:solidFill>
                <a:effectLst/>
                <a:latin typeface="+mn-lt"/>
                <a:ea typeface="+mn-ea"/>
                <a:cs typeface="+mn-cs"/>
              </a:rPr>
              <a:t>mention</a:t>
            </a:r>
            <a:r>
              <a:rPr lang="zh-CN" altLang="en-US" sz="1200" b="0" i="0" kern="1200" dirty="0">
                <a:solidFill>
                  <a:schemeClr val="tx1"/>
                </a:solidFill>
                <a:effectLst/>
                <a:latin typeface="+mn-lt"/>
                <a:ea typeface="+mn-ea"/>
                <a:cs typeface="+mn-cs"/>
              </a:rPr>
              <a:t>：北邮、通信黄埔等</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entity </a:t>
            </a:r>
            <a:r>
              <a:rPr lang="zh-CN" altLang="en-US" sz="1200" b="0" i="0" kern="1200" dirty="0">
                <a:solidFill>
                  <a:schemeClr val="tx1"/>
                </a:solidFill>
                <a:effectLst/>
                <a:latin typeface="+mn-lt"/>
                <a:ea typeface="+mn-ea"/>
                <a:cs typeface="+mn-cs"/>
              </a:rPr>
              <a:t>有且只有一个，对应于 </a:t>
            </a:r>
            <a:r>
              <a:rPr lang="en-US" altLang="zh-CN" sz="1200" b="0" i="0" kern="1200" dirty="0">
                <a:solidFill>
                  <a:schemeClr val="tx1"/>
                </a:solidFill>
                <a:effectLst/>
                <a:latin typeface="+mn-lt"/>
                <a:ea typeface="+mn-ea"/>
                <a:cs typeface="+mn-cs"/>
              </a:rPr>
              <a:t>entity </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mention </a:t>
            </a:r>
            <a:r>
              <a:rPr lang="zh-CN" altLang="en-US" sz="1200" b="0" i="0" kern="1200" dirty="0">
                <a:solidFill>
                  <a:schemeClr val="tx1"/>
                </a:solidFill>
                <a:effectLst/>
                <a:latin typeface="+mn-lt"/>
                <a:ea typeface="+mn-ea"/>
                <a:cs typeface="+mn-cs"/>
              </a:rPr>
              <a:t>可以有很多个</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Mention</a:t>
            </a:r>
            <a:r>
              <a:rPr lang="zh-CN" altLang="en-US" sz="1200" b="0" i="0" kern="1200" dirty="0">
                <a:solidFill>
                  <a:schemeClr val="tx1"/>
                </a:solidFill>
                <a:effectLst/>
                <a:latin typeface="+mn-lt"/>
                <a:ea typeface="+mn-ea"/>
                <a:cs typeface="+mn-cs"/>
              </a:rPr>
              <a:t>通常被定义为</a:t>
            </a:r>
            <a:r>
              <a:rPr lang="zh-CN" altLang="en-US" sz="1200" b="1" i="0" kern="1200" dirty="0">
                <a:solidFill>
                  <a:schemeClr val="tx1"/>
                </a:solidFill>
                <a:effectLst/>
                <a:latin typeface="+mn-lt"/>
                <a:ea typeface="+mn-ea"/>
                <a:cs typeface="+mn-cs"/>
              </a:rPr>
              <a:t>自然语言文本中对实体的引用</a:t>
            </a:r>
            <a:r>
              <a:rPr lang="zh-CN" altLang="en-US" sz="1200" b="0" i="0" kern="1200" dirty="0">
                <a:solidFill>
                  <a:schemeClr val="tx1"/>
                </a:solidFill>
                <a:effectLst/>
                <a:latin typeface="+mn-lt"/>
                <a:ea typeface="+mn-ea"/>
                <a:cs typeface="+mn-cs"/>
              </a:rPr>
              <a:t>，该实体可以是命名</a:t>
            </a:r>
            <a:r>
              <a:rPr lang="en-US" altLang="zh-CN" sz="1200" b="0" i="0" kern="1200" dirty="0">
                <a:solidFill>
                  <a:schemeClr val="tx1"/>
                </a:solidFill>
                <a:effectLst/>
                <a:latin typeface="+mn-lt"/>
                <a:ea typeface="+mn-ea"/>
                <a:cs typeface="+mn-cs"/>
              </a:rPr>
              <a:t>(named)</a:t>
            </a:r>
            <a:r>
              <a:rPr lang="zh-CN" altLang="en-US" sz="1200" b="0" i="0" kern="1200" dirty="0">
                <a:solidFill>
                  <a:schemeClr val="tx1"/>
                </a:solidFill>
                <a:effectLst/>
                <a:latin typeface="+mn-lt"/>
                <a:ea typeface="+mn-ea"/>
                <a:cs typeface="+mn-cs"/>
              </a:rPr>
              <a:t>实体、名义</a:t>
            </a:r>
            <a:r>
              <a:rPr lang="en-US" altLang="zh-CN" sz="1200" b="0" i="0" kern="1200" dirty="0">
                <a:solidFill>
                  <a:schemeClr val="tx1"/>
                </a:solidFill>
                <a:effectLst/>
                <a:latin typeface="+mn-lt"/>
                <a:ea typeface="+mn-ea"/>
                <a:cs typeface="+mn-cs"/>
              </a:rPr>
              <a:t>(nominal)</a:t>
            </a:r>
            <a:r>
              <a:rPr lang="zh-CN" altLang="en-US" sz="1200" b="0" i="0" kern="1200" dirty="0">
                <a:solidFill>
                  <a:schemeClr val="tx1"/>
                </a:solidFill>
                <a:effectLst/>
                <a:latin typeface="+mn-lt"/>
                <a:ea typeface="+mn-ea"/>
                <a:cs typeface="+mn-cs"/>
              </a:rPr>
              <a:t>实体或代词</a:t>
            </a:r>
            <a:r>
              <a:rPr lang="en-US" altLang="zh-CN" sz="1200" b="0" i="0" kern="1200" dirty="0">
                <a:solidFill>
                  <a:schemeClr val="tx1"/>
                </a:solidFill>
                <a:effectLst/>
                <a:latin typeface="+mn-lt"/>
                <a:ea typeface="+mn-ea"/>
                <a:cs typeface="+mn-cs"/>
              </a:rPr>
              <a:t>(pronominal)</a:t>
            </a:r>
            <a:r>
              <a:rPr lang="zh-CN" altLang="en-US" sz="1200" b="0" i="0" kern="1200" dirty="0">
                <a:solidFill>
                  <a:schemeClr val="tx1"/>
                </a:solidFill>
                <a:effectLst/>
                <a:latin typeface="+mn-lt"/>
                <a:ea typeface="+mn-ea"/>
                <a:cs typeface="+mn-cs"/>
              </a:rPr>
              <a:t>实体。如特定人的提及，总统说</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转喻是在提及事物时不用其本身的名字称呼而是用与它密切相连的概念来替代它的一种英语修辞方式。如用北京代替中国政府，用华盛顿代替美国政府，用好莱坞代替美国电影制造业。</a:t>
            </a:r>
          </a:p>
          <a:p>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67</a:t>
            </a:fld>
            <a:endParaRPr lang="zh-CN" altLang="en-US"/>
          </a:p>
        </p:txBody>
      </p:sp>
    </p:spTree>
    <p:extLst>
      <p:ext uri="{BB962C8B-B14F-4D97-AF65-F5344CB8AC3E}">
        <p14:creationId xmlns:p14="http://schemas.microsoft.com/office/powerpoint/2010/main" val="2882125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9B6E62-03F5-42E4-A8F3-E51577C6BE15}" type="slidenum">
              <a:rPr lang="en-US" altLang="zh-CN" smtClean="0"/>
              <a:pPr/>
              <a:t>71</a:t>
            </a:fld>
            <a:endParaRPr lang="en-US" altLang="zh-CN"/>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6CE976-EF00-4ED6-9170-3559D75C4714}" type="slidenum">
              <a:rPr lang="en-US" altLang="zh-CN" smtClean="0"/>
              <a:pPr/>
              <a:t>72</a:t>
            </a:fld>
            <a:endParaRPr lang="en-US" altLang="zh-CN"/>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B586CC6-03A5-49C2-A533-031EEDCE4D6B}" type="slidenum">
              <a:rPr lang="en-US" altLang="zh-CN" smtClean="0"/>
              <a:pPr/>
              <a:t>73</a:t>
            </a:fld>
            <a:endParaRPr lang="en-US" altLang="zh-CN"/>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5B5611-EBFD-487C-88BA-DA6A60D7EDB8}" type="slidenum">
              <a:rPr lang="en-US" altLang="zh-CN" smtClean="0"/>
              <a:pPr/>
              <a:t>74</a:t>
            </a:fld>
            <a:endParaRPr lang="en-US" altLang="zh-CN"/>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142D74-0A55-4948-B6BB-DA6AC10FE249}" type="slidenum">
              <a:rPr lang="en-US" altLang="zh-CN" smtClean="0"/>
              <a:pPr/>
              <a:t>75</a:t>
            </a:fld>
            <a:endParaRPr lang="en-US" altLang="zh-CN"/>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15</a:t>
            </a:fld>
            <a:endParaRPr lang="zh-CN" altLang="en-US"/>
          </a:p>
        </p:txBody>
      </p:sp>
    </p:spTree>
    <p:extLst>
      <p:ext uri="{BB962C8B-B14F-4D97-AF65-F5344CB8AC3E}">
        <p14:creationId xmlns:p14="http://schemas.microsoft.com/office/powerpoint/2010/main" val="2813092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ED127A-F855-41A9-A916-4F59B057EEAD}" type="slidenum">
              <a:rPr lang="zh-CN" altLang="en-US" smtClean="0"/>
              <a:pPr/>
              <a:t>16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足够数量至少要几十万篇。</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25</a:t>
            </a:fld>
            <a:endParaRPr lang="zh-CN" altLang="en-US"/>
          </a:p>
        </p:txBody>
      </p:sp>
    </p:spTree>
    <p:extLst>
      <p:ext uri="{BB962C8B-B14F-4D97-AF65-F5344CB8AC3E}">
        <p14:creationId xmlns:p14="http://schemas.microsoft.com/office/powerpoint/2010/main" val="665480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https://arxiv.org/PS_cache/cmp-lg/pdf/9705/9705013v1.pdf</a:t>
            </a:r>
          </a:p>
          <a:p>
            <a:r>
              <a:rPr lang="en-US" altLang="zh-CN" dirty="0"/>
              <a:t>Jerry R. Hobbs, Douglas </a:t>
            </a:r>
            <a:r>
              <a:rPr lang="en-US" altLang="zh-CN" dirty="0" err="1"/>
              <a:t>Appelt</a:t>
            </a:r>
            <a:r>
              <a:rPr lang="en-US" altLang="zh-CN" dirty="0"/>
              <a:t>, John Bear, David Israel, Megumi </a:t>
            </a:r>
            <a:r>
              <a:rPr lang="en-US" altLang="zh-CN" dirty="0" err="1"/>
              <a:t>Kameyama</a:t>
            </a:r>
            <a:r>
              <a:rPr lang="en-US" altLang="zh-CN" dirty="0"/>
              <a:t>, Mark </a:t>
            </a:r>
            <a:r>
              <a:rPr lang="en-US" altLang="zh-CN" dirty="0" err="1"/>
              <a:t>Stickel</a:t>
            </a:r>
            <a:r>
              <a:rPr lang="en-US" altLang="zh-CN" dirty="0"/>
              <a:t>, and Mabry Tyson(1997). </a:t>
            </a:r>
            <a:r>
              <a:rPr lang="en-US" altLang="zh-CN" dirty="0" err="1"/>
              <a:t>Fastus</a:t>
            </a:r>
            <a:r>
              <a:rPr lang="en-US" altLang="zh-CN" dirty="0"/>
              <a:t>: a cascaded finite-state transducer for extracting information from natural-language text. </a:t>
            </a:r>
            <a:r>
              <a:rPr lang="en-US" altLang="zh-CN" i="1" dirty="0"/>
              <a:t>Finite-State Language Processing</a:t>
            </a:r>
            <a:r>
              <a:rPr lang="en-US" altLang="zh-CN" dirty="0"/>
              <a:t>, 383--406.</a:t>
            </a:r>
          </a:p>
          <a:p>
            <a:endParaRPr lang="en-US" altLang="zh-CN" dirty="0"/>
          </a:p>
          <a:p>
            <a:r>
              <a:rPr lang="en-US" altLang="zh-CN" dirty="0"/>
              <a:t>FASTUS</a:t>
            </a:r>
            <a:r>
              <a:rPr lang="zh-CN" altLang="en-US" dirty="0"/>
              <a:t>：使用有限状态自动机进行文本理解。</a:t>
            </a:r>
            <a:endParaRPr lang="en-US" altLang="zh-CN" dirty="0"/>
          </a:p>
          <a:p>
            <a:r>
              <a:rPr lang="zh-CN" altLang="en-US" dirty="0"/>
              <a:t>使用层叠的有限状态转换器，完成从自然语言文本中抽取信息。在不同的处理阶段都有不同的有限状态转换器。</a:t>
            </a:r>
            <a:endParaRPr lang="en-US" altLang="zh-CN" dirty="0"/>
          </a:p>
          <a:p>
            <a:r>
              <a:rPr lang="zh-CN" altLang="en-US" dirty="0"/>
              <a:t>斯坦福国际研究院的人工智能中心。</a:t>
            </a:r>
            <a:endParaRPr lang="en-US" altLang="zh-CN"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50B42A-C1D4-4793-BB34-137D12D5B13F}" type="slidenum">
              <a:rPr lang="zh-CN" altLang="en-US" smtClean="0"/>
              <a:pPr/>
              <a:t>27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113DB8-A52C-425C-9815-1BA6FD6C0F5C}" type="slidenum">
              <a:rPr lang="en-US" altLang="zh-CN" smtClean="0"/>
              <a:pPr/>
              <a:t>28</a:t>
            </a:fld>
            <a:endParaRPr lang="en-US" altLang="zh-CN"/>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语料库：新闻文章和电台广播记录</a:t>
            </a:r>
            <a:endParaRPr lang="en-US" altLang="zh-CN" dirty="0"/>
          </a:p>
          <a:p>
            <a:r>
              <a:rPr lang="zh-CN" altLang="en-US" dirty="0"/>
              <a:t>语料内容：拉美恐怖袭击、合资公司成立新闻</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806E23-2C1F-4E52-8193-828399C0F966}" type="slidenum">
              <a:rPr lang="en-US" altLang="zh-CN" smtClean="0"/>
              <a:pPr/>
              <a:t>29</a:t>
            </a:fld>
            <a:endParaRPr lang="en-US" altLang="zh-CN"/>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a:t>
            </a:r>
            <a:r>
              <a:rPr lang="zh-CN" altLang="en-US" dirty="0"/>
              <a:t>、名称和固定格式表达；</a:t>
            </a:r>
            <a:r>
              <a:rPr lang="en-US" altLang="zh-CN" dirty="0"/>
              <a:t>2</a:t>
            </a:r>
            <a:r>
              <a:rPr lang="zh-CN" altLang="en-US" dirty="0"/>
              <a:t>、基本名词组、动词组、介词和其他一些助词；</a:t>
            </a:r>
            <a:r>
              <a:rPr lang="en-US" altLang="zh-CN" dirty="0"/>
              <a:t>3</a:t>
            </a:r>
            <a:r>
              <a:rPr lang="zh-CN" altLang="en-US" dirty="0"/>
              <a:t>、某些复合名词组和动词组；</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a:t>
            </a:r>
            <a:r>
              <a:rPr lang="zh-CN" altLang="en-US" dirty="0"/>
              <a:t>、识别感兴趣事件的模式，建立相应的“事件结构”；</a:t>
            </a:r>
            <a:r>
              <a:rPr lang="en-US" altLang="zh-CN" dirty="0"/>
              <a:t>5</a:t>
            </a:r>
            <a:r>
              <a:rPr lang="zh-CN" altLang="en-US" dirty="0"/>
              <a:t>、识别并合并描述同一事件的不同事件结构。</a:t>
            </a:r>
          </a:p>
        </p:txBody>
      </p:sp>
      <p:sp>
        <p:nvSpPr>
          <p:cNvPr id="4" name="灯片编号占位符 3"/>
          <p:cNvSpPr>
            <a:spLocks noGrp="1"/>
          </p:cNvSpPr>
          <p:nvPr>
            <p:ph type="sldNum" sz="quarter" idx="5"/>
          </p:nvPr>
        </p:nvSpPr>
        <p:spPr/>
        <p:txBody>
          <a:bodyPr/>
          <a:lstStyle/>
          <a:p>
            <a:pPr>
              <a:defRPr/>
            </a:pPr>
            <a:fld id="{C9C87430-D89A-493B-B4E7-D45682B72610}" type="slidenum">
              <a:rPr lang="zh-CN" altLang="en-US" smtClean="0"/>
              <a:pPr>
                <a:defRPr/>
              </a:pPr>
              <a:t>30</a:t>
            </a:fld>
            <a:endParaRPr lang="zh-CN" altLang="en-US"/>
          </a:p>
        </p:txBody>
      </p:sp>
    </p:spTree>
    <p:extLst>
      <p:ext uri="{BB962C8B-B14F-4D97-AF65-F5344CB8AC3E}">
        <p14:creationId xmlns:p14="http://schemas.microsoft.com/office/powerpoint/2010/main" val="249284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D70A3BC4-233E-45E6-B399-9C6CB4494BD3}" type="datetimeFigureOut">
              <a:rPr lang="zh-CN" altLang="en-US"/>
              <a:pPr>
                <a:defRPr/>
              </a:pPr>
              <a:t>2025/4/11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56D9D2-9C5D-4C0B-9125-03EC66852119}" type="slidenum">
              <a:rPr lang="zh-CN" altLang="en-US"/>
              <a:pPr>
                <a:defRPr/>
              </a:pPr>
              <a:t>‹#›</a:t>
            </a:fld>
            <a:endParaRPr lang="zh-CN" altLang="en-US"/>
          </a:p>
        </p:txBody>
      </p:sp>
    </p:spTree>
    <p:extLst>
      <p:ext uri="{BB962C8B-B14F-4D97-AF65-F5344CB8AC3E}">
        <p14:creationId xmlns:p14="http://schemas.microsoft.com/office/powerpoint/2010/main" val="269920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366A79A-9AB4-4DF6-936E-2D1A36B14DD5}" type="datetimeFigureOut">
              <a:rPr lang="zh-CN" altLang="en-US"/>
              <a:pPr>
                <a:defRPr/>
              </a:pPr>
              <a:t>2025/4/11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567915C-F8D5-485F-8071-FD79956A48EC}" type="slidenum">
              <a:rPr lang="zh-CN" altLang="en-US"/>
              <a:pPr>
                <a:defRPr/>
              </a:pPr>
              <a:t>‹#›</a:t>
            </a:fld>
            <a:endParaRPr lang="zh-CN" altLang="en-US"/>
          </a:p>
        </p:txBody>
      </p:sp>
    </p:spTree>
    <p:extLst>
      <p:ext uri="{BB962C8B-B14F-4D97-AF65-F5344CB8AC3E}">
        <p14:creationId xmlns:p14="http://schemas.microsoft.com/office/powerpoint/2010/main" val="405848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AABC94F-FBEB-4DB7-803A-FA3BB7C597F3}" type="datetimeFigureOut">
              <a:rPr lang="zh-CN" altLang="en-US"/>
              <a:pPr>
                <a:defRPr/>
              </a:pPr>
              <a:t>2025/4/11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AAA8C2B-F178-4F22-8F88-44F24039C181}" type="slidenum">
              <a:rPr lang="zh-CN" altLang="en-US"/>
              <a:pPr>
                <a:defRPr/>
              </a:pPr>
              <a:t>‹#›</a:t>
            </a:fld>
            <a:endParaRPr lang="zh-CN" altLang="en-US"/>
          </a:p>
        </p:txBody>
      </p:sp>
    </p:spTree>
    <p:extLst>
      <p:ext uri="{BB962C8B-B14F-4D97-AF65-F5344CB8AC3E}">
        <p14:creationId xmlns:p14="http://schemas.microsoft.com/office/powerpoint/2010/main" val="396303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522B840-B70B-4E52-8E50-FDD296345730}" type="datetimeFigureOut">
              <a:rPr lang="zh-CN" altLang="en-US"/>
              <a:pPr>
                <a:defRPr/>
              </a:pPr>
              <a:t>2025/4/11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978BE28-BF01-4B2D-8D1C-1B29B1F28AAB}" type="slidenum">
              <a:rPr lang="zh-CN" altLang="en-US"/>
              <a:pPr>
                <a:defRPr/>
              </a:pPr>
              <a:t>‹#›</a:t>
            </a:fld>
            <a:endParaRPr lang="zh-CN" altLang="en-US"/>
          </a:p>
        </p:txBody>
      </p:sp>
    </p:spTree>
    <p:extLst>
      <p:ext uri="{BB962C8B-B14F-4D97-AF65-F5344CB8AC3E}">
        <p14:creationId xmlns:p14="http://schemas.microsoft.com/office/powerpoint/2010/main" val="239493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B003672C-AA6A-4D6C-B302-4D025061A1D3}" type="datetimeFigureOut">
              <a:rPr lang="zh-CN" altLang="en-US"/>
              <a:pPr>
                <a:defRPr/>
              </a:pPr>
              <a:t>2025/4/11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05B5010-28C6-4A14-8162-6EA9E6ABCD7E}" type="slidenum">
              <a:rPr lang="zh-CN" altLang="en-US"/>
              <a:pPr>
                <a:defRPr/>
              </a:pPr>
              <a:t>‹#›</a:t>
            </a:fld>
            <a:endParaRPr lang="zh-CN" altLang="en-US"/>
          </a:p>
        </p:txBody>
      </p:sp>
    </p:spTree>
    <p:extLst>
      <p:ext uri="{BB962C8B-B14F-4D97-AF65-F5344CB8AC3E}">
        <p14:creationId xmlns:p14="http://schemas.microsoft.com/office/powerpoint/2010/main" val="2332272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0A04DB05-50B7-4C04-9E02-88C43A5595DF}" type="datetimeFigureOut">
              <a:rPr lang="zh-CN" altLang="en-US"/>
              <a:pPr>
                <a:defRPr/>
              </a:pPr>
              <a:t>2025/4/11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553240-1E68-4EEE-A799-4E303D47EF24}" type="slidenum">
              <a:rPr lang="zh-CN" altLang="en-US"/>
              <a:pPr>
                <a:defRPr/>
              </a:pPr>
              <a:t>‹#›</a:t>
            </a:fld>
            <a:endParaRPr lang="zh-CN" altLang="en-US"/>
          </a:p>
        </p:txBody>
      </p:sp>
    </p:spTree>
    <p:extLst>
      <p:ext uri="{BB962C8B-B14F-4D97-AF65-F5344CB8AC3E}">
        <p14:creationId xmlns:p14="http://schemas.microsoft.com/office/powerpoint/2010/main" val="250612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73A205F-91C7-45B9-8156-A96694D08790}" type="datetimeFigureOut">
              <a:rPr lang="zh-CN" altLang="en-US"/>
              <a:pPr>
                <a:defRPr/>
              </a:pPr>
              <a:t>2025/4/11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42E7E49-14E1-4A08-9554-D65E880C8E08}" type="slidenum">
              <a:rPr lang="zh-CN" altLang="en-US"/>
              <a:pPr>
                <a:defRPr/>
              </a:pPr>
              <a:t>‹#›</a:t>
            </a:fld>
            <a:endParaRPr lang="zh-CN" altLang="en-US"/>
          </a:p>
        </p:txBody>
      </p:sp>
    </p:spTree>
    <p:extLst>
      <p:ext uri="{BB962C8B-B14F-4D97-AF65-F5344CB8AC3E}">
        <p14:creationId xmlns:p14="http://schemas.microsoft.com/office/powerpoint/2010/main" val="1288262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148BA59-DD3A-4BDA-A531-3A9886C3FD94}" type="datetimeFigureOut">
              <a:rPr lang="zh-CN" altLang="en-US"/>
              <a:pPr>
                <a:defRPr/>
              </a:pPr>
              <a:t>2025/4/11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523F761-5F91-4C0F-884D-64D6F8AC579A}" type="slidenum">
              <a:rPr lang="zh-CN" altLang="en-US"/>
              <a:pPr>
                <a:defRPr/>
              </a:pPr>
              <a:t>‹#›</a:t>
            </a:fld>
            <a:endParaRPr lang="zh-CN" altLang="en-US"/>
          </a:p>
        </p:txBody>
      </p:sp>
    </p:spTree>
    <p:extLst>
      <p:ext uri="{BB962C8B-B14F-4D97-AF65-F5344CB8AC3E}">
        <p14:creationId xmlns:p14="http://schemas.microsoft.com/office/powerpoint/2010/main" val="337198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C72BCF5-6ABD-4B3C-A7E1-90E531CE0176}" type="datetimeFigureOut">
              <a:rPr lang="zh-CN" altLang="en-US"/>
              <a:pPr>
                <a:defRPr/>
              </a:pPr>
              <a:t>2025/4/11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C14FB50-708F-44A0-8949-403D333F62C5}" type="slidenum">
              <a:rPr lang="zh-CN" altLang="en-US"/>
              <a:pPr>
                <a:defRPr/>
              </a:pPr>
              <a:t>‹#›</a:t>
            </a:fld>
            <a:endParaRPr lang="zh-CN" altLang="en-US"/>
          </a:p>
        </p:txBody>
      </p:sp>
    </p:spTree>
    <p:extLst>
      <p:ext uri="{BB962C8B-B14F-4D97-AF65-F5344CB8AC3E}">
        <p14:creationId xmlns:p14="http://schemas.microsoft.com/office/powerpoint/2010/main" val="2220247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BC71CAF-2108-4469-BBB5-F891C39BAD75}" type="datetimeFigureOut">
              <a:rPr lang="zh-CN" altLang="en-US"/>
              <a:pPr>
                <a:defRPr/>
              </a:pPr>
              <a:t>2025/4/11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688FCE8-1C86-4AFF-9B02-277DCC44AD02}" type="slidenum">
              <a:rPr lang="zh-CN" altLang="en-US"/>
              <a:pPr>
                <a:defRPr/>
              </a:pPr>
              <a:t>‹#›</a:t>
            </a:fld>
            <a:endParaRPr lang="zh-CN" altLang="en-US"/>
          </a:p>
        </p:txBody>
      </p:sp>
    </p:spTree>
    <p:extLst>
      <p:ext uri="{BB962C8B-B14F-4D97-AF65-F5344CB8AC3E}">
        <p14:creationId xmlns:p14="http://schemas.microsoft.com/office/powerpoint/2010/main" val="165749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34B6500-12F8-4D2D-BE75-5AD5AD978C86}" type="datetimeFigureOut">
              <a:rPr lang="zh-CN" altLang="en-US"/>
              <a:pPr>
                <a:defRPr/>
              </a:pPr>
              <a:t>2025/4/11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8E820CB-C27C-4ECB-AAE0-C369DD57C9E9}" type="slidenum">
              <a:rPr lang="zh-CN" altLang="en-US"/>
              <a:pPr>
                <a:defRPr/>
              </a:pPr>
              <a:t>‹#›</a:t>
            </a:fld>
            <a:endParaRPr lang="zh-CN" altLang="en-US"/>
          </a:p>
        </p:txBody>
      </p:sp>
    </p:spTree>
    <p:extLst>
      <p:ext uri="{BB962C8B-B14F-4D97-AF65-F5344CB8AC3E}">
        <p14:creationId xmlns:p14="http://schemas.microsoft.com/office/powerpoint/2010/main" val="139058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40B1D38-3981-4439-98FA-EDA9574B6C3A}" type="datetimeFigureOut">
              <a:rPr lang="zh-CN" altLang="en-US"/>
              <a:pPr>
                <a:defRPr/>
              </a:pPr>
              <a:t>2025/4/11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D77A735-7DFB-4F66-8263-CDF830D4DF2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5800" y="1124744"/>
            <a:ext cx="7772400" cy="1470025"/>
          </a:xfrm>
        </p:spPr>
        <p:txBody>
          <a:bodyPr/>
          <a:lstStyle/>
          <a:p>
            <a:pPr eaLnBrk="1" hangingPunct="1"/>
            <a:r>
              <a:rPr lang="zh-CN" altLang="en-US" dirty="0"/>
              <a:t>信息与知识获取 </a:t>
            </a:r>
            <a:r>
              <a:rPr lang="en-US" altLang="zh-CN" dirty="0"/>
              <a:t>–</a:t>
            </a:r>
            <a:r>
              <a:rPr lang="zh-CN" altLang="en-US" dirty="0"/>
              <a:t> </a:t>
            </a:r>
            <a:br>
              <a:rPr lang="en-US" altLang="zh-CN" dirty="0"/>
            </a:br>
            <a:r>
              <a:rPr lang="zh-CN" altLang="en-US" dirty="0"/>
              <a:t>第五章 信息抽取</a:t>
            </a:r>
          </a:p>
        </p:txBody>
      </p:sp>
      <p:sp>
        <p:nvSpPr>
          <p:cNvPr id="3" name="副标题 2"/>
          <p:cNvSpPr>
            <a:spLocks noGrp="1"/>
          </p:cNvSpPr>
          <p:nvPr>
            <p:ph type="subTitle" idx="1"/>
          </p:nvPr>
        </p:nvSpPr>
        <p:spPr>
          <a:xfrm>
            <a:off x="1259632" y="3717032"/>
            <a:ext cx="6400800" cy="1752600"/>
          </a:xfrm>
        </p:spPr>
        <p:txBody>
          <a:bodyPr rtlCol="0">
            <a:normAutofit/>
          </a:bodyPr>
          <a:lstStyle/>
          <a:p>
            <a:pPr eaLnBrk="1" fontAlgn="auto" hangingPunct="1">
              <a:spcAft>
                <a:spcPts val="0"/>
              </a:spcAft>
              <a:defRPr/>
            </a:pPr>
            <a:r>
              <a:rPr lang="zh-CN" altLang="en-US" dirty="0"/>
              <a:t>计算机学院</a:t>
            </a:r>
            <a:endParaRPr lang="en-US" altLang="zh-CN" dirty="0"/>
          </a:p>
          <a:p>
            <a:pPr eaLnBrk="1" fontAlgn="auto" hangingPunct="1">
              <a:spcAft>
                <a:spcPts val="0"/>
              </a:spcAft>
              <a:defRPr/>
            </a:pPr>
            <a:r>
              <a:rPr lang="zh-CN" altLang="en-US" dirty="0"/>
              <a:t>刘传昌</a:t>
            </a:r>
            <a:endParaRPr lang="en-US" altLang="zh-CN" dirty="0"/>
          </a:p>
          <a:p>
            <a:pPr eaLnBrk="1" fontAlgn="auto" hangingPunct="1">
              <a:spcAft>
                <a:spcPts val="0"/>
              </a:spcAft>
              <a:defRPr/>
            </a:pPr>
            <a:r>
              <a:rPr lang="en-US" altLang="zh-CN" dirty="0"/>
              <a:t>lcc3265@bupt.edu.cn</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690"/>
    </mc:Choice>
    <mc:Fallback xmlns="">
      <p:transition spd="slow" advTm="86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a:t>目  录</a:t>
            </a:r>
          </a:p>
        </p:txBody>
      </p:sp>
      <p:sp>
        <p:nvSpPr>
          <p:cNvPr id="5123" name="内容占位符 2"/>
          <p:cNvSpPr>
            <a:spLocks noGrp="1"/>
          </p:cNvSpPr>
          <p:nvPr>
            <p:ph idx="1"/>
          </p:nvPr>
        </p:nvSpPr>
        <p:spPr/>
        <p:txBody>
          <a:bodyPr/>
          <a:lstStyle/>
          <a:p>
            <a:pPr eaLnBrk="1" hangingPunct="1"/>
            <a:r>
              <a:rPr lang="en-US" altLang="zh-CN" dirty="0"/>
              <a:t>5.1</a:t>
            </a:r>
            <a:r>
              <a:rPr lang="zh-CN" altLang="en-US" dirty="0"/>
              <a:t>信息抽取的基本概念</a:t>
            </a:r>
          </a:p>
          <a:p>
            <a:pPr eaLnBrk="1" hangingPunct="1"/>
            <a:r>
              <a:rPr lang="en-US" altLang="zh-CN" dirty="0"/>
              <a:t>5.2</a:t>
            </a:r>
            <a:r>
              <a:rPr lang="zh-CN" altLang="en-US" dirty="0"/>
              <a:t>信息抽取的基本原理和关键技术</a:t>
            </a:r>
            <a:endParaRPr lang="en-US" altLang="zh-CN" dirty="0"/>
          </a:p>
          <a:p>
            <a:pPr eaLnBrk="1" hangingPunct="1"/>
            <a:r>
              <a:rPr lang="en-US" altLang="zh-CN" dirty="0"/>
              <a:t>5.3</a:t>
            </a:r>
            <a:r>
              <a:rPr lang="zh-CN" altLang="en-US" dirty="0"/>
              <a:t>信息抽取的发展与未来</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2861"/>
    </mc:Choice>
    <mc:Fallback xmlns="">
      <p:transition spd="slow" advTm="2286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a:t>5.1</a:t>
            </a:r>
            <a:r>
              <a:rPr lang="zh-CN" altLang="en-US"/>
              <a:t>信息抽取的基本概念</a:t>
            </a:r>
          </a:p>
        </p:txBody>
      </p:sp>
      <p:sp>
        <p:nvSpPr>
          <p:cNvPr id="6147" name="内容占位符 2"/>
          <p:cNvSpPr>
            <a:spLocks noGrp="1"/>
          </p:cNvSpPr>
          <p:nvPr>
            <p:ph idx="1"/>
          </p:nvPr>
        </p:nvSpPr>
        <p:spPr/>
        <p:txBody>
          <a:bodyPr/>
          <a:lstStyle/>
          <a:p>
            <a:pPr eaLnBrk="1" hangingPunct="1"/>
            <a:r>
              <a:rPr lang="zh-CN" altLang="en-US"/>
              <a:t>从广义上讲，信息抽取处理的对象可以是文本、图像、语音和视频等多种媒体。</a:t>
            </a:r>
            <a:endParaRPr lang="en-US" altLang="zh-CN"/>
          </a:p>
          <a:p>
            <a:pPr eaLnBrk="1" hangingPunct="1"/>
            <a:r>
              <a:rPr lang="zh-CN" altLang="en-US"/>
              <a:t>但随着文本信息抽取研究的快速发展，尤其是美国高级研究计划署（</a:t>
            </a:r>
            <a:r>
              <a:rPr lang="en-US" altLang="zh-CN"/>
              <a:t>DARPA</a:t>
            </a:r>
            <a:r>
              <a:rPr lang="zh-CN" altLang="en-US"/>
              <a:t>）所资助的信息理解会议（</a:t>
            </a:r>
            <a:r>
              <a:rPr lang="en-US" altLang="zh-CN"/>
              <a:t>message understanding conference, MUC</a:t>
            </a:r>
            <a:r>
              <a:rPr lang="zh-CN" altLang="en-US"/>
              <a:t>）对文本信息抽取系统组织统一评测后，信息抽取往往被用来专指</a:t>
            </a:r>
            <a:r>
              <a:rPr lang="zh-CN" altLang="en-US" b="1"/>
              <a:t>文本信息抽取</a:t>
            </a:r>
            <a:r>
              <a:rPr lang="zh-CN" altLang="en-US"/>
              <a:t>（</a:t>
            </a:r>
            <a:r>
              <a:rPr lang="en-US" altLang="zh-CN"/>
              <a:t>text information extraction</a:t>
            </a:r>
            <a:r>
              <a:rPr lang="zh-CN" altLang="en-US"/>
              <a:t>）。</a:t>
            </a:r>
          </a:p>
        </p:txBody>
      </p:sp>
    </p:spTree>
  </p:cSld>
  <p:clrMapOvr>
    <a:masterClrMapping/>
  </p:clrMapOvr>
  <mc:AlternateContent xmlns:mc="http://schemas.openxmlformats.org/markup-compatibility/2006" xmlns:p14="http://schemas.microsoft.com/office/powerpoint/2010/main">
    <mc:Choice Requires="p14">
      <p:transition spd="slow" p14:dur="2000" advTm="218160"/>
    </mc:Choice>
    <mc:Fallback xmlns="">
      <p:transition spd="slow" advTm="21816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457200" y="1166018"/>
            <a:ext cx="8229600" cy="4525963"/>
          </a:xfrm>
        </p:spPr>
        <p:txBody>
          <a:bodyPr/>
          <a:lstStyle/>
          <a:p>
            <a:r>
              <a:rPr lang="zh-CN" altLang="en-US" dirty="0"/>
              <a:t>文本信息抽取指的是这样一类文本处理技术，它从自然语言文本中自动抽取指定类型的实体（</a:t>
            </a:r>
            <a:r>
              <a:rPr lang="en-US" altLang="zh-CN" dirty="0"/>
              <a:t>entity</a:t>
            </a:r>
            <a:r>
              <a:rPr lang="zh-CN" altLang="en-US" dirty="0"/>
              <a:t>）、关系（</a:t>
            </a:r>
            <a:r>
              <a:rPr lang="en-US" altLang="zh-CN" dirty="0"/>
              <a:t>relation</a:t>
            </a:r>
            <a:r>
              <a:rPr lang="zh-CN" altLang="en-US" dirty="0"/>
              <a:t>）、事件（</a:t>
            </a:r>
            <a:r>
              <a:rPr lang="en-US" altLang="zh-CN" dirty="0"/>
              <a:t>event</a:t>
            </a:r>
            <a:r>
              <a:rPr lang="zh-CN" altLang="en-US" dirty="0"/>
              <a:t>）等事实信息，并形成结构化数据输出。</a:t>
            </a:r>
            <a:endParaRPr lang="en-US" altLang="zh-CN" dirty="0"/>
          </a:p>
          <a:p>
            <a:r>
              <a:rPr lang="zh-CN" altLang="en-US" dirty="0"/>
              <a:t>例如，从关于自然灾害的新闻报道中抽取事件的信息一般包括如下几个方面：灾害类型、时间、地点、人员伤亡情况、经济损失等。</a:t>
            </a:r>
          </a:p>
        </p:txBody>
      </p:sp>
    </p:spTree>
  </p:cSld>
  <p:clrMapOvr>
    <a:masterClrMapping/>
  </p:clrMapOvr>
  <mc:AlternateContent xmlns:mc="http://schemas.openxmlformats.org/markup-compatibility/2006" xmlns:p14="http://schemas.microsoft.com/office/powerpoint/2010/main">
    <mc:Choice Requires="p14">
      <p:transition spd="slow" p14:dur="2000" advTm="178036"/>
    </mc:Choice>
    <mc:Fallback xmlns="">
      <p:transition spd="slow" advTm="17803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示例  </a:t>
            </a:r>
            <a:r>
              <a:rPr lang="en-US" altLang="zh-CN" dirty="0"/>
              <a:t>-</a:t>
            </a:r>
            <a:r>
              <a:rPr lang="zh-CN" altLang="en-US" dirty="0"/>
              <a:t> 文本</a:t>
            </a:r>
          </a:p>
        </p:txBody>
      </p:sp>
      <p:sp>
        <p:nvSpPr>
          <p:cNvPr id="8195" name="内容占位符 2"/>
          <p:cNvSpPr>
            <a:spLocks noGrp="1"/>
          </p:cNvSpPr>
          <p:nvPr>
            <p:ph idx="1"/>
          </p:nvPr>
        </p:nvSpPr>
        <p:spPr/>
        <p:txBody>
          <a:bodyPr/>
          <a:lstStyle/>
          <a:p>
            <a:r>
              <a:rPr lang="fi-FI" altLang="zh-CN" dirty="0"/>
              <a:t>Sam Schwartz retired as executive vice president of the famous hot dog manufacturer, Hupplewhite Inc. He will be succeeded by Harry Himmelfarb.</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5688"/>
    </mc:Choice>
    <mc:Fallback xmlns="">
      <p:transition spd="slow" advTm="4568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示例 </a:t>
            </a:r>
            <a:r>
              <a:rPr lang="en-US" altLang="zh-CN"/>
              <a:t>–</a:t>
            </a:r>
            <a:r>
              <a:rPr lang="zh-CN" altLang="en-US"/>
              <a:t> 抽取结果</a:t>
            </a:r>
          </a:p>
        </p:txBody>
      </p:sp>
      <p:sp>
        <p:nvSpPr>
          <p:cNvPr id="9219" name="内容占位符 2"/>
          <p:cNvSpPr>
            <a:spLocks noGrp="1"/>
          </p:cNvSpPr>
          <p:nvPr>
            <p:ph idx="1"/>
          </p:nvPr>
        </p:nvSpPr>
        <p:spPr/>
        <p:txBody>
          <a:bodyPr/>
          <a:lstStyle/>
          <a:p>
            <a:pPr>
              <a:lnSpc>
                <a:spcPct val="80000"/>
              </a:lnSpc>
              <a:spcBef>
                <a:spcPct val="40000"/>
              </a:spcBef>
              <a:buFont typeface="Arial" panose="020B0604020202020204" pitchFamily="34" charset="0"/>
              <a:buNone/>
            </a:pPr>
            <a:r>
              <a:rPr lang="fi-FI" altLang="zh-CN" sz="2800"/>
              <a:t>Event			leave job</a:t>
            </a:r>
          </a:p>
          <a:p>
            <a:pPr>
              <a:lnSpc>
                <a:spcPct val="80000"/>
              </a:lnSpc>
              <a:spcBef>
                <a:spcPct val="40000"/>
              </a:spcBef>
              <a:buFont typeface="Arial" panose="020B0604020202020204" pitchFamily="34" charset="0"/>
              <a:buNone/>
            </a:pPr>
            <a:r>
              <a:rPr lang="fi-FI" altLang="zh-CN" sz="2800"/>
              <a:t>Person		Sam Schwartz</a:t>
            </a:r>
          </a:p>
          <a:p>
            <a:pPr>
              <a:lnSpc>
                <a:spcPct val="80000"/>
              </a:lnSpc>
              <a:spcBef>
                <a:spcPct val="40000"/>
              </a:spcBef>
              <a:buFont typeface="Arial" panose="020B0604020202020204" pitchFamily="34" charset="0"/>
              <a:buNone/>
            </a:pPr>
            <a:r>
              <a:rPr lang="fi-FI" altLang="zh-CN" sz="2800"/>
              <a:t>Position		executive vice president</a:t>
            </a:r>
          </a:p>
          <a:p>
            <a:pPr>
              <a:lnSpc>
                <a:spcPct val="80000"/>
              </a:lnSpc>
              <a:spcBef>
                <a:spcPct val="40000"/>
              </a:spcBef>
              <a:buFont typeface="Arial" panose="020B0604020202020204" pitchFamily="34" charset="0"/>
              <a:buNone/>
            </a:pPr>
            <a:r>
              <a:rPr lang="fi-FI" altLang="zh-CN" sz="2800"/>
              <a:t>Company		Hupplewhite Inc.</a:t>
            </a:r>
          </a:p>
          <a:p>
            <a:pPr>
              <a:lnSpc>
                <a:spcPct val="80000"/>
              </a:lnSpc>
              <a:spcBef>
                <a:spcPct val="40000"/>
              </a:spcBef>
              <a:buFont typeface="Arial" panose="020B0604020202020204" pitchFamily="34" charset="0"/>
              <a:buNone/>
            </a:pPr>
            <a:endParaRPr lang="fi-FI" altLang="zh-CN" sz="2800"/>
          </a:p>
          <a:p>
            <a:pPr>
              <a:lnSpc>
                <a:spcPct val="80000"/>
              </a:lnSpc>
              <a:spcBef>
                <a:spcPct val="40000"/>
              </a:spcBef>
              <a:buFont typeface="Arial" panose="020B0604020202020204" pitchFamily="34" charset="0"/>
              <a:buNone/>
            </a:pPr>
            <a:r>
              <a:rPr lang="fi-FI" altLang="zh-CN" sz="2800"/>
              <a:t>Event			start job</a:t>
            </a:r>
          </a:p>
          <a:p>
            <a:pPr>
              <a:lnSpc>
                <a:spcPct val="80000"/>
              </a:lnSpc>
              <a:spcBef>
                <a:spcPct val="40000"/>
              </a:spcBef>
              <a:buFont typeface="Arial" panose="020B0604020202020204" pitchFamily="34" charset="0"/>
              <a:buNone/>
            </a:pPr>
            <a:r>
              <a:rPr lang="fi-FI" altLang="zh-CN" sz="2800"/>
              <a:t>Person		Harry Himmelfarb</a:t>
            </a:r>
          </a:p>
          <a:p>
            <a:pPr>
              <a:lnSpc>
                <a:spcPct val="80000"/>
              </a:lnSpc>
              <a:spcBef>
                <a:spcPct val="40000"/>
              </a:spcBef>
              <a:buFont typeface="Arial" panose="020B0604020202020204" pitchFamily="34" charset="0"/>
              <a:buNone/>
            </a:pPr>
            <a:r>
              <a:rPr lang="fi-FI" altLang="zh-CN" sz="2800"/>
              <a:t>Position		executive vice president</a:t>
            </a:r>
          </a:p>
          <a:p>
            <a:pPr>
              <a:lnSpc>
                <a:spcPct val="80000"/>
              </a:lnSpc>
              <a:spcBef>
                <a:spcPct val="40000"/>
              </a:spcBef>
              <a:buFont typeface="Arial" panose="020B0604020202020204" pitchFamily="34" charset="0"/>
              <a:buNone/>
            </a:pPr>
            <a:r>
              <a:rPr lang="fi-FI" altLang="zh-CN" sz="2800"/>
              <a:t>Company		Hupplewhite Inc</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68008"/>
    </mc:Choice>
    <mc:Fallback xmlns="">
      <p:transition spd="slow" advTm="6800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dirty="0"/>
              <a:t>文本信息抽取的内涵</a:t>
            </a:r>
          </a:p>
        </p:txBody>
      </p:sp>
      <p:sp>
        <p:nvSpPr>
          <p:cNvPr id="10243" name="内容占位符 2"/>
          <p:cNvSpPr>
            <a:spLocks noGrp="1"/>
          </p:cNvSpPr>
          <p:nvPr>
            <p:ph idx="1"/>
          </p:nvPr>
        </p:nvSpPr>
        <p:spPr/>
        <p:txBody>
          <a:bodyPr/>
          <a:lstStyle/>
          <a:p>
            <a:r>
              <a:rPr lang="zh-CN" altLang="en-US"/>
              <a:t>总的来说，文本信息抽取主要包括三个方面的内涵：</a:t>
            </a:r>
            <a:endParaRPr lang="en-US" altLang="zh-CN"/>
          </a:p>
          <a:p>
            <a:pPr lvl="1"/>
            <a:r>
              <a:rPr lang="zh-CN" altLang="en-US"/>
              <a:t>自动处理非结构化的自然语言文本；</a:t>
            </a:r>
            <a:endParaRPr lang="en-US" altLang="zh-CN"/>
          </a:p>
          <a:p>
            <a:pPr lvl="1"/>
            <a:r>
              <a:rPr lang="zh-CN" altLang="en-US"/>
              <a:t>选择性抽取文本中指定的信息；</a:t>
            </a:r>
            <a:endParaRPr lang="en-US" altLang="zh-CN"/>
          </a:p>
          <a:p>
            <a:pPr lvl="1"/>
            <a:r>
              <a:rPr lang="zh-CN" altLang="en-US"/>
              <a:t>就抽取的信息形成结构化数据表示。</a:t>
            </a:r>
          </a:p>
        </p:txBody>
      </p:sp>
    </p:spTree>
  </p:cSld>
  <p:clrMapOvr>
    <a:masterClrMapping/>
  </p:clrMapOvr>
  <mc:AlternateContent xmlns:mc="http://schemas.openxmlformats.org/markup-compatibility/2006" xmlns:p14="http://schemas.microsoft.com/office/powerpoint/2010/main">
    <mc:Choice Requires="p14">
      <p:transition spd="slow" p14:dur="2000" advTm="117715"/>
    </mc:Choice>
    <mc:Fallback xmlns="">
      <p:transition spd="slow" advTm="11771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a:t>信息抽取与信息检索</a:t>
            </a:r>
          </a:p>
        </p:txBody>
      </p:sp>
      <p:sp>
        <p:nvSpPr>
          <p:cNvPr id="11267" name="内容占位符 2"/>
          <p:cNvSpPr>
            <a:spLocks noGrp="1"/>
          </p:cNvSpPr>
          <p:nvPr>
            <p:ph idx="1"/>
          </p:nvPr>
        </p:nvSpPr>
        <p:spPr/>
        <p:txBody>
          <a:bodyPr/>
          <a:lstStyle/>
          <a:p>
            <a:pPr lvl="1"/>
            <a:r>
              <a:rPr lang="zh-CN" altLang="en-US" dirty="0"/>
              <a:t>不同</a:t>
            </a:r>
          </a:p>
          <a:p>
            <a:pPr lvl="2"/>
            <a:r>
              <a:rPr lang="zh-CN" altLang="en-US" dirty="0"/>
              <a:t>功能不同</a:t>
            </a:r>
            <a:endParaRPr lang="en-US" altLang="zh-CN" dirty="0"/>
          </a:p>
          <a:p>
            <a:pPr lvl="2"/>
            <a:r>
              <a:rPr lang="zh-CN" altLang="en-US" dirty="0"/>
              <a:t>处理技术不同 </a:t>
            </a:r>
            <a:endParaRPr lang="en-US" altLang="zh-CN" dirty="0"/>
          </a:p>
          <a:p>
            <a:pPr lvl="2"/>
            <a:r>
              <a:rPr lang="zh-CN" altLang="en-US" dirty="0"/>
              <a:t>适用领域不同</a:t>
            </a:r>
            <a:endParaRPr lang="en-US" altLang="zh-CN" dirty="0"/>
          </a:p>
          <a:p>
            <a:pPr lvl="2"/>
            <a:r>
              <a:rPr lang="zh-CN" altLang="en-US" dirty="0"/>
              <a:t>发展历史不同 </a:t>
            </a:r>
            <a:endParaRPr lang="en-US" altLang="zh-CN" dirty="0"/>
          </a:p>
          <a:p>
            <a:pPr lvl="1"/>
            <a:r>
              <a:rPr lang="zh-CN" altLang="en-US" dirty="0"/>
              <a:t>互补</a:t>
            </a:r>
          </a:p>
          <a:p>
            <a:pPr lvl="2"/>
            <a:r>
              <a:rPr lang="en-US" altLang="zh-CN" dirty="0"/>
              <a:t>IE</a:t>
            </a:r>
            <a:r>
              <a:rPr lang="zh-CN" altLang="en-US" dirty="0"/>
              <a:t>以</a:t>
            </a:r>
            <a:r>
              <a:rPr lang="en-US" altLang="zh-CN" dirty="0"/>
              <a:t>IR</a:t>
            </a:r>
            <a:r>
              <a:rPr lang="zh-CN" altLang="en-US" dirty="0"/>
              <a:t>为输入（方便处理海量文本）</a:t>
            </a:r>
          </a:p>
          <a:p>
            <a:pPr lvl="2"/>
            <a:r>
              <a:rPr lang="en-US" altLang="zh-CN" dirty="0"/>
              <a:t>IE</a:t>
            </a:r>
            <a:r>
              <a:rPr lang="zh-CN" altLang="en-US" dirty="0"/>
              <a:t>为</a:t>
            </a:r>
            <a:r>
              <a:rPr lang="en-US" altLang="zh-CN" dirty="0"/>
              <a:t>IR</a:t>
            </a:r>
            <a:r>
              <a:rPr lang="zh-CN" altLang="en-US" dirty="0"/>
              <a:t>服务（提高</a:t>
            </a:r>
            <a:r>
              <a:rPr lang="en-US" altLang="zh-CN" dirty="0"/>
              <a:t>IR</a:t>
            </a:r>
            <a:r>
              <a:rPr lang="zh-CN" altLang="en-US" dirty="0"/>
              <a:t>性能）</a:t>
            </a:r>
          </a:p>
          <a:p>
            <a:pPr lvl="2"/>
            <a:r>
              <a:rPr lang="zh-CN" altLang="en-US" dirty="0"/>
              <a:t>二者结合可更好地服务于用户的信息处理需求</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04433"/>
    </mc:Choice>
    <mc:Fallback xmlns="">
      <p:transition spd="slow" advTm="2044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animEffect transition="in" filter="fade">
                                      <p:cBhvr>
                                        <p:cTn id="7" dur="1000"/>
                                        <p:tgtEl>
                                          <p:spTgt spid="11267">
                                            <p:txEl>
                                              <p:pRg st="5" end="5"/>
                                            </p:txEl>
                                          </p:spTgt>
                                        </p:tgtEl>
                                      </p:cBhvr>
                                    </p:animEffect>
                                    <p:anim calcmode="lin" valueType="num">
                                      <p:cBhvr>
                                        <p:cTn id="8" dur="10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267">
                                            <p:txEl>
                                              <p:pRg st="6" end="6"/>
                                            </p:txEl>
                                          </p:spTgt>
                                        </p:tgtEl>
                                        <p:attrNameLst>
                                          <p:attrName>style.visibility</p:attrName>
                                        </p:attrNameLst>
                                      </p:cBhvr>
                                      <p:to>
                                        <p:strVal val="visible"/>
                                      </p:to>
                                    </p:set>
                                    <p:animEffect transition="in" filter="fade">
                                      <p:cBhvr>
                                        <p:cTn id="12" dur="1000"/>
                                        <p:tgtEl>
                                          <p:spTgt spid="11267">
                                            <p:txEl>
                                              <p:pRg st="6" end="6"/>
                                            </p:txEl>
                                          </p:spTgt>
                                        </p:tgtEl>
                                      </p:cBhvr>
                                    </p:animEffect>
                                    <p:anim calcmode="lin" valueType="num">
                                      <p:cBhvr>
                                        <p:cTn id="13" dur="10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11267">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267">
                                            <p:txEl>
                                              <p:pRg st="7" end="7"/>
                                            </p:txEl>
                                          </p:spTgt>
                                        </p:tgtEl>
                                        <p:attrNameLst>
                                          <p:attrName>style.visibility</p:attrName>
                                        </p:attrNameLst>
                                      </p:cBhvr>
                                      <p:to>
                                        <p:strVal val="visible"/>
                                      </p:to>
                                    </p:set>
                                    <p:animEffect transition="in" filter="fade">
                                      <p:cBhvr>
                                        <p:cTn id="17" dur="1000"/>
                                        <p:tgtEl>
                                          <p:spTgt spid="11267">
                                            <p:txEl>
                                              <p:pRg st="7" end="7"/>
                                            </p:txEl>
                                          </p:spTgt>
                                        </p:tgtEl>
                                      </p:cBhvr>
                                    </p:animEffect>
                                    <p:anim calcmode="lin" valueType="num">
                                      <p:cBhvr>
                                        <p:cTn id="18" dur="10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11267">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267">
                                            <p:txEl>
                                              <p:pRg st="8" end="8"/>
                                            </p:txEl>
                                          </p:spTgt>
                                        </p:tgtEl>
                                        <p:attrNameLst>
                                          <p:attrName>style.visibility</p:attrName>
                                        </p:attrNameLst>
                                      </p:cBhvr>
                                      <p:to>
                                        <p:strVal val="visible"/>
                                      </p:to>
                                    </p:set>
                                    <p:animEffect transition="in" filter="fade">
                                      <p:cBhvr>
                                        <p:cTn id="22" dur="1000"/>
                                        <p:tgtEl>
                                          <p:spTgt spid="11267">
                                            <p:txEl>
                                              <p:pRg st="8" end="8"/>
                                            </p:txEl>
                                          </p:spTgt>
                                        </p:tgtEl>
                                      </p:cBhvr>
                                    </p:animEffect>
                                    <p:anim calcmode="lin" valueType="num">
                                      <p:cBhvr>
                                        <p:cTn id="23" dur="10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1126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457200" y="238425"/>
            <a:ext cx="8229600" cy="1143000"/>
          </a:xfrm>
        </p:spPr>
        <p:txBody>
          <a:bodyPr/>
          <a:lstStyle/>
          <a:p>
            <a:r>
              <a:rPr lang="en-US" altLang="zh-CN" sz="4800" dirty="0"/>
              <a:t>IE</a:t>
            </a:r>
            <a:r>
              <a:rPr lang="zh-CN" altLang="en-US" dirty="0"/>
              <a:t>与</a:t>
            </a:r>
            <a:r>
              <a:rPr lang="en-US" altLang="zh-CN" sz="4800" dirty="0"/>
              <a:t>IR</a:t>
            </a:r>
            <a:r>
              <a:rPr lang="zh-CN" altLang="en-US" dirty="0"/>
              <a:t>的不同</a:t>
            </a:r>
          </a:p>
        </p:txBody>
      </p:sp>
      <p:sp>
        <p:nvSpPr>
          <p:cNvPr id="13315" name="内容占位符 2"/>
          <p:cNvSpPr>
            <a:spLocks noGrp="1"/>
          </p:cNvSpPr>
          <p:nvPr>
            <p:ph idx="1"/>
          </p:nvPr>
        </p:nvSpPr>
        <p:spPr/>
        <p:txBody>
          <a:bodyPr/>
          <a:lstStyle/>
          <a:p>
            <a:pPr marL="228600" indent="-228600"/>
            <a:r>
              <a:rPr lang="zh-CN" altLang="en-US" sz="2800" dirty="0"/>
              <a:t>功能不同。信息检索主要是从大量的文档集合中找到与用户需求相关的文档列表；而信息抽取则旨在从文本中直接获得用户感兴趣的事实信息。</a:t>
            </a:r>
          </a:p>
          <a:p>
            <a:pPr marL="228600" indent="-228600"/>
            <a:r>
              <a:rPr lang="zh-CN" altLang="en-US" sz="2800" dirty="0"/>
              <a:t>处理技术不同。信息检索通常利用统计及关键词匹配等技术，把文本看成词的集合（</a:t>
            </a:r>
            <a:r>
              <a:rPr lang="en-US" altLang="zh-CN" sz="2800" dirty="0"/>
              <a:t>bags of words</a:t>
            </a:r>
            <a:r>
              <a:rPr lang="zh-CN" altLang="en-US" sz="2800" dirty="0"/>
              <a:t>），不需要对文本进行深入分析理解；而信息抽取往往要借助自然语言处理技术，通过对文本中的句子以及篇章进行分析处理后才能完成。</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7308"/>
    </mc:Choice>
    <mc:Fallback xmlns="">
      <p:transition spd="slow" advTm="8730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228600" indent="-228600">
              <a:buFont typeface="Arial" charset="0"/>
              <a:buChar char="•"/>
              <a:defRPr/>
            </a:pPr>
            <a:r>
              <a:rPr lang="zh-CN" altLang="en-US" sz="2800" dirty="0"/>
              <a:t>适用领域不同。由于采用的技术不同，信息检索系统通常是领域无关的，而信息抽取系统则是领域相关的，只能抽取系统预先设定好的有限种类的事实信息。</a:t>
            </a:r>
          </a:p>
          <a:p>
            <a:pPr marL="228600" indent="-228600">
              <a:buFont typeface="Arial" charset="0"/>
              <a:buChar char="•"/>
              <a:defRPr/>
            </a:pPr>
            <a:r>
              <a:rPr lang="zh-CN" altLang="en-US" sz="2800" dirty="0"/>
              <a:t>发展历史不同。多数</a:t>
            </a:r>
            <a:r>
              <a:rPr lang="en-US" altLang="zh-CN" sz="2800" dirty="0"/>
              <a:t>IE</a:t>
            </a:r>
            <a:r>
              <a:rPr lang="zh-CN" altLang="en-US" sz="2800" dirty="0"/>
              <a:t>的研究是从以规则为基础的计算语言学和自然语言处理技术发源的。而</a:t>
            </a:r>
            <a:r>
              <a:rPr lang="en-US" altLang="zh-CN" sz="2800" dirty="0"/>
              <a:t>IR</a:t>
            </a:r>
            <a:r>
              <a:rPr lang="zh-CN" altLang="en-US" sz="2800" dirty="0"/>
              <a:t>则更多地受到信息理论、概率理论和统计学的影响。</a:t>
            </a:r>
            <a:endParaRPr lang="en-US" altLang="zh-CN" sz="2800" dirty="0"/>
          </a:p>
          <a:p>
            <a:pPr>
              <a:buFont typeface="Arial" charset="0"/>
              <a:buChar char="•"/>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14662"/>
    </mc:Choice>
    <mc:Fallback xmlns="">
      <p:transition spd="slow" advTm="11466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a:t>信息抽取与自动文摘</a:t>
            </a:r>
          </a:p>
        </p:txBody>
      </p:sp>
      <p:sp>
        <p:nvSpPr>
          <p:cNvPr id="15363" name="内容占位符 2"/>
          <p:cNvSpPr>
            <a:spLocks noGrp="1"/>
          </p:cNvSpPr>
          <p:nvPr>
            <p:ph idx="1"/>
          </p:nvPr>
        </p:nvSpPr>
        <p:spPr>
          <a:xfrm>
            <a:off x="457200" y="1600200"/>
            <a:ext cx="8229600" cy="4525963"/>
          </a:xfrm>
        </p:spPr>
        <p:txBody>
          <a:bodyPr/>
          <a:lstStyle/>
          <a:p>
            <a:r>
              <a:rPr lang="zh-CN" altLang="en-US" dirty="0"/>
              <a:t>信息抽取一般是有目的地从文本中寻找所要的信息，并将找到的信息转化成结构化格式表示，一般采用类似框架的表示形式。</a:t>
            </a:r>
            <a:endParaRPr lang="en-US" altLang="zh-CN" dirty="0"/>
          </a:p>
          <a:p>
            <a:r>
              <a:rPr lang="zh-CN" altLang="en-US" dirty="0"/>
              <a:t>因此，系统不需要生成自然语言的句子。框架表示中包含哪些属性，需要系统填充哪些槽，都是事先设定好的。</a:t>
            </a:r>
          </a:p>
        </p:txBody>
      </p:sp>
    </p:spTree>
  </p:cSld>
  <p:clrMapOvr>
    <a:masterClrMapping/>
  </p:clrMapOvr>
  <mc:AlternateContent xmlns:mc="http://schemas.openxmlformats.org/markup-compatibility/2006" xmlns:p14="http://schemas.microsoft.com/office/powerpoint/2010/main">
    <mc:Choice Requires="p14">
      <p:transition spd="slow" p14:dur="2000" advTm="103997"/>
    </mc:Choice>
    <mc:Fallback xmlns="">
      <p:transition spd="slow" advTm="10399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67544" y="476672"/>
            <a:ext cx="8229600" cy="792162"/>
          </a:xfrm>
        </p:spPr>
        <p:txBody>
          <a:bodyPr/>
          <a:lstStyle/>
          <a:p>
            <a:pPr eaLnBrk="1" hangingPunct="1"/>
            <a:r>
              <a:rPr lang="zh-CN" altLang="en-US" dirty="0"/>
              <a:t>知识点梳理</a:t>
            </a:r>
          </a:p>
        </p:txBody>
      </p:sp>
      <p:pic>
        <p:nvPicPr>
          <p:cNvPr id="2" name="图片 1">
            <a:extLst>
              <a:ext uri="{FF2B5EF4-FFF2-40B4-BE49-F238E27FC236}">
                <a16:creationId xmlns:a16="http://schemas.microsoft.com/office/drawing/2014/main" id="{2CB5F431-8659-4727-8669-1EC7EEFEA8EE}"/>
              </a:ext>
            </a:extLst>
          </p:cNvPr>
          <p:cNvPicPr>
            <a:picLocks noChangeAspect="1"/>
          </p:cNvPicPr>
          <p:nvPr/>
        </p:nvPicPr>
        <p:blipFill>
          <a:blip r:embed="rId3"/>
          <a:stretch>
            <a:fillRect/>
          </a:stretch>
        </p:blipFill>
        <p:spPr>
          <a:xfrm>
            <a:off x="600075" y="1719262"/>
            <a:ext cx="8154006" cy="3509938"/>
          </a:xfrm>
          <a:prstGeom prst="rect">
            <a:avLst/>
          </a:prstGeom>
        </p:spPr>
      </p:pic>
    </p:spTree>
    <p:extLst>
      <p:ext uri="{BB962C8B-B14F-4D97-AF65-F5344CB8AC3E}">
        <p14:creationId xmlns:p14="http://schemas.microsoft.com/office/powerpoint/2010/main" val="3965533429"/>
      </p:ext>
    </p:extLst>
  </p:cSld>
  <p:clrMapOvr>
    <a:masterClrMapping/>
  </p:clrMapOvr>
  <p:transition spd="slow" advTm="1322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endParaRPr lang="zh-CN" altLang="en-US"/>
          </a:p>
        </p:txBody>
      </p:sp>
      <p:sp>
        <p:nvSpPr>
          <p:cNvPr id="16387" name="内容占位符 2"/>
          <p:cNvSpPr>
            <a:spLocks noGrp="1"/>
          </p:cNvSpPr>
          <p:nvPr>
            <p:ph idx="1"/>
          </p:nvPr>
        </p:nvSpPr>
        <p:spPr/>
        <p:txBody>
          <a:bodyPr/>
          <a:lstStyle/>
          <a:p>
            <a:r>
              <a:rPr lang="zh-CN" altLang="en-US"/>
              <a:t>而自动文摘系统中，文摘的内容通常是不确定性的，完全依赖于输入文档的内容，而且输出结果一般是由自然语言描述的。</a:t>
            </a:r>
            <a:endParaRPr lang="en-US" altLang="zh-CN"/>
          </a:p>
          <a:p>
            <a:r>
              <a:rPr lang="zh-CN" altLang="en-US"/>
              <a:t>因此，必须考虑语言生成的各个方面，诸如语言生成的连贯性、合乎语法性和可读性等问题。</a:t>
            </a:r>
          </a:p>
        </p:txBody>
      </p:sp>
    </p:spTree>
  </p:cSld>
  <p:clrMapOvr>
    <a:masterClrMapping/>
  </p:clrMapOvr>
  <mc:AlternateContent xmlns:mc="http://schemas.openxmlformats.org/markup-compatibility/2006" xmlns:p14="http://schemas.microsoft.com/office/powerpoint/2010/main">
    <mc:Choice Requires="p14">
      <p:transition spd="slow" p14:dur="2000" advTm="107082"/>
    </mc:Choice>
    <mc:Fallback xmlns="">
      <p:transition spd="slow" advTm="10708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endParaRPr lang="zh-CN" altLang="en-US"/>
          </a:p>
        </p:txBody>
      </p:sp>
      <p:sp>
        <p:nvSpPr>
          <p:cNvPr id="17411" name="内容占位符 2"/>
          <p:cNvSpPr>
            <a:spLocks noGrp="1"/>
          </p:cNvSpPr>
          <p:nvPr>
            <p:ph idx="1"/>
          </p:nvPr>
        </p:nvSpPr>
        <p:spPr/>
        <p:txBody>
          <a:bodyPr/>
          <a:lstStyle/>
          <a:p>
            <a:r>
              <a:rPr lang="zh-CN" altLang="en-US" dirty="0"/>
              <a:t>但是，信息抽取与自动文摘又有着非常密切的联系，尤其在文档分析阶段，包括对主题的识别，重要句子或关键信息的识别与抽取等很多方面，几乎是一样的。</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5419"/>
    </mc:Choice>
    <mc:Fallback xmlns="">
      <p:transition spd="slow" advTm="2541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en-US" altLang="zh-CN" sz="4000"/>
              <a:t>5.2</a:t>
            </a:r>
            <a:r>
              <a:rPr lang="zh-CN" altLang="en-US" sz="4000"/>
              <a:t>信息抽取的基本原理和关键技术</a:t>
            </a:r>
          </a:p>
        </p:txBody>
      </p:sp>
      <p:sp>
        <p:nvSpPr>
          <p:cNvPr id="18435" name="内容占位符 2"/>
          <p:cNvSpPr>
            <a:spLocks noGrp="1"/>
          </p:cNvSpPr>
          <p:nvPr>
            <p:ph idx="1"/>
          </p:nvPr>
        </p:nvSpPr>
        <p:spPr>
          <a:xfrm>
            <a:off x="457200" y="1600200"/>
            <a:ext cx="8470900" cy="4525963"/>
          </a:xfrm>
        </p:spPr>
        <p:txBody>
          <a:bodyPr/>
          <a:lstStyle/>
          <a:p>
            <a:pPr eaLnBrk="1" hangingPunct="1"/>
            <a:r>
              <a:rPr lang="zh-CN" altLang="en-US" dirty="0"/>
              <a:t>信息抽取的基本原理、主要组成和案例研究</a:t>
            </a:r>
            <a:endParaRPr lang="en-US" altLang="zh-CN" dirty="0"/>
          </a:p>
          <a:p>
            <a:pPr eaLnBrk="1" hangingPunct="1"/>
            <a:endParaRPr lang="zh-CN" altLang="en-US" dirty="0"/>
          </a:p>
          <a:p>
            <a:pPr eaLnBrk="1" hangingPunct="1"/>
            <a:r>
              <a:rPr lang="zh-CN" altLang="en-US" dirty="0"/>
              <a:t>信息抽取的关键技术、效果评价</a:t>
            </a:r>
          </a:p>
        </p:txBody>
      </p:sp>
    </p:spTree>
  </p:cSld>
  <p:clrMapOvr>
    <a:masterClrMapping/>
  </p:clrMapOvr>
  <mc:AlternateContent xmlns:mc="http://schemas.openxmlformats.org/markup-compatibility/2006" xmlns:p14="http://schemas.microsoft.com/office/powerpoint/2010/main">
    <mc:Choice Requires="p14">
      <p:transition spd="slow" p14:dur="2000" advTm="24899"/>
    </mc:Choice>
    <mc:Fallback xmlns="">
      <p:transition spd="slow" advTm="2489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基本原理、主要组成</a:t>
            </a:r>
          </a:p>
        </p:txBody>
      </p:sp>
      <p:sp>
        <p:nvSpPr>
          <p:cNvPr id="19459" name="内容占位符 2"/>
          <p:cNvSpPr>
            <a:spLocks noGrp="1"/>
          </p:cNvSpPr>
          <p:nvPr>
            <p:ph idx="1"/>
          </p:nvPr>
        </p:nvSpPr>
        <p:spPr/>
        <p:txBody>
          <a:bodyPr/>
          <a:lstStyle/>
          <a:p>
            <a:r>
              <a:rPr lang="zh-CN" altLang="en-US" sz="2800" dirty="0">
                <a:latin typeface="宋体" panose="02010600030101010101" pitchFamily="2" charset="-122"/>
              </a:rPr>
              <a:t>用一组信息模式（</a:t>
            </a:r>
            <a:r>
              <a:rPr lang="en-US" altLang="zh-CN" sz="2800" dirty="0">
                <a:latin typeface="宋体" panose="02010600030101010101" pitchFamily="2" charset="-122"/>
              </a:rPr>
              <a:t>Info Patterns</a:t>
            </a:r>
            <a:r>
              <a:rPr lang="zh-CN" altLang="en-US" sz="2800" dirty="0">
                <a:latin typeface="宋体" panose="02010600030101010101" pitchFamily="2" charset="-122"/>
              </a:rPr>
              <a:t>）描述感兴趣的信息 </a:t>
            </a:r>
          </a:p>
          <a:p>
            <a:r>
              <a:rPr lang="zh-CN" altLang="en-US" sz="2800" dirty="0">
                <a:latin typeface="宋体" panose="02010600030101010101" pitchFamily="2" charset="-122"/>
              </a:rPr>
              <a:t>对文本进行</a:t>
            </a:r>
            <a:r>
              <a:rPr lang="zh-CN" altLang="en-US" sz="2800" dirty="0">
                <a:latin typeface="Times New Roman" panose="02020603050405020304" pitchFamily="18" charset="0"/>
              </a:rPr>
              <a:t>“</a:t>
            </a:r>
            <a:r>
              <a:rPr lang="zh-CN" altLang="en-US" sz="2800" dirty="0">
                <a:latin typeface="宋体" panose="02010600030101010101" pitchFamily="2" charset="-122"/>
              </a:rPr>
              <a:t>适度的</a:t>
            </a:r>
            <a:r>
              <a:rPr lang="zh-CN" altLang="en-US" sz="2800" dirty="0">
                <a:latin typeface="Times New Roman" panose="02020603050405020304" pitchFamily="18" charset="0"/>
              </a:rPr>
              <a:t>”</a:t>
            </a:r>
            <a:r>
              <a:rPr lang="zh-CN" altLang="en-US" sz="2800" dirty="0">
                <a:latin typeface="宋体" panose="02010600030101010101" pitchFamily="2" charset="-122"/>
              </a:rPr>
              <a:t>（浅层、非完整的）词法、句法及语义分析，并作各种文本标引</a:t>
            </a:r>
          </a:p>
          <a:p>
            <a:r>
              <a:rPr lang="zh-CN" altLang="en-US" sz="2800" dirty="0">
                <a:latin typeface="宋体" panose="02010600030101010101" pitchFamily="2" charset="-122"/>
              </a:rPr>
              <a:t>使用模式匹配方法识别指定的信息 </a:t>
            </a:r>
          </a:p>
          <a:p>
            <a:r>
              <a:rPr lang="zh-CN" altLang="en-US" sz="2800" dirty="0">
                <a:latin typeface="宋体" panose="02010600030101010101" pitchFamily="2" charset="-122"/>
              </a:rPr>
              <a:t>进行上下文关联、指代、引用等分析和推理，确定信息的最终形式 </a:t>
            </a:r>
          </a:p>
          <a:p>
            <a:r>
              <a:rPr lang="zh-CN" altLang="en-US" sz="2800" dirty="0">
                <a:latin typeface="宋体" panose="02010600030101010101" pitchFamily="2" charset="-122"/>
              </a:rPr>
              <a:t>输出结果</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299763"/>
    </mc:Choice>
    <mc:Fallback xmlns="">
      <p:transition spd="slow" advTm="29976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endParaRPr lang="zh-CN" altLang="en-US"/>
          </a:p>
        </p:txBody>
      </p:sp>
      <p:sp>
        <p:nvSpPr>
          <p:cNvPr id="20483" name="内容占位符 2"/>
          <p:cNvSpPr>
            <a:spLocks noGrp="1"/>
          </p:cNvSpPr>
          <p:nvPr>
            <p:ph idx="1"/>
          </p:nvPr>
        </p:nvSpPr>
        <p:spPr/>
        <p:txBody>
          <a:bodyPr/>
          <a:lstStyle/>
          <a:p>
            <a:r>
              <a:rPr lang="zh-CN" altLang="en-US" dirty="0"/>
              <a:t>在系统实现方法上，与其他自然语言处理问题的研究方法类似。笼统地讲，可以分为基于分析的知识工程方法和基于机器学习的自动训练方法。</a:t>
            </a:r>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0229"/>
    </mc:Choice>
    <mc:Fallback xmlns="">
      <p:transition spd="slow" advTm="5022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a:xfrm>
            <a:off x="457200" y="836712"/>
            <a:ext cx="8229600" cy="4525963"/>
          </a:xfrm>
        </p:spPr>
        <p:txBody>
          <a:bodyPr/>
          <a:lstStyle/>
          <a:p>
            <a:r>
              <a:rPr lang="zh-CN" altLang="en-US" sz="2800" dirty="0"/>
              <a:t>知识工程方法</a:t>
            </a:r>
          </a:p>
          <a:p>
            <a:pPr lvl="1"/>
            <a:r>
              <a:rPr lang="zh-CN" altLang="en-US" sz="2400" dirty="0"/>
              <a:t>知识工程方法主要靠手工编制规则使系统能处理特定知识领域的信息抽取问题。这种方法要求编制规则的知识工程师对该知识领域有深入的了解。这样的人才有时找不到，且开发的过程可能非常耗时耗力。 </a:t>
            </a:r>
          </a:p>
          <a:p>
            <a:r>
              <a:rPr lang="zh-CN" altLang="en-US" sz="2800" dirty="0"/>
              <a:t>自动训练方法 </a:t>
            </a:r>
          </a:p>
          <a:p>
            <a:pPr lvl="1"/>
            <a:r>
              <a:rPr lang="zh-CN" altLang="en-US" sz="2400" dirty="0"/>
              <a:t>自动训练方法不一定需要如此专业的知识工程师。系统主要通过学习已经标记好的语料库获取规则。任何对该知识领域比较熟悉的人都可以根据事先约定的规范标记语料库。经训练后的系统能处理没有见过的新文本。这种方法要比知识工程方法快，但需要足够数量的训练数据，才能保证其处理质量。</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15600"/>
    </mc:Choice>
    <mc:Fallback xmlns="">
      <p:transition spd="slow" advTm="2156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endParaRPr lang="zh-CN" altLang="en-US"/>
          </a:p>
        </p:txBody>
      </p:sp>
      <p:sp>
        <p:nvSpPr>
          <p:cNvPr id="39939" name="内容占位符 2"/>
          <p:cNvSpPr>
            <a:spLocks noGrp="1"/>
          </p:cNvSpPr>
          <p:nvPr>
            <p:ph idx="1"/>
          </p:nvPr>
        </p:nvSpPr>
        <p:spPr/>
        <p:txBody>
          <a:bodyPr/>
          <a:lstStyle/>
          <a:p>
            <a:r>
              <a:rPr lang="zh-CN" altLang="en-US"/>
              <a:t>实际上，在目前的信息抽取系统中，不管是文本分析中的词汇消歧、命名实体识别、句法分析等问题的处理，还是语义分析、共指消歧和场景模式分析等，都不再单纯地使用某一种方法，而是考虑分析方法和统计方法的结合，尤其是机器学习技术的充分利用。</a:t>
            </a:r>
          </a:p>
        </p:txBody>
      </p:sp>
    </p:spTree>
  </p:cSld>
  <p:clrMapOvr>
    <a:masterClrMapping/>
  </p:clrMapOvr>
  <mc:AlternateContent xmlns:mc="http://schemas.openxmlformats.org/markup-compatibility/2006" xmlns:p14="http://schemas.microsoft.com/office/powerpoint/2010/main">
    <mc:Choice Requires="p14">
      <p:transition spd="slow" p14:dur="2000" advTm="36576"/>
    </mc:Choice>
    <mc:Fallback xmlns="">
      <p:transition spd="slow" advTm="3657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a:t>案例研究：</a:t>
            </a:r>
            <a:r>
              <a:rPr lang="en-US" altLang="zh-CN" sz="4800" dirty="0"/>
              <a:t>FASTUS</a:t>
            </a:r>
            <a:r>
              <a:rPr lang="zh-CN" altLang="en-US" dirty="0"/>
              <a:t>系统</a:t>
            </a:r>
          </a:p>
        </p:txBody>
      </p:sp>
      <p:sp>
        <p:nvSpPr>
          <p:cNvPr id="22531" name="内容占位符 2"/>
          <p:cNvSpPr>
            <a:spLocks noGrp="1"/>
          </p:cNvSpPr>
          <p:nvPr>
            <p:ph idx="1"/>
          </p:nvPr>
        </p:nvSpPr>
        <p:spPr/>
        <p:txBody>
          <a:bodyPr/>
          <a:lstStyle/>
          <a:p>
            <a:r>
              <a:rPr lang="en-US" altLang="zh-CN" dirty="0"/>
              <a:t>FASTUS: is a (slightly permuted) acronym for </a:t>
            </a:r>
            <a:r>
              <a:rPr lang="en-US" altLang="zh-CN" dirty="0">
                <a:solidFill>
                  <a:srgbClr val="FF0000"/>
                </a:solidFill>
              </a:rPr>
              <a:t>F</a:t>
            </a:r>
            <a:r>
              <a:rPr lang="en-US" altLang="zh-CN" dirty="0"/>
              <a:t>inite </a:t>
            </a:r>
            <a:r>
              <a:rPr lang="en-US" altLang="zh-CN" dirty="0">
                <a:solidFill>
                  <a:srgbClr val="FF0000"/>
                </a:solidFill>
              </a:rPr>
              <a:t>S</a:t>
            </a:r>
            <a:r>
              <a:rPr lang="en-US" altLang="zh-CN" dirty="0"/>
              <a:t>tate </a:t>
            </a:r>
            <a:r>
              <a:rPr lang="en-US" altLang="zh-CN" dirty="0">
                <a:solidFill>
                  <a:srgbClr val="FF0000"/>
                </a:solidFill>
              </a:rPr>
              <a:t>A</a:t>
            </a:r>
            <a:r>
              <a:rPr lang="en-US" altLang="zh-CN" dirty="0"/>
              <a:t>utomaton </a:t>
            </a:r>
            <a:r>
              <a:rPr lang="en-US" altLang="zh-CN" dirty="0">
                <a:solidFill>
                  <a:srgbClr val="FF0000"/>
                </a:solidFill>
              </a:rPr>
              <a:t>T</a:t>
            </a:r>
            <a:r>
              <a:rPr lang="en-US" altLang="zh-CN" dirty="0"/>
              <a:t>ext </a:t>
            </a:r>
            <a:r>
              <a:rPr lang="en-US" altLang="zh-CN" dirty="0">
                <a:solidFill>
                  <a:srgbClr val="FF0000"/>
                </a:solidFill>
              </a:rPr>
              <a:t>U</a:t>
            </a:r>
            <a:r>
              <a:rPr lang="en-US" altLang="zh-CN" dirty="0"/>
              <a:t>nderstanding </a:t>
            </a:r>
            <a:r>
              <a:rPr lang="en-US" altLang="zh-CN" dirty="0">
                <a:solidFill>
                  <a:srgbClr val="FF0000"/>
                </a:solidFill>
              </a:rPr>
              <a:t>S</a:t>
            </a:r>
            <a:r>
              <a:rPr lang="en-US" altLang="zh-CN" dirty="0"/>
              <a:t>ystem.</a:t>
            </a:r>
          </a:p>
          <a:p>
            <a:r>
              <a:rPr lang="en-US" altLang="zh-CN" dirty="0"/>
              <a:t>A cascaded finite-state transducer for extracting information from natural-language text </a:t>
            </a:r>
          </a:p>
          <a:p>
            <a:r>
              <a:rPr lang="en-US" altLang="zh-CN" dirty="0"/>
              <a:t>Artificial Intelligence Center, SRI (</a:t>
            </a:r>
            <a:r>
              <a:rPr lang="en-US" altLang="zh-CN" dirty="0" err="1"/>
              <a:t>Standford</a:t>
            </a:r>
            <a:r>
              <a:rPr lang="en-US" altLang="zh-CN" dirty="0"/>
              <a:t> Research Institute ) International</a:t>
            </a:r>
          </a:p>
          <a:p>
            <a:endParaRPr lang="fi-FI"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93460"/>
    </mc:Choice>
    <mc:Fallback xmlns="">
      <p:transition spd="slow" advTm="9346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1052513"/>
            <a:ext cx="8229600" cy="5073650"/>
          </a:xfrm>
        </p:spPr>
        <p:txBody>
          <a:bodyPr/>
          <a:lstStyle/>
          <a:p>
            <a:r>
              <a:rPr lang="en-US" altLang="zh-CN" dirty="0"/>
              <a:t>English, Japanese, and potentially other languages as well</a:t>
            </a:r>
          </a:p>
          <a:p>
            <a:r>
              <a:rPr lang="fi-FI" altLang="zh-CN" dirty="0"/>
              <a:t>MUC-4 </a:t>
            </a:r>
            <a:r>
              <a:rPr lang="en-US" altLang="zh-CN" dirty="0"/>
              <a:t>Corpus:</a:t>
            </a:r>
          </a:p>
          <a:p>
            <a:pPr lvl="1"/>
            <a:r>
              <a:rPr lang="en-US" altLang="zh-CN" dirty="0"/>
              <a:t>news articles and transcripts of radio broadcasts, translated from Spanish</a:t>
            </a:r>
          </a:p>
          <a:p>
            <a:pPr lvl="1"/>
            <a:r>
              <a:rPr lang="en-US" altLang="zh-CN" dirty="0"/>
              <a:t>Latin American terrorism</a:t>
            </a:r>
          </a:p>
          <a:p>
            <a:r>
              <a:rPr lang="fi-FI" altLang="zh-CN" dirty="0"/>
              <a:t>MUC-5 </a:t>
            </a:r>
            <a:r>
              <a:rPr lang="en-US" altLang="zh-CN" dirty="0"/>
              <a:t>Corpus:</a:t>
            </a:r>
          </a:p>
          <a:p>
            <a:pPr lvl="1"/>
            <a:r>
              <a:rPr lang="en-US" altLang="zh-CN" dirty="0"/>
              <a:t>Joint ventures from business news</a:t>
            </a:r>
          </a:p>
          <a:p>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84249"/>
    </mc:Choice>
    <mc:Fallback xmlns="">
      <p:transition spd="slow" advTm="8424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t>Five stages in the operation</a:t>
            </a:r>
          </a:p>
        </p:txBody>
      </p:sp>
      <p:sp>
        <p:nvSpPr>
          <p:cNvPr id="26627" name="Rectangle 3"/>
          <p:cNvSpPr>
            <a:spLocks noGrp="1" noChangeArrowheads="1"/>
          </p:cNvSpPr>
          <p:nvPr>
            <p:ph type="body" idx="1"/>
          </p:nvPr>
        </p:nvSpPr>
        <p:spPr/>
        <p:txBody>
          <a:bodyPr/>
          <a:lstStyle/>
          <a:p>
            <a:r>
              <a:rPr lang="en-US" altLang="zh-CN" dirty="0"/>
              <a:t>Stage 1, names and other fixed form expressions are recognized. </a:t>
            </a:r>
          </a:p>
          <a:p>
            <a:r>
              <a:rPr lang="en-US" altLang="zh-CN" dirty="0"/>
              <a:t>Stage 2, basic noun groups, verb groups, and prepositions and some other particles are recognized. </a:t>
            </a:r>
          </a:p>
          <a:p>
            <a:r>
              <a:rPr lang="en-US" altLang="zh-CN" dirty="0"/>
              <a:t>Stage 3, certain complex noun groups and verb groups are constructed. </a:t>
            </a:r>
          </a:p>
        </p:txBody>
      </p:sp>
    </p:spTree>
  </p:cSld>
  <p:clrMapOvr>
    <a:masterClrMapping/>
  </p:clrMapOvr>
  <mc:AlternateContent xmlns:mc="http://schemas.openxmlformats.org/markup-compatibility/2006" xmlns:p14="http://schemas.microsoft.com/office/powerpoint/2010/main">
    <mc:Choice Requires="p14">
      <p:transition spd="slow" p14:dur="2000" advTm="130373"/>
    </mc:Choice>
    <mc:Fallback xmlns="">
      <p:transition spd="slow" advTm="13037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116632"/>
            <a:ext cx="7931224" cy="504056"/>
          </a:xfrm>
        </p:spPr>
        <p:txBody>
          <a:bodyPr/>
          <a:lstStyle/>
          <a:p>
            <a:pPr eaLnBrk="1" hangingPunct="1"/>
            <a:r>
              <a:rPr lang="zh-CN" altLang="en-US" sz="3200" dirty="0"/>
              <a:t>知识点梳理</a:t>
            </a:r>
          </a:p>
        </p:txBody>
      </p:sp>
      <p:pic>
        <p:nvPicPr>
          <p:cNvPr id="2" name="图片 1">
            <a:extLst>
              <a:ext uri="{FF2B5EF4-FFF2-40B4-BE49-F238E27FC236}">
                <a16:creationId xmlns:a16="http://schemas.microsoft.com/office/drawing/2014/main" id="{4D8D1943-D98A-4365-8B7F-6170AE03E031}"/>
              </a:ext>
            </a:extLst>
          </p:cNvPr>
          <p:cNvPicPr>
            <a:picLocks noChangeAspect="1"/>
          </p:cNvPicPr>
          <p:nvPr/>
        </p:nvPicPr>
        <p:blipFill>
          <a:blip r:embed="rId2"/>
          <a:stretch>
            <a:fillRect/>
          </a:stretch>
        </p:blipFill>
        <p:spPr>
          <a:xfrm>
            <a:off x="542925" y="620688"/>
            <a:ext cx="8058150" cy="1266825"/>
          </a:xfrm>
          <a:prstGeom prst="rect">
            <a:avLst/>
          </a:prstGeom>
        </p:spPr>
      </p:pic>
      <p:pic>
        <p:nvPicPr>
          <p:cNvPr id="3" name="图片 2">
            <a:extLst>
              <a:ext uri="{FF2B5EF4-FFF2-40B4-BE49-F238E27FC236}">
                <a16:creationId xmlns:a16="http://schemas.microsoft.com/office/drawing/2014/main" id="{18DE8373-65DC-4DB4-BB1F-ED838355A3C8}"/>
              </a:ext>
            </a:extLst>
          </p:cNvPr>
          <p:cNvPicPr>
            <a:picLocks noChangeAspect="1"/>
          </p:cNvPicPr>
          <p:nvPr/>
        </p:nvPicPr>
        <p:blipFill>
          <a:blip r:embed="rId3"/>
          <a:stretch>
            <a:fillRect/>
          </a:stretch>
        </p:blipFill>
        <p:spPr>
          <a:xfrm>
            <a:off x="457200" y="1860249"/>
            <a:ext cx="8039100" cy="1247775"/>
          </a:xfrm>
          <a:prstGeom prst="rect">
            <a:avLst/>
          </a:prstGeom>
        </p:spPr>
      </p:pic>
      <p:pic>
        <p:nvPicPr>
          <p:cNvPr id="4" name="图片 3">
            <a:extLst>
              <a:ext uri="{FF2B5EF4-FFF2-40B4-BE49-F238E27FC236}">
                <a16:creationId xmlns:a16="http://schemas.microsoft.com/office/drawing/2014/main" id="{57BCBD7B-6D2A-4F84-BC8F-4741B0CF8508}"/>
              </a:ext>
            </a:extLst>
          </p:cNvPr>
          <p:cNvPicPr>
            <a:picLocks noChangeAspect="1"/>
          </p:cNvPicPr>
          <p:nvPr/>
        </p:nvPicPr>
        <p:blipFill>
          <a:blip r:embed="rId4"/>
          <a:stretch>
            <a:fillRect/>
          </a:stretch>
        </p:blipFill>
        <p:spPr>
          <a:xfrm>
            <a:off x="558330" y="3284984"/>
            <a:ext cx="8190134" cy="3456384"/>
          </a:xfrm>
          <a:prstGeom prst="rect">
            <a:avLst/>
          </a:prstGeom>
        </p:spPr>
      </p:pic>
    </p:spTree>
    <p:extLst>
      <p:ext uri="{BB962C8B-B14F-4D97-AF65-F5344CB8AC3E}">
        <p14:creationId xmlns:p14="http://schemas.microsoft.com/office/powerpoint/2010/main" val="2476104992"/>
      </p:ext>
    </p:extLst>
  </p:cSld>
  <p:clrMapOvr>
    <a:masterClrMapping/>
  </p:clrMapOvr>
  <p:transition spd="slow" advTm="132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457200" y="1484784"/>
            <a:ext cx="8229600" cy="4852988"/>
          </a:xfrm>
        </p:spPr>
        <p:txBody>
          <a:bodyPr/>
          <a:lstStyle/>
          <a:p>
            <a:r>
              <a:rPr lang="en-US" altLang="zh-CN" dirty="0"/>
              <a:t>Stage 4, patterns for events of interest are identified and corresponding “event structures” are built. </a:t>
            </a:r>
          </a:p>
          <a:p>
            <a:r>
              <a:rPr lang="en-US" altLang="zh-CN" dirty="0"/>
              <a:t>Stage 5, distinct event structures that describe the same event are identified and merged, and these are used in generating database entries.</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33969"/>
    </mc:Choice>
    <mc:Fallback xmlns="">
      <p:transition spd="slow" advTm="13396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a:t>Idea</a:t>
            </a:r>
            <a:endParaRPr lang="zh-CN" altLang="en-US"/>
          </a:p>
        </p:txBody>
      </p:sp>
      <p:sp>
        <p:nvSpPr>
          <p:cNvPr id="29699" name="内容占位符 2"/>
          <p:cNvSpPr>
            <a:spLocks noGrp="1"/>
          </p:cNvSpPr>
          <p:nvPr>
            <p:ph idx="1"/>
          </p:nvPr>
        </p:nvSpPr>
        <p:spPr/>
        <p:txBody>
          <a:bodyPr/>
          <a:lstStyle/>
          <a:p>
            <a:r>
              <a:rPr lang="en-US" altLang="zh-CN" dirty="0"/>
              <a:t>This decomposition of language processing enables the system to do exactly the right amount of domain-independent syntax.</a:t>
            </a:r>
          </a:p>
          <a:p>
            <a:r>
              <a:rPr lang="en-US" altLang="zh-CN" dirty="0"/>
              <a:t>Then, domain-dependent semantic and pragmatic processing can be applied to the right larger-scale structures.</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93258"/>
    </mc:Choice>
    <mc:Fallback xmlns="">
      <p:transition spd="slow" advTm="19325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57200" y="274638"/>
            <a:ext cx="8435280" cy="1143000"/>
          </a:xfrm>
        </p:spPr>
        <p:txBody>
          <a:bodyPr/>
          <a:lstStyle/>
          <a:p>
            <a:r>
              <a:rPr lang="en-US" altLang="zh-CN" dirty="0"/>
              <a:t>Results of Stage 1:</a:t>
            </a:r>
            <a:r>
              <a:rPr lang="zh-CN" altLang="en-US" dirty="0"/>
              <a:t> </a:t>
            </a:r>
            <a:r>
              <a:rPr lang="en-US" altLang="zh-CN" dirty="0"/>
              <a:t>Complex Words</a:t>
            </a:r>
            <a:endParaRPr lang="zh-CN" altLang="en-US" dirty="0"/>
          </a:p>
        </p:txBody>
      </p:sp>
      <p:sp>
        <p:nvSpPr>
          <p:cNvPr id="30723" name="内容占位符 2"/>
          <p:cNvSpPr>
            <a:spLocks noGrp="1"/>
          </p:cNvSpPr>
          <p:nvPr>
            <p:ph idx="1"/>
          </p:nvPr>
        </p:nvSpPr>
        <p:spPr/>
        <p:txBody>
          <a:bodyPr/>
          <a:lstStyle/>
          <a:p>
            <a:r>
              <a:rPr lang="en-US" altLang="zh-CN" dirty="0"/>
              <a:t>The first level of processing identifies multiword, such as “set up”, “trading house”, “new Taiwan dollars”, and “joint venture”.</a:t>
            </a:r>
          </a:p>
          <a:p>
            <a:r>
              <a:rPr lang="en-US" altLang="zh-CN" dirty="0"/>
              <a:t>Company names, like “Bridgestone Sports Co.” and “Bridgestone Sports Taiwan Co.”</a:t>
            </a:r>
          </a:p>
          <a:p>
            <a:r>
              <a:rPr lang="en-US" altLang="zh-CN" dirty="0"/>
              <a:t>The names of people and locations, dates, times, and other basic entities are also recognized at this level.</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9823"/>
    </mc:Choice>
    <mc:Fallback xmlns="">
      <p:transition spd="slow" advTm="89823"/>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dirty="0"/>
              <a:t>Results of Stage 2:</a:t>
            </a:r>
            <a:r>
              <a:rPr lang="zh-CN" altLang="en-US" dirty="0"/>
              <a:t> </a:t>
            </a:r>
            <a:r>
              <a:rPr lang="en-US" altLang="zh-CN" dirty="0"/>
              <a:t>Basic Phrases</a:t>
            </a:r>
            <a:endParaRPr lang="zh-CN" altLang="en-US" dirty="0"/>
          </a:p>
        </p:txBody>
      </p:sp>
      <p:sp>
        <p:nvSpPr>
          <p:cNvPr id="31747" name="内容占位符 2"/>
          <p:cNvSpPr>
            <a:spLocks noGrp="1"/>
          </p:cNvSpPr>
          <p:nvPr>
            <p:ph idx="1"/>
          </p:nvPr>
        </p:nvSpPr>
        <p:spPr/>
        <p:txBody>
          <a:bodyPr/>
          <a:lstStyle/>
          <a:p>
            <a:r>
              <a:rPr lang="en-US" altLang="zh-CN" dirty="0"/>
              <a:t>Noun group, the head noun of a noun phrase together with its determiners and other left modifiers.</a:t>
            </a:r>
          </a:p>
          <a:p>
            <a:r>
              <a:rPr lang="en-US" altLang="zh-CN" dirty="0"/>
              <a:t>Verb group, the verb together with its auxiliaries and any intervening adverbs.</a:t>
            </a:r>
          </a:p>
          <a:p>
            <a:r>
              <a:rPr lang="en-US" altLang="zh-CN" dirty="0"/>
              <a:t>Several critical word classes, including prepositions, conjunctions, relative pronouns, and the words “ago” and “that”.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12121"/>
    </mc:Choice>
    <mc:Fallback xmlns="">
      <p:transition spd="slow" advTm="11212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457200" y="333375"/>
            <a:ext cx="8229600" cy="5792788"/>
          </a:xfrm>
        </p:spPr>
        <p:txBody>
          <a:bodyPr/>
          <a:lstStyle/>
          <a:p>
            <a:pPr marL="0" indent="0">
              <a:buNone/>
            </a:pPr>
            <a:r>
              <a:rPr lang="en-US" altLang="zh-CN" b="1" dirty="0"/>
              <a:t>Bridgestone Sports Co. said Friday it has set up a joint venture in Taiwan ….</a:t>
            </a:r>
          </a:p>
          <a:p>
            <a:r>
              <a:rPr lang="en-US" altLang="zh-CN" dirty="0"/>
              <a:t>Company Name: Bridgestone Sports Co.</a:t>
            </a:r>
          </a:p>
          <a:p>
            <a:r>
              <a:rPr lang="en-US" altLang="zh-CN" dirty="0"/>
              <a:t>Verb Group: said</a:t>
            </a:r>
          </a:p>
          <a:p>
            <a:r>
              <a:rPr lang="en-US" altLang="zh-CN" dirty="0"/>
              <a:t>Noun Group: Friday</a:t>
            </a:r>
          </a:p>
          <a:p>
            <a:r>
              <a:rPr lang="en-US" altLang="zh-CN" dirty="0"/>
              <a:t>Noun Group: it</a:t>
            </a:r>
          </a:p>
          <a:p>
            <a:r>
              <a:rPr lang="en-US" altLang="zh-CN" dirty="0"/>
              <a:t>Verb Group: has set up</a:t>
            </a:r>
          </a:p>
          <a:p>
            <a:r>
              <a:rPr lang="en-US" altLang="zh-CN" dirty="0"/>
              <a:t>Noun Group: a joint venture</a:t>
            </a:r>
          </a:p>
          <a:p>
            <a:r>
              <a:rPr lang="en-US" altLang="zh-CN" dirty="0"/>
              <a:t>Preposition: in</a:t>
            </a:r>
          </a:p>
          <a:p>
            <a:r>
              <a:rPr lang="en-US" altLang="zh-CN" dirty="0"/>
              <a:t>Location: Taiwan</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19235"/>
    </mc:Choice>
    <mc:Fallback xmlns="">
      <p:transition spd="slow" advTm="11923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277688" y="274638"/>
            <a:ext cx="8686800" cy="1143000"/>
          </a:xfrm>
        </p:spPr>
        <p:txBody>
          <a:bodyPr/>
          <a:lstStyle/>
          <a:p>
            <a:r>
              <a:rPr lang="en-US" altLang="zh-CN" dirty="0"/>
              <a:t>Results of Stage 3:</a:t>
            </a:r>
            <a:r>
              <a:rPr lang="zh-CN" altLang="en-US" dirty="0"/>
              <a:t> </a:t>
            </a:r>
            <a:r>
              <a:rPr lang="en-US" altLang="zh-CN" dirty="0"/>
              <a:t>Complex Phrases</a:t>
            </a:r>
            <a:endParaRPr lang="zh-CN" altLang="en-US" dirty="0"/>
          </a:p>
        </p:txBody>
      </p:sp>
      <p:sp>
        <p:nvSpPr>
          <p:cNvPr id="33795" name="内容占位符 2"/>
          <p:cNvSpPr>
            <a:spLocks noGrp="1"/>
          </p:cNvSpPr>
          <p:nvPr>
            <p:ph idx="1"/>
          </p:nvPr>
        </p:nvSpPr>
        <p:spPr/>
        <p:txBody>
          <a:bodyPr/>
          <a:lstStyle/>
          <a:p>
            <a:r>
              <a:rPr lang="en-US" altLang="zh-CN" dirty="0"/>
              <a:t>Complex noun groups and verb groups that can be recognized reliably on the basis of domain-independent, syntactic information are recognized.</a:t>
            </a:r>
          </a:p>
          <a:p>
            <a:r>
              <a:rPr lang="en-US" altLang="zh-CN" dirty="0"/>
              <a:t>The attachment of appositives to their head noun group:</a:t>
            </a:r>
          </a:p>
          <a:p>
            <a:pPr lvl="1"/>
            <a:r>
              <a:rPr lang="en-US" altLang="zh-CN" dirty="0"/>
              <a:t>The joint venture, Bridgestone Sports Taiwan Co.,</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28850"/>
    </mc:Choice>
    <mc:Fallback xmlns="">
      <p:transition spd="slow" advTm="12885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457200" y="1052736"/>
            <a:ext cx="8229600" cy="4525963"/>
          </a:xfrm>
        </p:spPr>
        <p:txBody>
          <a:bodyPr/>
          <a:lstStyle/>
          <a:p>
            <a:r>
              <a:rPr lang="en-US" altLang="zh-CN" dirty="0"/>
              <a:t>The construction of measure phrases</a:t>
            </a:r>
          </a:p>
          <a:p>
            <a:pPr lvl="1"/>
            <a:r>
              <a:rPr lang="en-US" altLang="zh-CN" dirty="0"/>
              <a:t>20,000 iron and “metal wood” clubs a month</a:t>
            </a:r>
          </a:p>
          <a:p>
            <a:r>
              <a:rPr lang="en-US" altLang="zh-CN" dirty="0"/>
              <a:t>The attachment of “of” and “for” prepositional phrases to their head noun groups</a:t>
            </a:r>
          </a:p>
          <a:p>
            <a:pPr lvl="1"/>
            <a:r>
              <a:rPr lang="en-US" altLang="zh-CN" dirty="0"/>
              <a:t>production of 20,000 iron and “metal wood” clubs a month.</a:t>
            </a:r>
          </a:p>
          <a:p>
            <a:r>
              <a:rPr lang="en-US" altLang="zh-CN" dirty="0"/>
              <a:t>Noun group conjunction</a:t>
            </a:r>
          </a:p>
          <a:p>
            <a:pPr lvl="1"/>
            <a:r>
              <a:rPr lang="en-US" altLang="zh-CN" dirty="0"/>
              <a:t>a local concern and a Japanese trading house.</a:t>
            </a:r>
          </a:p>
          <a:p>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24271"/>
    </mc:Choice>
    <mc:Fallback xmlns="">
      <p:transition spd="slow" advTm="12427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dirty="0"/>
              <a:t>Results of Stage 4:</a:t>
            </a:r>
            <a:r>
              <a:rPr lang="zh-CN" altLang="en-US" dirty="0"/>
              <a:t> </a:t>
            </a:r>
            <a:r>
              <a:rPr lang="en-US" altLang="zh-CN" dirty="0"/>
              <a:t>Domain Events</a:t>
            </a:r>
            <a:endParaRPr lang="zh-CN" altLang="en-US" dirty="0"/>
          </a:p>
        </p:txBody>
      </p:sp>
      <p:sp>
        <p:nvSpPr>
          <p:cNvPr id="35843" name="内容占位符 2"/>
          <p:cNvSpPr>
            <a:spLocks noGrp="1"/>
          </p:cNvSpPr>
          <p:nvPr>
            <p:ph idx="1"/>
          </p:nvPr>
        </p:nvSpPr>
        <p:spPr/>
        <p:txBody>
          <a:bodyPr/>
          <a:lstStyle/>
          <a:p>
            <a:r>
              <a:rPr lang="en-US" altLang="zh-CN" dirty="0"/>
              <a:t>&lt;Company/</a:t>
            </a:r>
            <a:r>
              <a:rPr lang="en-US" altLang="zh-CN" dirty="0" err="1"/>
              <a:t>ies</a:t>
            </a:r>
            <a:r>
              <a:rPr lang="en-US" altLang="zh-CN" dirty="0"/>
              <a:t>&gt; &lt;Set-up&gt; &lt;Joint-Venture&gt; with &lt;Company/</a:t>
            </a:r>
            <a:r>
              <a:rPr lang="en-US" altLang="zh-CN" dirty="0" err="1"/>
              <a:t>ies</a:t>
            </a:r>
            <a:r>
              <a:rPr lang="en-US" altLang="zh-CN" dirty="0"/>
              <a:t>&gt;</a:t>
            </a:r>
          </a:p>
          <a:p>
            <a:r>
              <a:rPr lang="en-US" altLang="zh-CN" dirty="0"/>
              <a:t>&lt;Produce&gt; &lt;Product&gt;</a:t>
            </a:r>
          </a:p>
          <a:p>
            <a:r>
              <a:rPr lang="en-US" altLang="zh-CN" dirty="0"/>
              <a:t>&lt;Company&gt; &lt;Capitalized&gt; at &lt;Currency&gt;</a:t>
            </a:r>
          </a:p>
          <a:p>
            <a:r>
              <a:rPr lang="en-US" altLang="zh-CN" dirty="0"/>
              <a:t>&lt;Company&gt; &lt;Start&gt; &lt;Activity&gt; in/on &lt;Date&gt;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96885"/>
    </mc:Choice>
    <mc:Fallback xmlns="">
      <p:transition spd="slow" advTm="96885"/>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107504" y="274638"/>
            <a:ext cx="8939336" cy="1143000"/>
          </a:xfrm>
        </p:spPr>
        <p:txBody>
          <a:bodyPr/>
          <a:lstStyle/>
          <a:p>
            <a:r>
              <a:rPr lang="en-US" altLang="zh-CN" dirty="0"/>
              <a:t>Results of Stage 5:</a:t>
            </a:r>
            <a:r>
              <a:rPr lang="zh-CN" altLang="en-US" dirty="0"/>
              <a:t> </a:t>
            </a:r>
            <a:r>
              <a:rPr lang="en-US" altLang="zh-CN" dirty="0"/>
              <a:t>Merging Structures</a:t>
            </a:r>
            <a:endParaRPr lang="zh-CN" altLang="en-US" dirty="0"/>
          </a:p>
        </p:txBody>
      </p:sp>
      <p:sp>
        <p:nvSpPr>
          <p:cNvPr id="36867" name="内容占位符 2"/>
          <p:cNvSpPr>
            <a:spLocks noGrp="1"/>
          </p:cNvSpPr>
          <p:nvPr>
            <p:ph idx="1"/>
          </p:nvPr>
        </p:nvSpPr>
        <p:spPr>
          <a:xfrm>
            <a:off x="539552" y="1484784"/>
            <a:ext cx="8229600" cy="4525963"/>
          </a:xfrm>
        </p:spPr>
        <p:txBody>
          <a:bodyPr/>
          <a:lstStyle/>
          <a:p>
            <a:r>
              <a:rPr lang="en-US" altLang="zh-CN" dirty="0"/>
              <a:t>Its task is to see that all the information collected about a single entity or relationship is combined into a unified whole. This is one of the primary ways the problem of coreference is dealt with.</a:t>
            </a:r>
          </a:p>
          <a:p>
            <a:r>
              <a:rPr lang="en-US" altLang="zh-CN" dirty="0"/>
              <a:t>In MUC-4 it was determined that if two event structures had entities with proper names in some of the role slots, they should be merged only if there was an overlap in the names.</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76628"/>
    </mc:Choice>
    <mc:Fallback xmlns="">
      <p:transition spd="slow" advTm="176628"/>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a:t>Advantages</a:t>
            </a:r>
            <a:endParaRPr lang="zh-CN" altLang="en-US"/>
          </a:p>
        </p:txBody>
      </p:sp>
      <p:sp>
        <p:nvSpPr>
          <p:cNvPr id="37891" name="内容占位符 2"/>
          <p:cNvSpPr>
            <a:spLocks noGrp="1"/>
          </p:cNvSpPr>
          <p:nvPr>
            <p:ph idx="1"/>
          </p:nvPr>
        </p:nvSpPr>
        <p:spPr/>
        <p:txBody>
          <a:bodyPr/>
          <a:lstStyle/>
          <a:p>
            <a:r>
              <a:rPr lang="en-US" altLang="zh-CN"/>
              <a:t>Conceptually simple</a:t>
            </a:r>
          </a:p>
          <a:p>
            <a:r>
              <a:rPr lang="en-US" altLang="zh-CN"/>
              <a:t>Effective</a:t>
            </a:r>
          </a:p>
          <a:p>
            <a:r>
              <a:rPr lang="en-US" altLang="zh-CN"/>
              <a:t>Very fast run time</a:t>
            </a:r>
          </a:p>
          <a:p>
            <a:r>
              <a:rPr lang="en-US" altLang="zh-CN"/>
              <a:t>Very fast development time</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79654"/>
    </mc:Choice>
    <mc:Fallback xmlns="">
      <p:transition spd="slow" advTm="7965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07914" y="332656"/>
            <a:ext cx="7931224" cy="720080"/>
          </a:xfrm>
        </p:spPr>
        <p:txBody>
          <a:bodyPr/>
          <a:lstStyle/>
          <a:p>
            <a:pPr eaLnBrk="1" hangingPunct="1"/>
            <a:r>
              <a:rPr lang="zh-CN" altLang="en-US" dirty="0"/>
              <a:t>知识点梳理</a:t>
            </a:r>
          </a:p>
        </p:txBody>
      </p:sp>
      <p:pic>
        <p:nvPicPr>
          <p:cNvPr id="2" name="图片 1">
            <a:extLst>
              <a:ext uri="{FF2B5EF4-FFF2-40B4-BE49-F238E27FC236}">
                <a16:creationId xmlns:a16="http://schemas.microsoft.com/office/drawing/2014/main" id="{33EE729C-3C4E-4355-BAF8-CB9E32A8E3C9}"/>
              </a:ext>
            </a:extLst>
          </p:cNvPr>
          <p:cNvPicPr>
            <a:picLocks noChangeAspect="1"/>
          </p:cNvPicPr>
          <p:nvPr/>
        </p:nvPicPr>
        <p:blipFill>
          <a:blip r:embed="rId2"/>
          <a:stretch>
            <a:fillRect/>
          </a:stretch>
        </p:blipFill>
        <p:spPr>
          <a:xfrm>
            <a:off x="611560" y="1268760"/>
            <a:ext cx="8058150" cy="1228725"/>
          </a:xfrm>
          <a:prstGeom prst="rect">
            <a:avLst/>
          </a:prstGeom>
        </p:spPr>
      </p:pic>
      <p:pic>
        <p:nvPicPr>
          <p:cNvPr id="3" name="图片 2">
            <a:extLst>
              <a:ext uri="{FF2B5EF4-FFF2-40B4-BE49-F238E27FC236}">
                <a16:creationId xmlns:a16="http://schemas.microsoft.com/office/drawing/2014/main" id="{2FBD23E9-D558-4ECB-828C-B5A785621C99}"/>
              </a:ext>
            </a:extLst>
          </p:cNvPr>
          <p:cNvPicPr>
            <a:picLocks noChangeAspect="1"/>
          </p:cNvPicPr>
          <p:nvPr/>
        </p:nvPicPr>
        <p:blipFill>
          <a:blip r:embed="rId3"/>
          <a:stretch>
            <a:fillRect/>
          </a:stretch>
        </p:blipFill>
        <p:spPr>
          <a:xfrm>
            <a:off x="589731" y="2636912"/>
            <a:ext cx="8086725" cy="914400"/>
          </a:xfrm>
          <a:prstGeom prst="rect">
            <a:avLst/>
          </a:prstGeom>
        </p:spPr>
      </p:pic>
      <p:pic>
        <p:nvPicPr>
          <p:cNvPr id="4" name="图片 3">
            <a:extLst>
              <a:ext uri="{FF2B5EF4-FFF2-40B4-BE49-F238E27FC236}">
                <a16:creationId xmlns:a16="http://schemas.microsoft.com/office/drawing/2014/main" id="{0699AE40-F297-420A-B634-5DD84A323EFC}"/>
              </a:ext>
            </a:extLst>
          </p:cNvPr>
          <p:cNvPicPr>
            <a:picLocks noChangeAspect="1"/>
          </p:cNvPicPr>
          <p:nvPr/>
        </p:nvPicPr>
        <p:blipFill>
          <a:blip r:embed="rId4"/>
          <a:stretch>
            <a:fillRect/>
          </a:stretch>
        </p:blipFill>
        <p:spPr>
          <a:xfrm>
            <a:off x="562474" y="3681611"/>
            <a:ext cx="8058150" cy="800100"/>
          </a:xfrm>
          <a:prstGeom prst="rect">
            <a:avLst/>
          </a:prstGeom>
        </p:spPr>
      </p:pic>
      <p:pic>
        <p:nvPicPr>
          <p:cNvPr id="5" name="图片 4">
            <a:extLst>
              <a:ext uri="{FF2B5EF4-FFF2-40B4-BE49-F238E27FC236}">
                <a16:creationId xmlns:a16="http://schemas.microsoft.com/office/drawing/2014/main" id="{E0F2957D-DA88-4D1F-AFB4-67BDC5ADF7BA}"/>
              </a:ext>
            </a:extLst>
          </p:cNvPr>
          <p:cNvPicPr>
            <a:picLocks noChangeAspect="1"/>
          </p:cNvPicPr>
          <p:nvPr/>
        </p:nvPicPr>
        <p:blipFill>
          <a:blip r:embed="rId5"/>
          <a:stretch>
            <a:fillRect/>
          </a:stretch>
        </p:blipFill>
        <p:spPr>
          <a:xfrm>
            <a:off x="582029" y="4797152"/>
            <a:ext cx="8058150" cy="1247775"/>
          </a:xfrm>
          <a:prstGeom prst="rect">
            <a:avLst/>
          </a:prstGeom>
        </p:spPr>
      </p:pic>
    </p:spTree>
    <p:extLst>
      <p:ext uri="{BB962C8B-B14F-4D97-AF65-F5344CB8AC3E}">
        <p14:creationId xmlns:p14="http://schemas.microsoft.com/office/powerpoint/2010/main" val="1402493869"/>
      </p:ext>
    </p:extLst>
  </p:cSld>
  <p:clrMapOvr>
    <a:masterClrMapping/>
  </p:clrMapOvr>
  <p:transition spd="slow" advTm="132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dirty="0"/>
              <a:t>Summary</a:t>
            </a:r>
            <a:endParaRPr lang="zh-CN" altLang="en-US" dirty="0"/>
          </a:p>
        </p:txBody>
      </p:sp>
      <p:sp>
        <p:nvSpPr>
          <p:cNvPr id="38915" name="内容占位符 2"/>
          <p:cNvSpPr>
            <a:spLocks noGrp="1"/>
          </p:cNvSpPr>
          <p:nvPr>
            <p:ph idx="1"/>
          </p:nvPr>
        </p:nvSpPr>
        <p:spPr/>
        <p:txBody>
          <a:bodyPr/>
          <a:lstStyle/>
          <a:p>
            <a:r>
              <a:rPr lang="en-US" altLang="zh-CN" dirty="0"/>
              <a:t>Do exactly the right amount of syntax, so that pragmatics can take over its share of the load.</a:t>
            </a:r>
          </a:p>
          <a:p>
            <a:r>
              <a:rPr lang="en-US" altLang="zh-CN" dirty="0"/>
              <a:t>While FASTUS is an elegant achievement, the whole host of linguistic problems that were bypassed are still out there, and will have to be addressed eventually for more complex tasks.</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71455"/>
    </mc:Choice>
    <mc:Fallback xmlns="">
      <p:transition spd="slow" advTm="171455"/>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86940A11-5087-4214-9C66-0C605887C49C}"/>
              </a:ext>
            </a:extLst>
          </p:cNvPr>
          <p:cNvSpPr>
            <a:spLocks noGrp="1"/>
          </p:cNvSpPr>
          <p:nvPr>
            <p:ph type="title"/>
          </p:nvPr>
        </p:nvSpPr>
        <p:spPr>
          <a:xfrm>
            <a:off x="457200" y="203745"/>
            <a:ext cx="8229600" cy="1143000"/>
          </a:xfrm>
        </p:spPr>
        <p:txBody>
          <a:bodyPr/>
          <a:lstStyle/>
          <a:p>
            <a:r>
              <a:rPr lang="zh-CN" altLang="en-US" dirty="0"/>
              <a:t>信息抽取模型演化</a:t>
            </a:r>
          </a:p>
        </p:txBody>
      </p:sp>
      <p:sp>
        <p:nvSpPr>
          <p:cNvPr id="3" name="内容占位符 2">
            <a:extLst>
              <a:ext uri="{FF2B5EF4-FFF2-40B4-BE49-F238E27FC236}">
                <a16:creationId xmlns:a16="http://schemas.microsoft.com/office/drawing/2014/main" id="{50F4E993-19DA-4AFA-ABBD-FC4F2EEA9111}"/>
              </a:ext>
            </a:extLst>
          </p:cNvPr>
          <p:cNvSpPr>
            <a:spLocks noGrp="1"/>
          </p:cNvSpPr>
          <p:nvPr>
            <p:ph idx="1"/>
          </p:nvPr>
        </p:nvSpPr>
        <p:spPr>
          <a:xfrm>
            <a:off x="354360" y="1196752"/>
            <a:ext cx="8435280" cy="5296489"/>
          </a:xfrm>
        </p:spPr>
        <p:txBody>
          <a:bodyPr/>
          <a:lstStyle/>
          <a:p>
            <a:pPr>
              <a:defRPr/>
            </a:pPr>
            <a:r>
              <a:rPr lang="zh-CN" altLang="en-US" dirty="0"/>
              <a:t>基于规则的方法</a:t>
            </a:r>
            <a:endParaRPr lang="en-US" altLang="zh-CN" dirty="0"/>
          </a:p>
          <a:p>
            <a:pPr lvl="1">
              <a:defRPr/>
            </a:pPr>
            <a:r>
              <a:rPr lang="zh-CN" altLang="en-US" dirty="0"/>
              <a:t>需要领域专家和语言学家之间的合作，依靠人工制定规则，构建基于单词、文本片段或语义的模式知识集。有了这些语言知识和专业领域知识，可以通过将预处理的文本进行模式匹配来实现信息抽取。如：可以通过正则匹配进行信息抽取。</a:t>
            </a:r>
            <a:endParaRPr lang="en-US" altLang="zh-CN" dirty="0"/>
          </a:p>
          <a:p>
            <a:pPr lvl="1">
              <a:defRPr/>
            </a:pPr>
            <a:r>
              <a:rPr lang="zh-CN" altLang="en-US" dirty="0"/>
              <a:t>优点：精准、可预判和解释性强。</a:t>
            </a:r>
          </a:p>
          <a:p>
            <a:pPr lvl="1">
              <a:defRPr/>
            </a:pPr>
            <a:r>
              <a:rPr lang="zh-CN" altLang="en-US" dirty="0"/>
              <a:t>缺点：可移植性差，依赖于人工穷举规则，然而有的运用场景很难总结出有效的规则，更无法做到穷举。</a:t>
            </a:r>
          </a:p>
        </p:txBody>
      </p:sp>
    </p:spTree>
    <p:extLst>
      <p:ext uri="{BB962C8B-B14F-4D97-AF65-F5344CB8AC3E}">
        <p14:creationId xmlns:p14="http://schemas.microsoft.com/office/powerpoint/2010/main" val="3061679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86940A11-5087-4214-9C66-0C605887C49C}"/>
              </a:ext>
            </a:extLst>
          </p:cNvPr>
          <p:cNvSpPr>
            <a:spLocks noGrp="1"/>
          </p:cNvSpPr>
          <p:nvPr>
            <p:ph type="title"/>
          </p:nvPr>
        </p:nvSpPr>
        <p:spPr>
          <a:xfrm>
            <a:off x="457200" y="203745"/>
            <a:ext cx="8229600" cy="1143000"/>
          </a:xfrm>
        </p:spPr>
        <p:txBody>
          <a:bodyPr/>
          <a:lstStyle/>
          <a:p>
            <a:r>
              <a:rPr lang="zh-CN" altLang="en-US" dirty="0"/>
              <a:t>信息抽取模型演化</a:t>
            </a:r>
          </a:p>
        </p:txBody>
      </p:sp>
      <p:sp>
        <p:nvSpPr>
          <p:cNvPr id="3" name="内容占位符 2">
            <a:extLst>
              <a:ext uri="{FF2B5EF4-FFF2-40B4-BE49-F238E27FC236}">
                <a16:creationId xmlns:a16="http://schemas.microsoft.com/office/drawing/2014/main" id="{50F4E993-19DA-4AFA-ABBD-FC4F2EEA9111}"/>
              </a:ext>
            </a:extLst>
          </p:cNvPr>
          <p:cNvSpPr>
            <a:spLocks noGrp="1"/>
          </p:cNvSpPr>
          <p:nvPr>
            <p:ph idx="1"/>
          </p:nvPr>
        </p:nvSpPr>
        <p:spPr>
          <a:xfrm>
            <a:off x="354360" y="1196752"/>
            <a:ext cx="8435280" cy="5296489"/>
          </a:xfrm>
        </p:spPr>
        <p:txBody>
          <a:bodyPr/>
          <a:lstStyle/>
          <a:p>
            <a:pPr>
              <a:defRPr/>
            </a:pPr>
            <a:r>
              <a:rPr lang="zh-CN" altLang="en-US" dirty="0"/>
              <a:t>基于统计学的方法</a:t>
            </a:r>
          </a:p>
          <a:p>
            <a:pPr lvl="1">
              <a:defRPr/>
            </a:pPr>
            <a:r>
              <a:rPr lang="zh-CN" altLang="en-US" dirty="0"/>
              <a:t>通常将信息抽取任务转为从文本输入到特定目标结构的预测，使用统计模型来建模输入与输出之间的关联，并使用机器学习方法来学习模型的参数。</a:t>
            </a:r>
          </a:p>
          <a:p>
            <a:pPr lvl="1">
              <a:defRPr/>
            </a:pPr>
            <a:r>
              <a:rPr lang="zh-CN" altLang="en-US" dirty="0"/>
              <a:t>优点：相对于基于规则的方法有明显改进，但总体上仍赖于人工提取的特征。</a:t>
            </a:r>
          </a:p>
          <a:p>
            <a:pPr lvl="1">
              <a:defRPr/>
            </a:pPr>
            <a:r>
              <a:rPr lang="zh-CN" altLang="en-US" dirty="0"/>
              <a:t>缺点：领域适应性差，在实际的运用场景中效果欠佳，且使用传统工具抽取特征将不可避免存在误差传播的问题。</a:t>
            </a:r>
          </a:p>
        </p:txBody>
      </p:sp>
    </p:spTree>
    <p:extLst>
      <p:ext uri="{BB962C8B-B14F-4D97-AF65-F5344CB8AC3E}">
        <p14:creationId xmlns:p14="http://schemas.microsoft.com/office/powerpoint/2010/main" val="3550994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86940A11-5087-4214-9C66-0C605887C49C}"/>
              </a:ext>
            </a:extLst>
          </p:cNvPr>
          <p:cNvSpPr>
            <a:spLocks noGrp="1"/>
          </p:cNvSpPr>
          <p:nvPr>
            <p:ph type="title"/>
          </p:nvPr>
        </p:nvSpPr>
        <p:spPr>
          <a:xfrm>
            <a:off x="457200" y="0"/>
            <a:ext cx="8229600" cy="1143000"/>
          </a:xfrm>
        </p:spPr>
        <p:txBody>
          <a:bodyPr/>
          <a:lstStyle/>
          <a:p>
            <a:r>
              <a:rPr lang="zh-CN" altLang="en-US" dirty="0"/>
              <a:t>信息抽取模型演化</a:t>
            </a:r>
          </a:p>
        </p:txBody>
      </p:sp>
      <p:sp>
        <p:nvSpPr>
          <p:cNvPr id="3" name="内容占位符 2">
            <a:extLst>
              <a:ext uri="{FF2B5EF4-FFF2-40B4-BE49-F238E27FC236}">
                <a16:creationId xmlns:a16="http://schemas.microsoft.com/office/drawing/2014/main" id="{50F4E993-19DA-4AFA-ABBD-FC4F2EEA9111}"/>
              </a:ext>
            </a:extLst>
          </p:cNvPr>
          <p:cNvSpPr>
            <a:spLocks noGrp="1"/>
          </p:cNvSpPr>
          <p:nvPr>
            <p:ph idx="1"/>
          </p:nvPr>
        </p:nvSpPr>
        <p:spPr>
          <a:xfrm>
            <a:off x="266936" y="836712"/>
            <a:ext cx="8610128" cy="1728191"/>
          </a:xfrm>
        </p:spPr>
        <p:txBody>
          <a:bodyPr/>
          <a:lstStyle/>
          <a:p>
            <a:pPr>
              <a:defRPr/>
            </a:pPr>
            <a:r>
              <a:rPr lang="zh-CN" altLang="en-US" dirty="0"/>
              <a:t>基于深度学习的方法</a:t>
            </a:r>
          </a:p>
          <a:p>
            <a:pPr lvl="1">
              <a:defRPr/>
            </a:pPr>
            <a:r>
              <a:rPr lang="zh-CN" altLang="en-US" sz="2000" dirty="0"/>
              <a:t>为了解决上述方法的局限，深度学习成为信息抽取的主要研究方向，它能够自动学习到有区分性的特征，进而避免使用传统自然语言的特征抽取方法。</a:t>
            </a:r>
            <a:endParaRPr lang="en-US" altLang="zh-CN" sz="2000" dirty="0"/>
          </a:p>
          <a:p>
            <a:pPr lvl="1">
              <a:defRPr/>
            </a:pPr>
            <a:r>
              <a:rPr lang="zh-CN" altLang="en-US" sz="2000" dirty="0"/>
              <a:t>一个标准可应用于信息抽取的深度学习模型一般由输入层、编码层和解码层组成。</a:t>
            </a:r>
          </a:p>
          <a:p>
            <a:pPr lvl="1">
              <a:defRPr/>
            </a:pPr>
            <a:endParaRPr lang="zh-CN" altLang="en-US" sz="2400" dirty="0"/>
          </a:p>
        </p:txBody>
      </p:sp>
      <p:pic>
        <p:nvPicPr>
          <p:cNvPr id="1026" name="Picture 2" descr="https://picx.zhimg.com/v2-699c37b6312589ba909b205002821d13_1440w.jpg">
            <a:extLst>
              <a:ext uri="{FF2B5EF4-FFF2-40B4-BE49-F238E27FC236}">
                <a16:creationId xmlns:a16="http://schemas.microsoft.com/office/drawing/2014/main" id="{8D2090E3-C1BF-4A11-8E06-CDC590662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284984"/>
            <a:ext cx="5616624" cy="3443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728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86940A11-5087-4214-9C66-0C605887C49C}"/>
              </a:ext>
            </a:extLst>
          </p:cNvPr>
          <p:cNvSpPr>
            <a:spLocks noGrp="1"/>
          </p:cNvSpPr>
          <p:nvPr>
            <p:ph type="title"/>
          </p:nvPr>
        </p:nvSpPr>
        <p:spPr>
          <a:xfrm>
            <a:off x="457200" y="203745"/>
            <a:ext cx="8229600" cy="1143000"/>
          </a:xfrm>
        </p:spPr>
        <p:txBody>
          <a:bodyPr/>
          <a:lstStyle/>
          <a:p>
            <a:r>
              <a:rPr lang="zh-CN" altLang="en-US" dirty="0"/>
              <a:t>信息抽取常用模型</a:t>
            </a:r>
          </a:p>
        </p:txBody>
      </p:sp>
      <p:sp>
        <p:nvSpPr>
          <p:cNvPr id="3" name="内容占位符 2">
            <a:extLst>
              <a:ext uri="{FF2B5EF4-FFF2-40B4-BE49-F238E27FC236}">
                <a16:creationId xmlns:a16="http://schemas.microsoft.com/office/drawing/2014/main" id="{50F4E993-19DA-4AFA-ABBD-FC4F2EEA9111}"/>
              </a:ext>
            </a:extLst>
          </p:cNvPr>
          <p:cNvSpPr>
            <a:spLocks noGrp="1"/>
          </p:cNvSpPr>
          <p:nvPr>
            <p:ph idx="1"/>
          </p:nvPr>
        </p:nvSpPr>
        <p:spPr>
          <a:xfrm>
            <a:off x="457200" y="1357766"/>
            <a:ext cx="8363272" cy="4525963"/>
          </a:xfrm>
        </p:spPr>
        <p:txBody>
          <a:bodyPr/>
          <a:lstStyle/>
          <a:p>
            <a:pPr>
              <a:defRPr/>
            </a:pPr>
            <a:r>
              <a:rPr lang="zh-CN" altLang="zh-CN" dirty="0"/>
              <a:t>判别式模型</a:t>
            </a:r>
            <a:endParaRPr lang="en-US" altLang="zh-CN" dirty="0"/>
          </a:p>
          <a:p>
            <a:pPr lvl="1">
              <a:defRPr/>
            </a:pPr>
            <a:r>
              <a:rPr lang="zh-CN" altLang="en-US" dirty="0"/>
              <a:t>条件随机场</a:t>
            </a:r>
            <a:r>
              <a:rPr lang="en-US" altLang="zh-CN" dirty="0"/>
              <a:t>(Conditional Random Fields, CRF)</a:t>
            </a:r>
          </a:p>
          <a:p>
            <a:pPr>
              <a:defRPr/>
            </a:pPr>
            <a:r>
              <a:rPr lang="zh-CN" altLang="zh-CN" dirty="0"/>
              <a:t>生成式模型</a:t>
            </a:r>
            <a:r>
              <a:rPr lang="en-US" altLang="zh-CN" dirty="0"/>
              <a:t> </a:t>
            </a:r>
          </a:p>
          <a:p>
            <a:pPr lvl="1">
              <a:defRPr/>
            </a:pPr>
            <a:r>
              <a:rPr lang="zh-CN" altLang="en-US" dirty="0"/>
              <a:t>隐马尔可夫模型（</a:t>
            </a:r>
            <a:r>
              <a:rPr lang="en-US" altLang="zh-CN" dirty="0"/>
              <a:t>Hidden Markov Model, HMM</a:t>
            </a:r>
            <a:r>
              <a:rPr lang="zh-CN" altLang="en-US" dirty="0"/>
              <a:t>）</a:t>
            </a:r>
            <a:endParaRPr lang="en-US" altLang="zh-CN" dirty="0"/>
          </a:p>
          <a:p>
            <a:pPr>
              <a:defRPr/>
            </a:pPr>
            <a:r>
              <a:rPr lang="zh-CN" altLang="zh-CN" dirty="0"/>
              <a:t>神经网络</a:t>
            </a:r>
            <a:endParaRPr lang="en-US" altLang="zh-CN" dirty="0"/>
          </a:p>
          <a:p>
            <a:pPr lvl="1">
              <a:defRPr/>
            </a:pPr>
            <a:r>
              <a:rPr lang="en-US" altLang="zh-CN" dirty="0"/>
              <a:t>CNN</a:t>
            </a:r>
          </a:p>
          <a:p>
            <a:pPr lvl="1">
              <a:defRPr/>
            </a:pPr>
            <a:r>
              <a:rPr lang="en-US" altLang="zh-CN" dirty="0"/>
              <a:t>LSTM</a:t>
            </a:r>
          </a:p>
          <a:p>
            <a:pPr lvl="1">
              <a:defRPr/>
            </a:pPr>
            <a:r>
              <a:rPr lang="en-US" altLang="zh-CN" dirty="0"/>
              <a:t>BILSTM+CRF</a:t>
            </a:r>
          </a:p>
          <a:p>
            <a:pPr lvl="1">
              <a:defRPr/>
            </a:pPr>
            <a:r>
              <a:rPr lang="en-US" altLang="zh-CN" dirty="0"/>
              <a:t>BERT</a:t>
            </a:r>
            <a:r>
              <a:rPr lang="zh-CN" altLang="en-US" dirty="0"/>
              <a:t>、</a:t>
            </a:r>
            <a:r>
              <a:rPr lang="en-US" altLang="zh-CN" dirty="0"/>
              <a:t> ALBERT </a:t>
            </a:r>
          </a:p>
          <a:p>
            <a:pPr marL="457200" lvl="1" indent="0">
              <a:buFont typeface="Arial" panose="020B0604020202020204" pitchFamily="34" charset="0"/>
              <a:buNone/>
              <a:defRPr/>
            </a:pPr>
            <a:r>
              <a:rPr lang="en-US" altLang="zh-CN" dirty="0"/>
              <a:t>……</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a:extLst>
              <a:ext uri="{FF2B5EF4-FFF2-40B4-BE49-F238E27FC236}">
                <a16:creationId xmlns:a16="http://schemas.microsoft.com/office/drawing/2014/main" id="{A4BA103B-F24E-44BC-90EF-1C78F899C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15888"/>
            <a:ext cx="7343775" cy="661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a:t>MUC</a:t>
            </a:r>
            <a:r>
              <a:rPr lang="zh-CN" altLang="en-US"/>
              <a:t>定义的信息抽取的关键技术</a:t>
            </a:r>
          </a:p>
        </p:txBody>
      </p:sp>
      <p:sp>
        <p:nvSpPr>
          <p:cNvPr id="41987" name="内容占位符 2"/>
          <p:cNvSpPr>
            <a:spLocks noGrp="1"/>
          </p:cNvSpPr>
          <p:nvPr>
            <p:ph idx="1"/>
          </p:nvPr>
        </p:nvSpPr>
        <p:spPr>
          <a:xfrm>
            <a:off x="457200" y="1600201"/>
            <a:ext cx="8229600" cy="3989040"/>
          </a:xfrm>
        </p:spPr>
        <p:txBody>
          <a:bodyPr/>
          <a:lstStyle/>
          <a:p>
            <a:pPr lvl="1"/>
            <a:r>
              <a:rPr lang="zh-CN" altLang="en-US" dirty="0"/>
              <a:t>场景模板填充（</a:t>
            </a:r>
            <a:r>
              <a:rPr lang="en-US" altLang="zh-CN" dirty="0"/>
              <a:t>scenario template, ST</a:t>
            </a:r>
            <a:r>
              <a:rPr lang="zh-CN" altLang="en-US" dirty="0"/>
              <a:t>）：定义了描述场景的模板及槽填充规范；</a:t>
            </a:r>
            <a:endParaRPr lang="en-US" altLang="zh-CN" dirty="0"/>
          </a:p>
          <a:p>
            <a:pPr lvl="1"/>
            <a:r>
              <a:rPr lang="zh-CN" altLang="en-US" dirty="0"/>
              <a:t>命名实体（</a:t>
            </a:r>
            <a:r>
              <a:rPr lang="en-US" altLang="zh-CN" dirty="0"/>
              <a:t>named entity, NE</a:t>
            </a:r>
            <a:r>
              <a:rPr lang="zh-CN" altLang="en-US" dirty="0"/>
              <a:t>）识别：识别出文本中出现的专有名称和有意义的数量短语，并加以归类；</a:t>
            </a:r>
            <a:endParaRPr lang="en-US" altLang="zh-CN" dirty="0"/>
          </a:p>
          <a:p>
            <a:pPr lvl="1"/>
            <a:r>
              <a:rPr lang="zh-CN" altLang="en-US" dirty="0"/>
              <a:t>共指（</a:t>
            </a:r>
            <a:r>
              <a:rPr lang="en-US" altLang="zh-CN" dirty="0"/>
              <a:t>co-reference, CR</a:t>
            </a:r>
            <a:r>
              <a:rPr lang="zh-CN" altLang="en-US" dirty="0"/>
              <a:t>）关系确定：识别出给定文本中的参照表达（</a:t>
            </a:r>
            <a:r>
              <a:rPr lang="en-US" altLang="zh-CN" dirty="0"/>
              <a:t>referring expressions</a:t>
            </a:r>
            <a:r>
              <a:rPr lang="zh-CN" altLang="en-US" dirty="0"/>
              <a:t>），并确定这些表达之间的共指关系；</a:t>
            </a:r>
            <a:endParaRPr lang="en-US" altLang="zh-CN" dirty="0"/>
          </a:p>
          <a:p>
            <a:pPr lvl="1"/>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64414"/>
    </mc:Choice>
    <mc:Fallback xmlns="">
      <p:transition spd="slow" advTm="164414"/>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a:xfrm>
            <a:off x="313184" y="1124744"/>
            <a:ext cx="8363272" cy="4525963"/>
          </a:xfrm>
        </p:spPr>
        <p:txBody>
          <a:bodyPr/>
          <a:lstStyle/>
          <a:p>
            <a:pPr lvl="1"/>
            <a:r>
              <a:rPr lang="zh-CN" altLang="en-US" dirty="0"/>
              <a:t>模板元素</a:t>
            </a:r>
            <a:r>
              <a:rPr lang="en-US" altLang="zh-CN" dirty="0"/>
              <a:t>(template element, TE)</a:t>
            </a:r>
            <a:r>
              <a:rPr lang="zh-CN" altLang="en-US" dirty="0"/>
              <a:t>填充：类似于人名和组织机构名识别，但是，要求系统必须识别出实体的描述和名字，如果一个实体在文本中被提到了多次，使用了几种可能的描述和不同的名字形式，要求系统把它们识别出来，一个文本中的每个实体只有一个模板元素；</a:t>
            </a:r>
            <a:endParaRPr lang="en-US" altLang="zh-CN" dirty="0"/>
          </a:p>
          <a:p>
            <a:pPr lvl="1"/>
            <a:r>
              <a:rPr lang="zh-CN" altLang="en-US" dirty="0"/>
              <a:t>模板关系</a:t>
            </a:r>
            <a:r>
              <a:rPr lang="en-US" altLang="zh-CN" dirty="0"/>
              <a:t>(template relation, TR)</a:t>
            </a:r>
            <a:r>
              <a:rPr lang="zh-CN" altLang="en-US" dirty="0"/>
              <a:t>：确定实体之间与特定领域无关的关系；</a:t>
            </a:r>
            <a:endParaRPr lang="en-US" altLang="zh-CN" dirty="0"/>
          </a:p>
          <a:p>
            <a:pPr lvl="1"/>
            <a:r>
              <a:rPr lang="zh-CN" altLang="en-US" dirty="0"/>
              <a:t>多语言实体任务</a:t>
            </a:r>
            <a:r>
              <a:rPr lang="en-US" altLang="zh-CN" dirty="0"/>
              <a:t>[MET]</a:t>
            </a:r>
            <a:r>
              <a:rPr lang="zh-CN" altLang="en-US" dirty="0"/>
              <a:t>：中文和日文的</a:t>
            </a:r>
            <a:r>
              <a:rPr lang="en-US" altLang="zh-CN" dirty="0"/>
              <a:t>NE</a:t>
            </a:r>
            <a:r>
              <a:rPr lang="zh-CN" altLang="en-US" dirty="0"/>
              <a:t>任务。</a:t>
            </a:r>
          </a:p>
        </p:txBody>
      </p:sp>
    </p:spTree>
  </p:cSld>
  <p:clrMapOvr>
    <a:masterClrMapping/>
  </p:clrMapOvr>
  <mc:AlternateContent xmlns:mc="http://schemas.openxmlformats.org/markup-compatibility/2006" xmlns:p14="http://schemas.microsoft.com/office/powerpoint/2010/main">
    <mc:Choice Requires="p14">
      <p:transition spd="slow" p14:dur="2000" advTm="128876"/>
    </mc:Choice>
    <mc:Fallback xmlns="">
      <p:transition spd="slow" advTm="128876"/>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其他关键技术</a:t>
            </a:r>
          </a:p>
        </p:txBody>
      </p:sp>
      <p:sp>
        <p:nvSpPr>
          <p:cNvPr id="44035" name="内容占位符 2"/>
          <p:cNvSpPr>
            <a:spLocks noGrp="1"/>
          </p:cNvSpPr>
          <p:nvPr>
            <p:ph idx="1"/>
          </p:nvPr>
        </p:nvSpPr>
        <p:spPr>
          <a:xfrm>
            <a:off x="457200" y="1340768"/>
            <a:ext cx="8229600" cy="4625975"/>
          </a:xfrm>
        </p:spPr>
        <p:txBody>
          <a:bodyPr/>
          <a:lstStyle/>
          <a:p>
            <a:pPr lvl="1"/>
            <a:r>
              <a:rPr lang="zh-CN" altLang="en-US" dirty="0"/>
              <a:t>句法分析，尤其是短语或语块分析等浅层句法结构分析和依存关系分析；</a:t>
            </a:r>
            <a:endParaRPr lang="en-US" altLang="zh-CN" dirty="0"/>
          </a:p>
          <a:p>
            <a:pPr lvl="1"/>
            <a:r>
              <a:rPr lang="zh-CN" altLang="en-US" dirty="0"/>
              <a:t>歧义消解；是个大难题，在字、词、短语、句子等不同层次上都存在歧义；</a:t>
            </a:r>
            <a:endParaRPr lang="en-US" altLang="zh-CN" dirty="0"/>
          </a:p>
          <a:p>
            <a:pPr lvl="1"/>
            <a:r>
              <a:rPr lang="zh-CN" altLang="en-US" dirty="0"/>
              <a:t>事件识别：识别多个实体之间的存在关系，包括经历一段时间之后实体状态以及实体之间关系的改变；</a:t>
            </a:r>
            <a:endParaRPr lang="en-US" altLang="zh-CN" dirty="0"/>
          </a:p>
          <a:p>
            <a:pPr lvl="1"/>
            <a:r>
              <a:rPr lang="zh-CN" altLang="en-US" dirty="0"/>
              <a:t>语篇分析：语篇的结构分析和逻辑分析也是不可忽略的一个问题；</a:t>
            </a:r>
            <a:endParaRPr lang="en-US" altLang="zh-CN" dirty="0"/>
          </a:p>
          <a:p>
            <a:pPr lvl="1"/>
            <a:r>
              <a:rPr lang="zh-CN" altLang="en-US" dirty="0"/>
              <a:t>对于汉语文本而言，自动分词始终是一个无法绕过的拦路虎。</a:t>
            </a:r>
          </a:p>
        </p:txBody>
      </p:sp>
    </p:spTree>
  </p:cSld>
  <p:clrMapOvr>
    <a:masterClrMapping/>
  </p:clrMapOvr>
  <mc:AlternateContent xmlns:mc="http://schemas.openxmlformats.org/markup-compatibility/2006" xmlns:p14="http://schemas.microsoft.com/office/powerpoint/2010/main">
    <mc:Choice Requires="p14">
      <p:transition spd="slow" p14:dur="2000" advTm="197332"/>
    </mc:Choice>
    <mc:Fallback xmlns="">
      <p:transition spd="slow" advTm="19733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a:t>信息抽取的评测</a:t>
            </a:r>
          </a:p>
        </p:txBody>
      </p:sp>
      <p:sp>
        <p:nvSpPr>
          <p:cNvPr id="45059" name="内容占位符 2"/>
          <p:cNvSpPr>
            <a:spLocks noGrp="1"/>
          </p:cNvSpPr>
          <p:nvPr>
            <p:ph idx="1"/>
          </p:nvPr>
        </p:nvSpPr>
        <p:spPr/>
        <p:txBody>
          <a:bodyPr/>
          <a:lstStyle/>
          <a:p>
            <a:r>
              <a:rPr lang="zh-CN" altLang="en-US" dirty="0"/>
              <a:t>主要指标</a:t>
            </a:r>
            <a:endParaRPr lang="en-US" altLang="zh-CN" dirty="0"/>
          </a:p>
          <a:p>
            <a:pPr lvl="1"/>
            <a:r>
              <a:rPr lang="zh-CN" altLang="en-US" dirty="0"/>
              <a:t>召回率（</a:t>
            </a:r>
            <a:r>
              <a:rPr lang="en-US" altLang="zh-CN" dirty="0"/>
              <a:t>R, recall</a:t>
            </a:r>
            <a:r>
              <a:rPr lang="zh-CN" altLang="en-US" dirty="0"/>
              <a:t>）</a:t>
            </a:r>
            <a:endParaRPr lang="en-US" altLang="zh-CN" dirty="0"/>
          </a:p>
          <a:p>
            <a:pPr lvl="1"/>
            <a:r>
              <a:rPr lang="zh-CN" altLang="en-US" dirty="0"/>
              <a:t>准确率（</a:t>
            </a:r>
            <a:r>
              <a:rPr lang="en-US" altLang="zh-CN" dirty="0"/>
              <a:t>P, precision</a:t>
            </a:r>
            <a:r>
              <a:rPr lang="zh-CN" altLang="en-US" dirty="0"/>
              <a:t>）</a:t>
            </a:r>
            <a:endParaRPr lang="en-US" altLang="zh-CN" dirty="0"/>
          </a:p>
          <a:p>
            <a:pPr lvl="1"/>
            <a:r>
              <a:rPr lang="en-US" altLang="zh-CN" dirty="0"/>
              <a:t>F-</a:t>
            </a:r>
            <a:r>
              <a:rPr lang="zh-CN" altLang="en-US" dirty="0"/>
              <a:t>测度值（</a:t>
            </a:r>
            <a:r>
              <a:rPr lang="en-US" altLang="zh-CN" dirty="0"/>
              <a:t>F, F-measure</a:t>
            </a:r>
            <a:r>
              <a:rPr lang="zh-CN" altLang="en-US" dirty="0"/>
              <a:t>）</a:t>
            </a:r>
            <a:endParaRPr lang="en-US" altLang="zh-CN" dirty="0"/>
          </a:p>
          <a:p>
            <a:pPr marL="457200" lvl="1" indent="0">
              <a:buNone/>
            </a:pPr>
            <a:r>
              <a:rPr lang="fi-FI" altLang="zh-CN" dirty="0"/>
              <a:t>                    </a:t>
            </a:r>
            <a:r>
              <a:rPr lang="en-US" altLang="zh-CN" dirty="0"/>
              <a:t>F1</a:t>
            </a:r>
            <a:r>
              <a:rPr lang="fi-FI" altLang="zh-CN" dirty="0"/>
              <a:t> = (2 x PxR) / (P + R)</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9670"/>
    </mc:Choice>
    <mc:Fallback xmlns="">
      <p:transition spd="slow" advTm="796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27384"/>
            <a:ext cx="8229600" cy="792162"/>
          </a:xfrm>
        </p:spPr>
        <p:txBody>
          <a:bodyPr/>
          <a:lstStyle/>
          <a:p>
            <a:pPr eaLnBrk="1" hangingPunct="1"/>
            <a:r>
              <a:rPr lang="zh-CN" altLang="en-US" dirty="0"/>
              <a:t>知识点梳理</a:t>
            </a:r>
          </a:p>
        </p:txBody>
      </p:sp>
      <p:pic>
        <p:nvPicPr>
          <p:cNvPr id="45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9" y="724734"/>
            <a:ext cx="6906913" cy="6088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517061"/>
      </p:ext>
    </p:extLst>
  </p:cSld>
  <p:clrMapOvr>
    <a:masterClrMapping/>
  </p:clrMapOvr>
  <p:transition spd="slow" advTm="1322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en-US" altLang="zh-CN" dirty="0"/>
              <a:t>MUC</a:t>
            </a:r>
            <a:r>
              <a:rPr lang="zh-CN" altLang="en-US" dirty="0"/>
              <a:t>评测结果</a:t>
            </a:r>
          </a:p>
        </p:txBody>
      </p:sp>
      <p:sp>
        <p:nvSpPr>
          <p:cNvPr id="46083" name="内容占位符 2"/>
          <p:cNvSpPr>
            <a:spLocks noGrp="1"/>
          </p:cNvSpPr>
          <p:nvPr>
            <p:ph idx="1"/>
          </p:nvPr>
        </p:nvSpPr>
        <p:spPr/>
        <p:txBody>
          <a:bodyPr/>
          <a:lstStyle/>
          <a:p>
            <a:r>
              <a:rPr lang="en-US" altLang="zh-CN" dirty="0"/>
              <a:t>MUC</a:t>
            </a:r>
            <a:r>
              <a:rPr lang="zh-CN" altLang="en-US" dirty="0"/>
              <a:t>部分评测结果</a:t>
            </a:r>
            <a:endParaRPr lang="en-US" altLang="zh-CN" dirty="0"/>
          </a:p>
          <a:p>
            <a:pPr lvl="1"/>
            <a:r>
              <a:rPr lang="zh-CN" altLang="en-US" dirty="0"/>
              <a:t>“场景模板”填充得分普遍较差，</a:t>
            </a:r>
            <a:endParaRPr lang="en-US" altLang="zh-CN" dirty="0"/>
          </a:p>
          <a:p>
            <a:pPr lvl="1"/>
            <a:r>
              <a:rPr lang="zh-CN" altLang="en-US" dirty="0"/>
              <a:t>命名实体识别的结果较好，</a:t>
            </a:r>
            <a:endParaRPr lang="en-US" altLang="zh-CN" dirty="0"/>
          </a:p>
          <a:p>
            <a:pPr lvl="1"/>
            <a:r>
              <a:rPr lang="zh-CN" altLang="en-US" dirty="0"/>
              <a:t>相对而言，英语的结果要比汉语好。</a:t>
            </a:r>
          </a:p>
        </p:txBody>
      </p:sp>
    </p:spTree>
  </p:cSld>
  <p:clrMapOvr>
    <a:masterClrMapping/>
  </p:clrMapOvr>
  <mc:AlternateContent xmlns:mc="http://schemas.openxmlformats.org/markup-compatibility/2006" xmlns:p14="http://schemas.microsoft.com/office/powerpoint/2010/main">
    <mc:Choice Requires="p14">
      <p:transition spd="slow" p14:dur="2000" advTm="56863"/>
    </mc:Choice>
    <mc:Fallback xmlns="">
      <p:transition spd="slow" advTm="56863"/>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en-US" altLang="zh-CN" dirty="0"/>
              <a:t>5.3</a:t>
            </a:r>
            <a:r>
              <a:rPr lang="zh-CN" altLang="en-US" dirty="0"/>
              <a:t>信息抽取的发展与未来</a:t>
            </a:r>
          </a:p>
        </p:txBody>
      </p:sp>
      <p:sp>
        <p:nvSpPr>
          <p:cNvPr id="47107" name="内容占位符 2"/>
          <p:cNvSpPr>
            <a:spLocks noGrp="1"/>
          </p:cNvSpPr>
          <p:nvPr>
            <p:ph idx="1"/>
          </p:nvPr>
        </p:nvSpPr>
        <p:spPr>
          <a:xfrm>
            <a:off x="457200" y="1268760"/>
            <a:ext cx="8229600" cy="4525963"/>
          </a:xfrm>
        </p:spPr>
        <p:txBody>
          <a:bodyPr/>
          <a:lstStyle/>
          <a:p>
            <a:pPr algn="just" eaLnBrk="1" hangingPunct="1">
              <a:lnSpc>
                <a:spcPct val="150000"/>
              </a:lnSpc>
            </a:pPr>
            <a:r>
              <a:rPr lang="zh-CN" altLang="en-US" sz="2800" dirty="0"/>
              <a:t>早期阶段：自</a:t>
            </a:r>
            <a:r>
              <a:rPr lang="en-US" altLang="zh-CN" sz="2800" dirty="0"/>
              <a:t>20</a:t>
            </a:r>
            <a:r>
              <a:rPr lang="zh-CN" altLang="en-US" sz="2800" dirty="0"/>
              <a:t>世纪</a:t>
            </a:r>
            <a:r>
              <a:rPr lang="en-US" altLang="zh-CN" sz="2800" dirty="0"/>
              <a:t>60</a:t>
            </a:r>
            <a:r>
              <a:rPr lang="zh-CN" altLang="en-US" sz="2800" dirty="0"/>
              <a:t>年代中期信息抽取技术萌生到</a:t>
            </a:r>
            <a:r>
              <a:rPr lang="en-US" altLang="zh-CN" sz="2800" dirty="0"/>
              <a:t>20</a:t>
            </a:r>
            <a:r>
              <a:rPr lang="zh-CN" altLang="en-US" sz="2800" dirty="0"/>
              <a:t>世纪</a:t>
            </a:r>
            <a:r>
              <a:rPr lang="en-US" altLang="zh-CN" sz="2800" dirty="0"/>
              <a:t>80</a:t>
            </a:r>
            <a:r>
              <a:rPr lang="zh-CN" altLang="en-US" sz="2800" dirty="0"/>
              <a:t>年代中期，信息抽取技术缓慢发展。</a:t>
            </a:r>
            <a:endParaRPr lang="en-US" altLang="zh-CN" sz="2800" dirty="0"/>
          </a:p>
          <a:p>
            <a:pPr algn="just" eaLnBrk="1" hangingPunct="1">
              <a:lnSpc>
                <a:spcPct val="150000"/>
              </a:lnSpc>
            </a:pPr>
            <a:r>
              <a:rPr lang="zh-CN" altLang="en-US" sz="2800" dirty="0"/>
              <a:t>迅速发展时期：</a:t>
            </a:r>
            <a:r>
              <a:rPr lang="en-US" altLang="zh-CN" sz="2800" dirty="0"/>
              <a:t>20</a:t>
            </a:r>
            <a:r>
              <a:rPr lang="zh-CN" altLang="en-US" sz="2800" dirty="0"/>
              <a:t>世纪</a:t>
            </a:r>
            <a:r>
              <a:rPr lang="en-US" altLang="zh-CN" sz="2800" dirty="0"/>
              <a:t>80</a:t>
            </a:r>
            <a:r>
              <a:rPr lang="zh-CN" altLang="en-US" sz="2800" dirty="0"/>
              <a:t>年代美国政府提出了</a:t>
            </a:r>
            <a:r>
              <a:rPr lang="en-US" altLang="zh-CN" sz="2800" dirty="0"/>
              <a:t>TIPSTER</a:t>
            </a:r>
            <a:r>
              <a:rPr lang="zh-CN" altLang="en-US" sz="2800" dirty="0"/>
              <a:t>文本计划，尤其是一系列国际性评测会议的组织，如</a:t>
            </a:r>
            <a:r>
              <a:rPr lang="en-US" altLang="zh-CN" sz="2800" dirty="0"/>
              <a:t>MUC, TREC, MET(Multilingual Entity Task), SUMAC (Summarization Analysis Conference)</a:t>
            </a:r>
            <a:r>
              <a:rPr lang="zh-CN" altLang="en-US" sz="2800" dirty="0"/>
              <a:t>等，大大推动了信息抽取技术的发展。</a:t>
            </a:r>
          </a:p>
        </p:txBody>
      </p:sp>
    </p:spTree>
  </p:cSld>
  <p:clrMapOvr>
    <a:masterClrMapping/>
  </p:clrMapOvr>
  <mc:AlternateContent xmlns:mc="http://schemas.openxmlformats.org/markup-compatibility/2006" xmlns:p14="http://schemas.microsoft.com/office/powerpoint/2010/main">
    <mc:Choice Requires="p14">
      <p:transition spd="slow" p14:dur="2000" advTm="81695"/>
    </mc:Choice>
    <mc:Fallback xmlns="">
      <p:transition spd="slow" advTm="81695"/>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457200" y="116632"/>
            <a:ext cx="8229600" cy="1080120"/>
          </a:xfrm>
        </p:spPr>
        <p:txBody>
          <a:bodyPr/>
          <a:lstStyle/>
          <a:p>
            <a:r>
              <a:rPr lang="en-US" altLang="zh-CN" dirty="0"/>
              <a:t>MUC</a:t>
            </a:r>
            <a:r>
              <a:rPr lang="zh-CN" altLang="en-US" dirty="0"/>
              <a:t>会议</a:t>
            </a:r>
          </a:p>
        </p:txBody>
      </p:sp>
      <p:sp>
        <p:nvSpPr>
          <p:cNvPr id="48131" name="内容占位符 2"/>
          <p:cNvSpPr>
            <a:spLocks noGrp="1"/>
          </p:cNvSpPr>
          <p:nvPr>
            <p:ph idx="1"/>
          </p:nvPr>
        </p:nvSpPr>
        <p:spPr>
          <a:xfrm>
            <a:off x="283044" y="1196752"/>
            <a:ext cx="8577911" cy="4525963"/>
          </a:xfrm>
        </p:spPr>
        <p:txBody>
          <a:bodyPr/>
          <a:lstStyle/>
          <a:p>
            <a:pPr algn="just">
              <a:lnSpc>
                <a:spcPct val="150000"/>
              </a:lnSpc>
            </a:pPr>
            <a:r>
              <a:rPr lang="zh-CN" altLang="en-US" dirty="0"/>
              <a:t>除了时代发展的大环境因素以外，可以说，</a:t>
            </a:r>
            <a:r>
              <a:rPr lang="en-US" altLang="zh-CN" dirty="0"/>
              <a:t>MUC</a:t>
            </a:r>
            <a:r>
              <a:rPr lang="zh-CN" altLang="en-US" dirty="0"/>
              <a:t>的组织和召开对于信息抽取技术的发展起了决定性的促进作用。</a:t>
            </a:r>
            <a:endParaRPr lang="en-US" altLang="zh-CN" dirty="0"/>
          </a:p>
          <a:p>
            <a:pPr algn="just">
              <a:lnSpc>
                <a:spcPct val="150000"/>
              </a:lnSpc>
            </a:pPr>
            <a:r>
              <a:rPr lang="zh-CN" altLang="en-US" dirty="0"/>
              <a:t>第一届</a:t>
            </a:r>
            <a:r>
              <a:rPr lang="en-US" altLang="zh-CN" dirty="0"/>
              <a:t>MUC</a:t>
            </a:r>
            <a:r>
              <a:rPr lang="zh-CN" altLang="en-US" dirty="0"/>
              <a:t>会议于</a:t>
            </a:r>
            <a:r>
              <a:rPr lang="en-US" altLang="zh-CN" dirty="0"/>
              <a:t>1987</a:t>
            </a:r>
            <a:r>
              <a:rPr lang="zh-CN" altLang="en-US" dirty="0"/>
              <a:t>年</a:t>
            </a:r>
            <a:r>
              <a:rPr lang="en-US" altLang="zh-CN" dirty="0"/>
              <a:t>5</a:t>
            </a:r>
            <a:r>
              <a:rPr lang="zh-CN" altLang="en-US" dirty="0"/>
              <a:t>月召开，当时既没有明确的任务定义，也没有具体的评测标准，总共有</a:t>
            </a:r>
            <a:r>
              <a:rPr lang="en-US" altLang="zh-CN" dirty="0"/>
              <a:t>6</a:t>
            </a:r>
            <a:r>
              <a:rPr lang="zh-CN" altLang="en-US" dirty="0"/>
              <a:t>个系统参加 ，所处理的文本是海军军事情报，每个系统的输出格式都不一样。</a:t>
            </a:r>
          </a:p>
        </p:txBody>
      </p:sp>
    </p:spTree>
  </p:cSld>
  <p:clrMapOvr>
    <a:masterClrMapping/>
  </p:clrMapOvr>
  <mc:AlternateContent xmlns:mc="http://schemas.openxmlformats.org/markup-compatibility/2006" xmlns:p14="http://schemas.microsoft.com/office/powerpoint/2010/main">
    <mc:Choice Requires="p14">
      <p:transition spd="slow" p14:dur="2000" advTm="78365"/>
    </mc:Choice>
    <mc:Fallback xmlns="">
      <p:transition spd="slow" advTm="78365"/>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457200" y="274638"/>
            <a:ext cx="8229600" cy="706090"/>
          </a:xfrm>
        </p:spPr>
        <p:txBody>
          <a:bodyPr/>
          <a:lstStyle/>
          <a:p>
            <a:r>
              <a:rPr lang="en-US" altLang="zh-CN" dirty="0"/>
              <a:t>MUC</a:t>
            </a:r>
            <a:r>
              <a:rPr lang="zh-CN" altLang="en-US" dirty="0"/>
              <a:t>会议</a:t>
            </a:r>
          </a:p>
        </p:txBody>
      </p:sp>
      <p:sp>
        <p:nvSpPr>
          <p:cNvPr id="49155" name="内容占位符 2"/>
          <p:cNvSpPr>
            <a:spLocks noGrp="1"/>
          </p:cNvSpPr>
          <p:nvPr>
            <p:ph idx="1"/>
          </p:nvPr>
        </p:nvSpPr>
        <p:spPr>
          <a:xfrm>
            <a:off x="457200" y="908720"/>
            <a:ext cx="8229600" cy="4525963"/>
          </a:xfrm>
        </p:spPr>
        <p:txBody>
          <a:bodyPr/>
          <a:lstStyle/>
          <a:p>
            <a:pPr algn="just">
              <a:lnSpc>
                <a:spcPct val="150000"/>
              </a:lnSpc>
            </a:pPr>
            <a:r>
              <a:rPr lang="en-US" altLang="zh-CN" sz="2800" dirty="0"/>
              <a:t>MUC-2</a:t>
            </a:r>
            <a:r>
              <a:rPr lang="zh-CN" altLang="en-US" sz="2800" dirty="0"/>
              <a:t>于</a:t>
            </a:r>
            <a:r>
              <a:rPr lang="en-US" altLang="zh-CN" sz="2800" dirty="0"/>
              <a:t>1989</a:t>
            </a:r>
            <a:r>
              <a:rPr lang="zh-CN" altLang="en-US" sz="2800" dirty="0"/>
              <a:t>年</a:t>
            </a:r>
            <a:r>
              <a:rPr lang="en-US" altLang="zh-CN" sz="2800" dirty="0"/>
              <a:t>5</a:t>
            </a:r>
            <a:r>
              <a:rPr lang="zh-CN" altLang="en-US" sz="2800" dirty="0"/>
              <a:t>月举行，共有</a:t>
            </a:r>
            <a:r>
              <a:rPr lang="en-US" altLang="zh-CN" sz="2800" dirty="0"/>
              <a:t>8</a:t>
            </a:r>
            <a:r>
              <a:rPr lang="zh-CN" altLang="en-US" sz="2800" dirty="0"/>
              <a:t>个系统参加，处理的文本类型与</a:t>
            </a:r>
            <a:r>
              <a:rPr lang="en-US" altLang="zh-CN" sz="2800" dirty="0"/>
              <a:t>MUC-1</a:t>
            </a:r>
            <a:r>
              <a:rPr lang="zh-CN" altLang="en-US" sz="2800" dirty="0"/>
              <a:t>一样。</a:t>
            </a:r>
            <a:r>
              <a:rPr lang="en-US" altLang="zh-CN" sz="2800" dirty="0"/>
              <a:t>MUC-2</a:t>
            </a:r>
            <a:r>
              <a:rPr lang="zh-CN" altLang="en-US" sz="2800" dirty="0"/>
              <a:t>开始有了明确的任务定义，规定了模板以及槽的填充规则，抽取任务被明确为一个模板填充的过程。</a:t>
            </a:r>
          </a:p>
          <a:p>
            <a:pPr algn="just">
              <a:lnSpc>
                <a:spcPct val="150000"/>
              </a:lnSpc>
            </a:pPr>
            <a:r>
              <a:rPr lang="en-US" altLang="zh-CN" sz="2800" dirty="0"/>
              <a:t>MUC-3</a:t>
            </a:r>
            <a:r>
              <a:rPr lang="zh-CN" altLang="en-US" sz="2800" dirty="0"/>
              <a:t>于</a:t>
            </a:r>
            <a:r>
              <a:rPr lang="en-US" altLang="zh-CN" sz="2800" dirty="0"/>
              <a:t>1991</a:t>
            </a:r>
            <a:r>
              <a:rPr lang="zh-CN" altLang="en-US" sz="2800" dirty="0"/>
              <a:t>年</a:t>
            </a:r>
            <a:r>
              <a:rPr lang="en-US" altLang="zh-CN" sz="2800" dirty="0"/>
              <a:t>5</a:t>
            </a:r>
            <a:r>
              <a:rPr lang="zh-CN" altLang="en-US" sz="2800" dirty="0"/>
              <a:t>月举行，共有</a:t>
            </a:r>
            <a:r>
              <a:rPr lang="en-US" altLang="zh-CN" sz="2800" dirty="0"/>
              <a:t>15</a:t>
            </a:r>
            <a:r>
              <a:rPr lang="zh-CN" altLang="en-US" sz="2800" dirty="0"/>
              <a:t>个系统参加，抽取任务是从新闻报告中抽取拉丁美洲恐怖事件的信息，定义的抽取模板由</a:t>
            </a:r>
            <a:r>
              <a:rPr lang="en-US" altLang="zh-CN" sz="2800" dirty="0"/>
              <a:t>18</a:t>
            </a:r>
            <a:r>
              <a:rPr lang="zh-CN" altLang="en-US" sz="2800" dirty="0"/>
              <a:t>个槽组成。从</a:t>
            </a:r>
            <a:r>
              <a:rPr lang="en-US" altLang="zh-CN" sz="2800" dirty="0"/>
              <a:t>MUC-3</a:t>
            </a:r>
            <a:r>
              <a:rPr lang="zh-CN" altLang="en-US" sz="2800" dirty="0"/>
              <a:t>开始引入正式的评测标准，其中借用了信息检索领域采用的一些概念，如召回率和准确率等。</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06072"/>
    </mc:Choice>
    <mc:Fallback xmlns="">
      <p:transition spd="slow" advTm="106072"/>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457200" y="160337"/>
            <a:ext cx="8229600" cy="820391"/>
          </a:xfrm>
        </p:spPr>
        <p:txBody>
          <a:bodyPr/>
          <a:lstStyle/>
          <a:p>
            <a:r>
              <a:rPr lang="en-US" altLang="zh-CN" dirty="0"/>
              <a:t>MUC</a:t>
            </a:r>
            <a:r>
              <a:rPr lang="zh-CN" altLang="en-US" dirty="0"/>
              <a:t>会议</a:t>
            </a:r>
          </a:p>
        </p:txBody>
      </p:sp>
      <p:sp>
        <p:nvSpPr>
          <p:cNvPr id="50179" name="内容占位符 2"/>
          <p:cNvSpPr>
            <a:spLocks noGrp="1"/>
          </p:cNvSpPr>
          <p:nvPr>
            <p:ph idx="1"/>
          </p:nvPr>
        </p:nvSpPr>
        <p:spPr>
          <a:xfrm>
            <a:off x="318356" y="980728"/>
            <a:ext cx="8507288" cy="4525963"/>
          </a:xfrm>
        </p:spPr>
        <p:txBody>
          <a:bodyPr/>
          <a:lstStyle/>
          <a:p>
            <a:pPr>
              <a:lnSpc>
                <a:spcPct val="150000"/>
              </a:lnSpc>
            </a:pPr>
            <a:r>
              <a:rPr lang="en-US" altLang="zh-CN" sz="2800" dirty="0"/>
              <a:t>MUC-4</a:t>
            </a:r>
            <a:r>
              <a:rPr lang="zh-CN" altLang="en-US" sz="2800" dirty="0"/>
              <a:t>于</a:t>
            </a:r>
            <a:r>
              <a:rPr lang="en-US" altLang="zh-CN" sz="2800" dirty="0"/>
              <a:t>1992</a:t>
            </a:r>
            <a:r>
              <a:rPr lang="zh-CN" altLang="en-US" sz="2800" dirty="0"/>
              <a:t>年</a:t>
            </a:r>
            <a:r>
              <a:rPr lang="en-US" altLang="zh-CN" sz="2800" dirty="0"/>
              <a:t>6</a:t>
            </a:r>
            <a:r>
              <a:rPr lang="zh-CN" altLang="en-US" sz="2800" dirty="0"/>
              <a:t>月举行，共有</a:t>
            </a:r>
            <a:r>
              <a:rPr lang="en-US" altLang="zh-CN" sz="2800" dirty="0"/>
              <a:t>17</a:t>
            </a:r>
            <a:r>
              <a:rPr lang="zh-CN" altLang="en-US" sz="2800" dirty="0"/>
              <a:t>个系统参加，任务与</a:t>
            </a:r>
            <a:r>
              <a:rPr lang="en-US" altLang="zh-CN" sz="2800" dirty="0"/>
              <a:t>MUC-3</a:t>
            </a:r>
            <a:r>
              <a:rPr lang="zh-CN" altLang="en-US" sz="2800" dirty="0"/>
              <a:t>一样，仍然是从新闻报告中抽取恐怖事件信息。但抽取模板变得更复杂了，总共由</a:t>
            </a:r>
            <a:r>
              <a:rPr lang="en-US" altLang="zh-CN" sz="2800" dirty="0"/>
              <a:t>24</a:t>
            </a:r>
            <a:r>
              <a:rPr lang="zh-CN" altLang="en-US" sz="2800" dirty="0"/>
              <a:t>个槽组成。从这次会议开始</a:t>
            </a:r>
            <a:r>
              <a:rPr lang="en-US" altLang="zh-CN" sz="2800" dirty="0"/>
              <a:t>MUC</a:t>
            </a:r>
            <a:r>
              <a:rPr lang="zh-CN" altLang="en-US" sz="2800" dirty="0"/>
              <a:t>被纳入</a:t>
            </a:r>
            <a:r>
              <a:rPr lang="en-US" altLang="zh-CN" sz="2800" dirty="0"/>
              <a:t>TIPSTER</a:t>
            </a:r>
            <a:r>
              <a:rPr lang="zh-CN" altLang="en-US" sz="2800" dirty="0"/>
              <a:t>文本项目。</a:t>
            </a:r>
          </a:p>
          <a:p>
            <a:pPr>
              <a:lnSpc>
                <a:spcPct val="150000"/>
              </a:lnSpc>
            </a:pPr>
            <a:r>
              <a:rPr lang="en-US" altLang="zh-CN" sz="2800" dirty="0"/>
              <a:t>TIPSTER</a:t>
            </a:r>
            <a:r>
              <a:rPr lang="zh-CN" altLang="en-US" sz="2800" dirty="0"/>
              <a:t>文本项目由美国国防高级研究计划委员会组织，</a:t>
            </a:r>
            <a:r>
              <a:rPr lang="en-US" altLang="zh-CN" sz="2800" dirty="0"/>
              <a:t>1991</a:t>
            </a:r>
            <a:r>
              <a:rPr lang="zh-CN" altLang="en-US" sz="2800" dirty="0"/>
              <a:t>年开始实施，</a:t>
            </a:r>
            <a:r>
              <a:rPr lang="en-US" altLang="zh-CN" sz="2800" dirty="0"/>
              <a:t>1998</a:t>
            </a:r>
            <a:r>
              <a:rPr lang="zh-CN" altLang="en-US" sz="2800" dirty="0"/>
              <a:t>年秋天终止。该项目致力于推动和促进提高文本处理技术水平，重点是文档检索、信息抽取、自动文摘等技术，共分三个阶段实施。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92863"/>
    </mc:Choice>
    <mc:Fallback xmlns="">
      <p:transition spd="slow" advTm="92863"/>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457200" y="1257572"/>
            <a:ext cx="8229600" cy="5411788"/>
          </a:xfrm>
        </p:spPr>
        <p:txBody>
          <a:bodyPr/>
          <a:lstStyle/>
          <a:p>
            <a:r>
              <a:rPr lang="en-US" altLang="zh-CN" sz="2800" dirty="0"/>
              <a:t>MUC-5</a:t>
            </a:r>
            <a:r>
              <a:rPr lang="zh-CN" altLang="en-US" sz="2800" dirty="0"/>
              <a:t>于</a:t>
            </a:r>
            <a:r>
              <a:rPr lang="en-US" altLang="zh-CN" sz="2800" dirty="0"/>
              <a:t>1993</a:t>
            </a:r>
            <a:r>
              <a:rPr lang="zh-CN" altLang="en-US" sz="2800" dirty="0"/>
              <a:t>年</a:t>
            </a:r>
            <a:r>
              <a:rPr lang="en-US" altLang="zh-CN" sz="2800" dirty="0"/>
              <a:t>8</a:t>
            </a:r>
            <a:r>
              <a:rPr lang="zh-CN" altLang="en-US" sz="2800" dirty="0"/>
              <a:t>月举行，共有</a:t>
            </a:r>
            <a:r>
              <a:rPr lang="en-US" altLang="zh-CN" sz="2800" dirty="0"/>
              <a:t>17</a:t>
            </a:r>
            <a:r>
              <a:rPr lang="zh-CN" altLang="en-US" sz="2800" dirty="0"/>
              <a:t>个系统参加：美国</a:t>
            </a:r>
            <a:r>
              <a:rPr lang="en-US" altLang="zh-CN" sz="2800" dirty="0"/>
              <a:t>14</a:t>
            </a:r>
            <a:r>
              <a:rPr lang="zh-CN" altLang="en-US" sz="2800" dirty="0"/>
              <a:t>个，英国、加拿大、日本各一个。此次会议设计了两个目标场景：金融领域中的公司合资情况、微电子技术领域中四种芯片制造处理技术的进展情况。除英语外，</a:t>
            </a:r>
            <a:r>
              <a:rPr lang="en-US" altLang="zh-CN" sz="2800" dirty="0"/>
              <a:t>MUC-5</a:t>
            </a:r>
            <a:r>
              <a:rPr lang="zh-CN" altLang="en-US" sz="2800" dirty="0"/>
              <a:t>还对日语信息抽取系统进行了测试。在本次会议上，组织者尝试采用平均填充错误率（</a:t>
            </a:r>
            <a:r>
              <a:rPr lang="en-US" altLang="zh-CN" sz="2800" dirty="0"/>
              <a:t>ERR, Error Per Response Fill</a:t>
            </a:r>
            <a:r>
              <a:rPr lang="zh-CN" altLang="en-US" sz="2800" dirty="0"/>
              <a:t>）作为主要评价指标。与以前相比，</a:t>
            </a:r>
            <a:r>
              <a:rPr lang="en-US" altLang="zh-CN" sz="2800" dirty="0"/>
              <a:t>MUC-5</a:t>
            </a:r>
            <a:r>
              <a:rPr lang="zh-CN" altLang="en-US" sz="2800" dirty="0"/>
              <a:t>抽取任务的复杂性更大，比如公司合资场景需要填充</a:t>
            </a:r>
            <a:r>
              <a:rPr lang="en-US" altLang="zh-CN" sz="2800" dirty="0"/>
              <a:t>11</a:t>
            </a:r>
            <a:r>
              <a:rPr lang="zh-CN" altLang="en-US" sz="2800" dirty="0"/>
              <a:t>种子模板总共</a:t>
            </a:r>
            <a:r>
              <a:rPr lang="en-US" altLang="zh-CN" sz="2800" dirty="0"/>
              <a:t>47</a:t>
            </a:r>
            <a:r>
              <a:rPr lang="zh-CN" altLang="en-US" sz="2800" dirty="0"/>
              <a:t>个槽，光任务描述文档就有</a:t>
            </a:r>
            <a:r>
              <a:rPr lang="en-US" altLang="zh-CN" sz="2800" dirty="0"/>
              <a:t>40</a:t>
            </a:r>
            <a:r>
              <a:rPr lang="zh-CN" altLang="en-US" sz="2800" dirty="0"/>
              <a:t>多页。</a:t>
            </a:r>
            <a:r>
              <a:rPr lang="en-US" altLang="zh-CN" sz="2800" dirty="0"/>
              <a:t>MUC-5</a:t>
            </a:r>
            <a:r>
              <a:rPr lang="zh-CN" altLang="en-US" sz="2800" dirty="0"/>
              <a:t>的模板和槽填充规范是</a:t>
            </a:r>
            <a:r>
              <a:rPr lang="en-US" altLang="zh-CN" sz="2800" dirty="0"/>
              <a:t>MUC</a:t>
            </a:r>
            <a:r>
              <a:rPr lang="zh-CN" altLang="en-US" sz="2800" dirty="0"/>
              <a:t>系列评测中最复杂的</a:t>
            </a:r>
            <a:r>
              <a:rPr lang="zh-CN" altLang="en-US" dirty="0"/>
              <a:t>。</a:t>
            </a:r>
          </a:p>
          <a:p>
            <a:endParaRPr lang="zh-CN" altLang="en-US" dirty="0"/>
          </a:p>
        </p:txBody>
      </p:sp>
      <p:sp>
        <p:nvSpPr>
          <p:cNvPr id="3" name="标题 1">
            <a:extLst>
              <a:ext uri="{FF2B5EF4-FFF2-40B4-BE49-F238E27FC236}">
                <a16:creationId xmlns:a16="http://schemas.microsoft.com/office/drawing/2014/main" id="{0C1883F6-AC5E-4E43-ACD5-7E04E9DE2AA0}"/>
              </a:ext>
            </a:extLst>
          </p:cNvPr>
          <p:cNvSpPr>
            <a:spLocks noGrp="1"/>
          </p:cNvSpPr>
          <p:nvPr>
            <p:ph type="title"/>
          </p:nvPr>
        </p:nvSpPr>
        <p:spPr>
          <a:xfrm>
            <a:off x="457200" y="157886"/>
            <a:ext cx="8229600" cy="1143000"/>
          </a:xfrm>
        </p:spPr>
        <p:txBody>
          <a:bodyPr/>
          <a:lstStyle/>
          <a:p>
            <a:r>
              <a:rPr lang="en-US" altLang="zh-CN" dirty="0"/>
              <a:t>MUC</a:t>
            </a:r>
            <a:r>
              <a:rPr lang="zh-CN" altLang="en-US" dirty="0"/>
              <a:t>会议</a:t>
            </a:r>
          </a:p>
        </p:txBody>
      </p:sp>
    </p:spTree>
  </p:cSld>
  <p:clrMapOvr>
    <a:masterClrMapping/>
  </p:clrMapOvr>
  <mc:AlternateContent xmlns:mc="http://schemas.openxmlformats.org/markup-compatibility/2006" xmlns:p14="http://schemas.microsoft.com/office/powerpoint/2010/main">
    <mc:Choice Requires="p14">
      <p:transition spd="slow" p14:dur="2000" advTm="129391"/>
    </mc:Choice>
    <mc:Fallback xmlns="">
      <p:transition spd="slow" advTm="129391"/>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457200" y="274638"/>
            <a:ext cx="8229600" cy="778098"/>
          </a:xfrm>
        </p:spPr>
        <p:txBody>
          <a:bodyPr/>
          <a:lstStyle/>
          <a:p>
            <a:r>
              <a:rPr lang="en-US" altLang="zh-CN" dirty="0"/>
              <a:t>MUC</a:t>
            </a:r>
            <a:r>
              <a:rPr lang="zh-CN" altLang="en-US" dirty="0"/>
              <a:t>会议</a:t>
            </a:r>
          </a:p>
        </p:txBody>
      </p:sp>
      <p:sp>
        <p:nvSpPr>
          <p:cNvPr id="52227" name="内容占位符 2"/>
          <p:cNvSpPr>
            <a:spLocks noGrp="1"/>
          </p:cNvSpPr>
          <p:nvPr>
            <p:ph idx="1"/>
          </p:nvPr>
        </p:nvSpPr>
        <p:spPr>
          <a:xfrm>
            <a:off x="457200" y="1023594"/>
            <a:ext cx="8363272" cy="4525963"/>
          </a:xfrm>
        </p:spPr>
        <p:txBody>
          <a:bodyPr/>
          <a:lstStyle/>
          <a:p>
            <a:pPr algn="just">
              <a:lnSpc>
                <a:spcPct val="150000"/>
              </a:lnSpc>
            </a:pPr>
            <a:r>
              <a:rPr lang="en-US" altLang="zh-CN" sz="2800" dirty="0"/>
              <a:t>MUC-6</a:t>
            </a:r>
            <a:r>
              <a:rPr lang="zh-CN" altLang="en-US" sz="2800" dirty="0"/>
              <a:t>于</a:t>
            </a:r>
            <a:r>
              <a:rPr lang="en-US" altLang="zh-CN" sz="2800" dirty="0"/>
              <a:t>1995</a:t>
            </a:r>
            <a:r>
              <a:rPr lang="zh-CN" altLang="en-US" sz="2800" dirty="0"/>
              <a:t>年</a:t>
            </a:r>
            <a:r>
              <a:rPr lang="en-US" altLang="zh-CN" sz="2800" dirty="0"/>
              <a:t>9</a:t>
            </a:r>
            <a:r>
              <a:rPr lang="zh-CN" altLang="en-US" sz="2800" dirty="0"/>
              <a:t>月举行，训练时的目标场景是劳动争议的协商情况，测试时的目标场景是公司管理人员的职务变动情况，共有</a:t>
            </a:r>
            <a:r>
              <a:rPr lang="en-US" altLang="zh-CN" sz="2800" dirty="0"/>
              <a:t>16</a:t>
            </a:r>
            <a:r>
              <a:rPr lang="zh-CN" altLang="en-US" sz="2800" dirty="0"/>
              <a:t>家单位参加。</a:t>
            </a:r>
            <a:r>
              <a:rPr lang="en-US" altLang="zh-CN" sz="2800" dirty="0"/>
              <a:t>MUC-6</a:t>
            </a:r>
            <a:r>
              <a:rPr lang="zh-CN" altLang="en-US" sz="2800" dirty="0"/>
              <a:t>的评测更为细致，强调系统的可移植性以及对文本的深层理解能力。除了原有的场景模板（</a:t>
            </a:r>
            <a:r>
              <a:rPr lang="en-US" altLang="zh-CN" sz="2800" dirty="0"/>
              <a:t>Scenario Templates</a:t>
            </a:r>
            <a:r>
              <a:rPr lang="zh-CN" altLang="en-US" sz="2800" dirty="0"/>
              <a:t>）填充任务外，又引入三个新的评测任务：命名实体（</a:t>
            </a:r>
            <a:r>
              <a:rPr lang="en-US" altLang="zh-CN" sz="2800" dirty="0"/>
              <a:t>Named Entity</a:t>
            </a:r>
            <a:r>
              <a:rPr lang="zh-CN" altLang="en-US" sz="2800" dirty="0"/>
              <a:t>）识别、共指（</a:t>
            </a:r>
            <a:r>
              <a:rPr lang="en-US" altLang="zh-CN" sz="2800" dirty="0"/>
              <a:t>Coreference</a:t>
            </a:r>
            <a:r>
              <a:rPr lang="zh-CN" altLang="en-US" sz="2800" dirty="0"/>
              <a:t>）关系确定、模板元素（</a:t>
            </a:r>
            <a:r>
              <a:rPr lang="en-US" altLang="zh-CN" sz="2800" dirty="0"/>
              <a:t>Template Element</a:t>
            </a:r>
            <a:r>
              <a:rPr lang="zh-CN" altLang="en-US" sz="2800" dirty="0"/>
              <a:t>）填充等</a:t>
            </a:r>
            <a:r>
              <a:rPr lang="zh-CN" altLang="en-US" dirty="0"/>
              <a:t>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34447"/>
    </mc:Choice>
    <mc:Fallback xmlns="">
      <p:transition spd="slow" advTm="134447"/>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dirty="0"/>
              <a:t>MUC</a:t>
            </a:r>
            <a:r>
              <a:rPr lang="zh-CN" altLang="en-US" dirty="0"/>
              <a:t>会议</a:t>
            </a:r>
          </a:p>
        </p:txBody>
      </p:sp>
      <p:sp>
        <p:nvSpPr>
          <p:cNvPr id="53251" name="内容占位符 2"/>
          <p:cNvSpPr>
            <a:spLocks noGrp="1"/>
          </p:cNvSpPr>
          <p:nvPr>
            <p:ph idx="1"/>
          </p:nvPr>
        </p:nvSpPr>
        <p:spPr/>
        <p:txBody>
          <a:bodyPr/>
          <a:lstStyle/>
          <a:p>
            <a:pPr>
              <a:lnSpc>
                <a:spcPct val="150000"/>
              </a:lnSpc>
            </a:pPr>
            <a:r>
              <a:rPr lang="en-US" altLang="zh-CN" sz="2800" dirty="0"/>
              <a:t>MUC-7</a:t>
            </a:r>
            <a:r>
              <a:rPr lang="zh-CN" altLang="en-US" sz="2800" dirty="0"/>
              <a:t>于</a:t>
            </a:r>
            <a:r>
              <a:rPr lang="en-US" altLang="zh-CN" sz="2800" dirty="0"/>
              <a:t>1998</a:t>
            </a:r>
            <a:r>
              <a:rPr lang="zh-CN" altLang="en-US" sz="2800" dirty="0"/>
              <a:t>年</a:t>
            </a:r>
            <a:r>
              <a:rPr lang="en-US" altLang="zh-CN" sz="2800" dirty="0"/>
              <a:t>4</a:t>
            </a:r>
            <a:r>
              <a:rPr lang="zh-CN" altLang="en-US" sz="2800" dirty="0"/>
              <a:t>月举行。训练时的目标场景是飞机失事事件，测试时的目标场景是航天器发射事件。除</a:t>
            </a:r>
            <a:r>
              <a:rPr lang="en-US" altLang="zh-CN" sz="2800" dirty="0"/>
              <a:t>MUC-6</a:t>
            </a:r>
            <a:r>
              <a:rPr lang="zh-CN" altLang="en-US" sz="2800" dirty="0"/>
              <a:t>已有的四项评测任务外，</a:t>
            </a:r>
            <a:r>
              <a:rPr lang="en-US" altLang="zh-CN" sz="2800" dirty="0"/>
              <a:t>MUC-7</a:t>
            </a:r>
            <a:r>
              <a:rPr lang="zh-CN" altLang="en-US" sz="2800" dirty="0"/>
              <a:t>又增加了一项新任务</a:t>
            </a:r>
            <a:r>
              <a:rPr lang="en-US" altLang="zh-CN" sz="2800" dirty="0"/>
              <a:t>——</a:t>
            </a:r>
            <a:r>
              <a:rPr lang="zh-CN" altLang="en-US" sz="2800" dirty="0"/>
              <a:t>模板关系任务，它意在确定实体之间与特定领域无关的关系 。共有</a:t>
            </a:r>
            <a:r>
              <a:rPr lang="en-US" altLang="zh-CN" sz="2800" dirty="0"/>
              <a:t>18</a:t>
            </a:r>
            <a:r>
              <a:rPr lang="zh-CN" altLang="en-US" sz="2800" dirty="0"/>
              <a:t>家单位参加了</a:t>
            </a:r>
            <a:r>
              <a:rPr lang="en-US" altLang="zh-CN" sz="2800" dirty="0"/>
              <a:t>MUC-7</a:t>
            </a:r>
            <a:r>
              <a:rPr lang="zh-CN" altLang="en-US" sz="2800" dirty="0"/>
              <a:t>评测。</a:t>
            </a:r>
          </a:p>
        </p:txBody>
      </p:sp>
    </p:spTree>
  </p:cSld>
  <p:clrMapOvr>
    <a:masterClrMapping/>
  </p:clrMapOvr>
  <mc:AlternateContent xmlns:mc="http://schemas.openxmlformats.org/markup-compatibility/2006" xmlns:p14="http://schemas.microsoft.com/office/powerpoint/2010/main">
    <mc:Choice Requires="p14">
      <p:transition spd="slow" p14:dur="2000" advTm="54332"/>
    </mc:Choice>
    <mc:Fallback xmlns="">
      <p:transition spd="slow" advTm="54332"/>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dirty="0"/>
              <a:t>MUC</a:t>
            </a:r>
            <a:r>
              <a:rPr lang="zh-CN" altLang="en-US" dirty="0"/>
              <a:t>会议</a:t>
            </a:r>
          </a:p>
        </p:txBody>
      </p:sp>
      <p:sp>
        <p:nvSpPr>
          <p:cNvPr id="54275" name="内容占位符 2"/>
          <p:cNvSpPr>
            <a:spLocks noGrp="1"/>
          </p:cNvSpPr>
          <p:nvPr>
            <p:ph idx="1"/>
          </p:nvPr>
        </p:nvSpPr>
        <p:spPr>
          <a:xfrm>
            <a:off x="441242" y="1268760"/>
            <a:ext cx="8379229" cy="4525963"/>
          </a:xfrm>
        </p:spPr>
        <p:txBody>
          <a:bodyPr/>
          <a:lstStyle/>
          <a:p>
            <a:pPr algn="just">
              <a:lnSpc>
                <a:spcPct val="150000"/>
              </a:lnSpc>
            </a:pPr>
            <a:r>
              <a:rPr lang="zh-CN" altLang="en-US" sz="2800" dirty="0"/>
              <a:t>值得注意的是，在</a:t>
            </a:r>
            <a:r>
              <a:rPr lang="en-US" altLang="zh-CN" sz="2800" dirty="0"/>
              <a:t>MUC-6</a:t>
            </a:r>
            <a:r>
              <a:rPr lang="zh-CN" altLang="en-US" sz="2800" dirty="0"/>
              <a:t>和</a:t>
            </a:r>
            <a:r>
              <a:rPr lang="en-US" altLang="zh-CN" sz="2800" dirty="0"/>
              <a:t>MUC-7</a:t>
            </a:r>
            <a:r>
              <a:rPr lang="zh-CN" altLang="en-US" sz="2800" dirty="0"/>
              <a:t>中开发者只允许用四周的时间进行系统的移植，而在先前的评测中常常允许有</a:t>
            </a:r>
            <a:r>
              <a:rPr lang="en-US" altLang="zh-CN" sz="2800" dirty="0"/>
              <a:t>6-9</a:t>
            </a:r>
            <a:r>
              <a:rPr lang="zh-CN" altLang="en-US" sz="2800" dirty="0"/>
              <a:t>个月的移植时间。</a:t>
            </a:r>
            <a:r>
              <a:rPr lang="en-US" altLang="zh-CN" sz="2800" dirty="0"/>
              <a:t>MUC-7</a:t>
            </a:r>
            <a:r>
              <a:rPr lang="zh-CN" altLang="en-US" sz="2800" dirty="0"/>
              <a:t>首次</a:t>
            </a:r>
            <a:r>
              <a:rPr lang="en-US" altLang="zh-CN" sz="2800" dirty="0"/>
              <a:t>(</a:t>
            </a:r>
            <a:r>
              <a:rPr lang="zh-CN" altLang="en-US" sz="2800" dirty="0"/>
              <a:t>也是最后一届</a:t>
            </a:r>
            <a:r>
              <a:rPr lang="en-US" altLang="zh-CN" sz="2800" dirty="0"/>
              <a:t>)</a:t>
            </a:r>
            <a:r>
              <a:rPr lang="zh-CN" altLang="en-US" sz="2800" dirty="0"/>
              <a:t>引入了关系抽取的任务，并称其为</a:t>
            </a:r>
            <a:r>
              <a:rPr lang="en-US" altLang="zh-CN" sz="2800" dirty="0"/>
              <a:t>TR (Template Relation)</a:t>
            </a:r>
            <a:r>
              <a:rPr lang="zh-CN" altLang="en-US" sz="2800" dirty="0"/>
              <a:t>，同时</a:t>
            </a:r>
            <a:r>
              <a:rPr lang="en-US" altLang="zh-CN" sz="2800" dirty="0"/>
              <a:t>MUC</a:t>
            </a:r>
            <a:r>
              <a:rPr lang="zh-CN" altLang="en-US" sz="2800" dirty="0"/>
              <a:t>中</a:t>
            </a:r>
            <a:r>
              <a:rPr lang="en-US" altLang="zh-CN" sz="2800" dirty="0"/>
              <a:t>TR</a:t>
            </a:r>
            <a:r>
              <a:rPr lang="zh-CN" altLang="en-US" sz="2800" dirty="0"/>
              <a:t>的任务就是抽取三个和组织机构</a:t>
            </a:r>
            <a:r>
              <a:rPr lang="en-US" altLang="zh-CN" sz="2800" dirty="0"/>
              <a:t>(organization)</a:t>
            </a:r>
            <a:r>
              <a:rPr lang="zh-CN" altLang="en-US" sz="2800" dirty="0"/>
              <a:t>有关的关系，分别为</a:t>
            </a:r>
            <a:r>
              <a:rPr lang="en-US" altLang="zh-CN" sz="2800" dirty="0" err="1"/>
              <a:t>employee_of</a:t>
            </a:r>
            <a:r>
              <a:rPr lang="en-US" altLang="zh-CN" sz="2800" dirty="0"/>
              <a:t>, </a:t>
            </a:r>
            <a:r>
              <a:rPr lang="en-US" altLang="zh-CN" sz="2800" dirty="0" err="1"/>
              <a:t>product_of</a:t>
            </a:r>
            <a:r>
              <a:rPr lang="en-US" altLang="zh-CN" sz="2800" dirty="0"/>
              <a:t>, </a:t>
            </a:r>
            <a:r>
              <a:rPr lang="en-US" altLang="zh-CN" sz="2800" dirty="0" err="1"/>
              <a:t>location_of</a:t>
            </a:r>
            <a:r>
              <a:rPr lang="zh-CN" altLang="en-US" sz="2800" dirty="0"/>
              <a:t>。但是抽取的方法很容易扩展到其他关系的抽取。</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3096"/>
    </mc:Choice>
    <mc:Fallback xmlns="">
      <p:transition spd="slow" advTm="73096"/>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a:t>MUC3-7</a:t>
            </a:r>
            <a:r>
              <a:rPr lang="zh-CN" altLang="en-US"/>
              <a:t>评测任务的演化</a:t>
            </a:r>
          </a:p>
        </p:txBody>
      </p:sp>
      <p:grpSp>
        <p:nvGrpSpPr>
          <p:cNvPr id="55299" name="Group 516"/>
          <p:cNvGrpSpPr>
            <a:grpSpLocks noGrp="1"/>
          </p:cNvGrpSpPr>
          <p:nvPr/>
        </p:nvGrpSpPr>
        <p:grpSpPr bwMode="auto">
          <a:xfrm>
            <a:off x="215516" y="1442072"/>
            <a:ext cx="8712968" cy="4525963"/>
            <a:chOff x="-3" y="-3"/>
            <a:chExt cx="4527" cy="3258"/>
          </a:xfrm>
        </p:grpSpPr>
        <p:grpSp>
          <p:nvGrpSpPr>
            <p:cNvPr id="55300" name="Group 514"/>
            <p:cNvGrpSpPr>
              <a:grpSpLocks/>
            </p:cNvGrpSpPr>
            <p:nvPr/>
          </p:nvGrpSpPr>
          <p:grpSpPr bwMode="auto">
            <a:xfrm>
              <a:off x="0" y="0"/>
              <a:ext cx="4521" cy="3252"/>
              <a:chOff x="0" y="0"/>
              <a:chExt cx="4521" cy="3252"/>
            </a:xfrm>
          </p:grpSpPr>
          <p:grpSp>
            <p:nvGrpSpPr>
              <p:cNvPr id="55302" name="Group 403"/>
              <p:cNvGrpSpPr>
                <a:grpSpLocks/>
              </p:cNvGrpSpPr>
              <p:nvPr/>
            </p:nvGrpSpPr>
            <p:grpSpPr bwMode="auto">
              <a:xfrm>
                <a:off x="0" y="0"/>
                <a:ext cx="522" cy="480"/>
                <a:chOff x="0" y="0"/>
                <a:chExt cx="522" cy="480"/>
              </a:xfrm>
            </p:grpSpPr>
            <p:sp>
              <p:nvSpPr>
                <p:cNvPr id="55468" name="Rectangle 346"/>
                <p:cNvSpPr>
                  <a:spLocks noChangeArrowheads="1"/>
                </p:cNvSpPr>
                <p:nvPr/>
              </p:nvSpPr>
              <p:spPr bwMode="auto">
                <a:xfrm>
                  <a:off x="6" y="6"/>
                  <a:ext cx="51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b="1" dirty="0">
                    <a:latin typeface="Arial" panose="020B0604020202020204" pitchFamily="34" charset="0"/>
                  </a:endParaRPr>
                </a:p>
                <a:p>
                  <a:pPr algn="ctr" eaLnBrk="1" hangingPunct="1">
                    <a:spcBef>
                      <a:spcPct val="0"/>
                    </a:spcBef>
                    <a:buFontTx/>
                    <a:buNone/>
                  </a:pPr>
                  <a:r>
                    <a:rPr lang="en-US" altLang="zh-CN" sz="1200" b="1" dirty="0">
                      <a:latin typeface="Arial" panose="020B0604020202020204" pitchFamily="34" charset="0"/>
                    </a:rPr>
                    <a:t>Evaluation/</a:t>
                  </a:r>
                  <a:br>
                    <a:rPr lang="en-US" altLang="zh-CN" sz="1200" b="1" dirty="0">
                      <a:latin typeface="Arial" panose="020B0604020202020204" pitchFamily="34" charset="0"/>
                    </a:rPr>
                  </a:br>
                  <a:r>
                    <a:rPr lang="en-US" altLang="zh-CN" sz="1200" b="1" dirty="0">
                      <a:latin typeface="Arial" panose="020B0604020202020204" pitchFamily="34" charset="0"/>
                    </a:rPr>
                    <a:t>Tasks</a:t>
                  </a:r>
                  <a:endParaRPr lang="en-US" altLang="zh-CN" sz="1200" dirty="0">
                    <a:latin typeface="Arial" panose="020B0604020202020204" pitchFamily="34" charset="0"/>
                  </a:endParaRPr>
                </a:p>
                <a:p>
                  <a:pPr algn="ctr">
                    <a:spcBef>
                      <a:spcPct val="0"/>
                    </a:spcBef>
                    <a:buFontTx/>
                    <a:buNone/>
                  </a:pPr>
                  <a:endParaRPr lang="en-US" altLang="zh-CN" sz="1200" dirty="0">
                    <a:latin typeface="Arial" panose="020B0604020202020204" pitchFamily="34" charset="0"/>
                  </a:endParaRPr>
                </a:p>
              </p:txBody>
            </p:sp>
            <p:sp>
              <p:nvSpPr>
                <p:cNvPr id="55469" name="Rectangle 402"/>
                <p:cNvSpPr>
                  <a:spLocks noChangeArrowheads="1"/>
                </p:cNvSpPr>
                <p:nvPr/>
              </p:nvSpPr>
              <p:spPr bwMode="auto">
                <a:xfrm>
                  <a:off x="0" y="0"/>
                  <a:ext cx="52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3" name="Group 405"/>
              <p:cNvGrpSpPr>
                <a:grpSpLocks/>
              </p:cNvGrpSpPr>
              <p:nvPr/>
            </p:nvGrpSpPr>
            <p:grpSpPr bwMode="auto">
              <a:xfrm>
                <a:off x="522" y="0"/>
                <a:ext cx="606" cy="480"/>
                <a:chOff x="522" y="0"/>
                <a:chExt cx="606" cy="480"/>
              </a:xfrm>
            </p:grpSpPr>
            <p:sp>
              <p:nvSpPr>
                <p:cNvPr id="55466" name="Rectangle 347"/>
                <p:cNvSpPr>
                  <a:spLocks noChangeArrowheads="1"/>
                </p:cNvSpPr>
                <p:nvPr/>
              </p:nvSpPr>
              <p:spPr bwMode="auto">
                <a:xfrm>
                  <a:off x="528" y="6"/>
                  <a:ext cx="59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Named Entity</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5467" name="Rectangle 404"/>
                <p:cNvSpPr>
                  <a:spLocks noChangeArrowheads="1"/>
                </p:cNvSpPr>
                <p:nvPr/>
              </p:nvSpPr>
              <p:spPr bwMode="auto">
                <a:xfrm>
                  <a:off x="522" y="0"/>
                  <a:ext cx="606"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4" name="Group 407"/>
              <p:cNvGrpSpPr>
                <a:grpSpLocks/>
              </p:cNvGrpSpPr>
              <p:nvPr/>
            </p:nvGrpSpPr>
            <p:grpSpPr bwMode="auto">
              <a:xfrm>
                <a:off x="1128" y="0"/>
                <a:ext cx="549" cy="480"/>
                <a:chOff x="1128" y="0"/>
                <a:chExt cx="549" cy="480"/>
              </a:xfrm>
            </p:grpSpPr>
            <p:sp>
              <p:nvSpPr>
                <p:cNvPr id="55464" name="Rectangle 348"/>
                <p:cNvSpPr>
                  <a:spLocks noChangeArrowheads="1"/>
                </p:cNvSpPr>
                <p:nvPr/>
              </p:nvSpPr>
              <p:spPr bwMode="auto">
                <a:xfrm>
                  <a:off x="1134" y="6"/>
                  <a:ext cx="5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Coreference</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5465" name="Rectangle 406"/>
                <p:cNvSpPr>
                  <a:spLocks noChangeArrowheads="1"/>
                </p:cNvSpPr>
                <p:nvPr/>
              </p:nvSpPr>
              <p:spPr bwMode="auto">
                <a:xfrm>
                  <a:off x="1128" y="0"/>
                  <a:ext cx="549"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5" name="Group 409"/>
              <p:cNvGrpSpPr>
                <a:grpSpLocks/>
              </p:cNvGrpSpPr>
              <p:nvPr/>
            </p:nvGrpSpPr>
            <p:grpSpPr bwMode="auto">
              <a:xfrm>
                <a:off x="1677" y="0"/>
                <a:ext cx="758" cy="480"/>
                <a:chOff x="1677" y="0"/>
                <a:chExt cx="758" cy="480"/>
              </a:xfrm>
            </p:grpSpPr>
            <p:sp>
              <p:nvSpPr>
                <p:cNvPr id="55462" name="Rectangle 349"/>
                <p:cNvSpPr>
                  <a:spLocks noChangeArrowheads="1"/>
                </p:cNvSpPr>
                <p:nvPr/>
              </p:nvSpPr>
              <p:spPr bwMode="auto">
                <a:xfrm>
                  <a:off x="1683" y="6"/>
                  <a:ext cx="7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dirty="0">
                      <a:latin typeface="Arial" panose="020B0604020202020204" pitchFamily="34" charset="0"/>
                    </a:rPr>
                    <a:t>Template Element</a:t>
                  </a:r>
                  <a:endParaRPr lang="en-US" altLang="zh-CN" sz="1200" dirty="0">
                    <a:latin typeface="Arial" panose="020B0604020202020204" pitchFamily="34" charset="0"/>
                  </a:endParaRPr>
                </a:p>
                <a:p>
                  <a:pPr algn="ctr">
                    <a:spcBef>
                      <a:spcPct val="0"/>
                    </a:spcBef>
                    <a:buFontTx/>
                    <a:buNone/>
                  </a:pPr>
                  <a:endParaRPr lang="en-US" altLang="zh-CN" sz="1200" dirty="0">
                    <a:latin typeface="Arial" panose="020B0604020202020204" pitchFamily="34" charset="0"/>
                  </a:endParaRPr>
                </a:p>
              </p:txBody>
            </p:sp>
            <p:sp>
              <p:nvSpPr>
                <p:cNvPr id="55463" name="Rectangle 408"/>
                <p:cNvSpPr>
                  <a:spLocks noChangeArrowheads="1"/>
                </p:cNvSpPr>
                <p:nvPr/>
              </p:nvSpPr>
              <p:spPr bwMode="auto">
                <a:xfrm>
                  <a:off x="1677" y="0"/>
                  <a:ext cx="758"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6" name="Group 411"/>
              <p:cNvGrpSpPr>
                <a:grpSpLocks/>
              </p:cNvGrpSpPr>
              <p:nvPr/>
            </p:nvGrpSpPr>
            <p:grpSpPr bwMode="auto">
              <a:xfrm>
                <a:off x="2435" y="0"/>
                <a:ext cx="762" cy="480"/>
                <a:chOff x="2435" y="0"/>
                <a:chExt cx="762" cy="480"/>
              </a:xfrm>
            </p:grpSpPr>
            <p:sp>
              <p:nvSpPr>
                <p:cNvPr id="55460" name="Rectangle 350"/>
                <p:cNvSpPr>
                  <a:spLocks noChangeArrowheads="1"/>
                </p:cNvSpPr>
                <p:nvPr/>
              </p:nvSpPr>
              <p:spPr bwMode="auto">
                <a:xfrm>
                  <a:off x="2441" y="6"/>
                  <a:ext cx="7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dirty="0">
                      <a:latin typeface="Arial" panose="020B0604020202020204" pitchFamily="34" charset="0"/>
                    </a:rPr>
                    <a:t>Template Relation</a:t>
                  </a:r>
                  <a:endParaRPr lang="en-US" altLang="zh-CN" sz="1200" dirty="0">
                    <a:latin typeface="Arial" panose="020B0604020202020204" pitchFamily="34" charset="0"/>
                  </a:endParaRPr>
                </a:p>
                <a:p>
                  <a:pPr algn="ctr">
                    <a:spcBef>
                      <a:spcPct val="0"/>
                    </a:spcBef>
                    <a:buFontTx/>
                    <a:buNone/>
                  </a:pPr>
                  <a:endParaRPr lang="en-US" altLang="zh-CN" sz="1200" dirty="0">
                    <a:latin typeface="Arial" panose="020B0604020202020204" pitchFamily="34" charset="0"/>
                  </a:endParaRPr>
                </a:p>
              </p:txBody>
            </p:sp>
            <p:sp>
              <p:nvSpPr>
                <p:cNvPr id="55461" name="Rectangle 410"/>
                <p:cNvSpPr>
                  <a:spLocks noChangeArrowheads="1"/>
                </p:cNvSpPr>
                <p:nvPr/>
              </p:nvSpPr>
              <p:spPr bwMode="auto">
                <a:xfrm>
                  <a:off x="2435" y="0"/>
                  <a:ext cx="76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7" name="Group 413"/>
              <p:cNvGrpSpPr>
                <a:grpSpLocks/>
              </p:cNvGrpSpPr>
              <p:nvPr/>
            </p:nvGrpSpPr>
            <p:grpSpPr bwMode="auto">
              <a:xfrm>
                <a:off x="3197" y="0"/>
                <a:ext cx="771" cy="480"/>
                <a:chOff x="3197" y="0"/>
                <a:chExt cx="771" cy="480"/>
              </a:xfrm>
            </p:grpSpPr>
            <p:sp>
              <p:nvSpPr>
                <p:cNvPr id="55458" name="Rectangle 351"/>
                <p:cNvSpPr>
                  <a:spLocks noChangeArrowheads="1"/>
                </p:cNvSpPr>
                <p:nvPr/>
              </p:nvSpPr>
              <p:spPr bwMode="auto">
                <a:xfrm>
                  <a:off x="3203" y="6"/>
                  <a:ext cx="7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dirty="0">
                      <a:latin typeface="Arial" panose="020B0604020202020204" pitchFamily="34" charset="0"/>
                    </a:rPr>
                    <a:t>Scenario Template</a:t>
                  </a:r>
                  <a:endParaRPr lang="en-US" altLang="zh-CN" sz="1200" dirty="0">
                    <a:latin typeface="Arial" panose="020B0604020202020204" pitchFamily="34" charset="0"/>
                  </a:endParaRPr>
                </a:p>
                <a:p>
                  <a:pPr algn="ctr">
                    <a:spcBef>
                      <a:spcPct val="0"/>
                    </a:spcBef>
                    <a:buFontTx/>
                    <a:buNone/>
                  </a:pPr>
                  <a:endParaRPr lang="en-US" altLang="zh-CN" sz="1200" dirty="0">
                    <a:latin typeface="Arial" panose="020B0604020202020204" pitchFamily="34" charset="0"/>
                  </a:endParaRPr>
                </a:p>
              </p:txBody>
            </p:sp>
            <p:sp>
              <p:nvSpPr>
                <p:cNvPr id="55459" name="Rectangle 412"/>
                <p:cNvSpPr>
                  <a:spLocks noChangeArrowheads="1"/>
                </p:cNvSpPr>
                <p:nvPr/>
              </p:nvSpPr>
              <p:spPr bwMode="auto">
                <a:xfrm>
                  <a:off x="3197" y="0"/>
                  <a:ext cx="771"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8" name="Group 415"/>
              <p:cNvGrpSpPr>
                <a:grpSpLocks/>
              </p:cNvGrpSpPr>
              <p:nvPr/>
            </p:nvGrpSpPr>
            <p:grpSpPr bwMode="auto">
              <a:xfrm>
                <a:off x="3968" y="0"/>
                <a:ext cx="553" cy="480"/>
                <a:chOff x="3968" y="0"/>
                <a:chExt cx="553" cy="480"/>
              </a:xfrm>
            </p:grpSpPr>
            <p:sp>
              <p:nvSpPr>
                <p:cNvPr id="55456" name="Rectangle 352"/>
                <p:cNvSpPr>
                  <a:spLocks noChangeArrowheads="1"/>
                </p:cNvSpPr>
                <p:nvPr/>
              </p:nvSpPr>
              <p:spPr bwMode="auto">
                <a:xfrm>
                  <a:off x="3974" y="6"/>
                  <a:ext cx="541"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dirty="0">
                      <a:latin typeface="Arial" panose="020B0604020202020204" pitchFamily="34" charset="0"/>
                    </a:rPr>
                    <a:t>Multilingual</a:t>
                  </a:r>
                  <a:endParaRPr lang="en-US" altLang="zh-CN" sz="1200" dirty="0">
                    <a:latin typeface="Arial" panose="020B0604020202020204" pitchFamily="34" charset="0"/>
                  </a:endParaRPr>
                </a:p>
                <a:p>
                  <a:pPr algn="ctr">
                    <a:spcBef>
                      <a:spcPct val="0"/>
                    </a:spcBef>
                    <a:buFontTx/>
                    <a:buNone/>
                  </a:pPr>
                  <a:endParaRPr lang="en-US" altLang="zh-CN" sz="1200" dirty="0">
                    <a:latin typeface="Arial" panose="020B0604020202020204" pitchFamily="34" charset="0"/>
                  </a:endParaRPr>
                </a:p>
              </p:txBody>
            </p:sp>
            <p:sp>
              <p:nvSpPr>
                <p:cNvPr id="55457" name="Rectangle 414"/>
                <p:cNvSpPr>
                  <a:spLocks noChangeArrowheads="1"/>
                </p:cNvSpPr>
                <p:nvPr/>
              </p:nvSpPr>
              <p:spPr bwMode="auto">
                <a:xfrm>
                  <a:off x="3968" y="0"/>
                  <a:ext cx="553"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09" name="Group 417"/>
              <p:cNvGrpSpPr>
                <a:grpSpLocks/>
              </p:cNvGrpSpPr>
              <p:nvPr/>
            </p:nvGrpSpPr>
            <p:grpSpPr bwMode="auto">
              <a:xfrm>
                <a:off x="0" y="492"/>
                <a:ext cx="522" cy="384"/>
                <a:chOff x="0" y="492"/>
                <a:chExt cx="522" cy="384"/>
              </a:xfrm>
            </p:grpSpPr>
            <p:sp>
              <p:nvSpPr>
                <p:cNvPr id="55454" name="Rectangle 353"/>
                <p:cNvSpPr>
                  <a:spLocks noChangeArrowheads="1"/>
                </p:cNvSpPr>
                <p:nvPr/>
              </p:nvSpPr>
              <p:spPr bwMode="auto">
                <a:xfrm>
                  <a:off x="6" y="498"/>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dirty="0">
                      <a:latin typeface="Arial" panose="020B0604020202020204" pitchFamily="34" charset="0"/>
                    </a:rPr>
                    <a:t>MUC-3</a:t>
                  </a:r>
                </a:p>
                <a:p>
                  <a:pPr algn="ctr">
                    <a:spcBef>
                      <a:spcPct val="0"/>
                    </a:spcBef>
                    <a:buFontTx/>
                    <a:buNone/>
                  </a:pPr>
                  <a:endParaRPr lang="en-US" altLang="zh-CN" sz="1200" dirty="0">
                    <a:latin typeface="Arial" panose="020B0604020202020204" pitchFamily="34" charset="0"/>
                  </a:endParaRPr>
                </a:p>
              </p:txBody>
            </p:sp>
            <p:sp>
              <p:nvSpPr>
                <p:cNvPr id="55455" name="Rectangle 416"/>
                <p:cNvSpPr>
                  <a:spLocks noChangeArrowheads="1"/>
                </p:cNvSpPr>
                <p:nvPr/>
              </p:nvSpPr>
              <p:spPr bwMode="auto">
                <a:xfrm>
                  <a:off x="0" y="492"/>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0" name="Group 419"/>
              <p:cNvGrpSpPr>
                <a:grpSpLocks/>
              </p:cNvGrpSpPr>
              <p:nvPr/>
            </p:nvGrpSpPr>
            <p:grpSpPr bwMode="auto">
              <a:xfrm>
                <a:off x="522" y="492"/>
                <a:ext cx="606" cy="384"/>
                <a:chOff x="522" y="492"/>
                <a:chExt cx="606" cy="384"/>
              </a:xfrm>
            </p:grpSpPr>
            <p:sp>
              <p:nvSpPr>
                <p:cNvPr id="55452" name="Rectangle 354"/>
                <p:cNvSpPr>
                  <a:spLocks noChangeArrowheads="1"/>
                </p:cNvSpPr>
                <p:nvPr/>
              </p:nvSpPr>
              <p:spPr bwMode="auto">
                <a:xfrm>
                  <a:off x="528" y="498"/>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53" name="Rectangle 418"/>
                <p:cNvSpPr>
                  <a:spLocks noChangeArrowheads="1"/>
                </p:cNvSpPr>
                <p:nvPr/>
              </p:nvSpPr>
              <p:spPr bwMode="auto">
                <a:xfrm>
                  <a:off x="522" y="492"/>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1" name="Group 421"/>
              <p:cNvGrpSpPr>
                <a:grpSpLocks/>
              </p:cNvGrpSpPr>
              <p:nvPr/>
            </p:nvGrpSpPr>
            <p:grpSpPr bwMode="auto">
              <a:xfrm>
                <a:off x="1128" y="492"/>
                <a:ext cx="549" cy="384"/>
                <a:chOff x="1128" y="492"/>
                <a:chExt cx="549" cy="384"/>
              </a:xfrm>
            </p:grpSpPr>
            <p:sp>
              <p:nvSpPr>
                <p:cNvPr id="55450" name="Rectangle 355"/>
                <p:cNvSpPr>
                  <a:spLocks noChangeArrowheads="1"/>
                </p:cNvSpPr>
                <p:nvPr/>
              </p:nvSpPr>
              <p:spPr bwMode="auto">
                <a:xfrm>
                  <a:off x="1134" y="498"/>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51" name="Rectangle 420"/>
                <p:cNvSpPr>
                  <a:spLocks noChangeArrowheads="1"/>
                </p:cNvSpPr>
                <p:nvPr/>
              </p:nvSpPr>
              <p:spPr bwMode="auto">
                <a:xfrm>
                  <a:off x="1128" y="492"/>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2" name="Group 423"/>
              <p:cNvGrpSpPr>
                <a:grpSpLocks/>
              </p:cNvGrpSpPr>
              <p:nvPr/>
            </p:nvGrpSpPr>
            <p:grpSpPr bwMode="auto">
              <a:xfrm>
                <a:off x="1677" y="492"/>
                <a:ext cx="758" cy="384"/>
                <a:chOff x="1677" y="492"/>
                <a:chExt cx="758" cy="384"/>
              </a:xfrm>
            </p:grpSpPr>
            <p:sp>
              <p:nvSpPr>
                <p:cNvPr id="55448" name="Rectangle 356"/>
                <p:cNvSpPr>
                  <a:spLocks noChangeArrowheads="1"/>
                </p:cNvSpPr>
                <p:nvPr/>
              </p:nvSpPr>
              <p:spPr bwMode="auto">
                <a:xfrm>
                  <a:off x="1683" y="498"/>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49" name="Rectangle 422"/>
                <p:cNvSpPr>
                  <a:spLocks noChangeArrowheads="1"/>
                </p:cNvSpPr>
                <p:nvPr/>
              </p:nvSpPr>
              <p:spPr bwMode="auto">
                <a:xfrm>
                  <a:off x="1677" y="492"/>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3" name="Group 425"/>
              <p:cNvGrpSpPr>
                <a:grpSpLocks/>
              </p:cNvGrpSpPr>
              <p:nvPr/>
            </p:nvGrpSpPr>
            <p:grpSpPr bwMode="auto">
              <a:xfrm>
                <a:off x="2435" y="492"/>
                <a:ext cx="762" cy="384"/>
                <a:chOff x="2435" y="492"/>
                <a:chExt cx="762" cy="384"/>
              </a:xfrm>
            </p:grpSpPr>
            <p:sp>
              <p:nvSpPr>
                <p:cNvPr id="55446" name="Rectangle 357"/>
                <p:cNvSpPr>
                  <a:spLocks noChangeArrowheads="1"/>
                </p:cNvSpPr>
                <p:nvPr/>
              </p:nvSpPr>
              <p:spPr bwMode="auto">
                <a:xfrm>
                  <a:off x="2441" y="498"/>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47" name="Rectangle 424"/>
                <p:cNvSpPr>
                  <a:spLocks noChangeArrowheads="1"/>
                </p:cNvSpPr>
                <p:nvPr/>
              </p:nvSpPr>
              <p:spPr bwMode="auto">
                <a:xfrm>
                  <a:off x="2435" y="492"/>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4" name="Group 427"/>
              <p:cNvGrpSpPr>
                <a:grpSpLocks/>
              </p:cNvGrpSpPr>
              <p:nvPr/>
            </p:nvGrpSpPr>
            <p:grpSpPr bwMode="auto">
              <a:xfrm>
                <a:off x="3197" y="492"/>
                <a:ext cx="771" cy="384"/>
                <a:chOff x="3197" y="492"/>
                <a:chExt cx="771" cy="384"/>
              </a:xfrm>
            </p:grpSpPr>
            <p:sp>
              <p:nvSpPr>
                <p:cNvPr id="55444" name="Rectangle 358"/>
                <p:cNvSpPr>
                  <a:spLocks noChangeArrowheads="1"/>
                </p:cNvSpPr>
                <p:nvPr/>
              </p:nvSpPr>
              <p:spPr bwMode="auto">
                <a:xfrm>
                  <a:off x="3203" y="498"/>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45" name="Rectangle 426"/>
                <p:cNvSpPr>
                  <a:spLocks noChangeArrowheads="1"/>
                </p:cNvSpPr>
                <p:nvPr/>
              </p:nvSpPr>
              <p:spPr bwMode="auto">
                <a:xfrm>
                  <a:off x="3197" y="492"/>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5" name="Group 429"/>
              <p:cNvGrpSpPr>
                <a:grpSpLocks/>
              </p:cNvGrpSpPr>
              <p:nvPr/>
            </p:nvGrpSpPr>
            <p:grpSpPr bwMode="auto">
              <a:xfrm>
                <a:off x="3968" y="492"/>
                <a:ext cx="553" cy="384"/>
                <a:chOff x="3968" y="492"/>
                <a:chExt cx="553" cy="384"/>
              </a:xfrm>
            </p:grpSpPr>
            <p:sp>
              <p:nvSpPr>
                <p:cNvPr id="55442" name="Rectangle 359"/>
                <p:cNvSpPr>
                  <a:spLocks noChangeArrowheads="1"/>
                </p:cNvSpPr>
                <p:nvPr/>
              </p:nvSpPr>
              <p:spPr bwMode="auto">
                <a:xfrm>
                  <a:off x="3974" y="498"/>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43" name="Rectangle 428"/>
                <p:cNvSpPr>
                  <a:spLocks noChangeArrowheads="1"/>
                </p:cNvSpPr>
                <p:nvPr/>
              </p:nvSpPr>
              <p:spPr bwMode="auto">
                <a:xfrm>
                  <a:off x="3968" y="492"/>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6" name="Group 431"/>
              <p:cNvGrpSpPr>
                <a:grpSpLocks/>
              </p:cNvGrpSpPr>
              <p:nvPr/>
            </p:nvGrpSpPr>
            <p:grpSpPr bwMode="auto">
              <a:xfrm>
                <a:off x="0" y="888"/>
                <a:ext cx="522" cy="384"/>
                <a:chOff x="0" y="888"/>
                <a:chExt cx="522" cy="384"/>
              </a:xfrm>
            </p:grpSpPr>
            <p:sp>
              <p:nvSpPr>
                <p:cNvPr id="55440" name="Rectangle 360"/>
                <p:cNvSpPr>
                  <a:spLocks noChangeArrowheads="1"/>
                </p:cNvSpPr>
                <p:nvPr/>
              </p:nvSpPr>
              <p:spPr bwMode="auto">
                <a:xfrm>
                  <a:off x="6" y="894"/>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MUC-4</a:t>
                  </a:r>
                </a:p>
                <a:p>
                  <a:pPr algn="ctr">
                    <a:spcBef>
                      <a:spcPct val="0"/>
                    </a:spcBef>
                    <a:buFontTx/>
                    <a:buNone/>
                  </a:pPr>
                  <a:endParaRPr lang="en-US" altLang="zh-CN" sz="1200">
                    <a:latin typeface="Arial" panose="020B0604020202020204" pitchFamily="34" charset="0"/>
                  </a:endParaRPr>
                </a:p>
              </p:txBody>
            </p:sp>
            <p:sp>
              <p:nvSpPr>
                <p:cNvPr id="55441" name="Rectangle 430"/>
                <p:cNvSpPr>
                  <a:spLocks noChangeArrowheads="1"/>
                </p:cNvSpPr>
                <p:nvPr/>
              </p:nvSpPr>
              <p:spPr bwMode="auto">
                <a:xfrm>
                  <a:off x="0" y="888"/>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7" name="Group 433"/>
              <p:cNvGrpSpPr>
                <a:grpSpLocks/>
              </p:cNvGrpSpPr>
              <p:nvPr/>
            </p:nvGrpSpPr>
            <p:grpSpPr bwMode="auto">
              <a:xfrm>
                <a:off x="522" y="888"/>
                <a:ext cx="606" cy="384"/>
                <a:chOff x="522" y="888"/>
                <a:chExt cx="606" cy="384"/>
              </a:xfrm>
            </p:grpSpPr>
            <p:sp>
              <p:nvSpPr>
                <p:cNvPr id="55438" name="Rectangle 361"/>
                <p:cNvSpPr>
                  <a:spLocks noChangeArrowheads="1"/>
                </p:cNvSpPr>
                <p:nvPr/>
              </p:nvSpPr>
              <p:spPr bwMode="auto">
                <a:xfrm>
                  <a:off x="528" y="894"/>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39" name="Rectangle 432"/>
                <p:cNvSpPr>
                  <a:spLocks noChangeArrowheads="1"/>
                </p:cNvSpPr>
                <p:nvPr/>
              </p:nvSpPr>
              <p:spPr bwMode="auto">
                <a:xfrm>
                  <a:off x="522" y="888"/>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8" name="Group 435"/>
              <p:cNvGrpSpPr>
                <a:grpSpLocks/>
              </p:cNvGrpSpPr>
              <p:nvPr/>
            </p:nvGrpSpPr>
            <p:grpSpPr bwMode="auto">
              <a:xfrm>
                <a:off x="1128" y="888"/>
                <a:ext cx="549" cy="384"/>
                <a:chOff x="1128" y="888"/>
                <a:chExt cx="549" cy="384"/>
              </a:xfrm>
            </p:grpSpPr>
            <p:sp>
              <p:nvSpPr>
                <p:cNvPr id="55436" name="Rectangle 362"/>
                <p:cNvSpPr>
                  <a:spLocks noChangeArrowheads="1"/>
                </p:cNvSpPr>
                <p:nvPr/>
              </p:nvSpPr>
              <p:spPr bwMode="auto">
                <a:xfrm>
                  <a:off x="1134" y="894"/>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37" name="Rectangle 434"/>
                <p:cNvSpPr>
                  <a:spLocks noChangeArrowheads="1"/>
                </p:cNvSpPr>
                <p:nvPr/>
              </p:nvSpPr>
              <p:spPr bwMode="auto">
                <a:xfrm>
                  <a:off x="1128" y="888"/>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19" name="Group 437"/>
              <p:cNvGrpSpPr>
                <a:grpSpLocks/>
              </p:cNvGrpSpPr>
              <p:nvPr/>
            </p:nvGrpSpPr>
            <p:grpSpPr bwMode="auto">
              <a:xfrm>
                <a:off x="1677" y="888"/>
                <a:ext cx="758" cy="384"/>
                <a:chOff x="1677" y="888"/>
                <a:chExt cx="758" cy="384"/>
              </a:xfrm>
            </p:grpSpPr>
            <p:sp>
              <p:nvSpPr>
                <p:cNvPr id="55434" name="Rectangle 363"/>
                <p:cNvSpPr>
                  <a:spLocks noChangeArrowheads="1"/>
                </p:cNvSpPr>
                <p:nvPr/>
              </p:nvSpPr>
              <p:spPr bwMode="auto">
                <a:xfrm>
                  <a:off x="1683" y="894"/>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35" name="Rectangle 436"/>
                <p:cNvSpPr>
                  <a:spLocks noChangeArrowheads="1"/>
                </p:cNvSpPr>
                <p:nvPr/>
              </p:nvSpPr>
              <p:spPr bwMode="auto">
                <a:xfrm>
                  <a:off x="1677" y="888"/>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0" name="Group 439"/>
              <p:cNvGrpSpPr>
                <a:grpSpLocks/>
              </p:cNvGrpSpPr>
              <p:nvPr/>
            </p:nvGrpSpPr>
            <p:grpSpPr bwMode="auto">
              <a:xfrm>
                <a:off x="2435" y="888"/>
                <a:ext cx="762" cy="384"/>
                <a:chOff x="2435" y="888"/>
                <a:chExt cx="762" cy="384"/>
              </a:xfrm>
            </p:grpSpPr>
            <p:sp>
              <p:nvSpPr>
                <p:cNvPr id="55432" name="Rectangle 364"/>
                <p:cNvSpPr>
                  <a:spLocks noChangeArrowheads="1"/>
                </p:cNvSpPr>
                <p:nvPr/>
              </p:nvSpPr>
              <p:spPr bwMode="auto">
                <a:xfrm>
                  <a:off x="2441" y="894"/>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33" name="Rectangle 438"/>
                <p:cNvSpPr>
                  <a:spLocks noChangeArrowheads="1"/>
                </p:cNvSpPr>
                <p:nvPr/>
              </p:nvSpPr>
              <p:spPr bwMode="auto">
                <a:xfrm>
                  <a:off x="2435" y="888"/>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1" name="Group 441"/>
              <p:cNvGrpSpPr>
                <a:grpSpLocks/>
              </p:cNvGrpSpPr>
              <p:nvPr/>
            </p:nvGrpSpPr>
            <p:grpSpPr bwMode="auto">
              <a:xfrm>
                <a:off x="3197" y="888"/>
                <a:ext cx="771" cy="384"/>
                <a:chOff x="3197" y="888"/>
                <a:chExt cx="771" cy="384"/>
              </a:xfrm>
            </p:grpSpPr>
            <p:sp>
              <p:nvSpPr>
                <p:cNvPr id="55430" name="Rectangle 365"/>
                <p:cNvSpPr>
                  <a:spLocks noChangeArrowheads="1"/>
                </p:cNvSpPr>
                <p:nvPr/>
              </p:nvSpPr>
              <p:spPr bwMode="auto">
                <a:xfrm>
                  <a:off x="3203" y="894"/>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31" name="Rectangle 440"/>
                <p:cNvSpPr>
                  <a:spLocks noChangeArrowheads="1"/>
                </p:cNvSpPr>
                <p:nvPr/>
              </p:nvSpPr>
              <p:spPr bwMode="auto">
                <a:xfrm>
                  <a:off x="3197" y="888"/>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2" name="Group 443"/>
              <p:cNvGrpSpPr>
                <a:grpSpLocks/>
              </p:cNvGrpSpPr>
              <p:nvPr/>
            </p:nvGrpSpPr>
            <p:grpSpPr bwMode="auto">
              <a:xfrm>
                <a:off x="3968" y="888"/>
                <a:ext cx="553" cy="384"/>
                <a:chOff x="3968" y="888"/>
                <a:chExt cx="553" cy="384"/>
              </a:xfrm>
            </p:grpSpPr>
            <p:sp>
              <p:nvSpPr>
                <p:cNvPr id="55428" name="Rectangle 366"/>
                <p:cNvSpPr>
                  <a:spLocks noChangeArrowheads="1"/>
                </p:cNvSpPr>
                <p:nvPr/>
              </p:nvSpPr>
              <p:spPr bwMode="auto">
                <a:xfrm>
                  <a:off x="3974" y="894"/>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29" name="Rectangle 442"/>
                <p:cNvSpPr>
                  <a:spLocks noChangeArrowheads="1"/>
                </p:cNvSpPr>
                <p:nvPr/>
              </p:nvSpPr>
              <p:spPr bwMode="auto">
                <a:xfrm>
                  <a:off x="3968" y="888"/>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3" name="Group 445"/>
              <p:cNvGrpSpPr>
                <a:grpSpLocks/>
              </p:cNvGrpSpPr>
              <p:nvPr/>
            </p:nvGrpSpPr>
            <p:grpSpPr bwMode="auto">
              <a:xfrm>
                <a:off x="0" y="1284"/>
                <a:ext cx="522" cy="384"/>
                <a:chOff x="0" y="1284"/>
                <a:chExt cx="522" cy="384"/>
              </a:xfrm>
            </p:grpSpPr>
            <p:sp>
              <p:nvSpPr>
                <p:cNvPr id="55426" name="Rectangle 367"/>
                <p:cNvSpPr>
                  <a:spLocks noChangeArrowheads="1"/>
                </p:cNvSpPr>
                <p:nvPr/>
              </p:nvSpPr>
              <p:spPr bwMode="auto">
                <a:xfrm>
                  <a:off x="6" y="1290"/>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dirty="0">
                      <a:latin typeface="Arial" panose="020B0604020202020204" pitchFamily="34" charset="0"/>
                    </a:rPr>
                    <a:t>MUC-5</a:t>
                  </a:r>
                </a:p>
                <a:p>
                  <a:pPr algn="ctr">
                    <a:spcBef>
                      <a:spcPct val="0"/>
                    </a:spcBef>
                    <a:buFontTx/>
                    <a:buNone/>
                  </a:pPr>
                  <a:endParaRPr lang="en-US" altLang="zh-CN" sz="1200" dirty="0">
                    <a:latin typeface="Arial" panose="020B0604020202020204" pitchFamily="34" charset="0"/>
                  </a:endParaRPr>
                </a:p>
              </p:txBody>
            </p:sp>
            <p:sp>
              <p:nvSpPr>
                <p:cNvPr id="55427" name="Rectangle 444"/>
                <p:cNvSpPr>
                  <a:spLocks noChangeArrowheads="1"/>
                </p:cNvSpPr>
                <p:nvPr/>
              </p:nvSpPr>
              <p:spPr bwMode="auto">
                <a:xfrm>
                  <a:off x="0" y="1284"/>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4" name="Group 447"/>
              <p:cNvGrpSpPr>
                <a:grpSpLocks/>
              </p:cNvGrpSpPr>
              <p:nvPr/>
            </p:nvGrpSpPr>
            <p:grpSpPr bwMode="auto">
              <a:xfrm>
                <a:off x="522" y="1284"/>
                <a:ext cx="606" cy="384"/>
                <a:chOff x="522" y="1284"/>
                <a:chExt cx="606" cy="384"/>
              </a:xfrm>
            </p:grpSpPr>
            <p:sp>
              <p:nvSpPr>
                <p:cNvPr id="55424" name="Rectangle 368"/>
                <p:cNvSpPr>
                  <a:spLocks noChangeArrowheads="1"/>
                </p:cNvSpPr>
                <p:nvPr/>
              </p:nvSpPr>
              <p:spPr bwMode="auto">
                <a:xfrm>
                  <a:off x="528" y="1290"/>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25" name="Rectangle 446"/>
                <p:cNvSpPr>
                  <a:spLocks noChangeArrowheads="1"/>
                </p:cNvSpPr>
                <p:nvPr/>
              </p:nvSpPr>
              <p:spPr bwMode="auto">
                <a:xfrm>
                  <a:off x="522" y="1284"/>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5" name="Group 449"/>
              <p:cNvGrpSpPr>
                <a:grpSpLocks/>
              </p:cNvGrpSpPr>
              <p:nvPr/>
            </p:nvGrpSpPr>
            <p:grpSpPr bwMode="auto">
              <a:xfrm>
                <a:off x="1128" y="1284"/>
                <a:ext cx="549" cy="384"/>
                <a:chOff x="1128" y="1284"/>
                <a:chExt cx="549" cy="384"/>
              </a:xfrm>
            </p:grpSpPr>
            <p:sp>
              <p:nvSpPr>
                <p:cNvPr id="55422" name="Rectangle 369"/>
                <p:cNvSpPr>
                  <a:spLocks noChangeArrowheads="1"/>
                </p:cNvSpPr>
                <p:nvPr/>
              </p:nvSpPr>
              <p:spPr bwMode="auto">
                <a:xfrm>
                  <a:off x="1134" y="1290"/>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23" name="Rectangle 448"/>
                <p:cNvSpPr>
                  <a:spLocks noChangeArrowheads="1"/>
                </p:cNvSpPr>
                <p:nvPr/>
              </p:nvSpPr>
              <p:spPr bwMode="auto">
                <a:xfrm>
                  <a:off x="1128" y="1284"/>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6" name="Group 451"/>
              <p:cNvGrpSpPr>
                <a:grpSpLocks/>
              </p:cNvGrpSpPr>
              <p:nvPr/>
            </p:nvGrpSpPr>
            <p:grpSpPr bwMode="auto">
              <a:xfrm>
                <a:off x="1677" y="1284"/>
                <a:ext cx="758" cy="384"/>
                <a:chOff x="1677" y="1284"/>
                <a:chExt cx="758" cy="384"/>
              </a:xfrm>
            </p:grpSpPr>
            <p:sp>
              <p:nvSpPr>
                <p:cNvPr id="55420" name="Rectangle 370"/>
                <p:cNvSpPr>
                  <a:spLocks noChangeArrowheads="1"/>
                </p:cNvSpPr>
                <p:nvPr/>
              </p:nvSpPr>
              <p:spPr bwMode="auto">
                <a:xfrm>
                  <a:off x="1683" y="1290"/>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21" name="Rectangle 450"/>
                <p:cNvSpPr>
                  <a:spLocks noChangeArrowheads="1"/>
                </p:cNvSpPr>
                <p:nvPr/>
              </p:nvSpPr>
              <p:spPr bwMode="auto">
                <a:xfrm>
                  <a:off x="1677" y="1284"/>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7" name="Group 453"/>
              <p:cNvGrpSpPr>
                <a:grpSpLocks/>
              </p:cNvGrpSpPr>
              <p:nvPr/>
            </p:nvGrpSpPr>
            <p:grpSpPr bwMode="auto">
              <a:xfrm>
                <a:off x="2435" y="1284"/>
                <a:ext cx="762" cy="384"/>
                <a:chOff x="2435" y="1284"/>
                <a:chExt cx="762" cy="384"/>
              </a:xfrm>
            </p:grpSpPr>
            <p:sp>
              <p:nvSpPr>
                <p:cNvPr id="55418" name="Rectangle 371"/>
                <p:cNvSpPr>
                  <a:spLocks noChangeArrowheads="1"/>
                </p:cNvSpPr>
                <p:nvPr/>
              </p:nvSpPr>
              <p:spPr bwMode="auto">
                <a:xfrm>
                  <a:off x="2441" y="1290"/>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19" name="Rectangle 452"/>
                <p:cNvSpPr>
                  <a:spLocks noChangeArrowheads="1"/>
                </p:cNvSpPr>
                <p:nvPr/>
              </p:nvSpPr>
              <p:spPr bwMode="auto">
                <a:xfrm>
                  <a:off x="2435" y="1284"/>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8" name="Group 455"/>
              <p:cNvGrpSpPr>
                <a:grpSpLocks/>
              </p:cNvGrpSpPr>
              <p:nvPr/>
            </p:nvGrpSpPr>
            <p:grpSpPr bwMode="auto">
              <a:xfrm>
                <a:off x="3197" y="1284"/>
                <a:ext cx="771" cy="384"/>
                <a:chOff x="3197" y="1284"/>
                <a:chExt cx="771" cy="384"/>
              </a:xfrm>
            </p:grpSpPr>
            <p:sp>
              <p:nvSpPr>
                <p:cNvPr id="55416" name="Rectangle 372"/>
                <p:cNvSpPr>
                  <a:spLocks noChangeArrowheads="1"/>
                </p:cNvSpPr>
                <p:nvPr/>
              </p:nvSpPr>
              <p:spPr bwMode="auto">
                <a:xfrm>
                  <a:off x="3203" y="1290"/>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17" name="Rectangle 454"/>
                <p:cNvSpPr>
                  <a:spLocks noChangeArrowheads="1"/>
                </p:cNvSpPr>
                <p:nvPr/>
              </p:nvSpPr>
              <p:spPr bwMode="auto">
                <a:xfrm>
                  <a:off x="3197" y="1284"/>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29" name="Group 457"/>
              <p:cNvGrpSpPr>
                <a:grpSpLocks/>
              </p:cNvGrpSpPr>
              <p:nvPr/>
            </p:nvGrpSpPr>
            <p:grpSpPr bwMode="auto">
              <a:xfrm>
                <a:off x="3968" y="1284"/>
                <a:ext cx="553" cy="384"/>
                <a:chOff x="3968" y="1284"/>
                <a:chExt cx="553" cy="384"/>
              </a:xfrm>
            </p:grpSpPr>
            <p:sp>
              <p:nvSpPr>
                <p:cNvPr id="55414" name="Rectangle 373"/>
                <p:cNvSpPr>
                  <a:spLocks noChangeArrowheads="1"/>
                </p:cNvSpPr>
                <p:nvPr/>
              </p:nvSpPr>
              <p:spPr bwMode="auto">
                <a:xfrm>
                  <a:off x="3974" y="1290"/>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15" name="Rectangle 456"/>
                <p:cNvSpPr>
                  <a:spLocks noChangeArrowheads="1"/>
                </p:cNvSpPr>
                <p:nvPr/>
              </p:nvSpPr>
              <p:spPr bwMode="auto">
                <a:xfrm>
                  <a:off x="3968" y="1284"/>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0" name="Group 459"/>
              <p:cNvGrpSpPr>
                <a:grpSpLocks/>
              </p:cNvGrpSpPr>
              <p:nvPr/>
            </p:nvGrpSpPr>
            <p:grpSpPr bwMode="auto">
              <a:xfrm>
                <a:off x="0" y="1680"/>
                <a:ext cx="522" cy="384"/>
                <a:chOff x="0" y="1680"/>
                <a:chExt cx="522" cy="384"/>
              </a:xfrm>
            </p:grpSpPr>
            <p:sp>
              <p:nvSpPr>
                <p:cNvPr id="55412" name="Rectangle 374"/>
                <p:cNvSpPr>
                  <a:spLocks noChangeArrowheads="1"/>
                </p:cNvSpPr>
                <p:nvPr/>
              </p:nvSpPr>
              <p:spPr bwMode="auto">
                <a:xfrm>
                  <a:off x="6" y="1686"/>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MUC-6</a:t>
                  </a:r>
                </a:p>
                <a:p>
                  <a:pPr algn="ctr">
                    <a:spcBef>
                      <a:spcPct val="0"/>
                    </a:spcBef>
                    <a:buFontTx/>
                    <a:buNone/>
                  </a:pPr>
                  <a:endParaRPr lang="en-US" altLang="zh-CN" sz="1200">
                    <a:latin typeface="Arial" panose="020B0604020202020204" pitchFamily="34" charset="0"/>
                  </a:endParaRPr>
                </a:p>
              </p:txBody>
            </p:sp>
            <p:sp>
              <p:nvSpPr>
                <p:cNvPr id="55413" name="Rectangle 458"/>
                <p:cNvSpPr>
                  <a:spLocks noChangeArrowheads="1"/>
                </p:cNvSpPr>
                <p:nvPr/>
              </p:nvSpPr>
              <p:spPr bwMode="auto">
                <a:xfrm>
                  <a:off x="0" y="1680"/>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1" name="Group 461"/>
              <p:cNvGrpSpPr>
                <a:grpSpLocks/>
              </p:cNvGrpSpPr>
              <p:nvPr/>
            </p:nvGrpSpPr>
            <p:grpSpPr bwMode="auto">
              <a:xfrm>
                <a:off x="522" y="1680"/>
                <a:ext cx="606" cy="384"/>
                <a:chOff x="522" y="1680"/>
                <a:chExt cx="606" cy="384"/>
              </a:xfrm>
            </p:grpSpPr>
            <p:sp>
              <p:nvSpPr>
                <p:cNvPr id="55410" name="Rectangle 375"/>
                <p:cNvSpPr>
                  <a:spLocks noChangeArrowheads="1"/>
                </p:cNvSpPr>
                <p:nvPr/>
              </p:nvSpPr>
              <p:spPr bwMode="auto">
                <a:xfrm>
                  <a:off x="528" y="1686"/>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11" name="Rectangle 460"/>
                <p:cNvSpPr>
                  <a:spLocks noChangeArrowheads="1"/>
                </p:cNvSpPr>
                <p:nvPr/>
              </p:nvSpPr>
              <p:spPr bwMode="auto">
                <a:xfrm>
                  <a:off x="522" y="1680"/>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2" name="Group 463"/>
              <p:cNvGrpSpPr>
                <a:grpSpLocks/>
              </p:cNvGrpSpPr>
              <p:nvPr/>
            </p:nvGrpSpPr>
            <p:grpSpPr bwMode="auto">
              <a:xfrm>
                <a:off x="1128" y="1680"/>
                <a:ext cx="549" cy="384"/>
                <a:chOff x="1128" y="1680"/>
                <a:chExt cx="549" cy="384"/>
              </a:xfrm>
            </p:grpSpPr>
            <p:sp>
              <p:nvSpPr>
                <p:cNvPr id="55408" name="Rectangle 376"/>
                <p:cNvSpPr>
                  <a:spLocks noChangeArrowheads="1"/>
                </p:cNvSpPr>
                <p:nvPr/>
              </p:nvSpPr>
              <p:spPr bwMode="auto">
                <a:xfrm>
                  <a:off x="1134" y="1686"/>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09" name="Rectangle 462"/>
                <p:cNvSpPr>
                  <a:spLocks noChangeArrowheads="1"/>
                </p:cNvSpPr>
                <p:nvPr/>
              </p:nvSpPr>
              <p:spPr bwMode="auto">
                <a:xfrm>
                  <a:off x="1128" y="1680"/>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3" name="Group 465"/>
              <p:cNvGrpSpPr>
                <a:grpSpLocks/>
              </p:cNvGrpSpPr>
              <p:nvPr/>
            </p:nvGrpSpPr>
            <p:grpSpPr bwMode="auto">
              <a:xfrm>
                <a:off x="1677" y="1680"/>
                <a:ext cx="758" cy="384"/>
                <a:chOff x="1677" y="1680"/>
                <a:chExt cx="758" cy="384"/>
              </a:xfrm>
            </p:grpSpPr>
            <p:sp>
              <p:nvSpPr>
                <p:cNvPr id="55406" name="Rectangle 377"/>
                <p:cNvSpPr>
                  <a:spLocks noChangeArrowheads="1"/>
                </p:cNvSpPr>
                <p:nvPr/>
              </p:nvSpPr>
              <p:spPr bwMode="auto">
                <a:xfrm>
                  <a:off x="1683" y="1686"/>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07" name="Rectangle 464"/>
                <p:cNvSpPr>
                  <a:spLocks noChangeArrowheads="1"/>
                </p:cNvSpPr>
                <p:nvPr/>
              </p:nvSpPr>
              <p:spPr bwMode="auto">
                <a:xfrm>
                  <a:off x="1677" y="1680"/>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4" name="Group 467"/>
              <p:cNvGrpSpPr>
                <a:grpSpLocks/>
              </p:cNvGrpSpPr>
              <p:nvPr/>
            </p:nvGrpSpPr>
            <p:grpSpPr bwMode="auto">
              <a:xfrm>
                <a:off x="2435" y="1680"/>
                <a:ext cx="762" cy="384"/>
                <a:chOff x="2435" y="1680"/>
                <a:chExt cx="762" cy="384"/>
              </a:xfrm>
            </p:grpSpPr>
            <p:sp>
              <p:nvSpPr>
                <p:cNvPr id="55404" name="Rectangle 378"/>
                <p:cNvSpPr>
                  <a:spLocks noChangeArrowheads="1"/>
                </p:cNvSpPr>
                <p:nvPr/>
              </p:nvSpPr>
              <p:spPr bwMode="auto">
                <a:xfrm>
                  <a:off x="2441" y="1686"/>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05" name="Rectangle 466"/>
                <p:cNvSpPr>
                  <a:spLocks noChangeArrowheads="1"/>
                </p:cNvSpPr>
                <p:nvPr/>
              </p:nvSpPr>
              <p:spPr bwMode="auto">
                <a:xfrm>
                  <a:off x="2435" y="1680"/>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5" name="Group 469"/>
              <p:cNvGrpSpPr>
                <a:grpSpLocks/>
              </p:cNvGrpSpPr>
              <p:nvPr/>
            </p:nvGrpSpPr>
            <p:grpSpPr bwMode="auto">
              <a:xfrm>
                <a:off x="3197" y="1680"/>
                <a:ext cx="771" cy="384"/>
                <a:chOff x="3197" y="1680"/>
                <a:chExt cx="771" cy="384"/>
              </a:xfrm>
            </p:grpSpPr>
            <p:sp>
              <p:nvSpPr>
                <p:cNvPr id="55402" name="Rectangle 379"/>
                <p:cNvSpPr>
                  <a:spLocks noChangeArrowheads="1"/>
                </p:cNvSpPr>
                <p:nvPr/>
              </p:nvSpPr>
              <p:spPr bwMode="auto">
                <a:xfrm>
                  <a:off x="3203" y="1686"/>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403" name="Rectangle 468"/>
                <p:cNvSpPr>
                  <a:spLocks noChangeArrowheads="1"/>
                </p:cNvSpPr>
                <p:nvPr/>
              </p:nvSpPr>
              <p:spPr bwMode="auto">
                <a:xfrm>
                  <a:off x="3197" y="1680"/>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6" name="Group 471"/>
              <p:cNvGrpSpPr>
                <a:grpSpLocks/>
              </p:cNvGrpSpPr>
              <p:nvPr/>
            </p:nvGrpSpPr>
            <p:grpSpPr bwMode="auto">
              <a:xfrm>
                <a:off x="3968" y="1680"/>
                <a:ext cx="553" cy="384"/>
                <a:chOff x="3968" y="1680"/>
                <a:chExt cx="553" cy="384"/>
              </a:xfrm>
            </p:grpSpPr>
            <p:sp>
              <p:nvSpPr>
                <p:cNvPr id="55400" name="Rectangle 380"/>
                <p:cNvSpPr>
                  <a:spLocks noChangeArrowheads="1"/>
                </p:cNvSpPr>
                <p:nvPr/>
              </p:nvSpPr>
              <p:spPr bwMode="auto">
                <a:xfrm>
                  <a:off x="3974" y="1686"/>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401" name="Rectangle 470"/>
                <p:cNvSpPr>
                  <a:spLocks noChangeArrowheads="1"/>
                </p:cNvSpPr>
                <p:nvPr/>
              </p:nvSpPr>
              <p:spPr bwMode="auto">
                <a:xfrm>
                  <a:off x="3968" y="1680"/>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7" name="Group 473"/>
              <p:cNvGrpSpPr>
                <a:grpSpLocks/>
              </p:cNvGrpSpPr>
              <p:nvPr/>
            </p:nvGrpSpPr>
            <p:grpSpPr bwMode="auto">
              <a:xfrm>
                <a:off x="0" y="2076"/>
                <a:ext cx="522" cy="384"/>
                <a:chOff x="0" y="2076"/>
                <a:chExt cx="522" cy="384"/>
              </a:xfrm>
            </p:grpSpPr>
            <p:sp>
              <p:nvSpPr>
                <p:cNvPr id="55398" name="Rectangle 381"/>
                <p:cNvSpPr>
                  <a:spLocks noChangeArrowheads="1"/>
                </p:cNvSpPr>
                <p:nvPr/>
              </p:nvSpPr>
              <p:spPr bwMode="auto">
                <a:xfrm>
                  <a:off x="6" y="2082"/>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MUC-7</a:t>
                  </a:r>
                </a:p>
                <a:p>
                  <a:pPr algn="ctr">
                    <a:spcBef>
                      <a:spcPct val="0"/>
                    </a:spcBef>
                    <a:buFontTx/>
                    <a:buNone/>
                  </a:pPr>
                  <a:endParaRPr lang="en-US" altLang="zh-CN" sz="1200">
                    <a:latin typeface="Arial" panose="020B0604020202020204" pitchFamily="34" charset="0"/>
                  </a:endParaRPr>
                </a:p>
              </p:txBody>
            </p:sp>
            <p:sp>
              <p:nvSpPr>
                <p:cNvPr id="55399" name="Rectangle 472"/>
                <p:cNvSpPr>
                  <a:spLocks noChangeArrowheads="1"/>
                </p:cNvSpPr>
                <p:nvPr/>
              </p:nvSpPr>
              <p:spPr bwMode="auto">
                <a:xfrm>
                  <a:off x="0" y="2076"/>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8" name="Group 475"/>
              <p:cNvGrpSpPr>
                <a:grpSpLocks/>
              </p:cNvGrpSpPr>
              <p:nvPr/>
            </p:nvGrpSpPr>
            <p:grpSpPr bwMode="auto">
              <a:xfrm>
                <a:off x="522" y="2076"/>
                <a:ext cx="606" cy="384"/>
                <a:chOff x="522" y="2076"/>
                <a:chExt cx="606" cy="384"/>
              </a:xfrm>
            </p:grpSpPr>
            <p:sp>
              <p:nvSpPr>
                <p:cNvPr id="55396" name="Rectangle 382"/>
                <p:cNvSpPr>
                  <a:spLocks noChangeArrowheads="1"/>
                </p:cNvSpPr>
                <p:nvPr/>
              </p:nvSpPr>
              <p:spPr bwMode="auto">
                <a:xfrm>
                  <a:off x="528" y="2082"/>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97" name="Rectangle 474"/>
                <p:cNvSpPr>
                  <a:spLocks noChangeArrowheads="1"/>
                </p:cNvSpPr>
                <p:nvPr/>
              </p:nvSpPr>
              <p:spPr bwMode="auto">
                <a:xfrm>
                  <a:off x="522" y="2076"/>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39" name="Group 477"/>
              <p:cNvGrpSpPr>
                <a:grpSpLocks/>
              </p:cNvGrpSpPr>
              <p:nvPr/>
            </p:nvGrpSpPr>
            <p:grpSpPr bwMode="auto">
              <a:xfrm>
                <a:off x="1128" y="2076"/>
                <a:ext cx="549" cy="384"/>
                <a:chOff x="1128" y="2076"/>
                <a:chExt cx="549" cy="384"/>
              </a:xfrm>
            </p:grpSpPr>
            <p:sp>
              <p:nvSpPr>
                <p:cNvPr id="55394" name="Rectangle 383"/>
                <p:cNvSpPr>
                  <a:spLocks noChangeArrowheads="1"/>
                </p:cNvSpPr>
                <p:nvPr/>
              </p:nvSpPr>
              <p:spPr bwMode="auto">
                <a:xfrm>
                  <a:off x="1134" y="2082"/>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95" name="Rectangle 476"/>
                <p:cNvSpPr>
                  <a:spLocks noChangeArrowheads="1"/>
                </p:cNvSpPr>
                <p:nvPr/>
              </p:nvSpPr>
              <p:spPr bwMode="auto">
                <a:xfrm>
                  <a:off x="1128" y="2076"/>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0" name="Group 479"/>
              <p:cNvGrpSpPr>
                <a:grpSpLocks/>
              </p:cNvGrpSpPr>
              <p:nvPr/>
            </p:nvGrpSpPr>
            <p:grpSpPr bwMode="auto">
              <a:xfrm>
                <a:off x="1677" y="2076"/>
                <a:ext cx="758" cy="384"/>
                <a:chOff x="1677" y="2076"/>
                <a:chExt cx="758" cy="384"/>
              </a:xfrm>
            </p:grpSpPr>
            <p:sp>
              <p:nvSpPr>
                <p:cNvPr id="55392" name="Rectangle 384"/>
                <p:cNvSpPr>
                  <a:spLocks noChangeArrowheads="1"/>
                </p:cNvSpPr>
                <p:nvPr/>
              </p:nvSpPr>
              <p:spPr bwMode="auto">
                <a:xfrm>
                  <a:off x="1683" y="2082"/>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93" name="Rectangle 478"/>
                <p:cNvSpPr>
                  <a:spLocks noChangeArrowheads="1"/>
                </p:cNvSpPr>
                <p:nvPr/>
              </p:nvSpPr>
              <p:spPr bwMode="auto">
                <a:xfrm>
                  <a:off x="1677" y="2076"/>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1" name="Group 481"/>
              <p:cNvGrpSpPr>
                <a:grpSpLocks/>
              </p:cNvGrpSpPr>
              <p:nvPr/>
            </p:nvGrpSpPr>
            <p:grpSpPr bwMode="auto">
              <a:xfrm>
                <a:off x="2435" y="2076"/>
                <a:ext cx="762" cy="384"/>
                <a:chOff x="2435" y="2076"/>
                <a:chExt cx="762" cy="384"/>
              </a:xfrm>
            </p:grpSpPr>
            <p:sp>
              <p:nvSpPr>
                <p:cNvPr id="55390" name="Rectangle 385"/>
                <p:cNvSpPr>
                  <a:spLocks noChangeArrowheads="1"/>
                </p:cNvSpPr>
                <p:nvPr/>
              </p:nvSpPr>
              <p:spPr bwMode="auto">
                <a:xfrm>
                  <a:off x="2441" y="2082"/>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91" name="Rectangle 480"/>
                <p:cNvSpPr>
                  <a:spLocks noChangeArrowheads="1"/>
                </p:cNvSpPr>
                <p:nvPr/>
              </p:nvSpPr>
              <p:spPr bwMode="auto">
                <a:xfrm>
                  <a:off x="2435" y="2076"/>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2" name="Group 483"/>
              <p:cNvGrpSpPr>
                <a:grpSpLocks/>
              </p:cNvGrpSpPr>
              <p:nvPr/>
            </p:nvGrpSpPr>
            <p:grpSpPr bwMode="auto">
              <a:xfrm>
                <a:off x="3197" y="2076"/>
                <a:ext cx="771" cy="384"/>
                <a:chOff x="3197" y="2076"/>
                <a:chExt cx="771" cy="384"/>
              </a:xfrm>
            </p:grpSpPr>
            <p:sp>
              <p:nvSpPr>
                <p:cNvPr id="55388" name="Rectangle 386"/>
                <p:cNvSpPr>
                  <a:spLocks noChangeArrowheads="1"/>
                </p:cNvSpPr>
                <p:nvPr/>
              </p:nvSpPr>
              <p:spPr bwMode="auto">
                <a:xfrm>
                  <a:off x="3203" y="2082"/>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89" name="Rectangle 482"/>
                <p:cNvSpPr>
                  <a:spLocks noChangeArrowheads="1"/>
                </p:cNvSpPr>
                <p:nvPr/>
              </p:nvSpPr>
              <p:spPr bwMode="auto">
                <a:xfrm>
                  <a:off x="3197" y="2076"/>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3" name="Group 485"/>
              <p:cNvGrpSpPr>
                <a:grpSpLocks/>
              </p:cNvGrpSpPr>
              <p:nvPr/>
            </p:nvGrpSpPr>
            <p:grpSpPr bwMode="auto">
              <a:xfrm>
                <a:off x="3968" y="2076"/>
                <a:ext cx="553" cy="384"/>
                <a:chOff x="3968" y="2076"/>
                <a:chExt cx="553" cy="384"/>
              </a:xfrm>
            </p:grpSpPr>
            <p:sp>
              <p:nvSpPr>
                <p:cNvPr id="55386" name="Rectangle 387"/>
                <p:cNvSpPr>
                  <a:spLocks noChangeArrowheads="1"/>
                </p:cNvSpPr>
                <p:nvPr/>
              </p:nvSpPr>
              <p:spPr bwMode="auto">
                <a:xfrm>
                  <a:off x="3974" y="2082"/>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87" name="Rectangle 484"/>
                <p:cNvSpPr>
                  <a:spLocks noChangeArrowheads="1"/>
                </p:cNvSpPr>
                <p:nvPr/>
              </p:nvSpPr>
              <p:spPr bwMode="auto">
                <a:xfrm>
                  <a:off x="3968" y="2076"/>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4" name="Group 487"/>
              <p:cNvGrpSpPr>
                <a:grpSpLocks/>
              </p:cNvGrpSpPr>
              <p:nvPr/>
            </p:nvGrpSpPr>
            <p:grpSpPr bwMode="auto">
              <a:xfrm>
                <a:off x="0" y="2472"/>
                <a:ext cx="522" cy="384"/>
                <a:chOff x="0" y="2472"/>
                <a:chExt cx="522" cy="384"/>
              </a:xfrm>
            </p:grpSpPr>
            <p:sp>
              <p:nvSpPr>
                <p:cNvPr id="55384" name="Rectangle 388"/>
                <p:cNvSpPr>
                  <a:spLocks noChangeArrowheads="1"/>
                </p:cNvSpPr>
                <p:nvPr/>
              </p:nvSpPr>
              <p:spPr bwMode="auto">
                <a:xfrm>
                  <a:off x="6" y="2478"/>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MET-1</a:t>
                  </a:r>
                </a:p>
                <a:p>
                  <a:pPr algn="ctr">
                    <a:spcBef>
                      <a:spcPct val="0"/>
                    </a:spcBef>
                    <a:buFontTx/>
                    <a:buNone/>
                  </a:pPr>
                  <a:endParaRPr lang="en-US" altLang="zh-CN" sz="1200">
                    <a:latin typeface="Arial" panose="020B0604020202020204" pitchFamily="34" charset="0"/>
                  </a:endParaRPr>
                </a:p>
              </p:txBody>
            </p:sp>
            <p:sp>
              <p:nvSpPr>
                <p:cNvPr id="55385" name="Rectangle 486"/>
                <p:cNvSpPr>
                  <a:spLocks noChangeArrowheads="1"/>
                </p:cNvSpPr>
                <p:nvPr/>
              </p:nvSpPr>
              <p:spPr bwMode="auto">
                <a:xfrm>
                  <a:off x="0" y="2472"/>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5" name="Group 489"/>
              <p:cNvGrpSpPr>
                <a:grpSpLocks/>
              </p:cNvGrpSpPr>
              <p:nvPr/>
            </p:nvGrpSpPr>
            <p:grpSpPr bwMode="auto">
              <a:xfrm>
                <a:off x="522" y="2472"/>
                <a:ext cx="606" cy="384"/>
                <a:chOff x="522" y="2472"/>
                <a:chExt cx="606" cy="384"/>
              </a:xfrm>
            </p:grpSpPr>
            <p:sp>
              <p:nvSpPr>
                <p:cNvPr id="55382" name="Rectangle 389"/>
                <p:cNvSpPr>
                  <a:spLocks noChangeArrowheads="1"/>
                </p:cNvSpPr>
                <p:nvPr/>
              </p:nvSpPr>
              <p:spPr bwMode="auto">
                <a:xfrm>
                  <a:off x="528" y="2478"/>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83" name="Rectangle 488"/>
                <p:cNvSpPr>
                  <a:spLocks noChangeArrowheads="1"/>
                </p:cNvSpPr>
                <p:nvPr/>
              </p:nvSpPr>
              <p:spPr bwMode="auto">
                <a:xfrm>
                  <a:off x="522" y="2472"/>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6" name="Group 491"/>
              <p:cNvGrpSpPr>
                <a:grpSpLocks/>
              </p:cNvGrpSpPr>
              <p:nvPr/>
            </p:nvGrpSpPr>
            <p:grpSpPr bwMode="auto">
              <a:xfrm>
                <a:off x="1128" y="2472"/>
                <a:ext cx="549" cy="384"/>
                <a:chOff x="1128" y="2472"/>
                <a:chExt cx="549" cy="384"/>
              </a:xfrm>
            </p:grpSpPr>
            <p:sp>
              <p:nvSpPr>
                <p:cNvPr id="55380" name="Rectangle 390"/>
                <p:cNvSpPr>
                  <a:spLocks noChangeArrowheads="1"/>
                </p:cNvSpPr>
                <p:nvPr/>
              </p:nvSpPr>
              <p:spPr bwMode="auto">
                <a:xfrm>
                  <a:off x="1134" y="2478"/>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81" name="Rectangle 490"/>
                <p:cNvSpPr>
                  <a:spLocks noChangeArrowheads="1"/>
                </p:cNvSpPr>
                <p:nvPr/>
              </p:nvSpPr>
              <p:spPr bwMode="auto">
                <a:xfrm>
                  <a:off x="1128" y="2472"/>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7" name="Group 493"/>
              <p:cNvGrpSpPr>
                <a:grpSpLocks/>
              </p:cNvGrpSpPr>
              <p:nvPr/>
            </p:nvGrpSpPr>
            <p:grpSpPr bwMode="auto">
              <a:xfrm>
                <a:off x="1677" y="2472"/>
                <a:ext cx="758" cy="384"/>
                <a:chOff x="1677" y="2472"/>
                <a:chExt cx="758" cy="384"/>
              </a:xfrm>
            </p:grpSpPr>
            <p:sp>
              <p:nvSpPr>
                <p:cNvPr id="55378" name="Rectangle 391"/>
                <p:cNvSpPr>
                  <a:spLocks noChangeArrowheads="1"/>
                </p:cNvSpPr>
                <p:nvPr/>
              </p:nvSpPr>
              <p:spPr bwMode="auto">
                <a:xfrm>
                  <a:off x="1683" y="2478"/>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79" name="Rectangle 492"/>
                <p:cNvSpPr>
                  <a:spLocks noChangeArrowheads="1"/>
                </p:cNvSpPr>
                <p:nvPr/>
              </p:nvSpPr>
              <p:spPr bwMode="auto">
                <a:xfrm>
                  <a:off x="1677" y="2472"/>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8" name="Group 495"/>
              <p:cNvGrpSpPr>
                <a:grpSpLocks/>
              </p:cNvGrpSpPr>
              <p:nvPr/>
            </p:nvGrpSpPr>
            <p:grpSpPr bwMode="auto">
              <a:xfrm>
                <a:off x="2435" y="2472"/>
                <a:ext cx="762" cy="384"/>
                <a:chOff x="2435" y="2472"/>
                <a:chExt cx="762" cy="384"/>
              </a:xfrm>
            </p:grpSpPr>
            <p:sp>
              <p:nvSpPr>
                <p:cNvPr id="55376" name="Rectangle 392"/>
                <p:cNvSpPr>
                  <a:spLocks noChangeArrowheads="1"/>
                </p:cNvSpPr>
                <p:nvPr/>
              </p:nvSpPr>
              <p:spPr bwMode="auto">
                <a:xfrm>
                  <a:off x="2441" y="2478"/>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77" name="Rectangle 494"/>
                <p:cNvSpPr>
                  <a:spLocks noChangeArrowheads="1"/>
                </p:cNvSpPr>
                <p:nvPr/>
              </p:nvSpPr>
              <p:spPr bwMode="auto">
                <a:xfrm>
                  <a:off x="2435" y="2472"/>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49" name="Group 497"/>
              <p:cNvGrpSpPr>
                <a:grpSpLocks/>
              </p:cNvGrpSpPr>
              <p:nvPr/>
            </p:nvGrpSpPr>
            <p:grpSpPr bwMode="auto">
              <a:xfrm>
                <a:off x="3197" y="2472"/>
                <a:ext cx="771" cy="384"/>
                <a:chOff x="3197" y="2472"/>
                <a:chExt cx="771" cy="384"/>
              </a:xfrm>
            </p:grpSpPr>
            <p:sp>
              <p:nvSpPr>
                <p:cNvPr id="55374" name="Rectangle 393"/>
                <p:cNvSpPr>
                  <a:spLocks noChangeArrowheads="1"/>
                </p:cNvSpPr>
                <p:nvPr/>
              </p:nvSpPr>
              <p:spPr bwMode="auto">
                <a:xfrm>
                  <a:off x="3203" y="2478"/>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75" name="Rectangle 496"/>
                <p:cNvSpPr>
                  <a:spLocks noChangeArrowheads="1"/>
                </p:cNvSpPr>
                <p:nvPr/>
              </p:nvSpPr>
              <p:spPr bwMode="auto">
                <a:xfrm>
                  <a:off x="3197" y="2472"/>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0" name="Group 499"/>
              <p:cNvGrpSpPr>
                <a:grpSpLocks/>
              </p:cNvGrpSpPr>
              <p:nvPr/>
            </p:nvGrpSpPr>
            <p:grpSpPr bwMode="auto">
              <a:xfrm>
                <a:off x="3968" y="2472"/>
                <a:ext cx="553" cy="384"/>
                <a:chOff x="3968" y="2472"/>
                <a:chExt cx="553" cy="384"/>
              </a:xfrm>
            </p:grpSpPr>
            <p:sp>
              <p:nvSpPr>
                <p:cNvPr id="55372" name="Rectangle 394"/>
                <p:cNvSpPr>
                  <a:spLocks noChangeArrowheads="1"/>
                </p:cNvSpPr>
                <p:nvPr/>
              </p:nvSpPr>
              <p:spPr bwMode="auto">
                <a:xfrm>
                  <a:off x="3974" y="2478"/>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73" name="Rectangle 498"/>
                <p:cNvSpPr>
                  <a:spLocks noChangeArrowheads="1"/>
                </p:cNvSpPr>
                <p:nvPr/>
              </p:nvSpPr>
              <p:spPr bwMode="auto">
                <a:xfrm>
                  <a:off x="3968" y="2472"/>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1" name="Group 501"/>
              <p:cNvGrpSpPr>
                <a:grpSpLocks/>
              </p:cNvGrpSpPr>
              <p:nvPr/>
            </p:nvGrpSpPr>
            <p:grpSpPr bwMode="auto">
              <a:xfrm>
                <a:off x="0" y="2868"/>
                <a:ext cx="522" cy="384"/>
                <a:chOff x="0" y="2868"/>
                <a:chExt cx="522" cy="384"/>
              </a:xfrm>
            </p:grpSpPr>
            <p:sp>
              <p:nvSpPr>
                <p:cNvPr id="55370" name="Rectangle 395"/>
                <p:cNvSpPr>
                  <a:spLocks noChangeArrowheads="1"/>
                </p:cNvSpPr>
                <p:nvPr/>
              </p:nvSpPr>
              <p:spPr bwMode="auto">
                <a:xfrm>
                  <a:off x="6" y="2874"/>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MET-2</a:t>
                  </a:r>
                </a:p>
                <a:p>
                  <a:pPr algn="ctr">
                    <a:spcBef>
                      <a:spcPct val="0"/>
                    </a:spcBef>
                    <a:buFontTx/>
                    <a:buNone/>
                  </a:pPr>
                  <a:endParaRPr lang="en-US" altLang="zh-CN" sz="1200">
                    <a:latin typeface="Arial" panose="020B0604020202020204" pitchFamily="34" charset="0"/>
                  </a:endParaRPr>
                </a:p>
              </p:txBody>
            </p:sp>
            <p:sp>
              <p:nvSpPr>
                <p:cNvPr id="55371" name="Rectangle 500"/>
                <p:cNvSpPr>
                  <a:spLocks noChangeArrowheads="1"/>
                </p:cNvSpPr>
                <p:nvPr/>
              </p:nvSpPr>
              <p:spPr bwMode="auto">
                <a:xfrm>
                  <a:off x="0" y="2868"/>
                  <a:ext cx="52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2" name="Group 503"/>
              <p:cNvGrpSpPr>
                <a:grpSpLocks/>
              </p:cNvGrpSpPr>
              <p:nvPr/>
            </p:nvGrpSpPr>
            <p:grpSpPr bwMode="auto">
              <a:xfrm>
                <a:off x="522" y="2868"/>
                <a:ext cx="606" cy="384"/>
                <a:chOff x="522" y="2868"/>
                <a:chExt cx="606" cy="384"/>
              </a:xfrm>
            </p:grpSpPr>
            <p:sp>
              <p:nvSpPr>
                <p:cNvPr id="55368" name="Rectangle 396"/>
                <p:cNvSpPr>
                  <a:spLocks noChangeArrowheads="1"/>
                </p:cNvSpPr>
                <p:nvPr/>
              </p:nvSpPr>
              <p:spPr bwMode="auto">
                <a:xfrm>
                  <a:off x="528" y="2874"/>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69" name="Rectangle 502"/>
                <p:cNvSpPr>
                  <a:spLocks noChangeArrowheads="1"/>
                </p:cNvSpPr>
                <p:nvPr/>
              </p:nvSpPr>
              <p:spPr bwMode="auto">
                <a:xfrm>
                  <a:off x="522" y="2868"/>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3" name="Group 505"/>
              <p:cNvGrpSpPr>
                <a:grpSpLocks/>
              </p:cNvGrpSpPr>
              <p:nvPr/>
            </p:nvGrpSpPr>
            <p:grpSpPr bwMode="auto">
              <a:xfrm>
                <a:off x="1128" y="2868"/>
                <a:ext cx="549" cy="384"/>
                <a:chOff x="1128" y="2868"/>
                <a:chExt cx="549" cy="384"/>
              </a:xfrm>
            </p:grpSpPr>
            <p:sp>
              <p:nvSpPr>
                <p:cNvPr id="55366" name="Rectangle 397"/>
                <p:cNvSpPr>
                  <a:spLocks noChangeArrowheads="1"/>
                </p:cNvSpPr>
                <p:nvPr/>
              </p:nvSpPr>
              <p:spPr bwMode="auto">
                <a:xfrm>
                  <a:off x="1134" y="2874"/>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67" name="Rectangle 504"/>
                <p:cNvSpPr>
                  <a:spLocks noChangeArrowheads="1"/>
                </p:cNvSpPr>
                <p:nvPr/>
              </p:nvSpPr>
              <p:spPr bwMode="auto">
                <a:xfrm>
                  <a:off x="1128" y="2868"/>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4" name="Group 507"/>
              <p:cNvGrpSpPr>
                <a:grpSpLocks/>
              </p:cNvGrpSpPr>
              <p:nvPr/>
            </p:nvGrpSpPr>
            <p:grpSpPr bwMode="auto">
              <a:xfrm>
                <a:off x="1677" y="2868"/>
                <a:ext cx="758" cy="384"/>
                <a:chOff x="1677" y="2868"/>
                <a:chExt cx="758" cy="384"/>
              </a:xfrm>
            </p:grpSpPr>
            <p:sp>
              <p:nvSpPr>
                <p:cNvPr id="55364" name="Rectangle 398"/>
                <p:cNvSpPr>
                  <a:spLocks noChangeArrowheads="1"/>
                </p:cNvSpPr>
                <p:nvPr/>
              </p:nvSpPr>
              <p:spPr bwMode="auto">
                <a:xfrm>
                  <a:off x="1683" y="2874"/>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65" name="Rectangle 506"/>
                <p:cNvSpPr>
                  <a:spLocks noChangeArrowheads="1"/>
                </p:cNvSpPr>
                <p:nvPr/>
              </p:nvSpPr>
              <p:spPr bwMode="auto">
                <a:xfrm>
                  <a:off x="1677" y="2868"/>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5" name="Group 509"/>
              <p:cNvGrpSpPr>
                <a:grpSpLocks/>
              </p:cNvGrpSpPr>
              <p:nvPr/>
            </p:nvGrpSpPr>
            <p:grpSpPr bwMode="auto">
              <a:xfrm>
                <a:off x="2435" y="2868"/>
                <a:ext cx="762" cy="384"/>
                <a:chOff x="2435" y="2868"/>
                <a:chExt cx="762" cy="384"/>
              </a:xfrm>
            </p:grpSpPr>
            <p:sp>
              <p:nvSpPr>
                <p:cNvPr id="55362" name="Rectangle 399"/>
                <p:cNvSpPr>
                  <a:spLocks noChangeArrowheads="1"/>
                </p:cNvSpPr>
                <p:nvPr/>
              </p:nvSpPr>
              <p:spPr bwMode="auto">
                <a:xfrm>
                  <a:off x="2441" y="2874"/>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63" name="Rectangle 508"/>
                <p:cNvSpPr>
                  <a:spLocks noChangeArrowheads="1"/>
                </p:cNvSpPr>
                <p:nvPr/>
              </p:nvSpPr>
              <p:spPr bwMode="auto">
                <a:xfrm>
                  <a:off x="2435" y="2868"/>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6" name="Group 511"/>
              <p:cNvGrpSpPr>
                <a:grpSpLocks/>
              </p:cNvGrpSpPr>
              <p:nvPr/>
            </p:nvGrpSpPr>
            <p:grpSpPr bwMode="auto">
              <a:xfrm>
                <a:off x="3197" y="2868"/>
                <a:ext cx="771" cy="384"/>
                <a:chOff x="3197" y="2868"/>
                <a:chExt cx="771" cy="384"/>
              </a:xfrm>
            </p:grpSpPr>
            <p:sp>
              <p:nvSpPr>
                <p:cNvPr id="55360" name="Rectangle 400"/>
                <p:cNvSpPr>
                  <a:spLocks noChangeArrowheads="1"/>
                </p:cNvSpPr>
                <p:nvPr/>
              </p:nvSpPr>
              <p:spPr bwMode="auto">
                <a:xfrm>
                  <a:off x="3203" y="2874"/>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5361" name="Rectangle 510"/>
                <p:cNvSpPr>
                  <a:spLocks noChangeArrowheads="1"/>
                </p:cNvSpPr>
                <p:nvPr/>
              </p:nvSpPr>
              <p:spPr bwMode="auto">
                <a:xfrm>
                  <a:off x="3197" y="2868"/>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5357" name="Group 513"/>
              <p:cNvGrpSpPr>
                <a:grpSpLocks/>
              </p:cNvGrpSpPr>
              <p:nvPr/>
            </p:nvGrpSpPr>
            <p:grpSpPr bwMode="auto">
              <a:xfrm>
                <a:off x="3968" y="2868"/>
                <a:ext cx="553" cy="384"/>
                <a:chOff x="3968" y="2868"/>
                <a:chExt cx="553" cy="384"/>
              </a:xfrm>
            </p:grpSpPr>
            <p:sp>
              <p:nvSpPr>
                <p:cNvPr id="55358" name="Rectangle 401"/>
                <p:cNvSpPr>
                  <a:spLocks noChangeArrowheads="1"/>
                </p:cNvSpPr>
                <p:nvPr/>
              </p:nvSpPr>
              <p:spPr bwMode="auto">
                <a:xfrm>
                  <a:off x="3974" y="2874"/>
                  <a:ext cx="541"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YES</a:t>
                  </a:r>
                </a:p>
                <a:p>
                  <a:pPr algn="ctr">
                    <a:spcBef>
                      <a:spcPct val="0"/>
                    </a:spcBef>
                    <a:buFontTx/>
                    <a:buNone/>
                  </a:pPr>
                  <a:endParaRPr lang="en-US" altLang="zh-CN" sz="1200">
                    <a:latin typeface="Arial" panose="020B0604020202020204" pitchFamily="34" charset="0"/>
                  </a:endParaRPr>
                </a:p>
              </p:txBody>
            </p:sp>
            <p:sp>
              <p:nvSpPr>
                <p:cNvPr id="55359" name="Rectangle 512"/>
                <p:cNvSpPr>
                  <a:spLocks noChangeArrowheads="1"/>
                </p:cNvSpPr>
                <p:nvPr/>
              </p:nvSpPr>
              <p:spPr bwMode="auto">
                <a:xfrm>
                  <a:off x="3968" y="2868"/>
                  <a:ext cx="553"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sp>
          <p:nvSpPr>
            <p:cNvPr id="55301" name="Rectangle 515"/>
            <p:cNvSpPr>
              <a:spLocks noChangeArrowheads="1"/>
            </p:cNvSpPr>
            <p:nvPr/>
          </p:nvSpPr>
          <p:spPr bwMode="auto">
            <a:xfrm>
              <a:off x="-3" y="-3"/>
              <a:ext cx="4527" cy="3258"/>
            </a:xfrm>
            <a:prstGeom prst="rect">
              <a:avLst/>
            </a:prstGeom>
            <a:noFill/>
            <a:ln w="952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75630"/>
    </mc:Choice>
    <mc:Fallback xmlns="">
      <p:transition spd="slow" advTm="756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95536" y="332656"/>
            <a:ext cx="8229600" cy="792162"/>
          </a:xfrm>
        </p:spPr>
        <p:txBody>
          <a:bodyPr/>
          <a:lstStyle/>
          <a:p>
            <a:pPr eaLnBrk="1" hangingPunct="1"/>
            <a:r>
              <a:rPr lang="zh-CN" altLang="en-US" dirty="0"/>
              <a:t>知识点梳理</a:t>
            </a:r>
          </a:p>
        </p:txBody>
      </p:sp>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7909496" cy="4320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4012416"/>
      </p:ext>
    </p:extLst>
  </p:cSld>
  <p:clrMapOvr>
    <a:masterClrMapping/>
  </p:clrMapOvr>
  <p:transition spd="slow" advTm="1322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en-US" altLang="zh-CN"/>
              <a:t>MUC3-7</a:t>
            </a:r>
            <a:r>
              <a:rPr lang="zh-CN" altLang="en-US"/>
              <a:t>最优评测结果比较</a:t>
            </a:r>
          </a:p>
        </p:txBody>
      </p:sp>
      <p:grpSp>
        <p:nvGrpSpPr>
          <p:cNvPr id="2" name="组合 1">
            <a:extLst>
              <a:ext uri="{FF2B5EF4-FFF2-40B4-BE49-F238E27FC236}">
                <a16:creationId xmlns:a16="http://schemas.microsoft.com/office/drawing/2014/main" id="{18E9986E-E0D1-4A24-A500-5957B9AB9DA9}"/>
              </a:ext>
            </a:extLst>
          </p:cNvPr>
          <p:cNvGrpSpPr/>
          <p:nvPr/>
        </p:nvGrpSpPr>
        <p:grpSpPr>
          <a:xfrm>
            <a:off x="323528" y="1556792"/>
            <a:ext cx="8507288" cy="4525963"/>
            <a:chOff x="425354" y="1484784"/>
            <a:chExt cx="8229600" cy="4525963"/>
          </a:xfrm>
        </p:grpSpPr>
        <p:grpSp>
          <p:nvGrpSpPr>
            <p:cNvPr id="56324" name="Group 193"/>
            <p:cNvGrpSpPr>
              <a:grpSpLocks/>
            </p:cNvGrpSpPr>
            <p:nvPr/>
          </p:nvGrpSpPr>
          <p:grpSpPr bwMode="auto">
            <a:xfrm>
              <a:off x="430775" y="1487994"/>
              <a:ext cx="8218757" cy="4519543"/>
              <a:chOff x="0" y="0"/>
              <a:chExt cx="4548" cy="4224"/>
            </a:xfrm>
          </p:grpSpPr>
          <p:grpSp>
            <p:nvGrpSpPr>
              <p:cNvPr id="56326" name="Group 68"/>
              <p:cNvGrpSpPr>
                <a:grpSpLocks/>
              </p:cNvGrpSpPr>
              <p:nvPr/>
            </p:nvGrpSpPr>
            <p:grpSpPr bwMode="auto">
              <a:xfrm>
                <a:off x="0" y="0"/>
                <a:ext cx="527" cy="480"/>
                <a:chOff x="0" y="0"/>
                <a:chExt cx="527" cy="480"/>
              </a:xfrm>
            </p:grpSpPr>
            <p:sp>
              <p:nvSpPr>
                <p:cNvPr id="56513" name="Rectangle 4"/>
                <p:cNvSpPr>
                  <a:spLocks noChangeArrowheads="1"/>
                </p:cNvSpPr>
                <p:nvPr/>
              </p:nvSpPr>
              <p:spPr bwMode="auto">
                <a:xfrm>
                  <a:off x="6" y="6"/>
                  <a:ext cx="5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b="1">
                    <a:latin typeface="Arial" panose="020B0604020202020204" pitchFamily="34" charset="0"/>
                  </a:endParaRPr>
                </a:p>
                <a:p>
                  <a:pPr algn="ctr" eaLnBrk="1" hangingPunct="1">
                    <a:spcBef>
                      <a:spcPct val="0"/>
                    </a:spcBef>
                    <a:buFontTx/>
                    <a:buNone/>
                  </a:pPr>
                  <a:r>
                    <a:rPr lang="en-US" altLang="zh-CN" sz="1200" b="1">
                      <a:latin typeface="Arial" panose="020B0604020202020204" pitchFamily="34" charset="0"/>
                    </a:rPr>
                    <a:t>Evaluation/</a:t>
                  </a:r>
                  <a:br>
                    <a:rPr lang="en-US" altLang="zh-CN" sz="1200" b="1">
                      <a:latin typeface="Arial" panose="020B0604020202020204" pitchFamily="34" charset="0"/>
                    </a:rPr>
                  </a:br>
                  <a:r>
                    <a:rPr lang="en-US" altLang="zh-CN" sz="1200" b="1">
                      <a:latin typeface="Arial" panose="020B0604020202020204" pitchFamily="34" charset="0"/>
                    </a:rPr>
                    <a:t>Tasks</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6514" name="Rectangle 67"/>
                <p:cNvSpPr>
                  <a:spLocks noChangeArrowheads="1"/>
                </p:cNvSpPr>
                <p:nvPr/>
              </p:nvSpPr>
              <p:spPr bwMode="auto">
                <a:xfrm>
                  <a:off x="0" y="0"/>
                  <a:ext cx="527"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27" name="Group 70"/>
              <p:cNvGrpSpPr>
                <a:grpSpLocks/>
              </p:cNvGrpSpPr>
              <p:nvPr/>
            </p:nvGrpSpPr>
            <p:grpSpPr bwMode="auto">
              <a:xfrm>
                <a:off x="527" y="0"/>
                <a:ext cx="606" cy="480"/>
                <a:chOff x="527" y="0"/>
                <a:chExt cx="606" cy="480"/>
              </a:xfrm>
            </p:grpSpPr>
            <p:sp>
              <p:nvSpPr>
                <p:cNvPr id="56511" name="Rectangle 5"/>
                <p:cNvSpPr>
                  <a:spLocks noChangeArrowheads="1"/>
                </p:cNvSpPr>
                <p:nvPr/>
              </p:nvSpPr>
              <p:spPr bwMode="auto">
                <a:xfrm>
                  <a:off x="533" y="6"/>
                  <a:ext cx="59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Named Entity</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6512" name="Rectangle 69"/>
                <p:cNvSpPr>
                  <a:spLocks noChangeArrowheads="1"/>
                </p:cNvSpPr>
                <p:nvPr/>
              </p:nvSpPr>
              <p:spPr bwMode="auto">
                <a:xfrm>
                  <a:off x="527" y="0"/>
                  <a:ext cx="606"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28" name="Group 72"/>
              <p:cNvGrpSpPr>
                <a:grpSpLocks/>
              </p:cNvGrpSpPr>
              <p:nvPr/>
            </p:nvGrpSpPr>
            <p:grpSpPr bwMode="auto">
              <a:xfrm>
                <a:off x="1133" y="0"/>
                <a:ext cx="549" cy="480"/>
                <a:chOff x="1133" y="0"/>
                <a:chExt cx="549" cy="480"/>
              </a:xfrm>
            </p:grpSpPr>
            <p:sp>
              <p:nvSpPr>
                <p:cNvPr id="56509" name="Rectangle 6"/>
                <p:cNvSpPr>
                  <a:spLocks noChangeArrowheads="1"/>
                </p:cNvSpPr>
                <p:nvPr/>
              </p:nvSpPr>
              <p:spPr bwMode="auto">
                <a:xfrm>
                  <a:off x="1139" y="6"/>
                  <a:ext cx="5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Coreference</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6510" name="Rectangle 71"/>
                <p:cNvSpPr>
                  <a:spLocks noChangeArrowheads="1"/>
                </p:cNvSpPr>
                <p:nvPr/>
              </p:nvSpPr>
              <p:spPr bwMode="auto">
                <a:xfrm>
                  <a:off x="1133" y="0"/>
                  <a:ext cx="549"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29" name="Group 74"/>
              <p:cNvGrpSpPr>
                <a:grpSpLocks/>
              </p:cNvGrpSpPr>
              <p:nvPr/>
            </p:nvGrpSpPr>
            <p:grpSpPr bwMode="auto">
              <a:xfrm>
                <a:off x="1682" y="0"/>
                <a:ext cx="758" cy="480"/>
                <a:chOff x="1682" y="0"/>
                <a:chExt cx="758" cy="480"/>
              </a:xfrm>
            </p:grpSpPr>
            <p:sp>
              <p:nvSpPr>
                <p:cNvPr id="56507" name="Rectangle 7"/>
                <p:cNvSpPr>
                  <a:spLocks noChangeArrowheads="1"/>
                </p:cNvSpPr>
                <p:nvPr/>
              </p:nvSpPr>
              <p:spPr bwMode="auto">
                <a:xfrm>
                  <a:off x="1688" y="6"/>
                  <a:ext cx="7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Template Element</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6508" name="Rectangle 73"/>
                <p:cNvSpPr>
                  <a:spLocks noChangeArrowheads="1"/>
                </p:cNvSpPr>
                <p:nvPr/>
              </p:nvSpPr>
              <p:spPr bwMode="auto">
                <a:xfrm>
                  <a:off x="1682" y="0"/>
                  <a:ext cx="758"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0" name="Group 76"/>
              <p:cNvGrpSpPr>
                <a:grpSpLocks/>
              </p:cNvGrpSpPr>
              <p:nvPr/>
            </p:nvGrpSpPr>
            <p:grpSpPr bwMode="auto">
              <a:xfrm>
                <a:off x="2440" y="0"/>
                <a:ext cx="762" cy="480"/>
                <a:chOff x="2440" y="0"/>
                <a:chExt cx="762" cy="480"/>
              </a:xfrm>
            </p:grpSpPr>
            <p:sp>
              <p:nvSpPr>
                <p:cNvPr id="56505" name="Rectangle 8"/>
                <p:cNvSpPr>
                  <a:spLocks noChangeArrowheads="1"/>
                </p:cNvSpPr>
                <p:nvPr/>
              </p:nvSpPr>
              <p:spPr bwMode="auto">
                <a:xfrm>
                  <a:off x="2446" y="6"/>
                  <a:ext cx="7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Template Relation</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6506" name="Rectangle 75"/>
                <p:cNvSpPr>
                  <a:spLocks noChangeArrowheads="1"/>
                </p:cNvSpPr>
                <p:nvPr/>
              </p:nvSpPr>
              <p:spPr bwMode="auto">
                <a:xfrm>
                  <a:off x="2440" y="0"/>
                  <a:ext cx="76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1" name="Group 78"/>
              <p:cNvGrpSpPr>
                <a:grpSpLocks/>
              </p:cNvGrpSpPr>
              <p:nvPr/>
            </p:nvGrpSpPr>
            <p:grpSpPr bwMode="auto">
              <a:xfrm>
                <a:off x="3202" y="0"/>
                <a:ext cx="771" cy="480"/>
                <a:chOff x="3202" y="0"/>
                <a:chExt cx="771" cy="480"/>
              </a:xfrm>
            </p:grpSpPr>
            <p:sp>
              <p:nvSpPr>
                <p:cNvPr id="56503" name="Rectangle 9"/>
                <p:cNvSpPr>
                  <a:spLocks noChangeArrowheads="1"/>
                </p:cNvSpPr>
                <p:nvPr/>
              </p:nvSpPr>
              <p:spPr bwMode="auto">
                <a:xfrm>
                  <a:off x="3208" y="6"/>
                  <a:ext cx="7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a:latin typeface="Arial" panose="020B0604020202020204" pitchFamily="34" charset="0"/>
                    </a:rPr>
                    <a:t>Scenario Template</a:t>
                  </a:r>
                  <a:endParaRPr lang="en-US" altLang="zh-CN" sz="1200">
                    <a:latin typeface="Arial" panose="020B0604020202020204" pitchFamily="34" charset="0"/>
                  </a:endParaRPr>
                </a:p>
                <a:p>
                  <a:pPr algn="ctr">
                    <a:spcBef>
                      <a:spcPct val="0"/>
                    </a:spcBef>
                    <a:buFontTx/>
                    <a:buNone/>
                  </a:pPr>
                  <a:endParaRPr lang="en-US" altLang="zh-CN" sz="1200">
                    <a:latin typeface="Arial" panose="020B0604020202020204" pitchFamily="34" charset="0"/>
                  </a:endParaRPr>
                </a:p>
              </p:txBody>
            </p:sp>
            <p:sp>
              <p:nvSpPr>
                <p:cNvPr id="56504" name="Rectangle 77"/>
                <p:cNvSpPr>
                  <a:spLocks noChangeArrowheads="1"/>
                </p:cNvSpPr>
                <p:nvPr/>
              </p:nvSpPr>
              <p:spPr bwMode="auto">
                <a:xfrm>
                  <a:off x="3202" y="0"/>
                  <a:ext cx="771"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2" name="Group 80"/>
              <p:cNvGrpSpPr>
                <a:grpSpLocks/>
              </p:cNvGrpSpPr>
              <p:nvPr/>
            </p:nvGrpSpPr>
            <p:grpSpPr bwMode="auto">
              <a:xfrm>
                <a:off x="3973" y="0"/>
                <a:ext cx="575" cy="480"/>
                <a:chOff x="3973" y="0"/>
                <a:chExt cx="575" cy="480"/>
              </a:xfrm>
            </p:grpSpPr>
            <p:sp>
              <p:nvSpPr>
                <p:cNvPr id="56501" name="Rectangle 10"/>
                <p:cNvSpPr>
                  <a:spLocks noChangeArrowheads="1"/>
                </p:cNvSpPr>
                <p:nvPr/>
              </p:nvSpPr>
              <p:spPr bwMode="auto">
                <a:xfrm>
                  <a:off x="3979" y="6"/>
                  <a:ext cx="56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b="1" dirty="0">
                      <a:latin typeface="Arial" panose="020B0604020202020204" pitchFamily="34" charset="0"/>
                    </a:rPr>
                    <a:t>Multilingual</a:t>
                  </a:r>
                  <a:endParaRPr lang="en-US" altLang="zh-CN" sz="1200" dirty="0">
                    <a:latin typeface="Arial" panose="020B0604020202020204" pitchFamily="34" charset="0"/>
                  </a:endParaRPr>
                </a:p>
                <a:p>
                  <a:pPr algn="ctr">
                    <a:spcBef>
                      <a:spcPct val="0"/>
                    </a:spcBef>
                    <a:buFontTx/>
                    <a:buNone/>
                  </a:pPr>
                  <a:endParaRPr lang="en-US" altLang="zh-CN" sz="1200" dirty="0">
                    <a:latin typeface="Arial" panose="020B0604020202020204" pitchFamily="34" charset="0"/>
                  </a:endParaRPr>
                </a:p>
              </p:txBody>
            </p:sp>
            <p:sp>
              <p:nvSpPr>
                <p:cNvPr id="56502" name="Rectangle 79"/>
                <p:cNvSpPr>
                  <a:spLocks noChangeArrowheads="1"/>
                </p:cNvSpPr>
                <p:nvPr/>
              </p:nvSpPr>
              <p:spPr bwMode="auto">
                <a:xfrm>
                  <a:off x="3973" y="0"/>
                  <a:ext cx="575"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3" name="Group 82"/>
              <p:cNvGrpSpPr>
                <a:grpSpLocks/>
              </p:cNvGrpSpPr>
              <p:nvPr/>
            </p:nvGrpSpPr>
            <p:grpSpPr bwMode="auto">
              <a:xfrm>
                <a:off x="0" y="492"/>
                <a:ext cx="527" cy="480"/>
                <a:chOff x="0" y="492"/>
                <a:chExt cx="527" cy="480"/>
              </a:xfrm>
            </p:grpSpPr>
            <p:sp>
              <p:nvSpPr>
                <p:cNvPr id="56499" name="Rectangle 11"/>
                <p:cNvSpPr>
                  <a:spLocks noChangeArrowheads="1"/>
                </p:cNvSpPr>
                <p:nvPr/>
              </p:nvSpPr>
              <p:spPr bwMode="auto">
                <a:xfrm>
                  <a:off x="6" y="498"/>
                  <a:ext cx="5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MUC-3</a:t>
                  </a:r>
                </a:p>
                <a:p>
                  <a:pPr algn="ctr">
                    <a:spcBef>
                      <a:spcPct val="0"/>
                    </a:spcBef>
                    <a:buFontTx/>
                    <a:buNone/>
                  </a:pPr>
                  <a:endParaRPr lang="en-US" altLang="zh-CN" sz="1200">
                    <a:latin typeface="Arial" panose="020B0604020202020204" pitchFamily="34" charset="0"/>
                  </a:endParaRPr>
                </a:p>
              </p:txBody>
            </p:sp>
            <p:sp>
              <p:nvSpPr>
                <p:cNvPr id="56500" name="Rectangle 81"/>
                <p:cNvSpPr>
                  <a:spLocks noChangeArrowheads="1"/>
                </p:cNvSpPr>
                <p:nvPr/>
              </p:nvSpPr>
              <p:spPr bwMode="auto">
                <a:xfrm>
                  <a:off x="0" y="492"/>
                  <a:ext cx="527"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4" name="Group 84"/>
              <p:cNvGrpSpPr>
                <a:grpSpLocks/>
              </p:cNvGrpSpPr>
              <p:nvPr/>
            </p:nvGrpSpPr>
            <p:grpSpPr bwMode="auto">
              <a:xfrm>
                <a:off x="527" y="492"/>
                <a:ext cx="606" cy="480"/>
                <a:chOff x="527" y="492"/>
                <a:chExt cx="606" cy="480"/>
              </a:xfrm>
            </p:grpSpPr>
            <p:sp>
              <p:nvSpPr>
                <p:cNvPr id="56497" name="Rectangle 12"/>
                <p:cNvSpPr>
                  <a:spLocks noChangeArrowheads="1"/>
                </p:cNvSpPr>
                <p:nvPr/>
              </p:nvSpPr>
              <p:spPr bwMode="auto">
                <a:xfrm>
                  <a:off x="533" y="498"/>
                  <a:ext cx="59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98" name="Rectangle 83"/>
                <p:cNvSpPr>
                  <a:spLocks noChangeArrowheads="1"/>
                </p:cNvSpPr>
                <p:nvPr/>
              </p:nvSpPr>
              <p:spPr bwMode="auto">
                <a:xfrm>
                  <a:off x="527" y="492"/>
                  <a:ext cx="606"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5" name="Group 86"/>
              <p:cNvGrpSpPr>
                <a:grpSpLocks/>
              </p:cNvGrpSpPr>
              <p:nvPr/>
            </p:nvGrpSpPr>
            <p:grpSpPr bwMode="auto">
              <a:xfrm>
                <a:off x="1133" y="492"/>
                <a:ext cx="549" cy="480"/>
                <a:chOff x="1133" y="492"/>
                <a:chExt cx="549" cy="480"/>
              </a:xfrm>
            </p:grpSpPr>
            <p:sp>
              <p:nvSpPr>
                <p:cNvPr id="56495" name="Rectangle 13"/>
                <p:cNvSpPr>
                  <a:spLocks noChangeArrowheads="1"/>
                </p:cNvSpPr>
                <p:nvPr/>
              </p:nvSpPr>
              <p:spPr bwMode="auto">
                <a:xfrm>
                  <a:off x="1139" y="498"/>
                  <a:ext cx="5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96" name="Rectangle 85"/>
                <p:cNvSpPr>
                  <a:spLocks noChangeArrowheads="1"/>
                </p:cNvSpPr>
                <p:nvPr/>
              </p:nvSpPr>
              <p:spPr bwMode="auto">
                <a:xfrm>
                  <a:off x="1133" y="492"/>
                  <a:ext cx="549"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6" name="Group 88"/>
              <p:cNvGrpSpPr>
                <a:grpSpLocks/>
              </p:cNvGrpSpPr>
              <p:nvPr/>
            </p:nvGrpSpPr>
            <p:grpSpPr bwMode="auto">
              <a:xfrm>
                <a:off x="1682" y="492"/>
                <a:ext cx="758" cy="480"/>
                <a:chOff x="1682" y="492"/>
                <a:chExt cx="758" cy="480"/>
              </a:xfrm>
            </p:grpSpPr>
            <p:sp>
              <p:nvSpPr>
                <p:cNvPr id="56493" name="Rectangle 14"/>
                <p:cNvSpPr>
                  <a:spLocks noChangeArrowheads="1"/>
                </p:cNvSpPr>
                <p:nvPr/>
              </p:nvSpPr>
              <p:spPr bwMode="auto">
                <a:xfrm>
                  <a:off x="1688" y="498"/>
                  <a:ext cx="7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94" name="Rectangle 87"/>
                <p:cNvSpPr>
                  <a:spLocks noChangeArrowheads="1"/>
                </p:cNvSpPr>
                <p:nvPr/>
              </p:nvSpPr>
              <p:spPr bwMode="auto">
                <a:xfrm>
                  <a:off x="1682" y="492"/>
                  <a:ext cx="758"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7" name="Group 90"/>
              <p:cNvGrpSpPr>
                <a:grpSpLocks/>
              </p:cNvGrpSpPr>
              <p:nvPr/>
            </p:nvGrpSpPr>
            <p:grpSpPr bwMode="auto">
              <a:xfrm>
                <a:off x="2440" y="492"/>
                <a:ext cx="762" cy="480"/>
                <a:chOff x="2440" y="492"/>
                <a:chExt cx="762" cy="480"/>
              </a:xfrm>
            </p:grpSpPr>
            <p:sp>
              <p:nvSpPr>
                <p:cNvPr id="56491" name="Rectangle 15"/>
                <p:cNvSpPr>
                  <a:spLocks noChangeArrowheads="1"/>
                </p:cNvSpPr>
                <p:nvPr/>
              </p:nvSpPr>
              <p:spPr bwMode="auto">
                <a:xfrm>
                  <a:off x="2446" y="498"/>
                  <a:ext cx="7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92" name="Rectangle 89"/>
                <p:cNvSpPr>
                  <a:spLocks noChangeArrowheads="1"/>
                </p:cNvSpPr>
                <p:nvPr/>
              </p:nvSpPr>
              <p:spPr bwMode="auto">
                <a:xfrm>
                  <a:off x="2440" y="492"/>
                  <a:ext cx="76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8" name="Group 92"/>
              <p:cNvGrpSpPr>
                <a:grpSpLocks/>
              </p:cNvGrpSpPr>
              <p:nvPr/>
            </p:nvGrpSpPr>
            <p:grpSpPr bwMode="auto">
              <a:xfrm>
                <a:off x="3202" y="492"/>
                <a:ext cx="771" cy="480"/>
                <a:chOff x="3202" y="492"/>
                <a:chExt cx="771" cy="480"/>
              </a:xfrm>
            </p:grpSpPr>
            <p:sp>
              <p:nvSpPr>
                <p:cNvPr id="56489" name="Rectangle 16"/>
                <p:cNvSpPr>
                  <a:spLocks noChangeArrowheads="1"/>
                </p:cNvSpPr>
                <p:nvPr/>
              </p:nvSpPr>
              <p:spPr bwMode="auto">
                <a:xfrm>
                  <a:off x="3208" y="498"/>
                  <a:ext cx="7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R &lt; 50%</a:t>
                  </a:r>
                  <a:br>
                    <a:rPr lang="en-US" altLang="zh-CN" sz="1200">
                      <a:latin typeface="Arial" panose="020B0604020202020204" pitchFamily="34" charset="0"/>
                    </a:rPr>
                  </a:br>
                  <a:r>
                    <a:rPr lang="en-US" altLang="zh-CN" sz="1200">
                      <a:latin typeface="Arial" panose="020B0604020202020204" pitchFamily="34" charset="0"/>
                    </a:rPr>
                    <a:t>P &lt; 70%</a:t>
                  </a:r>
                </a:p>
                <a:p>
                  <a:pPr algn="ctr">
                    <a:spcBef>
                      <a:spcPct val="0"/>
                    </a:spcBef>
                    <a:buFontTx/>
                    <a:buNone/>
                  </a:pPr>
                  <a:endParaRPr lang="en-US" altLang="zh-CN" sz="1200">
                    <a:latin typeface="Arial" panose="020B0604020202020204" pitchFamily="34" charset="0"/>
                  </a:endParaRPr>
                </a:p>
              </p:txBody>
            </p:sp>
            <p:sp>
              <p:nvSpPr>
                <p:cNvPr id="56490" name="Rectangle 91"/>
                <p:cNvSpPr>
                  <a:spLocks noChangeArrowheads="1"/>
                </p:cNvSpPr>
                <p:nvPr/>
              </p:nvSpPr>
              <p:spPr bwMode="auto">
                <a:xfrm>
                  <a:off x="3202" y="492"/>
                  <a:ext cx="771"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39" name="Group 94"/>
              <p:cNvGrpSpPr>
                <a:grpSpLocks/>
              </p:cNvGrpSpPr>
              <p:nvPr/>
            </p:nvGrpSpPr>
            <p:grpSpPr bwMode="auto">
              <a:xfrm>
                <a:off x="3973" y="492"/>
                <a:ext cx="575" cy="480"/>
                <a:chOff x="3973" y="492"/>
                <a:chExt cx="575" cy="480"/>
              </a:xfrm>
            </p:grpSpPr>
            <p:sp>
              <p:nvSpPr>
                <p:cNvPr id="56487" name="Rectangle 17"/>
                <p:cNvSpPr>
                  <a:spLocks noChangeArrowheads="1"/>
                </p:cNvSpPr>
                <p:nvPr/>
              </p:nvSpPr>
              <p:spPr bwMode="auto">
                <a:xfrm>
                  <a:off x="3979" y="498"/>
                  <a:ext cx="56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88" name="Rectangle 93"/>
                <p:cNvSpPr>
                  <a:spLocks noChangeArrowheads="1"/>
                </p:cNvSpPr>
                <p:nvPr/>
              </p:nvSpPr>
              <p:spPr bwMode="auto">
                <a:xfrm>
                  <a:off x="3973" y="492"/>
                  <a:ext cx="575"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0" name="Group 96"/>
              <p:cNvGrpSpPr>
                <a:grpSpLocks/>
              </p:cNvGrpSpPr>
              <p:nvPr/>
            </p:nvGrpSpPr>
            <p:grpSpPr bwMode="auto">
              <a:xfrm>
                <a:off x="0" y="984"/>
                <a:ext cx="527" cy="384"/>
                <a:chOff x="0" y="984"/>
                <a:chExt cx="527" cy="384"/>
              </a:xfrm>
            </p:grpSpPr>
            <p:sp>
              <p:nvSpPr>
                <p:cNvPr id="56485" name="Rectangle 18"/>
                <p:cNvSpPr>
                  <a:spLocks noChangeArrowheads="1"/>
                </p:cNvSpPr>
                <p:nvPr/>
              </p:nvSpPr>
              <p:spPr bwMode="auto">
                <a:xfrm>
                  <a:off x="6" y="990"/>
                  <a:ext cx="51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MUC-4</a:t>
                  </a:r>
                </a:p>
                <a:p>
                  <a:pPr algn="ctr">
                    <a:spcBef>
                      <a:spcPct val="0"/>
                    </a:spcBef>
                    <a:buFontTx/>
                    <a:buNone/>
                  </a:pPr>
                  <a:endParaRPr lang="en-US" altLang="zh-CN" sz="1200">
                    <a:latin typeface="Arial" panose="020B0604020202020204" pitchFamily="34" charset="0"/>
                  </a:endParaRPr>
                </a:p>
              </p:txBody>
            </p:sp>
            <p:sp>
              <p:nvSpPr>
                <p:cNvPr id="56486" name="Rectangle 95"/>
                <p:cNvSpPr>
                  <a:spLocks noChangeArrowheads="1"/>
                </p:cNvSpPr>
                <p:nvPr/>
              </p:nvSpPr>
              <p:spPr bwMode="auto">
                <a:xfrm>
                  <a:off x="0" y="984"/>
                  <a:ext cx="527"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1" name="Group 98"/>
              <p:cNvGrpSpPr>
                <a:grpSpLocks/>
              </p:cNvGrpSpPr>
              <p:nvPr/>
            </p:nvGrpSpPr>
            <p:grpSpPr bwMode="auto">
              <a:xfrm>
                <a:off x="527" y="984"/>
                <a:ext cx="606" cy="384"/>
                <a:chOff x="527" y="984"/>
                <a:chExt cx="606" cy="384"/>
              </a:xfrm>
            </p:grpSpPr>
            <p:sp>
              <p:nvSpPr>
                <p:cNvPr id="56483" name="Rectangle 19"/>
                <p:cNvSpPr>
                  <a:spLocks noChangeArrowheads="1"/>
                </p:cNvSpPr>
                <p:nvPr/>
              </p:nvSpPr>
              <p:spPr bwMode="auto">
                <a:xfrm>
                  <a:off x="533" y="990"/>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84" name="Rectangle 97"/>
                <p:cNvSpPr>
                  <a:spLocks noChangeArrowheads="1"/>
                </p:cNvSpPr>
                <p:nvPr/>
              </p:nvSpPr>
              <p:spPr bwMode="auto">
                <a:xfrm>
                  <a:off x="527" y="984"/>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2" name="Group 100"/>
              <p:cNvGrpSpPr>
                <a:grpSpLocks/>
              </p:cNvGrpSpPr>
              <p:nvPr/>
            </p:nvGrpSpPr>
            <p:grpSpPr bwMode="auto">
              <a:xfrm>
                <a:off x="1133" y="984"/>
                <a:ext cx="549" cy="384"/>
                <a:chOff x="1133" y="984"/>
                <a:chExt cx="549" cy="384"/>
              </a:xfrm>
            </p:grpSpPr>
            <p:sp>
              <p:nvSpPr>
                <p:cNvPr id="56481" name="Rectangle 20"/>
                <p:cNvSpPr>
                  <a:spLocks noChangeArrowheads="1"/>
                </p:cNvSpPr>
                <p:nvPr/>
              </p:nvSpPr>
              <p:spPr bwMode="auto">
                <a:xfrm>
                  <a:off x="1139" y="990"/>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82" name="Rectangle 99"/>
                <p:cNvSpPr>
                  <a:spLocks noChangeArrowheads="1"/>
                </p:cNvSpPr>
                <p:nvPr/>
              </p:nvSpPr>
              <p:spPr bwMode="auto">
                <a:xfrm>
                  <a:off x="1133" y="984"/>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3" name="Group 102"/>
              <p:cNvGrpSpPr>
                <a:grpSpLocks/>
              </p:cNvGrpSpPr>
              <p:nvPr/>
            </p:nvGrpSpPr>
            <p:grpSpPr bwMode="auto">
              <a:xfrm>
                <a:off x="1682" y="984"/>
                <a:ext cx="758" cy="384"/>
                <a:chOff x="1682" y="984"/>
                <a:chExt cx="758" cy="384"/>
              </a:xfrm>
            </p:grpSpPr>
            <p:sp>
              <p:nvSpPr>
                <p:cNvPr id="56479" name="Rectangle 21"/>
                <p:cNvSpPr>
                  <a:spLocks noChangeArrowheads="1"/>
                </p:cNvSpPr>
                <p:nvPr/>
              </p:nvSpPr>
              <p:spPr bwMode="auto">
                <a:xfrm>
                  <a:off x="1688" y="990"/>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80" name="Rectangle 101"/>
                <p:cNvSpPr>
                  <a:spLocks noChangeArrowheads="1"/>
                </p:cNvSpPr>
                <p:nvPr/>
              </p:nvSpPr>
              <p:spPr bwMode="auto">
                <a:xfrm>
                  <a:off x="1682" y="984"/>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4" name="Group 104"/>
              <p:cNvGrpSpPr>
                <a:grpSpLocks/>
              </p:cNvGrpSpPr>
              <p:nvPr/>
            </p:nvGrpSpPr>
            <p:grpSpPr bwMode="auto">
              <a:xfrm>
                <a:off x="2440" y="984"/>
                <a:ext cx="762" cy="384"/>
                <a:chOff x="2440" y="984"/>
                <a:chExt cx="762" cy="384"/>
              </a:xfrm>
            </p:grpSpPr>
            <p:sp>
              <p:nvSpPr>
                <p:cNvPr id="56477" name="Rectangle 22"/>
                <p:cNvSpPr>
                  <a:spLocks noChangeArrowheads="1"/>
                </p:cNvSpPr>
                <p:nvPr/>
              </p:nvSpPr>
              <p:spPr bwMode="auto">
                <a:xfrm>
                  <a:off x="2446" y="990"/>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78" name="Rectangle 103"/>
                <p:cNvSpPr>
                  <a:spLocks noChangeArrowheads="1"/>
                </p:cNvSpPr>
                <p:nvPr/>
              </p:nvSpPr>
              <p:spPr bwMode="auto">
                <a:xfrm>
                  <a:off x="2440" y="984"/>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5" name="Group 106"/>
              <p:cNvGrpSpPr>
                <a:grpSpLocks/>
              </p:cNvGrpSpPr>
              <p:nvPr/>
            </p:nvGrpSpPr>
            <p:grpSpPr bwMode="auto">
              <a:xfrm>
                <a:off x="3202" y="984"/>
                <a:ext cx="771" cy="384"/>
                <a:chOff x="3202" y="984"/>
                <a:chExt cx="771" cy="384"/>
              </a:xfrm>
            </p:grpSpPr>
            <p:sp>
              <p:nvSpPr>
                <p:cNvPr id="56475" name="Rectangle 23"/>
                <p:cNvSpPr>
                  <a:spLocks noChangeArrowheads="1"/>
                </p:cNvSpPr>
                <p:nvPr/>
              </p:nvSpPr>
              <p:spPr bwMode="auto">
                <a:xfrm>
                  <a:off x="3208" y="990"/>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56%</a:t>
                  </a:r>
                </a:p>
                <a:p>
                  <a:pPr algn="ctr">
                    <a:spcBef>
                      <a:spcPct val="0"/>
                    </a:spcBef>
                    <a:buFontTx/>
                    <a:buNone/>
                  </a:pPr>
                  <a:endParaRPr lang="en-US" altLang="zh-CN" sz="1200">
                    <a:latin typeface="Arial" panose="020B0604020202020204" pitchFamily="34" charset="0"/>
                  </a:endParaRPr>
                </a:p>
              </p:txBody>
            </p:sp>
            <p:sp>
              <p:nvSpPr>
                <p:cNvPr id="56476" name="Rectangle 105"/>
                <p:cNvSpPr>
                  <a:spLocks noChangeArrowheads="1"/>
                </p:cNvSpPr>
                <p:nvPr/>
              </p:nvSpPr>
              <p:spPr bwMode="auto">
                <a:xfrm>
                  <a:off x="3202" y="984"/>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6" name="Group 108"/>
              <p:cNvGrpSpPr>
                <a:grpSpLocks/>
              </p:cNvGrpSpPr>
              <p:nvPr/>
            </p:nvGrpSpPr>
            <p:grpSpPr bwMode="auto">
              <a:xfrm>
                <a:off x="3973" y="984"/>
                <a:ext cx="575" cy="384"/>
                <a:chOff x="3973" y="984"/>
                <a:chExt cx="575" cy="384"/>
              </a:xfrm>
            </p:grpSpPr>
            <p:sp>
              <p:nvSpPr>
                <p:cNvPr id="56473" name="Rectangle 24"/>
                <p:cNvSpPr>
                  <a:spLocks noChangeArrowheads="1"/>
                </p:cNvSpPr>
                <p:nvPr/>
              </p:nvSpPr>
              <p:spPr bwMode="auto">
                <a:xfrm>
                  <a:off x="3979" y="990"/>
                  <a:ext cx="563"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74" name="Rectangle 107"/>
                <p:cNvSpPr>
                  <a:spLocks noChangeArrowheads="1"/>
                </p:cNvSpPr>
                <p:nvPr/>
              </p:nvSpPr>
              <p:spPr bwMode="auto">
                <a:xfrm>
                  <a:off x="3973" y="984"/>
                  <a:ext cx="57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7" name="Group 110"/>
              <p:cNvGrpSpPr>
                <a:grpSpLocks/>
              </p:cNvGrpSpPr>
              <p:nvPr/>
            </p:nvGrpSpPr>
            <p:grpSpPr bwMode="auto">
              <a:xfrm>
                <a:off x="0" y="1380"/>
                <a:ext cx="527" cy="480"/>
                <a:chOff x="0" y="1380"/>
                <a:chExt cx="527" cy="480"/>
              </a:xfrm>
            </p:grpSpPr>
            <p:sp>
              <p:nvSpPr>
                <p:cNvPr id="56471" name="Rectangle 25"/>
                <p:cNvSpPr>
                  <a:spLocks noChangeArrowheads="1"/>
                </p:cNvSpPr>
                <p:nvPr/>
              </p:nvSpPr>
              <p:spPr bwMode="auto">
                <a:xfrm>
                  <a:off x="6" y="1386"/>
                  <a:ext cx="5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MUC-5</a:t>
                  </a:r>
                </a:p>
                <a:p>
                  <a:pPr algn="ctr">
                    <a:spcBef>
                      <a:spcPct val="0"/>
                    </a:spcBef>
                    <a:buFontTx/>
                    <a:buNone/>
                  </a:pPr>
                  <a:endParaRPr lang="en-US" altLang="zh-CN" sz="1200">
                    <a:latin typeface="Arial" panose="020B0604020202020204" pitchFamily="34" charset="0"/>
                  </a:endParaRPr>
                </a:p>
              </p:txBody>
            </p:sp>
            <p:sp>
              <p:nvSpPr>
                <p:cNvPr id="56472" name="Rectangle 109"/>
                <p:cNvSpPr>
                  <a:spLocks noChangeArrowheads="1"/>
                </p:cNvSpPr>
                <p:nvPr/>
              </p:nvSpPr>
              <p:spPr bwMode="auto">
                <a:xfrm>
                  <a:off x="0" y="1380"/>
                  <a:ext cx="527"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8" name="Group 112"/>
              <p:cNvGrpSpPr>
                <a:grpSpLocks/>
              </p:cNvGrpSpPr>
              <p:nvPr/>
            </p:nvGrpSpPr>
            <p:grpSpPr bwMode="auto">
              <a:xfrm>
                <a:off x="527" y="1380"/>
                <a:ext cx="606" cy="480"/>
                <a:chOff x="527" y="1380"/>
                <a:chExt cx="606" cy="480"/>
              </a:xfrm>
            </p:grpSpPr>
            <p:sp>
              <p:nvSpPr>
                <p:cNvPr id="56469" name="Rectangle 26"/>
                <p:cNvSpPr>
                  <a:spLocks noChangeArrowheads="1"/>
                </p:cNvSpPr>
                <p:nvPr/>
              </p:nvSpPr>
              <p:spPr bwMode="auto">
                <a:xfrm>
                  <a:off x="533" y="1386"/>
                  <a:ext cx="59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70" name="Rectangle 111"/>
                <p:cNvSpPr>
                  <a:spLocks noChangeArrowheads="1"/>
                </p:cNvSpPr>
                <p:nvPr/>
              </p:nvSpPr>
              <p:spPr bwMode="auto">
                <a:xfrm>
                  <a:off x="527" y="1380"/>
                  <a:ext cx="606"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49" name="Group 114"/>
              <p:cNvGrpSpPr>
                <a:grpSpLocks/>
              </p:cNvGrpSpPr>
              <p:nvPr/>
            </p:nvGrpSpPr>
            <p:grpSpPr bwMode="auto">
              <a:xfrm>
                <a:off x="1133" y="1380"/>
                <a:ext cx="549" cy="480"/>
                <a:chOff x="1133" y="1380"/>
                <a:chExt cx="549" cy="480"/>
              </a:xfrm>
            </p:grpSpPr>
            <p:sp>
              <p:nvSpPr>
                <p:cNvPr id="56467" name="Rectangle 27"/>
                <p:cNvSpPr>
                  <a:spLocks noChangeArrowheads="1"/>
                </p:cNvSpPr>
                <p:nvPr/>
              </p:nvSpPr>
              <p:spPr bwMode="auto">
                <a:xfrm>
                  <a:off x="1139" y="1386"/>
                  <a:ext cx="5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68" name="Rectangle 113"/>
                <p:cNvSpPr>
                  <a:spLocks noChangeArrowheads="1"/>
                </p:cNvSpPr>
                <p:nvPr/>
              </p:nvSpPr>
              <p:spPr bwMode="auto">
                <a:xfrm>
                  <a:off x="1133" y="1380"/>
                  <a:ext cx="549"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0" name="Group 116"/>
              <p:cNvGrpSpPr>
                <a:grpSpLocks/>
              </p:cNvGrpSpPr>
              <p:nvPr/>
            </p:nvGrpSpPr>
            <p:grpSpPr bwMode="auto">
              <a:xfrm>
                <a:off x="1682" y="1380"/>
                <a:ext cx="758" cy="480"/>
                <a:chOff x="1682" y="1380"/>
                <a:chExt cx="758" cy="480"/>
              </a:xfrm>
            </p:grpSpPr>
            <p:sp>
              <p:nvSpPr>
                <p:cNvPr id="56465" name="Rectangle 28"/>
                <p:cNvSpPr>
                  <a:spLocks noChangeArrowheads="1"/>
                </p:cNvSpPr>
                <p:nvPr/>
              </p:nvSpPr>
              <p:spPr bwMode="auto">
                <a:xfrm>
                  <a:off x="1688" y="1386"/>
                  <a:ext cx="7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66" name="Rectangle 115"/>
                <p:cNvSpPr>
                  <a:spLocks noChangeArrowheads="1"/>
                </p:cNvSpPr>
                <p:nvPr/>
              </p:nvSpPr>
              <p:spPr bwMode="auto">
                <a:xfrm>
                  <a:off x="1682" y="1380"/>
                  <a:ext cx="758"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1" name="Group 118"/>
              <p:cNvGrpSpPr>
                <a:grpSpLocks/>
              </p:cNvGrpSpPr>
              <p:nvPr/>
            </p:nvGrpSpPr>
            <p:grpSpPr bwMode="auto">
              <a:xfrm>
                <a:off x="2440" y="1380"/>
                <a:ext cx="762" cy="480"/>
                <a:chOff x="2440" y="1380"/>
                <a:chExt cx="762" cy="480"/>
              </a:xfrm>
            </p:grpSpPr>
            <p:sp>
              <p:nvSpPr>
                <p:cNvPr id="56463" name="Rectangle 29"/>
                <p:cNvSpPr>
                  <a:spLocks noChangeArrowheads="1"/>
                </p:cNvSpPr>
                <p:nvPr/>
              </p:nvSpPr>
              <p:spPr bwMode="auto">
                <a:xfrm>
                  <a:off x="2446" y="1386"/>
                  <a:ext cx="7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64" name="Rectangle 117"/>
                <p:cNvSpPr>
                  <a:spLocks noChangeArrowheads="1"/>
                </p:cNvSpPr>
                <p:nvPr/>
              </p:nvSpPr>
              <p:spPr bwMode="auto">
                <a:xfrm>
                  <a:off x="2440" y="1380"/>
                  <a:ext cx="76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2" name="Group 120"/>
              <p:cNvGrpSpPr>
                <a:grpSpLocks/>
              </p:cNvGrpSpPr>
              <p:nvPr/>
            </p:nvGrpSpPr>
            <p:grpSpPr bwMode="auto">
              <a:xfrm>
                <a:off x="3202" y="1380"/>
                <a:ext cx="771" cy="480"/>
                <a:chOff x="3202" y="1380"/>
                <a:chExt cx="771" cy="480"/>
              </a:xfrm>
            </p:grpSpPr>
            <p:sp>
              <p:nvSpPr>
                <p:cNvPr id="56461" name="Rectangle 30"/>
                <p:cNvSpPr>
                  <a:spLocks noChangeArrowheads="1"/>
                </p:cNvSpPr>
                <p:nvPr/>
              </p:nvSpPr>
              <p:spPr bwMode="auto">
                <a:xfrm>
                  <a:off x="3208" y="1386"/>
                  <a:ext cx="7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EJV F &lt; 53%</a:t>
                  </a:r>
                  <a:br>
                    <a:rPr lang="en-US" altLang="zh-CN" sz="1200">
                      <a:latin typeface="Arial" panose="020B0604020202020204" pitchFamily="34" charset="0"/>
                    </a:rPr>
                  </a:br>
                  <a:r>
                    <a:rPr lang="en-US" altLang="zh-CN" sz="1200">
                      <a:latin typeface="Arial" panose="020B0604020202020204" pitchFamily="34" charset="0"/>
                    </a:rPr>
                    <a:t>EME F &lt; 50%</a:t>
                  </a:r>
                </a:p>
                <a:p>
                  <a:pPr algn="ctr">
                    <a:spcBef>
                      <a:spcPct val="0"/>
                    </a:spcBef>
                    <a:buFontTx/>
                    <a:buNone/>
                  </a:pPr>
                  <a:endParaRPr lang="en-US" altLang="zh-CN" sz="1200">
                    <a:latin typeface="Arial" panose="020B0604020202020204" pitchFamily="34" charset="0"/>
                  </a:endParaRPr>
                </a:p>
              </p:txBody>
            </p:sp>
            <p:sp>
              <p:nvSpPr>
                <p:cNvPr id="56462" name="Rectangle 119"/>
                <p:cNvSpPr>
                  <a:spLocks noChangeArrowheads="1"/>
                </p:cNvSpPr>
                <p:nvPr/>
              </p:nvSpPr>
              <p:spPr bwMode="auto">
                <a:xfrm>
                  <a:off x="3202" y="1380"/>
                  <a:ext cx="771"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3" name="Group 122"/>
              <p:cNvGrpSpPr>
                <a:grpSpLocks/>
              </p:cNvGrpSpPr>
              <p:nvPr/>
            </p:nvGrpSpPr>
            <p:grpSpPr bwMode="auto">
              <a:xfrm>
                <a:off x="3973" y="1380"/>
                <a:ext cx="575" cy="480"/>
                <a:chOff x="3973" y="1380"/>
                <a:chExt cx="575" cy="480"/>
              </a:xfrm>
            </p:grpSpPr>
            <p:sp>
              <p:nvSpPr>
                <p:cNvPr id="56459" name="Rectangle 31"/>
                <p:cNvSpPr>
                  <a:spLocks noChangeArrowheads="1"/>
                </p:cNvSpPr>
                <p:nvPr/>
              </p:nvSpPr>
              <p:spPr bwMode="auto">
                <a:xfrm>
                  <a:off x="3979" y="1386"/>
                  <a:ext cx="56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JJV F &lt; 64%</a:t>
                  </a:r>
                  <a:br>
                    <a:rPr lang="en-US" altLang="zh-CN" sz="1200">
                      <a:latin typeface="Arial" panose="020B0604020202020204" pitchFamily="34" charset="0"/>
                    </a:rPr>
                  </a:br>
                  <a:r>
                    <a:rPr lang="en-US" altLang="zh-CN" sz="1200">
                      <a:latin typeface="Arial" panose="020B0604020202020204" pitchFamily="34" charset="0"/>
                    </a:rPr>
                    <a:t>JME F &lt; 57%</a:t>
                  </a:r>
                </a:p>
                <a:p>
                  <a:pPr algn="ctr">
                    <a:spcBef>
                      <a:spcPct val="0"/>
                    </a:spcBef>
                    <a:buFontTx/>
                    <a:buNone/>
                  </a:pPr>
                  <a:endParaRPr lang="en-US" altLang="zh-CN" sz="1200">
                    <a:latin typeface="Arial" panose="020B0604020202020204" pitchFamily="34" charset="0"/>
                  </a:endParaRPr>
                </a:p>
              </p:txBody>
            </p:sp>
            <p:sp>
              <p:nvSpPr>
                <p:cNvPr id="56460" name="Rectangle 121"/>
                <p:cNvSpPr>
                  <a:spLocks noChangeArrowheads="1"/>
                </p:cNvSpPr>
                <p:nvPr/>
              </p:nvSpPr>
              <p:spPr bwMode="auto">
                <a:xfrm>
                  <a:off x="3973" y="1380"/>
                  <a:ext cx="575"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4" name="Group 124"/>
              <p:cNvGrpSpPr>
                <a:grpSpLocks/>
              </p:cNvGrpSpPr>
              <p:nvPr/>
            </p:nvGrpSpPr>
            <p:grpSpPr bwMode="auto">
              <a:xfrm>
                <a:off x="0" y="1872"/>
                <a:ext cx="527" cy="480"/>
                <a:chOff x="0" y="1872"/>
                <a:chExt cx="527" cy="480"/>
              </a:xfrm>
            </p:grpSpPr>
            <p:sp>
              <p:nvSpPr>
                <p:cNvPr id="56457" name="Rectangle 32"/>
                <p:cNvSpPr>
                  <a:spLocks noChangeArrowheads="1"/>
                </p:cNvSpPr>
                <p:nvPr/>
              </p:nvSpPr>
              <p:spPr bwMode="auto">
                <a:xfrm>
                  <a:off x="6" y="1878"/>
                  <a:ext cx="5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MUC-6</a:t>
                  </a:r>
                </a:p>
                <a:p>
                  <a:pPr algn="ctr">
                    <a:spcBef>
                      <a:spcPct val="0"/>
                    </a:spcBef>
                    <a:buFontTx/>
                    <a:buNone/>
                  </a:pPr>
                  <a:endParaRPr lang="en-US" altLang="zh-CN" sz="1200">
                    <a:latin typeface="Arial" panose="020B0604020202020204" pitchFamily="34" charset="0"/>
                  </a:endParaRPr>
                </a:p>
              </p:txBody>
            </p:sp>
            <p:sp>
              <p:nvSpPr>
                <p:cNvPr id="56458" name="Rectangle 123"/>
                <p:cNvSpPr>
                  <a:spLocks noChangeArrowheads="1"/>
                </p:cNvSpPr>
                <p:nvPr/>
              </p:nvSpPr>
              <p:spPr bwMode="auto">
                <a:xfrm>
                  <a:off x="0" y="1872"/>
                  <a:ext cx="527"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5" name="Group 126"/>
              <p:cNvGrpSpPr>
                <a:grpSpLocks/>
              </p:cNvGrpSpPr>
              <p:nvPr/>
            </p:nvGrpSpPr>
            <p:grpSpPr bwMode="auto">
              <a:xfrm>
                <a:off x="527" y="1872"/>
                <a:ext cx="606" cy="480"/>
                <a:chOff x="527" y="1872"/>
                <a:chExt cx="606" cy="480"/>
              </a:xfrm>
            </p:grpSpPr>
            <p:sp>
              <p:nvSpPr>
                <p:cNvPr id="56455" name="Rectangle 33"/>
                <p:cNvSpPr>
                  <a:spLocks noChangeArrowheads="1"/>
                </p:cNvSpPr>
                <p:nvPr/>
              </p:nvSpPr>
              <p:spPr bwMode="auto">
                <a:xfrm>
                  <a:off x="533" y="1878"/>
                  <a:ext cx="59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97%</a:t>
                  </a:r>
                </a:p>
                <a:p>
                  <a:pPr algn="ctr">
                    <a:spcBef>
                      <a:spcPct val="0"/>
                    </a:spcBef>
                    <a:buFontTx/>
                    <a:buNone/>
                  </a:pPr>
                  <a:endParaRPr lang="en-US" altLang="zh-CN" sz="1200">
                    <a:latin typeface="Arial" panose="020B0604020202020204" pitchFamily="34" charset="0"/>
                  </a:endParaRPr>
                </a:p>
              </p:txBody>
            </p:sp>
            <p:sp>
              <p:nvSpPr>
                <p:cNvPr id="56456" name="Rectangle 125"/>
                <p:cNvSpPr>
                  <a:spLocks noChangeArrowheads="1"/>
                </p:cNvSpPr>
                <p:nvPr/>
              </p:nvSpPr>
              <p:spPr bwMode="auto">
                <a:xfrm>
                  <a:off x="527" y="1872"/>
                  <a:ext cx="606"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6" name="Group 128"/>
              <p:cNvGrpSpPr>
                <a:grpSpLocks/>
              </p:cNvGrpSpPr>
              <p:nvPr/>
            </p:nvGrpSpPr>
            <p:grpSpPr bwMode="auto">
              <a:xfrm>
                <a:off x="1133" y="1872"/>
                <a:ext cx="549" cy="480"/>
                <a:chOff x="1133" y="1872"/>
                <a:chExt cx="549" cy="480"/>
              </a:xfrm>
            </p:grpSpPr>
            <p:sp>
              <p:nvSpPr>
                <p:cNvPr id="56453" name="Rectangle 34"/>
                <p:cNvSpPr>
                  <a:spLocks noChangeArrowheads="1"/>
                </p:cNvSpPr>
                <p:nvPr/>
              </p:nvSpPr>
              <p:spPr bwMode="auto">
                <a:xfrm>
                  <a:off x="1139" y="1878"/>
                  <a:ext cx="5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R &lt; 63%</a:t>
                  </a:r>
                  <a:br>
                    <a:rPr lang="en-US" altLang="zh-CN" sz="1200">
                      <a:latin typeface="Arial" panose="020B0604020202020204" pitchFamily="34" charset="0"/>
                    </a:rPr>
                  </a:br>
                  <a:r>
                    <a:rPr lang="en-US" altLang="zh-CN" sz="1200">
                      <a:latin typeface="Arial" panose="020B0604020202020204" pitchFamily="34" charset="0"/>
                    </a:rPr>
                    <a:t>P &lt; 72%</a:t>
                  </a:r>
                </a:p>
                <a:p>
                  <a:pPr algn="ctr">
                    <a:spcBef>
                      <a:spcPct val="0"/>
                    </a:spcBef>
                    <a:buFontTx/>
                    <a:buNone/>
                  </a:pPr>
                  <a:endParaRPr lang="en-US" altLang="zh-CN" sz="1200">
                    <a:latin typeface="Arial" panose="020B0604020202020204" pitchFamily="34" charset="0"/>
                  </a:endParaRPr>
                </a:p>
              </p:txBody>
            </p:sp>
            <p:sp>
              <p:nvSpPr>
                <p:cNvPr id="56454" name="Rectangle 127"/>
                <p:cNvSpPr>
                  <a:spLocks noChangeArrowheads="1"/>
                </p:cNvSpPr>
                <p:nvPr/>
              </p:nvSpPr>
              <p:spPr bwMode="auto">
                <a:xfrm>
                  <a:off x="1133" y="1872"/>
                  <a:ext cx="549"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7" name="Group 130"/>
              <p:cNvGrpSpPr>
                <a:grpSpLocks/>
              </p:cNvGrpSpPr>
              <p:nvPr/>
            </p:nvGrpSpPr>
            <p:grpSpPr bwMode="auto">
              <a:xfrm>
                <a:off x="1682" y="1872"/>
                <a:ext cx="758" cy="480"/>
                <a:chOff x="1682" y="1872"/>
                <a:chExt cx="758" cy="480"/>
              </a:xfrm>
            </p:grpSpPr>
            <p:sp>
              <p:nvSpPr>
                <p:cNvPr id="56451" name="Rectangle 35"/>
                <p:cNvSpPr>
                  <a:spLocks noChangeArrowheads="1"/>
                </p:cNvSpPr>
                <p:nvPr/>
              </p:nvSpPr>
              <p:spPr bwMode="auto">
                <a:xfrm>
                  <a:off x="1688" y="1878"/>
                  <a:ext cx="7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80%</a:t>
                  </a:r>
                </a:p>
                <a:p>
                  <a:pPr algn="ctr">
                    <a:spcBef>
                      <a:spcPct val="0"/>
                    </a:spcBef>
                    <a:buFontTx/>
                    <a:buNone/>
                  </a:pPr>
                  <a:endParaRPr lang="en-US" altLang="zh-CN" sz="1200">
                    <a:latin typeface="Arial" panose="020B0604020202020204" pitchFamily="34" charset="0"/>
                  </a:endParaRPr>
                </a:p>
              </p:txBody>
            </p:sp>
            <p:sp>
              <p:nvSpPr>
                <p:cNvPr id="56452" name="Rectangle 129"/>
                <p:cNvSpPr>
                  <a:spLocks noChangeArrowheads="1"/>
                </p:cNvSpPr>
                <p:nvPr/>
              </p:nvSpPr>
              <p:spPr bwMode="auto">
                <a:xfrm>
                  <a:off x="1682" y="1872"/>
                  <a:ext cx="758"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8" name="Group 132"/>
              <p:cNvGrpSpPr>
                <a:grpSpLocks/>
              </p:cNvGrpSpPr>
              <p:nvPr/>
            </p:nvGrpSpPr>
            <p:grpSpPr bwMode="auto">
              <a:xfrm>
                <a:off x="2440" y="1872"/>
                <a:ext cx="762" cy="480"/>
                <a:chOff x="2440" y="1872"/>
                <a:chExt cx="762" cy="480"/>
              </a:xfrm>
            </p:grpSpPr>
            <p:sp>
              <p:nvSpPr>
                <p:cNvPr id="56449" name="Rectangle 36"/>
                <p:cNvSpPr>
                  <a:spLocks noChangeArrowheads="1"/>
                </p:cNvSpPr>
                <p:nvPr/>
              </p:nvSpPr>
              <p:spPr bwMode="auto">
                <a:xfrm>
                  <a:off x="2446" y="1878"/>
                  <a:ext cx="7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50" name="Rectangle 131"/>
                <p:cNvSpPr>
                  <a:spLocks noChangeArrowheads="1"/>
                </p:cNvSpPr>
                <p:nvPr/>
              </p:nvSpPr>
              <p:spPr bwMode="auto">
                <a:xfrm>
                  <a:off x="2440" y="1872"/>
                  <a:ext cx="76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59" name="Group 134"/>
              <p:cNvGrpSpPr>
                <a:grpSpLocks/>
              </p:cNvGrpSpPr>
              <p:nvPr/>
            </p:nvGrpSpPr>
            <p:grpSpPr bwMode="auto">
              <a:xfrm>
                <a:off x="3202" y="1872"/>
                <a:ext cx="771" cy="480"/>
                <a:chOff x="3202" y="1872"/>
                <a:chExt cx="771" cy="480"/>
              </a:xfrm>
            </p:grpSpPr>
            <p:sp>
              <p:nvSpPr>
                <p:cNvPr id="56447" name="Rectangle 37"/>
                <p:cNvSpPr>
                  <a:spLocks noChangeArrowheads="1"/>
                </p:cNvSpPr>
                <p:nvPr/>
              </p:nvSpPr>
              <p:spPr bwMode="auto">
                <a:xfrm>
                  <a:off x="3208" y="1878"/>
                  <a:ext cx="7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57%</a:t>
                  </a:r>
                </a:p>
                <a:p>
                  <a:pPr algn="ctr">
                    <a:spcBef>
                      <a:spcPct val="0"/>
                    </a:spcBef>
                    <a:buFontTx/>
                    <a:buNone/>
                  </a:pPr>
                  <a:endParaRPr lang="en-US" altLang="zh-CN" sz="1200">
                    <a:latin typeface="Arial" panose="020B0604020202020204" pitchFamily="34" charset="0"/>
                  </a:endParaRPr>
                </a:p>
              </p:txBody>
            </p:sp>
            <p:sp>
              <p:nvSpPr>
                <p:cNvPr id="56448" name="Rectangle 133"/>
                <p:cNvSpPr>
                  <a:spLocks noChangeArrowheads="1"/>
                </p:cNvSpPr>
                <p:nvPr/>
              </p:nvSpPr>
              <p:spPr bwMode="auto">
                <a:xfrm>
                  <a:off x="3202" y="1872"/>
                  <a:ext cx="771"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0" name="Group 136"/>
              <p:cNvGrpSpPr>
                <a:grpSpLocks/>
              </p:cNvGrpSpPr>
              <p:nvPr/>
            </p:nvGrpSpPr>
            <p:grpSpPr bwMode="auto">
              <a:xfrm>
                <a:off x="3973" y="1872"/>
                <a:ext cx="575" cy="480"/>
                <a:chOff x="3973" y="1872"/>
                <a:chExt cx="575" cy="480"/>
              </a:xfrm>
            </p:grpSpPr>
            <p:sp>
              <p:nvSpPr>
                <p:cNvPr id="56445" name="Rectangle 38"/>
                <p:cNvSpPr>
                  <a:spLocks noChangeArrowheads="1"/>
                </p:cNvSpPr>
                <p:nvPr/>
              </p:nvSpPr>
              <p:spPr bwMode="auto">
                <a:xfrm>
                  <a:off x="3979" y="1878"/>
                  <a:ext cx="56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46" name="Rectangle 135"/>
                <p:cNvSpPr>
                  <a:spLocks noChangeArrowheads="1"/>
                </p:cNvSpPr>
                <p:nvPr/>
              </p:nvSpPr>
              <p:spPr bwMode="auto">
                <a:xfrm>
                  <a:off x="3973" y="1872"/>
                  <a:ext cx="575"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1" name="Group 138"/>
              <p:cNvGrpSpPr>
                <a:grpSpLocks/>
              </p:cNvGrpSpPr>
              <p:nvPr/>
            </p:nvGrpSpPr>
            <p:grpSpPr bwMode="auto">
              <a:xfrm>
                <a:off x="0" y="2364"/>
                <a:ext cx="527" cy="384"/>
                <a:chOff x="0" y="2364"/>
                <a:chExt cx="527" cy="384"/>
              </a:xfrm>
            </p:grpSpPr>
            <p:sp>
              <p:nvSpPr>
                <p:cNvPr id="56443" name="Rectangle 39"/>
                <p:cNvSpPr>
                  <a:spLocks noChangeArrowheads="1"/>
                </p:cNvSpPr>
                <p:nvPr/>
              </p:nvSpPr>
              <p:spPr bwMode="auto">
                <a:xfrm>
                  <a:off x="6" y="2370"/>
                  <a:ext cx="51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MUC-7</a:t>
                  </a:r>
                </a:p>
                <a:p>
                  <a:pPr algn="ctr">
                    <a:spcBef>
                      <a:spcPct val="0"/>
                    </a:spcBef>
                    <a:buFontTx/>
                    <a:buNone/>
                  </a:pPr>
                  <a:endParaRPr lang="en-US" altLang="zh-CN" sz="1200">
                    <a:latin typeface="Arial" panose="020B0604020202020204" pitchFamily="34" charset="0"/>
                  </a:endParaRPr>
                </a:p>
              </p:txBody>
            </p:sp>
            <p:sp>
              <p:nvSpPr>
                <p:cNvPr id="56444" name="Rectangle 137"/>
                <p:cNvSpPr>
                  <a:spLocks noChangeArrowheads="1"/>
                </p:cNvSpPr>
                <p:nvPr/>
              </p:nvSpPr>
              <p:spPr bwMode="auto">
                <a:xfrm>
                  <a:off x="0" y="2364"/>
                  <a:ext cx="527"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2" name="Group 140"/>
              <p:cNvGrpSpPr>
                <a:grpSpLocks/>
              </p:cNvGrpSpPr>
              <p:nvPr/>
            </p:nvGrpSpPr>
            <p:grpSpPr bwMode="auto">
              <a:xfrm>
                <a:off x="527" y="2364"/>
                <a:ext cx="606" cy="384"/>
                <a:chOff x="527" y="2364"/>
                <a:chExt cx="606" cy="384"/>
              </a:xfrm>
            </p:grpSpPr>
            <p:sp>
              <p:nvSpPr>
                <p:cNvPr id="56441" name="Rectangle 40"/>
                <p:cNvSpPr>
                  <a:spLocks noChangeArrowheads="1"/>
                </p:cNvSpPr>
                <p:nvPr/>
              </p:nvSpPr>
              <p:spPr bwMode="auto">
                <a:xfrm>
                  <a:off x="533" y="2370"/>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94%</a:t>
                  </a:r>
                </a:p>
                <a:p>
                  <a:pPr algn="ctr">
                    <a:spcBef>
                      <a:spcPct val="0"/>
                    </a:spcBef>
                    <a:buFontTx/>
                    <a:buNone/>
                  </a:pPr>
                  <a:endParaRPr lang="en-US" altLang="zh-CN" sz="1200">
                    <a:latin typeface="Arial" panose="020B0604020202020204" pitchFamily="34" charset="0"/>
                  </a:endParaRPr>
                </a:p>
              </p:txBody>
            </p:sp>
            <p:sp>
              <p:nvSpPr>
                <p:cNvPr id="56442" name="Rectangle 139"/>
                <p:cNvSpPr>
                  <a:spLocks noChangeArrowheads="1"/>
                </p:cNvSpPr>
                <p:nvPr/>
              </p:nvSpPr>
              <p:spPr bwMode="auto">
                <a:xfrm>
                  <a:off x="527" y="2364"/>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3" name="Group 142"/>
              <p:cNvGrpSpPr>
                <a:grpSpLocks/>
              </p:cNvGrpSpPr>
              <p:nvPr/>
            </p:nvGrpSpPr>
            <p:grpSpPr bwMode="auto">
              <a:xfrm>
                <a:off x="1133" y="2364"/>
                <a:ext cx="549" cy="384"/>
                <a:chOff x="1133" y="2364"/>
                <a:chExt cx="549" cy="384"/>
              </a:xfrm>
            </p:grpSpPr>
            <p:sp>
              <p:nvSpPr>
                <p:cNvPr id="56439" name="Rectangle 41"/>
                <p:cNvSpPr>
                  <a:spLocks noChangeArrowheads="1"/>
                </p:cNvSpPr>
                <p:nvPr/>
              </p:nvSpPr>
              <p:spPr bwMode="auto">
                <a:xfrm>
                  <a:off x="1139" y="2370"/>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62%</a:t>
                  </a:r>
                </a:p>
                <a:p>
                  <a:pPr algn="ctr">
                    <a:spcBef>
                      <a:spcPct val="0"/>
                    </a:spcBef>
                    <a:buFontTx/>
                    <a:buNone/>
                  </a:pPr>
                  <a:endParaRPr lang="en-US" altLang="zh-CN" sz="1200">
                    <a:latin typeface="Arial" panose="020B0604020202020204" pitchFamily="34" charset="0"/>
                  </a:endParaRPr>
                </a:p>
              </p:txBody>
            </p:sp>
            <p:sp>
              <p:nvSpPr>
                <p:cNvPr id="56440" name="Rectangle 141"/>
                <p:cNvSpPr>
                  <a:spLocks noChangeArrowheads="1"/>
                </p:cNvSpPr>
                <p:nvPr/>
              </p:nvSpPr>
              <p:spPr bwMode="auto">
                <a:xfrm>
                  <a:off x="1133" y="2364"/>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4" name="Group 144"/>
              <p:cNvGrpSpPr>
                <a:grpSpLocks/>
              </p:cNvGrpSpPr>
              <p:nvPr/>
            </p:nvGrpSpPr>
            <p:grpSpPr bwMode="auto">
              <a:xfrm>
                <a:off x="1682" y="2364"/>
                <a:ext cx="758" cy="384"/>
                <a:chOff x="1682" y="2364"/>
                <a:chExt cx="758" cy="384"/>
              </a:xfrm>
            </p:grpSpPr>
            <p:sp>
              <p:nvSpPr>
                <p:cNvPr id="56437" name="Rectangle 42"/>
                <p:cNvSpPr>
                  <a:spLocks noChangeArrowheads="1"/>
                </p:cNvSpPr>
                <p:nvPr/>
              </p:nvSpPr>
              <p:spPr bwMode="auto">
                <a:xfrm>
                  <a:off x="1688" y="2370"/>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87%</a:t>
                  </a:r>
                </a:p>
                <a:p>
                  <a:pPr algn="ctr">
                    <a:spcBef>
                      <a:spcPct val="0"/>
                    </a:spcBef>
                    <a:buFontTx/>
                    <a:buNone/>
                  </a:pPr>
                  <a:endParaRPr lang="en-US" altLang="zh-CN" sz="1200">
                    <a:latin typeface="Arial" panose="020B0604020202020204" pitchFamily="34" charset="0"/>
                  </a:endParaRPr>
                </a:p>
              </p:txBody>
            </p:sp>
            <p:sp>
              <p:nvSpPr>
                <p:cNvPr id="56438" name="Rectangle 143"/>
                <p:cNvSpPr>
                  <a:spLocks noChangeArrowheads="1"/>
                </p:cNvSpPr>
                <p:nvPr/>
              </p:nvSpPr>
              <p:spPr bwMode="auto">
                <a:xfrm>
                  <a:off x="1682" y="2364"/>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5" name="Group 146"/>
              <p:cNvGrpSpPr>
                <a:grpSpLocks/>
              </p:cNvGrpSpPr>
              <p:nvPr/>
            </p:nvGrpSpPr>
            <p:grpSpPr bwMode="auto">
              <a:xfrm>
                <a:off x="2440" y="2364"/>
                <a:ext cx="762" cy="384"/>
                <a:chOff x="2440" y="2364"/>
                <a:chExt cx="762" cy="384"/>
              </a:xfrm>
            </p:grpSpPr>
            <p:sp>
              <p:nvSpPr>
                <p:cNvPr id="56435" name="Rectangle 43"/>
                <p:cNvSpPr>
                  <a:spLocks noChangeArrowheads="1"/>
                </p:cNvSpPr>
                <p:nvPr/>
              </p:nvSpPr>
              <p:spPr bwMode="auto">
                <a:xfrm>
                  <a:off x="2446" y="2370"/>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76%</a:t>
                  </a:r>
                </a:p>
                <a:p>
                  <a:pPr algn="ctr">
                    <a:spcBef>
                      <a:spcPct val="0"/>
                    </a:spcBef>
                    <a:buFontTx/>
                    <a:buNone/>
                  </a:pPr>
                  <a:endParaRPr lang="en-US" altLang="zh-CN" sz="1200">
                    <a:latin typeface="Arial" panose="020B0604020202020204" pitchFamily="34" charset="0"/>
                  </a:endParaRPr>
                </a:p>
              </p:txBody>
            </p:sp>
            <p:sp>
              <p:nvSpPr>
                <p:cNvPr id="56436" name="Rectangle 145"/>
                <p:cNvSpPr>
                  <a:spLocks noChangeArrowheads="1"/>
                </p:cNvSpPr>
                <p:nvPr/>
              </p:nvSpPr>
              <p:spPr bwMode="auto">
                <a:xfrm>
                  <a:off x="2440" y="2364"/>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6" name="Group 148"/>
              <p:cNvGrpSpPr>
                <a:grpSpLocks/>
              </p:cNvGrpSpPr>
              <p:nvPr/>
            </p:nvGrpSpPr>
            <p:grpSpPr bwMode="auto">
              <a:xfrm>
                <a:off x="3202" y="2364"/>
                <a:ext cx="771" cy="384"/>
                <a:chOff x="3202" y="2364"/>
                <a:chExt cx="771" cy="384"/>
              </a:xfrm>
            </p:grpSpPr>
            <p:sp>
              <p:nvSpPr>
                <p:cNvPr id="56433" name="Rectangle 44"/>
                <p:cNvSpPr>
                  <a:spLocks noChangeArrowheads="1"/>
                </p:cNvSpPr>
                <p:nvPr/>
              </p:nvSpPr>
              <p:spPr bwMode="auto">
                <a:xfrm>
                  <a:off x="3208" y="2370"/>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F &lt; 51%</a:t>
                  </a:r>
                </a:p>
                <a:p>
                  <a:pPr algn="ctr">
                    <a:spcBef>
                      <a:spcPct val="0"/>
                    </a:spcBef>
                    <a:buFontTx/>
                    <a:buNone/>
                  </a:pPr>
                  <a:endParaRPr lang="en-US" altLang="zh-CN" sz="1200">
                    <a:latin typeface="Arial" panose="020B0604020202020204" pitchFamily="34" charset="0"/>
                  </a:endParaRPr>
                </a:p>
              </p:txBody>
            </p:sp>
            <p:sp>
              <p:nvSpPr>
                <p:cNvPr id="56434" name="Rectangle 147"/>
                <p:cNvSpPr>
                  <a:spLocks noChangeArrowheads="1"/>
                </p:cNvSpPr>
                <p:nvPr/>
              </p:nvSpPr>
              <p:spPr bwMode="auto">
                <a:xfrm>
                  <a:off x="3202" y="2364"/>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67" name="Group 150"/>
              <p:cNvGrpSpPr>
                <a:grpSpLocks/>
              </p:cNvGrpSpPr>
              <p:nvPr/>
            </p:nvGrpSpPr>
            <p:grpSpPr bwMode="auto">
              <a:xfrm>
                <a:off x="3973" y="2364"/>
                <a:ext cx="575" cy="384"/>
                <a:chOff x="3973" y="2364"/>
                <a:chExt cx="575" cy="384"/>
              </a:xfrm>
            </p:grpSpPr>
            <p:sp>
              <p:nvSpPr>
                <p:cNvPr id="56431" name="Rectangle 45"/>
                <p:cNvSpPr>
                  <a:spLocks noChangeArrowheads="1"/>
                </p:cNvSpPr>
                <p:nvPr/>
              </p:nvSpPr>
              <p:spPr bwMode="auto">
                <a:xfrm>
                  <a:off x="3979" y="2370"/>
                  <a:ext cx="563"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32" name="Rectangle 149"/>
                <p:cNvSpPr>
                  <a:spLocks noChangeArrowheads="1"/>
                </p:cNvSpPr>
                <p:nvPr/>
              </p:nvSpPr>
              <p:spPr bwMode="auto">
                <a:xfrm>
                  <a:off x="3973" y="2364"/>
                  <a:ext cx="57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56430" name="Rectangle 151"/>
              <p:cNvSpPr>
                <a:spLocks noChangeArrowheads="1"/>
              </p:cNvSpPr>
              <p:nvPr/>
            </p:nvSpPr>
            <p:spPr bwMode="auto">
              <a:xfrm>
                <a:off x="0" y="2760"/>
                <a:ext cx="527"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nvGrpSpPr>
              <p:cNvPr id="56369" name="Group 154"/>
              <p:cNvGrpSpPr>
                <a:grpSpLocks/>
              </p:cNvGrpSpPr>
              <p:nvPr/>
            </p:nvGrpSpPr>
            <p:grpSpPr bwMode="auto">
              <a:xfrm>
                <a:off x="527" y="2760"/>
                <a:ext cx="606" cy="384"/>
                <a:chOff x="527" y="2760"/>
                <a:chExt cx="606" cy="384"/>
              </a:xfrm>
            </p:grpSpPr>
            <p:sp>
              <p:nvSpPr>
                <p:cNvPr id="56427" name="Rectangle 47"/>
                <p:cNvSpPr>
                  <a:spLocks noChangeArrowheads="1"/>
                </p:cNvSpPr>
                <p:nvPr/>
              </p:nvSpPr>
              <p:spPr bwMode="auto">
                <a:xfrm>
                  <a:off x="533" y="2766"/>
                  <a:ext cx="59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28" name="Rectangle 153"/>
                <p:cNvSpPr>
                  <a:spLocks noChangeArrowheads="1"/>
                </p:cNvSpPr>
                <p:nvPr/>
              </p:nvSpPr>
              <p:spPr bwMode="auto">
                <a:xfrm>
                  <a:off x="527" y="2760"/>
                  <a:ext cx="606"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0" name="Group 156"/>
              <p:cNvGrpSpPr>
                <a:grpSpLocks/>
              </p:cNvGrpSpPr>
              <p:nvPr/>
            </p:nvGrpSpPr>
            <p:grpSpPr bwMode="auto">
              <a:xfrm>
                <a:off x="1133" y="2760"/>
                <a:ext cx="549" cy="384"/>
                <a:chOff x="1133" y="2760"/>
                <a:chExt cx="549" cy="384"/>
              </a:xfrm>
            </p:grpSpPr>
            <p:sp>
              <p:nvSpPr>
                <p:cNvPr id="56425" name="Rectangle 48"/>
                <p:cNvSpPr>
                  <a:spLocks noChangeArrowheads="1"/>
                </p:cNvSpPr>
                <p:nvPr/>
              </p:nvSpPr>
              <p:spPr bwMode="auto">
                <a:xfrm>
                  <a:off x="1139" y="2766"/>
                  <a:ext cx="53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26" name="Rectangle 155"/>
                <p:cNvSpPr>
                  <a:spLocks noChangeArrowheads="1"/>
                </p:cNvSpPr>
                <p:nvPr/>
              </p:nvSpPr>
              <p:spPr bwMode="auto">
                <a:xfrm>
                  <a:off x="1133" y="2760"/>
                  <a:ext cx="549"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1" name="Group 158"/>
              <p:cNvGrpSpPr>
                <a:grpSpLocks/>
              </p:cNvGrpSpPr>
              <p:nvPr/>
            </p:nvGrpSpPr>
            <p:grpSpPr bwMode="auto">
              <a:xfrm>
                <a:off x="1682" y="2760"/>
                <a:ext cx="758" cy="384"/>
                <a:chOff x="1682" y="2760"/>
                <a:chExt cx="758" cy="384"/>
              </a:xfrm>
            </p:grpSpPr>
            <p:sp>
              <p:nvSpPr>
                <p:cNvPr id="56423" name="Rectangle 49"/>
                <p:cNvSpPr>
                  <a:spLocks noChangeArrowheads="1"/>
                </p:cNvSpPr>
                <p:nvPr/>
              </p:nvSpPr>
              <p:spPr bwMode="auto">
                <a:xfrm>
                  <a:off x="1688" y="2766"/>
                  <a:ext cx="746"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24" name="Rectangle 157"/>
                <p:cNvSpPr>
                  <a:spLocks noChangeArrowheads="1"/>
                </p:cNvSpPr>
                <p:nvPr/>
              </p:nvSpPr>
              <p:spPr bwMode="auto">
                <a:xfrm>
                  <a:off x="1682" y="2760"/>
                  <a:ext cx="758"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2" name="Group 160"/>
              <p:cNvGrpSpPr>
                <a:grpSpLocks/>
              </p:cNvGrpSpPr>
              <p:nvPr/>
            </p:nvGrpSpPr>
            <p:grpSpPr bwMode="auto">
              <a:xfrm>
                <a:off x="2440" y="2760"/>
                <a:ext cx="762" cy="384"/>
                <a:chOff x="2440" y="2760"/>
                <a:chExt cx="762" cy="384"/>
              </a:xfrm>
            </p:grpSpPr>
            <p:sp>
              <p:nvSpPr>
                <p:cNvPr id="56421" name="Rectangle 50"/>
                <p:cNvSpPr>
                  <a:spLocks noChangeArrowheads="1"/>
                </p:cNvSpPr>
                <p:nvPr/>
              </p:nvSpPr>
              <p:spPr bwMode="auto">
                <a:xfrm>
                  <a:off x="2446" y="2766"/>
                  <a:ext cx="75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22" name="Rectangle 159"/>
                <p:cNvSpPr>
                  <a:spLocks noChangeArrowheads="1"/>
                </p:cNvSpPr>
                <p:nvPr/>
              </p:nvSpPr>
              <p:spPr bwMode="auto">
                <a:xfrm>
                  <a:off x="2440" y="2760"/>
                  <a:ext cx="762"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3" name="Group 162"/>
              <p:cNvGrpSpPr>
                <a:grpSpLocks/>
              </p:cNvGrpSpPr>
              <p:nvPr/>
            </p:nvGrpSpPr>
            <p:grpSpPr bwMode="auto">
              <a:xfrm>
                <a:off x="3202" y="2760"/>
                <a:ext cx="771" cy="384"/>
                <a:chOff x="3202" y="2760"/>
                <a:chExt cx="771" cy="384"/>
              </a:xfrm>
            </p:grpSpPr>
            <p:sp>
              <p:nvSpPr>
                <p:cNvPr id="56419" name="Rectangle 51"/>
                <p:cNvSpPr>
                  <a:spLocks noChangeArrowheads="1"/>
                </p:cNvSpPr>
                <p:nvPr/>
              </p:nvSpPr>
              <p:spPr bwMode="auto">
                <a:xfrm>
                  <a:off x="3208" y="2766"/>
                  <a:ext cx="75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20" name="Rectangle 161"/>
                <p:cNvSpPr>
                  <a:spLocks noChangeArrowheads="1"/>
                </p:cNvSpPr>
                <p:nvPr/>
              </p:nvSpPr>
              <p:spPr bwMode="auto">
                <a:xfrm>
                  <a:off x="3202" y="2760"/>
                  <a:ext cx="771"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
            <p:nvSpPr>
              <p:cNvPr id="56418" name="Rectangle 163"/>
              <p:cNvSpPr>
                <a:spLocks noChangeArrowheads="1"/>
              </p:cNvSpPr>
              <p:nvPr/>
            </p:nvSpPr>
            <p:spPr bwMode="auto">
              <a:xfrm>
                <a:off x="3973" y="2760"/>
                <a:ext cx="575" cy="38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nvGrpSpPr>
              <p:cNvPr id="56375" name="Group 166"/>
              <p:cNvGrpSpPr>
                <a:grpSpLocks/>
              </p:cNvGrpSpPr>
              <p:nvPr/>
            </p:nvGrpSpPr>
            <p:grpSpPr bwMode="auto">
              <a:xfrm>
                <a:off x="0" y="3156"/>
                <a:ext cx="527" cy="576"/>
                <a:chOff x="0" y="3156"/>
                <a:chExt cx="527" cy="576"/>
              </a:xfrm>
            </p:grpSpPr>
            <p:sp>
              <p:nvSpPr>
                <p:cNvPr id="56415" name="Rectangle 53"/>
                <p:cNvSpPr>
                  <a:spLocks noChangeArrowheads="1"/>
                </p:cNvSpPr>
                <p:nvPr/>
              </p:nvSpPr>
              <p:spPr bwMode="auto">
                <a:xfrm>
                  <a:off x="6" y="3162"/>
                  <a:ext cx="515"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dirty="0">
                      <a:latin typeface="Arial" panose="020B0604020202020204" pitchFamily="34" charset="0"/>
                    </a:rPr>
                    <a:t>MET-1</a:t>
                  </a:r>
                </a:p>
                <a:p>
                  <a:pPr algn="ctr">
                    <a:spcBef>
                      <a:spcPct val="0"/>
                    </a:spcBef>
                    <a:buFontTx/>
                    <a:buNone/>
                  </a:pPr>
                  <a:endParaRPr lang="en-US" altLang="zh-CN" sz="1200" dirty="0">
                    <a:latin typeface="Arial" panose="020B0604020202020204" pitchFamily="34" charset="0"/>
                  </a:endParaRPr>
                </a:p>
              </p:txBody>
            </p:sp>
            <p:sp>
              <p:nvSpPr>
                <p:cNvPr id="56416" name="Rectangle 165"/>
                <p:cNvSpPr>
                  <a:spLocks noChangeArrowheads="1"/>
                </p:cNvSpPr>
                <p:nvPr/>
              </p:nvSpPr>
              <p:spPr bwMode="auto">
                <a:xfrm>
                  <a:off x="0" y="3156"/>
                  <a:ext cx="527"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6" name="Group 168"/>
              <p:cNvGrpSpPr>
                <a:grpSpLocks/>
              </p:cNvGrpSpPr>
              <p:nvPr/>
            </p:nvGrpSpPr>
            <p:grpSpPr bwMode="auto">
              <a:xfrm>
                <a:off x="527" y="3156"/>
                <a:ext cx="606" cy="576"/>
                <a:chOff x="527" y="3156"/>
                <a:chExt cx="606" cy="576"/>
              </a:xfrm>
            </p:grpSpPr>
            <p:sp>
              <p:nvSpPr>
                <p:cNvPr id="56413" name="Rectangle 54"/>
                <p:cNvSpPr>
                  <a:spLocks noChangeArrowheads="1"/>
                </p:cNvSpPr>
                <p:nvPr/>
              </p:nvSpPr>
              <p:spPr bwMode="auto">
                <a:xfrm>
                  <a:off x="533" y="3162"/>
                  <a:ext cx="594"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C F &lt; 85%</a:t>
                  </a:r>
                  <a:br>
                    <a:rPr lang="en-US" altLang="zh-CN" sz="1200">
                      <a:latin typeface="Arial" panose="020B0604020202020204" pitchFamily="34" charset="0"/>
                    </a:rPr>
                  </a:br>
                  <a:r>
                    <a:rPr lang="en-US" altLang="zh-CN" sz="1200">
                      <a:latin typeface="Arial" panose="020B0604020202020204" pitchFamily="34" charset="0"/>
                    </a:rPr>
                    <a:t>J F &lt; 93%</a:t>
                  </a:r>
                  <a:br>
                    <a:rPr lang="en-US" altLang="zh-CN" sz="1200">
                      <a:latin typeface="Arial" panose="020B0604020202020204" pitchFamily="34" charset="0"/>
                    </a:rPr>
                  </a:br>
                  <a:r>
                    <a:rPr lang="en-US" altLang="zh-CN" sz="1200">
                      <a:latin typeface="Arial" panose="020B0604020202020204" pitchFamily="34" charset="0"/>
                    </a:rPr>
                    <a:t>S F &lt; 94%</a:t>
                  </a:r>
                </a:p>
                <a:p>
                  <a:pPr algn="ctr">
                    <a:spcBef>
                      <a:spcPct val="0"/>
                    </a:spcBef>
                    <a:buFontTx/>
                    <a:buNone/>
                  </a:pPr>
                  <a:endParaRPr lang="en-US" altLang="zh-CN" sz="1200">
                    <a:latin typeface="Arial" panose="020B0604020202020204" pitchFamily="34" charset="0"/>
                  </a:endParaRPr>
                </a:p>
              </p:txBody>
            </p:sp>
            <p:sp>
              <p:nvSpPr>
                <p:cNvPr id="56414" name="Rectangle 167"/>
                <p:cNvSpPr>
                  <a:spLocks noChangeArrowheads="1"/>
                </p:cNvSpPr>
                <p:nvPr/>
              </p:nvSpPr>
              <p:spPr bwMode="auto">
                <a:xfrm>
                  <a:off x="527" y="3156"/>
                  <a:ext cx="606"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7" name="Group 170"/>
              <p:cNvGrpSpPr>
                <a:grpSpLocks/>
              </p:cNvGrpSpPr>
              <p:nvPr/>
            </p:nvGrpSpPr>
            <p:grpSpPr bwMode="auto">
              <a:xfrm>
                <a:off x="1133" y="3156"/>
                <a:ext cx="549" cy="576"/>
                <a:chOff x="1133" y="3156"/>
                <a:chExt cx="549" cy="576"/>
              </a:xfrm>
            </p:grpSpPr>
            <p:sp>
              <p:nvSpPr>
                <p:cNvPr id="56411" name="Rectangle 55"/>
                <p:cNvSpPr>
                  <a:spLocks noChangeArrowheads="1"/>
                </p:cNvSpPr>
                <p:nvPr/>
              </p:nvSpPr>
              <p:spPr bwMode="auto">
                <a:xfrm>
                  <a:off x="1139" y="3162"/>
                  <a:ext cx="537"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dirty="0">
                      <a:latin typeface="Arial" panose="020B0604020202020204" pitchFamily="34" charset="0"/>
                    </a:rPr>
                    <a:t> </a:t>
                  </a:r>
                </a:p>
                <a:p>
                  <a:pPr algn="ctr">
                    <a:spcBef>
                      <a:spcPct val="0"/>
                    </a:spcBef>
                    <a:buFontTx/>
                    <a:buNone/>
                  </a:pPr>
                  <a:endParaRPr lang="en-US" altLang="zh-CN" sz="1200" dirty="0">
                    <a:latin typeface="Arial" panose="020B0604020202020204" pitchFamily="34" charset="0"/>
                  </a:endParaRPr>
                </a:p>
              </p:txBody>
            </p:sp>
            <p:sp>
              <p:nvSpPr>
                <p:cNvPr id="56412" name="Rectangle 169"/>
                <p:cNvSpPr>
                  <a:spLocks noChangeArrowheads="1"/>
                </p:cNvSpPr>
                <p:nvPr/>
              </p:nvSpPr>
              <p:spPr bwMode="auto">
                <a:xfrm>
                  <a:off x="1133" y="3156"/>
                  <a:ext cx="549"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8" name="Group 172"/>
              <p:cNvGrpSpPr>
                <a:grpSpLocks/>
              </p:cNvGrpSpPr>
              <p:nvPr/>
            </p:nvGrpSpPr>
            <p:grpSpPr bwMode="auto">
              <a:xfrm>
                <a:off x="1682" y="3156"/>
                <a:ext cx="758" cy="576"/>
                <a:chOff x="1682" y="3156"/>
                <a:chExt cx="758" cy="576"/>
              </a:xfrm>
            </p:grpSpPr>
            <p:sp>
              <p:nvSpPr>
                <p:cNvPr id="56409" name="Rectangle 56"/>
                <p:cNvSpPr>
                  <a:spLocks noChangeArrowheads="1"/>
                </p:cNvSpPr>
                <p:nvPr/>
              </p:nvSpPr>
              <p:spPr bwMode="auto">
                <a:xfrm>
                  <a:off x="1688" y="3162"/>
                  <a:ext cx="746"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10" name="Rectangle 171"/>
                <p:cNvSpPr>
                  <a:spLocks noChangeArrowheads="1"/>
                </p:cNvSpPr>
                <p:nvPr/>
              </p:nvSpPr>
              <p:spPr bwMode="auto">
                <a:xfrm>
                  <a:off x="1682" y="3156"/>
                  <a:ext cx="758"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79" name="Group 174"/>
              <p:cNvGrpSpPr>
                <a:grpSpLocks/>
              </p:cNvGrpSpPr>
              <p:nvPr/>
            </p:nvGrpSpPr>
            <p:grpSpPr bwMode="auto">
              <a:xfrm>
                <a:off x="2440" y="3156"/>
                <a:ext cx="762" cy="576"/>
                <a:chOff x="2440" y="3156"/>
                <a:chExt cx="762" cy="576"/>
              </a:xfrm>
            </p:grpSpPr>
            <p:sp>
              <p:nvSpPr>
                <p:cNvPr id="56407" name="Rectangle 57"/>
                <p:cNvSpPr>
                  <a:spLocks noChangeArrowheads="1"/>
                </p:cNvSpPr>
                <p:nvPr/>
              </p:nvSpPr>
              <p:spPr bwMode="auto">
                <a:xfrm>
                  <a:off x="2446" y="3162"/>
                  <a:ext cx="750"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08" name="Rectangle 173"/>
                <p:cNvSpPr>
                  <a:spLocks noChangeArrowheads="1"/>
                </p:cNvSpPr>
                <p:nvPr/>
              </p:nvSpPr>
              <p:spPr bwMode="auto">
                <a:xfrm>
                  <a:off x="2440" y="3156"/>
                  <a:ext cx="762"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0" name="Group 176"/>
              <p:cNvGrpSpPr>
                <a:grpSpLocks/>
              </p:cNvGrpSpPr>
              <p:nvPr/>
            </p:nvGrpSpPr>
            <p:grpSpPr bwMode="auto">
              <a:xfrm>
                <a:off x="3202" y="3156"/>
                <a:ext cx="771" cy="576"/>
                <a:chOff x="3202" y="3156"/>
                <a:chExt cx="771" cy="576"/>
              </a:xfrm>
            </p:grpSpPr>
            <p:sp>
              <p:nvSpPr>
                <p:cNvPr id="56405" name="Rectangle 58"/>
                <p:cNvSpPr>
                  <a:spLocks noChangeArrowheads="1"/>
                </p:cNvSpPr>
                <p:nvPr/>
              </p:nvSpPr>
              <p:spPr bwMode="auto">
                <a:xfrm>
                  <a:off x="3208" y="3162"/>
                  <a:ext cx="759"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06" name="Rectangle 175"/>
                <p:cNvSpPr>
                  <a:spLocks noChangeArrowheads="1"/>
                </p:cNvSpPr>
                <p:nvPr/>
              </p:nvSpPr>
              <p:spPr bwMode="auto">
                <a:xfrm>
                  <a:off x="3202" y="3156"/>
                  <a:ext cx="771"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1" name="Group 178"/>
              <p:cNvGrpSpPr>
                <a:grpSpLocks/>
              </p:cNvGrpSpPr>
              <p:nvPr/>
            </p:nvGrpSpPr>
            <p:grpSpPr bwMode="auto">
              <a:xfrm>
                <a:off x="3973" y="3156"/>
                <a:ext cx="575" cy="576"/>
                <a:chOff x="3973" y="3156"/>
                <a:chExt cx="575" cy="576"/>
              </a:xfrm>
            </p:grpSpPr>
            <p:sp>
              <p:nvSpPr>
                <p:cNvPr id="56403" name="Rectangle 59"/>
                <p:cNvSpPr>
                  <a:spLocks noChangeArrowheads="1"/>
                </p:cNvSpPr>
                <p:nvPr/>
              </p:nvSpPr>
              <p:spPr bwMode="auto">
                <a:xfrm>
                  <a:off x="3979" y="3162"/>
                  <a:ext cx="563"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404" name="Rectangle 177"/>
                <p:cNvSpPr>
                  <a:spLocks noChangeArrowheads="1"/>
                </p:cNvSpPr>
                <p:nvPr/>
              </p:nvSpPr>
              <p:spPr bwMode="auto">
                <a:xfrm>
                  <a:off x="3973" y="3156"/>
                  <a:ext cx="575" cy="57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2" name="Group 180"/>
              <p:cNvGrpSpPr>
                <a:grpSpLocks/>
              </p:cNvGrpSpPr>
              <p:nvPr/>
            </p:nvGrpSpPr>
            <p:grpSpPr bwMode="auto">
              <a:xfrm>
                <a:off x="0" y="3744"/>
                <a:ext cx="527" cy="480"/>
                <a:chOff x="0" y="3744"/>
                <a:chExt cx="527" cy="480"/>
              </a:xfrm>
            </p:grpSpPr>
            <p:sp>
              <p:nvSpPr>
                <p:cNvPr id="56401" name="Rectangle 60"/>
                <p:cNvSpPr>
                  <a:spLocks noChangeArrowheads="1"/>
                </p:cNvSpPr>
                <p:nvPr/>
              </p:nvSpPr>
              <p:spPr bwMode="auto">
                <a:xfrm>
                  <a:off x="6" y="3750"/>
                  <a:ext cx="51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MET-2</a:t>
                  </a:r>
                </a:p>
                <a:p>
                  <a:pPr algn="ctr">
                    <a:spcBef>
                      <a:spcPct val="0"/>
                    </a:spcBef>
                    <a:buFontTx/>
                    <a:buNone/>
                  </a:pPr>
                  <a:endParaRPr lang="en-US" altLang="zh-CN" sz="1200">
                    <a:latin typeface="Arial" panose="020B0604020202020204" pitchFamily="34" charset="0"/>
                  </a:endParaRPr>
                </a:p>
              </p:txBody>
            </p:sp>
            <p:sp>
              <p:nvSpPr>
                <p:cNvPr id="56402" name="Rectangle 179"/>
                <p:cNvSpPr>
                  <a:spLocks noChangeArrowheads="1"/>
                </p:cNvSpPr>
                <p:nvPr/>
              </p:nvSpPr>
              <p:spPr bwMode="auto">
                <a:xfrm>
                  <a:off x="0" y="3744"/>
                  <a:ext cx="527"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3" name="Group 182"/>
              <p:cNvGrpSpPr>
                <a:grpSpLocks/>
              </p:cNvGrpSpPr>
              <p:nvPr/>
            </p:nvGrpSpPr>
            <p:grpSpPr bwMode="auto">
              <a:xfrm>
                <a:off x="527" y="3744"/>
                <a:ext cx="606" cy="480"/>
                <a:chOff x="527" y="3744"/>
                <a:chExt cx="606" cy="480"/>
              </a:xfrm>
            </p:grpSpPr>
            <p:sp>
              <p:nvSpPr>
                <p:cNvPr id="56399" name="Rectangle 61"/>
                <p:cNvSpPr>
                  <a:spLocks noChangeArrowheads="1"/>
                </p:cNvSpPr>
                <p:nvPr/>
              </p:nvSpPr>
              <p:spPr bwMode="auto">
                <a:xfrm>
                  <a:off x="533" y="3750"/>
                  <a:ext cx="59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200">
                    <a:latin typeface="Arial" panose="020B0604020202020204" pitchFamily="34" charset="0"/>
                  </a:endParaRPr>
                </a:p>
                <a:p>
                  <a:pPr algn="ctr" eaLnBrk="1" hangingPunct="1">
                    <a:spcBef>
                      <a:spcPct val="0"/>
                    </a:spcBef>
                    <a:buFontTx/>
                    <a:buNone/>
                  </a:pPr>
                  <a:r>
                    <a:rPr lang="en-US" altLang="zh-CN" sz="1200">
                      <a:latin typeface="Arial" panose="020B0604020202020204" pitchFamily="34" charset="0"/>
                    </a:rPr>
                    <a:t>C F &lt; 91%</a:t>
                  </a:r>
                  <a:br>
                    <a:rPr lang="en-US" altLang="zh-CN" sz="1200">
                      <a:latin typeface="Arial" panose="020B0604020202020204" pitchFamily="34" charset="0"/>
                    </a:rPr>
                  </a:br>
                  <a:r>
                    <a:rPr lang="en-US" altLang="zh-CN" sz="1200">
                      <a:latin typeface="Arial" panose="020B0604020202020204" pitchFamily="34" charset="0"/>
                    </a:rPr>
                    <a:t>J F &lt; 87%</a:t>
                  </a:r>
                </a:p>
                <a:p>
                  <a:pPr algn="ctr">
                    <a:spcBef>
                      <a:spcPct val="0"/>
                    </a:spcBef>
                    <a:buFontTx/>
                    <a:buNone/>
                  </a:pPr>
                  <a:endParaRPr lang="en-US" altLang="zh-CN" sz="1200">
                    <a:latin typeface="Arial" panose="020B0604020202020204" pitchFamily="34" charset="0"/>
                  </a:endParaRPr>
                </a:p>
              </p:txBody>
            </p:sp>
            <p:sp>
              <p:nvSpPr>
                <p:cNvPr id="56400" name="Rectangle 181"/>
                <p:cNvSpPr>
                  <a:spLocks noChangeArrowheads="1"/>
                </p:cNvSpPr>
                <p:nvPr/>
              </p:nvSpPr>
              <p:spPr bwMode="auto">
                <a:xfrm>
                  <a:off x="527" y="3744"/>
                  <a:ext cx="606"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4" name="Group 184"/>
              <p:cNvGrpSpPr>
                <a:grpSpLocks/>
              </p:cNvGrpSpPr>
              <p:nvPr/>
            </p:nvGrpSpPr>
            <p:grpSpPr bwMode="auto">
              <a:xfrm>
                <a:off x="1133" y="3744"/>
                <a:ext cx="549" cy="480"/>
                <a:chOff x="1133" y="3744"/>
                <a:chExt cx="549" cy="480"/>
              </a:xfrm>
            </p:grpSpPr>
            <p:sp>
              <p:nvSpPr>
                <p:cNvPr id="56397" name="Rectangle 62"/>
                <p:cNvSpPr>
                  <a:spLocks noChangeArrowheads="1"/>
                </p:cNvSpPr>
                <p:nvPr/>
              </p:nvSpPr>
              <p:spPr bwMode="auto">
                <a:xfrm>
                  <a:off x="1139" y="3750"/>
                  <a:ext cx="53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398" name="Rectangle 183"/>
                <p:cNvSpPr>
                  <a:spLocks noChangeArrowheads="1"/>
                </p:cNvSpPr>
                <p:nvPr/>
              </p:nvSpPr>
              <p:spPr bwMode="auto">
                <a:xfrm>
                  <a:off x="1133" y="3744"/>
                  <a:ext cx="549"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5" name="Group 186"/>
              <p:cNvGrpSpPr>
                <a:grpSpLocks/>
              </p:cNvGrpSpPr>
              <p:nvPr/>
            </p:nvGrpSpPr>
            <p:grpSpPr bwMode="auto">
              <a:xfrm>
                <a:off x="1682" y="3744"/>
                <a:ext cx="758" cy="480"/>
                <a:chOff x="1682" y="3744"/>
                <a:chExt cx="758" cy="480"/>
              </a:xfrm>
            </p:grpSpPr>
            <p:sp>
              <p:nvSpPr>
                <p:cNvPr id="56395" name="Rectangle 63"/>
                <p:cNvSpPr>
                  <a:spLocks noChangeArrowheads="1"/>
                </p:cNvSpPr>
                <p:nvPr/>
              </p:nvSpPr>
              <p:spPr bwMode="auto">
                <a:xfrm>
                  <a:off x="1688" y="3750"/>
                  <a:ext cx="74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396" name="Rectangle 185"/>
                <p:cNvSpPr>
                  <a:spLocks noChangeArrowheads="1"/>
                </p:cNvSpPr>
                <p:nvPr/>
              </p:nvSpPr>
              <p:spPr bwMode="auto">
                <a:xfrm>
                  <a:off x="1682" y="3744"/>
                  <a:ext cx="758"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6" name="Group 188"/>
              <p:cNvGrpSpPr>
                <a:grpSpLocks/>
              </p:cNvGrpSpPr>
              <p:nvPr/>
            </p:nvGrpSpPr>
            <p:grpSpPr bwMode="auto">
              <a:xfrm>
                <a:off x="2440" y="3744"/>
                <a:ext cx="762" cy="480"/>
                <a:chOff x="2440" y="3744"/>
                <a:chExt cx="762" cy="480"/>
              </a:xfrm>
            </p:grpSpPr>
            <p:sp>
              <p:nvSpPr>
                <p:cNvPr id="56393" name="Rectangle 64"/>
                <p:cNvSpPr>
                  <a:spLocks noChangeArrowheads="1"/>
                </p:cNvSpPr>
                <p:nvPr/>
              </p:nvSpPr>
              <p:spPr bwMode="auto">
                <a:xfrm>
                  <a:off x="2446" y="3750"/>
                  <a:ext cx="75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394" name="Rectangle 187"/>
                <p:cNvSpPr>
                  <a:spLocks noChangeArrowheads="1"/>
                </p:cNvSpPr>
                <p:nvPr/>
              </p:nvSpPr>
              <p:spPr bwMode="auto">
                <a:xfrm>
                  <a:off x="2440" y="3744"/>
                  <a:ext cx="762"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7" name="Group 190"/>
              <p:cNvGrpSpPr>
                <a:grpSpLocks/>
              </p:cNvGrpSpPr>
              <p:nvPr/>
            </p:nvGrpSpPr>
            <p:grpSpPr bwMode="auto">
              <a:xfrm>
                <a:off x="3202" y="3744"/>
                <a:ext cx="771" cy="480"/>
                <a:chOff x="3202" y="3744"/>
                <a:chExt cx="771" cy="480"/>
              </a:xfrm>
            </p:grpSpPr>
            <p:sp>
              <p:nvSpPr>
                <p:cNvPr id="56391" name="Rectangle 65"/>
                <p:cNvSpPr>
                  <a:spLocks noChangeArrowheads="1"/>
                </p:cNvSpPr>
                <p:nvPr/>
              </p:nvSpPr>
              <p:spPr bwMode="auto">
                <a:xfrm>
                  <a:off x="3208" y="3750"/>
                  <a:ext cx="7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392" name="Rectangle 189"/>
                <p:cNvSpPr>
                  <a:spLocks noChangeArrowheads="1"/>
                </p:cNvSpPr>
                <p:nvPr/>
              </p:nvSpPr>
              <p:spPr bwMode="auto">
                <a:xfrm>
                  <a:off x="3202" y="3744"/>
                  <a:ext cx="771"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nvGrpSpPr>
              <p:cNvPr id="56388" name="Group 192"/>
              <p:cNvGrpSpPr>
                <a:grpSpLocks/>
              </p:cNvGrpSpPr>
              <p:nvPr/>
            </p:nvGrpSpPr>
            <p:grpSpPr bwMode="auto">
              <a:xfrm>
                <a:off x="3973" y="3744"/>
                <a:ext cx="575" cy="480"/>
                <a:chOff x="3973" y="3744"/>
                <a:chExt cx="575" cy="480"/>
              </a:xfrm>
            </p:grpSpPr>
            <p:sp>
              <p:nvSpPr>
                <p:cNvPr id="56389" name="Rectangle 66"/>
                <p:cNvSpPr>
                  <a:spLocks noChangeArrowheads="1"/>
                </p:cNvSpPr>
                <p:nvPr/>
              </p:nvSpPr>
              <p:spPr bwMode="auto">
                <a:xfrm>
                  <a:off x="3979" y="3750"/>
                  <a:ext cx="563"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200">
                      <a:latin typeface="Arial" panose="020B0604020202020204" pitchFamily="34" charset="0"/>
                    </a:rPr>
                    <a:t> </a:t>
                  </a:r>
                </a:p>
                <a:p>
                  <a:pPr algn="ctr">
                    <a:spcBef>
                      <a:spcPct val="0"/>
                    </a:spcBef>
                    <a:buFontTx/>
                    <a:buNone/>
                  </a:pPr>
                  <a:endParaRPr lang="en-US" altLang="zh-CN" sz="1200">
                    <a:latin typeface="Arial" panose="020B0604020202020204" pitchFamily="34" charset="0"/>
                  </a:endParaRPr>
                </a:p>
              </p:txBody>
            </p:sp>
            <p:sp>
              <p:nvSpPr>
                <p:cNvPr id="56390" name="Rectangle 191"/>
                <p:cNvSpPr>
                  <a:spLocks noChangeArrowheads="1"/>
                </p:cNvSpPr>
                <p:nvPr/>
              </p:nvSpPr>
              <p:spPr bwMode="auto">
                <a:xfrm>
                  <a:off x="3973" y="3744"/>
                  <a:ext cx="575" cy="48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grpSp>
        <p:sp>
          <p:nvSpPr>
            <p:cNvPr id="56325" name="Rectangle 194"/>
            <p:cNvSpPr>
              <a:spLocks noChangeArrowheads="1"/>
            </p:cNvSpPr>
            <p:nvPr/>
          </p:nvSpPr>
          <p:spPr bwMode="auto">
            <a:xfrm>
              <a:off x="425354" y="1484784"/>
              <a:ext cx="8229600" cy="4525963"/>
            </a:xfrm>
            <a:prstGeom prst="rect">
              <a:avLst/>
            </a:prstGeom>
            <a:noFill/>
            <a:ln w="952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129369"/>
    </mc:Choice>
    <mc:Fallback xmlns="">
      <p:transition spd="slow" advTm="129369"/>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457200" y="274638"/>
            <a:ext cx="8229600" cy="922114"/>
          </a:xfrm>
        </p:spPr>
        <p:txBody>
          <a:bodyPr/>
          <a:lstStyle/>
          <a:p>
            <a:r>
              <a:rPr lang="zh-CN" altLang="en-US" dirty="0"/>
              <a:t>信息抽取系统的可移植性</a:t>
            </a:r>
          </a:p>
        </p:txBody>
      </p:sp>
      <p:sp>
        <p:nvSpPr>
          <p:cNvPr id="58371" name="内容占位符 2"/>
          <p:cNvSpPr>
            <a:spLocks noGrp="1"/>
          </p:cNvSpPr>
          <p:nvPr>
            <p:ph idx="1"/>
          </p:nvPr>
        </p:nvSpPr>
        <p:spPr>
          <a:xfrm>
            <a:off x="457200" y="1254720"/>
            <a:ext cx="8363272" cy="5054600"/>
          </a:xfrm>
        </p:spPr>
        <p:txBody>
          <a:bodyPr/>
          <a:lstStyle/>
          <a:p>
            <a:r>
              <a:rPr lang="zh-CN" altLang="en-US" dirty="0"/>
              <a:t>由于</a:t>
            </a:r>
            <a:r>
              <a:rPr lang="en-US" altLang="zh-CN" dirty="0"/>
              <a:t>MUC</a:t>
            </a:r>
            <a:r>
              <a:rPr lang="zh-CN" altLang="en-US" dirty="0"/>
              <a:t>设计的评测任务覆盖面较窄，尤其是场景模板填充任务，都是在特定领域定义的特定模板的基础上进行的，这在很大程度上限制了信息抽取系统的可移植性。</a:t>
            </a:r>
            <a:endParaRPr lang="en-US" altLang="zh-CN" dirty="0"/>
          </a:p>
          <a:p>
            <a:r>
              <a:rPr lang="zh-CN" altLang="en-US" dirty="0"/>
              <a:t>因此，除了提高已有的信息抽取系统的信息覆盖度和抽取准确率以外，如何构建自适应的信息抽取系统也成为自</a:t>
            </a:r>
            <a:r>
              <a:rPr lang="en-US" altLang="zh-CN" dirty="0"/>
              <a:t>MUC</a:t>
            </a:r>
            <a:r>
              <a:rPr lang="zh-CN" altLang="en-US" dirty="0"/>
              <a:t>以后信息抽取领域的研究热点。</a:t>
            </a:r>
          </a:p>
        </p:txBody>
      </p:sp>
    </p:spTree>
  </p:cSld>
  <p:clrMapOvr>
    <a:masterClrMapping/>
  </p:clrMapOvr>
  <mc:AlternateContent xmlns:mc="http://schemas.openxmlformats.org/markup-compatibility/2006" xmlns:p14="http://schemas.microsoft.com/office/powerpoint/2010/main">
    <mc:Choice Requires="p14">
      <p:transition spd="slow" p14:dur="2000" advTm="72579"/>
    </mc:Choice>
    <mc:Fallback xmlns="">
      <p:transition spd="slow" advTm="72579"/>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dirty="0"/>
              <a:t>信息抽取系统的可移植性</a:t>
            </a:r>
          </a:p>
        </p:txBody>
      </p:sp>
      <p:sp>
        <p:nvSpPr>
          <p:cNvPr id="59395" name="内容占位符 2"/>
          <p:cNvSpPr>
            <a:spLocks noGrp="1"/>
          </p:cNvSpPr>
          <p:nvPr>
            <p:ph idx="1"/>
          </p:nvPr>
        </p:nvSpPr>
        <p:spPr>
          <a:xfrm>
            <a:off x="457200" y="1484784"/>
            <a:ext cx="8229600" cy="4525963"/>
          </a:xfrm>
        </p:spPr>
        <p:txBody>
          <a:bodyPr/>
          <a:lstStyle/>
          <a:p>
            <a:r>
              <a:rPr lang="zh-CN" altLang="en-US" dirty="0"/>
              <a:t>有关专家指出，为了提高系统的可移植性，必须在抽取信息的复杂度和抽取领域的特定性之间取得一个折中（</a:t>
            </a:r>
            <a:r>
              <a:rPr lang="en-US" altLang="zh-CN" dirty="0"/>
              <a:t>trade-off</a:t>
            </a:r>
            <a:r>
              <a:rPr lang="zh-CN" altLang="en-US" dirty="0"/>
              <a:t>）。</a:t>
            </a:r>
            <a:endParaRPr lang="en-US" altLang="zh-CN" dirty="0"/>
          </a:p>
          <a:p>
            <a:r>
              <a:rPr lang="zh-CN" altLang="en-US" dirty="0"/>
              <a:t>为了提高信息抽取系统的可移植性，通常考虑的因素有如下三个方面：</a:t>
            </a:r>
            <a:endParaRPr lang="en-US" altLang="zh-CN" dirty="0"/>
          </a:p>
          <a:p>
            <a:pPr lvl="1"/>
            <a:r>
              <a:rPr lang="zh-CN" altLang="en-US" dirty="0"/>
              <a:t>从标注语料库中自动学习规则；</a:t>
            </a:r>
            <a:endParaRPr lang="en-US" altLang="zh-CN" dirty="0"/>
          </a:p>
          <a:p>
            <a:pPr lvl="1"/>
            <a:r>
              <a:rPr lang="zh-CN" altLang="en-US" dirty="0"/>
              <a:t>建立人机交互的学习机制；</a:t>
            </a:r>
            <a:endParaRPr lang="en-US" altLang="zh-CN" dirty="0"/>
          </a:p>
          <a:p>
            <a:pPr lvl="1"/>
            <a:r>
              <a:rPr lang="zh-CN" altLang="en-US" dirty="0"/>
              <a:t>利用领域专家拓展已有信息抽取系统的规则和知识系统。</a:t>
            </a:r>
          </a:p>
        </p:txBody>
      </p:sp>
    </p:spTree>
  </p:cSld>
  <p:clrMapOvr>
    <a:masterClrMapping/>
  </p:clrMapOvr>
  <mc:AlternateContent xmlns:mc="http://schemas.openxmlformats.org/markup-compatibility/2006" xmlns:p14="http://schemas.microsoft.com/office/powerpoint/2010/main">
    <mc:Choice Requires="p14">
      <p:transition spd="slow" p14:dur="2000" advTm="82738"/>
    </mc:Choice>
    <mc:Fallback xmlns="">
      <p:transition spd="slow" advTm="82738"/>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dirty="0"/>
              <a:t>ACE</a:t>
            </a:r>
            <a:r>
              <a:rPr lang="zh-CN" altLang="en-US" dirty="0"/>
              <a:t>会议</a:t>
            </a:r>
          </a:p>
        </p:txBody>
      </p:sp>
      <p:sp>
        <p:nvSpPr>
          <p:cNvPr id="60419" name="内容占位符 2"/>
          <p:cNvSpPr>
            <a:spLocks noGrp="1"/>
          </p:cNvSpPr>
          <p:nvPr>
            <p:ph idx="1"/>
          </p:nvPr>
        </p:nvSpPr>
        <p:spPr>
          <a:xfrm>
            <a:off x="457200" y="1438702"/>
            <a:ext cx="8229600" cy="4525963"/>
          </a:xfrm>
        </p:spPr>
        <p:txBody>
          <a:bodyPr/>
          <a:lstStyle/>
          <a:p>
            <a:r>
              <a:rPr lang="zh-CN" altLang="en-US" dirty="0"/>
              <a:t>为了继续推动信息抽取技术的研究，满足不断增长的社会需求，自</a:t>
            </a:r>
            <a:r>
              <a:rPr lang="en-US" altLang="zh-CN" dirty="0"/>
              <a:t>2000</a:t>
            </a:r>
            <a:r>
              <a:rPr lang="zh-CN" altLang="en-US" dirty="0"/>
              <a:t>年起美国</a:t>
            </a:r>
            <a:r>
              <a:rPr lang="en-US" altLang="zh-CN" dirty="0"/>
              <a:t>NIST</a:t>
            </a:r>
            <a:r>
              <a:rPr lang="zh-CN" altLang="en-US" dirty="0"/>
              <a:t>组织了自动内容抽取（</a:t>
            </a:r>
            <a:r>
              <a:rPr lang="en-US" altLang="zh-CN" dirty="0"/>
              <a:t>automatic content extraction, ACE</a:t>
            </a:r>
            <a:r>
              <a:rPr lang="zh-CN" altLang="en-US" dirty="0"/>
              <a:t>）评测会议，旨在研究和开发自动内容抽取技术以支持对三种不同来源文本（普通文本、经语音识别后得到的文本、由</a:t>
            </a:r>
            <a:r>
              <a:rPr lang="en-US" altLang="zh-CN" dirty="0"/>
              <a:t>OCR</a:t>
            </a:r>
            <a:r>
              <a:rPr lang="zh-CN" altLang="en-US" dirty="0"/>
              <a:t>识别得到的文本）的自动处理，以实现新闻语料中出现的实体、关系、事件等内容的自动抽取。</a:t>
            </a:r>
          </a:p>
        </p:txBody>
      </p:sp>
    </p:spTree>
  </p:cSld>
  <p:clrMapOvr>
    <a:masterClrMapping/>
  </p:clrMapOvr>
  <mc:AlternateContent xmlns:mc="http://schemas.openxmlformats.org/markup-compatibility/2006" xmlns:p14="http://schemas.microsoft.com/office/powerpoint/2010/main">
    <mc:Choice Requires="p14">
      <p:transition spd="slow" p14:dur="2000" advTm="92871"/>
    </mc:Choice>
    <mc:Fallback xmlns="">
      <p:transition spd="slow" advTm="92871"/>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a:t>ACE</a:t>
            </a:r>
            <a:r>
              <a:rPr lang="zh-CN" altLang="en-US"/>
              <a:t>与</a:t>
            </a:r>
            <a:r>
              <a:rPr lang="en-US" altLang="zh-CN"/>
              <a:t>MUC</a:t>
            </a:r>
            <a:r>
              <a:rPr lang="zh-CN" altLang="en-US"/>
              <a:t>的不同</a:t>
            </a:r>
          </a:p>
        </p:txBody>
      </p:sp>
      <p:sp>
        <p:nvSpPr>
          <p:cNvPr id="61443" name="内容占位符 2"/>
          <p:cNvSpPr>
            <a:spLocks noGrp="1"/>
          </p:cNvSpPr>
          <p:nvPr>
            <p:ph idx="1"/>
          </p:nvPr>
        </p:nvSpPr>
        <p:spPr/>
        <p:txBody>
          <a:bodyPr/>
          <a:lstStyle/>
          <a:p>
            <a:r>
              <a:rPr lang="zh-CN" altLang="en-US" dirty="0"/>
              <a:t>首先，</a:t>
            </a:r>
            <a:r>
              <a:rPr lang="en-US" altLang="zh-CN" dirty="0"/>
              <a:t>ACE</a:t>
            </a:r>
            <a:r>
              <a:rPr lang="zh-CN" altLang="en-US" dirty="0"/>
              <a:t>旨在定义一种通用的信息抽取标准，不再限定领域和场景，而是从语义的角度制定一套更为系统化的信息抽取框架，这个框架将信息抽取归结为建立在一定本体论基础上的实体、关系、事件的抽取，从而适应于更广泛的领域和不同类型的文本。</a:t>
            </a:r>
          </a:p>
        </p:txBody>
      </p:sp>
    </p:spTree>
  </p:cSld>
  <p:clrMapOvr>
    <a:masterClrMapping/>
  </p:clrMapOvr>
  <mc:AlternateContent xmlns:mc="http://schemas.openxmlformats.org/markup-compatibility/2006" xmlns:p14="http://schemas.microsoft.com/office/powerpoint/2010/main">
    <mc:Choice Requires="p14">
      <p:transition spd="slow" p14:dur="2000" advTm="78147"/>
    </mc:Choice>
    <mc:Fallback xmlns="">
      <p:transition spd="slow" advTm="78147"/>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idx="1"/>
          </p:nvPr>
        </p:nvSpPr>
        <p:spPr>
          <a:xfrm>
            <a:off x="457200" y="1207293"/>
            <a:ext cx="8229600" cy="4525963"/>
          </a:xfrm>
        </p:spPr>
        <p:txBody>
          <a:bodyPr/>
          <a:lstStyle/>
          <a:p>
            <a:r>
              <a:rPr lang="zh-CN" altLang="en-US" dirty="0"/>
              <a:t>其次，在评测任务设计上，</a:t>
            </a:r>
            <a:r>
              <a:rPr lang="en-US" altLang="zh-CN" dirty="0"/>
              <a:t>ACE</a:t>
            </a:r>
            <a:r>
              <a:rPr lang="zh-CN" altLang="en-US" dirty="0"/>
              <a:t>对</a:t>
            </a:r>
            <a:r>
              <a:rPr lang="en-US" altLang="zh-CN" dirty="0"/>
              <a:t>MUC</a:t>
            </a:r>
            <a:r>
              <a:rPr lang="zh-CN" altLang="en-US" dirty="0"/>
              <a:t>的任务进行了融合，将命名实体识别和共指放在一个任务里，称为“实体检测和识别”（</a:t>
            </a:r>
            <a:r>
              <a:rPr lang="en-US" altLang="zh-CN" dirty="0"/>
              <a:t>entity detection and recognition, EDR</a:t>
            </a:r>
            <a:r>
              <a:rPr lang="zh-CN" altLang="en-US" dirty="0"/>
              <a:t>）；将模板元素和模板关系合并为“实体关系检测和识别”（</a:t>
            </a:r>
            <a:r>
              <a:rPr lang="en-US" altLang="zh-CN" dirty="0"/>
              <a:t>relation detection and recognition, RDR</a:t>
            </a:r>
            <a:r>
              <a:rPr lang="zh-CN" altLang="en-US" dirty="0"/>
              <a:t>）；事件模板任务改名为“事件检测和识别”（</a:t>
            </a:r>
            <a:r>
              <a:rPr lang="en-US" altLang="zh-CN" dirty="0"/>
              <a:t>event detection and recognition, VDR</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Tm="69550"/>
    </mc:Choice>
    <mc:Fallback xmlns="">
      <p:transition spd="slow" advTm="6955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endParaRPr lang="zh-CN" altLang="en-US"/>
          </a:p>
        </p:txBody>
      </p:sp>
      <p:sp>
        <p:nvSpPr>
          <p:cNvPr id="63491" name="内容占位符 2"/>
          <p:cNvSpPr>
            <a:spLocks noGrp="1"/>
          </p:cNvSpPr>
          <p:nvPr>
            <p:ph idx="1"/>
          </p:nvPr>
        </p:nvSpPr>
        <p:spPr/>
        <p:txBody>
          <a:bodyPr/>
          <a:lstStyle/>
          <a:p>
            <a:r>
              <a:rPr lang="zh-CN" altLang="en-US" dirty="0"/>
              <a:t>另外，增加了时间短语表达和数量值的识别任务。</a:t>
            </a:r>
            <a:r>
              <a:rPr lang="en-US" altLang="zh-CN" dirty="0"/>
              <a:t>ACE</a:t>
            </a:r>
            <a:r>
              <a:rPr lang="zh-CN" altLang="en-US" dirty="0"/>
              <a:t>的抽取任务定义不再基于领域相关的各类模板，而是基于一种通用意义上的知识本体，在实现开放领域信息抽取的道路上迈出了关键性的一步。</a:t>
            </a:r>
          </a:p>
        </p:txBody>
      </p:sp>
    </p:spTree>
  </p:cSld>
  <p:clrMapOvr>
    <a:masterClrMapping/>
  </p:clrMapOvr>
  <mc:AlternateContent xmlns:mc="http://schemas.openxmlformats.org/markup-compatibility/2006" xmlns:p14="http://schemas.microsoft.com/office/powerpoint/2010/main">
    <mc:Choice Requires="p14">
      <p:transition spd="slow" p14:dur="2000" advTm="47727"/>
    </mc:Choice>
    <mc:Fallback xmlns="">
      <p:transition spd="slow" advTm="47727"/>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endParaRPr lang="zh-CN" altLang="en-US"/>
          </a:p>
        </p:txBody>
      </p:sp>
      <p:sp>
        <p:nvSpPr>
          <p:cNvPr id="64515" name="内容占位符 2"/>
          <p:cNvSpPr>
            <a:spLocks noGrp="1"/>
          </p:cNvSpPr>
          <p:nvPr>
            <p:ph idx="1"/>
          </p:nvPr>
        </p:nvSpPr>
        <p:spPr/>
        <p:txBody>
          <a:bodyPr/>
          <a:lstStyle/>
          <a:p>
            <a:r>
              <a:rPr lang="zh-CN" altLang="en-US" dirty="0"/>
              <a:t>第三，</a:t>
            </a:r>
            <a:r>
              <a:rPr lang="en-US" altLang="zh-CN" dirty="0"/>
              <a:t>ACE</a:t>
            </a:r>
            <a:r>
              <a:rPr lang="zh-CN" altLang="en-US" dirty="0"/>
              <a:t>抽取任务的复杂度和难度有所增加。在</a:t>
            </a:r>
            <a:r>
              <a:rPr lang="en-US" altLang="zh-CN" dirty="0"/>
              <a:t>EDR</a:t>
            </a:r>
            <a:r>
              <a:rPr lang="zh-CN" altLang="en-US" dirty="0"/>
              <a:t>任务中，定义了更加细化的实体分类体系，而且信息抽取系统在该任务中需要识别实体提及（</a:t>
            </a:r>
            <a:r>
              <a:rPr lang="en-US" altLang="zh-CN" dirty="0"/>
              <a:t>mention</a:t>
            </a:r>
            <a:r>
              <a:rPr lang="zh-CN" altLang="en-US" dirty="0"/>
              <a:t>）和转喻（</a:t>
            </a:r>
            <a:r>
              <a:rPr lang="en-US" altLang="zh-CN" dirty="0"/>
              <a:t>metonymic</a:t>
            </a:r>
            <a:r>
              <a:rPr lang="zh-CN" altLang="en-US" dirty="0"/>
              <a:t>）现象，需要一定程度的予以分析。</a:t>
            </a:r>
            <a:r>
              <a:rPr lang="en-US" altLang="zh-CN" dirty="0"/>
              <a:t> ACE</a:t>
            </a:r>
            <a:r>
              <a:rPr lang="zh-CN" altLang="en-US" dirty="0"/>
              <a:t>要求支持三种类型的文本输入，而且不再是限定的领域。</a:t>
            </a:r>
          </a:p>
        </p:txBody>
      </p:sp>
    </p:spTree>
  </p:cSld>
  <p:clrMapOvr>
    <a:masterClrMapping/>
  </p:clrMapOvr>
  <mc:AlternateContent xmlns:mc="http://schemas.openxmlformats.org/markup-compatibility/2006" xmlns:p14="http://schemas.microsoft.com/office/powerpoint/2010/main">
    <mc:Choice Requires="p14">
      <p:transition spd="slow" p14:dur="2000" advTm="56874"/>
    </mc:Choice>
    <mc:Fallback xmlns="">
      <p:transition spd="slow" advTm="56874"/>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endParaRPr lang="zh-CN" altLang="en-US"/>
          </a:p>
        </p:txBody>
      </p:sp>
      <p:sp>
        <p:nvSpPr>
          <p:cNvPr id="65539" name="内容占位符 2"/>
          <p:cNvSpPr>
            <a:spLocks noGrp="1"/>
          </p:cNvSpPr>
          <p:nvPr>
            <p:ph idx="1"/>
          </p:nvPr>
        </p:nvSpPr>
        <p:spPr/>
        <p:txBody>
          <a:bodyPr/>
          <a:lstStyle/>
          <a:p>
            <a:r>
              <a:rPr lang="zh-CN" altLang="en-US"/>
              <a:t>最后，在评测方法上，</a:t>
            </a:r>
            <a:r>
              <a:rPr lang="en-US" altLang="zh-CN"/>
              <a:t> ACE</a:t>
            </a:r>
            <a:r>
              <a:rPr lang="zh-CN" altLang="en-US"/>
              <a:t>不针对某个具体的领域或场景，采用基于漏报（标准答案中有，但系统输出中没有）和误报（标准答案中没有，而系统输出中有）为基础的一套评价体系，并且对系统跨文档处理（</a:t>
            </a:r>
            <a:r>
              <a:rPr lang="en-US" altLang="zh-CN"/>
              <a:t>cross-document processing</a:t>
            </a:r>
            <a:r>
              <a:rPr lang="zh-CN" altLang="en-US"/>
              <a:t>）能力进行评测。评测结果不完全公开，只有参与单位才能获得。</a:t>
            </a:r>
          </a:p>
        </p:txBody>
      </p:sp>
    </p:spTree>
  </p:cSld>
  <p:clrMapOvr>
    <a:masterClrMapping/>
  </p:clrMapOvr>
  <mc:AlternateContent xmlns:mc="http://schemas.openxmlformats.org/markup-compatibility/2006" xmlns:p14="http://schemas.microsoft.com/office/powerpoint/2010/main">
    <mc:Choice Requires="p14">
      <p:transition spd="slow" p14:dur="2000" advTm="67505"/>
    </mc:Choice>
    <mc:Fallback xmlns="">
      <p:transition spd="slow" advTm="67505"/>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endParaRPr lang="zh-CN" altLang="en-US"/>
          </a:p>
        </p:txBody>
      </p:sp>
      <p:sp>
        <p:nvSpPr>
          <p:cNvPr id="66563" name="内容占位符 2"/>
          <p:cNvSpPr>
            <a:spLocks noGrp="1"/>
          </p:cNvSpPr>
          <p:nvPr>
            <p:ph idx="1"/>
          </p:nvPr>
        </p:nvSpPr>
        <p:spPr/>
        <p:txBody>
          <a:bodyPr/>
          <a:lstStyle/>
          <a:p>
            <a:r>
              <a:rPr lang="zh-CN" altLang="en-US" dirty="0"/>
              <a:t>综上，近几年来信息抽取技术得到了快速发展，已经成为自然语言处理领域十分活跃的一个研究分支，也是网络内容管理研究不可缺少的重要部分。</a:t>
            </a:r>
            <a:endParaRPr lang="en-US" altLang="zh-CN" dirty="0"/>
          </a:p>
          <a:p>
            <a:r>
              <a:rPr lang="zh-CN" altLang="en-US" dirty="0"/>
              <a:t>在未来的几年里，随着社会需求的不断增大和机器学习、知识挖掘等相关技术研究的发展，信息抽取技术的研究还将进一步得到快速发展。</a:t>
            </a:r>
          </a:p>
        </p:txBody>
      </p:sp>
    </p:spTree>
  </p:cSld>
  <p:clrMapOvr>
    <a:masterClrMapping/>
  </p:clrMapOvr>
  <mc:AlternateContent xmlns:mc="http://schemas.openxmlformats.org/markup-compatibility/2006" xmlns:p14="http://schemas.microsoft.com/office/powerpoint/2010/main">
    <mc:Choice Requires="p14">
      <p:transition spd="slow" p14:dur="2000" advTm="71036"/>
    </mc:Choice>
    <mc:Fallback xmlns="">
      <p:transition spd="slow" advTm="7103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116632"/>
            <a:ext cx="8229600" cy="792162"/>
          </a:xfrm>
        </p:spPr>
        <p:txBody>
          <a:bodyPr/>
          <a:lstStyle/>
          <a:p>
            <a:pPr eaLnBrk="1" hangingPunct="1"/>
            <a:r>
              <a:rPr lang="zh-CN" altLang="en-US" dirty="0"/>
              <a:t>知识点梳理</a:t>
            </a:r>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104478"/>
            <a:ext cx="7543800"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0929689"/>
      </p:ext>
    </p:extLst>
  </p:cSld>
  <p:clrMapOvr>
    <a:masterClrMapping/>
  </p:clrMapOvr>
  <p:transition spd="slow" advTm="1322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571500" y="2571750"/>
            <a:ext cx="8229600" cy="1143000"/>
          </a:xfrm>
        </p:spPr>
        <p:txBody>
          <a:bodyPr/>
          <a:lstStyle/>
          <a:p>
            <a:r>
              <a:rPr lang="zh-CN" altLang="en-US" dirty="0"/>
              <a:t>补充参考材料</a:t>
            </a:r>
          </a:p>
        </p:txBody>
      </p:sp>
    </p:spTree>
  </p:cSld>
  <p:clrMapOvr>
    <a:masterClrMapping/>
  </p:clrMapOvr>
  <mc:AlternateContent xmlns:mc="http://schemas.openxmlformats.org/markup-compatibility/2006" xmlns:p14="http://schemas.microsoft.com/office/powerpoint/2010/main">
    <mc:Choice Requires="p14">
      <p:transition spd="slow" p14:dur="2000" advTm="6616"/>
    </mc:Choice>
    <mc:Fallback xmlns="">
      <p:transition spd="slow" advTm="6616"/>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116632"/>
            <a:ext cx="8229600" cy="1143000"/>
          </a:xfrm>
        </p:spPr>
        <p:txBody>
          <a:bodyPr/>
          <a:lstStyle/>
          <a:p>
            <a:r>
              <a:rPr lang="en-US" altLang="zh-CN"/>
              <a:t>MUC-7</a:t>
            </a:r>
            <a:r>
              <a:rPr lang="zh-CN" altLang="en-US"/>
              <a:t>训练与数据集</a:t>
            </a:r>
          </a:p>
        </p:txBody>
      </p:sp>
      <p:sp>
        <p:nvSpPr>
          <p:cNvPr id="68611" name="Rectangle 3"/>
          <p:cNvSpPr>
            <a:spLocks noGrp="1" noChangeArrowheads="1"/>
          </p:cNvSpPr>
          <p:nvPr>
            <p:ph type="body" idx="1"/>
          </p:nvPr>
        </p:nvSpPr>
        <p:spPr>
          <a:xfrm>
            <a:off x="457200" y="980728"/>
            <a:ext cx="8507288" cy="5053012"/>
          </a:xfrm>
        </p:spPr>
        <p:txBody>
          <a:bodyPr/>
          <a:lstStyle/>
          <a:p>
            <a:r>
              <a:rPr lang="zh-CN" altLang="en-US" u="sng" dirty="0"/>
              <a:t>语料库</a:t>
            </a:r>
          </a:p>
          <a:p>
            <a:pPr>
              <a:buFont typeface="Wingdings" panose="05000000000000000000" pitchFamily="2" charset="2"/>
              <a:buNone/>
            </a:pPr>
            <a:r>
              <a:rPr lang="zh-CN" altLang="en-US" dirty="0"/>
              <a:t>	纽约时报新闻服务社（由</a:t>
            </a:r>
            <a:r>
              <a:rPr lang="en-US" altLang="zh-CN" dirty="0"/>
              <a:t>Linguistic Data Consortium</a:t>
            </a:r>
            <a:r>
              <a:rPr lang="zh-CN" altLang="en-US" dirty="0"/>
              <a:t>提供）</a:t>
            </a:r>
          </a:p>
          <a:p>
            <a:pPr>
              <a:buFont typeface="Wingdings" panose="05000000000000000000" pitchFamily="2" charset="2"/>
              <a:buNone/>
            </a:pPr>
            <a:r>
              <a:rPr lang="zh-CN" altLang="en-US" dirty="0"/>
              <a:t>	评测资料时间：</a:t>
            </a:r>
            <a:r>
              <a:rPr lang="en-US" altLang="zh-CN" dirty="0"/>
              <a:t>1996.1.1-1996.9.11</a:t>
            </a:r>
            <a:r>
              <a:rPr lang="zh-CN" altLang="en-US" dirty="0"/>
              <a:t>，约</a:t>
            </a:r>
            <a:r>
              <a:rPr lang="en-US" altLang="zh-CN" dirty="0"/>
              <a:t>158,000</a:t>
            </a:r>
            <a:r>
              <a:rPr lang="zh-CN" altLang="en-US" dirty="0"/>
              <a:t>篇文章</a:t>
            </a:r>
          </a:p>
        </p:txBody>
      </p:sp>
      <p:sp>
        <p:nvSpPr>
          <p:cNvPr id="68612" name="Text Box 7"/>
          <p:cNvSpPr txBox="1">
            <a:spLocks noChangeArrowheads="1"/>
          </p:cNvSpPr>
          <p:nvPr/>
        </p:nvSpPr>
        <p:spPr bwMode="auto">
          <a:xfrm>
            <a:off x="1219200" y="3717032"/>
            <a:ext cx="7086600" cy="297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buClr>
                <a:schemeClr val="accent2"/>
              </a:buClr>
              <a:buFontTx/>
              <a:buChar char="•"/>
            </a:pPr>
            <a:r>
              <a:rPr lang="zh-CN" altLang="en-US" sz="2800" dirty="0">
                <a:latin typeface="Arial" panose="020B0604020202020204" pitchFamily="34" charset="0"/>
              </a:rPr>
              <a:t>对</a:t>
            </a:r>
            <a:r>
              <a:rPr lang="en-US" altLang="zh-CN" sz="2800" dirty="0">
                <a:latin typeface="Arial" panose="020B0604020202020204" pitchFamily="34" charset="0"/>
              </a:rPr>
              <a:t>Managing Gigabytes</a:t>
            </a:r>
            <a:r>
              <a:rPr lang="zh-CN" altLang="en-US" sz="2800" dirty="0">
                <a:latin typeface="Arial" panose="020B0604020202020204" pitchFamily="34" charset="0"/>
              </a:rPr>
              <a:t>文本检索系统使用领域相关词汇，对语料库进行检索得到训练与测试集</a:t>
            </a:r>
          </a:p>
          <a:p>
            <a:pPr eaLnBrk="1" hangingPunct="1">
              <a:lnSpc>
                <a:spcPct val="90000"/>
              </a:lnSpc>
              <a:buClr>
                <a:schemeClr val="accent2"/>
              </a:buClr>
              <a:buFontTx/>
              <a:buChar char="•"/>
            </a:pPr>
            <a:r>
              <a:rPr lang="zh-CN" altLang="en-US" sz="2800" dirty="0">
                <a:latin typeface="Arial" panose="020B0604020202020204" pitchFamily="34" charset="0"/>
              </a:rPr>
              <a:t>两组</a:t>
            </a:r>
            <a:r>
              <a:rPr lang="en-US" altLang="zh-CN" sz="2800" dirty="0">
                <a:latin typeface="Arial" panose="020B0604020202020204" pitchFamily="34" charset="0"/>
              </a:rPr>
              <a:t>100</a:t>
            </a:r>
            <a:r>
              <a:rPr lang="zh-CN" altLang="en-US" sz="2800" dirty="0">
                <a:latin typeface="Arial" panose="020B0604020202020204" pitchFamily="34" charset="0"/>
              </a:rPr>
              <a:t>篇文章用于初步训练，包括试运行（飞机事故领域）</a:t>
            </a:r>
          </a:p>
          <a:p>
            <a:pPr eaLnBrk="1" hangingPunct="1">
              <a:lnSpc>
                <a:spcPct val="90000"/>
              </a:lnSpc>
              <a:buClr>
                <a:schemeClr val="accent2"/>
              </a:buClr>
              <a:buFontTx/>
              <a:buChar char="•"/>
            </a:pPr>
            <a:r>
              <a:rPr lang="zh-CN" altLang="en-US" sz="2800" dirty="0">
                <a:latin typeface="Arial" panose="020B0604020202020204" pitchFamily="34" charset="0"/>
              </a:rPr>
              <a:t>考虑相关性、类型和来源的均衡选出的两组</a:t>
            </a:r>
            <a:r>
              <a:rPr lang="en-US" altLang="zh-CN" sz="2800" dirty="0">
                <a:latin typeface="Arial" panose="020B0604020202020204" pitchFamily="34" charset="0"/>
              </a:rPr>
              <a:t>100</a:t>
            </a:r>
            <a:r>
              <a:rPr lang="zh-CN" altLang="en-US" sz="2800" dirty="0">
                <a:latin typeface="Arial" panose="020B0604020202020204" pitchFamily="34" charset="0"/>
              </a:rPr>
              <a:t>篇文章用于正式测试（发射事件领域）</a:t>
            </a:r>
          </a:p>
        </p:txBody>
      </p:sp>
    </p:spTree>
  </p:cSld>
  <p:clrMapOvr>
    <a:masterClrMapping/>
  </p:clrMapOvr>
  <mc:AlternateContent xmlns:mc="http://schemas.openxmlformats.org/markup-compatibility/2006" xmlns:p14="http://schemas.microsoft.com/office/powerpoint/2010/main">
    <mc:Choice Requires="p14">
      <p:transition spd="slow" p14:dur="2000" advTm="66472"/>
    </mc:Choice>
    <mc:Fallback xmlns="">
      <p:transition spd="slow" advTm="66472"/>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188640"/>
            <a:ext cx="8229600" cy="1143000"/>
          </a:xfrm>
        </p:spPr>
        <p:txBody>
          <a:bodyPr/>
          <a:lstStyle/>
          <a:p>
            <a:r>
              <a:rPr lang="zh-CN" altLang="en-US" dirty="0">
                <a:latin typeface="宋体" panose="02010600030101010101" pitchFamily="2" charset="-122"/>
              </a:rPr>
              <a:t>测试文本样例</a:t>
            </a:r>
          </a:p>
        </p:txBody>
      </p:sp>
      <p:sp>
        <p:nvSpPr>
          <p:cNvPr id="70659"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zh-CN" sz="2000" dirty="0">
                <a:latin typeface="ArialMT"/>
              </a:rPr>
              <a:t>&lt;DOC&gt;</a:t>
            </a:r>
          </a:p>
          <a:p>
            <a:pPr>
              <a:lnSpc>
                <a:spcPct val="90000"/>
              </a:lnSpc>
              <a:buFont typeface="Wingdings" panose="05000000000000000000" pitchFamily="2" charset="2"/>
              <a:buNone/>
            </a:pPr>
            <a:r>
              <a:rPr lang="en-US" altLang="zh-CN" sz="2000" dirty="0">
                <a:latin typeface="ArialMT"/>
              </a:rPr>
              <a:t>&lt;DOCID&gt; nyt960214.0704 &lt;/DOCID&gt;</a:t>
            </a:r>
          </a:p>
          <a:p>
            <a:pPr>
              <a:lnSpc>
                <a:spcPct val="90000"/>
              </a:lnSpc>
              <a:buFont typeface="Wingdings" panose="05000000000000000000" pitchFamily="2" charset="2"/>
              <a:buNone/>
            </a:pPr>
            <a:r>
              <a:rPr lang="en-US" altLang="zh-CN" sz="2000" dirty="0">
                <a:latin typeface="ArialMT"/>
              </a:rPr>
              <a:t>&lt;STORYID cat=f </a:t>
            </a:r>
            <a:r>
              <a:rPr lang="en-US" altLang="zh-CN" sz="2000" dirty="0" err="1">
                <a:latin typeface="ArialMT"/>
              </a:rPr>
              <a:t>pri</a:t>
            </a:r>
            <a:r>
              <a:rPr lang="en-US" altLang="zh-CN" sz="2000" dirty="0">
                <a:latin typeface="ArialMT"/>
              </a:rPr>
              <a:t>=u&gt; A4479 &lt;/STORYID&gt;</a:t>
            </a:r>
          </a:p>
          <a:p>
            <a:pPr>
              <a:lnSpc>
                <a:spcPct val="90000"/>
              </a:lnSpc>
              <a:buFont typeface="Wingdings" panose="05000000000000000000" pitchFamily="2" charset="2"/>
              <a:buNone/>
            </a:pPr>
            <a:r>
              <a:rPr lang="en-US" altLang="zh-CN" sz="2000" dirty="0">
                <a:latin typeface="ArialMT"/>
              </a:rPr>
              <a:t>&lt;SLUG </a:t>
            </a:r>
            <a:r>
              <a:rPr lang="en-US" altLang="zh-CN" sz="2000" dirty="0" err="1">
                <a:latin typeface="ArialMT"/>
              </a:rPr>
              <a:t>fv</a:t>
            </a:r>
            <a:r>
              <a:rPr lang="en-US" altLang="zh-CN" sz="2000" dirty="0">
                <a:latin typeface="ArialMT"/>
              </a:rPr>
              <a:t>=</a:t>
            </a:r>
            <a:r>
              <a:rPr lang="en-US" altLang="zh-CN" sz="2000" dirty="0" err="1">
                <a:latin typeface="ArialMT"/>
              </a:rPr>
              <a:t>taf</a:t>
            </a:r>
            <a:r>
              <a:rPr lang="en-US" altLang="zh-CN" sz="2000" dirty="0">
                <a:latin typeface="ArialMT"/>
              </a:rPr>
              <a:t>-z&gt; BC-MURDOCH-SATELLITE-NYT &lt;/SLUG&gt;</a:t>
            </a:r>
          </a:p>
          <a:p>
            <a:pPr>
              <a:lnSpc>
                <a:spcPct val="90000"/>
              </a:lnSpc>
              <a:buFont typeface="Wingdings" panose="05000000000000000000" pitchFamily="2" charset="2"/>
              <a:buNone/>
            </a:pPr>
            <a:r>
              <a:rPr lang="en-US" altLang="zh-CN" sz="2000" dirty="0">
                <a:latin typeface="ArialMT"/>
              </a:rPr>
              <a:t>&lt;DATE&gt; 02-14 &lt;/DATE&gt;</a:t>
            </a:r>
          </a:p>
          <a:p>
            <a:pPr>
              <a:lnSpc>
                <a:spcPct val="90000"/>
              </a:lnSpc>
              <a:buFont typeface="Wingdings" panose="05000000000000000000" pitchFamily="2" charset="2"/>
              <a:buNone/>
            </a:pPr>
            <a:r>
              <a:rPr lang="en-US" altLang="zh-CN" sz="2000" dirty="0">
                <a:latin typeface="ArialMT"/>
              </a:rPr>
              <a:t>&lt;NWORDS&gt; 0608 &lt;/NWORDS&gt;</a:t>
            </a:r>
          </a:p>
          <a:p>
            <a:pPr>
              <a:lnSpc>
                <a:spcPct val="90000"/>
              </a:lnSpc>
              <a:buFont typeface="Wingdings" panose="05000000000000000000" pitchFamily="2" charset="2"/>
              <a:buNone/>
            </a:pPr>
            <a:r>
              <a:rPr lang="en-US" altLang="zh-CN" sz="2000" dirty="0">
                <a:latin typeface="ArialMT"/>
              </a:rPr>
              <a:t>&lt;PREAMBLE&gt;</a:t>
            </a:r>
          </a:p>
          <a:p>
            <a:pPr>
              <a:lnSpc>
                <a:spcPct val="90000"/>
              </a:lnSpc>
              <a:buFont typeface="Wingdings" panose="05000000000000000000" pitchFamily="2" charset="2"/>
              <a:buNone/>
            </a:pPr>
            <a:r>
              <a:rPr lang="en-US" altLang="zh-CN" sz="2000" dirty="0">
                <a:latin typeface="ArialMT"/>
              </a:rPr>
              <a:t>BC-MURDOCH-SATELLITE-NYT</a:t>
            </a:r>
          </a:p>
          <a:p>
            <a:pPr>
              <a:lnSpc>
                <a:spcPct val="90000"/>
              </a:lnSpc>
              <a:buFont typeface="Wingdings" panose="05000000000000000000" pitchFamily="2" charset="2"/>
              <a:buNone/>
            </a:pPr>
            <a:r>
              <a:rPr lang="en-US" altLang="zh-CN" sz="2000" dirty="0">
                <a:latin typeface="ArialMT"/>
              </a:rPr>
              <a:t>MURDOCH SATELLITE FOR LATIN PROGRAMMING EXPLODES ON TAKEOFF</a:t>
            </a:r>
          </a:p>
          <a:p>
            <a:pPr>
              <a:lnSpc>
                <a:spcPct val="90000"/>
              </a:lnSpc>
              <a:buFont typeface="Wingdings" panose="05000000000000000000" pitchFamily="2" charset="2"/>
              <a:buNone/>
            </a:pPr>
            <a:r>
              <a:rPr lang="en-US" altLang="zh-CN" sz="2000" dirty="0">
                <a:latin typeface="ArialMT"/>
              </a:rPr>
              <a:t>(</a:t>
            </a:r>
            <a:r>
              <a:rPr lang="en-US" altLang="zh-CN" sz="2000" dirty="0" err="1">
                <a:latin typeface="ArialMT"/>
              </a:rPr>
              <a:t>kd</a:t>
            </a:r>
            <a:r>
              <a:rPr lang="en-US" altLang="zh-CN" sz="2000" dirty="0">
                <a:latin typeface="ArialMT"/>
              </a:rPr>
              <a:t>)By MARK LANDLER</a:t>
            </a:r>
          </a:p>
          <a:p>
            <a:pPr>
              <a:lnSpc>
                <a:spcPct val="90000"/>
              </a:lnSpc>
              <a:buFont typeface="Wingdings" panose="05000000000000000000" pitchFamily="2" charset="2"/>
              <a:buNone/>
            </a:pPr>
            <a:r>
              <a:rPr lang="en-US" altLang="zh-CN" sz="2000" dirty="0">
                <a:latin typeface="ArialMT"/>
              </a:rPr>
              <a:t>c.1996 N.Y. Times News Service</a:t>
            </a:r>
          </a:p>
          <a:p>
            <a:pPr>
              <a:lnSpc>
                <a:spcPct val="90000"/>
              </a:lnSpc>
              <a:buFont typeface="Wingdings" panose="05000000000000000000" pitchFamily="2" charset="2"/>
              <a:buNone/>
            </a:pPr>
            <a:r>
              <a:rPr lang="en-US" altLang="zh-CN" sz="2000" dirty="0">
                <a:latin typeface="ArialMT"/>
              </a:rPr>
              <a:t>&lt;/PREAMBLE&gt;</a:t>
            </a:r>
          </a:p>
          <a:p>
            <a:pPr>
              <a:lnSpc>
                <a:spcPct val="90000"/>
              </a:lnSpc>
              <a:buFont typeface="Wingdings" panose="05000000000000000000" pitchFamily="2" charset="2"/>
              <a:buNone/>
            </a:pPr>
            <a:endParaRPr lang="en-US" altLang="zh-CN" sz="2800" dirty="0">
              <a:latin typeface="ArialMT"/>
            </a:endParaRPr>
          </a:p>
          <a:p>
            <a:pPr>
              <a:lnSpc>
                <a:spcPct val="90000"/>
              </a:lnSpc>
              <a:buFont typeface="Wingdings" panose="05000000000000000000" pitchFamily="2" charset="2"/>
              <a:buNone/>
            </a:pPr>
            <a:endParaRPr lang="en-US" altLang="zh-CN" sz="2800"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1510"/>
    </mc:Choice>
    <mc:Fallback xmlns="">
      <p:transition spd="slow" advTm="3151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latin typeface="宋体" panose="02010600030101010101" pitchFamily="2" charset="-122"/>
              </a:rPr>
              <a:t>测试文本样例</a:t>
            </a:r>
          </a:p>
        </p:txBody>
      </p:sp>
      <p:sp>
        <p:nvSpPr>
          <p:cNvPr id="7270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zh-CN" sz="2000" dirty="0">
                <a:latin typeface="ArialMT"/>
              </a:rPr>
              <a:t>&lt;TEXT&gt;</a:t>
            </a:r>
          </a:p>
          <a:p>
            <a:pPr>
              <a:lnSpc>
                <a:spcPct val="90000"/>
              </a:lnSpc>
              <a:buFont typeface="Wingdings" panose="05000000000000000000" pitchFamily="2" charset="2"/>
              <a:buNone/>
            </a:pPr>
            <a:r>
              <a:rPr lang="en-US" altLang="zh-CN" sz="2000" dirty="0">
                <a:latin typeface="ArialMT"/>
              </a:rPr>
              <a:t>&lt;p&gt;Murdoch's News Corp. is one of four media companies in a partnership that had leased space on the Intelsat satellite to offer the Latin American service. The other partners are Tele-Communications Inc., the nation's largest cable operator; Grupo </a:t>
            </a:r>
            <a:r>
              <a:rPr lang="en-US" altLang="zh-CN" sz="2000" dirty="0" err="1">
                <a:latin typeface="ArialMT"/>
              </a:rPr>
              <a:t>Televisa</a:t>
            </a:r>
            <a:r>
              <a:rPr lang="en-US" altLang="zh-CN" sz="2000" dirty="0">
                <a:latin typeface="ArialMT"/>
              </a:rPr>
              <a:t> SA, the Mexican broadcaster and publisher, and the giant Brazilian media conglomerate Globo.&lt;/p&gt;</a:t>
            </a:r>
          </a:p>
          <a:p>
            <a:pPr>
              <a:lnSpc>
                <a:spcPct val="90000"/>
              </a:lnSpc>
              <a:buFont typeface="Wingdings" panose="05000000000000000000" pitchFamily="2" charset="2"/>
              <a:buNone/>
            </a:pPr>
            <a:r>
              <a:rPr lang="en-US" altLang="zh-CN" sz="2000" dirty="0">
                <a:latin typeface="ArialMT"/>
              </a:rPr>
              <a:t>&lt;/TEXT&gt;</a:t>
            </a:r>
          </a:p>
          <a:p>
            <a:pPr>
              <a:lnSpc>
                <a:spcPct val="90000"/>
              </a:lnSpc>
              <a:buFont typeface="Wingdings" panose="05000000000000000000" pitchFamily="2" charset="2"/>
              <a:buNone/>
            </a:pPr>
            <a:r>
              <a:rPr lang="en-US" altLang="zh-CN" sz="2000" dirty="0">
                <a:latin typeface="ArialMT"/>
              </a:rPr>
              <a:t>&lt;TRAILER&gt;</a:t>
            </a:r>
          </a:p>
          <a:p>
            <a:pPr>
              <a:lnSpc>
                <a:spcPct val="90000"/>
              </a:lnSpc>
              <a:buFont typeface="Wingdings" panose="05000000000000000000" pitchFamily="2" charset="2"/>
              <a:buNone/>
            </a:pPr>
            <a:r>
              <a:rPr lang="en-US" altLang="zh-CN" sz="2000" dirty="0">
                <a:latin typeface="ArialMT"/>
              </a:rPr>
              <a:t>NYT-02-14-96 2029EST</a:t>
            </a:r>
          </a:p>
          <a:p>
            <a:pPr>
              <a:lnSpc>
                <a:spcPct val="90000"/>
              </a:lnSpc>
              <a:buFont typeface="Wingdings" panose="05000000000000000000" pitchFamily="2" charset="2"/>
              <a:buNone/>
            </a:pPr>
            <a:r>
              <a:rPr lang="en-US" altLang="zh-CN" sz="2000" dirty="0">
                <a:latin typeface="ArialMT"/>
              </a:rPr>
              <a:t>&lt;/TRAILER&gt;</a:t>
            </a:r>
          </a:p>
          <a:p>
            <a:pPr>
              <a:lnSpc>
                <a:spcPct val="90000"/>
              </a:lnSpc>
              <a:buFont typeface="Wingdings" panose="05000000000000000000" pitchFamily="2" charset="2"/>
              <a:buNone/>
            </a:pPr>
            <a:r>
              <a:rPr lang="en-US" altLang="zh-CN" sz="2000" dirty="0">
                <a:latin typeface="ArialMT"/>
              </a:rPr>
              <a:t>&lt;/DOC&gt;</a:t>
            </a:r>
          </a:p>
        </p:txBody>
      </p:sp>
    </p:spTree>
  </p:cSld>
  <p:clrMapOvr>
    <a:masterClrMapping/>
  </p:clrMapOvr>
  <mc:AlternateContent xmlns:mc="http://schemas.openxmlformats.org/markup-compatibility/2006" xmlns:p14="http://schemas.microsoft.com/office/powerpoint/2010/main">
    <mc:Choice Requires="p14">
      <p:transition spd="slow" p14:dur="2000" advTm="16781"/>
    </mc:Choice>
    <mc:Fallback xmlns="">
      <p:transition spd="slow" advTm="16781"/>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latin typeface="宋体" panose="02010600030101010101" pitchFamily="2" charset="-122"/>
              </a:rPr>
              <a:t>NE</a:t>
            </a:r>
            <a:r>
              <a:rPr lang="zh-CN" altLang="en-US">
                <a:latin typeface="宋体" panose="02010600030101010101" pitchFamily="2" charset="-122"/>
              </a:rPr>
              <a:t>任务说明</a:t>
            </a:r>
          </a:p>
        </p:txBody>
      </p:sp>
      <p:sp>
        <p:nvSpPr>
          <p:cNvPr id="74755" name="Rectangle 3"/>
          <p:cNvSpPr>
            <a:spLocks noGrp="1" noChangeArrowheads="1"/>
          </p:cNvSpPr>
          <p:nvPr>
            <p:ph type="body" idx="1"/>
          </p:nvPr>
        </p:nvSpPr>
        <p:spPr>
          <a:xfrm>
            <a:off x="457200" y="1412776"/>
            <a:ext cx="8229600" cy="4525963"/>
          </a:xfrm>
        </p:spPr>
        <p:txBody>
          <a:bodyPr/>
          <a:lstStyle/>
          <a:p>
            <a:r>
              <a:rPr lang="zh-CN" altLang="en-US" sz="2800" dirty="0">
                <a:latin typeface="宋体" panose="02010600030101010101" pitchFamily="2" charset="-122"/>
              </a:rPr>
              <a:t>命名实体（</a:t>
            </a:r>
            <a:r>
              <a:rPr lang="en-US" altLang="zh-CN" sz="2800" dirty="0">
                <a:latin typeface="宋体" panose="02010600030101010101" pitchFamily="2" charset="-122"/>
              </a:rPr>
              <a:t>ENAMEX</a:t>
            </a:r>
            <a:r>
              <a:rPr lang="zh-CN" altLang="en-US" sz="2800" dirty="0">
                <a:latin typeface="宋体" panose="02010600030101010101" pitchFamily="2" charset="-122"/>
              </a:rPr>
              <a:t>标记元素）</a:t>
            </a:r>
          </a:p>
          <a:p>
            <a:pPr lvl="1"/>
            <a:r>
              <a:rPr lang="en-US" altLang="zh-CN" sz="2400" dirty="0">
                <a:latin typeface="宋体" panose="02010600030101010101" pitchFamily="2" charset="-122"/>
              </a:rPr>
              <a:t>Organization: named corporate, governmental</a:t>
            </a:r>
          </a:p>
          <a:p>
            <a:pPr lvl="1"/>
            <a:r>
              <a:rPr lang="en-US" altLang="zh-CN" sz="2400" dirty="0">
                <a:latin typeface="宋体" panose="02010600030101010101" pitchFamily="2" charset="-122"/>
              </a:rPr>
              <a:t>Person: named person, family</a:t>
            </a:r>
          </a:p>
          <a:p>
            <a:pPr lvl="1"/>
            <a:r>
              <a:rPr lang="en-US" altLang="zh-CN" sz="2400" dirty="0">
                <a:latin typeface="宋体" panose="02010600030101010101" pitchFamily="2" charset="-122"/>
              </a:rPr>
              <a:t>Location: city, province, country, mountain</a:t>
            </a:r>
          </a:p>
          <a:p>
            <a:r>
              <a:rPr lang="zh-CN" altLang="en-US" sz="2800" dirty="0">
                <a:latin typeface="宋体" panose="02010600030101010101" pitchFamily="2" charset="-122"/>
              </a:rPr>
              <a:t>时间表述（</a:t>
            </a:r>
            <a:r>
              <a:rPr lang="en-US" altLang="zh-CN" sz="2800" dirty="0">
                <a:latin typeface="宋体" panose="02010600030101010101" pitchFamily="2" charset="-122"/>
              </a:rPr>
              <a:t>TIMEX</a:t>
            </a:r>
            <a:r>
              <a:rPr lang="zh-CN" altLang="en-US" sz="2800" dirty="0">
                <a:latin typeface="宋体" panose="02010600030101010101" pitchFamily="2" charset="-122"/>
              </a:rPr>
              <a:t>标记元素）</a:t>
            </a:r>
          </a:p>
          <a:p>
            <a:pPr lvl="1"/>
            <a:r>
              <a:rPr lang="en-US" altLang="zh-CN" sz="2400" dirty="0">
                <a:latin typeface="宋体" panose="02010600030101010101" pitchFamily="2" charset="-122"/>
              </a:rPr>
              <a:t>Date</a:t>
            </a:r>
          </a:p>
          <a:p>
            <a:pPr lvl="1"/>
            <a:r>
              <a:rPr lang="en-US" altLang="zh-CN" sz="2400" dirty="0">
                <a:latin typeface="宋体" panose="02010600030101010101" pitchFamily="2" charset="-122"/>
              </a:rPr>
              <a:t>Time</a:t>
            </a:r>
          </a:p>
          <a:p>
            <a:r>
              <a:rPr lang="zh-CN" altLang="en-US" sz="2800" dirty="0">
                <a:latin typeface="宋体" panose="02010600030101010101" pitchFamily="2" charset="-122"/>
              </a:rPr>
              <a:t>数字表述（</a:t>
            </a:r>
            <a:r>
              <a:rPr lang="en-US" altLang="zh-CN" sz="2800" dirty="0">
                <a:latin typeface="宋体" panose="02010600030101010101" pitchFamily="2" charset="-122"/>
              </a:rPr>
              <a:t>NUMEX</a:t>
            </a:r>
            <a:r>
              <a:rPr lang="zh-CN" altLang="en-US" sz="2800" dirty="0">
                <a:latin typeface="宋体" panose="02010600030101010101" pitchFamily="2" charset="-122"/>
              </a:rPr>
              <a:t>标记元素）</a:t>
            </a:r>
          </a:p>
          <a:p>
            <a:pPr lvl="1"/>
            <a:r>
              <a:rPr lang="en-US" altLang="zh-CN" sz="2400" dirty="0">
                <a:latin typeface="宋体" panose="02010600030101010101" pitchFamily="2" charset="-122"/>
              </a:rPr>
              <a:t>Money: monetary</a:t>
            </a:r>
          </a:p>
          <a:p>
            <a:pPr lvl="1"/>
            <a:r>
              <a:rPr lang="en-US" altLang="zh-CN" sz="2400" dirty="0">
                <a:latin typeface="宋体" panose="02010600030101010101" pitchFamily="2" charset="-122"/>
              </a:rPr>
              <a:t>Percent: percentage</a:t>
            </a:r>
          </a:p>
          <a:p>
            <a:pPr>
              <a:buFont typeface="Wingdings" panose="05000000000000000000" pitchFamily="2" charset="2"/>
              <a:buNone/>
            </a:pPr>
            <a:endParaRPr lang="en-US" altLang="zh-CN" sz="2000"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71059"/>
    </mc:Choice>
    <mc:Fallback xmlns="">
      <p:transition spd="slow" advTm="71059"/>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dirty="0">
                <a:latin typeface="宋体" panose="02010600030101010101" pitchFamily="2" charset="-122"/>
              </a:rPr>
              <a:t>TE</a:t>
            </a:r>
            <a:r>
              <a:rPr lang="zh-CN" altLang="en-US" dirty="0">
                <a:latin typeface="宋体" panose="02010600030101010101" pitchFamily="2" charset="-122"/>
              </a:rPr>
              <a:t>、</a:t>
            </a:r>
            <a:r>
              <a:rPr lang="en-US" altLang="zh-CN" dirty="0">
                <a:latin typeface="宋体" panose="02010600030101010101" pitchFamily="2" charset="-122"/>
              </a:rPr>
              <a:t>TR</a:t>
            </a:r>
            <a:r>
              <a:rPr lang="zh-CN" altLang="en-US" dirty="0">
                <a:latin typeface="宋体" panose="02010600030101010101" pitchFamily="2" charset="-122"/>
              </a:rPr>
              <a:t>和</a:t>
            </a:r>
            <a:r>
              <a:rPr lang="en-US" altLang="zh-CN" dirty="0">
                <a:latin typeface="宋体" panose="02010600030101010101" pitchFamily="2" charset="-122"/>
              </a:rPr>
              <a:t>ST</a:t>
            </a:r>
            <a:r>
              <a:rPr lang="zh-CN" altLang="en-US" dirty="0">
                <a:latin typeface="宋体" panose="02010600030101010101" pitchFamily="2" charset="-122"/>
              </a:rPr>
              <a:t>任务的说明</a:t>
            </a:r>
          </a:p>
        </p:txBody>
      </p:sp>
      <p:sp>
        <p:nvSpPr>
          <p:cNvPr id="76803" name="Rectangle 3"/>
          <p:cNvSpPr>
            <a:spLocks noGrp="1" noChangeArrowheads="1"/>
          </p:cNvSpPr>
          <p:nvPr>
            <p:ph type="body" idx="1"/>
          </p:nvPr>
        </p:nvSpPr>
        <p:spPr/>
        <p:txBody>
          <a:bodyPr/>
          <a:lstStyle/>
          <a:p>
            <a:r>
              <a:rPr lang="en-US" altLang="zh-CN" dirty="0">
                <a:latin typeface="宋体" panose="02010600030101010101" pitchFamily="2" charset="-122"/>
              </a:rPr>
              <a:t>TE</a:t>
            </a:r>
            <a:r>
              <a:rPr lang="zh-CN" altLang="en-US" dirty="0">
                <a:latin typeface="宋体" panose="02010600030101010101" pitchFamily="2" charset="-122"/>
              </a:rPr>
              <a:t>任务：</a:t>
            </a:r>
          </a:p>
          <a:p>
            <a:pPr>
              <a:buFont typeface="Wingdings" panose="05000000000000000000" pitchFamily="2" charset="2"/>
              <a:buNone/>
            </a:pPr>
            <a:r>
              <a:rPr lang="zh-CN" altLang="en-US" dirty="0">
                <a:latin typeface="宋体" panose="02010600030101010101" pitchFamily="2" charset="-122"/>
              </a:rPr>
              <a:t>	两种模板元素对象：</a:t>
            </a:r>
            <a:r>
              <a:rPr lang="en-US" altLang="zh-CN" dirty="0">
                <a:latin typeface="宋体" panose="02010600030101010101" pitchFamily="2" charset="-122"/>
              </a:rPr>
              <a:t>Entity</a:t>
            </a:r>
            <a:r>
              <a:rPr lang="zh-CN" altLang="en-US" dirty="0">
                <a:latin typeface="宋体" panose="02010600030101010101" pitchFamily="2" charset="-122"/>
              </a:rPr>
              <a:t>、</a:t>
            </a:r>
            <a:r>
              <a:rPr lang="en-US" altLang="zh-CN" dirty="0">
                <a:latin typeface="宋体" panose="02010600030101010101" pitchFamily="2" charset="-122"/>
              </a:rPr>
              <a:t>Location</a:t>
            </a:r>
          </a:p>
          <a:p>
            <a:r>
              <a:rPr lang="en-US" altLang="zh-CN" dirty="0">
                <a:latin typeface="宋体" panose="02010600030101010101" pitchFamily="2" charset="-122"/>
              </a:rPr>
              <a:t>TR</a:t>
            </a:r>
            <a:r>
              <a:rPr lang="zh-CN" altLang="en-US" dirty="0">
                <a:latin typeface="宋体" panose="02010600030101010101" pitchFamily="2" charset="-122"/>
              </a:rPr>
              <a:t>任务：</a:t>
            </a:r>
          </a:p>
          <a:p>
            <a:pPr>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LOCATION_OF,EMPLOYEE_OF,PRODUCT_OF</a:t>
            </a:r>
          </a:p>
          <a:p>
            <a:r>
              <a:rPr lang="en-US" altLang="zh-CN" dirty="0">
                <a:latin typeface="宋体" panose="02010600030101010101" pitchFamily="2" charset="-122"/>
              </a:rPr>
              <a:t>ST</a:t>
            </a:r>
            <a:r>
              <a:rPr lang="zh-CN" altLang="en-US" dirty="0">
                <a:latin typeface="宋体" panose="02010600030101010101" pitchFamily="2" charset="-122"/>
              </a:rPr>
              <a:t>任务</a:t>
            </a:r>
          </a:p>
          <a:p>
            <a:pPr>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scenario Fill Rules</a:t>
            </a:r>
          </a:p>
        </p:txBody>
      </p:sp>
    </p:spTree>
  </p:cSld>
  <p:clrMapOvr>
    <a:masterClrMapping/>
  </p:clrMapOvr>
  <mc:AlternateContent xmlns:mc="http://schemas.openxmlformats.org/markup-compatibility/2006" xmlns:p14="http://schemas.microsoft.com/office/powerpoint/2010/main">
    <mc:Choice Requires="p14">
      <p:transition spd="slow" p14:dur="2000" advTm="40601"/>
    </mc:Choice>
    <mc:Fallback xmlns="">
      <p:transition spd="slow" advTm="40601"/>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内容占位符 2"/>
          <p:cNvSpPr>
            <a:spLocks noGrp="1"/>
          </p:cNvSpPr>
          <p:nvPr>
            <p:ph idx="1"/>
          </p:nvPr>
        </p:nvSpPr>
        <p:spPr/>
        <p:txBody>
          <a:bodyPr/>
          <a:lstStyle/>
          <a:p>
            <a:endParaRPr lang="en-US" altLang="zh-CN"/>
          </a:p>
          <a:p>
            <a:endParaRPr lang="en-US" altLang="zh-CN"/>
          </a:p>
          <a:p>
            <a:pPr algn="ctr"/>
            <a:r>
              <a:rPr lang="zh-CN" altLang="en-US" sz="6600"/>
              <a:t>谢谢聆听！</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404590"/>
            <a:ext cx="8229600" cy="792162"/>
          </a:xfrm>
        </p:spPr>
        <p:txBody>
          <a:bodyPr/>
          <a:lstStyle/>
          <a:p>
            <a:pPr eaLnBrk="1" hangingPunct="1"/>
            <a:r>
              <a:rPr lang="zh-CN" altLang="en-US" dirty="0"/>
              <a:t>知识点梳理</a:t>
            </a:r>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026434"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9757522"/>
      </p:ext>
    </p:extLst>
  </p:cSld>
  <p:clrMapOvr>
    <a:masterClrMapping/>
  </p:clrMapOvr>
  <p:transition spd="slow" advTm="1322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a:t>引言</a:t>
            </a:r>
          </a:p>
        </p:txBody>
      </p:sp>
      <p:sp>
        <p:nvSpPr>
          <p:cNvPr id="4099" name="内容占位符 2"/>
          <p:cNvSpPr>
            <a:spLocks noGrp="1"/>
          </p:cNvSpPr>
          <p:nvPr>
            <p:ph idx="1"/>
          </p:nvPr>
        </p:nvSpPr>
        <p:spPr/>
        <p:txBody>
          <a:bodyPr/>
          <a:lstStyle/>
          <a:p>
            <a:pPr eaLnBrk="1" hangingPunct="1"/>
            <a:r>
              <a:rPr lang="zh-CN" altLang="en-US" dirty="0"/>
              <a:t>当前正处于信息急速膨胀的网络时代，面对日益增多的海量信息，人们迫切需要一种自动化工具来帮助自己从中快速发现真正需要的信息，并自动对这些信息进行分类、提取和重构。</a:t>
            </a:r>
            <a:endParaRPr lang="en-US" altLang="zh-CN" dirty="0"/>
          </a:p>
          <a:p>
            <a:pPr eaLnBrk="1" hangingPunct="1"/>
            <a:r>
              <a:rPr lang="zh-CN" altLang="en-US" dirty="0"/>
              <a:t>在这种背景下，信息抽取技术应运而生。</a:t>
            </a:r>
          </a:p>
        </p:txBody>
      </p:sp>
    </p:spTree>
  </p:cSld>
  <p:clrMapOvr>
    <a:masterClrMapping/>
  </p:clrMapOvr>
  <mc:AlternateContent xmlns:mc="http://schemas.openxmlformats.org/markup-compatibility/2006" xmlns:p14="http://schemas.microsoft.com/office/powerpoint/2010/main">
    <mc:Choice Requires="p14">
      <p:transition spd="slow" p14:dur="2000" advTm="163407"/>
    </mc:Choice>
    <mc:Fallback xmlns="">
      <p:transition spd="slow" advTm="163407"/>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9997</TotalTime>
  <Words>5476</Words>
  <Application>Microsoft Office PowerPoint</Application>
  <PresentationFormat>全屏显示(4:3)</PresentationFormat>
  <Paragraphs>490</Paragraphs>
  <Slides>76</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76</vt:i4>
      </vt:variant>
    </vt:vector>
  </HeadingPairs>
  <TitlesOfParts>
    <vt:vector size="83" baseType="lpstr">
      <vt:lpstr>ArialMT</vt:lpstr>
      <vt:lpstr>宋体</vt:lpstr>
      <vt:lpstr>Arial</vt:lpstr>
      <vt:lpstr>Calibri</vt:lpstr>
      <vt:lpstr>Times New Roman</vt:lpstr>
      <vt:lpstr>Wingdings</vt:lpstr>
      <vt:lpstr>Office 主题</vt:lpstr>
      <vt:lpstr>信息与知识获取 –  第五章 信息抽取</vt:lpstr>
      <vt:lpstr>知识点梳理</vt:lpstr>
      <vt:lpstr>知识点梳理</vt:lpstr>
      <vt:lpstr>知识点梳理</vt:lpstr>
      <vt:lpstr>知识点梳理</vt:lpstr>
      <vt:lpstr>知识点梳理</vt:lpstr>
      <vt:lpstr>知识点梳理</vt:lpstr>
      <vt:lpstr>知识点梳理</vt:lpstr>
      <vt:lpstr>引言</vt:lpstr>
      <vt:lpstr>目  录</vt:lpstr>
      <vt:lpstr>5.1信息抽取的基本概念</vt:lpstr>
      <vt:lpstr>PowerPoint 演示文稿</vt:lpstr>
      <vt:lpstr>示例  - 文本</vt:lpstr>
      <vt:lpstr>示例 – 抽取结果</vt:lpstr>
      <vt:lpstr>文本信息抽取的内涵</vt:lpstr>
      <vt:lpstr>信息抽取与信息检索</vt:lpstr>
      <vt:lpstr>IE与IR的不同</vt:lpstr>
      <vt:lpstr>PowerPoint 演示文稿</vt:lpstr>
      <vt:lpstr>信息抽取与自动文摘</vt:lpstr>
      <vt:lpstr>PowerPoint 演示文稿</vt:lpstr>
      <vt:lpstr>PowerPoint 演示文稿</vt:lpstr>
      <vt:lpstr>5.2信息抽取的基本原理和关键技术</vt:lpstr>
      <vt:lpstr>基本原理、主要组成</vt:lpstr>
      <vt:lpstr>PowerPoint 演示文稿</vt:lpstr>
      <vt:lpstr>PowerPoint 演示文稿</vt:lpstr>
      <vt:lpstr>PowerPoint 演示文稿</vt:lpstr>
      <vt:lpstr>案例研究：FASTUS系统</vt:lpstr>
      <vt:lpstr>PowerPoint 演示文稿</vt:lpstr>
      <vt:lpstr>Five stages in the operation</vt:lpstr>
      <vt:lpstr>PowerPoint 演示文稿</vt:lpstr>
      <vt:lpstr>Idea</vt:lpstr>
      <vt:lpstr>Results of Stage 1: Complex Words</vt:lpstr>
      <vt:lpstr>Results of Stage 2: Basic Phrases</vt:lpstr>
      <vt:lpstr>PowerPoint 演示文稿</vt:lpstr>
      <vt:lpstr>Results of Stage 3: Complex Phrases</vt:lpstr>
      <vt:lpstr>PowerPoint 演示文稿</vt:lpstr>
      <vt:lpstr>Results of Stage 4: Domain Events</vt:lpstr>
      <vt:lpstr>Results of Stage 5: Merging Structures</vt:lpstr>
      <vt:lpstr>Advantages</vt:lpstr>
      <vt:lpstr>Summary</vt:lpstr>
      <vt:lpstr>信息抽取模型演化</vt:lpstr>
      <vt:lpstr>信息抽取模型演化</vt:lpstr>
      <vt:lpstr>信息抽取模型演化</vt:lpstr>
      <vt:lpstr>信息抽取常用模型</vt:lpstr>
      <vt:lpstr>PowerPoint 演示文稿</vt:lpstr>
      <vt:lpstr>MUC定义的信息抽取的关键技术</vt:lpstr>
      <vt:lpstr>PowerPoint 演示文稿</vt:lpstr>
      <vt:lpstr>其他关键技术</vt:lpstr>
      <vt:lpstr>信息抽取的评测</vt:lpstr>
      <vt:lpstr>MUC评测结果</vt:lpstr>
      <vt:lpstr>5.3信息抽取的发展与未来</vt:lpstr>
      <vt:lpstr>MUC会议</vt:lpstr>
      <vt:lpstr>MUC会议</vt:lpstr>
      <vt:lpstr>MUC会议</vt:lpstr>
      <vt:lpstr>MUC会议</vt:lpstr>
      <vt:lpstr>MUC会议</vt:lpstr>
      <vt:lpstr>MUC会议</vt:lpstr>
      <vt:lpstr>MUC会议</vt:lpstr>
      <vt:lpstr>MUC3-7评测任务的演化</vt:lpstr>
      <vt:lpstr>MUC3-7最优评测结果比较</vt:lpstr>
      <vt:lpstr>信息抽取系统的可移植性</vt:lpstr>
      <vt:lpstr>信息抽取系统的可移植性</vt:lpstr>
      <vt:lpstr>ACE会议</vt:lpstr>
      <vt:lpstr>ACE与MUC的不同</vt:lpstr>
      <vt:lpstr>PowerPoint 演示文稿</vt:lpstr>
      <vt:lpstr>PowerPoint 演示文稿</vt:lpstr>
      <vt:lpstr>PowerPoint 演示文稿</vt:lpstr>
      <vt:lpstr>PowerPoint 演示文稿</vt:lpstr>
      <vt:lpstr>PowerPoint 演示文稿</vt:lpstr>
      <vt:lpstr>补充参考材料</vt:lpstr>
      <vt:lpstr>MUC-7训练与数据集</vt:lpstr>
      <vt:lpstr>测试文本样例</vt:lpstr>
      <vt:lpstr>测试文本样例</vt:lpstr>
      <vt:lpstr>NE任务说明</vt:lpstr>
      <vt:lpstr>TE、TR和ST任务的说明</vt:lpstr>
      <vt:lpstr>PowerPoint 演示文稿</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信息与知识获取 –  第三章 信息融合</dc:title>
  <dc:creator>番茄花园</dc:creator>
  <cp:lastModifiedBy>Windows 用户</cp:lastModifiedBy>
  <cp:revision>465</cp:revision>
  <dcterms:created xsi:type="dcterms:W3CDTF">2009-03-17T12:45:48Z</dcterms:created>
  <dcterms:modified xsi:type="dcterms:W3CDTF">2025-04-10T23:45:02Z</dcterms:modified>
</cp:coreProperties>
</file>