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8" r:id="rId3"/>
    <p:sldId id="258" r:id="rId5"/>
    <p:sldId id="259" r:id="rId6"/>
    <p:sldId id="676" r:id="rId7"/>
    <p:sldId id="675" r:id="rId8"/>
    <p:sldId id="678" r:id="rId9"/>
    <p:sldId id="677" r:id="rId10"/>
    <p:sldId id="311" r:id="rId11"/>
    <p:sldId id="323" r:id="rId12"/>
    <p:sldId id="681" r:id="rId13"/>
    <p:sldId id="682" r:id="rId14"/>
    <p:sldId id="683" r:id="rId15"/>
    <p:sldId id="687" r:id="rId16"/>
    <p:sldId id="688" r:id="rId17"/>
    <p:sldId id="691" r:id="rId18"/>
    <p:sldId id="690" r:id="rId19"/>
    <p:sldId id="312" r:id="rId20"/>
    <p:sldId id="497" r:id="rId21"/>
    <p:sldId id="684" r:id="rId22"/>
    <p:sldId id="313" r:id="rId23"/>
    <p:sldId id="330" r:id="rId24"/>
    <p:sldId id="674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47" userDrawn="1">
          <p15:clr>
            <a:srgbClr val="A4A3A4"/>
          </p15:clr>
        </p15:guide>
        <p15:guide id="3" pos="550" userDrawn="1">
          <p15:clr>
            <a:srgbClr val="A4A3A4"/>
          </p15:clr>
        </p15:guide>
        <p15:guide id="4" pos="7146" userDrawn="1">
          <p15:clr>
            <a:srgbClr val="A4A3A4"/>
          </p15:clr>
        </p15:guide>
        <p15:guide id="5" orient="horz" pos="392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0A1"/>
    <a:srgbClr val="A6315B"/>
    <a:srgbClr val="E4C0CD"/>
    <a:srgbClr val="E58F14"/>
    <a:srgbClr val="FFFFFF"/>
    <a:srgbClr val="A6A6A6"/>
    <a:srgbClr val="21959D"/>
    <a:srgbClr val="F99302"/>
    <a:srgbClr val="FBAE41"/>
    <a:srgbClr val="34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588" y="-96"/>
      </p:cViewPr>
      <p:guideLst>
        <p:guide orient="horz" pos="2157"/>
        <p:guide pos="3847"/>
        <p:guide pos="550"/>
        <p:guide pos="7146"/>
        <p:guide orient="horz" pos="3926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3-30T19:46:50"/>
    </inkml:context>
    <inkml:brush xml:id="br0">
      <inkml:brushProperty name="width" value="0.0352777777777778" units="cm"/>
      <inkml:brushProperty name="height" value="0.0352777777777778" units="cm"/>
      <inkml:brushProperty name="color" value="#f80600"/>
      <inkml:brushProperty name="ignorePressure" value="0"/>
    </inkml:brush>
  </inkml:definitions>
  <inkml:trace contextRef="#ctx0" brushRef="#br0">11950.000 3675.000,'3570.000'40.000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3-30T19:46:50"/>
    </inkml:context>
    <inkml:brush xml:id="br0">
      <inkml:brushProperty name="width" value="0.0352777777777778" units="cm"/>
      <inkml:brushProperty name="height" value="0.0352777777777778" units="cm"/>
      <inkml:brushProperty name="color" value="#f80600"/>
      <inkml:brushProperty name="ignorePressure" value="0"/>
    </inkml:brush>
  </inkml:definitions>
  <inkml:trace contextRef="#ctx0" brushRef="#br0">12320.000 4325.000,'3150.000'30.000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3-30T19:46:50"/>
    </inkml:context>
    <inkml:brush xml:id="br0">
      <inkml:brushProperty name="width" value="0.0352777777777778" units="cm"/>
      <inkml:brushProperty name="height" value="0.0352777777777778" units="cm"/>
      <inkml:brushProperty name="color" value="#f80600"/>
      <inkml:brushProperty name="ignorePressure" value="0"/>
    </inkml:brush>
  </inkml:definitions>
  <inkml:trace contextRef="#ctx0" brushRef="#br0">12190.000 5005.000,'3300.000'70.000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BD074-6B3C-49C5-971A-604B9C1E19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11.png"/><Relationship Id="rId7" Type="http://schemas.openxmlformats.org/officeDocument/2006/relationships/customXml" Target="../ink/ink3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4" Type="http://schemas.openxmlformats.org/officeDocument/2006/relationships/image" Target="../media/image16.png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5.xml"/><Relationship Id="rId2" Type="http://schemas.openxmlformats.org/officeDocument/2006/relationships/image" Target="../media/image21.jpe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231727" y="2473488"/>
            <a:ext cx="975042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7200" b="1" dirty="0" smtClean="0">
                <a:solidFill>
                  <a:srgbClr val="2070A1"/>
                </a:solidFill>
                <a:cs typeface="+mn-ea"/>
                <a:sym typeface="+mn-lt"/>
              </a:rPr>
              <a:t>CLOS</a:t>
            </a:r>
            <a:r>
              <a:rPr lang="zh-CN" altLang="en-US" sz="7200" b="1" dirty="0" smtClean="0">
                <a:solidFill>
                  <a:srgbClr val="2070A1"/>
                </a:solidFill>
                <a:cs typeface="+mn-ea"/>
                <a:sym typeface="+mn-lt"/>
              </a:rPr>
              <a:t>网络与</a:t>
            </a:r>
            <a:endParaRPr lang="zh-CN" altLang="en-US" sz="7200" b="1" dirty="0" smtClean="0">
              <a:solidFill>
                <a:srgbClr val="2070A1"/>
              </a:solidFill>
              <a:cs typeface="+mn-ea"/>
              <a:sym typeface="+mn-lt"/>
            </a:endParaRPr>
          </a:p>
          <a:p>
            <a:pPr lvl="0" algn="ctr"/>
            <a:r>
              <a:rPr lang="en-US" altLang="zh-CN" sz="7200" b="1" dirty="0" smtClean="0">
                <a:solidFill>
                  <a:srgbClr val="2070A1"/>
                </a:solidFill>
                <a:cs typeface="+mn-ea"/>
                <a:sym typeface="+mn-lt"/>
              </a:rPr>
              <a:t>Fat-Tree</a:t>
            </a:r>
            <a:r>
              <a:rPr lang="zh-CN" altLang="en-US" sz="7200" b="1" dirty="0" smtClean="0">
                <a:solidFill>
                  <a:srgbClr val="2070A1"/>
                </a:solidFill>
                <a:cs typeface="+mn-ea"/>
                <a:sym typeface="+mn-lt"/>
              </a:rPr>
              <a:t>、</a:t>
            </a:r>
            <a:r>
              <a:rPr lang="en-US" altLang="zh-CN" sz="7200" b="1" dirty="0" smtClean="0">
                <a:solidFill>
                  <a:srgbClr val="2070A1"/>
                </a:solidFill>
                <a:cs typeface="+mn-ea"/>
                <a:sym typeface="+mn-lt"/>
              </a:rPr>
              <a:t>Spine-Leaf</a:t>
            </a:r>
            <a:r>
              <a:rPr lang="zh-CN" altLang="en-US" sz="7200" b="1" dirty="0" smtClean="0">
                <a:solidFill>
                  <a:srgbClr val="2070A1"/>
                </a:solidFill>
                <a:cs typeface="+mn-ea"/>
                <a:sym typeface="+mn-lt"/>
              </a:rPr>
              <a:t>架构</a:t>
            </a:r>
            <a:endParaRPr lang="zh-CN" altLang="en-US" sz="7200" b="1" dirty="0" smtClean="0">
              <a:solidFill>
                <a:srgbClr val="2070A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178119" y="4918343"/>
            <a:ext cx="7857640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42300" y="5305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rgbClr val="2070A1"/>
                </a:solidFill>
                <a:cs typeface="+mn-ea"/>
              </a:rPr>
              <a:t>汇报人：张晨阳、金建名</a:t>
            </a:r>
            <a:endParaRPr lang="en-US" altLang="zh-CN" b="1" dirty="0" smtClean="0">
              <a:solidFill>
                <a:srgbClr val="2070A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22040" y="1452245"/>
            <a:ext cx="7433310" cy="3026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71570" y="4690110"/>
            <a:ext cx="7353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胖树</a:t>
            </a:r>
            <a:r>
              <a:rPr lang="en-US" altLang="zh-CN"/>
              <a:t>(Fat-Tree)</a:t>
            </a:r>
            <a:r>
              <a:rPr lang="zh-CN" altLang="en-US"/>
              <a:t>就是一种</a:t>
            </a:r>
            <a:r>
              <a:rPr lang="en-US" altLang="zh-CN"/>
              <a:t>CLOS</a:t>
            </a:r>
            <a:r>
              <a:rPr lang="zh-CN" altLang="en-US"/>
              <a:t>网络架构。</a:t>
            </a:r>
            <a:endParaRPr lang="zh-CN" altLang="en-US"/>
          </a:p>
          <a:p>
            <a:r>
              <a:rPr lang="zh-CN" altLang="en-US"/>
              <a:t>相比于传统树型，胖树</a:t>
            </a:r>
            <a:r>
              <a:rPr lang="en-US" altLang="zh-CN"/>
              <a:t>(Fat-Tree)</a:t>
            </a:r>
            <a:r>
              <a:rPr lang="zh-CN" altLang="en-US"/>
              <a:t>更像是真实的树，越到树根，枝干越粗。</a:t>
            </a:r>
            <a:endParaRPr lang="zh-CN" altLang="en-US"/>
          </a:p>
          <a:p>
            <a:r>
              <a:rPr lang="zh-CN" altLang="en-US"/>
              <a:t>从叶子到树根，网络带宽不收敛。</a:t>
            </a:r>
            <a:endParaRPr lang="zh-CN" altLang="en-US"/>
          </a:p>
          <a:p>
            <a:r>
              <a:rPr lang="zh-CN" altLang="en-US"/>
              <a:t>这是</a:t>
            </a:r>
            <a:r>
              <a:rPr lang="en-US" altLang="zh-CN"/>
              <a:t> Fat-Tree </a:t>
            </a:r>
            <a:r>
              <a:rPr lang="zh-CN" altLang="en-US"/>
              <a:t>能够支撑无阻塞网络的基础。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56940" y="3362325"/>
            <a:ext cx="13766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/>
              <a:t>100Mbps        100Mbps</a:t>
            </a:r>
            <a:endParaRPr lang="en-US" altLang="zh-CN" sz="900" b="1"/>
          </a:p>
        </p:txBody>
      </p:sp>
      <p:sp>
        <p:nvSpPr>
          <p:cNvPr id="5" name="文本框 4"/>
          <p:cNvSpPr txBox="1"/>
          <p:nvPr/>
        </p:nvSpPr>
        <p:spPr>
          <a:xfrm>
            <a:off x="3622040" y="2613025"/>
            <a:ext cx="990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100Mbps</a:t>
            </a:r>
            <a:endParaRPr lang="en-US" altLang="zh-CN" sz="1400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7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80" y="1452245"/>
            <a:ext cx="6228715" cy="2186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842250" y="1755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物理结构示例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05555" y="3648075"/>
            <a:ext cx="6781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每个叶子节点就是一台物理交换机，接入</a:t>
            </a:r>
            <a:r>
              <a:rPr lang="en-US" altLang="zh-CN"/>
              <a:t> 2 </a:t>
            </a:r>
            <a:r>
              <a:rPr lang="zh-CN" altLang="en-US"/>
              <a:t>台终端；</a:t>
            </a:r>
            <a:endParaRPr lang="zh-CN" altLang="en-US"/>
          </a:p>
          <a:p>
            <a:r>
              <a:rPr lang="zh-CN" altLang="en-US"/>
              <a:t>上面一层的内部节点，则是每个逻辑节点由</a:t>
            </a:r>
            <a:r>
              <a:rPr lang="en-US" altLang="zh-CN"/>
              <a:t> 2 </a:t>
            </a:r>
            <a:r>
              <a:rPr lang="zh-CN" altLang="en-US"/>
              <a:t>台物理交换机组成；</a:t>
            </a:r>
            <a:endParaRPr lang="zh-CN" altLang="en-US"/>
          </a:p>
          <a:p>
            <a:r>
              <a:rPr lang="zh-CN" altLang="en-US"/>
              <a:t>再往上面一层则每个逻辑节点由</a:t>
            </a:r>
            <a:r>
              <a:rPr lang="en-US" altLang="zh-CN"/>
              <a:t> 4 </a:t>
            </a:r>
            <a:r>
              <a:rPr lang="zh-CN" altLang="en-US"/>
              <a:t>台物理交换机组成；</a:t>
            </a:r>
            <a:endParaRPr lang="zh-CN" altLang="en-US"/>
          </a:p>
          <a:p>
            <a:r>
              <a:rPr lang="zh-CN" altLang="en-US"/>
              <a:t>根节点一共有</a:t>
            </a:r>
            <a:r>
              <a:rPr lang="en-US" altLang="zh-CN"/>
              <a:t> 8 </a:t>
            </a:r>
            <a:r>
              <a:rPr lang="zh-CN" altLang="en-US"/>
              <a:t>台物理交换机。</a:t>
            </a:r>
            <a:endParaRPr lang="zh-CN" altLang="en-US"/>
          </a:p>
          <a:p>
            <a:r>
              <a:rPr lang="zh-CN" altLang="en-US"/>
              <a:t>这样，任意一个逻辑节点，下行带宽和上行带宽是完全一致的。</a:t>
            </a:r>
            <a:endParaRPr lang="zh-CN" altLang="en-US"/>
          </a:p>
          <a:p>
            <a:r>
              <a:rPr lang="zh-CN" altLang="en-US"/>
              <a:t>这保证了整个网络带宽是无收敛的。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79000" y="3037205"/>
            <a:ext cx="111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接入层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79000" y="2580005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汇聚层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79000" y="216789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7588250" y="2333625"/>
              <a:ext cx="2267585" cy="260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7588250" y="2333625"/>
                <a:ext cx="226758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7823200" y="2746375"/>
              <a:ext cx="2000885" cy="196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7823200" y="2746375"/>
                <a:ext cx="200088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7740650" y="3178175"/>
              <a:ext cx="2096135" cy="4508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7740650" y="3178175"/>
                <a:ext cx="2096135" cy="45085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8850" y="1489710"/>
            <a:ext cx="834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胖树架构的基本理念是：使用</a:t>
            </a:r>
            <a:r>
              <a:rPr lang="zh-CN" altLang="en-US" b="1"/>
              <a:t>大量的</a:t>
            </a:r>
            <a:r>
              <a:rPr lang="zh-CN" altLang="en-US"/>
              <a:t>低性能交换机，构建出大规模的无阻塞网络。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71570" y="1858010"/>
            <a:ext cx="4679950" cy="2611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1570" y="4385945"/>
            <a:ext cx="77584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STP</a:t>
            </a:r>
            <a:r>
              <a:rPr lang="zh-CN" altLang="en-US" sz="1600"/>
              <a:t>协议（</a:t>
            </a:r>
            <a:r>
              <a:rPr lang="en-US" altLang="zh-CN" sz="1600"/>
              <a:t> Spanning Tree Protocol</a:t>
            </a:r>
            <a:r>
              <a:rPr lang="zh-CN" altLang="en-US" sz="1600"/>
              <a:t>，生成树协议），实际承载流量的只有一条。其它上行链路，是被阻塞的。这就造成了</a:t>
            </a:r>
            <a:r>
              <a:rPr lang="zh-CN" altLang="en-US" sz="1600" b="1"/>
              <a:t>带宽的浪费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2. STP</a:t>
            </a:r>
            <a:r>
              <a:rPr lang="zh-CN" altLang="en-US" sz="1600"/>
              <a:t>协议由于其算法，在网络拓扑发生变更时需重新收敛，</a:t>
            </a:r>
            <a:r>
              <a:rPr lang="zh-CN" altLang="en-US" sz="1600" b="1"/>
              <a:t>容易发生故障</a:t>
            </a:r>
            <a:r>
              <a:rPr lang="zh-CN" altLang="en-US" sz="1600"/>
              <a:t>，从而影响整个</a:t>
            </a:r>
            <a:r>
              <a:rPr lang="en-US" altLang="zh-CN" sz="1600"/>
              <a:t>VLAN</a:t>
            </a:r>
            <a:r>
              <a:rPr lang="zh-CN" altLang="en-US" sz="1600"/>
              <a:t>的网络。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随着时间推移，数据中心的</a:t>
            </a:r>
            <a:r>
              <a:rPr lang="zh-CN" altLang="en-US" sz="1600" b="1"/>
              <a:t>流量走向</a:t>
            </a:r>
            <a:r>
              <a:rPr lang="zh-CN" altLang="en-US" sz="1600"/>
              <a:t>发生了巨大变化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9028430" y="5959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什么是流量走向？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7430" y="4780915"/>
            <a:ext cx="7580630" cy="831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sym typeface="+mn-ea"/>
              </a:rPr>
              <a:t>南北流量</a:t>
            </a:r>
            <a:r>
              <a:rPr lang="zh-CN" altLang="en-US" sz="1400">
                <a:sym typeface="+mn-ea"/>
              </a:rPr>
              <a:t>指的是数据中心内部的设备（服务器）与外部网络（如互联网或广域网）之间的流量。</a:t>
            </a:r>
            <a:endParaRPr lang="zh-CN" altLang="en-US" sz="1400">
              <a:sym typeface="+mn-ea"/>
            </a:endParaRPr>
          </a:p>
          <a:p>
            <a:endParaRPr lang="zh-CN" altLang="en-US" sz="1400" b="1">
              <a:sym typeface="+mn-ea"/>
            </a:endParaRPr>
          </a:p>
          <a:p>
            <a:r>
              <a:rPr lang="zh-CN" altLang="en-US" sz="1400" b="1">
                <a:sym typeface="+mn-ea"/>
              </a:rPr>
              <a:t>服务器和服务器</a:t>
            </a:r>
            <a:r>
              <a:rPr lang="zh-CN" altLang="en-US" sz="1400">
                <a:sym typeface="+mn-ea"/>
              </a:rPr>
              <a:t>之间的通信，需要经过接入交换机、汇聚交换机和核心交换机。</a:t>
            </a:r>
            <a:endParaRPr lang="zh-CN" altLang="en-US" sz="1400">
              <a:sym typeface="+mn-ea"/>
            </a:endParaRPr>
          </a:p>
          <a:p>
            <a:r>
              <a:rPr lang="zh-CN" altLang="en-US" sz="1400" b="1"/>
              <a:t>东西向流量</a:t>
            </a:r>
            <a:r>
              <a:rPr lang="zh-CN" altLang="en-US" sz="1400"/>
              <a:t>的大幅增加，增加了</a:t>
            </a:r>
            <a:r>
              <a:rPr lang="zh-CN" altLang="en-US" sz="1400">
                <a:sym typeface="+mn-ea"/>
              </a:rPr>
              <a:t>核心交换机和汇聚交换机的工作压力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性能好、端口密度大的汇聚层核心层设备</a:t>
            </a:r>
            <a:r>
              <a:rPr lang="zh-CN" altLang="en-US" sz="1400" b="1"/>
              <a:t>价格非常昂贵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1570" y="1683385"/>
            <a:ext cx="5946775" cy="303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32900" y="5864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如何解决？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67430" y="1501140"/>
            <a:ext cx="6369050" cy="314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7430" y="4743450"/>
            <a:ext cx="7441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网络架构中的设备基本都是双向流量，输入设备同时也是输出设备，因此三级</a:t>
            </a:r>
            <a:r>
              <a:rPr lang="en-US" altLang="zh-CN"/>
              <a:t> CLOS </a:t>
            </a:r>
            <a:r>
              <a:rPr lang="zh-CN" altLang="en-US" b="1"/>
              <a:t>沿着中间层对折</a:t>
            </a:r>
            <a:r>
              <a:rPr lang="zh-CN" altLang="en-US"/>
              <a:t>，就得到了</a:t>
            </a:r>
            <a:r>
              <a:rPr lang="zh-CN" altLang="en-US" b="1"/>
              <a:t>两层</a:t>
            </a:r>
            <a:r>
              <a:rPr lang="zh-CN" altLang="en-US"/>
              <a:t>的网络架构。可以看出传统的三层网络架构是</a:t>
            </a:r>
            <a:r>
              <a:rPr lang="zh-CN" altLang="en-US" b="1"/>
              <a:t>垂直结构</a:t>
            </a:r>
            <a:r>
              <a:rPr lang="zh-CN" altLang="en-US"/>
              <a:t>，而</a:t>
            </a:r>
            <a:r>
              <a:rPr lang="en-US" altLang="zh-CN"/>
              <a:t> Spine-Leaf </a:t>
            </a:r>
            <a:r>
              <a:rPr lang="zh-CN" altLang="en-US"/>
              <a:t>网络架构是</a:t>
            </a:r>
            <a:r>
              <a:rPr lang="zh-CN" altLang="en-US" b="1"/>
              <a:t>扁平结构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9575800" y="5851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如何</a:t>
            </a:r>
            <a:r>
              <a:rPr lang="zh-CN" altLang="en-US" b="1"/>
              <a:t>工作？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373880"/>
            <a:ext cx="2855595" cy="94234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3702050" y="1973580"/>
            <a:ext cx="5327015" cy="2472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955" y="4086225"/>
            <a:ext cx="3398520" cy="1229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7430" y="5320665"/>
            <a:ext cx="610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Leaf Switch</a:t>
            </a:r>
            <a:r>
              <a:rPr lang="zh-CN" altLang="en-US"/>
              <a:t>：相当于传统三层架构中的接入</a:t>
            </a:r>
            <a:r>
              <a:rPr lang="en-US" altLang="zh-CN"/>
              <a:t>Access</a:t>
            </a:r>
            <a:r>
              <a:rPr lang="zh-CN" altLang="en-US"/>
              <a:t>交换机。</a:t>
            </a:r>
            <a:endParaRPr lang="zh-CN" altLang="en-US"/>
          </a:p>
          <a:p>
            <a:r>
              <a:rPr lang="en-US" altLang="zh-CN" b="1"/>
              <a:t>Spine Switch</a:t>
            </a:r>
            <a:r>
              <a:rPr lang="zh-CN" altLang="en-US"/>
              <a:t>：相当于核心交换机。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77535" y="1408430"/>
            <a:ext cx="3017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东西向流量的</a:t>
            </a:r>
            <a:r>
              <a:rPr lang="zh-CN" altLang="en-US" sz="2000" b="1"/>
              <a:t>处理</a:t>
            </a:r>
            <a:endParaRPr lang="zh-CN" altLang="en-US" sz="2000" b="1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b="1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7535" y="1408430"/>
            <a:ext cx="3017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南北向流量的</a:t>
            </a:r>
            <a:r>
              <a:rPr lang="zh-CN" altLang="en-US" sz="2000" b="1"/>
              <a:t>处理</a:t>
            </a:r>
            <a:endParaRPr lang="zh-CN" altLang="en-US" sz="2000" b="1"/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71570" y="1858010"/>
            <a:ext cx="6369050" cy="314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7430" y="3235325"/>
            <a:ext cx="1447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Switch</a:t>
            </a:r>
            <a:endParaRPr lang="en-US" altLang="zh-CN" sz="1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1570" y="5058410"/>
            <a:ext cx="83756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假设服务器</a:t>
            </a:r>
            <a:r>
              <a:rPr lang="en-US" altLang="zh-CN" sz="1400"/>
              <a:t> </a:t>
            </a:r>
            <a:r>
              <a:rPr lang="en-US" altLang="zh-CN" sz="1400" b="1"/>
              <a:t>Server1</a:t>
            </a:r>
            <a:r>
              <a:rPr lang="en-US" altLang="zh-CN" sz="1400"/>
              <a:t> </a:t>
            </a:r>
            <a:r>
              <a:rPr lang="zh-CN" altLang="en-US" sz="1400"/>
              <a:t>连接到</a:t>
            </a:r>
            <a:r>
              <a:rPr lang="en-US" altLang="zh-CN" sz="1400"/>
              <a:t> Leaf </a:t>
            </a:r>
            <a:r>
              <a:rPr lang="zh-CN" altLang="en-US" sz="1400"/>
              <a:t>交换机</a:t>
            </a:r>
            <a:r>
              <a:rPr lang="en-US" altLang="zh-CN" sz="1400"/>
              <a:t> </a:t>
            </a:r>
            <a:r>
              <a:rPr lang="en-US" altLang="zh-CN" sz="1400" b="1"/>
              <a:t>Leaf1</a:t>
            </a:r>
            <a:r>
              <a:rPr lang="zh-CN" altLang="en-US" sz="1400"/>
              <a:t>，而外部流量需要发送到互联网。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en-US" altLang="zh-CN" sz="1400" b="1">
                <a:sym typeface="+mn-ea"/>
              </a:rPr>
              <a:t>Server1 </a:t>
            </a:r>
            <a:r>
              <a:rPr lang="zh-CN" altLang="en-US" sz="1400"/>
              <a:t>会将数据发送到</a:t>
            </a:r>
            <a:r>
              <a:rPr lang="en-US" altLang="zh-CN" sz="1400"/>
              <a:t> </a:t>
            </a:r>
            <a:r>
              <a:rPr lang="en-US" altLang="zh-CN" sz="1400" b="1">
                <a:sym typeface="+mn-ea"/>
              </a:rPr>
              <a:t>Leaf1</a:t>
            </a:r>
            <a:r>
              <a:rPr lang="zh-CN" altLang="en-US" sz="1400"/>
              <a:t>，然后</a:t>
            </a:r>
            <a:r>
              <a:rPr lang="en-US" altLang="zh-CN" sz="1400"/>
              <a:t> </a:t>
            </a:r>
            <a:r>
              <a:rPr lang="en-US" altLang="zh-CN" sz="1400" b="1">
                <a:sym typeface="+mn-ea"/>
              </a:rPr>
              <a:t>Leaf1</a:t>
            </a:r>
            <a:r>
              <a:rPr lang="zh-CN" altLang="en-US" sz="1400"/>
              <a:t>选择一个</a:t>
            </a:r>
            <a:r>
              <a:rPr lang="en-US" altLang="zh-CN" sz="1400"/>
              <a:t> </a:t>
            </a:r>
            <a:r>
              <a:rPr lang="en-US" altLang="zh-CN" sz="1400" b="1"/>
              <a:t>Spine </a:t>
            </a:r>
            <a:r>
              <a:rPr lang="zh-CN" altLang="en-US" sz="1400"/>
              <a:t>交换机（如</a:t>
            </a:r>
            <a:r>
              <a:rPr lang="en-US" altLang="zh-CN" sz="1400"/>
              <a:t> </a:t>
            </a:r>
            <a:r>
              <a:rPr lang="en-US" altLang="zh-CN" sz="1400" b="1"/>
              <a:t>S</a:t>
            </a:r>
            <a:r>
              <a:rPr lang="en-US" altLang="zh-CN" sz="1400" b="1">
                <a:sym typeface="+mn-ea"/>
              </a:rPr>
              <a:t>pine</a:t>
            </a:r>
            <a:r>
              <a:rPr lang="en-US" altLang="zh-CN" sz="1400" b="1"/>
              <a:t>1 </a:t>
            </a:r>
            <a:r>
              <a:rPr lang="zh-CN" altLang="en-US" sz="1400"/>
              <a:t>或</a:t>
            </a:r>
            <a:r>
              <a:rPr lang="en-US" altLang="zh-CN" sz="1400"/>
              <a:t> </a:t>
            </a:r>
            <a:r>
              <a:rPr lang="en-US" altLang="zh-CN" sz="1400" b="1"/>
              <a:t>S</a:t>
            </a:r>
            <a:r>
              <a:rPr lang="en-US" altLang="zh-CN" sz="1400" b="1">
                <a:sym typeface="+mn-ea"/>
              </a:rPr>
              <a:t>pine</a:t>
            </a:r>
            <a:r>
              <a:rPr lang="en-US" altLang="zh-CN" sz="1400" b="1"/>
              <a:t>2</a:t>
            </a:r>
            <a:r>
              <a:rPr lang="zh-CN" altLang="en-US" sz="1400"/>
              <a:t>）。</a:t>
            </a:r>
            <a:endParaRPr lang="en-US" altLang="zh-CN" sz="1400"/>
          </a:p>
          <a:p>
            <a:r>
              <a:rPr lang="en-US" altLang="zh-CN" sz="1400"/>
              <a:t>3. </a:t>
            </a:r>
            <a:r>
              <a:rPr lang="en-US" altLang="zh-CN" sz="1400" b="1"/>
              <a:t>Spine </a:t>
            </a:r>
            <a:r>
              <a:rPr lang="zh-CN" altLang="en-US" sz="1400"/>
              <a:t>交换机将流量转发给</a:t>
            </a:r>
            <a:r>
              <a:rPr lang="en-US" altLang="zh-CN" sz="1400"/>
              <a:t> </a:t>
            </a:r>
            <a:r>
              <a:rPr lang="en-US" altLang="zh-CN" sz="1400" b="1"/>
              <a:t>Edge Switch</a:t>
            </a:r>
            <a:r>
              <a:rPr lang="zh-CN" altLang="en-US" sz="1400"/>
              <a:t>，而</a:t>
            </a:r>
            <a:r>
              <a:rPr lang="en-US" altLang="zh-CN" sz="1400"/>
              <a:t> </a:t>
            </a:r>
            <a:r>
              <a:rPr lang="en-US" altLang="zh-CN" sz="1400" b="1"/>
              <a:t>Edge Switch </a:t>
            </a:r>
            <a:r>
              <a:rPr lang="zh-CN" altLang="en-US" sz="1400"/>
              <a:t>决定将流量引导到</a:t>
            </a:r>
            <a:r>
              <a:rPr lang="en-US" altLang="zh-CN" sz="1400"/>
              <a:t> WAN </a:t>
            </a:r>
            <a:r>
              <a:rPr lang="zh-CN" altLang="en-US" sz="1400"/>
              <a:t>路由器，该路由器将流量发送到外部网络（互联网）。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075430" y="2308225"/>
            <a:ext cx="851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Spine1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5167630" y="2308225"/>
            <a:ext cx="851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Spine2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5467350" y="323532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Leaf1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1150" y="4355465"/>
            <a:ext cx="863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Server1</a:t>
            </a: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80560" y="383865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三者演进比较</a:t>
            </a:r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3873" y="4955518"/>
            <a:ext cx="6304253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CLOS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网络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&amp; Fat-Tree &amp; Spine-Leaf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344771" y="692150"/>
            <a:ext cx="91625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600" dirty="0">
                <a:solidFill>
                  <a:srgbClr val="2070A1"/>
                </a:solidFill>
                <a:cs typeface="+mn-ea"/>
                <a:sym typeface="+mn-lt"/>
              </a:rPr>
              <a:t>三者演进比较</a:t>
            </a:r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49686" y="1560093"/>
            <a:ext cx="25984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rgbClr val="2070A1"/>
                </a:solidFill>
                <a:cs typeface="+mn-ea"/>
              </a:rPr>
              <a:t>1</a:t>
            </a:r>
            <a:r>
              <a:rPr lang="zh-CN" altLang="en-US" sz="2800" spc="600" dirty="0">
                <a:solidFill>
                  <a:srgbClr val="2070A1"/>
                </a:solidFill>
                <a:cs typeface="+mn-ea"/>
              </a:rPr>
              <a:t>．架构设计</a:t>
            </a:r>
            <a:endParaRPr lang="zh-CN" altLang="en-US" sz="2800" spc="600" dirty="0">
              <a:solidFill>
                <a:srgbClr val="2070A1"/>
              </a:solidFill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2082165"/>
            <a:ext cx="8242300" cy="2209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1291" y="4291863"/>
            <a:ext cx="173482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spc="600" dirty="0">
                <a:solidFill>
                  <a:srgbClr val="2070A1"/>
                </a:solidFill>
                <a:cs typeface="+mn-ea"/>
              </a:rPr>
              <a:t>2</a:t>
            </a:r>
            <a:r>
              <a:rPr lang="zh-CN" altLang="en-US" sz="2800" spc="600" dirty="0">
                <a:solidFill>
                  <a:srgbClr val="2070A1"/>
                </a:solidFill>
                <a:cs typeface="+mn-ea"/>
              </a:rPr>
              <a:t>．优势</a:t>
            </a:r>
            <a:endParaRPr lang="zh-CN" altLang="en-US" sz="2800" spc="600" dirty="0">
              <a:solidFill>
                <a:srgbClr val="2070A1"/>
              </a:solidFill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30" y="4813935"/>
            <a:ext cx="837247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344771" y="692150"/>
            <a:ext cx="91625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600" dirty="0">
                <a:solidFill>
                  <a:srgbClr val="2070A1"/>
                </a:solidFill>
                <a:cs typeface="+mn-ea"/>
                <a:sym typeface="+mn-lt"/>
              </a:rPr>
              <a:t>三者演进比较</a:t>
            </a:r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49686" y="1560093"/>
            <a:ext cx="17348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rgbClr val="2070A1"/>
                </a:solidFill>
                <a:cs typeface="+mn-ea"/>
              </a:rPr>
              <a:t>3</a:t>
            </a:r>
            <a:r>
              <a:rPr lang="zh-CN" altLang="en-US" sz="2800" spc="600" dirty="0">
                <a:solidFill>
                  <a:srgbClr val="2070A1"/>
                </a:solidFill>
                <a:cs typeface="+mn-ea"/>
              </a:rPr>
              <a:t>．</a:t>
            </a:r>
            <a:r>
              <a:rPr lang="zh-CN" altLang="en-US" sz="2800" spc="600" dirty="0">
                <a:solidFill>
                  <a:srgbClr val="2070A1"/>
                </a:solidFill>
                <a:cs typeface="+mn-ea"/>
              </a:rPr>
              <a:t>缺点</a:t>
            </a:r>
            <a:endParaRPr lang="zh-CN" altLang="en-US" sz="2800" spc="600" dirty="0">
              <a:solidFill>
                <a:srgbClr val="2070A1"/>
              </a:solidFill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2120900"/>
            <a:ext cx="8353425" cy="1752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6686" y="3912133"/>
            <a:ext cx="259842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spc="600" dirty="0">
                <a:solidFill>
                  <a:srgbClr val="2070A1"/>
                </a:solidFill>
                <a:cs typeface="+mn-ea"/>
              </a:rPr>
              <a:t>4</a:t>
            </a:r>
            <a:r>
              <a:rPr lang="zh-CN" altLang="en-US" sz="2800" spc="600" dirty="0">
                <a:solidFill>
                  <a:srgbClr val="2070A1"/>
                </a:solidFill>
                <a:cs typeface="+mn-ea"/>
              </a:rPr>
              <a:t>．</a:t>
            </a:r>
            <a:r>
              <a:rPr lang="zh-CN" altLang="en-US" sz="2800" spc="600" dirty="0">
                <a:solidFill>
                  <a:srgbClr val="2070A1"/>
                </a:solidFill>
                <a:cs typeface="+mn-ea"/>
              </a:rPr>
              <a:t>适用场景</a:t>
            </a:r>
            <a:endParaRPr lang="zh-CN" altLang="en-US" sz="2800" spc="600" dirty="0">
              <a:solidFill>
                <a:srgbClr val="2070A1"/>
              </a:solidFill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25" y="4445000"/>
            <a:ext cx="83153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1379955" y="630648"/>
            <a:ext cx="941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pc="600" dirty="0">
                <a:solidFill>
                  <a:srgbClr val="38424B"/>
                </a:solidFill>
                <a:cs typeface="+mn-ea"/>
                <a:sym typeface="+mn-lt"/>
              </a:rPr>
              <a:t>CLOS</a:t>
            </a:r>
            <a:r>
              <a:rPr lang="zh-CN" altLang="en-US" sz="3600" b="1" spc="600" dirty="0">
                <a:solidFill>
                  <a:srgbClr val="38424B"/>
                </a:solidFill>
                <a:cs typeface="+mn-ea"/>
                <a:sym typeface="+mn-lt"/>
              </a:rPr>
              <a:t>网络与</a:t>
            </a:r>
            <a:r>
              <a:rPr lang="en-US" altLang="zh-CN" sz="3600" b="1" spc="600" dirty="0">
                <a:solidFill>
                  <a:srgbClr val="38424B"/>
                </a:solidFill>
                <a:cs typeface="+mn-ea"/>
                <a:sym typeface="+mn-lt"/>
              </a:rPr>
              <a:t>Fat-Tree</a:t>
            </a:r>
            <a:r>
              <a:rPr lang="zh-CN" altLang="en-US" sz="3600" b="1" spc="600" dirty="0">
                <a:solidFill>
                  <a:srgbClr val="38424B"/>
                </a:solidFill>
                <a:cs typeface="+mn-ea"/>
                <a:sym typeface="+mn-lt"/>
              </a:rPr>
              <a:t>、</a:t>
            </a:r>
            <a:r>
              <a:rPr lang="en-US" altLang="zh-CN" sz="3600" b="1" spc="600" dirty="0">
                <a:solidFill>
                  <a:srgbClr val="38424B"/>
                </a:solidFill>
                <a:cs typeface="+mn-ea"/>
                <a:sym typeface="+mn-lt"/>
              </a:rPr>
              <a:t>Spine-Leaf</a:t>
            </a:r>
            <a:r>
              <a:rPr lang="zh-CN" altLang="en-US" sz="3600" b="1" spc="600" dirty="0">
                <a:solidFill>
                  <a:srgbClr val="38424B"/>
                </a:solidFill>
                <a:cs typeface="+mn-ea"/>
                <a:sym typeface="+mn-lt"/>
              </a:rPr>
              <a:t>架构</a:t>
            </a:r>
            <a:endParaRPr lang="zh-CN" altLang="en-US" sz="3600" b="1" spc="600" dirty="0">
              <a:solidFill>
                <a:srgbClr val="38424B"/>
              </a:solidFill>
              <a:cs typeface="+mn-ea"/>
              <a:sym typeface="+mn-lt"/>
            </a:endParaRPr>
          </a:p>
        </p:txBody>
      </p:sp>
      <p:sp>
        <p:nvSpPr>
          <p:cNvPr id="122" name="矩形 12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878803" y="3573250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>
            <p:custDataLst>
              <p:tags r:id="rId3"/>
            </p:custDataLst>
          </p:nvPr>
        </p:nvSpPr>
        <p:spPr>
          <a:xfrm>
            <a:off x="1129301" y="4185280"/>
            <a:ext cx="1884207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基本概念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矩形 124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3572755" y="3573250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矩形 125"/>
          <p:cNvSpPr/>
          <p:nvPr>
            <p:custDataLst>
              <p:tags r:id="rId5"/>
            </p:custDataLst>
          </p:nvPr>
        </p:nvSpPr>
        <p:spPr>
          <a:xfrm>
            <a:off x="3571875" y="4184650"/>
            <a:ext cx="2378710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266706" y="3573250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矩形 128"/>
          <p:cNvSpPr/>
          <p:nvPr>
            <p:custDataLst>
              <p:tags r:id="rId7"/>
            </p:custDataLst>
          </p:nvPr>
        </p:nvSpPr>
        <p:spPr>
          <a:xfrm>
            <a:off x="6489560" y="4001176"/>
            <a:ext cx="2004571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&amp; Fat-T</a:t>
            </a: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ree</a:t>
            </a:r>
            <a:endParaRPr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&amp; S</a:t>
            </a: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pine-Leaf</a:t>
            </a:r>
            <a:endParaRPr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1" name="矩形 13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960655" y="3573250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2" name="矩形 131"/>
          <p:cNvSpPr/>
          <p:nvPr>
            <p:custDataLst>
              <p:tags r:id="rId9"/>
            </p:custDataLst>
          </p:nvPr>
        </p:nvSpPr>
        <p:spPr>
          <a:xfrm>
            <a:off x="9150511" y="4184451"/>
            <a:ext cx="2004571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的实际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应用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708155" y="392858"/>
            <a:ext cx="775690" cy="104044"/>
            <a:chOff x="5717840" y="404929"/>
            <a:chExt cx="775690" cy="104044"/>
          </a:xfrm>
        </p:grpSpPr>
        <p:sp>
          <p:nvSpPr>
            <p:cNvPr id="134" name="椭圆 133"/>
            <p:cNvSpPr>
              <a:spLocks noChangeAspect="1"/>
            </p:cNvSpPr>
            <p:nvPr/>
          </p:nvSpPr>
          <p:spPr>
            <a:xfrm>
              <a:off x="5717840" y="404930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>
              <a:off x="5852166" y="404930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>
              <a:off x="5986492" y="404930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>
              <a:off x="6120818" y="404930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>
              <a:off x="6255144" y="404929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>
              <a:off x="6389470" y="404929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4" name="矩形 7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6266705" y="2025631"/>
            <a:ext cx="2384174" cy="1572334"/>
          </a:xfrm>
          <a:prstGeom prst="rect">
            <a:avLst/>
          </a:prstGeom>
          <a:solidFill>
            <a:srgbClr val="A63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三者演进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比较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4" name="矩形 83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878802" y="2025631"/>
            <a:ext cx="2384174" cy="1572334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CLOS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的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出现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7" name="矩形 96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3572754" y="2025631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</a:t>
            </a: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1" name="矩形 110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8960654" y="2025631"/>
            <a:ext cx="2384174" cy="1572334"/>
          </a:xfrm>
          <a:prstGeom prst="rect">
            <a:avLst/>
          </a:prstGeom>
          <a:solidFill>
            <a:srgbClr val="2070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实际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应用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2.08333E-6 -0.50417 " pathEditMode="relative" rAng="0" ptsTypes="AA">
                                      <p:cBhvr>
                                        <p:cTn id="29" dur="175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40" dur="15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45" dur="175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51" dur="12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2.29167E-6 -0.50416 " pathEditMode="relative" rAng="0" ptsTypes="AA">
                                      <p:cBhvr>
                                        <p:cTn id="61" dur="175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72" dur="1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77" dur="17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2" grpId="0" animBg="1"/>
      <p:bldP spid="122" grpId="1" animBg="1"/>
      <p:bldP spid="123" grpId="0" bldLvl="0" animBg="1"/>
      <p:bldP spid="123" grpId="1" bldLvl="0" animBg="1"/>
      <p:bldP spid="125" grpId="0" animBg="1"/>
      <p:bldP spid="125" grpId="1" animBg="1"/>
      <p:bldP spid="126" grpId="0" bldLvl="0" animBg="1"/>
      <p:bldP spid="126" grpId="1" bldLvl="0" animBg="1"/>
      <p:bldP spid="128" grpId="0" animBg="1"/>
      <p:bldP spid="128" grpId="1" animBg="1"/>
      <p:bldP spid="129" grpId="0" bldLvl="0" animBg="1"/>
      <p:bldP spid="129" grpId="1" bldLvl="0" animBg="1"/>
      <p:bldP spid="131" grpId="0" animBg="1"/>
      <p:bldP spid="131" grpId="1" animBg="1"/>
      <p:bldP spid="132" grpId="0" bldLvl="0" animBg="1"/>
      <p:bldP spid="132" grpId="1" bldLvl="0" animBg="1"/>
      <p:bldP spid="74" grpId="0" animBg="1"/>
      <p:bldP spid="74" grpId="1" animBg="1"/>
      <p:bldP spid="84" grpId="0" animBg="1"/>
      <p:bldP spid="84" grpId="1" animBg="1"/>
      <p:bldP spid="97" grpId="0" animBg="1"/>
      <p:bldP spid="97" grpId="1" animBg="1"/>
      <p:bldP spid="111" grpId="0" animBg="1"/>
      <p:bldP spid="1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7" y="-214868"/>
            <a:ext cx="1770084" cy="1770084"/>
            <a:chOff x="3700440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0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88561" y="383865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实际应用</a:t>
            </a:r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3873" y="4955518"/>
            <a:ext cx="6304253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CLOS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网络的实际应用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24991" y="2338593"/>
            <a:ext cx="6114500" cy="2940793"/>
          </a:xfrm>
          <a:prstGeom prst="rect">
            <a:avLst/>
          </a:prstGeom>
          <a:noFill/>
          <a:ln w="635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771" y="692150"/>
            <a:ext cx="2316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spc="600" dirty="0">
                <a:solidFill>
                  <a:srgbClr val="2070A1"/>
                </a:solidFill>
                <a:cs typeface="+mn-ea"/>
                <a:sym typeface="+mn-lt"/>
              </a:rPr>
              <a:t>实际应用</a:t>
            </a:r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8" name="矩形 57"/>
          <p:cNvSpPr>
            <a:spLocks noChangeAspect="1"/>
          </p:cNvSpPr>
          <p:nvPr/>
        </p:nvSpPr>
        <p:spPr>
          <a:xfrm>
            <a:off x="1301042" y="3400041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90263" y="4088077"/>
            <a:ext cx="2004571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网络的实际应用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0" name="矩形 59"/>
          <p:cNvSpPr>
            <a:spLocks noChangeAspect="1"/>
          </p:cNvSpPr>
          <p:nvPr/>
        </p:nvSpPr>
        <p:spPr>
          <a:xfrm>
            <a:off x="1301041" y="1852422"/>
            <a:ext cx="2384174" cy="1572334"/>
          </a:xfrm>
          <a:prstGeom prst="rect">
            <a:avLst/>
          </a:prstGeom>
          <a:solidFill>
            <a:srgbClr val="2070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实际应用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0175" y="1623695"/>
            <a:ext cx="627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最具有代表性的</a:t>
            </a:r>
            <a:r>
              <a:rPr lang="zh-CN" altLang="en-US"/>
              <a:t>，是</a:t>
            </a:r>
            <a:r>
              <a:rPr lang="en-US" altLang="zh-CN"/>
              <a:t>Facebook</a:t>
            </a:r>
            <a:r>
              <a:rPr lang="zh-CN" altLang="en-US"/>
              <a:t>在</a:t>
            </a:r>
            <a:r>
              <a:rPr lang="en-US" altLang="zh-CN"/>
              <a:t>2014</a:t>
            </a:r>
            <a:r>
              <a:rPr lang="zh-CN" altLang="en-US"/>
              <a:t>年公开的数据中心架构：</a:t>
            </a:r>
            <a:endParaRPr lang="zh-CN" altLang="en-US"/>
          </a:p>
          <a:p>
            <a:r>
              <a:rPr lang="en-US" altLang="zh-CN"/>
              <a:t>Facebook</a:t>
            </a:r>
            <a:r>
              <a:rPr lang="zh-CN" altLang="en-US"/>
              <a:t>使用了一个</a:t>
            </a:r>
            <a:r>
              <a:rPr lang="zh-CN" altLang="en-US" b="1"/>
              <a:t>五级</a:t>
            </a:r>
            <a:r>
              <a:rPr lang="en-US" altLang="zh-CN" b="1"/>
              <a:t>CLOS</a:t>
            </a:r>
            <a:r>
              <a:rPr lang="zh-CN" altLang="en-US" b="1"/>
              <a:t>架构</a:t>
            </a:r>
            <a:r>
              <a:rPr lang="zh-CN" altLang="en-US"/>
              <a:t>，且是一个</a:t>
            </a:r>
            <a:r>
              <a:rPr lang="zh-CN" altLang="en-US"/>
              <a:t>立体结构。</a:t>
            </a:r>
            <a:endParaRPr lang="zh-CN" altLang="en-US"/>
          </a:p>
        </p:txBody>
      </p:sp>
      <p:pic>
        <p:nvPicPr>
          <p:cNvPr id="15" name="图片 1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90" y="2268538"/>
            <a:ext cx="4406900" cy="347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470900" y="3267075"/>
            <a:ext cx="350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</a:t>
            </a:r>
            <a:r>
              <a:rPr lang="en-US" altLang="zh-CN"/>
              <a:t>Facebook</a:t>
            </a:r>
            <a:r>
              <a:rPr lang="zh-CN" altLang="en-US"/>
              <a:t>之外</a:t>
            </a:r>
            <a:endParaRPr lang="zh-CN" altLang="en-US"/>
          </a:p>
          <a:p>
            <a:r>
              <a:rPr lang="zh-CN" altLang="en-US" b="1"/>
              <a:t>谷歌公司</a:t>
            </a:r>
            <a:r>
              <a:rPr lang="zh-CN" altLang="en-US"/>
              <a:t>的第五代数据中心架构</a:t>
            </a:r>
            <a:r>
              <a:rPr lang="en-US" altLang="zh-CN"/>
              <a:t>Jupiter</a:t>
            </a:r>
            <a:r>
              <a:rPr lang="zh-CN" altLang="en-US"/>
              <a:t>也大规模采用了叶脊网络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315101" y="2634240"/>
            <a:ext cx="785618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2070A1"/>
                </a:solidFill>
                <a:cs typeface="+mn-ea"/>
                <a:sym typeface="+mn-lt"/>
              </a:rPr>
              <a:t>谢谢聆听</a:t>
            </a:r>
            <a:r>
              <a:rPr lang="zh-CN" altLang="en-US" sz="8800" dirty="0" smtClean="0">
                <a:solidFill>
                  <a:srgbClr val="2070A1"/>
                </a:solidFill>
                <a:cs typeface="+mn-ea"/>
                <a:sym typeface="+mn-lt"/>
              </a:rPr>
              <a:t>！</a:t>
            </a:r>
            <a:endParaRPr lang="zh-CN" altLang="en-US" sz="3600" dirty="0">
              <a:solidFill>
                <a:srgbClr val="2070A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24400" y="3838655"/>
            <a:ext cx="27432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070A1"/>
                </a:solidFill>
                <a:cs typeface="+mn-ea"/>
                <a:sym typeface="+mn-lt"/>
              </a:rPr>
              <a:t>CLOS</a:t>
            </a:r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的出现</a:t>
            </a:r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  <a:p>
            <a:pPr algn="ctr"/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3873" y="4955518"/>
            <a:ext cx="630425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网络的</a:t>
            </a:r>
            <a:r>
              <a:rPr lang="zh-CN" altLang="en-US" sz="1400" kern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基本概念</a:t>
            </a:r>
            <a:endParaRPr lang="zh-CN" altLang="en-US" sz="1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49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49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13331" y="1880385"/>
            <a:ext cx="7373725" cy="4508894"/>
          </a:xfrm>
          <a:prstGeom prst="rect">
            <a:avLst/>
          </a:prstGeom>
          <a:solidFill>
            <a:srgbClr val="F99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/>
              <a:t>如何构造</a:t>
            </a:r>
            <a:endParaRPr lang="zh-CN" altLang="en-US" sz="4400" b="1" dirty="0"/>
          </a:p>
          <a:p>
            <a:pPr algn="ctr"/>
            <a:r>
              <a:rPr lang="en-US" altLang="zh-CN" sz="4400" b="1" dirty="0"/>
              <a:t>100</a:t>
            </a:r>
            <a:r>
              <a:rPr lang="zh-CN" altLang="en-US" sz="4400" b="1" dirty="0"/>
              <a:t>×</a:t>
            </a:r>
            <a:r>
              <a:rPr lang="en-US" altLang="zh-CN" sz="4400" b="1" dirty="0"/>
              <a:t>100</a:t>
            </a:r>
            <a:r>
              <a:rPr lang="zh-CN" altLang="en-US" sz="4400" b="1" dirty="0"/>
              <a:t>的</a:t>
            </a:r>
            <a:endParaRPr lang="zh-CN" altLang="en-US" sz="4400" b="1" dirty="0"/>
          </a:p>
          <a:p>
            <a:pPr algn="ctr"/>
            <a:r>
              <a:rPr lang="zh-CN" altLang="en-US" sz="4400" b="1" dirty="0"/>
              <a:t>交换网络？</a:t>
            </a:r>
            <a:endParaRPr lang="zh-CN" altLang="en-US" sz="4400" b="1" dirty="0"/>
          </a:p>
        </p:txBody>
      </p:sp>
      <p:sp>
        <p:nvSpPr>
          <p:cNvPr id="10" name="矩形 9"/>
          <p:cNvSpPr/>
          <p:nvPr/>
        </p:nvSpPr>
        <p:spPr>
          <a:xfrm>
            <a:off x="4478539" y="2338592"/>
            <a:ext cx="6660952" cy="3827258"/>
          </a:xfrm>
          <a:prstGeom prst="rect">
            <a:avLst/>
          </a:prstGeom>
          <a:noFill/>
          <a:ln w="635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771" y="692150"/>
            <a:ext cx="3021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CLOS</a:t>
            </a:r>
            <a:r>
              <a:rPr lang="zh-CN" altLang="en-US" sz="3600" b="1" spc="600" dirty="0">
                <a:solidFill>
                  <a:srgbClr val="2070A1"/>
                </a:solidFill>
                <a:cs typeface="+mn-ea"/>
                <a:sym typeface="+mn-lt"/>
              </a:rPr>
              <a:t>的出现</a:t>
            </a:r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Shape 2537"/>
          <p:cNvSpPr/>
          <p:nvPr/>
        </p:nvSpPr>
        <p:spPr>
          <a:xfrm>
            <a:off x="10425949" y="2527775"/>
            <a:ext cx="462813" cy="56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154575" y="3428107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51428" y="3771532"/>
            <a:ext cx="1884207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网络的</a:t>
            </a:r>
            <a:r>
              <a:rPr lang="zh-CN" altLang="en-US" sz="2400" kern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基本概念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1154574" y="1880488"/>
            <a:ext cx="2384174" cy="1572334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CLOS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的出现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56" grpId="0" bldLvl="0" animBg="1"/>
      <p:bldP spid="56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771" y="692150"/>
            <a:ext cx="3021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CLOS</a:t>
            </a:r>
            <a:r>
              <a:rPr lang="zh-CN" altLang="en-US" sz="3600" b="1" spc="600" dirty="0">
                <a:solidFill>
                  <a:srgbClr val="2070A1"/>
                </a:solidFill>
                <a:cs typeface="+mn-ea"/>
                <a:sym typeface="+mn-lt"/>
              </a:rPr>
              <a:t>的出现</a:t>
            </a:r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>
            <a:spLocks noChangeAspect="1"/>
          </p:cNvSpPr>
          <p:nvPr/>
        </p:nvSpPr>
        <p:spPr>
          <a:xfrm>
            <a:off x="1154575" y="3428107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51428" y="3771532"/>
            <a:ext cx="1884207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网络的</a:t>
            </a:r>
            <a:r>
              <a:rPr lang="zh-CN" altLang="en-US" sz="2400" kern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基本概念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1154574" y="1880488"/>
            <a:ext cx="2384174" cy="1572334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CLOS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的出现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1463040"/>
            <a:ext cx="7630795" cy="28454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99730" y="3580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单通路网络，存在</a:t>
            </a:r>
            <a:r>
              <a:rPr lang="zh-CN" altLang="en-US"/>
              <a:t>阻塞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4431665"/>
            <a:ext cx="4070985" cy="2312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36230" y="4431665"/>
            <a:ext cx="4064000" cy="2308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采用多个</a:t>
            </a:r>
            <a:r>
              <a:rPr lang="en-US" altLang="zh-CN"/>
              <a:t>10</a:t>
            </a:r>
            <a:r>
              <a:rPr lang="zh-CN" altLang="en-US"/>
              <a:t>×</a:t>
            </a:r>
            <a:r>
              <a:rPr lang="en-US" altLang="zh-CN"/>
              <a:t>10</a:t>
            </a:r>
            <a:r>
              <a:rPr lang="zh-CN" altLang="en-US"/>
              <a:t>交换单元</a:t>
            </a:r>
            <a:endParaRPr lang="zh-CN" altLang="en-US"/>
          </a:p>
          <a:p>
            <a:r>
              <a:rPr lang="zh-CN" altLang="en-US"/>
              <a:t>多通路</a:t>
            </a:r>
            <a:r>
              <a:rPr lang="zh-CN" altLang="en-US"/>
              <a:t>网络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级，需要开关个数</a:t>
            </a:r>
            <a:r>
              <a:rPr lang="en-US" altLang="zh-CN"/>
              <a:t>3000</a:t>
            </a:r>
            <a:endParaRPr lang="en-US" altLang="zh-CN"/>
          </a:p>
          <a:p>
            <a:r>
              <a:rPr lang="zh-CN" altLang="en-US"/>
              <a:t>但不一定能够完全消除</a:t>
            </a:r>
            <a:r>
              <a:rPr lang="zh-CN" altLang="en-US"/>
              <a:t>阻塞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需要构造一个无阻塞的</a:t>
            </a:r>
            <a:r>
              <a:rPr lang="en-US" altLang="zh-CN" b="1"/>
              <a:t>100</a:t>
            </a:r>
            <a:r>
              <a:rPr lang="zh-CN" altLang="en-US" b="1"/>
              <a:t>×</a:t>
            </a:r>
            <a:r>
              <a:rPr lang="en-US" altLang="zh-CN" b="1"/>
              <a:t>100</a:t>
            </a:r>
            <a:r>
              <a:rPr lang="zh-CN" altLang="en-US" b="1"/>
              <a:t>！！！</a:t>
            </a:r>
            <a:endParaRPr lang="zh-CN" altLang="en-US" b="1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771" y="692150"/>
            <a:ext cx="3021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CLOS</a:t>
            </a:r>
            <a:r>
              <a:rPr lang="zh-CN" altLang="en-US" sz="3600" b="1" spc="600" dirty="0">
                <a:solidFill>
                  <a:srgbClr val="2070A1"/>
                </a:solidFill>
                <a:cs typeface="+mn-ea"/>
                <a:sym typeface="+mn-lt"/>
              </a:rPr>
              <a:t>的出现</a:t>
            </a:r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>
            <a:spLocks noChangeAspect="1"/>
          </p:cNvSpPr>
          <p:nvPr/>
        </p:nvSpPr>
        <p:spPr>
          <a:xfrm>
            <a:off x="1154575" y="3428107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51428" y="3771532"/>
            <a:ext cx="1884207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网络的</a:t>
            </a:r>
            <a:r>
              <a:rPr lang="zh-CN" altLang="en-US" sz="2400" kern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基本概念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1154574" y="1880488"/>
            <a:ext cx="2384174" cy="1572334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CLOS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的出现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rcRect l="7667" r="9077"/>
          <a:stretch>
            <a:fillRect/>
          </a:stretch>
        </p:blipFill>
        <p:spPr>
          <a:xfrm>
            <a:off x="3805555" y="1564640"/>
            <a:ext cx="5247640" cy="307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53195" y="2016760"/>
            <a:ext cx="259969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 </a:t>
            </a:r>
            <a:r>
              <a:rPr lang="zh-CN" altLang="en-US" b="1"/>
              <a:t>级</a:t>
            </a:r>
            <a:r>
              <a:rPr lang="en-US" altLang="zh-CN" b="1"/>
              <a:t> CLOS </a:t>
            </a:r>
            <a:r>
              <a:rPr lang="zh-CN" altLang="en-US" b="1"/>
              <a:t>严格无阻：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2n − 1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/>
          </a:p>
          <a:p>
            <a:r>
              <a:rPr lang="en-US" altLang="zh-CN" b="1"/>
              <a:t>3 </a:t>
            </a:r>
            <a:r>
              <a:rPr lang="zh-CN" altLang="en-US" b="1"/>
              <a:t>级</a:t>
            </a:r>
            <a:r>
              <a:rPr lang="en-US" altLang="zh-CN" b="1"/>
              <a:t> CLOS </a:t>
            </a:r>
            <a:r>
              <a:rPr lang="zh-CN" altLang="en-US" b="1"/>
              <a:t>可重排无阻：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 ≥ n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6125" y="5459730"/>
            <a:ext cx="5127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如何理解</a:t>
            </a:r>
            <a:r>
              <a:rPr lang="en-US" altLang="zh-CN" sz="2400" b="1"/>
              <a:t>CLOS</a:t>
            </a:r>
            <a:r>
              <a:rPr lang="zh-CN" altLang="en-US" sz="2400" b="1"/>
              <a:t>的严格无阻塞？？？</a:t>
            </a:r>
            <a:endParaRPr lang="zh-CN" altLang="en-US" sz="2400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771" y="692150"/>
            <a:ext cx="3021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CLOS</a:t>
            </a:r>
            <a:r>
              <a:rPr lang="zh-CN" altLang="en-US" sz="3600" b="1" spc="600" dirty="0">
                <a:solidFill>
                  <a:srgbClr val="2070A1"/>
                </a:solidFill>
                <a:cs typeface="+mn-ea"/>
                <a:sym typeface="+mn-lt"/>
              </a:rPr>
              <a:t>的出现</a:t>
            </a:r>
            <a:endParaRPr lang="zh-CN" altLang="en-US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Shape 2537"/>
          <p:cNvSpPr/>
          <p:nvPr/>
        </p:nvSpPr>
        <p:spPr>
          <a:xfrm>
            <a:off x="10425949" y="2527775"/>
            <a:ext cx="462813" cy="56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154575" y="3428107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51428" y="3771532"/>
            <a:ext cx="1884207" cy="8299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CLOS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网络的</a:t>
            </a:r>
            <a:r>
              <a:rPr lang="zh-CN" altLang="en-US" sz="2400" kern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基本概念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1154574" y="1880488"/>
            <a:ext cx="2384174" cy="1572334"/>
          </a:xfrm>
          <a:prstGeom prst="rect">
            <a:avLst/>
          </a:prstGeom>
          <a:solidFill>
            <a:srgbClr val="F9930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CLOS</a:t>
            </a:r>
            <a:r>
              <a:rPr lang="zh-CN" altLang="en-US" sz="2800" b="1" kern="0" dirty="0">
                <a:solidFill>
                  <a:prstClr val="white"/>
                </a:solidFill>
                <a:cs typeface="+mn-ea"/>
                <a:sym typeface="+mn-lt"/>
              </a:rPr>
              <a:t>的出现</a:t>
            </a:r>
            <a:endParaRPr lang="zh-CN" alt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430" y="1880235"/>
            <a:ext cx="5241290" cy="3248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5430" y="5299075"/>
            <a:ext cx="6139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在最坏情况下，中间级会有</a:t>
            </a:r>
            <a:r>
              <a:rPr lang="en-US" altLang="zh-CN"/>
              <a:t> (n - 1) X 2 </a:t>
            </a:r>
            <a:r>
              <a:rPr lang="zh-CN" altLang="en-US"/>
              <a:t>个交换单元被占用，因此中间级至少要有</a:t>
            </a:r>
            <a:r>
              <a:rPr lang="en-US" altLang="zh-CN"/>
              <a:t>(n - 1) </a:t>
            </a:r>
            <a:r>
              <a:rPr lang="zh-CN" altLang="en-US"/>
              <a:t>×</a:t>
            </a:r>
            <a:r>
              <a:rPr lang="en-US" altLang="zh-CN"/>
              <a:t> 2 + 1 = 2n - 1 </a:t>
            </a:r>
            <a:r>
              <a:rPr lang="zh-CN" altLang="en-US"/>
              <a:t>个交换单元，</a:t>
            </a:r>
            <a:endParaRPr lang="zh-CN" altLang="en-US"/>
          </a:p>
          <a:p>
            <a:r>
              <a:rPr lang="zh-CN" altLang="en-US"/>
              <a:t>即</a:t>
            </a:r>
            <a:r>
              <a:rPr lang="en-US" altLang="zh-CN"/>
              <a:t> m ≥ 2n - 1 </a:t>
            </a:r>
            <a:r>
              <a:rPr lang="zh-CN" altLang="en-US"/>
              <a:t>时，可确保无阻塞</a:t>
            </a:r>
            <a:r>
              <a:rPr lang="en-US" altLang="zh-CN"/>
              <a:t>(</a:t>
            </a:r>
            <a:r>
              <a:rPr lang="zh-CN" altLang="en-US"/>
              <a:t>严格无阻塞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5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19843" y="3838655"/>
            <a:ext cx="45523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3873" y="4955518"/>
            <a:ext cx="630425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Fat-Tree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的出现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Spine-Leaf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的出现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4930" y="692150"/>
            <a:ext cx="602043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spc="600" dirty="0">
                <a:solidFill>
                  <a:srgbClr val="2070A1"/>
                </a:solidFill>
                <a:cs typeface="+mn-ea"/>
                <a:sym typeface="+mn-lt"/>
              </a:rPr>
              <a:t>Fat-Tree &amp; Spine-Leaf</a:t>
            </a:r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  <a:p>
            <a:endParaRPr lang="en-US" altLang="zh-CN" sz="3600" b="1" spc="600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50315" y="1348122"/>
            <a:ext cx="3196876" cy="104046"/>
            <a:chOff x="5708155" y="392856"/>
            <a:chExt cx="3196876" cy="104046"/>
          </a:xfrm>
        </p:grpSpPr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708155" y="392859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842481" y="392859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5976807" y="392859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6111133" y="392859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245459" y="392858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6379785" y="392858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515217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49543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783869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918195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052521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7186847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322279" y="392858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7456605" y="392858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7590931" y="392858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7725257" y="392858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859583" y="392857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993909" y="392857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8129341" y="392857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8263667" y="392857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397993" y="392857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532319" y="392857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666645" y="392856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800971" y="392856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>
            <a:spLocks noChangeAspect="1"/>
          </p:cNvSpPr>
          <p:nvPr/>
        </p:nvSpPr>
        <p:spPr>
          <a:xfrm>
            <a:off x="1073071" y="3405706"/>
            <a:ext cx="2384174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73150" y="4017010"/>
            <a:ext cx="2383790" cy="11988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Fat-Tree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Spine-Leaf</a:t>
            </a: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的出现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>
          <a:xfrm>
            <a:off x="1073070" y="1858087"/>
            <a:ext cx="2384174" cy="1572334"/>
          </a:xfrm>
          <a:prstGeom prst="rect">
            <a:avLst/>
          </a:prstGeom>
          <a:solidFill>
            <a:srgbClr val="E149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Fat-Tree 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&amp; Spine-Leaf</a:t>
            </a:r>
            <a:endParaRPr lang="en-US" altLang="zh-CN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0175" y="1858010"/>
            <a:ext cx="695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</a:t>
            </a:r>
            <a:r>
              <a:rPr lang="zh-CN" altLang="en-US"/>
              <a:t>年代，随着计算机网络的兴起，开始出现了各种网络拓扑结构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2226310"/>
            <a:ext cx="7553960" cy="2434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5430" y="48037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树型网络逐渐成为主流</a:t>
            </a:r>
            <a:endParaRPr lang="zh-CN" altLang="en-US"/>
          </a:p>
          <a:p>
            <a:r>
              <a:rPr lang="zh-CN" altLang="en-US"/>
              <a:t>传统的树型网络，带宽是逐级收敛的。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13800" y="545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什么是带宽收敛？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1847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2.708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-0.50417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bldLvl="0" animBg="1"/>
      <p:bldP spid="53" grpId="1" bldLvl="0" animBg="1"/>
      <p:bldP spid="54" grpId="0" animBg="1"/>
      <p:bldP spid="54" grpId="1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10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11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12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13.xml><?xml version="1.0" encoding="utf-8"?>
<p:tagLst xmlns:p="http://schemas.openxmlformats.org/presentationml/2006/main">
  <p:tag name="ISLIDE.DIAGRAM" val="188a2dbe-43a9-4945-9bd5-638fded57017"/>
</p:tagLst>
</file>

<file path=ppt/tags/tag14.xml><?xml version="1.0" encoding="utf-8"?>
<p:tagLst xmlns:p="http://schemas.openxmlformats.org/presentationml/2006/main">
  <p:tag name="ISLIDE.DIAGRAM" val="188a2dbe-43a9-4945-9bd5-638fded57017"/>
</p:tagLst>
</file>

<file path=ppt/tags/tag15.xml><?xml version="1.0" encoding="utf-8"?>
<p:tagLst xmlns:p="http://schemas.openxmlformats.org/presentationml/2006/main">
  <p:tag name="ISLIDE.DIAGRAM" val="188a2dbe-43a9-4945-9bd5-638fded57017"/>
</p:tagLst>
</file>

<file path=ppt/tags/tag16.xml><?xml version="1.0" encoding="utf-8"?>
<p:tagLst xmlns:p="http://schemas.openxmlformats.org/presentationml/2006/main">
  <p:tag name="ISLIDE.DIAGRAM" val="188a2dbe-43a9-4945-9bd5-638fded57017"/>
</p:tagLst>
</file>

<file path=ppt/tags/tag17.xml><?xml version="1.0" encoding="utf-8"?>
<p:tagLst xmlns:p="http://schemas.openxmlformats.org/presentationml/2006/main">
  <p:tag name="ISLIDE.DIAGRAM" val="188a2dbe-43a9-4945-9bd5-638fded57017"/>
</p:tagLst>
</file>

<file path=ppt/tags/tag18.xml><?xml version="1.0" encoding="utf-8"?>
<p:tagLst xmlns:p="http://schemas.openxmlformats.org/presentationml/2006/main">
  <p:tag name="ISLIDE.DIAGRAM" val="188a2dbe-43a9-4945-9bd5-638fded57017"/>
</p:tagLst>
</file>

<file path=ppt/tags/tag19.xml><?xml version="1.0" encoding="utf-8"?>
<p:tagLst xmlns:p="http://schemas.openxmlformats.org/presentationml/2006/main">
  <p:tag name="ISLIDE.DIAGRAM" val="188a2dbe-43a9-4945-9bd5-638fded57017"/>
</p:tagLst>
</file>

<file path=ppt/tags/tag2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20.xml><?xml version="1.0" encoding="utf-8"?>
<p:tagLst xmlns:p="http://schemas.openxmlformats.org/presentationml/2006/main">
  <p:tag name="ISLIDE.DIAGRAM" val="188a2dbe-43a9-4945-9bd5-638fded57017"/>
</p:tagLst>
</file>

<file path=ppt/tags/tag21.xml><?xml version="1.0" encoding="utf-8"?>
<p:tagLst xmlns:p="http://schemas.openxmlformats.org/presentationml/2006/main">
  <p:tag name="ISLIDE.DIAGRAM" val="188a2dbe-43a9-4945-9bd5-638fded57017"/>
</p:tagLst>
</file>

<file path=ppt/tags/tag22.xml><?xml version="1.0" encoding="utf-8"?>
<p:tagLst xmlns:p="http://schemas.openxmlformats.org/presentationml/2006/main">
  <p:tag name="ISLIDE.DIAGRAM" val="188a2dbe-43a9-4945-9bd5-638fded57017"/>
</p:tagLst>
</file>

<file path=ppt/tags/tag23.xml><?xml version="1.0" encoding="utf-8"?>
<p:tagLst xmlns:p="http://schemas.openxmlformats.org/presentationml/2006/main">
  <p:tag name="ISLIDE.DIAGRAM" val="188a2dbe-43a9-4945-9bd5-638fded57017"/>
</p:tagLst>
</file>

<file path=ppt/tags/tag24.xml><?xml version="1.0" encoding="utf-8"?>
<p:tagLst xmlns:p="http://schemas.openxmlformats.org/presentationml/2006/main">
  <p:tag name="ISLIDE.DIAGRAM" val="188a2dbe-43a9-4945-9bd5-638fded57017"/>
</p:tagLst>
</file>

<file path=ppt/tags/tag25.xml><?xml version="1.0" encoding="utf-8"?>
<p:tagLst xmlns:p="http://schemas.openxmlformats.org/presentationml/2006/main">
  <p:tag name="ISLIDE.DIAGRAM" val="188a2dbe-43a9-4945-9bd5-638fded57017"/>
</p:tagLst>
</file>

<file path=ppt/tags/tag26.xml><?xml version="1.0" encoding="utf-8"?>
<p:tagLst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  <p:tag name="commondata" val="eyJoZGlkIjoiY2RkNjcyNzAzZTZkNjc1ODUyN2VmNWI0YzQzNTY0YjYifQ=="/>
</p:tagLst>
</file>

<file path=ppt/tags/tag3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4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5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6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7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8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ags/tag9.xml><?xml version="1.0" encoding="utf-8"?>
<p:tagLst xmlns:p="http://schemas.openxmlformats.org/presentationml/2006/main">
  <p:tag name="KSO_WM_DIAGRAM_VIRTUALLY_FRAME" val="{&quot;height&quot;:295.5989763779527,&quot;left&quot;:69.19700787401574,&quot;top&quot;:159.49850393700788,&quot;width&quot;:824.0966141732282}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演示</Application>
  <PresentationFormat/>
  <Paragraphs>296</Paragraphs>
  <Slides>22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Times New Roman</vt:lpstr>
      <vt:lpstr>Gill Sans</vt:lpstr>
      <vt:lpstr>微软雅黑</vt:lpstr>
      <vt:lpstr>Calibri Light</vt:lpstr>
      <vt:lpstr>Arial Unicode MS</vt:lpstr>
      <vt:lpstr>方正兰亭刊黑_GBK</vt:lpstr>
      <vt:lpstr>黑体</vt:lpstr>
      <vt:lpstr>方正兰亭黑_GBK</vt:lpstr>
      <vt:lpstr>Gill Sans MT</vt:lpstr>
      <vt:lpstr>华文宋体</vt:lpstr>
      <vt:lpstr>华文新魏</vt:lpstr>
      <vt:lpstr>楷体</vt:lpstr>
      <vt:lpstr>隶书</vt:lpstr>
      <vt:lpstr>SimSun-ExtB</vt:lpstr>
      <vt:lpstr>MS UI Gothic</vt:lpstr>
      <vt:lpstr>Yu Gothic UI Semibold</vt:lpstr>
      <vt:lpstr>Arial Narrow</vt:lpstr>
      <vt:lpstr>Bahnschrift SemiBold</vt:lpstr>
      <vt:lpstr>Berlin Sans FB Demi</vt:lpstr>
      <vt:lpstr>Bodoni MT Condensed</vt:lpstr>
      <vt:lpstr>Bodoni MT Poster Compressed</vt:lpstr>
      <vt:lpstr>Candara</vt:lpstr>
      <vt:lpstr>Cascadia Mono ExtraLight</vt:lpstr>
      <vt:lpstr>Century</vt:lpstr>
      <vt:lpstr>Century Gothic</vt:lpstr>
      <vt:lpstr>Copperplate Gothic Light</vt:lpstr>
      <vt:lpstr>Eras Demi ITC</vt:lpstr>
      <vt:lpstr>Georgia</vt:lpstr>
      <vt:lpstr>Gigi</vt:lpstr>
      <vt:lpstr>Goudy Stout</vt:lpstr>
      <vt:lpstr>Imprint MT Shadow</vt:lpstr>
      <vt:lpstr>Harlow Solid Italic</vt:lpstr>
      <vt:lpstr>Lucida Bright</vt:lpstr>
      <vt:lpstr>Microsoft Uighur</vt:lpstr>
      <vt:lpstr>MT Extra</vt:lpstr>
      <vt:lpstr>Nirmala UI</vt:lpstr>
      <vt:lpstr>Old English Text MT</vt:lpstr>
      <vt:lpstr>Onyx</vt:lpstr>
      <vt:lpstr>NumberOnly</vt:lpstr>
      <vt:lpstr>Niagara Engraved</vt:lpstr>
      <vt:lpstr>MV Boli</vt:lpstr>
      <vt:lpstr>Segoe Fluent Icons</vt:lpstr>
      <vt:lpstr>Segoe UI Variable Text Semilight</vt:lpstr>
      <vt:lpstr>Viner Hand ITC</vt:lpstr>
      <vt:lpstr>MiSans</vt:lpstr>
      <vt:lpstr>汉仪细秀体简 L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二一教育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21cnjy.com</dc:creator>
  <cp:keywords>21</cp:keywords>
  <cp:lastModifiedBy>William</cp:lastModifiedBy>
  <cp:revision>35</cp:revision>
  <dcterms:created xsi:type="dcterms:W3CDTF">2017-09-17T15:37:00Z</dcterms:created>
  <dcterms:modified xsi:type="dcterms:W3CDTF">2025-03-30T11:46:50Z</dcterms:modified>
  <cp:version>171296332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KSOTemplateUUID">
    <vt:lpwstr>v1.0_mb_wmlAJNywCRu7d40O6/MRfw==</vt:lpwstr>
  </property>
  <property fmtid="{D5CDD505-2E9C-101B-9397-08002B2CF9AE}" pid="4" name="ICV">
    <vt:lpwstr>2ED68841ACCC43B49A0EB84F171750B8_11</vt:lpwstr>
  </property>
</Properties>
</file>