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18"/>
  </p:notesMasterIdLst>
  <p:handoutMasterIdLst>
    <p:handoutMasterId r:id="rId19"/>
  </p:handoutMasterIdLst>
  <p:sldIdLst>
    <p:sldId id="283" r:id="rId2"/>
    <p:sldId id="257" r:id="rId3"/>
    <p:sldId id="280" r:id="rId4"/>
    <p:sldId id="282" r:id="rId5"/>
    <p:sldId id="269" r:id="rId6"/>
    <p:sldId id="278" r:id="rId7"/>
    <p:sldId id="279" r:id="rId8"/>
    <p:sldId id="273" r:id="rId9"/>
    <p:sldId id="272" r:id="rId10"/>
    <p:sldId id="274" r:id="rId11"/>
    <p:sldId id="388" r:id="rId12"/>
    <p:sldId id="258" r:id="rId13"/>
    <p:sldId id="389" r:id="rId14"/>
    <p:sldId id="268" r:id="rId15"/>
    <p:sldId id="262" r:id="rId16"/>
    <p:sldId id="270" r:id="rId17"/>
  </p:sldIdLst>
  <p:sldSz cx="12192000"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FF66"/>
    <a:srgbClr val="FFFF00"/>
    <a:srgbClr val="DDDDDD"/>
    <a:srgbClr val="C0C0C0"/>
    <a:srgbClr val="FD9BA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7" autoAdjust="0"/>
    <p:restoredTop sz="69840" autoAdjust="0"/>
  </p:normalViewPr>
  <p:slideViewPr>
    <p:cSldViewPr>
      <p:cViewPr varScale="1">
        <p:scale>
          <a:sx n="54" d="100"/>
          <a:sy n="54" d="100"/>
        </p:scale>
        <p:origin x="1416" y="27"/>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smtClean="0"/>
            </a:lvl1pPr>
          </a:lstStyle>
          <a:p>
            <a:pPr>
              <a:defRPr/>
            </a:pPr>
            <a:endParaRPr lang="en-US" altLang="zh-CN"/>
          </a:p>
        </p:txBody>
      </p:sp>
      <p:sp>
        <p:nvSpPr>
          <p:cNvPr id="3277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en-US" altLang="zh-CN"/>
          </a:p>
        </p:txBody>
      </p:sp>
      <p:sp>
        <p:nvSpPr>
          <p:cNvPr id="3277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smtClean="0"/>
            </a:lvl1pPr>
          </a:lstStyle>
          <a:p>
            <a:pPr>
              <a:defRPr/>
            </a:pPr>
            <a:endParaRPr lang="en-US" altLang="zh-CN"/>
          </a:p>
        </p:txBody>
      </p:sp>
      <p:sp>
        <p:nvSpPr>
          <p:cNvPr id="3277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smtClean="0"/>
            </a:lvl1pPr>
          </a:lstStyle>
          <a:p>
            <a:pPr>
              <a:defRPr/>
            </a:pPr>
            <a:fld id="{F0C438B1-F847-49DF-B6EC-F8749D22D252}" type="slidenum">
              <a:rPr lang="en-US" altLang="zh-CN"/>
              <a:pPr>
                <a:defRPr/>
              </a:pPr>
              <a:t>‹#›</a:t>
            </a:fld>
            <a:endParaRPr lang="en-US" altLang="zh-CN"/>
          </a:p>
        </p:txBody>
      </p:sp>
    </p:spTree>
    <p:extLst>
      <p:ext uri="{BB962C8B-B14F-4D97-AF65-F5344CB8AC3E}">
        <p14:creationId xmlns:p14="http://schemas.microsoft.com/office/powerpoint/2010/main" val="3469758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smtClean="0"/>
            </a:lvl1pPr>
          </a:lstStyle>
          <a:p>
            <a:pPr>
              <a:defRPr/>
            </a:pPr>
            <a:endParaRPr lang="en-US" altLang="zh-CN"/>
          </a:p>
        </p:txBody>
      </p:sp>
      <p:sp>
        <p:nvSpPr>
          <p:cNvPr id="6147"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46150" y="4946650"/>
            <a:ext cx="5207000"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smtClean="0"/>
            </a:lvl1pPr>
          </a:lstStyle>
          <a:p>
            <a:pPr>
              <a:defRPr/>
            </a:pPr>
            <a:endParaRPr lang="en-US" altLang="zh-CN"/>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smtClean="0"/>
            </a:lvl1pPr>
          </a:lstStyle>
          <a:p>
            <a:pPr>
              <a:defRPr/>
            </a:pPr>
            <a:fld id="{54C2EE36-DBA2-43D7-8602-5F392D10C6D3}" type="slidenum">
              <a:rPr lang="en-US" altLang="zh-CN"/>
              <a:pPr>
                <a:defRPr/>
              </a:pPr>
              <a:t>‹#›</a:t>
            </a:fld>
            <a:endParaRPr lang="en-US" altLang="zh-CN"/>
          </a:p>
        </p:txBody>
      </p:sp>
    </p:spTree>
    <p:extLst>
      <p:ext uri="{BB962C8B-B14F-4D97-AF65-F5344CB8AC3E}">
        <p14:creationId xmlns:p14="http://schemas.microsoft.com/office/powerpoint/2010/main" val="1459796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1</a:t>
            </a:fld>
            <a:endParaRPr lang="en-US" altLang="zh-CN"/>
          </a:p>
        </p:txBody>
      </p:sp>
    </p:spTree>
    <p:extLst>
      <p:ext uri="{BB962C8B-B14F-4D97-AF65-F5344CB8AC3E}">
        <p14:creationId xmlns:p14="http://schemas.microsoft.com/office/powerpoint/2010/main" val="3848512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FCC846-9FAA-4763-830D-1687CF0C1C61}" type="slidenum">
              <a:rPr lang="en-US" altLang="zh-CN" smtClean="0"/>
              <a:pPr/>
              <a:t>11</a:t>
            </a:fld>
            <a:endParaRPr lang="en-US" altLang="zh-CN"/>
          </a:p>
        </p:txBody>
      </p:sp>
    </p:spTree>
    <p:extLst>
      <p:ext uri="{BB962C8B-B14F-4D97-AF65-F5344CB8AC3E}">
        <p14:creationId xmlns:p14="http://schemas.microsoft.com/office/powerpoint/2010/main" val="2481306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itchFamily="18" charset="0"/>
                <a:ea typeface="宋体" charset="-122"/>
              </a:defRPr>
            </a:lvl1pPr>
            <a:lvl2pPr marL="742950" indent="-285750" defTabSz="990600" eaLnBrk="0" hangingPunct="0">
              <a:defRPr kumimoji="1" sz="2400">
                <a:solidFill>
                  <a:schemeClr val="tx1"/>
                </a:solidFill>
                <a:latin typeface="Times New Roman" pitchFamily="18" charset="0"/>
                <a:ea typeface="宋体" charset="-122"/>
              </a:defRPr>
            </a:lvl2pPr>
            <a:lvl3pPr marL="1143000" indent="-228600" defTabSz="990600" eaLnBrk="0" hangingPunct="0">
              <a:defRPr kumimoji="1" sz="2400">
                <a:solidFill>
                  <a:schemeClr val="tx1"/>
                </a:solidFill>
                <a:latin typeface="Times New Roman" pitchFamily="18" charset="0"/>
                <a:ea typeface="宋体" charset="-122"/>
              </a:defRPr>
            </a:lvl3pPr>
            <a:lvl4pPr marL="1600200" indent="-228600" defTabSz="990600" eaLnBrk="0" hangingPunct="0">
              <a:defRPr kumimoji="1" sz="2400">
                <a:solidFill>
                  <a:schemeClr val="tx1"/>
                </a:solidFill>
                <a:latin typeface="Times New Roman" pitchFamily="18" charset="0"/>
                <a:ea typeface="宋体" charset="-122"/>
              </a:defRPr>
            </a:lvl4pPr>
            <a:lvl5pPr marL="2057400" indent="-228600" defTabSz="990600" eaLnBrk="0" hangingPunct="0">
              <a:defRPr kumimoji="1" sz="2400">
                <a:solidFill>
                  <a:schemeClr val="tx1"/>
                </a:solidFill>
                <a:latin typeface="Times New Roman" pitchFamily="18" charset="0"/>
                <a:ea typeface="宋体" charset="-122"/>
              </a:defRPr>
            </a:lvl5pPr>
            <a:lvl6pPr marL="25146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30084866-8574-48C6-BCF6-2D9AA838B35E}" type="slidenum">
              <a:rPr lang="en-US" altLang="zh-CN" sz="1300"/>
              <a:pPr eaLnBrk="1" hangingPunct="1"/>
              <a:t>12</a:t>
            </a:fld>
            <a:endParaRPr lang="en-US" altLang="zh-CN" sz="1300"/>
          </a:p>
        </p:txBody>
      </p:sp>
      <p:sp>
        <p:nvSpPr>
          <p:cNvPr id="12291" name="Rectangle 2"/>
          <p:cNvSpPr>
            <a:spLocks noGrp="1" noRot="1" noChangeAspect="1" noChangeArrowheads="1" noTextEdit="1"/>
          </p:cNvSpPr>
          <p:nvPr>
            <p:ph type="sldImg"/>
          </p:nvPr>
        </p:nvSpPr>
        <p:spPr>
          <a:xfrm>
            <a:off x="139700" y="768350"/>
            <a:ext cx="6819900" cy="3836988"/>
          </a:xfrm>
          <a:ln/>
        </p:spPr>
      </p:sp>
      <p:sp>
        <p:nvSpPr>
          <p:cNvPr id="12292"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itchFamily="18" charset="0"/>
                <a:ea typeface="宋体" charset="-122"/>
              </a:defRPr>
            </a:lvl1pPr>
            <a:lvl2pPr marL="742950" indent="-285750" defTabSz="990600" eaLnBrk="0" hangingPunct="0">
              <a:defRPr kumimoji="1" sz="2400">
                <a:solidFill>
                  <a:schemeClr val="tx1"/>
                </a:solidFill>
                <a:latin typeface="Times New Roman" pitchFamily="18" charset="0"/>
                <a:ea typeface="宋体" charset="-122"/>
              </a:defRPr>
            </a:lvl2pPr>
            <a:lvl3pPr marL="1143000" indent="-228600" defTabSz="990600" eaLnBrk="0" hangingPunct="0">
              <a:defRPr kumimoji="1" sz="2400">
                <a:solidFill>
                  <a:schemeClr val="tx1"/>
                </a:solidFill>
                <a:latin typeface="Times New Roman" pitchFamily="18" charset="0"/>
                <a:ea typeface="宋体" charset="-122"/>
              </a:defRPr>
            </a:lvl3pPr>
            <a:lvl4pPr marL="1600200" indent="-228600" defTabSz="990600" eaLnBrk="0" hangingPunct="0">
              <a:defRPr kumimoji="1" sz="2400">
                <a:solidFill>
                  <a:schemeClr val="tx1"/>
                </a:solidFill>
                <a:latin typeface="Times New Roman" pitchFamily="18" charset="0"/>
                <a:ea typeface="宋体" charset="-122"/>
              </a:defRPr>
            </a:lvl4pPr>
            <a:lvl5pPr marL="2057400" indent="-228600" defTabSz="990600" eaLnBrk="0" hangingPunct="0">
              <a:defRPr kumimoji="1" sz="2400">
                <a:solidFill>
                  <a:schemeClr val="tx1"/>
                </a:solidFill>
                <a:latin typeface="Times New Roman" pitchFamily="18" charset="0"/>
                <a:ea typeface="宋体" charset="-122"/>
              </a:defRPr>
            </a:lvl5pPr>
            <a:lvl6pPr marL="25146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30084866-8574-48C6-BCF6-2D9AA838B35E}" type="slidenum">
              <a:rPr lang="en-US" altLang="zh-CN" sz="1300"/>
              <a:pPr eaLnBrk="1" hangingPunct="1"/>
              <a:t>13</a:t>
            </a:fld>
            <a:endParaRPr lang="en-US" altLang="zh-CN" sz="1300"/>
          </a:p>
        </p:txBody>
      </p:sp>
      <p:sp>
        <p:nvSpPr>
          <p:cNvPr id="12291" name="Rectangle 2"/>
          <p:cNvSpPr>
            <a:spLocks noGrp="1" noRot="1" noChangeAspect="1" noChangeArrowheads="1" noTextEdit="1"/>
          </p:cNvSpPr>
          <p:nvPr>
            <p:ph type="sldImg"/>
          </p:nvPr>
        </p:nvSpPr>
        <p:spPr>
          <a:xfrm>
            <a:off x="139700" y="768350"/>
            <a:ext cx="6819900" cy="3836988"/>
          </a:xfrm>
          <a:ln/>
        </p:spPr>
      </p:sp>
      <p:sp>
        <p:nvSpPr>
          <p:cNvPr id="12292"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40022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itchFamily="18" charset="0"/>
                <a:ea typeface="宋体" charset="-122"/>
              </a:defRPr>
            </a:lvl1pPr>
            <a:lvl2pPr marL="742950" indent="-285750" defTabSz="990600" eaLnBrk="0" hangingPunct="0">
              <a:defRPr kumimoji="1" sz="2400">
                <a:solidFill>
                  <a:schemeClr val="tx1"/>
                </a:solidFill>
                <a:latin typeface="Times New Roman" pitchFamily="18" charset="0"/>
                <a:ea typeface="宋体" charset="-122"/>
              </a:defRPr>
            </a:lvl2pPr>
            <a:lvl3pPr marL="1143000" indent="-228600" defTabSz="990600" eaLnBrk="0" hangingPunct="0">
              <a:defRPr kumimoji="1" sz="2400">
                <a:solidFill>
                  <a:schemeClr val="tx1"/>
                </a:solidFill>
                <a:latin typeface="Times New Roman" pitchFamily="18" charset="0"/>
                <a:ea typeface="宋体" charset="-122"/>
              </a:defRPr>
            </a:lvl3pPr>
            <a:lvl4pPr marL="1600200" indent="-228600" defTabSz="990600" eaLnBrk="0" hangingPunct="0">
              <a:defRPr kumimoji="1" sz="2400">
                <a:solidFill>
                  <a:schemeClr val="tx1"/>
                </a:solidFill>
                <a:latin typeface="Times New Roman" pitchFamily="18" charset="0"/>
                <a:ea typeface="宋体" charset="-122"/>
              </a:defRPr>
            </a:lvl4pPr>
            <a:lvl5pPr marL="2057400" indent="-228600" defTabSz="990600" eaLnBrk="0" hangingPunct="0">
              <a:defRPr kumimoji="1" sz="2400">
                <a:solidFill>
                  <a:schemeClr val="tx1"/>
                </a:solidFill>
                <a:latin typeface="Times New Roman" pitchFamily="18" charset="0"/>
                <a:ea typeface="宋体" charset="-122"/>
              </a:defRPr>
            </a:lvl5pPr>
            <a:lvl6pPr marL="25146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8159C431-5E66-4646-BC74-1240D8C09599}" type="slidenum">
              <a:rPr lang="en-US" altLang="zh-CN" sz="1300"/>
              <a:pPr eaLnBrk="1" hangingPunct="1"/>
              <a:t>14</a:t>
            </a:fld>
            <a:endParaRPr lang="en-US" altLang="zh-CN" sz="1300"/>
          </a:p>
        </p:txBody>
      </p:sp>
      <p:sp>
        <p:nvSpPr>
          <p:cNvPr id="14339" name="Rectangle 2"/>
          <p:cNvSpPr>
            <a:spLocks noGrp="1" noRot="1" noChangeAspect="1" noChangeArrowheads="1" noTextEdit="1"/>
          </p:cNvSpPr>
          <p:nvPr>
            <p:ph type="sldImg"/>
          </p:nvPr>
        </p:nvSpPr>
        <p:spPr>
          <a:xfrm>
            <a:off x="139700" y="768350"/>
            <a:ext cx="6819900" cy="3836988"/>
          </a:xfrm>
          <a:ln/>
        </p:spPr>
      </p:sp>
      <p:sp>
        <p:nvSpPr>
          <p:cNvPr id="1434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defTabSz="990600" eaLnBrk="0" hangingPunct="0">
              <a:defRPr kumimoji="1" sz="2400">
                <a:solidFill>
                  <a:schemeClr val="tx1"/>
                </a:solidFill>
                <a:latin typeface="Times New Roman" pitchFamily="18" charset="0"/>
                <a:ea typeface="宋体" charset="-122"/>
              </a:defRPr>
            </a:lvl1pPr>
            <a:lvl2pPr marL="742950" indent="-285750" defTabSz="990600" eaLnBrk="0" hangingPunct="0">
              <a:defRPr kumimoji="1" sz="2400">
                <a:solidFill>
                  <a:schemeClr val="tx1"/>
                </a:solidFill>
                <a:latin typeface="Times New Roman" pitchFamily="18" charset="0"/>
                <a:ea typeface="宋体" charset="-122"/>
              </a:defRPr>
            </a:lvl2pPr>
            <a:lvl3pPr marL="1143000" indent="-228600" defTabSz="990600" eaLnBrk="0" hangingPunct="0">
              <a:defRPr kumimoji="1" sz="2400">
                <a:solidFill>
                  <a:schemeClr val="tx1"/>
                </a:solidFill>
                <a:latin typeface="Times New Roman" pitchFamily="18" charset="0"/>
                <a:ea typeface="宋体" charset="-122"/>
              </a:defRPr>
            </a:lvl3pPr>
            <a:lvl4pPr marL="1600200" indent="-228600" defTabSz="990600" eaLnBrk="0" hangingPunct="0">
              <a:defRPr kumimoji="1" sz="2400">
                <a:solidFill>
                  <a:schemeClr val="tx1"/>
                </a:solidFill>
                <a:latin typeface="Times New Roman" pitchFamily="18" charset="0"/>
                <a:ea typeface="宋体" charset="-122"/>
              </a:defRPr>
            </a:lvl4pPr>
            <a:lvl5pPr marL="2057400" indent="-228600" defTabSz="990600" eaLnBrk="0" hangingPunct="0">
              <a:defRPr kumimoji="1" sz="2400">
                <a:solidFill>
                  <a:schemeClr val="tx1"/>
                </a:solidFill>
                <a:latin typeface="Times New Roman" pitchFamily="18" charset="0"/>
                <a:ea typeface="宋体" charset="-122"/>
              </a:defRPr>
            </a:lvl5pPr>
            <a:lvl6pPr marL="25146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defTabSz="990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DA27493C-DCD9-44B6-B2FA-065550FC17E7}" type="slidenum">
              <a:rPr lang="en-US" altLang="zh-CN" sz="1300"/>
              <a:pPr eaLnBrk="1" hangingPunct="1"/>
              <a:t>15</a:t>
            </a:fld>
            <a:endParaRPr lang="en-US" altLang="zh-CN" sz="1300"/>
          </a:p>
        </p:txBody>
      </p:sp>
      <p:sp>
        <p:nvSpPr>
          <p:cNvPr id="15363" name="Rectangle 2"/>
          <p:cNvSpPr>
            <a:spLocks noGrp="1" noRot="1" noChangeAspect="1" noChangeArrowheads="1" noTextEdit="1"/>
          </p:cNvSpPr>
          <p:nvPr>
            <p:ph type="sldImg"/>
          </p:nvPr>
        </p:nvSpPr>
        <p:spPr>
          <a:xfrm>
            <a:off x="139700" y="768350"/>
            <a:ext cx="6819900" cy="3836988"/>
          </a:xfrm>
          <a:ln/>
        </p:spPr>
      </p:sp>
      <p:sp>
        <p:nvSpPr>
          <p:cNvPr id="15364" name="Rectangle 3"/>
          <p:cNvSpPr>
            <a:spLocks noGrp="1" noChangeArrowheads="1"/>
          </p:cNvSpPr>
          <p:nvPr>
            <p:ph type="body" idx="1"/>
          </p:nvPr>
        </p:nvSpPr>
        <p:spPr>
          <a:xfrm>
            <a:off x="946150" y="4946650"/>
            <a:ext cx="5207000" cy="4860925"/>
          </a:xfrm>
          <a:noFill/>
        </p:spPr>
        <p:txBody>
          <a:bodyPr/>
          <a:lstStyle/>
          <a:p>
            <a:pPr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16</a:t>
            </a:fld>
            <a:endParaRPr lang="en-US" altLang="zh-CN"/>
          </a:p>
        </p:txBody>
      </p:sp>
    </p:spTree>
    <p:extLst>
      <p:ext uri="{BB962C8B-B14F-4D97-AF65-F5344CB8AC3E}">
        <p14:creationId xmlns:p14="http://schemas.microsoft.com/office/powerpoint/2010/main" val="47390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3</a:t>
            </a:fld>
            <a:endParaRPr lang="en-US" altLang="zh-CN"/>
          </a:p>
        </p:txBody>
      </p:sp>
    </p:spTree>
    <p:extLst>
      <p:ext uri="{BB962C8B-B14F-4D97-AF65-F5344CB8AC3E}">
        <p14:creationId xmlns:p14="http://schemas.microsoft.com/office/powerpoint/2010/main" val="100323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8FDEA9-B243-4409-BAC6-9BA4309E6875}" type="slidenum">
              <a:rPr lang="en-US" altLang="zh-CN" smtClean="0"/>
              <a:pPr/>
              <a:t>4</a:t>
            </a:fld>
            <a:endParaRPr lang="en-US" altLang="zh-CN"/>
          </a:p>
        </p:txBody>
      </p:sp>
    </p:spTree>
    <p:extLst>
      <p:ext uri="{BB962C8B-B14F-4D97-AF65-F5344CB8AC3E}">
        <p14:creationId xmlns:p14="http://schemas.microsoft.com/office/powerpoint/2010/main" val="211643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5</a:t>
            </a:fld>
            <a:endParaRPr lang="en-US" altLang="zh-CN"/>
          </a:p>
        </p:txBody>
      </p:sp>
    </p:spTree>
    <p:extLst>
      <p:ext uri="{BB962C8B-B14F-4D97-AF65-F5344CB8AC3E}">
        <p14:creationId xmlns:p14="http://schemas.microsoft.com/office/powerpoint/2010/main" val="4059758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6</a:t>
            </a:fld>
            <a:endParaRPr lang="en-US" altLang="zh-CN"/>
          </a:p>
        </p:txBody>
      </p:sp>
    </p:spTree>
    <p:extLst>
      <p:ext uri="{BB962C8B-B14F-4D97-AF65-F5344CB8AC3E}">
        <p14:creationId xmlns:p14="http://schemas.microsoft.com/office/powerpoint/2010/main" val="5413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7</a:t>
            </a:fld>
            <a:endParaRPr lang="en-US" altLang="zh-CN"/>
          </a:p>
        </p:txBody>
      </p:sp>
    </p:spTree>
    <p:extLst>
      <p:ext uri="{BB962C8B-B14F-4D97-AF65-F5344CB8AC3E}">
        <p14:creationId xmlns:p14="http://schemas.microsoft.com/office/powerpoint/2010/main" val="1406677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8</a:t>
            </a:fld>
            <a:endParaRPr lang="en-US" altLang="zh-CN"/>
          </a:p>
        </p:txBody>
      </p:sp>
    </p:spTree>
    <p:extLst>
      <p:ext uri="{BB962C8B-B14F-4D97-AF65-F5344CB8AC3E}">
        <p14:creationId xmlns:p14="http://schemas.microsoft.com/office/powerpoint/2010/main" val="3292454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9</a:t>
            </a:fld>
            <a:endParaRPr lang="en-US" altLang="zh-CN"/>
          </a:p>
        </p:txBody>
      </p:sp>
    </p:spTree>
    <p:extLst>
      <p:ext uri="{BB962C8B-B14F-4D97-AF65-F5344CB8AC3E}">
        <p14:creationId xmlns:p14="http://schemas.microsoft.com/office/powerpoint/2010/main" val="388932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4C2EE36-DBA2-43D7-8602-5F392D10C6D3}" type="slidenum">
              <a:rPr lang="en-US" altLang="zh-CN" smtClean="0"/>
              <a:pPr>
                <a:defRPr/>
              </a:pPr>
              <a:t>10</a:t>
            </a:fld>
            <a:endParaRPr lang="en-US" altLang="zh-CN"/>
          </a:p>
        </p:txBody>
      </p:sp>
    </p:spTree>
    <p:extLst>
      <p:ext uri="{BB962C8B-B14F-4D97-AF65-F5344CB8AC3E}">
        <p14:creationId xmlns:p14="http://schemas.microsoft.com/office/powerpoint/2010/main" val="960748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5400" b="1">
                <a:ln>
                  <a:noFill/>
                </a:ln>
                <a:solidFill>
                  <a:srgbClr val="0000FF"/>
                </a:solidFill>
                <a:latin typeface="Times New Roman" panose="02020603050405020304" pitchFamily="18" charset="0"/>
                <a:cs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zh-CN" altLang="zh-CN" noProof="0" dirty="0"/>
          </a:p>
        </p:txBody>
      </p:sp>
      <p:grpSp>
        <p:nvGrpSpPr>
          <p:cNvPr id="2" name="组合 1">
            <a:extLst>
              <a:ext uri="{FF2B5EF4-FFF2-40B4-BE49-F238E27FC236}">
                <a16:creationId xmlns:a16="http://schemas.microsoft.com/office/drawing/2014/main" id="{CBDB8BB6-68DD-4B6F-AF6B-6131FC9E823D}"/>
              </a:ext>
            </a:extLst>
          </p:cNvPr>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extLst>
                <p:ext uri="{D42A27DB-BD31-4B8C-83A1-F6EECF244321}">
                  <p14:modId xmlns:p14="http://schemas.microsoft.com/office/powerpoint/2010/main" val="3744638467"/>
                </p:ext>
              </p:extLst>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name="剪辑" r:id="rId2" imgW="4732560" imgH="423000" progId="MS_ClipArt_Gallery.2">
                    <p:embed/>
                  </p:oleObj>
                </mc:Choice>
                <mc:Fallback>
                  <p:oleObj name="剪辑" r:id="rId2" imgW="4732560" imgH="423000" progId="MS_ClipArt_Gallery.2">
                    <p:embed/>
                    <p:pic>
                      <p:nvPicPr>
                        <p:cNvPr id="5153"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itchFamily="2" charset="-122"/>
                </a:rPr>
                <a:t>wenshli@bupt.edu.cn</a:t>
              </a: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a:extLst>
              <a:ext uri="{FF2B5EF4-FFF2-40B4-BE49-F238E27FC236}">
                <a16:creationId xmlns:a16="http://schemas.microsoft.com/office/drawing/2014/main" id="{2A41BBDC-80EF-4613-8147-CFF6A6611F15}"/>
              </a:ext>
            </a:extLst>
          </p:cNvPr>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a:extLst>
              <a:ext uri="{FF2B5EF4-FFF2-40B4-BE49-F238E27FC236}">
                <a16:creationId xmlns:a16="http://schemas.microsoft.com/office/drawing/2014/main" id="{408409CD-240E-5C95-9743-B3988388BF2D}"/>
              </a:ext>
            </a:extLst>
          </p:cNvPr>
          <p:cNvSpPr txBox="1">
            <a:spLocks noChangeArrowheads="1"/>
          </p:cNvSpPr>
          <p:nvPr userDrawn="1"/>
        </p:nvSpPr>
        <p:spPr bwMode="auto">
          <a:xfrm>
            <a:off x="360000" y="252000"/>
            <a:ext cx="5241553" cy="114300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2829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a:extLst>
              <a:ext uri="{FF2B5EF4-FFF2-40B4-BE49-F238E27FC236}">
                <a16:creationId xmlns:a16="http://schemas.microsoft.com/office/drawing/2014/main" id="{CBDB8BB6-68DD-4B6F-AF6B-6131FC9E823D}"/>
              </a:ext>
            </a:extLst>
          </p:cNvPr>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extLst>
                <p:ext uri="{D42A27DB-BD31-4B8C-83A1-F6EECF244321}">
                  <p14:modId xmlns:p14="http://schemas.microsoft.com/office/powerpoint/2010/main" val="3744638467"/>
                </p:ext>
              </p:extLst>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name="剪辑" r:id="rId2" imgW="4732560" imgH="423000" progId="MS_ClipArt_Gallery.2">
                    <p:embed/>
                  </p:oleObj>
                </mc:Choice>
                <mc:Fallback>
                  <p:oleObj name="剪辑" r:id="rId2" imgW="4732560" imgH="423000" progId="MS_ClipArt_Gallery.2">
                    <p:embed/>
                    <p:pic>
                      <p:nvPicPr>
                        <p:cNvPr id="5153"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itchFamily="2" charset="-122"/>
                </a:rPr>
                <a:t>wenshli@bupt.edu.cn</a:t>
              </a: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a:extLst>
              <a:ext uri="{FF2B5EF4-FFF2-40B4-BE49-F238E27FC236}">
                <a16:creationId xmlns:a16="http://schemas.microsoft.com/office/drawing/2014/main" id="{2A41BBDC-80EF-4613-8147-CFF6A6611F15}"/>
              </a:ext>
            </a:extLst>
          </p:cNvPr>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a:extLst>
              <a:ext uri="{FF2B5EF4-FFF2-40B4-BE49-F238E27FC236}">
                <a16:creationId xmlns:a16="http://schemas.microsoft.com/office/drawing/2014/main" id="{408409CD-240E-5C95-9743-B3988388BF2D}"/>
              </a:ext>
            </a:extLst>
          </p:cNvPr>
          <p:cNvSpPr txBox="1">
            <a:spLocks noChangeArrowheads="1"/>
          </p:cNvSpPr>
          <p:nvPr userDrawn="1"/>
        </p:nvSpPr>
        <p:spPr bwMode="auto">
          <a:xfrm>
            <a:off x="360000" y="252000"/>
            <a:ext cx="5241553" cy="114300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6DAD563C-1915-5373-AB02-3AA21B69F725}"/>
              </a:ext>
            </a:extLst>
          </p:cNvPr>
          <p:cNvSpPr>
            <a:spLocks noGrp="1"/>
          </p:cNvSpPr>
          <p:nvPr>
            <p:ph type="dt" sz="half" idx="10"/>
          </p:nvPr>
        </p:nvSpPr>
        <p:spPr>
          <a:xfrm>
            <a:off x="4320000" y="5040000"/>
            <a:ext cx="3600000" cy="402963"/>
          </a:xfrm>
          <a:prstGeom prst="rect">
            <a:avLst/>
          </a:prstGeom>
        </p:spPr>
        <p:txBody>
          <a:bodyPr/>
          <a:lstStyle>
            <a:lvl1pPr algn="ctr">
              <a:defRPr sz="2000">
                <a:latin typeface="Times New Roman" panose="02020603050405020304" pitchFamily="18" charset="0"/>
                <a:ea typeface="楷体" panose="02010609060101010101" pitchFamily="49" charset="-122"/>
                <a:cs typeface="Times New Roman" panose="02020603050405020304" pitchFamily="18" charset="0"/>
              </a:defRPr>
            </a:lvl1pPr>
          </a:lstStyle>
          <a:p>
            <a:fld id="{52AFC293-A0EB-45BF-9983-5714B75A571C}" type="datetime3">
              <a:rPr lang="zh-CN" altLang="en-US" smtClean="0"/>
              <a:t>2024年9月2日星期一</a:t>
            </a:fld>
            <a:endParaRPr lang="zh-CN" altLang="en-US" dirty="0"/>
          </a:p>
        </p:txBody>
      </p:sp>
      <p:sp>
        <p:nvSpPr>
          <p:cNvPr id="5" name="标题 1">
            <a:extLst>
              <a:ext uri="{FF2B5EF4-FFF2-40B4-BE49-F238E27FC236}">
                <a16:creationId xmlns:a16="http://schemas.microsoft.com/office/drawing/2014/main" id="{F8DB766C-7813-08DC-053F-E7D2D4DC7502}"/>
              </a:ext>
            </a:extLst>
          </p:cNvPr>
          <p:cNvSpPr txBox="1">
            <a:spLocks/>
          </p:cNvSpPr>
          <p:nvPr userDrawn="1"/>
        </p:nvSpPr>
        <p:spPr bwMode="auto">
          <a:xfrm>
            <a:off x="5015880" y="203511"/>
            <a:ext cx="5760800" cy="11102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extLst>
      <p:ext uri="{BB962C8B-B14F-4D97-AF65-F5344CB8AC3E}">
        <p14:creationId xmlns:p14="http://schemas.microsoft.com/office/powerpoint/2010/main" val="132073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80000"/>
            <a:ext cx="11556000" cy="540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Tree>
    <p:extLst>
      <p:ext uri="{BB962C8B-B14F-4D97-AF65-F5344CB8AC3E}">
        <p14:creationId xmlns:p14="http://schemas.microsoft.com/office/powerpoint/2010/main" val="111204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60000" y="1080000"/>
            <a:ext cx="5760000" cy="540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p:cNvSpPr>
            <a:spLocks noGrp="1"/>
          </p:cNvSpPr>
          <p:nvPr>
            <p:ph sz="half" idx="2"/>
          </p:nvPr>
        </p:nvSpPr>
        <p:spPr>
          <a:xfrm>
            <a:off x="6240648" y="1080000"/>
            <a:ext cx="5688000" cy="540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pPr/>
              <a:t>‹#›</a:t>
            </a:fld>
            <a:endParaRPr lang="en-US" altLang="zh-CN"/>
          </a:p>
        </p:txBody>
      </p:sp>
    </p:spTree>
    <p:extLst>
      <p:ext uri="{BB962C8B-B14F-4D97-AF65-F5344CB8AC3E}">
        <p14:creationId xmlns:p14="http://schemas.microsoft.com/office/powerpoint/2010/main" val="329543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pPr/>
              <a:t>‹#›</a:t>
            </a:fld>
            <a:endParaRPr lang="en-US" altLang="zh-CN"/>
          </a:p>
        </p:txBody>
      </p:sp>
    </p:spTree>
    <p:extLst>
      <p:ext uri="{BB962C8B-B14F-4D97-AF65-F5344CB8AC3E}">
        <p14:creationId xmlns:p14="http://schemas.microsoft.com/office/powerpoint/2010/main" val="390111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40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40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55147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4122" name="Rectangle 26"/>
          <p:cNvSpPr>
            <a:spLocks noGrp="1" noChangeArrowheads="1"/>
          </p:cNvSpPr>
          <p:nvPr>
            <p:ph type="body" idx="1"/>
          </p:nvPr>
        </p:nvSpPr>
        <p:spPr bwMode="auto">
          <a:xfrm>
            <a:off x="360000" y="1080000"/>
            <a:ext cx="11556000" cy="54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p>
        </p:txBody>
      </p:sp>
      <p:sp>
        <p:nvSpPr>
          <p:cNvPr id="4125" name="Rectangle 29"/>
          <p:cNvSpPr>
            <a:spLocks noGrp="1" noChangeArrowheads="1"/>
          </p:cNvSpPr>
          <p:nvPr>
            <p:ph type="sldNum" sz="quarter" idx="4"/>
          </p:nvPr>
        </p:nvSpPr>
        <p:spPr bwMode="auto">
          <a:xfrm>
            <a:off x="11074400" y="6453188"/>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pPr/>
              <a:t>‹#›</a:t>
            </a:fld>
            <a:endParaRPr lang="en-US" altLang="zh-CN"/>
          </a:p>
        </p:txBody>
      </p:sp>
      <p:grpSp>
        <p:nvGrpSpPr>
          <p:cNvPr id="2" name="组合 1">
            <a:extLst>
              <a:ext uri="{FF2B5EF4-FFF2-40B4-BE49-F238E27FC236}">
                <a16:creationId xmlns:a16="http://schemas.microsoft.com/office/drawing/2014/main" id="{C97C6F2A-58FC-DA1E-64BA-12E37F77A954}"/>
              </a:ext>
            </a:extLst>
          </p:cNvPr>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680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80000"/>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3" name="日期占位符 3">
            <a:extLst>
              <a:ext uri="{FF2B5EF4-FFF2-40B4-BE49-F238E27FC236}">
                <a16:creationId xmlns:a16="http://schemas.microsoft.com/office/drawing/2014/main" id="{CD71A7D6-006D-FDEB-79F0-FC5E9D9523BC}"/>
              </a:ext>
            </a:extLst>
          </p:cNvPr>
          <p:cNvSpPr>
            <a:spLocks noGrp="1"/>
          </p:cNvSpPr>
          <p:nvPr>
            <p:ph type="dt" sz="half" idx="2"/>
          </p:nvPr>
        </p:nvSpPr>
        <p:spPr>
          <a:xfrm>
            <a:off x="387244" y="6455037"/>
            <a:ext cx="3600000" cy="402963"/>
          </a:xfrm>
          <a:prstGeom prst="rect">
            <a:avLst/>
          </a:prstGeom>
        </p:spPr>
        <p:txBody>
          <a:bodyPr/>
          <a:lstStyle>
            <a:lvl1pPr algn="ctr">
              <a:defRPr sz="2000">
                <a:latin typeface="Times New Roman" panose="02020603050405020304" pitchFamily="18" charset="0"/>
                <a:ea typeface="楷体" panose="02010609060101010101" pitchFamily="49" charset="-122"/>
                <a:cs typeface="Times New Roman" panose="02020603050405020304" pitchFamily="18" charset="0"/>
              </a:defRPr>
            </a:lvl1pPr>
          </a:lstStyle>
          <a:p>
            <a:fld id="{6FE94433-00FA-4F71-914E-060E62B54059}" type="datetime3">
              <a:rPr lang="zh-CN" altLang="en-US" smtClean="0"/>
              <a:t>2024年9月2日星期一</a:t>
            </a:fld>
            <a:endParaRPr lang="zh-CN" altLang="en-US" dirty="0"/>
          </a:p>
        </p:txBody>
      </p:sp>
    </p:spTree>
    <p:extLst>
      <p:ext uri="{BB962C8B-B14F-4D97-AF65-F5344CB8AC3E}">
        <p14:creationId xmlns:p14="http://schemas.microsoft.com/office/powerpoint/2010/main" val="73536429"/>
      </p:ext>
    </p:extLst>
  </p:cSld>
  <p:clrMap bg1="lt1" tx1="dk1" bg2="lt2" tx2="dk2" accent1="accent1" accent2="accent2" accent3="accent3" accent4="accent4" accent5="accent5" accent6="accent6" hlink="hlink" folHlink="folHlink"/>
  <p:sldLayoutIdLst>
    <p:sldLayoutId id="2147483702" r:id="rId1"/>
    <p:sldLayoutId id="2147483697" r:id="rId2"/>
    <p:sldLayoutId id="2147483698" r:id="rId3"/>
    <p:sldLayoutId id="2147483699" r:id="rId4"/>
    <p:sldLayoutId id="2147483700" r:id="rId5"/>
    <p:sldLayoutId id="2147483701" r:id="rId6"/>
  </p:sldLayoutIdLst>
  <p:hf sldNum="0"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OS--01--chapter%201%20%20Introduction.pptx"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ompiler.educg.net/"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3B6D7-A500-DA27-C4CE-E1DE71319D71}"/>
              </a:ext>
            </a:extLst>
          </p:cNvPr>
          <p:cNvSpPr>
            <a:spLocks noGrp="1"/>
          </p:cNvSpPr>
          <p:nvPr>
            <p:ph type="ctrTitle"/>
          </p:nvPr>
        </p:nvSpPr>
        <p:spPr/>
        <p:txBody>
          <a:bodyPr/>
          <a:lstStyle/>
          <a:p>
            <a:r>
              <a:rPr lang="en-US" altLang="zh-CN" sz="6000" noProof="0" dirty="0"/>
              <a:t>Operating System</a:t>
            </a:r>
            <a:endParaRPr lang="zh-CN" altLang="en-US" sz="6000" dirty="0"/>
          </a:p>
        </p:txBody>
      </p:sp>
    </p:spTree>
    <p:extLst>
      <p:ext uri="{BB962C8B-B14F-4D97-AF65-F5344CB8AC3E}">
        <p14:creationId xmlns:p14="http://schemas.microsoft.com/office/powerpoint/2010/main" val="16970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课程思政教育目标</a:t>
            </a:r>
          </a:p>
        </p:txBody>
      </p:sp>
      <p:sp>
        <p:nvSpPr>
          <p:cNvPr id="3" name="内容占位符 2"/>
          <p:cNvSpPr>
            <a:spLocks noGrp="1"/>
          </p:cNvSpPr>
          <p:nvPr>
            <p:ph idx="1"/>
          </p:nvPr>
        </p:nvSpPr>
        <p:spPr/>
        <p:txBody>
          <a:bodyPr/>
          <a:lstStyle/>
          <a:p>
            <a:pPr>
              <a:lnSpc>
                <a:spcPct val="120000"/>
              </a:lnSpc>
              <a:spcBef>
                <a:spcPts val="600"/>
              </a:spcBef>
            </a:pPr>
            <a:r>
              <a:rPr lang="zh-CN" altLang="en-US" dirty="0">
                <a:latin typeface="楷体" panose="02010609060101010101" pitchFamily="49" charset="-122"/>
              </a:rPr>
              <a:t>总体目标：</a:t>
            </a:r>
            <a:endParaRPr lang="en-US" altLang="zh-CN" dirty="0">
              <a:latin typeface="楷体" panose="02010609060101010101" pitchFamily="49" charset="-122"/>
            </a:endParaRPr>
          </a:p>
          <a:p>
            <a:pPr lvl="1">
              <a:lnSpc>
                <a:spcPct val="120000"/>
              </a:lnSpc>
              <a:spcBef>
                <a:spcPts val="600"/>
              </a:spcBef>
            </a:pPr>
            <a:r>
              <a:rPr lang="zh-CN" altLang="zh-CN" dirty="0">
                <a:latin typeface="楷体" panose="02010609060101010101" pitchFamily="49" charset="-122"/>
              </a:rPr>
              <a:t>坚持</a:t>
            </a:r>
            <a:r>
              <a:rPr lang="zh-CN" altLang="zh-CN" dirty="0">
                <a:solidFill>
                  <a:srgbClr val="0000CC"/>
                </a:solidFill>
                <a:latin typeface="楷体" panose="02010609060101010101" pitchFamily="49" charset="-122"/>
              </a:rPr>
              <a:t>立德树人</a:t>
            </a:r>
            <a:r>
              <a:rPr lang="zh-CN" altLang="zh-CN" dirty="0">
                <a:latin typeface="楷体" panose="02010609060101010101" pitchFamily="49" charset="-122"/>
              </a:rPr>
              <a:t>，以社会主义核心价值观为基石，在操作系统课</a:t>
            </a:r>
            <a:r>
              <a:rPr lang="zh-CN" altLang="en-US" dirty="0">
                <a:latin typeface="楷体" panose="02010609060101010101" pitchFamily="49" charset="-122"/>
              </a:rPr>
              <a:t>程</a:t>
            </a:r>
            <a:r>
              <a:rPr lang="zh-CN" altLang="zh-CN" dirty="0">
                <a:latin typeface="楷体" panose="02010609060101010101" pitchFamily="49" charset="-122"/>
              </a:rPr>
              <a:t>中有机地引入</a:t>
            </a:r>
            <a:r>
              <a:rPr lang="zh-CN" altLang="zh-CN" dirty="0">
                <a:solidFill>
                  <a:srgbClr val="0000CC"/>
                </a:solidFill>
                <a:latin typeface="楷体" panose="02010609060101010101" pitchFamily="49" charset="-122"/>
              </a:rPr>
              <a:t>爱国、诚信、责任</a:t>
            </a:r>
            <a:r>
              <a:rPr lang="zh-CN" altLang="en-US" dirty="0">
                <a:solidFill>
                  <a:srgbClr val="0000CC"/>
                </a:solidFill>
                <a:latin typeface="楷体" panose="02010609060101010101" pitchFamily="49" charset="-122"/>
              </a:rPr>
              <a:t>、</a:t>
            </a:r>
            <a:r>
              <a:rPr lang="zh-CN" altLang="zh-CN" dirty="0">
                <a:solidFill>
                  <a:srgbClr val="0000CC"/>
                </a:solidFill>
                <a:latin typeface="楷体" panose="02010609060101010101" pitchFamily="49" charset="-122"/>
              </a:rPr>
              <a:t>创新</a:t>
            </a:r>
            <a:r>
              <a:rPr lang="zh-CN" altLang="zh-CN" dirty="0">
                <a:latin typeface="楷体" panose="02010609060101010101" pitchFamily="49" charset="-122"/>
              </a:rPr>
              <a:t>等相关内容</a:t>
            </a:r>
            <a:r>
              <a:rPr lang="zh-CN" altLang="en-US" dirty="0">
                <a:latin typeface="楷体" panose="02010609060101010101" pitchFamily="49" charset="-122"/>
              </a:rPr>
              <a:t>；</a:t>
            </a:r>
            <a:endParaRPr lang="en-US" altLang="zh-CN" dirty="0">
              <a:latin typeface="楷体" panose="02010609060101010101" pitchFamily="49" charset="-122"/>
            </a:endParaRPr>
          </a:p>
          <a:p>
            <a:pPr lvl="1">
              <a:lnSpc>
                <a:spcPct val="120000"/>
              </a:lnSpc>
              <a:spcBef>
                <a:spcPts val="600"/>
              </a:spcBef>
            </a:pPr>
            <a:r>
              <a:rPr lang="zh-CN" altLang="zh-CN" dirty="0">
                <a:latin typeface="楷体" panose="02010609060101010101" pitchFamily="49" charset="-122"/>
              </a:rPr>
              <a:t>激发学生的学习动力，帮助学生树立正确的</a:t>
            </a:r>
            <a:r>
              <a:rPr lang="zh-CN" altLang="en-US" dirty="0">
                <a:latin typeface="楷体" panose="02010609060101010101" pitchFamily="49" charset="-122"/>
              </a:rPr>
              <a:t>世界观、</a:t>
            </a:r>
            <a:r>
              <a:rPr lang="zh-CN" altLang="zh-CN" dirty="0">
                <a:latin typeface="楷体" panose="02010609060101010101" pitchFamily="49" charset="-122"/>
              </a:rPr>
              <a:t>人生观和价值观</a:t>
            </a:r>
            <a:r>
              <a:rPr lang="zh-CN" altLang="en-US" dirty="0">
                <a:latin typeface="楷体" panose="02010609060101010101" pitchFamily="49" charset="-122"/>
              </a:rPr>
              <a:t>；</a:t>
            </a:r>
            <a:endParaRPr lang="en-US" altLang="zh-CN" dirty="0">
              <a:latin typeface="楷体" panose="02010609060101010101" pitchFamily="49" charset="-122"/>
            </a:endParaRPr>
          </a:p>
          <a:p>
            <a:pPr lvl="1">
              <a:lnSpc>
                <a:spcPct val="120000"/>
              </a:lnSpc>
              <a:spcBef>
                <a:spcPts val="600"/>
              </a:spcBef>
            </a:pPr>
            <a:r>
              <a:rPr lang="zh-CN" altLang="zh-CN" dirty="0">
                <a:latin typeface="楷体" panose="02010609060101010101" pitchFamily="49" charset="-122"/>
              </a:rPr>
              <a:t>对学生进行科学思维方法的训练，强化工程伦理教育</a:t>
            </a:r>
            <a:r>
              <a:rPr lang="zh-CN" altLang="en-US" dirty="0">
                <a:latin typeface="楷体" panose="02010609060101010101" pitchFamily="49" charset="-122"/>
              </a:rPr>
              <a:t>；</a:t>
            </a:r>
            <a:endParaRPr lang="en-US" altLang="zh-CN" dirty="0">
              <a:latin typeface="楷体" panose="02010609060101010101" pitchFamily="49" charset="-122"/>
            </a:endParaRPr>
          </a:p>
          <a:p>
            <a:pPr lvl="1">
              <a:lnSpc>
                <a:spcPct val="120000"/>
              </a:lnSpc>
              <a:spcBef>
                <a:spcPts val="600"/>
              </a:spcBef>
            </a:pPr>
            <a:r>
              <a:rPr lang="zh-CN" altLang="zh-CN" dirty="0">
                <a:latin typeface="楷体" panose="02010609060101010101" pitchFamily="49" charset="-122"/>
              </a:rPr>
              <a:t>激发学生探索未知、追求真理、勇攀科学高峰的社会责任感和使命感</a:t>
            </a:r>
            <a:r>
              <a:rPr lang="zh-CN" altLang="en-US" dirty="0">
                <a:latin typeface="楷体" panose="02010609060101010101" pitchFamily="49" charset="-122"/>
              </a:rPr>
              <a:t>；</a:t>
            </a:r>
            <a:endParaRPr lang="en-US" altLang="zh-CN" dirty="0">
              <a:latin typeface="楷体" panose="02010609060101010101" pitchFamily="49" charset="-122"/>
            </a:endParaRPr>
          </a:p>
          <a:p>
            <a:pPr lvl="1">
              <a:lnSpc>
                <a:spcPct val="120000"/>
              </a:lnSpc>
              <a:spcBef>
                <a:spcPts val="600"/>
              </a:spcBef>
            </a:pPr>
            <a:r>
              <a:rPr lang="zh-CN" altLang="zh-CN" dirty="0">
                <a:latin typeface="楷体" panose="02010609060101010101" pitchFamily="49" charset="-122"/>
              </a:rPr>
              <a:t>培养学生严谨求真的科学态度</a:t>
            </a:r>
            <a:r>
              <a:rPr lang="zh-CN" altLang="en-US" dirty="0">
                <a:latin typeface="楷体" panose="02010609060101010101" pitchFamily="49" charset="-122"/>
              </a:rPr>
              <a:t>以及</a:t>
            </a:r>
            <a:r>
              <a:rPr lang="zh-CN" altLang="zh-CN" dirty="0">
                <a:latin typeface="楷体" panose="02010609060101010101" pitchFamily="49" charset="-122"/>
              </a:rPr>
              <a:t>精益求精的大国工匠精神</a:t>
            </a:r>
            <a:r>
              <a:rPr lang="zh-CN" altLang="en-US" dirty="0">
                <a:latin typeface="楷体" panose="02010609060101010101" pitchFamily="49" charset="-122"/>
              </a:rPr>
              <a:t>；</a:t>
            </a:r>
            <a:endParaRPr lang="en-US" altLang="zh-CN" dirty="0">
              <a:latin typeface="楷体" panose="02010609060101010101" pitchFamily="49" charset="-122"/>
            </a:endParaRPr>
          </a:p>
          <a:p>
            <a:pPr lvl="1">
              <a:lnSpc>
                <a:spcPct val="120000"/>
              </a:lnSpc>
              <a:spcBef>
                <a:spcPts val="600"/>
              </a:spcBef>
            </a:pPr>
            <a:r>
              <a:rPr lang="zh-CN" altLang="zh-CN" dirty="0">
                <a:latin typeface="楷体" panose="02010609060101010101" pitchFamily="49" charset="-122"/>
              </a:rPr>
              <a:t>落实</a:t>
            </a:r>
            <a:r>
              <a:rPr lang="en-US" altLang="zh-CN" dirty="0">
                <a:latin typeface="楷体" panose="02010609060101010101" pitchFamily="49" charset="-122"/>
              </a:rPr>
              <a:t> “</a:t>
            </a:r>
            <a:r>
              <a:rPr lang="zh-CN" altLang="zh-CN" dirty="0">
                <a:latin typeface="楷体" panose="02010609060101010101" pitchFamily="49" charset="-122"/>
              </a:rPr>
              <a:t>价值引领、知识传授和能力培养</a:t>
            </a:r>
            <a:r>
              <a:rPr lang="en-US" altLang="zh-CN" dirty="0">
                <a:latin typeface="楷体" panose="02010609060101010101" pitchFamily="49" charset="-122"/>
              </a:rPr>
              <a:t>” </a:t>
            </a:r>
            <a:r>
              <a:rPr lang="zh-CN" altLang="zh-CN" dirty="0">
                <a:latin typeface="楷体" panose="02010609060101010101" pitchFamily="49" charset="-122"/>
              </a:rPr>
              <a:t>三位一体的育人目标。</a:t>
            </a:r>
            <a:endParaRPr lang="en-US" altLang="zh-CN" dirty="0">
              <a:latin typeface="楷体" panose="02010609060101010101" pitchFamily="49" charset="-122"/>
            </a:endParaRPr>
          </a:p>
          <a:p>
            <a:pPr>
              <a:lnSpc>
                <a:spcPct val="120000"/>
              </a:lnSpc>
              <a:spcBef>
                <a:spcPts val="600"/>
              </a:spcBef>
            </a:pPr>
            <a:r>
              <a:rPr lang="zh-CN" altLang="en-US" dirty="0">
                <a:latin typeface="楷体" panose="02010609060101010101" pitchFamily="49" charset="-122"/>
              </a:rPr>
              <a:t>具体目标</a:t>
            </a:r>
            <a:endParaRPr lang="en-US" altLang="zh-CN" dirty="0">
              <a:latin typeface="楷体" panose="02010609060101010101" pitchFamily="49" charset="-122"/>
            </a:endParaRPr>
          </a:p>
          <a:p>
            <a:pPr lvl="1">
              <a:lnSpc>
                <a:spcPct val="120000"/>
              </a:lnSpc>
              <a:spcBef>
                <a:spcPts val="600"/>
              </a:spcBef>
            </a:pPr>
            <a:r>
              <a:rPr lang="zh-CN" altLang="en-US" dirty="0">
                <a:latin typeface="楷体" panose="02010609060101010101" pitchFamily="49" charset="-122"/>
              </a:rPr>
              <a:t>家国情怀教育、社会公德教育、以及科学观教育</a:t>
            </a:r>
            <a:endParaRPr lang="en-US" altLang="zh-CN" dirty="0">
              <a:latin typeface="楷体" panose="02010609060101010101" pitchFamily="49" charset="-122"/>
            </a:endParaRPr>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10</a:t>
            </a:fld>
            <a:endParaRPr lang="en-US" altLang="zh-CN"/>
          </a:p>
        </p:txBody>
      </p:sp>
      <p:sp>
        <p:nvSpPr>
          <p:cNvPr id="5" name="对话气泡: 矩形 4">
            <a:extLst>
              <a:ext uri="{FF2B5EF4-FFF2-40B4-BE49-F238E27FC236}">
                <a16:creationId xmlns:a16="http://schemas.microsoft.com/office/drawing/2014/main" id="{F860F8BF-1D05-D58E-FCFB-6C2AAA85F3EF}"/>
              </a:ext>
            </a:extLst>
          </p:cNvPr>
          <p:cNvSpPr/>
          <p:nvPr/>
        </p:nvSpPr>
        <p:spPr bwMode="auto">
          <a:xfrm>
            <a:off x="1980000" y="4644000"/>
            <a:ext cx="7920880" cy="864096"/>
          </a:xfrm>
          <a:prstGeom prst="wedgeRectCallout">
            <a:avLst>
              <a:gd name="adj1" fmla="val -45024"/>
              <a:gd name="adj2" fmla="val 8692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zh-CN" dirty="0">
                <a:latin typeface="楷体" panose="02010609060101010101" pitchFamily="49" charset="-122"/>
                <a:ea typeface="楷体" panose="02010609060101010101" pitchFamily="49" charset="-122"/>
              </a:rPr>
              <a:t>树立社会主义核心价值观，培养有社会责任感和职业精神的专业人才，提高专业认同和专业自豪感等。</a:t>
            </a:r>
            <a:endParaRPr kumimoji="1"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
        <p:nvSpPr>
          <p:cNvPr id="6" name="对话气泡: 矩形 5">
            <a:extLst>
              <a:ext uri="{FF2B5EF4-FFF2-40B4-BE49-F238E27FC236}">
                <a16:creationId xmlns:a16="http://schemas.microsoft.com/office/drawing/2014/main" id="{1A3370EF-F8ED-FCE2-01D9-B0BD0F5FB866}"/>
              </a:ext>
            </a:extLst>
          </p:cNvPr>
          <p:cNvSpPr/>
          <p:nvPr/>
        </p:nvSpPr>
        <p:spPr bwMode="auto">
          <a:xfrm>
            <a:off x="3240000" y="4644000"/>
            <a:ext cx="7920880" cy="864096"/>
          </a:xfrm>
          <a:prstGeom prst="wedgeRectCallout">
            <a:avLst>
              <a:gd name="adj1" fmla="val -36921"/>
              <a:gd name="adj2" fmla="val 90990"/>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zh-CN" dirty="0">
                <a:latin typeface="楷体" panose="02010609060101010101" pitchFamily="49" charset="-122"/>
                <a:ea typeface="楷体" panose="02010609060101010101" pitchFamily="49" charset="-122"/>
              </a:rPr>
              <a:t>培养国家建设需要的高素质的计算机专业人才</a:t>
            </a:r>
            <a:endParaRPr kumimoji="1" lang="zh-CN" altLang="en-US" sz="24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
        <p:nvSpPr>
          <p:cNvPr id="7" name="对话气泡: 矩形 6">
            <a:extLst>
              <a:ext uri="{FF2B5EF4-FFF2-40B4-BE49-F238E27FC236}">
                <a16:creationId xmlns:a16="http://schemas.microsoft.com/office/drawing/2014/main" id="{E40BBA11-7BC3-7FE8-4A20-0A0C1F24788B}"/>
              </a:ext>
            </a:extLst>
          </p:cNvPr>
          <p:cNvSpPr/>
          <p:nvPr/>
        </p:nvSpPr>
        <p:spPr bwMode="auto">
          <a:xfrm>
            <a:off x="3780000" y="4644000"/>
            <a:ext cx="8172000" cy="864096"/>
          </a:xfrm>
          <a:prstGeom prst="wedgeRectCallout">
            <a:avLst>
              <a:gd name="adj1" fmla="val -14970"/>
              <a:gd name="adj2" fmla="val 9302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20000"/>
              </a:lnSpc>
              <a:spcBef>
                <a:spcPts val="600"/>
              </a:spcBef>
            </a:pPr>
            <a:r>
              <a:rPr lang="zh-CN" altLang="zh-CN" dirty="0">
                <a:latin typeface="楷体" panose="02010609060101010101" pitchFamily="49" charset="-122"/>
                <a:ea typeface="楷体" panose="02010609060101010101" pitchFamily="49" charset="-122"/>
              </a:rPr>
              <a:t>培养文化自信、求真求实求是的科学态度和辩证思维</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提升解决复杂工程问题的能力</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强化学术诚信</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增强职业信心。</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323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CC370-129B-4F8B-8472-49CC89CCD461}"/>
              </a:ext>
            </a:extLst>
          </p:cNvPr>
          <p:cNvSpPr>
            <a:spLocks noGrp="1"/>
          </p:cNvSpPr>
          <p:nvPr>
            <p:ph type="title"/>
          </p:nvPr>
        </p:nvSpPr>
        <p:spPr/>
        <p:txBody>
          <a:bodyPr/>
          <a:lstStyle/>
          <a:p>
            <a:r>
              <a:rPr lang="zh-CN" altLang="en-US" dirty="0"/>
              <a:t>课程目标</a:t>
            </a:r>
          </a:p>
        </p:txBody>
      </p:sp>
      <p:sp>
        <p:nvSpPr>
          <p:cNvPr id="4" name="灯片编号占位符 3">
            <a:extLst>
              <a:ext uri="{FF2B5EF4-FFF2-40B4-BE49-F238E27FC236}">
                <a16:creationId xmlns:a16="http://schemas.microsoft.com/office/drawing/2014/main" id="{087A24EB-893F-4D8D-9AAC-34549595B87A}"/>
              </a:ext>
            </a:extLst>
          </p:cNvPr>
          <p:cNvSpPr>
            <a:spLocks noGrp="1"/>
          </p:cNvSpPr>
          <p:nvPr>
            <p:ph type="sldNum" sz="quarter" idx="12"/>
          </p:nvPr>
        </p:nvSpPr>
        <p:spPr>
          <a:xfrm>
            <a:off x="11451595" y="6480000"/>
            <a:ext cx="720000" cy="360000"/>
          </a:xfrm>
          <a:prstGeom prst="rect">
            <a:avLst/>
          </a:prstGeom>
        </p:spPr>
        <p:txBody>
          <a:bodyPr/>
          <a:lstStyle>
            <a:defPPr>
              <a:defRPr lang="zh-CN"/>
            </a:defPPr>
            <a:lvl1pPr algn="ctr" rtl="0" fontAlgn="base">
              <a:spcBef>
                <a:spcPct val="0"/>
              </a:spcBef>
              <a:spcAft>
                <a:spcPct val="0"/>
              </a:spcAft>
              <a:defRPr sz="1600" kern="1200">
                <a:solidFill>
                  <a:schemeClr val="tx1"/>
                </a:solidFill>
                <a:latin typeface="Times New Roman" panose="02020603050405020304" pitchFamily="18" charset="0"/>
                <a:ea typeface="+mj-ea"/>
                <a:cs typeface="Times New Roman" panose="02020603050405020304" pitchFamily="18" charset="0"/>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fld id="{69257AB5-3DBD-47A4-92BF-5AE4720BE289}" type="slidenum">
              <a:rPr lang="en-US" altLang="zh-CN" smtClean="0"/>
              <a:pPr/>
              <a:t>11</a:t>
            </a:fld>
            <a:endParaRPr lang="en-US" altLang="zh-CN" dirty="0"/>
          </a:p>
        </p:txBody>
      </p:sp>
      <p:grpSp>
        <p:nvGrpSpPr>
          <p:cNvPr id="14" name="组合 13">
            <a:extLst>
              <a:ext uri="{FF2B5EF4-FFF2-40B4-BE49-F238E27FC236}">
                <a16:creationId xmlns:a16="http://schemas.microsoft.com/office/drawing/2014/main" id="{364501E9-AF58-7ABC-FF9E-D62AD3B44282}"/>
              </a:ext>
            </a:extLst>
          </p:cNvPr>
          <p:cNvGrpSpPr/>
          <p:nvPr/>
        </p:nvGrpSpPr>
        <p:grpSpPr>
          <a:xfrm>
            <a:off x="110335" y="1223755"/>
            <a:ext cx="6165047" cy="5112000"/>
            <a:chOff x="335998" y="1223755"/>
            <a:chExt cx="6570091" cy="5112000"/>
          </a:xfrm>
        </p:grpSpPr>
        <p:pic>
          <p:nvPicPr>
            <p:cNvPr id="13" name="图片 12">
              <a:extLst>
                <a:ext uri="{FF2B5EF4-FFF2-40B4-BE49-F238E27FC236}">
                  <a16:creationId xmlns:a16="http://schemas.microsoft.com/office/drawing/2014/main" id="{1C43577F-3B57-E41B-7B2B-686B6FA5FAD3}"/>
                </a:ext>
              </a:extLst>
            </p:cNvPr>
            <p:cNvPicPr>
              <a:picLocks noChangeAspect="1"/>
            </p:cNvPicPr>
            <p:nvPr/>
          </p:nvPicPr>
          <p:blipFill>
            <a:blip r:embed="rId3"/>
            <a:stretch>
              <a:fillRect/>
            </a:stretch>
          </p:blipFill>
          <p:spPr>
            <a:xfrm>
              <a:off x="335998" y="1223755"/>
              <a:ext cx="6570091" cy="5112000"/>
            </a:xfrm>
            <a:prstGeom prst="rect">
              <a:avLst/>
            </a:prstGeom>
          </p:spPr>
        </p:pic>
        <p:sp>
          <p:nvSpPr>
            <p:cNvPr id="11" name="文本框 10">
              <a:extLst>
                <a:ext uri="{FF2B5EF4-FFF2-40B4-BE49-F238E27FC236}">
                  <a16:creationId xmlns:a16="http://schemas.microsoft.com/office/drawing/2014/main" id="{661AE3F2-FBC1-380D-BC48-E2D7F1E6AE08}"/>
                </a:ext>
              </a:extLst>
            </p:cNvPr>
            <p:cNvSpPr txBox="1"/>
            <p:nvPr/>
          </p:nvSpPr>
          <p:spPr>
            <a:xfrm>
              <a:off x="2598262" y="1898830"/>
              <a:ext cx="2012573" cy="3970318"/>
            </a:xfrm>
            <a:prstGeom prst="rect">
              <a:avLst/>
            </a:prstGeom>
            <a:noFill/>
          </p:spPr>
          <p:txBody>
            <a:bodyPr wrap="square" rtlCol="0">
              <a:spAutoFit/>
            </a:bodyPr>
            <a:lstStyle/>
            <a:p>
              <a:pPr algn="ctr">
                <a:lnSpc>
                  <a:spcPct val="250000"/>
                </a:lnSpc>
              </a:pPr>
              <a:r>
                <a:rPr lang="zh-CN" altLang="en-US" sz="3200" b="1" dirty="0">
                  <a:solidFill>
                    <a:schemeClr val="bg1"/>
                  </a:solidFill>
                  <a:latin typeface="楷体" panose="02010609060101010101" pitchFamily="49" charset="-122"/>
                  <a:ea typeface="楷体" panose="02010609060101010101" pitchFamily="49" charset="-122"/>
                </a:rPr>
                <a:t>价值目标</a:t>
              </a:r>
              <a:endParaRPr lang="en-US" altLang="zh-CN" sz="3200" b="1" dirty="0">
                <a:solidFill>
                  <a:schemeClr val="bg1"/>
                </a:solidFill>
                <a:latin typeface="楷体" panose="02010609060101010101" pitchFamily="49" charset="-122"/>
                <a:ea typeface="楷体" panose="02010609060101010101" pitchFamily="49" charset="-122"/>
              </a:endParaRPr>
            </a:p>
            <a:p>
              <a:pPr algn="ctr">
                <a:lnSpc>
                  <a:spcPct val="250000"/>
                </a:lnSpc>
              </a:pPr>
              <a:r>
                <a:rPr lang="zh-CN" altLang="en-US" sz="3200" b="1" dirty="0">
                  <a:solidFill>
                    <a:schemeClr val="bg1"/>
                  </a:solidFill>
                  <a:latin typeface="楷体" panose="02010609060101010101" pitchFamily="49" charset="-122"/>
                  <a:ea typeface="楷体" panose="02010609060101010101" pitchFamily="49" charset="-122"/>
                </a:rPr>
                <a:t>能力目标</a:t>
              </a:r>
              <a:endParaRPr lang="en-US" altLang="zh-CN" sz="1050" b="1" dirty="0">
                <a:solidFill>
                  <a:schemeClr val="bg1"/>
                </a:solidFill>
                <a:latin typeface="楷体" panose="02010609060101010101" pitchFamily="49" charset="-122"/>
                <a:ea typeface="楷体" panose="02010609060101010101" pitchFamily="49" charset="-122"/>
              </a:endParaRPr>
            </a:p>
            <a:p>
              <a:pPr algn="ctr">
                <a:lnSpc>
                  <a:spcPct val="250000"/>
                </a:lnSpc>
              </a:pPr>
              <a:r>
                <a:rPr lang="en-US" altLang="zh-CN" sz="1050" b="1" dirty="0">
                  <a:solidFill>
                    <a:schemeClr val="bg1"/>
                  </a:solidFill>
                  <a:latin typeface="楷体" panose="02010609060101010101" pitchFamily="49" charset="-122"/>
                  <a:ea typeface="楷体" panose="02010609060101010101" pitchFamily="49" charset="-122"/>
                </a:rPr>
                <a:t>  </a:t>
              </a:r>
              <a:endParaRPr lang="en-US" altLang="zh-CN" sz="3200" b="1" dirty="0">
                <a:solidFill>
                  <a:schemeClr val="bg1"/>
                </a:solidFill>
                <a:latin typeface="楷体" panose="02010609060101010101" pitchFamily="49" charset="-122"/>
                <a:ea typeface="楷体" panose="02010609060101010101" pitchFamily="49" charset="-122"/>
              </a:endParaRPr>
            </a:p>
            <a:p>
              <a:pPr algn="ctr">
                <a:lnSpc>
                  <a:spcPct val="250000"/>
                </a:lnSpc>
              </a:pPr>
              <a:r>
                <a:rPr lang="zh-CN" altLang="en-US" sz="3200" b="1" dirty="0">
                  <a:solidFill>
                    <a:schemeClr val="bg1"/>
                  </a:solidFill>
                  <a:latin typeface="楷体" panose="02010609060101010101" pitchFamily="49" charset="-122"/>
                  <a:ea typeface="楷体" panose="02010609060101010101" pitchFamily="49" charset="-122"/>
                </a:rPr>
                <a:t>知识目标</a:t>
              </a:r>
            </a:p>
          </p:txBody>
        </p:sp>
      </p:grpSp>
      <p:sp>
        <p:nvSpPr>
          <p:cNvPr id="15" name="文本框 14">
            <a:extLst>
              <a:ext uri="{FF2B5EF4-FFF2-40B4-BE49-F238E27FC236}">
                <a16:creationId xmlns:a16="http://schemas.microsoft.com/office/drawing/2014/main" id="{789EB75F-8C64-7441-BD2D-A3C4403F4063}"/>
              </a:ext>
            </a:extLst>
          </p:cNvPr>
          <p:cNvSpPr txBox="1"/>
          <p:nvPr/>
        </p:nvSpPr>
        <p:spPr>
          <a:xfrm>
            <a:off x="6275382" y="4914165"/>
            <a:ext cx="5221218" cy="1384995"/>
          </a:xfrm>
          <a:prstGeom prst="rect">
            <a:avLst/>
          </a:prstGeom>
          <a:noFill/>
        </p:spPr>
        <p:txBody>
          <a:bodyPr wrap="square" rtlCol="0">
            <a:spAutoFit/>
          </a:bodyPr>
          <a:lstStyle/>
          <a:p>
            <a:pPr lvl="0"/>
            <a:r>
              <a:rPr lang="zh-CN" altLang="zh-CN" sz="2800" b="1" dirty="0">
                <a:latin typeface="楷体" panose="02010609060101010101" pitchFamily="49" charset="-122"/>
                <a:ea typeface="楷体" panose="02010609060101010101" pitchFamily="49" charset="-122"/>
              </a:rPr>
              <a:t>掌握概念</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理解工作机制和实现</a:t>
            </a:r>
            <a:r>
              <a:rPr lang="zh-CN" altLang="zh-CN" sz="2800" b="1" dirty="0">
                <a:latin typeface="楷体" panose="02010609060101010101" pitchFamily="49" charset="-122"/>
                <a:ea typeface="楷体" panose="02010609060101010101" pitchFamily="49" charset="-122"/>
              </a:rPr>
              <a:t>原理</a:t>
            </a:r>
            <a:endParaRPr lang="zh-CN" altLang="zh-CN" sz="2800" dirty="0">
              <a:latin typeface="楷体" panose="02010609060101010101" pitchFamily="49" charset="-122"/>
              <a:ea typeface="楷体" panose="02010609060101010101" pitchFamily="49" charset="-122"/>
            </a:endParaRPr>
          </a:p>
          <a:p>
            <a:pPr lvl="0"/>
            <a:r>
              <a:rPr lang="zh-CN" altLang="zh-CN" sz="2800" b="1" dirty="0">
                <a:latin typeface="楷体" panose="02010609060101010101" pitchFamily="49" charset="-122"/>
                <a:ea typeface="楷体" panose="02010609060101010101" pitchFamily="49" charset="-122"/>
              </a:rPr>
              <a:t>掌握实现方法和</a:t>
            </a:r>
            <a:r>
              <a:rPr lang="zh-CN" altLang="en-US" sz="2800" b="1" dirty="0">
                <a:latin typeface="楷体" panose="02010609060101010101" pitchFamily="49" charset="-122"/>
                <a:ea typeface="楷体" panose="02010609060101010101" pitchFamily="49" charset="-122"/>
              </a:rPr>
              <a:t>实现</a:t>
            </a:r>
            <a:r>
              <a:rPr lang="zh-CN" altLang="zh-CN" sz="2800" b="1" dirty="0">
                <a:latin typeface="楷体" panose="02010609060101010101" pitchFamily="49" charset="-122"/>
                <a:ea typeface="楷体" panose="02010609060101010101" pitchFamily="49" charset="-122"/>
              </a:rPr>
              <a:t>技术</a:t>
            </a:r>
            <a:endParaRPr lang="zh-CN" altLang="en-US" sz="2800" dirty="0">
              <a:latin typeface="楷体" panose="02010609060101010101" pitchFamily="49" charset="-122"/>
              <a:ea typeface="楷体" panose="02010609060101010101" pitchFamily="49" charset="-122"/>
            </a:endParaRPr>
          </a:p>
        </p:txBody>
      </p:sp>
      <p:sp>
        <p:nvSpPr>
          <p:cNvPr id="16" name="文本框 15">
            <a:extLst>
              <a:ext uri="{FF2B5EF4-FFF2-40B4-BE49-F238E27FC236}">
                <a16:creationId xmlns:a16="http://schemas.microsoft.com/office/drawing/2014/main" id="{B47983FD-A45A-EE59-FCCA-34BD10E3CC76}"/>
              </a:ext>
            </a:extLst>
          </p:cNvPr>
          <p:cNvSpPr txBox="1"/>
          <p:nvPr/>
        </p:nvSpPr>
        <p:spPr>
          <a:xfrm>
            <a:off x="5330915" y="3113965"/>
            <a:ext cx="6525083" cy="1815882"/>
          </a:xfrm>
          <a:prstGeom prst="rect">
            <a:avLst/>
          </a:prstGeom>
          <a:noFill/>
        </p:spPr>
        <p:txBody>
          <a:bodyPr wrap="square" rtlCol="0">
            <a:spAutoFit/>
          </a:bodyPr>
          <a:lstStyle/>
          <a:p>
            <a:pPr lvl="0"/>
            <a:r>
              <a:rPr lang="zh-CN" altLang="zh-CN" sz="2800" b="1" dirty="0">
                <a:latin typeface="楷体" panose="02010609060101010101" pitchFamily="49" charset="-122"/>
                <a:ea typeface="楷体" panose="02010609060101010101" pitchFamily="49" charset="-122"/>
              </a:rPr>
              <a:t>学习能力</a:t>
            </a:r>
            <a:r>
              <a:rPr lang="zh-CN" altLang="en-US" sz="2800" b="1" dirty="0">
                <a:latin typeface="楷体" panose="02010609060101010101" pitchFamily="49" charset="-122"/>
                <a:ea typeface="楷体" panose="02010609060101010101" pitchFamily="49" charset="-122"/>
              </a:rPr>
              <a:t>和</a:t>
            </a:r>
            <a:r>
              <a:rPr lang="zh-CN" altLang="zh-CN" sz="2800" b="1" dirty="0">
                <a:latin typeface="楷体" panose="02010609060101010101" pitchFamily="49" charset="-122"/>
                <a:ea typeface="楷体" panose="02010609060101010101" pitchFamily="49" charset="-122"/>
              </a:rPr>
              <a:t>有效沟通能力</a:t>
            </a:r>
            <a:br>
              <a:rPr lang="en-US" altLang="zh-CN" sz="2800" b="1" dirty="0">
                <a:latin typeface="楷体" panose="02010609060101010101" pitchFamily="49" charset="-122"/>
                <a:ea typeface="楷体" panose="02010609060101010101" pitchFamily="49" charset="-122"/>
              </a:rPr>
            </a:br>
            <a:r>
              <a:rPr lang="zh-CN" altLang="zh-CN" sz="2800" b="1" dirty="0">
                <a:latin typeface="楷体" panose="02010609060101010101" pitchFamily="49" charset="-122"/>
                <a:ea typeface="楷体" panose="02010609060101010101" pitchFamily="49" charset="-122"/>
              </a:rPr>
              <a:t>团队协作</a:t>
            </a:r>
            <a:r>
              <a:rPr lang="zh-CN" altLang="en-US" sz="2800" b="1" dirty="0">
                <a:latin typeface="楷体" panose="02010609060101010101" pitchFamily="49" charset="-122"/>
                <a:ea typeface="楷体" panose="02010609060101010101" pitchFamily="49" charset="-122"/>
              </a:rPr>
              <a:t>和</a:t>
            </a:r>
            <a:r>
              <a:rPr lang="zh-CN" altLang="zh-CN" sz="2800" b="1" dirty="0">
                <a:latin typeface="楷体" panose="02010609060101010101" pitchFamily="49" charset="-122"/>
                <a:ea typeface="楷体" panose="02010609060101010101" pitchFamily="49" charset="-122"/>
              </a:rPr>
              <a:t>组织管理能力</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采用科学方法开展研究能力</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对问题建模分析能力和解决能力</a:t>
            </a:r>
            <a:endParaRPr lang="zh-CN" altLang="zh-CN" sz="2800" dirty="0">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4E625EBE-65A5-45C8-88FF-BEAD9603ACE4}"/>
              </a:ext>
            </a:extLst>
          </p:cNvPr>
          <p:cNvSpPr txBox="1"/>
          <p:nvPr/>
        </p:nvSpPr>
        <p:spPr>
          <a:xfrm>
            <a:off x="4341447" y="1208073"/>
            <a:ext cx="7514551" cy="1815882"/>
          </a:xfrm>
          <a:prstGeom prst="rect">
            <a:avLst/>
          </a:prstGeom>
          <a:noFill/>
        </p:spPr>
        <p:txBody>
          <a:bodyPr wrap="square" rtlCol="0">
            <a:spAutoFit/>
          </a:bodyPr>
          <a:lstStyle/>
          <a:p>
            <a:pPr lvl="0"/>
            <a:r>
              <a:rPr lang="zh-CN" altLang="en-US" sz="2800" b="1" dirty="0">
                <a:latin typeface="楷体" panose="02010609060101010101" pitchFamily="49" charset="-122"/>
                <a:ea typeface="楷体" panose="02010609060101010101" pitchFamily="49" charset="-122"/>
              </a:rPr>
              <a:t>爱国爱校爱专业，使命感和责任担当</a:t>
            </a:r>
            <a:endParaRPr lang="zh-CN"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增强文化自信，培养人文关怀</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强化</a:t>
            </a:r>
            <a:r>
              <a:rPr lang="zh-CN" altLang="zh-CN" sz="2800" b="1" dirty="0">
                <a:latin typeface="楷体" panose="02010609060101010101" pitchFamily="49" charset="-122"/>
                <a:ea typeface="楷体" panose="02010609060101010101" pitchFamily="49" charset="-122"/>
              </a:rPr>
              <a:t>社会公德</a:t>
            </a:r>
            <a:r>
              <a:rPr lang="zh-CN" altLang="en-US" sz="2800" b="1" dirty="0">
                <a:latin typeface="楷体" panose="02010609060101010101" pitchFamily="49" charset="-122"/>
                <a:ea typeface="楷体" panose="02010609060101010101" pitchFamily="49" charset="-122"/>
              </a:rPr>
              <a:t>意识</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辨证思维、发展观，严谨求真的</a:t>
            </a:r>
            <a:r>
              <a:rPr lang="zh-CN" altLang="zh-CN" sz="2800" b="1" dirty="0">
                <a:latin typeface="楷体" panose="02010609060101010101" pitchFamily="49" charset="-122"/>
                <a:ea typeface="楷体" panose="02010609060101010101" pitchFamily="49" charset="-122"/>
              </a:rPr>
              <a:t>科学</a:t>
            </a:r>
            <a:r>
              <a:rPr lang="zh-CN" altLang="en-US" sz="2800" b="1" dirty="0">
                <a:latin typeface="楷体" panose="02010609060101010101" pitchFamily="49" charset="-122"/>
                <a:ea typeface="楷体" panose="02010609060101010101" pitchFamily="49" charset="-122"/>
              </a:rPr>
              <a:t>态度</a:t>
            </a:r>
            <a:endParaRPr lang="zh-CN"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5322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dirty="0"/>
              <a:t>Course program</a:t>
            </a:r>
          </a:p>
        </p:txBody>
      </p:sp>
      <p:sp>
        <p:nvSpPr>
          <p:cNvPr id="77827" name="Rectangle 3"/>
          <p:cNvSpPr>
            <a:spLocks noGrp="1" noChangeArrowheads="1"/>
          </p:cNvSpPr>
          <p:nvPr>
            <p:ph sz="half" idx="1"/>
          </p:nvPr>
        </p:nvSpPr>
        <p:spPr>
          <a:xfrm>
            <a:off x="360000" y="1080000"/>
            <a:ext cx="6456080" cy="5400000"/>
          </a:xfrm>
        </p:spPr>
        <p:txBody>
          <a:bodyPr>
            <a:normAutofit fontScale="92500" lnSpcReduction="10000"/>
          </a:bodyPr>
          <a:lstStyle/>
          <a:p>
            <a:pPr marL="381000">
              <a:lnSpc>
                <a:spcPct val="120000"/>
              </a:lnSpc>
              <a:spcBef>
                <a:spcPts val="600"/>
              </a:spcBef>
            </a:pPr>
            <a:r>
              <a:rPr lang="en-US" altLang="zh-CN" dirty="0"/>
              <a:t>Book </a:t>
            </a:r>
          </a:p>
          <a:p>
            <a:pPr marL="781050" lvl="1">
              <a:lnSpc>
                <a:spcPct val="120000"/>
              </a:lnSpc>
              <a:spcBef>
                <a:spcPts val="600"/>
              </a:spcBef>
            </a:pPr>
            <a:r>
              <a:rPr lang="en-US" altLang="zh-CN" dirty="0">
                <a:solidFill>
                  <a:srgbClr val="0000FF"/>
                </a:solidFill>
              </a:rPr>
              <a:t>Operating System Concepts (7th Edition)</a:t>
            </a:r>
            <a:br>
              <a:rPr lang="en-US" altLang="zh-CN" dirty="0"/>
            </a:br>
            <a:r>
              <a:rPr lang="en-US" altLang="zh-CN" dirty="0"/>
              <a:t>Abraham </a:t>
            </a:r>
            <a:r>
              <a:rPr lang="en-US" altLang="zh-CN" dirty="0" err="1"/>
              <a:t>Silberschatz</a:t>
            </a:r>
            <a:r>
              <a:rPr lang="en-US" altLang="zh-CN" dirty="0"/>
              <a:t>, Peter Baer Galvin, Greg Gagne</a:t>
            </a:r>
            <a:br>
              <a:rPr lang="en-US" altLang="zh-CN" dirty="0"/>
            </a:br>
            <a:r>
              <a:rPr lang="zh-CN" altLang="en-US" dirty="0"/>
              <a:t>（高等教育出版社）</a:t>
            </a:r>
          </a:p>
          <a:p>
            <a:pPr marL="381000">
              <a:lnSpc>
                <a:spcPct val="120000"/>
              </a:lnSpc>
              <a:spcBef>
                <a:spcPts val="600"/>
              </a:spcBef>
            </a:pPr>
            <a:r>
              <a:rPr lang="en-US" altLang="zh-CN" dirty="0"/>
              <a:t>References</a:t>
            </a:r>
          </a:p>
          <a:p>
            <a:pPr marL="781050" lvl="1">
              <a:lnSpc>
                <a:spcPct val="120000"/>
              </a:lnSpc>
              <a:spcBef>
                <a:spcPts val="600"/>
              </a:spcBef>
            </a:pPr>
            <a:r>
              <a:rPr lang="zh-CN" altLang="en-US" dirty="0">
                <a:solidFill>
                  <a:srgbClr val="0000FF"/>
                </a:solidFill>
              </a:rPr>
              <a:t>操作系统概念 </a:t>
            </a:r>
            <a:r>
              <a:rPr lang="en-US" altLang="zh-CN" dirty="0">
                <a:solidFill>
                  <a:srgbClr val="0000FF"/>
                </a:solidFill>
              </a:rPr>
              <a:t>(9th Edition)</a:t>
            </a:r>
            <a:br>
              <a:rPr lang="en-US" altLang="zh-CN" dirty="0"/>
            </a:br>
            <a:r>
              <a:rPr lang="en-US" altLang="zh-CN" dirty="0"/>
              <a:t>[</a:t>
            </a:r>
            <a:r>
              <a:rPr lang="zh-CN" altLang="en-US" dirty="0"/>
              <a:t>美</a:t>
            </a:r>
            <a:r>
              <a:rPr lang="en-US" altLang="zh-CN" dirty="0"/>
              <a:t>] Abraham </a:t>
            </a:r>
            <a:r>
              <a:rPr lang="en-US" altLang="zh-CN" dirty="0" err="1"/>
              <a:t>Silberschatz</a:t>
            </a:r>
            <a:r>
              <a:rPr lang="en-US" altLang="zh-CN" dirty="0"/>
              <a:t>, </a:t>
            </a:r>
            <a:br>
              <a:rPr lang="en-US" altLang="zh-CN" dirty="0"/>
            </a:br>
            <a:r>
              <a:rPr lang="en-US" altLang="zh-CN" dirty="0"/>
              <a:t>Peter Baer Galvin, Greg Gagne </a:t>
            </a:r>
            <a:r>
              <a:rPr lang="zh-CN" altLang="en-US" dirty="0"/>
              <a:t>著</a:t>
            </a:r>
            <a:br>
              <a:rPr lang="en-US" altLang="zh-CN" dirty="0"/>
            </a:br>
            <a:r>
              <a:rPr lang="zh-CN" altLang="en-US" dirty="0"/>
              <a:t>郑扣根  唐杰  李善平  译  </a:t>
            </a:r>
            <a:br>
              <a:rPr lang="en-US" altLang="zh-CN" dirty="0"/>
            </a:br>
            <a:r>
              <a:rPr lang="en-US" altLang="zh-CN" dirty="0"/>
              <a:t>(</a:t>
            </a:r>
            <a:r>
              <a:rPr lang="zh-CN" altLang="en-US" dirty="0"/>
              <a:t>机械工业出版社</a:t>
            </a:r>
            <a:r>
              <a:rPr lang="en-US" altLang="zh-CN" dirty="0"/>
              <a:t>)</a:t>
            </a:r>
          </a:p>
          <a:p>
            <a:pPr marL="781050" lvl="1">
              <a:lnSpc>
                <a:spcPct val="120000"/>
              </a:lnSpc>
              <a:spcBef>
                <a:spcPts val="600"/>
              </a:spcBef>
            </a:pPr>
            <a:r>
              <a:rPr lang="en-US" altLang="zh-CN" dirty="0" err="1">
                <a:solidFill>
                  <a:srgbClr val="0000FF"/>
                </a:solidFill>
              </a:rPr>
              <a:t>openEuler</a:t>
            </a:r>
            <a:r>
              <a:rPr lang="zh-CN" altLang="en-US" dirty="0">
                <a:solidFill>
                  <a:srgbClr val="0000FF"/>
                </a:solidFill>
              </a:rPr>
              <a:t>操作系统</a:t>
            </a:r>
            <a:br>
              <a:rPr lang="en-US" altLang="zh-CN" dirty="0">
                <a:solidFill>
                  <a:srgbClr val="0000FF"/>
                </a:solidFill>
              </a:rPr>
            </a:br>
            <a:r>
              <a:rPr lang="zh-CN" altLang="en-US" dirty="0"/>
              <a:t>任炬  张尧学  彭许红</a:t>
            </a:r>
            <a:r>
              <a:rPr lang="en-US" altLang="zh-CN" dirty="0"/>
              <a:t>.</a:t>
            </a:r>
            <a:r>
              <a:rPr lang="zh-CN" altLang="en-US" dirty="0"/>
              <a:t>（清华大学出版社）</a:t>
            </a:r>
            <a:endParaRPr lang="en-US" altLang="zh-CN" dirty="0"/>
          </a:p>
        </p:txBody>
      </p:sp>
      <p:sp>
        <p:nvSpPr>
          <p:cNvPr id="409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25F41CF9-C1CC-44D1-9BBC-2BBB2A9C55C7}" type="slidenum">
              <a:rPr lang="en-US" altLang="zh-CN" sz="1400">
                <a:latin typeface="Arial" charset="0"/>
              </a:rPr>
              <a:pPr eaLnBrk="1" hangingPunct="1"/>
              <a:t>12</a:t>
            </a:fld>
            <a:endParaRPr lang="en-US" altLang="zh-CN" sz="1400">
              <a:latin typeface="Arial" charset="0"/>
            </a:endParaRPr>
          </a:p>
        </p:txBody>
      </p:sp>
      <p:pic>
        <p:nvPicPr>
          <p:cNvPr id="5" name="图片 4">
            <a:extLst>
              <a:ext uri="{FF2B5EF4-FFF2-40B4-BE49-F238E27FC236}">
                <a16:creationId xmlns:a16="http://schemas.microsoft.com/office/drawing/2014/main" id="{60E99392-C161-96D2-2B3A-ED7F58794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146" y="434165"/>
            <a:ext cx="2160000" cy="2802143"/>
          </a:xfrm>
          <a:prstGeom prst="rect">
            <a:avLst/>
          </a:prstGeom>
        </p:spPr>
      </p:pic>
      <p:pic>
        <p:nvPicPr>
          <p:cNvPr id="8" name="图片 7">
            <a:extLst>
              <a:ext uri="{FF2B5EF4-FFF2-40B4-BE49-F238E27FC236}">
                <a16:creationId xmlns:a16="http://schemas.microsoft.com/office/drawing/2014/main" id="{553EADDC-75A7-C521-4EA3-754869C70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146" y="3464505"/>
            <a:ext cx="2160000" cy="3049412"/>
          </a:xfrm>
          <a:prstGeom prst="rect">
            <a:avLst/>
          </a:prstGeom>
        </p:spPr>
      </p:pic>
      <p:pic>
        <p:nvPicPr>
          <p:cNvPr id="11" name="图片 10">
            <a:extLst>
              <a:ext uri="{FF2B5EF4-FFF2-40B4-BE49-F238E27FC236}">
                <a16:creationId xmlns:a16="http://schemas.microsoft.com/office/drawing/2014/main" id="{16CD44BA-D208-DDE2-896B-A0EFF89BC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3061" y="3403776"/>
            <a:ext cx="2160000" cy="30494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wipe(left)">
                                      <p:cBhvr>
                                        <p:cTn id="10" dur="500"/>
                                        <p:tgtEl>
                                          <p:spTgt spid="77827">
                                            <p:txEl>
                                              <p:pRg st="1" end="1"/>
                                            </p:txEl>
                                          </p:spTgt>
                                        </p:tgtEl>
                                      </p:cBhvr>
                                    </p:animEffect>
                                  </p:childTnLst>
                                </p:cTn>
                              </p:par>
                            </p:childTnLst>
                          </p:cTn>
                        </p:par>
                        <p:par>
                          <p:cTn id="11" fill="hold" nodeType="with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Effect transition="in" filter="wipe(left)">
                                      <p:cBhvr>
                                        <p:cTn id="19" dur="500"/>
                                        <p:tgtEl>
                                          <p:spTgt spid="77827">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wipe(left)">
                                      <p:cBhvr>
                                        <p:cTn id="22" dur="500"/>
                                        <p:tgtEl>
                                          <p:spTgt spid="77827">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7827">
                                            <p:txEl>
                                              <p:pRg st="4" end="4"/>
                                            </p:txEl>
                                          </p:spTgt>
                                        </p:tgtEl>
                                        <p:attrNameLst>
                                          <p:attrName>style.visibility</p:attrName>
                                        </p:attrNameLst>
                                      </p:cBhvr>
                                      <p:to>
                                        <p:strVal val="visible"/>
                                      </p:to>
                                    </p:set>
                                    <p:animEffect transition="in" filter="wipe(left)">
                                      <p:cBhvr>
                                        <p:cTn id="31" dur="500"/>
                                        <p:tgtEl>
                                          <p:spTgt spid="77827">
                                            <p:txEl>
                                              <p:pRg st="4" end="4"/>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dirty="0"/>
              <a:t>Course program</a:t>
            </a:r>
          </a:p>
        </p:txBody>
      </p:sp>
      <p:sp>
        <p:nvSpPr>
          <p:cNvPr id="77827" name="Rectangle 3"/>
          <p:cNvSpPr>
            <a:spLocks noGrp="1" noChangeArrowheads="1"/>
          </p:cNvSpPr>
          <p:nvPr>
            <p:ph idx="1"/>
          </p:nvPr>
        </p:nvSpPr>
        <p:spPr/>
        <p:txBody>
          <a:bodyPr>
            <a:normAutofit/>
          </a:bodyPr>
          <a:lstStyle/>
          <a:p>
            <a:r>
              <a:rPr lang="zh-CN" altLang="en-US" dirty="0"/>
              <a:t>网络资源</a:t>
            </a:r>
            <a:endParaRPr lang="en-US" altLang="zh-CN" dirty="0"/>
          </a:p>
          <a:p>
            <a:pPr lvl="1"/>
            <a:r>
              <a:rPr lang="zh-CN" altLang="en-US" dirty="0"/>
              <a:t>学堂在线</a:t>
            </a:r>
            <a:endParaRPr lang="en-US" altLang="zh-CN" dirty="0"/>
          </a:p>
          <a:p>
            <a:pPr lvl="1"/>
            <a:r>
              <a:rPr lang="en-US" altLang="zh-CN" dirty="0"/>
              <a:t>https://objectkuan.gitbooks.io/ucore-docs/content/</a:t>
            </a:r>
          </a:p>
          <a:p>
            <a:pPr lvl="1"/>
            <a:r>
              <a:rPr lang="en-US" altLang="zh-CN" dirty="0"/>
              <a:t>https://os.educg.net/</a:t>
            </a:r>
          </a:p>
          <a:p>
            <a:pPr lvl="1"/>
            <a:endParaRPr lang="zh-CN" altLang="en-US" dirty="0"/>
          </a:p>
        </p:txBody>
      </p:sp>
      <p:sp>
        <p:nvSpPr>
          <p:cNvPr id="409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25F41CF9-C1CC-44D1-9BBC-2BBB2A9C55C7}" type="slidenum">
              <a:rPr lang="en-US" altLang="zh-CN" sz="1400">
                <a:latin typeface="Arial" charset="0"/>
              </a:rPr>
              <a:pPr eaLnBrk="1" hangingPunct="1"/>
              <a:t>13</a:t>
            </a:fld>
            <a:endParaRPr lang="en-US" altLang="zh-CN" sz="1400">
              <a:latin typeface="Arial" charset="0"/>
            </a:endParaRPr>
          </a:p>
        </p:txBody>
      </p:sp>
    </p:spTree>
    <p:extLst>
      <p:ext uri="{BB962C8B-B14F-4D97-AF65-F5344CB8AC3E}">
        <p14:creationId xmlns:p14="http://schemas.microsoft.com/office/powerpoint/2010/main" val="3227265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wipe(left)">
                                      <p:cBhvr>
                                        <p:cTn id="7" dur="500"/>
                                        <p:tgtEl>
                                          <p:spTgt spid="778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wipe(left)">
                                      <p:cBhvr>
                                        <p:cTn id="10" dur="500"/>
                                        <p:tgtEl>
                                          <p:spTgt spid="778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Effect transition="in" filter="wipe(left)">
                                      <p:cBhvr>
                                        <p:cTn id="13" dur="500"/>
                                        <p:tgtEl>
                                          <p:spTgt spid="7782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7827">
                                            <p:txEl>
                                              <p:pRg st="3" end="3"/>
                                            </p:txEl>
                                          </p:spTgt>
                                        </p:tgtEl>
                                        <p:attrNameLst>
                                          <p:attrName>style.visibility</p:attrName>
                                        </p:attrNameLst>
                                      </p:cBhvr>
                                      <p:to>
                                        <p:strVal val="visible"/>
                                      </p:to>
                                    </p:set>
                                    <p:animEffect transition="in" filter="wipe(left)">
                                      <p:cBhvr>
                                        <p:cTn id="16" dur="500"/>
                                        <p:tgtEl>
                                          <p:spTgt spid="7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pPr eaLnBrk="1" hangingPunct="1"/>
            <a:r>
              <a:rPr lang="en-US" altLang="zh-CN" dirty="0"/>
              <a:t>Contents </a:t>
            </a:r>
          </a:p>
        </p:txBody>
      </p:sp>
      <p:sp>
        <p:nvSpPr>
          <p:cNvPr id="167940" name="Rectangle 4"/>
          <p:cNvSpPr>
            <a:spLocks noGrp="1" noChangeArrowheads="1"/>
          </p:cNvSpPr>
          <p:nvPr>
            <p:ph sz="half" idx="1"/>
          </p:nvPr>
        </p:nvSpPr>
        <p:spPr>
          <a:ln>
            <a:noFill/>
            <a:miter lim="800000"/>
            <a:headEnd/>
            <a:tailEnd/>
          </a:ln>
        </p:spPr>
        <p:txBody>
          <a:bodyPr/>
          <a:lstStyle/>
          <a:p>
            <a:pPr marL="190500" indent="-190500">
              <a:buNone/>
            </a:pPr>
            <a:r>
              <a:rPr lang="en-US" altLang="zh-CN" u="sng" dirty="0">
                <a:solidFill>
                  <a:srgbClr val="0000FF"/>
                </a:solidFill>
                <a:ea typeface="黑体" pitchFamily="2" charset="-122"/>
              </a:rPr>
              <a:t>Part 1</a:t>
            </a:r>
            <a:r>
              <a:rPr lang="en-US" altLang="zh-CN" u="sng" dirty="0">
                <a:ea typeface="黑体" pitchFamily="2" charset="-122"/>
              </a:rPr>
              <a:t>  </a:t>
            </a:r>
            <a:r>
              <a:rPr lang="en-US" altLang="zh-CN" u="sng" dirty="0">
                <a:solidFill>
                  <a:srgbClr val="0000FF"/>
                </a:solidFill>
                <a:ea typeface="黑体" pitchFamily="2" charset="-122"/>
              </a:rPr>
              <a:t>Overview</a:t>
            </a:r>
            <a:endParaRPr lang="en-US" altLang="zh-CN" u="sng" dirty="0">
              <a:ea typeface="黑体" pitchFamily="2" charset="-122"/>
            </a:endParaRPr>
          </a:p>
          <a:p>
            <a:pPr marL="762000" lvl="1" indent="-381000">
              <a:buNone/>
            </a:pPr>
            <a:r>
              <a:rPr lang="en-US" altLang="zh-CN" dirty="0">
                <a:ea typeface="黑体" pitchFamily="2" charset="-122"/>
              </a:rPr>
              <a:t>1  Introduction</a:t>
            </a:r>
          </a:p>
          <a:p>
            <a:pPr marL="381000" lvl="1" indent="0">
              <a:buNone/>
            </a:pPr>
            <a:r>
              <a:rPr lang="en-US" altLang="zh-CN" dirty="0">
                <a:ea typeface="黑体" pitchFamily="2" charset="-122"/>
              </a:rPr>
              <a:t>2  Operating-System Structures</a:t>
            </a:r>
          </a:p>
          <a:p>
            <a:pPr marL="762000" lvl="1" indent="-381000">
              <a:buFontTx/>
              <a:buAutoNum type="arabicPlain" startAt="2"/>
            </a:pPr>
            <a:endParaRPr lang="en-US" altLang="zh-CN" dirty="0">
              <a:ea typeface="黑体" pitchFamily="2" charset="-122"/>
            </a:endParaRPr>
          </a:p>
          <a:p>
            <a:pPr marL="190500" indent="-190500">
              <a:buNone/>
            </a:pPr>
            <a:r>
              <a:rPr lang="en-US" altLang="zh-CN" u="sng" dirty="0">
                <a:solidFill>
                  <a:srgbClr val="0000FF"/>
                </a:solidFill>
                <a:ea typeface="黑体" pitchFamily="2" charset="-122"/>
              </a:rPr>
              <a:t>Part 2</a:t>
            </a:r>
            <a:r>
              <a:rPr lang="en-US" altLang="zh-CN" u="sng" dirty="0">
                <a:ea typeface="黑体" pitchFamily="2" charset="-122"/>
              </a:rPr>
              <a:t>  </a:t>
            </a:r>
            <a:r>
              <a:rPr lang="en-US" altLang="zh-CN" u="sng" dirty="0">
                <a:solidFill>
                  <a:srgbClr val="0000FF"/>
                </a:solidFill>
                <a:ea typeface="黑体" pitchFamily="2" charset="-122"/>
              </a:rPr>
              <a:t>Process Management</a:t>
            </a:r>
          </a:p>
          <a:p>
            <a:pPr marL="762000" lvl="1" indent="-381000">
              <a:buNone/>
            </a:pPr>
            <a:r>
              <a:rPr lang="en-US" altLang="zh-CN" dirty="0">
                <a:ea typeface="黑体" pitchFamily="2" charset="-122"/>
              </a:rPr>
              <a:t>3 Processes</a:t>
            </a:r>
          </a:p>
          <a:p>
            <a:pPr marL="762000" lvl="1" indent="-381000">
              <a:buNone/>
            </a:pPr>
            <a:r>
              <a:rPr lang="en-US" altLang="zh-CN" dirty="0">
                <a:ea typeface="黑体" pitchFamily="2" charset="-122"/>
              </a:rPr>
              <a:t>4 Threads</a:t>
            </a:r>
          </a:p>
          <a:p>
            <a:pPr marL="762000" lvl="1" indent="-381000">
              <a:buNone/>
            </a:pPr>
            <a:r>
              <a:rPr lang="en-US" altLang="zh-CN" dirty="0">
                <a:ea typeface="黑体" pitchFamily="2" charset="-122"/>
              </a:rPr>
              <a:t>5  CPU Scheduling</a:t>
            </a:r>
          </a:p>
          <a:p>
            <a:pPr marL="762000" lvl="1" indent="-381000">
              <a:buNone/>
            </a:pPr>
            <a:r>
              <a:rPr lang="en-US" altLang="zh-CN" dirty="0">
                <a:ea typeface="黑体" pitchFamily="2" charset="-122"/>
              </a:rPr>
              <a:t>6  Process Synchronization</a:t>
            </a:r>
          </a:p>
          <a:p>
            <a:pPr marL="762000" lvl="1" indent="-381000">
              <a:buNone/>
            </a:pPr>
            <a:r>
              <a:rPr lang="en-US" altLang="zh-CN" dirty="0">
                <a:ea typeface="黑体" pitchFamily="2" charset="-122"/>
              </a:rPr>
              <a:t>7  Deadlocks</a:t>
            </a:r>
          </a:p>
        </p:txBody>
      </p:sp>
      <p:sp>
        <p:nvSpPr>
          <p:cNvPr id="167943" name="Rectangle 7"/>
          <p:cNvSpPr>
            <a:spLocks noGrp="1" noChangeArrowheads="1"/>
          </p:cNvSpPr>
          <p:nvPr>
            <p:ph sz="half" idx="2"/>
          </p:nvPr>
        </p:nvSpPr>
        <p:spPr>
          <a:ln>
            <a:noFill/>
            <a:miter lim="800000"/>
            <a:headEnd/>
            <a:tailEnd/>
          </a:ln>
        </p:spPr>
        <p:txBody>
          <a:bodyPr/>
          <a:lstStyle/>
          <a:p>
            <a:pPr marL="190500" indent="-190500">
              <a:buNone/>
            </a:pPr>
            <a:r>
              <a:rPr lang="en-US" altLang="zh-CN" u="sng" dirty="0">
                <a:solidFill>
                  <a:srgbClr val="0000FF"/>
                </a:solidFill>
                <a:ea typeface="黑体" pitchFamily="2" charset="-122"/>
              </a:rPr>
              <a:t>Part 3</a:t>
            </a:r>
            <a:r>
              <a:rPr lang="en-US" altLang="zh-CN" u="sng" dirty="0">
                <a:ea typeface="黑体" pitchFamily="2" charset="-122"/>
              </a:rPr>
              <a:t>  </a:t>
            </a:r>
            <a:r>
              <a:rPr lang="en-US" altLang="zh-CN" u="sng" dirty="0">
                <a:solidFill>
                  <a:srgbClr val="0000FF"/>
                </a:solidFill>
                <a:ea typeface="黑体" pitchFamily="2" charset="-122"/>
              </a:rPr>
              <a:t>Memory Management</a:t>
            </a:r>
            <a:endParaRPr lang="en-US" altLang="zh-CN" u="sng" dirty="0">
              <a:ea typeface="黑体" pitchFamily="2" charset="-122"/>
            </a:endParaRPr>
          </a:p>
          <a:p>
            <a:pPr marL="762000" lvl="1" indent="-381000">
              <a:buNone/>
            </a:pPr>
            <a:r>
              <a:rPr lang="en-US" altLang="zh-CN" dirty="0">
                <a:ea typeface="黑体" pitchFamily="2" charset="-122"/>
              </a:rPr>
              <a:t>8  Main Memory</a:t>
            </a:r>
          </a:p>
          <a:p>
            <a:pPr marL="381000" lvl="1" indent="0">
              <a:buNone/>
            </a:pPr>
            <a:r>
              <a:rPr lang="en-US" altLang="zh-CN" dirty="0">
                <a:ea typeface="黑体" pitchFamily="2" charset="-122"/>
              </a:rPr>
              <a:t>9  Virtual Memory</a:t>
            </a:r>
          </a:p>
          <a:p>
            <a:pPr marL="762000" lvl="1" indent="-381000">
              <a:buFontTx/>
              <a:buAutoNum type="arabicPlain" startAt="9"/>
            </a:pPr>
            <a:endParaRPr lang="en-US" altLang="zh-CN" dirty="0">
              <a:ea typeface="黑体" pitchFamily="2" charset="-122"/>
            </a:endParaRPr>
          </a:p>
          <a:p>
            <a:pPr eaLnBrk="1" hangingPunct="1">
              <a:buFont typeface="Monotype Sorts" pitchFamily="2" charset="2"/>
              <a:buNone/>
            </a:pPr>
            <a:r>
              <a:rPr lang="en-US" altLang="zh-CN" u="sng" dirty="0">
                <a:solidFill>
                  <a:srgbClr val="0000FF"/>
                </a:solidFill>
                <a:ea typeface="黑体" pitchFamily="2" charset="-122"/>
              </a:rPr>
              <a:t>Part 4</a:t>
            </a:r>
            <a:r>
              <a:rPr lang="en-US" altLang="zh-CN" u="sng" dirty="0">
                <a:ea typeface="黑体" pitchFamily="2" charset="-122"/>
              </a:rPr>
              <a:t>  </a:t>
            </a:r>
            <a:r>
              <a:rPr lang="en-US" altLang="zh-CN" u="sng" dirty="0">
                <a:solidFill>
                  <a:srgbClr val="0000FF"/>
                </a:solidFill>
                <a:ea typeface="黑体" pitchFamily="2" charset="-122"/>
              </a:rPr>
              <a:t>Storage Management</a:t>
            </a:r>
            <a:endParaRPr lang="en-US" altLang="zh-CN" u="sng" dirty="0">
              <a:ea typeface="黑体" pitchFamily="2" charset="-122"/>
            </a:endParaRPr>
          </a:p>
          <a:p>
            <a:pPr lvl="1" eaLnBrk="1" hangingPunct="1">
              <a:lnSpc>
                <a:spcPct val="90000"/>
              </a:lnSpc>
              <a:buFontTx/>
              <a:buNone/>
            </a:pPr>
            <a:r>
              <a:rPr lang="en-US" altLang="zh-CN" dirty="0">
                <a:ea typeface="黑体" pitchFamily="2" charset="-122"/>
              </a:rPr>
              <a:t>10  File-System Interface</a:t>
            </a:r>
          </a:p>
          <a:p>
            <a:pPr lvl="1" eaLnBrk="1" hangingPunct="1">
              <a:lnSpc>
                <a:spcPct val="90000"/>
              </a:lnSpc>
              <a:buFontTx/>
              <a:buNone/>
            </a:pPr>
            <a:r>
              <a:rPr lang="en-US" altLang="zh-CN" dirty="0">
                <a:ea typeface="黑体" pitchFamily="2" charset="-122"/>
              </a:rPr>
              <a:t>11  File-System Implementation</a:t>
            </a:r>
          </a:p>
          <a:p>
            <a:pPr lvl="1" eaLnBrk="1" hangingPunct="1">
              <a:lnSpc>
                <a:spcPct val="90000"/>
              </a:lnSpc>
              <a:buFontTx/>
              <a:buNone/>
            </a:pPr>
            <a:r>
              <a:rPr lang="en-US" altLang="zh-CN" dirty="0">
                <a:ea typeface="黑体" pitchFamily="2" charset="-122"/>
              </a:rPr>
              <a:t>12  Mass-Storage Structure</a:t>
            </a:r>
          </a:p>
          <a:p>
            <a:pPr lvl="1" eaLnBrk="1" hangingPunct="1">
              <a:lnSpc>
                <a:spcPct val="90000"/>
              </a:lnSpc>
              <a:buFontTx/>
              <a:buNone/>
            </a:pPr>
            <a:r>
              <a:rPr lang="en-US" altLang="zh-CN" dirty="0">
                <a:ea typeface="黑体" pitchFamily="2" charset="-122"/>
              </a:rPr>
              <a:t>13  I/O System</a:t>
            </a:r>
          </a:p>
          <a:p>
            <a:pPr eaLnBrk="1" hangingPunct="1">
              <a:lnSpc>
                <a:spcPct val="90000"/>
              </a:lnSpc>
              <a:buNone/>
            </a:pPr>
            <a:endParaRPr lang="en-US" altLang="zh-CN" dirty="0">
              <a:solidFill>
                <a:srgbClr val="0000FF"/>
              </a:solidFill>
              <a:ea typeface="黑体" pitchFamily="2" charset="-122"/>
            </a:endParaRPr>
          </a:p>
        </p:txBody>
      </p:sp>
      <p:sp>
        <p:nvSpPr>
          <p:cNvPr id="7170" name="灯片编号占位符 4"/>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E7E06E6B-9B57-46E7-8A31-9AC5D7AE746D}" type="slidenum">
              <a:rPr lang="en-US" altLang="zh-CN" sz="1400">
                <a:latin typeface="Arial" charset="0"/>
              </a:rPr>
              <a:pPr eaLnBrk="1" hangingPunct="1"/>
              <a:t>14</a:t>
            </a:fld>
            <a:endParaRPr lang="en-US" altLang="zh-CN" sz="1400">
              <a:latin typeface="Arial" charset="0"/>
            </a:endParaRPr>
          </a:p>
        </p:txBody>
      </p:sp>
      <p:sp>
        <p:nvSpPr>
          <p:cNvPr id="2" name="矩形: 圆角 1">
            <a:extLst>
              <a:ext uri="{FF2B5EF4-FFF2-40B4-BE49-F238E27FC236}">
                <a16:creationId xmlns:a16="http://schemas.microsoft.com/office/drawing/2014/main" id="{1CC456A5-F67D-A009-9E20-8882DD7F65C0}"/>
              </a:ext>
            </a:extLst>
          </p:cNvPr>
          <p:cNvSpPr/>
          <p:nvPr/>
        </p:nvSpPr>
        <p:spPr bwMode="auto">
          <a:xfrm>
            <a:off x="479376" y="3429000"/>
            <a:ext cx="4896544" cy="432048"/>
          </a:xfrm>
          <a:prstGeom prst="roundRect">
            <a:avLst>
              <a:gd name="adj" fmla="val 7127"/>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3" name="矩形: 圆角 2">
            <a:extLst>
              <a:ext uri="{FF2B5EF4-FFF2-40B4-BE49-F238E27FC236}">
                <a16:creationId xmlns:a16="http://schemas.microsoft.com/office/drawing/2014/main" id="{34B2D9EF-6498-55F0-11E4-880E98311D61}"/>
              </a:ext>
            </a:extLst>
          </p:cNvPr>
          <p:cNvSpPr/>
          <p:nvPr/>
        </p:nvSpPr>
        <p:spPr bwMode="auto">
          <a:xfrm>
            <a:off x="6177856" y="1628800"/>
            <a:ext cx="5174728" cy="900000"/>
          </a:xfrm>
          <a:prstGeom prst="roundRect">
            <a:avLst>
              <a:gd name="adj" fmla="val 7127"/>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4" name="矩形: 圆角 3">
            <a:extLst>
              <a:ext uri="{FF2B5EF4-FFF2-40B4-BE49-F238E27FC236}">
                <a16:creationId xmlns:a16="http://schemas.microsoft.com/office/drawing/2014/main" id="{5F6C8A0B-C55E-CEE0-D580-9EFBF560063B}"/>
              </a:ext>
            </a:extLst>
          </p:cNvPr>
          <p:cNvSpPr/>
          <p:nvPr/>
        </p:nvSpPr>
        <p:spPr bwMode="auto">
          <a:xfrm>
            <a:off x="6177856" y="3753136"/>
            <a:ext cx="5174728" cy="900000"/>
          </a:xfrm>
          <a:prstGeom prst="roundRect">
            <a:avLst>
              <a:gd name="adj" fmla="val 7127"/>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5" name="矩形: 圆角 4">
            <a:extLst>
              <a:ext uri="{FF2B5EF4-FFF2-40B4-BE49-F238E27FC236}">
                <a16:creationId xmlns:a16="http://schemas.microsoft.com/office/drawing/2014/main" id="{8D7D5FC2-E907-75B0-4B07-58B3446205FD}"/>
              </a:ext>
            </a:extLst>
          </p:cNvPr>
          <p:cNvSpPr/>
          <p:nvPr/>
        </p:nvSpPr>
        <p:spPr bwMode="auto">
          <a:xfrm>
            <a:off x="479376" y="4293096"/>
            <a:ext cx="4896544" cy="1368152"/>
          </a:xfrm>
          <a:prstGeom prst="roundRect">
            <a:avLst>
              <a:gd name="adj" fmla="val 7127"/>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7" name="矩形: 圆角 6">
            <a:extLst>
              <a:ext uri="{FF2B5EF4-FFF2-40B4-BE49-F238E27FC236}">
                <a16:creationId xmlns:a16="http://schemas.microsoft.com/office/drawing/2014/main" id="{1978E895-EA23-20AA-BCEE-F8725CDF286D}"/>
              </a:ext>
            </a:extLst>
          </p:cNvPr>
          <p:cNvSpPr/>
          <p:nvPr/>
        </p:nvSpPr>
        <p:spPr bwMode="auto">
          <a:xfrm>
            <a:off x="695400" y="4761148"/>
            <a:ext cx="4392488" cy="432048"/>
          </a:xfrm>
          <a:prstGeom prst="roundRect">
            <a:avLst>
              <a:gd name="adj" fmla="val 712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8" name="矩形: 圆角 7">
            <a:extLst>
              <a:ext uri="{FF2B5EF4-FFF2-40B4-BE49-F238E27FC236}">
                <a16:creationId xmlns:a16="http://schemas.microsoft.com/office/drawing/2014/main" id="{3C6D58C6-60C0-9475-0F13-B7E7916943A9}"/>
              </a:ext>
            </a:extLst>
          </p:cNvPr>
          <p:cNvSpPr/>
          <p:nvPr/>
        </p:nvSpPr>
        <p:spPr bwMode="auto">
          <a:xfrm>
            <a:off x="6456040" y="2024844"/>
            <a:ext cx="4618360" cy="432048"/>
          </a:xfrm>
          <a:prstGeom prst="roundRect">
            <a:avLst>
              <a:gd name="adj" fmla="val 712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9" name="矩形: 圆角 8">
            <a:extLst>
              <a:ext uri="{FF2B5EF4-FFF2-40B4-BE49-F238E27FC236}">
                <a16:creationId xmlns:a16="http://schemas.microsoft.com/office/drawing/2014/main" id="{0D94956A-4172-7F14-13BC-34CA39E186A6}"/>
              </a:ext>
            </a:extLst>
          </p:cNvPr>
          <p:cNvSpPr/>
          <p:nvPr/>
        </p:nvSpPr>
        <p:spPr bwMode="auto">
          <a:xfrm>
            <a:off x="6456040" y="3816000"/>
            <a:ext cx="4680520" cy="432048"/>
          </a:xfrm>
          <a:prstGeom prst="roundRect">
            <a:avLst>
              <a:gd name="adj" fmla="val 712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7940">
                                            <p:txEl>
                                              <p:pRg st="0" end="0"/>
                                            </p:txEl>
                                          </p:spTgt>
                                        </p:tgtEl>
                                        <p:attrNameLst>
                                          <p:attrName>style.visibility</p:attrName>
                                        </p:attrNameLst>
                                      </p:cBhvr>
                                      <p:to>
                                        <p:strVal val="visible"/>
                                      </p:to>
                                    </p:set>
                                    <p:animEffect transition="in" filter="wipe(left)">
                                      <p:cBhvr>
                                        <p:cTn id="7" dur="500"/>
                                        <p:tgtEl>
                                          <p:spTgt spid="16794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7940">
                                            <p:txEl>
                                              <p:pRg st="1" end="1"/>
                                            </p:txEl>
                                          </p:spTgt>
                                        </p:tgtEl>
                                        <p:attrNameLst>
                                          <p:attrName>style.visibility</p:attrName>
                                        </p:attrNameLst>
                                      </p:cBhvr>
                                      <p:to>
                                        <p:strVal val="visible"/>
                                      </p:to>
                                    </p:set>
                                    <p:animEffect transition="in" filter="wipe(left)">
                                      <p:cBhvr>
                                        <p:cTn id="10" dur="500"/>
                                        <p:tgtEl>
                                          <p:spTgt spid="16794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7940">
                                            <p:txEl>
                                              <p:pRg st="2" end="2"/>
                                            </p:txEl>
                                          </p:spTgt>
                                        </p:tgtEl>
                                        <p:attrNameLst>
                                          <p:attrName>style.visibility</p:attrName>
                                        </p:attrNameLst>
                                      </p:cBhvr>
                                      <p:to>
                                        <p:strVal val="visible"/>
                                      </p:to>
                                    </p:set>
                                    <p:animEffect transition="in" filter="wipe(left)">
                                      <p:cBhvr>
                                        <p:cTn id="13" dur="500"/>
                                        <p:tgtEl>
                                          <p:spTgt spid="167940">
                                            <p:txEl>
                                              <p:pRg st="2" end="2"/>
                                            </p:txEl>
                                          </p:spTgt>
                                        </p:tgtEl>
                                      </p:cBhvr>
                                    </p:animEffect>
                                  </p:childTnLst>
                                </p:cTn>
                              </p:par>
                            </p:childTnLst>
                          </p:cTn>
                        </p:par>
                      </p:childTnLst>
                    </p:cTn>
                  </p:par>
                  <p:par>
                    <p:cTn id="14" fill="hold">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7940">
                                            <p:txEl>
                                              <p:pRg st="4" end="4"/>
                                            </p:txEl>
                                          </p:spTgt>
                                        </p:tgtEl>
                                        <p:attrNameLst>
                                          <p:attrName>style.visibility</p:attrName>
                                        </p:attrNameLst>
                                      </p:cBhvr>
                                      <p:to>
                                        <p:strVal val="visible"/>
                                      </p:to>
                                    </p:set>
                                    <p:animEffect transition="in" filter="wipe(left)">
                                      <p:cBhvr>
                                        <p:cTn id="18" dur="500"/>
                                        <p:tgtEl>
                                          <p:spTgt spid="167940">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7940">
                                            <p:txEl>
                                              <p:pRg st="5" end="5"/>
                                            </p:txEl>
                                          </p:spTgt>
                                        </p:tgtEl>
                                        <p:attrNameLst>
                                          <p:attrName>style.visibility</p:attrName>
                                        </p:attrNameLst>
                                      </p:cBhvr>
                                      <p:to>
                                        <p:strVal val="visible"/>
                                      </p:to>
                                    </p:set>
                                    <p:animEffect transition="in" filter="wipe(left)">
                                      <p:cBhvr>
                                        <p:cTn id="21" dur="500"/>
                                        <p:tgtEl>
                                          <p:spTgt spid="167940">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7940">
                                            <p:txEl>
                                              <p:pRg st="6" end="6"/>
                                            </p:txEl>
                                          </p:spTgt>
                                        </p:tgtEl>
                                        <p:attrNameLst>
                                          <p:attrName>style.visibility</p:attrName>
                                        </p:attrNameLst>
                                      </p:cBhvr>
                                      <p:to>
                                        <p:strVal val="visible"/>
                                      </p:to>
                                    </p:set>
                                    <p:animEffect transition="in" filter="wipe(left)">
                                      <p:cBhvr>
                                        <p:cTn id="24" dur="500"/>
                                        <p:tgtEl>
                                          <p:spTgt spid="167940">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67940">
                                            <p:txEl>
                                              <p:pRg st="7" end="7"/>
                                            </p:txEl>
                                          </p:spTgt>
                                        </p:tgtEl>
                                        <p:attrNameLst>
                                          <p:attrName>style.visibility</p:attrName>
                                        </p:attrNameLst>
                                      </p:cBhvr>
                                      <p:to>
                                        <p:strVal val="visible"/>
                                      </p:to>
                                    </p:set>
                                    <p:animEffect transition="in" filter="wipe(left)">
                                      <p:cBhvr>
                                        <p:cTn id="27" dur="500"/>
                                        <p:tgtEl>
                                          <p:spTgt spid="167940">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67940">
                                            <p:txEl>
                                              <p:pRg st="8" end="8"/>
                                            </p:txEl>
                                          </p:spTgt>
                                        </p:tgtEl>
                                        <p:attrNameLst>
                                          <p:attrName>style.visibility</p:attrName>
                                        </p:attrNameLst>
                                      </p:cBhvr>
                                      <p:to>
                                        <p:strVal val="visible"/>
                                      </p:to>
                                    </p:set>
                                    <p:animEffect transition="in" filter="wipe(left)">
                                      <p:cBhvr>
                                        <p:cTn id="30" dur="500"/>
                                        <p:tgtEl>
                                          <p:spTgt spid="167940">
                                            <p:txEl>
                                              <p:pRg st="8" end="8"/>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7940">
                                            <p:txEl>
                                              <p:pRg st="9" end="9"/>
                                            </p:txEl>
                                          </p:spTgt>
                                        </p:tgtEl>
                                        <p:attrNameLst>
                                          <p:attrName>style.visibility</p:attrName>
                                        </p:attrNameLst>
                                      </p:cBhvr>
                                      <p:to>
                                        <p:strVal val="visible"/>
                                      </p:to>
                                    </p:set>
                                    <p:animEffect transition="in" filter="wipe(left)">
                                      <p:cBhvr>
                                        <p:cTn id="33" dur="500"/>
                                        <p:tgtEl>
                                          <p:spTgt spid="167940">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7943">
                                            <p:txEl>
                                              <p:pRg st="0" end="0"/>
                                            </p:txEl>
                                          </p:spTgt>
                                        </p:tgtEl>
                                        <p:attrNameLst>
                                          <p:attrName>style.visibility</p:attrName>
                                        </p:attrNameLst>
                                      </p:cBhvr>
                                      <p:to>
                                        <p:strVal val="visible"/>
                                      </p:to>
                                    </p:set>
                                    <p:animEffect transition="in" filter="wipe(left)">
                                      <p:cBhvr>
                                        <p:cTn id="38" dur="500"/>
                                        <p:tgtEl>
                                          <p:spTgt spid="167943">
                                            <p:txEl>
                                              <p:pRg st="0" end="0"/>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67943">
                                            <p:txEl>
                                              <p:pRg st="1" end="1"/>
                                            </p:txEl>
                                          </p:spTgt>
                                        </p:tgtEl>
                                        <p:attrNameLst>
                                          <p:attrName>style.visibility</p:attrName>
                                        </p:attrNameLst>
                                      </p:cBhvr>
                                      <p:to>
                                        <p:strVal val="visible"/>
                                      </p:to>
                                    </p:set>
                                    <p:animEffect transition="in" filter="wipe(left)">
                                      <p:cBhvr>
                                        <p:cTn id="41" dur="500"/>
                                        <p:tgtEl>
                                          <p:spTgt spid="167943">
                                            <p:txEl>
                                              <p:pRg st="1" end="1"/>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67943">
                                            <p:txEl>
                                              <p:pRg st="2" end="2"/>
                                            </p:txEl>
                                          </p:spTgt>
                                        </p:tgtEl>
                                        <p:attrNameLst>
                                          <p:attrName>style.visibility</p:attrName>
                                        </p:attrNameLst>
                                      </p:cBhvr>
                                      <p:to>
                                        <p:strVal val="visible"/>
                                      </p:to>
                                    </p:set>
                                    <p:animEffect transition="in" filter="wipe(left)">
                                      <p:cBhvr>
                                        <p:cTn id="44" dur="500"/>
                                        <p:tgtEl>
                                          <p:spTgt spid="16794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7943">
                                            <p:txEl>
                                              <p:pRg st="4" end="4"/>
                                            </p:txEl>
                                          </p:spTgt>
                                        </p:tgtEl>
                                        <p:attrNameLst>
                                          <p:attrName>style.visibility</p:attrName>
                                        </p:attrNameLst>
                                      </p:cBhvr>
                                      <p:to>
                                        <p:strVal val="visible"/>
                                      </p:to>
                                    </p:set>
                                    <p:animEffect transition="in" filter="wipe(left)">
                                      <p:cBhvr>
                                        <p:cTn id="49" dur="500"/>
                                        <p:tgtEl>
                                          <p:spTgt spid="167943">
                                            <p:txEl>
                                              <p:pRg st="4" end="4"/>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67943">
                                            <p:txEl>
                                              <p:pRg st="5" end="5"/>
                                            </p:txEl>
                                          </p:spTgt>
                                        </p:tgtEl>
                                        <p:attrNameLst>
                                          <p:attrName>style.visibility</p:attrName>
                                        </p:attrNameLst>
                                      </p:cBhvr>
                                      <p:to>
                                        <p:strVal val="visible"/>
                                      </p:to>
                                    </p:set>
                                    <p:animEffect transition="in" filter="wipe(left)">
                                      <p:cBhvr>
                                        <p:cTn id="52" dur="500"/>
                                        <p:tgtEl>
                                          <p:spTgt spid="167943">
                                            <p:txEl>
                                              <p:pRg st="5" end="5"/>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67943">
                                            <p:txEl>
                                              <p:pRg st="6" end="6"/>
                                            </p:txEl>
                                          </p:spTgt>
                                        </p:tgtEl>
                                        <p:attrNameLst>
                                          <p:attrName>style.visibility</p:attrName>
                                        </p:attrNameLst>
                                      </p:cBhvr>
                                      <p:to>
                                        <p:strVal val="visible"/>
                                      </p:to>
                                    </p:set>
                                    <p:animEffect transition="in" filter="wipe(left)">
                                      <p:cBhvr>
                                        <p:cTn id="55" dur="500"/>
                                        <p:tgtEl>
                                          <p:spTgt spid="167943">
                                            <p:txEl>
                                              <p:pRg st="6" end="6"/>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67943">
                                            <p:txEl>
                                              <p:pRg st="7" end="7"/>
                                            </p:txEl>
                                          </p:spTgt>
                                        </p:tgtEl>
                                        <p:attrNameLst>
                                          <p:attrName>style.visibility</p:attrName>
                                        </p:attrNameLst>
                                      </p:cBhvr>
                                      <p:to>
                                        <p:strVal val="visible"/>
                                      </p:to>
                                    </p:set>
                                    <p:animEffect transition="in" filter="wipe(left)">
                                      <p:cBhvr>
                                        <p:cTn id="58" dur="500"/>
                                        <p:tgtEl>
                                          <p:spTgt spid="167943">
                                            <p:txEl>
                                              <p:pRg st="7" end="7"/>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67943">
                                            <p:txEl>
                                              <p:pRg st="8" end="8"/>
                                            </p:txEl>
                                          </p:spTgt>
                                        </p:tgtEl>
                                        <p:attrNameLst>
                                          <p:attrName>style.visibility</p:attrName>
                                        </p:attrNameLst>
                                      </p:cBhvr>
                                      <p:to>
                                        <p:strVal val="visible"/>
                                      </p:to>
                                    </p:set>
                                    <p:animEffect transition="in" filter="wipe(left)">
                                      <p:cBhvr>
                                        <p:cTn id="61" dur="500"/>
                                        <p:tgtEl>
                                          <p:spTgt spid="167943">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left)">
                                      <p:cBhvr>
                                        <p:cTn id="66" dur="500"/>
                                        <p:tgtEl>
                                          <p:spTgt spid="2"/>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500"/>
                                        <p:tgtEl>
                                          <p:spTgt spid="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left)">
                                      <p:cBhvr>
                                        <p:cTn id="75" dur="500"/>
                                        <p:tgtEl>
                                          <p:spTgt spid="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left)">
                                      <p:cBhvr>
                                        <p:cTn id="80" dur="500"/>
                                        <p:tgtEl>
                                          <p:spTgt spid="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left)">
                                      <p:cBhvr>
                                        <p:cTn id="83" dur="500"/>
                                        <p:tgtEl>
                                          <p:spTgt spid="8"/>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uiExpand="1" build="p" autoUpdateAnimBg="0"/>
      <p:bldP spid="167943" grpId="0" uiExpand="1" build="p"/>
      <p:bldP spid="2" grpId="0" animBg="1"/>
      <p:bldP spid="3" grpId="0" animBg="1"/>
      <p:bldP spid="4" grpId="0" animBg="1"/>
      <p:bldP spid="5"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Requirements </a:t>
            </a:r>
            <a:endParaRPr lang="zh-CN" altLang="en-US" dirty="0"/>
          </a:p>
        </p:txBody>
      </p:sp>
      <p:sp>
        <p:nvSpPr>
          <p:cNvPr id="86019" name="Rectangle 3"/>
          <p:cNvSpPr>
            <a:spLocks noGrp="1" noChangeArrowheads="1"/>
          </p:cNvSpPr>
          <p:nvPr>
            <p:ph sz="half" idx="1"/>
          </p:nvPr>
        </p:nvSpPr>
        <p:spPr/>
        <p:txBody>
          <a:bodyPr/>
          <a:lstStyle/>
          <a:p>
            <a:pPr eaLnBrk="1" hangingPunct="1">
              <a:buClr>
                <a:srgbClr val="0000FF"/>
              </a:buClr>
            </a:pPr>
            <a:r>
              <a:rPr lang="en-US" altLang="zh-CN" dirty="0">
                <a:solidFill>
                  <a:srgbClr val="FF0000"/>
                </a:solidFill>
              </a:rPr>
              <a:t>Preparation</a:t>
            </a:r>
          </a:p>
          <a:p>
            <a:pPr eaLnBrk="1" hangingPunct="1">
              <a:buClr>
                <a:srgbClr val="0000FF"/>
              </a:buClr>
            </a:pPr>
            <a:r>
              <a:rPr lang="en-US" altLang="zh-CN" dirty="0"/>
              <a:t>Take notes</a:t>
            </a:r>
          </a:p>
          <a:p>
            <a:pPr eaLnBrk="1" hangingPunct="1">
              <a:buClr>
                <a:srgbClr val="0000FF"/>
              </a:buClr>
            </a:pPr>
            <a:r>
              <a:rPr lang="en-US" altLang="zh-CN" dirty="0"/>
              <a:t>Review</a:t>
            </a:r>
          </a:p>
          <a:p>
            <a:pPr eaLnBrk="1" hangingPunct="1">
              <a:buClr>
                <a:srgbClr val="0000FF"/>
              </a:buClr>
            </a:pPr>
            <a:r>
              <a:rPr lang="en-US" altLang="zh-CN" dirty="0"/>
              <a:t>Homework</a:t>
            </a:r>
          </a:p>
          <a:p>
            <a:pPr eaLnBrk="1" hangingPunct="1">
              <a:buClr>
                <a:srgbClr val="0000FF"/>
              </a:buClr>
            </a:pPr>
            <a:r>
              <a:rPr lang="en-US" altLang="zh-CN" dirty="0">
                <a:solidFill>
                  <a:srgbClr val="FF0000"/>
                </a:solidFill>
              </a:rPr>
              <a:t>Thinking, discussing, and Practicing</a:t>
            </a:r>
          </a:p>
          <a:p>
            <a:pPr eaLnBrk="1" hangingPunct="1">
              <a:buClr>
                <a:srgbClr val="0000FF"/>
              </a:buClr>
            </a:pPr>
            <a:r>
              <a:rPr lang="en-US" altLang="zh-CN" dirty="0">
                <a:solidFill>
                  <a:srgbClr val="FF0000"/>
                </a:solidFill>
              </a:rPr>
              <a:t>Q&amp;A</a:t>
            </a:r>
            <a:br>
              <a:rPr lang="en-US" altLang="zh-CN" dirty="0"/>
            </a:br>
            <a:endParaRPr lang="en-US" altLang="zh-CN" dirty="0"/>
          </a:p>
        </p:txBody>
      </p:sp>
      <p:sp>
        <p:nvSpPr>
          <p:cNvPr id="8194"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05156BA8-C7CD-47F3-9E14-0FC7B637CFE7}" type="slidenum">
              <a:rPr lang="en-US" altLang="zh-CN" sz="1400">
                <a:latin typeface="Arial" charset="0"/>
              </a:rPr>
              <a:pPr eaLnBrk="1" hangingPunct="1"/>
              <a:t>15</a:t>
            </a:fld>
            <a:endParaRPr lang="en-US" altLang="zh-CN" sz="1400">
              <a:latin typeface="Arial" charset="0"/>
            </a:endParaRPr>
          </a:p>
        </p:txBody>
      </p:sp>
      <p:grpSp>
        <p:nvGrpSpPr>
          <p:cNvPr id="9" name="组合 8">
            <a:extLst>
              <a:ext uri="{FF2B5EF4-FFF2-40B4-BE49-F238E27FC236}">
                <a16:creationId xmlns:a16="http://schemas.microsoft.com/office/drawing/2014/main" id="{AD29A4EC-5DF7-4FF8-A5E7-F01A7E1A2412}"/>
              </a:ext>
            </a:extLst>
          </p:cNvPr>
          <p:cNvGrpSpPr/>
          <p:nvPr/>
        </p:nvGrpSpPr>
        <p:grpSpPr>
          <a:xfrm>
            <a:off x="6096001" y="1124745"/>
            <a:ext cx="4176713" cy="2952328"/>
            <a:chOff x="4572000" y="1582738"/>
            <a:chExt cx="4176713" cy="3286421"/>
          </a:xfrm>
        </p:grpSpPr>
        <p:sp>
          <p:nvSpPr>
            <p:cNvPr id="10" name="Rectangle 4">
              <a:extLst>
                <a:ext uri="{FF2B5EF4-FFF2-40B4-BE49-F238E27FC236}">
                  <a16:creationId xmlns:a16="http://schemas.microsoft.com/office/drawing/2014/main" id="{525619FB-E6DE-4F43-946D-26F1C6C2C5E0}"/>
                </a:ext>
              </a:extLst>
            </p:cNvPr>
            <p:cNvSpPr>
              <a:spLocks noChangeArrowheads="1"/>
            </p:cNvSpPr>
            <p:nvPr/>
          </p:nvSpPr>
          <p:spPr bwMode="auto">
            <a:xfrm>
              <a:off x="4572000" y="2420938"/>
              <a:ext cx="4176713" cy="2448221"/>
            </a:xfrm>
            <a:prstGeom prst="rect">
              <a:avLst/>
            </a:prstGeom>
            <a:solidFill>
              <a:srgbClr val="FFFF66"/>
            </a:solidFill>
            <a:ln w="9525">
              <a:solidFill>
                <a:schemeClr val="tx1"/>
              </a:solidFill>
              <a:miter lim="800000"/>
              <a:headEnd/>
              <a:tailEnd/>
            </a:ln>
          </p:spPr>
          <p:txBody>
            <a:bodyPr/>
            <a:lstStyle>
              <a:lvl1pPr marL="342900" indent="-342900"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marL="0" indent="0" algn="just" eaLnBrk="1" hangingPunct="1">
                <a:spcBef>
                  <a:spcPct val="20000"/>
                </a:spcBef>
                <a:buClr>
                  <a:srgbClr val="0000FF"/>
                </a:buClr>
                <a:buSzPct val="70000"/>
              </a:pPr>
              <a:r>
                <a:rPr lang="en-US" altLang="zh-CN" sz="2800" b="1" dirty="0"/>
                <a:t>Homework	        	10%</a:t>
              </a:r>
            </a:p>
            <a:p>
              <a:pPr marL="0" indent="0" algn="just" eaLnBrk="1" hangingPunct="1">
                <a:spcBef>
                  <a:spcPct val="20000"/>
                </a:spcBef>
                <a:buClr>
                  <a:srgbClr val="0000FF"/>
                </a:buClr>
                <a:buSzPct val="70000"/>
              </a:pPr>
              <a:r>
                <a:rPr lang="en-US" altLang="zh-CN" sz="2800" b="1" dirty="0"/>
                <a:t>Practice             	10%</a:t>
              </a:r>
            </a:p>
            <a:p>
              <a:pPr marL="0" indent="0" algn="just" eaLnBrk="1" hangingPunct="1">
                <a:spcBef>
                  <a:spcPct val="20000"/>
                </a:spcBef>
                <a:buClr>
                  <a:srgbClr val="0000FF"/>
                </a:buClr>
                <a:buSzPct val="70000"/>
              </a:pPr>
              <a:r>
                <a:rPr lang="en-US" altLang="zh-CN" sz="2800" b="1" dirty="0"/>
                <a:t>Midterm            	20%</a:t>
              </a:r>
            </a:p>
            <a:p>
              <a:pPr marL="0" indent="0" algn="just" eaLnBrk="1" hangingPunct="1">
                <a:spcBef>
                  <a:spcPct val="20000"/>
                </a:spcBef>
                <a:buClr>
                  <a:srgbClr val="0000FF"/>
                </a:buClr>
                <a:buSzPct val="70000"/>
              </a:pPr>
              <a:r>
                <a:rPr lang="en-US" altLang="zh-CN" sz="2800" b="1" dirty="0"/>
                <a:t>final                    	60% </a:t>
              </a:r>
            </a:p>
          </p:txBody>
        </p:sp>
        <p:sp>
          <p:nvSpPr>
            <p:cNvPr id="11" name="Rectangle 5">
              <a:extLst>
                <a:ext uri="{FF2B5EF4-FFF2-40B4-BE49-F238E27FC236}">
                  <a16:creationId xmlns:a16="http://schemas.microsoft.com/office/drawing/2014/main" id="{6D06F7AF-8E05-4DCB-9D0E-809DE1AAC9CE}"/>
                </a:ext>
              </a:extLst>
            </p:cNvPr>
            <p:cNvSpPr>
              <a:spLocks noChangeArrowheads="1"/>
            </p:cNvSpPr>
            <p:nvPr/>
          </p:nvSpPr>
          <p:spPr bwMode="auto">
            <a:xfrm>
              <a:off x="4572000" y="1582738"/>
              <a:ext cx="4176713" cy="838200"/>
            </a:xfrm>
            <a:prstGeom prst="rect">
              <a:avLst/>
            </a:prstGeom>
            <a:solidFill>
              <a:srgbClr val="FFFF66"/>
            </a:solidFill>
            <a:ln w="9525">
              <a:solidFill>
                <a:schemeClr val="tx1"/>
              </a:solidFill>
              <a:miter lim="800000"/>
              <a:headEnd/>
              <a:tailEnd/>
            </a:ln>
          </p:spPr>
          <p:txBody>
            <a:bodyPr anchor="ct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4000" b="1">
                  <a:solidFill>
                    <a:srgbClr val="FF3300"/>
                  </a:solidFill>
                </a:rPr>
                <a:t>Grade Principles</a:t>
              </a:r>
            </a:p>
          </p:txBody>
        </p:sp>
      </p:grpSp>
      <p:pic>
        <p:nvPicPr>
          <p:cNvPr id="2" name="内容占位符 6">
            <a:hlinkClick r:id="rId3" action="ppaction://hlinkpres?slideindex=1&amp;slidetitle="/>
            <a:extLst>
              <a:ext uri="{FF2B5EF4-FFF2-40B4-BE49-F238E27FC236}">
                <a16:creationId xmlns:a16="http://schemas.microsoft.com/office/drawing/2014/main" id="{02C4C363-5295-D9DD-AFA2-A24695190125}"/>
              </a:ext>
            </a:extLst>
          </p:cNvPr>
          <p:cNvPicPr>
            <a:picLocks noChangeAspect="1"/>
          </p:cNvPicPr>
          <p:nvPr/>
        </p:nvPicPr>
        <p:blipFill>
          <a:blip r:embed="rId4"/>
          <a:stretch>
            <a:fillRect/>
          </a:stretch>
        </p:blipFill>
        <p:spPr bwMode="auto">
          <a:xfrm>
            <a:off x="4497503" y="4766987"/>
            <a:ext cx="3196993" cy="1686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500"/>
                                        <p:tgtEl>
                                          <p:spTgt spid="8601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animEffect transition="in" filter="wipe(left)">
                                      <p:cBhvr>
                                        <p:cTn id="11" dur="500"/>
                                        <p:tgtEl>
                                          <p:spTgt spid="8601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6019">
                                            <p:txEl>
                                              <p:pRg st="2" end="2"/>
                                            </p:txEl>
                                          </p:spTgt>
                                        </p:tgtEl>
                                        <p:attrNameLst>
                                          <p:attrName>style.visibility</p:attrName>
                                        </p:attrNameLst>
                                      </p:cBhvr>
                                      <p:to>
                                        <p:strVal val="visible"/>
                                      </p:to>
                                    </p:set>
                                    <p:animEffect transition="in" filter="wipe(left)">
                                      <p:cBhvr>
                                        <p:cTn id="16" dur="500"/>
                                        <p:tgtEl>
                                          <p:spTgt spid="86019">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6019">
                                            <p:txEl>
                                              <p:pRg st="3" end="3"/>
                                            </p:txEl>
                                          </p:spTgt>
                                        </p:tgtEl>
                                        <p:attrNameLst>
                                          <p:attrName>style.visibility</p:attrName>
                                        </p:attrNameLst>
                                      </p:cBhvr>
                                      <p:to>
                                        <p:strVal val="visible"/>
                                      </p:to>
                                    </p:set>
                                    <p:animEffect transition="in" filter="wipe(left)">
                                      <p:cBhvr>
                                        <p:cTn id="20" dur="500"/>
                                        <p:tgtEl>
                                          <p:spTgt spid="86019">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86019">
                                            <p:txEl>
                                              <p:pRg st="4" end="4"/>
                                            </p:txEl>
                                          </p:spTgt>
                                        </p:tgtEl>
                                        <p:attrNameLst>
                                          <p:attrName>style.visibility</p:attrName>
                                        </p:attrNameLst>
                                      </p:cBhvr>
                                      <p:to>
                                        <p:strVal val="visible"/>
                                      </p:to>
                                    </p:set>
                                    <p:animEffect transition="in" filter="wipe(left)">
                                      <p:cBhvr>
                                        <p:cTn id="24" dur="500"/>
                                        <p:tgtEl>
                                          <p:spTgt spid="8601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6019">
                                            <p:txEl>
                                              <p:pRg st="5" end="5"/>
                                            </p:txEl>
                                          </p:spTgt>
                                        </p:tgtEl>
                                        <p:attrNameLst>
                                          <p:attrName>style.visibility</p:attrName>
                                        </p:attrNameLst>
                                      </p:cBhvr>
                                      <p:to>
                                        <p:strVal val="visible"/>
                                      </p:to>
                                    </p:set>
                                    <p:animEffect transition="in" filter="wipe(left)">
                                      <p:cBhvr>
                                        <p:cTn id="29" dur="500"/>
                                        <p:tgtEl>
                                          <p:spTgt spid="86019">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fltVal val="0"/>
                                          </p:val>
                                        </p:tav>
                                        <p:tav tm="100000">
                                          <p:val>
                                            <p:strVal val="#ppt_h"/>
                                          </p:val>
                                        </p:tav>
                                      </p:tavLst>
                                    </p:anim>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normAutofit/>
          </a:bodyPr>
          <a:lstStyle/>
          <a:p>
            <a:pPr>
              <a:lnSpc>
                <a:spcPct val="120000"/>
              </a:lnSpc>
              <a:spcBef>
                <a:spcPts val="600"/>
              </a:spcBef>
              <a:buClr>
                <a:srgbClr val="0000FF"/>
              </a:buClr>
            </a:pPr>
            <a:r>
              <a:rPr lang="zh-CN" altLang="en-US" dirty="0"/>
              <a:t>当按下</a:t>
            </a:r>
            <a:r>
              <a:rPr lang="en-US" altLang="zh-CN" dirty="0"/>
              <a:t>power</a:t>
            </a:r>
            <a:r>
              <a:rPr lang="zh-CN" altLang="en-US" dirty="0"/>
              <a:t>按钮时，会引起什么动作？如何实现的</a:t>
            </a:r>
            <a:r>
              <a:rPr lang="en-US" altLang="zh-CN" dirty="0"/>
              <a:t>?</a:t>
            </a:r>
          </a:p>
          <a:p>
            <a:pPr>
              <a:lnSpc>
                <a:spcPct val="120000"/>
              </a:lnSpc>
              <a:spcBef>
                <a:spcPts val="600"/>
              </a:spcBef>
              <a:buClr>
                <a:srgbClr val="0000FF"/>
              </a:buClr>
            </a:pPr>
            <a:r>
              <a:rPr lang="zh-CN" altLang="en-US" dirty="0"/>
              <a:t>从你在键盘上敲击一个字母键到屏幕上出现一个字母，这一瞬间计算机中哪些硬件和软件在运转？如何运转？</a:t>
            </a:r>
            <a:endParaRPr lang="en-US" altLang="zh-CN" dirty="0"/>
          </a:p>
          <a:p>
            <a:pPr>
              <a:lnSpc>
                <a:spcPct val="120000"/>
              </a:lnSpc>
              <a:spcBef>
                <a:spcPts val="600"/>
              </a:spcBef>
              <a:buClr>
                <a:srgbClr val="0000FF"/>
              </a:buClr>
            </a:pPr>
            <a:r>
              <a:rPr lang="zh-CN" altLang="en-US" dirty="0"/>
              <a:t>程序运行期间，都需要哪些资源？如何使用系统资源完成工作的？</a:t>
            </a:r>
            <a:endParaRPr lang="en-US" altLang="zh-CN" dirty="0"/>
          </a:p>
          <a:p>
            <a:pPr>
              <a:lnSpc>
                <a:spcPct val="120000"/>
              </a:lnSpc>
              <a:spcBef>
                <a:spcPts val="600"/>
              </a:spcBef>
              <a:buClr>
                <a:srgbClr val="0000FF"/>
              </a:buClr>
            </a:pPr>
            <a:r>
              <a:rPr lang="zh-CN" altLang="en-US" dirty="0"/>
              <a:t>在程序运行过程中，所需要的存储空间如何组织？如何使用？</a:t>
            </a:r>
            <a:endParaRPr lang="en-US" altLang="zh-CN" dirty="0"/>
          </a:p>
          <a:p>
            <a:pPr>
              <a:lnSpc>
                <a:spcPct val="120000"/>
              </a:lnSpc>
              <a:spcBef>
                <a:spcPts val="600"/>
              </a:spcBef>
              <a:buClr>
                <a:srgbClr val="0000FF"/>
              </a:buClr>
            </a:pPr>
            <a:r>
              <a:rPr lang="zh-CN" altLang="en-US" dirty="0"/>
              <a:t>你的信息如何交给计算机长久保存？</a:t>
            </a:r>
            <a:endParaRPr lang="en-US" altLang="zh-CN" dirty="0"/>
          </a:p>
          <a:p>
            <a:pPr>
              <a:lnSpc>
                <a:spcPct val="120000"/>
              </a:lnSpc>
              <a:spcBef>
                <a:spcPts val="600"/>
              </a:spcBef>
              <a:buClr>
                <a:srgbClr val="0000FF"/>
              </a:buClr>
            </a:pPr>
            <a:r>
              <a:rPr lang="zh-CN" altLang="en-US" dirty="0"/>
              <a:t>你如何使用硬盘空间？</a:t>
            </a:r>
            <a:endParaRPr lang="en-US" altLang="zh-CN" dirty="0"/>
          </a:p>
          <a:p>
            <a:pPr>
              <a:lnSpc>
                <a:spcPct val="120000"/>
              </a:lnSpc>
              <a:spcBef>
                <a:spcPts val="600"/>
              </a:spcBef>
              <a:buClr>
                <a:srgbClr val="0000FF"/>
              </a:buClr>
            </a:pPr>
            <a:r>
              <a:rPr lang="zh-CN" altLang="en-US" dirty="0"/>
              <a:t>在计算机中可以有多个程序同时执行，如何做到的？</a:t>
            </a:r>
            <a:endParaRPr lang="en-US" altLang="zh-CN" dirty="0"/>
          </a:p>
          <a:p>
            <a:pPr>
              <a:lnSpc>
                <a:spcPct val="120000"/>
              </a:lnSpc>
              <a:spcBef>
                <a:spcPts val="600"/>
              </a:spcBef>
              <a:buClr>
                <a:srgbClr val="0000FF"/>
              </a:buClr>
            </a:pPr>
            <a:r>
              <a:rPr lang="en-US" altLang="zh-CN" dirty="0"/>
              <a:t>……</a:t>
            </a:r>
          </a:p>
        </p:txBody>
      </p:sp>
      <p:sp>
        <p:nvSpPr>
          <p:cNvPr id="4" name="灯片编号占位符 3"/>
          <p:cNvSpPr>
            <a:spLocks noGrp="1"/>
          </p:cNvSpPr>
          <p:nvPr>
            <p:ph type="sldNum" sz="quarter" idx="10"/>
          </p:nvPr>
        </p:nvSpPr>
        <p:spPr/>
        <p:txBody>
          <a:bodyPr/>
          <a:lstStyle/>
          <a:p>
            <a:pPr>
              <a:defRPr/>
            </a:pPr>
            <a:fld id="{6BBC9BC5-6FD5-45B3-9B6B-9AEBF02617DF}" type="slidenum">
              <a:rPr lang="en-US" altLang="zh-CN" smtClean="0"/>
              <a:pPr>
                <a:defRPr/>
              </a:pPr>
              <a:t>16</a:t>
            </a:fld>
            <a:endParaRPr lang="en-US" altLang="zh-CN"/>
          </a:p>
        </p:txBody>
      </p:sp>
    </p:spTree>
    <p:extLst>
      <p:ext uri="{BB962C8B-B14F-4D97-AF65-F5344CB8AC3E}">
        <p14:creationId xmlns:p14="http://schemas.microsoft.com/office/powerpoint/2010/main" val="96740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230BAE0-2C3B-C0EB-284A-90EDB58DCDDA}"/>
              </a:ext>
            </a:extLst>
          </p:cNvPr>
          <p:cNvSpPr>
            <a:spLocks noGrp="1"/>
          </p:cNvSpPr>
          <p:nvPr>
            <p:ph type="title"/>
          </p:nvPr>
        </p:nvSpPr>
        <p:spPr/>
        <p:txBody>
          <a:bodyPr/>
          <a:lstStyle/>
          <a:p>
            <a:r>
              <a:rPr lang="zh-CN" altLang="en-US" dirty="0"/>
              <a:t>教学平台</a:t>
            </a:r>
          </a:p>
        </p:txBody>
      </p:sp>
      <p:pic>
        <p:nvPicPr>
          <p:cNvPr id="10" name="内容占位符 9">
            <a:extLst>
              <a:ext uri="{FF2B5EF4-FFF2-40B4-BE49-F238E27FC236}">
                <a16:creationId xmlns:a16="http://schemas.microsoft.com/office/drawing/2014/main" id="{C55E3D42-C0A7-3106-223F-479B2BCE5701}"/>
              </a:ext>
            </a:extLst>
          </p:cNvPr>
          <p:cNvPicPr>
            <a:picLocks noGrp="1" noChangeAspect="1"/>
          </p:cNvPicPr>
          <p:nvPr>
            <p:ph sz="half" idx="2"/>
          </p:nvPr>
        </p:nvPicPr>
        <p:blipFill>
          <a:blip r:embed="rId2"/>
          <a:stretch>
            <a:fillRect/>
          </a:stretch>
        </p:blipFill>
        <p:spPr>
          <a:xfrm>
            <a:off x="7376673" y="2097943"/>
            <a:ext cx="2849776" cy="2849776"/>
          </a:xfrm>
        </p:spPr>
      </p:pic>
      <p:sp>
        <p:nvSpPr>
          <p:cNvPr id="2" name="内容占位符 1">
            <a:extLst>
              <a:ext uri="{FF2B5EF4-FFF2-40B4-BE49-F238E27FC236}">
                <a16:creationId xmlns:a16="http://schemas.microsoft.com/office/drawing/2014/main" id="{0DB020D2-195B-3665-F871-B6A16E3E05BC}"/>
              </a:ext>
            </a:extLst>
          </p:cNvPr>
          <p:cNvSpPr>
            <a:spLocks noGrp="1"/>
          </p:cNvSpPr>
          <p:nvPr>
            <p:ph sz="half" idx="1"/>
          </p:nvPr>
        </p:nvSpPr>
        <p:spPr/>
        <p:txBody>
          <a:bodyPr/>
          <a:lstStyle/>
          <a:p>
            <a:endParaRPr lang="zh-CN" altLang="en-US"/>
          </a:p>
        </p:txBody>
      </p:sp>
    </p:spTree>
    <p:extLst>
      <p:ext uri="{BB962C8B-B14F-4D97-AF65-F5344CB8AC3E}">
        <p14:creationId xmlns:p14="http://schemas.microsoft.com/office/powerpoint/2010/main" val="7676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0AE1D-6A76-FBDC-EA80-9597C0C10E16}"/>
              </a:ext>
            </a:extLst>
          </p:cNvPr>
          <p:cNvSpPr>
            <a:spLocks noGrp="1"/>
          </p:cNvSpPr>
          <p:nvPr>
            <p:ph type="ctrTitle"/>
          </p:nvPr>
        </p:nvSpPr>
        <p:spPr/>
        <p:txBody>
          <a:bodyPr/>
          <a:lstStyle/>
          <a:p>
            <a:r>
              <a:rPr lang="en-US" altLang="zh-CN" dirty="0"/>
              <a:t>Course Introduction</a:t>
            </a:r>
            <a:endParaRPr lang="zh-CN" altLang="en-US" dirty="0"/>
          </a:p>
        </p:txBody>
      </p:sp>
      <p:sp>
        <p:nvSpPr>
          <p:cNvPr id="3" name="日期占位符 2">
            <a:extLst>
              <a:ext uri="{FF2B5EF4-FFF2-40B4-BE49-F238E27FC236}">
                <a16:creationId xmlns:a16="http://schemas.microsoft.com/office/drawing/2014/main" id="{54DB6C93-D1DE-51F7-B981-2AE90A77777B}"/>
              </a:ext>
            </a:extLst>
          </p:cNvPr>
          <p:cNvSpPr>
            <a:spLocks noGrp="1"/>
          </p:cNvSpPr>
          <p:nvPr>
            <p:ph type="dt" sz="half" idx="10"/>
          </p:nvPr>
        </p:nvSpPr>
        <p:spPr/>
        <p:txBody>
          <a:bodyPr/>
          <a:lstStyle/>
          <a:p>
            <a:fld id="{52AFC293-A0EB-45BF-9983-5714B75A571C}" type="datetime3">
              <a:rPr lang="zh-CN" altLang="en-US" smtClean="0"/>
              <a:t>2024年9月2日星期一</a:t>
            </a:fld>
            <a:endParaRPr lang="zh-CN" altLang="en-US" dirty="0"/>
          </a:p>
        </p:txBody>
      </p:sp>
    </p:spTree>
    <p:extLst>
      <p:ext uri="{BB962C8B-B14F-4D97-AF65-F5344CB8AC3E}">
        <p14:creationId xmlns:p14="http://schemas.microsoft.com/office/powerpoint/2010/main" val="118670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412EE-04E1-B851-3C2F-E0ECF8B080D2}"/>
              </a:ext>
            </a:extLst>
          </p:cNvPr>
          <p:cNvSpPr>
            <a:spLocks noGrp="1"/>
          </p:cNvSpPr>
          <p:nvPr>
            <p:ph type="title"/>
          </p:nvPr>
        </p:nvSpPr>
        <p:spPr/>
        <p:txBody>
          <a:bodyPr/>
          <a:lstStyle/>
          <a:p>
            <a:r>
              <a:rPr lang="zh-CN" altLang="en-US" b="1" dirty="0"/>
              <a:t>培养目标</a:t>
            </a:r>
            <a:endParaRPr lang="zh-CN" altLang="en-US" dirty="0"/>
          </a:p>
        </p:txBody>
      </p:sp>
      <p:sp>
        <p:nvSpPr>
          <p:cNvPr id="3" name="内容占位符 2">
            <a:extLst>
              <a:ext uri="{FF2B5EF4-FFF2-40B4-BE49-F238E27FC236}">
                <a16:creationId xmlns:a16="http://schemas.microsoft.com/office/drawing/2014/main" id="{D6E55582-831C-B57C-BCDD-92B1A04B8916}"/>
              </a:ext>
            </a:extLst>
          </p:cNvPr>
          <p:cNvSpPr>
            <a:spLocks noGrp="1"/>
          </p:cNvSpPr>
          <p:nvPr>
            <p:ph idx="1"/>
          </p:nvPr>
        </p:nvSpPr>
        <p:spPr/>
        <p:txBody>
          <a:bodyPr/>
          <a:lstStyle/>
          <a:p>
            <a:r>
              <a:rPr lang="zh-CN" altLang="zh-CN" dirty="0"/>
              <a:t>北邮</a:t>
            </a:r>
            <a:r>
              <a:rPr lang="zh-CN" altLang="en-US" dirty="0"/>
              <a:t>：</a:t>
            </a:r>
            <a:r>
              <a:rPr lang="zh-CN" altLang="zh-CN" dirty="0"/>
              <a:t>我国信息科技人才的重要培养基地</a:t>
            </a:r>
            <a:endParaRPr lang="en-US" altLang="zh-CN" dirty="0"/>
          </a:p>
          <a:p>
            <a:pPr lvl="1"/>
            <a:r>
              <a:rPr lang="zh-CN" altLang="zh-CN" dirty="0"/>
              <a:t>肩负“传邮万里 国脉所系”的家国情怀</a:t>
            </a:r>
            <a:endParaRPr lang="en-US" altLang="zh-CN" dirty="0"/>
          </a:p>
          <a:p>
            <a:pPr lvl="1"/>
            <a:r>
              <a:rPr lang="zh-CN" altLang="zh-CN" dirty="0"/>
              <a:t>致力于培养具有责任意识、创新精神、实践能力和国际视野的高素质专门人才。</a:t>
            </a:r>
            <a:endParaRPr lang="en-US" altLang="zh-CN" dirty="0"/>
          </a:p>
          <a:p>
            <a:pPr lvl="2"/>
            <a:endParaRPr lang="en-US" altLang="zh-CN" dirty="0"/>
          </a:p>
          <a:p>
            <a:pPr>
              <a:spcBef>
                <a:spcPts val="600"/>
              </a:spcBef>
            </a:pPr>
            <a:r>
              <a:rPr lang="zh-CN" altLang="en-US" dirty="0"/>
              <a:t>计科专业：</a:t>
            </a:r>
            <a:endParaRPr lang="en-US" altLang="zh-CN" dirty="0"/>
          </a:p>
          <a:p>
            <a:pPr lvl="1">
              <a:spcBef>
                <a:spcPts val="600"/>
              </a:spcBef>
            </a:pPr>
            <a:r>
              <a:rPr lang="zh-CN" altLang="en-US" dirty="0"/>
              <a:t>以社会发展需求为驱动，以学生全面成长成才为首要目标，注重培养创新精神和实践能力，提升学生综合素养。</a:t>
            </a:r>
            <a:endParaRPr lang="en-US" altLang="zh-CN" dirty="0"/>
          </a:p>
          <a:p>
            <a:pPr lvl="1">
              <a:spcBef>
                <a:spcPts val="600"/>
              </a:spcBef>
            </a:pPr>
            <a:r>
              <a:rPr lang="zh-CN" altLang="zh-CN" dirty="0"/>
              <a:t>以素质教育为重点，关注学生知识学习、能力培养和素质养成三者的关系</a:t>
            </a:r>
            <a:endParaRPr lang="en-US" altLang="zh-CN" dirty="0"/>
          </a:p>
          <a:p>
            <a:pPr lvl="1">
              <a:spcBef>
                <a:spcPts val="600"/>
              </a:spcBef>
            </a:pPr>
            <a:r>
              <a:rPr lang="zh-CN" altLang="zh-CN" dirty="0"/>
              <a:t>旨在培养具有良好科学素养、具有深厚通信背景、可持续发展能力强的高水平工程技术人才</a:t>
            </a:r>
            <a:r>
              <a:rPr lang="zh-CN" altLang="en-US" dirty="0"/>
              <a:t>。</a:t>
            </a:r>
            <a:endParaRPr lang="en-US" altLang="zh-CN" dirty="0"/>
          </a:p>
          <a:p>
            <a:pPr lvl="2">
              <a:spcBef>
                <a:spcPts val="600"/>
              </a:spcBef>
            </a:pPr>
            <a:endParaRPr lang="en-US" altLang="zh-CN" dirty="0"/>
          </a:p>
          <a:p>
            <a:r>
              <a:rPr lang="zh-CN" altLang="en-US" dirty="0">
                <a:solidFill>
                  <a:srgbClr val="0000FF"/>
                </a:solidFill>
              </a:rPr>
              <a:t>核心：能力培养</a:t>
            </a:r>
          </a:p>
          <a:p>
            <a:endParaRPr lang="zh-CN" altLang="en-US" dirty="0"/>
          </a:p>
        </p:txBody>
      </p:sp>
      <p:sp>
        <p:nvSpPr>
          <p:cNvPr id="4" name="灯片编号占位符 3">
            <a:extLst>
              <a:ext uri="{FF2B5EF4-FFF2-40B4-BE49-F238E27FC236}">
                <a16:creationId xmlns:a16="http://schemas.microsoft.com/office/drawing/2014/main" id="{AD29FE2C-ED44-9E16-D524-1E378751CD70}"/>
              </a:ext>
            </a:extLst>
          </p:cNvPr>
          <p:cNvSpPr>
            <a:spLocks noGrp="1"/>
          </p:cNvSpPr>
          <p:nvPr>
            <p:ph type="sldNum" sz="quarter" idx="10"/>
          </p:nvPr>
        </p:nvSpPr>
        <p:spPr/>
        <p:txBody>
          <a:bodyPr/>
          <a:lstStyle/>
          <a:p>
            <a:fld id="{E66D2CC7-F4CF-4117-A897-807AC786776F}" type="slidenum">
              <a:rPr lang="en-US" altLang="zh-CN" smtClean="0"/>
              <a:pPr/>
              <a:t>4</a:t>
            </a:fld>
            <a:endParaRPr lang="en-US" altLang="zh-CN"/>
          </a:p>
        </p:txBody>
      </p:sp>
    </p:spTree>
    <p:extLst>
      <p:ext uri="{BB962C8B-B14F-4D97-AF65-F5344CB8AC3E}">
        <p14:creationId xmlns:p14="http://schemas.microsoft.com/office/powerpoint/2010/main" val="180216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left)">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5">
            <a:extLst>
              <a:ext uri="{FF2B5EF4-FFF2-40B4-BE49-F238E27FC236}">
                <a16:creationId xmlns:a16="http://schemas.microsoft.com/office/drawing/2014/main" id="{622F2B91-0C21-B183-8A1E-AE9D9D527BF8}"/>
              </a:ext>
            </a:extLst>
          </p:cNvPr>
          <p:cNvSpPr txBox="1">
            <a:spLocks/>
          </p:cNvSpPr>
          <p:nvPr/>
        </p:nvSpPr>
        <p:spPr bwMode="auto">
          <a:xfrm>
            <a:off x="3261600" y="4509120"/>
            <a:ext cx="7632848" cy="194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sz="1800">
                <a:solidFill>
                  <a:schemeClr val="tx1"/>
                </a:solidFill>
                <a:latin typeface="+mn-lt"/>
                <a:ea typeface="+mn-ea"/>
              </a:defRPr>
            </a:lvl4pPr>
            <a:lvl5pPr marL="2057400" indent="-228600" algn="l" rtl="0" fontAlgn="base">
              <a:spcBef>
                <a:spcPct val="20000"/>
              </a:spcBef>
              <a:spcAft>
                <a:spcPct val="0"/>
              </a:spcAft>
              <a:buChar char="»"/>
              <a:defRPr kumimoji="1" sz="1800">
                <a:solidFill>
                  <a:schemeClr val="tx1"/>
                </a:solidFill>
                <a:latin typeface="+mn-lt"/>
                <a:ea typeface="+mn-ea"/>
              </a:defRPr>
            </a:lvl5pPr>
            <a:lvl6pPr marL="2514600" indent="-228600" algn="l" rtl="0" fontAlgn="base">
              <a:spcBef>
                <a:spcPct val="20000"/>
              </a:spcBef>
              <a:spcAft>
                <a:spcPct val="0"/>
              </a:spcAft>
              <a:buChar char="»"/>
              <a:defRPr kumimoji="1" sz="1800">
                <a:solidFill>
                  <a:schemeClr val="tx1"/>
                </a:solidFill>
                <a:latin typeface="+mn-lt"/>
                <a:ea typeface="+mn-ea"/>
              </a:defRPr>
            </a:lvl6pPr>
            <a:lvl7pPr marL="2971800" indent="-228600" algn="l" rtl="0" fontAlgn="base">
              <a:spcBef>
                <a:spcPct val="20000"/>
              </a:spcBef>
              <a:spcAft>
                <a:spcPct val="0"/>
              </a:spcAft>
              <a:buChar char="»"/>
              <a:defRPr kumimoji="1" sz="1800">
                <a:solidFill>
                  <a:schemeClr val="tx1"/>
                </a:solidFill>
                <a:latin typeface="+mn-lt"/>
                <a:ea typeface="+mn-ea"/>
              </a:defRPr>
            </a:lvl7pPr>
            <a:lvl8pPr marL="3429000" indent="-228600" algn="l" rtl="0" fontAlgn="base">
              <a:spcBef>
                <a:spcPct val="20000"/>
              </a:spcBef>
              <a:spcAft>
                <a:spcPct val="0"/>
              </a:spcAft>
              <a:buChar char="»"/>
              <a:defRPr kumimoji="1" sz="1800">
                <a:solidFill>
                  <a:schemeClr val="tx1"/>
                </a:solidFill>
                <a:latin typeface="+mn-lt"/>
                <a:ea typeface="+mn-ea"/>
              </a:defRPr>
            </a:lvl8pPr>
            <a:lvl9pPr marL="3886200" indent="-228600" algn="l" rtl="0" fontAlgn="base">
              <a:spcBef>
                <a:spcPct val="20000"/>
              </a:spcBef>
              <a:spcAft>
                <a:spcPct val="0"/>
              </a:spcAft>
              <a:buChar char="»"/>
              <a:defRPr kumimoji="1" sz="1800">
                <a:solidFill>
                  <a:schemeClr val="tx1"/>
                </a:solidFill>
                <a:latin typeface="+mn-lt"/>
                <a:ea typeface="+mn-ea"/>
              </a:defRPr>
            </a:lvl9pPr>
          </a:lstStyle>
          <a:p>
            <a:pPr>
              <a:spcBef>
                <a:spcPts val="600"/>
              </a:spcBef>
            </a:pPr>
            <a:r>
              <a:rPr lang="zh-CN" altLang="en-US" kern="0" dirty="0">
                <a:latin typeface="楷体" panose="02010609060101010101" pitchFamily="49" charset="-122"/>
              </a:rPr>
              <a:t>重要标志：</a:t>
            </a:r>
            <a:endParaRPr lang="en-US" altLang="zh-CN" kern="0" dirty="0">
              <a:latin typeface="楷体" panose="02010609060101010101" pitchFamily="49" charset="-122"/>
            </a:endParaRPr>
          </a:p>
          <a:p>
            <a:pPr lvl="1">
              <a:spcBef>
                <a:spcPts val="600"/>
              </a:spcBef>
            </a:pPr>
            <a:r>
              <a:rPr lang="zh-CN" altLang="en-US" kern="0" dirty="0">
                <a:latin typeface="楷体" panose="02010609060101010101" pitchFamily="49" charset="-122"/>
              </a:rPr>
              <a:t>深入了解计算机系统</a:t>
            </a:r>
            <a:endParaRPr lang="en-US" altLang="zh-CN" kern="0" dirty="0">
              <a:latin typeface="楷体" panose="02010609060101010101" pitchFamily="49" charset="-122"/>
            </a:endParaRPr>
          </a:p>
          <a:p>
            <a:pPr lvl="1">
              <a:spcBef>
                <a:spcPts val="600"/>
              </a:spcBef>
            </a:pPr>
            <a:r>
              <a:rPr lang="zh-CN" altLang="en-US" kern="0" dirty="0">
                <a:solidFill>
                  <a:srgbClr val="0000FF"/>
                </a:solidFill>
                <a:latin typeface="楷体" panose="02010609060101010101" pitchFamily="49" charset="-122"/>
              </a:rPr>
              <a:t>系统分析能力：溯源能力、探索能力、比较能力</a:t>
            </a:r>
            <a:endParaRPr lang="en-US" altLang="zh-CN" kern="0" dirty="0">
              <a:solidFill>
                <a:srgbClr val="0000FF"/>
              </a:solidFill>
              <a:latin typeface="楷体" panose="02010609060101010101" pitchFamily="49" charset="-122"/>
            </a:endParaRPr>
          </a:p>
          <a:p>
            <a:pPr lvl="1">
              <a:spcBef>
                <a:spcPts val="600"/>
              </a:spcBef>
            </a:pPr>
            <a:r>
              <a:rPr lang="zh-CN" altLang="en-US" kern="0" dirty="0">
                <a:solidFill>
                  <a:srgbClr val="0000FF"/>
                </a:solidFill>
                <a:latin typeface="楷体" panose="02010609060101010101" pitchFamily="49" charset="-122"/>
              </a:rPr>
              <a:t>计算思维：分解、模式识别、抽象、算法设计</a:t>
            </a:r>
            <a:endParaRPr lang="en-US" altLang="zh-CN" kern="0" dirty="0">
              <a:solidFill>
                <a:srgbClr val="0000FF"/>
              </a:solidFill>
              <a:latin typeface="楷体" panose="02010609060101010101" pitchFamily="49" charset="-122"/>
            </a:endParaRPr>
          </a:p>
        </p:txBody>
      </p:sp>
      <p:sp>
        <p:nvSpPr>
          <p:cNvPr id="2" name="标题 1"/>
          <p:cNvSpPr>
            <a:spLocks noGrp="1"/>
          </p:cNvSpPr>
          <p:nvPr>
            <p:ph type="title"/>
          </p:nvPr>
        </p:nvSpPr>
        <p:spPr>
          <a:solidFill>
            <a:srgbClr val="002060"/>
          </a:solidFill>
        </p:spPr>
        <p:txBody>
          <a:bodyPr/>
          <a:lstStyle/>
          <a:p>
            <a:r>
              <a:rPr lang="zh-CN" altLang="en-US" dirty="0"/>
              <a:t>系统能力</a:t>
            </a:r>
          </a:p>
        </p:txBody>
      </p:sp>
      <p:sp>
        <p:nvSpPr>
          <p:cNvPr id="3" name="内容占位符 2"/>
          <p:cNvSpPr>
            <a:spLocks noGrp="1"/>
          </p:cNvSpPr>
          <p:nvPr>
            <p:ph sz="half" idx="1"/>
          </p:nvPr>
        </p:nvSpPr>
        <p:spPr>
          <a:xfrm>
            <a:off x="360000" y="1080000"/>
            <a:ext cx="5447968" cy="3308500"/>
          </a:xfrm>
        </p:spPr>
        <p:txBody>
          <a:bodyPr/>
          <a:lstStyle/>
          <a:p>
            <a:pPr>
              <a:lnSpc>
                <a:spcPct val="120000"/>
              </a:lnSpc>
              <a:spcBef>
                <a:spcPts val="600"/>
              </a:spcBef>
              <a:buClr>
                <a:srgbClr val="0000FF"/>
              </a:buClr>
            </a:pPr>
            <a:r>
              <a:rPr lang="zh-CN" altLang="en-US" b="1" dirty="0">
                <a:latin typeface="楷体" panose="02010609060101010101" pitchFamily="49" charset="-122"/>
                <a:ea typeface="楷体" panose="02010609060101010101" pitchFamily="49" charset="-122"/>
              </a:rPr>
              <a:t>重要特征：系统思维方式</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能力</a:t>
            </a:r>
            <a:endParaRPr lang="en-US" altLang="zh-CN" b="1" dirty="0">
              <a:latin typeface="楷体" panose="02010609060101010101" pitchFamily="49" charset="-122"/>
              <a:ea typeface="楷体" panose="02010609060101010101" pitchFamily="49" charset="-122"/>
            </a:endParaRPr>
          </a:p>
          <a:p>
            <a:pPr lvl="1">
              <a:lnSpc>
                <a:spcPct val="120000"/>
              </a:lnSpc>
              <a:spcBef>
                <a:spcPts val="600"/>
              </a:spcBef>
            </a:pPr>
            <a:r>
              <a:rPr lang="zh-CN" altLang="en-US" b="1" dirty="0">
                <a:latin typeface="楷体" panose="02010609060101010101" pitchFamily="49" charset="-122"/>
                <a:ea typeface="楷体" panose="02010609060101010101" pitchFamily="49" charset="-122"/>
              </a:rPr>
              <a:t>对系统不同层次的抽象和归纳</a:t>
            </a:r>
            <a:r>
              <a:rPr lang="en-US" altLang="zh-CN" b="1" dirty="0">
                <a:latin typeface="楷体" panose="02010609060101010101" pitchFamily="49" charset="-122"/>
                <a:ea typeface="楷体" panose="02010609060101010101" pitchFamily="49" charset="-122"/>
              </a:rPr>
              <a:t>;</a:t>
            </a:r>
          </a:p>
          <a:p>
            <a:pPr lvl="1">
              <a:lnSpc>
                <a:spcPct val="120000"/>
              </a:lnSpc>
              <a:spcBef>
                <a:spcPts val="600"/>
              </a:spcBef>
            </a:pPr>
            <a:r>
              <a:rPr lang="zh-CN" altLang="en-US" b="1" dirty="0">
                <a:latin typeface="楷体" panose="02010609060101010101" pitchFamily="49" charset="-122"/>
                <a:ea typeface="楷体" panose="02010609060101010101" pitchFamily="49" charset="-122"/>
              </a:rPr>
              <a:t>对整机系统的性能分析和优化</a:t>
            </a:r>
            <a:r>
              <a:rPr lang="en-US" altLang="zh-CN" b="1" dirty="0">
                <a:latin typeface="楷体" panose="02010609060101010101" pitchFamily="49" charset="-122"/>
                <a:ea typeface="楷体" panose="02010609060101010101" pitchFamily="49" charset="-122"/>
              </a:rPr>
              <a:t>;</a:t>
            </a:r>
          </a:p>
          <a:p>
            <a:pPr lvl="1">
              <a:lnSpc>
                <a:spcPct val="120000"/>
              </a:lnSpc>
              <a:spcBef>
                <a:spcPts val="600"/>
              </a:spcBef>
            </a:pPr>
            <a:r>
              <a:rPr lang="zh-CN" altLang="en-US" b="1" dirty="0">
                <a:latin typeface="楷体" panose="02010609060101010101" pitchFamily="49" charset="-122"/>
                <a:ea typeface="楷体" panose="02010609060101010101" pitchFamily="49" charset="-122"/>
              </a:rPr>
              <a:t>对系统出现的各类错误进行诊断和维护</a:t>
            </a:r>
            <a:r>
              <a:rPr lang="en-US" altLang="zh-CN" b="1" dirty="0">
                <a:latin typeface="楷体" panose="02010609060101010101" pitchFamily="49" charset="-122"/>
                <a:ea typeface="楷体" panose="02010609060101010101" pitchFamily="49" charset="-122"/>
              </a:rPr>
              <a:t>;</a:t>
            </a:r>
          </a:p>
          <a:p>
            <a:pPr lvl="1">
              <a:lnSpc>
                <a:spcPct val="120000"/>
              </a:lnSpc>
              <a:spcBef>
                <a:spcPts val="600"/>
              </a:spcBef>
            </a:pPr>
            <a:r>
              <a:rPr lang="zh-CN" altLang="en-US" b="1" dirty="0">
                <a:latin typeface="楷体" panose="02010609060101010101" pitchFamily="49" charset="-122"/>
                <a:ea typeface="楷体" panose="02010609060101010101" pitchFamily="49" charset="-122"/>
              </a:rPr>
              <a:t>对技术发展趋势全局性的理解等。</a:t>
            </a:r>
            <a:endParaRPr lang="en-US" altLang="zh-CN" b="1" dirty="0">
              <a:latin typeface="楷体" panose="02010609060101010101" pitchFamily="49" charset="-122"/>
              <a:ea typeface="楷体" panose="02010609060101010101" pitchFamily="49" charset="-122"/>
            </a:endParaRPr>
          </a:p>
        </p:txBody>
      </p:sp>
      <p:sp>
        <p:nvSpPr>
          <p:cNvPr id="6" name="内容占位符 5">
            <a:extLst>
              <a:ext uri="{FF2B5EF4-FFF2-40B4-BE49-F238E27FC236}">
                <a16:creationId xmlns:a16="http://schemas.microsoft.com/office/drawing/2014/main" id="{B7108B9C-B681-4723-B815-B7619C11E042}"/>
              </a:ext>
            </a:extLst>
          </p:cNvPr>
          <p:cNvSpPr>
            <a:spLocks noGrp="1"/>
          </p:cNvSpPr>
          <p:nvPr>
            <p:ph sz="half" idx="2"/>
          </p:nvPr>
        </p:nvSpPr>
        <p:spPr>
          <a:xfrm>
            <a:off x="5951984" y="1080000"/>
            <a:ext cx="5976664" cy="3429120"/>
          </a:xfrm>
        </p:spPr>
        <p:txBody>
          <a:bodyPr>
            <a:normAutofit/>
          </a:bodyPr>
          <a:lstStyle/>
          <a:p>
            <a:pPr>
              <a:spcBef>
                <a:spcPts val="600"/>
              </a:spcBef>
              <a:buClr>
                <a:srgbClr val="0000FF"/>
              </a:buClr>
            </a:pPr>
            <a:r>
              <a:rPr lang="zh-CN" altLang="en-US" b="1" dirty="0">
                <a:latin typeface="楷体" panose="02010609060101010101" pitchFamily="49" charset="-122"/>
                <a:ea typeface="楷体" panose="02010609060101010101" pitchFamily="49" charset="-122"/>
              </a:rPr>
              <a:t>计算机专业的学生</a:t>
            </a:r>
            <a:endParaRPr lang="en-US" altLang="zh-CN" b="1" dirty="0">
              <a:latin typeface="楷体" panose="02010609060101010101" pitchFamily="49" charset="-122"/>
              <a:ea typeface="楷体" panose="02010609060101010101" pitchFamily="49" charset="-122"/>
            </a:endParaRPr>
          </a:p>
          <a:p>
            <a:pPr lvl="1">
              <a:spcBef>
                <a:spcPts val="600"/>
              </a:spcBef>
            </a:pPr>
            <a:r>
              <a:rPr lang="zh-CN" altLang="en-US" dirty="0"/>
              <a:t>掌握计算机系统内部各软件</a:t>
            </a:r>
            <a:r>
              <a:rPr lang="en-US" altLang="zh-CN" dirty="0"/>
              <a:t>/</a:t>
            </a:r>
            <a:r>
              <a:rPr lang="zh-CN" altLang="en-US" dirty="0"/>
              <a:t>硬件部分的关联关系与逻辑层次；</a:t>
            </a:r>
            <a:endParaRPr lang="en-US" altLang="zh-CN" dirty="0"/>
          </a:p>
          <a:p>
            <a:pPr lvl="1">
              <a:spcBef>
                <a:spcPts val="600"/>
              </a:spcBef>
            </a:pPr>
            <a:r>
              <a:rPr lang="zh-CN" altLang="en-US" dirty="0"/>
              <a:t>了解计算系统呈现的外部特性以及与人和物理世界的交互模式；</a:t>
            </a:r>
            <a:endParaRPr lang="en-US" altLang="zh-CN" b="1" dirty="0">
              <a:latin typeface="楷体" panose="02010609060101010101" pitchFamily="49" charset="-122"/>
              <a:ea typeface="楷体" panose="02010609060101010101" pitchFamily="49" charset="-122"/>
            </a:endParaRPr>
          </a:p>
          <a:p>
            <a:pPr lvl="1">
              <a:spcBef>
                <a:spcPts val="600"/>
              </a:spcBef>
            </a:pPr>
            <a:r>
              <a:rPr lang="zh-CN" altLang="en-US" dirty="0"/>
              <a:t>在掌握基本系统原理的基础上，进一步掌握设计、实现计算机硬件、系统软件以及应用系统的综合能力</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5</a:t>
            </a:fld>
            <a:endParaRPr lang="en-US" altLang="zh-CN"/>
          </a:p>
        </p:txBody>
      </p:sp>
      <p:sp>
        <p:nvSpPr>
          <p:cNvPr id="5" name="TextBox 4"/>
          <p:cNvSpPr txBox="1"/>
          <p:nvPr/>
        </p:nvSpPr>
        <p:spPr>
          <a:xfrm>
            <a:off x="900000" y="4680000"/>
            <a:ext cx="1653813" cy="1675924"/>
          </a:xfrm>
          <a:prstGeom prst="roundRect">
            <a:avLst>
              <a:gd name="adj" fmla="val 3523"/>
            </a:avLst>
          </a:prstGeom>
          <a:solidFill>
            <a:srgbClr val="00FF00"/>
          </a:solidFill>
          <a:ln>
            <a:solidFill>
              <a:srgbClr val="00FF00"/>
            </a:solidFill>
          </a:ln>
        </p:spPr>
        <p:txBody>
          <a:bodyPr wrap="square" rtlCol="0" anchor="ctr" anchorCtr="0">
            <a:spAutoFit/>
          </a:bodyPr>
          <a:lstStyle/>
          <a:p>
            <a:pPr algn="ctr"/>
            <a:r>
              <a:rPr lang="zh-CN" altLang="en-US" b="1" dirty="0">
                <a:latin typeface="楷体" panose="02010609060101010101" pitchFamily="49" charset="-122"/>
                <a:ea typeface="楷体" panose="02010609060101010101" pitchFamily="49" charset="-122"/>
              </a:rPr>
              <a:t>整体观</a:t>
            </a:r>
            <a:endParaRPr lang="en-US" altLang="zh-CN" b="1" dirty="0">
              <a:latin typeface="楷体" panose="02010609060101010101" pitchFamily="49" charset="-122"/>
              <a:ea typeface="楷体" panose="02010609060101010101" pitchFamily="49" charset="-122"/>
            </a:endParaRPr>
          </a:p>
          <a:p>
            <a:pPr algn="ctr"/>
            <a:r>
              <a:rPr lang="zh-CN" altLang="en-US" b="1" dirty="0">
                <a:latin typeface="楷体" panose="02010609060101010101" pitchFamily="49" charset="-122"/>
                <a:ea typeface="楷体" panose="02010609060101010101" pitchFamily="49" charset="-122"/>
              </a:rPr>
              <a:t>系统观</a:t>
            </a:r>
            <a:endParaRPr lang="en-US" altLang="zh-CN" b="1" dirty="0">
              <a:latin typeface="楷体" panose="02010609060101010101" pitchFamily="49" charset="-122"/>
              <a:ea typeface="楷体" panose="02010609060101010101" pitchFamily="49" charset="-122"/>
            </a:endParaRPr>
          </a:p>
          <a:p>
            <a:pPr algn="ctr"/>
            <a:r>
              <a:rPr lang="zh-CN" altLang="en-US" b="1" dirty="0">
                <a:latin typeface="楷体" panose="02010609060101010101" pitchFamily="49" charset="-122"/>
                <a:ea typeface="楷体" panose="02010609060101010101" pitchFamily="49" charset="-122"/>
              </a:rPr>
              <a:t>全局观</a:t>
            </a:r>
            <a:endParaRPr lang="en-US" altLang="zh-CN" b="1" dirty="0">
              <a:latin typeface="楷体" panose="02010609060101010101" pitchFamily="49" charset="-122"/>
              <a:ea typeface="楷体" panose="02010609060101010101" pitchFamily="49" charset="-122"/>
            </a:endParaRPr>
          </a:p>
          <a:p>
            <a:pPr algn="ctr"/>
            <a:r>
              <a:rPr lang="zh-CN" altLang="en-US" b="1" dirty="0">
                <a:latin typeface="楷体" panose="02010609060101010101" pitchFamily="49" charset="-122"/>
                <a:ea typeface="楷体" panose="02010609060101010101" pitchFamily="49" charset="-122"/>
              </a:rPr>
              <a:t>大局观</a:t>
            </a:r>
          </a:p>
        </p:txBody>
      </p:sp>
      <p:sp>
        <p:nvSpPr>
          <p:cNvPr id="7" name="对话气泡: 矩形 6">
            <a:extLst>
              <a:ext uri="{FF2B5EF4-FFF2-40B4-BE49-F238E27FC236}">
                <a16:creationId xmlns:a16="http://schemas.microsoft.com/office/drawing/2014/main" id="{C55CDB93-88F1-31AC-7803-26B67C45E37D}"/>
              </a:ext>
            </a:extLst>
          </p:cNvPr>
          <p:cNvSpPr/>
          <p:nvPr/>
        </p:nvSpPr>
        <p:spPr bwMode="auto">
          <a:xfrm>
            <a:off x="6996100" y="4509120"/>
            <a:ext cx="3285365" cy="675075"/>
          </a:xfrm>
          <a:prstGeom prst="wedgeRectCallout">
            <a:avLst>
              <a:gd name="adj1" fmla="val -45847"/>
              <a:gd name="adj2" fmla="val 106360"/>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某种技术产生的原因和背景？</a:t>
            </a:r>
            <a:endParaRPr lang="en-US" altLang="zh-CN" sz="1800" dirty="0">
              <a:latin typeface="楷体" panose="02010609060101010101" pitchFamily="49" charset="-122"/>
              <a:ea typeface="楷体" panose="02010609060101010101" pitchFamily="49" charset="-122"/>
            </a:endParaRPr>
          </a:p>
          <a:p>
            <a:r>
              <a:rPr lang="zh-CN" altLang="en-US" sz="1800" dirty="0">
                <a:latin typeface="楷体" panose="02010609060101010101" pitchFamily="49" charset="-122"/>
                <a:ea typeface="楷体" panose="02010609060101010101" pitchFamily="49" charset="-122"/>
              </a:rPr>
              <a:t>要解决的问题？问题的本质？</a:t>
            </a:r>
            <a:endParaRPr lang="en-US" altLang="zh-CN" sz="1800" dirty="0">
              <a:latin typeface="楷体" panose="02010609060101010101" pitchFamily="49" charset="-122"/>
              <a:ea typeface="楷体" panose="02010609060101010101" pitchFamily="49" charset="-122"/>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
        <p:nvSpPr>
          <p:cNvPr id="9" name="对话气泡: 矩形 8">
            <a:extLst>
              <a:ext uri="{FF2B5EF4-FFF2-40B4-BE49-F238E27FC236}">
                <a16:creationId xmlns:a16="http://schemas.microsoft.com/office/drawing/2014/main" id="{5E082402-887B-F3C0-0337-15B2F1329A26}"/>
              </a:ext>
            </a:extLst>
          </p:cNvPr>
          <p:cNvSpPr/>
          <p:nvPr/>
        </p:nvSpPr>
        <p:spPr bwMode="auto">
          <a:xfrm>
            <a:off x="7581165" y="4509120"/>
            <a:ext cx="4203467" cy="675075"/>
          </a:xfrm>
          <a:prstGeom prst="wedgeRectCallout">
            <a:avLst>
              <a:gd name="adj1" fmla="val -34415"/>
              <a:gd name="adj2" fmla="val 99910"/>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同一个问题，有哪些可能的解决方案？历史上的探索</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理论探索？</a:t>
            </a:r>
            <a:endParaRPr kumimoji="1" lang="zh-CN" altLang="en-US" sz="1800" b="1"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
        <p:nvSpPr>
          <p:cNvPr id="10" name="对话气泡: 矩形 9">
            <a:extLst>
              <a:ext uri="{FF2B5EF4-FFF2-40B4-BE49-F238E27FC236}">
                <a16:creationId xmlns:a16="http://schemas.microsoft.com/office/drawing/2014/main" id="{C2306FAF-2AFE-8C8E-695B-5EC0A4F7E9E2}"/>
              </a:ext>
            </a:extLst>
          </p:cNvPr>
          <p:cNvSpPr/>
          <p:nvPr/>
        </p:nvSpPr>
        <p:spPr bwMode="auto">
          <a:xfrm>
            <a:off x="8616280" y="4509120"/>
            <a:ext cx="3312369" cy="675075"/>
          </a:xfrm>
          <a:prstGeom prst="wedgeRectCallout">
            <a:avLst>
              <a:gd name="adj1" fmla="val -21269"/>
              <a:gd name="adj2" fmla="val 101200"/>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不同的解决方案，从哪些维度进行比较？</a:t>
            </a:r>
            <a:endParaRPr lang="en-US" altLang="zh-CN" sz="1800" dirty="0">
              <a:latin typeface="楷体" panose="02010609060101010101" pitchFamily="49" charset="-122"/>
              <a:ea typeface="楷体" panose="02010609060101010101" pitchFamily="49" charset="-122"/>
            </a:endParaRPr>
          </a:p>
        </p:txBody>
      </p:sp>
      <p:sp>
        <p:nvSpPr>
          <p:cNvPr id="11" name="对话气泡: 矩形 10">
            <a:extLst>
              <a:ext uri="{FF2B5EF4-FFF2-40B4-BE49-F238E27FC236}">
                <a16:creationId xmlns:a16="http://schemas.microsoft.com/office/drawing/2014/main" id="{E55EEACC-4487-E5D8-69C2-7CDB338A2ADA}"/>
              </a:ext>
            </a:extLst>
          </p:cNvPr>
          <p:cNvSpPr/>
          <p:nvPr/>
        </p:nvSpPr>
        <p:spPr bwMode="auto">
          <a:xfrm>
            <a:off x="5537804" y="4967277"/>
            <a:ext cx="3312369" cy="675075"/>
          </a:xfrm>
          <a:prstGeom prst="wedgeRectCallout">
            <a:avLst>
              <a:gd name="adj1" fmla="val -37832"/>
              <a:gd name="adj2" fmla="val 106360"/>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把复杂的问题分解成简单的，易于解决的小问题。</a:t>
            </a:r>
            <a:endParaRPr lang="en-US" altLang="zh-CN" sz="1800" dirty="0">
              <a:latin typeface="楷体" panose="02010609060101010101" pitchFamily="49" charset="-122"/>
              <a:ea typeface="楷体" panose="02010609060101010101" pitchFamily="49" charset="-122"/>
            </a:endParaRPr>
          </a:p>
        </p:txBody>
      </p:sp>
      <p:sp>
        <p:nvSpPr>
          <p:cNvPr id="12" name="对话气泡: 矩形 11">
            <a:extLst>
              <a:ext uri="{FF2B5EF4-FFF2-40B4-BE49-F238E27FC236}">
                <a16:creationId xmlns:a16="http://schemas.microsoft.com/office/drawing/2014/main" id="{374D6504-EA0C-68D5-5D03-F6E525A3D4F4}"/>
              </a:ext>
            </a:extLst>
          </p:cNvPr>
          <p:cNvSpPr/>
          <p:nvPr/>
        </p:nvSpPr>
        <p:spPr bwMode="auto">
          <a:xfrm>
            <a:off x="6726336" y="4968000"/>
            <a:ext cx="2745039" cy="675075"/>
          </a:xfrm>
          <a:prstGeom prst="wedgeRectCallout">
            <a:avLst>
              <a:gd name="adj1" fmla="val -35929"/>
              <a:gd name="adj2" fmla="val 105070"/>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找出不同问题的共同点，</a:t>
            </a:r>
            <a:endParaRPr lang="en-US" altLang="zh-CN" sz="1800" dirty="0">
              <a:latin typeface="楷体" panose="02010609060101010101" pitchFamily="49" charset="-122"/>
              <a:ea typeface="楷体" panose="02010609060101010101" pitchFamily="49" charset="-122"/>
            </a:endParaRPr>
          </a:p>
          <a:p>
            <a:r>
              <a:rPr lang="zh-CN" altLang="en-US" sz="1800" dirty="0">
                <a:latin typeface="楷体" panose="02010609060101010101" pitchFamily="49" charset="-122"/>
                <a:ea typeface="楷体" panose="02010609060101010101" pitchFamily="49" charset="-122"/>
              </a:rPr>
              <a:t>可以举一反三。</a:t>
            </a:r>
            <a:endParaRPr lang="en-US" altLang="zh-CN" sz="1800" dirty="0">
              <a:latin typeface="楷体" panose="02010609060101010101" pitchFamily="49" charset="-122"/>
              <a:ea typeface="楷体" panose="02010609060101010101" pitchFamily="49" charset="-122"/>
            </a:endParaRPr>
          </a:p>
        </p:txBody>
      </p:sp>
      <p:sp>
        <p:nvSpPr>
          <p:cNvPr id="13" name="对话气泡: 矩形 12">
            <a:extLst>
              <a:ext uri="{FF2B5EF4-FFF2-40B4-BE49-F238E27FC236}">
                <a16:creationId xmlns:a16="http://schemas.microsoft.com/office/drawing/2014/main" id="{EDCA2645-5A96-90D7-EE6B-9B73845B8642}"/>
              </a:ext>
            </a:extLst>
          </p:cNvPr>
          <p:cNvSpPr/>
          <p:nvPr/>
        </p:nvSpPr>
        <p:spPr bwMode="auto">
          <a:xfrm>
            <a:off x="8092518" y="4968000"/>
            <a:ext cx="1963922" cy="675075"/>
          </a:xfrm>
          <a:prstGeom prst="wedgeRectCallout">
            <a:avLst>
              <a:gd name="adj1" fmla="val -35929"/>
              <a:gd name="adj2" fmla="val 105070"/>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抓住关键信息，找出问题的核心。</a:t>
            </a:r>
            <a:endParaRPr lang="en-US" altLang="zh-CN" sz="1800" dirty="0">
              <a:latin typeface="楷体" panose="02010609060101010101" pitchFamily="49" charset="-122"/>
              <a:ea typeface="楷体" panose="02010609060101010101" pitchFamily="49" charset="-122"/>
            </a:endParaRPr>
          </a:p>
        </p:txBody>
      </p:sp>
      <p:sp>
        <p:nvSpPr>
          <p:cNvPr id="14" name="对话气泡: 矩形 13">
            <a:extLst>
              <a:ext uri="{FF2B5EF4-FFF2-40B4-BE49-F238E27FC236}">
                <a16:creationId xmlns:a16="http://schemas.microsoft.com/office/drawing/2014/main" id="{555CEAC5-D1EB-607C-E1DC-82758BF69819}"/>
              </a:ext>
            </a:extLst>
          </p:cNvPr>
          <p:cNvSpPr/>
          <p:nvPr/>
        </p:nvSpPr>
        <p:spPr bwMode="auto">
          <a:xfrm>
            <a:off x="8850174" y="4959170"/>
            <a:ext cx="3112662" cy="675075"/>
          </a:xfrm>
          <a:prstGeom prst="wedgeRectCallout">
            <a:avLst>
              <a:gd name="adj1" fmla="val -25577"/>
              <a:gd name="adj2" fmla="val 98620"/>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制定分步骤解决问题的方案，或解决问题需要遵循的规则。</a:t>
            </a:r>
            <a:endParaRPr lang="en-US" altLang="zh-CN" sz="1800"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2D6C176F-FECD-B21E-143D-264F952232A7}"/>
              </a:ext>
            </a:extLst>
          </p:cNvPr>
          <p:cNvSpPr txBox="1"/>
          <p:nvPr/>
        </p:nvSpPr>
        <p:spPr>
          <a:xfrm>
            <a:off x="3075968" y="227795"/>
            <a:ext cx="8852680" cy="461665"/>
          </a:xfrm>
          <a:prstGeom prst="rect">
            <a:avLst/>
          </a:prstGeom>
          <a:solidFill>
            <a:srgbClr val="FFFF00"/>
          </a:solidFill>
        </p:spPr>
        <p:txBody>
          <a:bodyPr wrap="none" rtlCol="0">
            <a:spAutoFit/>
          </a:bodyPr>
          <a:lstStyle/>
          <a:p>
            <a:pPr algn="r"/>
            <a:r>
              <a:rPr lang="zh-CN" altLang="en-US" dirty="0">
                <a:latin typeface="楷体" panose="02010609060101010101" pitchFamily="49" charset="-122"/>
                <a:ea typeface="楷体" panose="02010609060101010101" pitchFamily="49" charset="-122"/>
                <a:hlinkClick r:id="rId3">
                  <a:extLst>
                    <a:ext uri="{A12FA001-AC4F-418D-AE19-62706E023703}">
                      <ahyp:hlinkClr xmlns:ahyp="http://schemas.microsoft.com/office/drawing/2018/hyperlinkcolor" val="tx"/>
                    </a:ext>
                  </a:extLst>
                </a:hlinkClick>
              </a:rPr>
              <a:t>全国大学生计算机系统能力大赛：   </a:t>
            </a:r>
            <a:r>
              <a:rPr lang="en-US" altLang="zh-CN" dirty="0">
                <a:hlinkClick r:id="rId3">
                  <a:extLst>
                    <a:ext uri="{A12FA001-AC4F-418D-AE19-62706E023703}">
                      <ahyp:hlinkClr xmlns:ahyp="http://schemas.microsoft.com/office/drawing/2018/hyperlinkcolor" val="tx"/>
                    </a:ext>
                  </a:extLst>
                </a:hlinkClick>
              </a:rPr>
              <a:t>https://compiler.educg.net</a:t>
            </a:r>
            <a:r>
              <a:rPr lang="en-US" altLang="zh-CN" dirty="0"/>
              <a:t>  </a:t>
            </a:r>
          </a:p>
        </p:txBody>
      </p:sp>
    </p:spTree>
    <p:extLst>
      <p:ext uri="{BB962C8B-B14F-4D97-AF65-F5344CB8AC3E}">
        <p14:creationId xmlns:p14="http://schemas.microsoft.com/office/powerpoint/2010/main" val="43197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left)">
                                      <p:cBhvr>
                                        <p:cTn id="35" dur="500"/>
                                        <p:tgtEl>
                                          <p:spTgt spid="6">
                                            <p:txEl>
                                              <p:pRg st="2" end="2"/>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left)">
                                      <p:cBhvr>
                                        <p:cTn id="38" dur="5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wipe(left)">
                                      <p:cBhvr>
                                        <p:cTn id="43" dur="500"/>
                                        <p:tgtEl>
                                          <p:spTgt spid="8">
                                            <p:txEl>
                                              <p:pRg st="0" end="0"/>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wipe(left)">
                                      <p:cBhvr>
                                        <p:cTn id="47" dur="500"/>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wipe(left)">
                                      <p:cBhvr>
                                        <p:cTn id="52" dur="500"/>
                                        <p:tgtEl>
                                          <p:spTgt spid="8">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down)">
                                      <p:cBhvr>
                                        <p:cTn id="6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xEl>
                                              <p:pRg st="3" end="3"/>
                                            </p:txEl>
                                          </p:spTgt>
                                        </p:tgtEl>
                                        <p:attrNameLst>
                                          <p:attrName>style.visibility</p:attrName>
                                        </p:attrNameLst>
                                      </p:cBhvr>
                                      <p:to>
                                        <p:strVal val="visible"/>
                                      </p:to>
                                    </p:set>
                                    <p:animEffect transition="in" filter="wipe(left)">
                                      <p:cBhvr>
                                        <p:cTn id="72" dur="500"/>
                                        <p:tgtEl>
                                          <p:spTgt spid="8">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wipe(down)">
                                      <p:cBhvr>
                                        <p:cTn id="7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wipe(down)">
                                      <p:cBhvr>
                                        <p:cTn id="8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down)">
                                      <p:cBhvr>
                                        <p:cTn id="9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left)">
                                      <p:cBhvr>
                                        <p:cTn id="9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3" grpId="0" uiExpand="1" build="p"/>
      <p:bldP spid="6" grpId="0" uiExpand="1" build="p"/>
      <p:bldP spid="5" grpId="0" animBg="1"/>
      <p:bldP spid="7" grpId="0" animBg="1"/>
      <p:bldP spid="9" grpId="0" animBg="1"/>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09EE7-4705-4B22-9ED7-F3B175E8EAF8}"/>
              </a:ext>
            </a:extLst>
          </p:cNvPr>
          <p:cNvSpPr>
            <a:spLocks noGrp="1"/>
          </p:cNvSpPr>
          <p:nvPr>
            <p:ph type="title"/>
          </p:nvPr>
        </p:nvSpPr>
        <p:spPr/>
        <p:txBody>
          <a:bodyPr/>
          <a:lstStyle/>
          <a:p>
            <a:r>
              <a:rPr lang="en-US" altLang="zh-CN" dirty="0"/>
              <a:t>Basic </a:t>
            </a:r>
            <a:r>
              <a:rPr lang="en-US" altLang="zh-CN" dirty="0" err="1"/>
              <a:t>Infomation</a:t>
            </a:r>
            <a:endParaRPr lang="zh-CN" altLang="en-US" dirty="0"/>
          </a:p>
        </p:txBody>
      </p:sp>
      <p:sp>
        <p:nvSpPr>
          <p:cNvPr id="3" name="内容占位符 2">
            <a:extLst>
              <a:ext uri="{FF2B5EF4-FFF2-40B4-BE49-F238E27FC236}">
                <a16:creationId xmlns:a16="http://schemas.microsoft.com/office/drawing/2014/main" id="{0ECF8BFA-07BF-4CA5-8572-72E1C8E3330C}"/>
              </a:ext>
            </a:extLst>
          </p:cNvPr>
          <p:cNvSpPr>
            <a:spLocks noGrp="1"/>
          </p:cNvSpPr>
          <p:nvPr>
            <p:ph sz="half" idx="1"/>
          </p:nvPr>
        </p:nvSpPr>
        <p:spPr>
          <a:xfrm>
            <a:off x="5518968" y="3928163"/>
            <a:ext cx="5689600" cy="2606182"/>
          </a:xfrm>
        </p:spPr>
        <p:txBody>
          <a:bodyPr/>
          <a:lstStyle/>
          <a:p>
            <a:pPr marL="381000">
              <a:lnSpc>
                <a:spcPct val="110000"/>
              </a:lnSpc>
            </a:pPr>
            <a:r>
              <a:rPr lang="zh-CN" altLang="en-US" kern="0" dirty="0"/>
              <a:t>特点</a:t>
            </a:r>
            <a:endParaRPr lang="en-US" altLang="zh-CN" kern="0" dirty="0"/>
          </a:p>
          <a:p>
            <a:pPr marL="781050" lvl="1">
              <a:lnSpc>
                <a:spcPct val="110000"/>
              </a:lnSpc>
            </a:pPr>
            <a:r>
              <a:rPr lang="zh-CN" altLang="en-US" kern="0" dirty="0"/>
              <a:t>概念多</a:t>
            </a:r>
            <a:endParaRPr lang="en-US" altLang="zh-CN" kern="0" dirty="0"/>
          </a:p>
          <a:p>
            <a:pPr marL="781050" lvl="1">
              <a:lnSpc>
                <a:spcPct val="110000"/>
              </a:lnSpc>
            </a:pPr>
            <a:r>
              <a:rPr lang="zh-CN" altLang="en-US" kern="0" dirty="0"/>
              <a:t>理论性强</a:t>
            </a:r>
            <a:endParaRPr lang="en-US" altLang="zh-CN" kern="0" dirty="0"/>
          </a:p>
          <a:p>
            <a:pPr marL="781050" lvl="1">
              <a:lnSpc>
                <a:spcPct val="110000"/>
              </a:lnSpc>
            </a:pPr>
            <a:r>
              <a:rPr lang="zh-CN" altLang="en-US" kern="0" dirty="0"/>
              <a:t>实践性强</a:t>
            </a:r>
            <a:endParaRPr lang="en-US" altLang="zh-CN" kern="0" dirty="0"/>
          </a:p>
          <a:p>
            <a:pPr marL="781050" lvl="1">
              <a:lnSpc>
                <a:spcPct val="110000"/>
              </a:lnSpc>
            </a:pPr>
            <a:r>
              <a:rPr lang="zh-CN" altLang="en-US" kern="0" dirty="0"/>
              <a:t>涉及面广</a:t>
            </a:r>
            <a:endParaRPr lang="en-US" altLang="zh-CN" kern="0" dirty="0"/>
          </a:p>
        </p:txBody>
      </p:sp>
      <p:sp>
        <p:nvSpPr>
          <p:cNvPr id="5" name="内容占位符 4">
            <a:extLst>
              <a:ext uri="{FF2B5EF4-FFF2-40B4-BE49-F238E27FC236}">
                <a16:creationId xmlns:a16="http://schemas.microsoft.com/office/drawing/2014/main" id="{D74A60B6-F45D-41A7-A653-F819A3BE2BE5}"/>
              </a:ext>
            </a:extLst>
          </p:cNvPr>
          <p:cNvSpPr>
            <a:spLocks noGrp="1"/>
          </p:cNvSpPr>
          <p:nvPr>
            <p:ph sz="half" idx="2"/>
          </p:nvPr>
        </p:nvSpPr>
        <p:spPr>
          <a:xfrm>
            <a:off x="406400" y="3928163"/>
            <a:ext cx="5689600" cy="2606182"/>
          </a:xfrm>
        </p:spPr>
        <p:txBody>
          <a:bodyPr/>
          <a:lstStyle/>
          <a:p>
            <a:pPr marL="381000">
              <a:lnSpc>
                <a:spcPct val="110000"/>
              </a:lnSpc>
            </a:pPr>
            <a:r>
              <a:rPr lang="zh-CN" altLang="en-US" kern="0" dirty="0"/>
              <a:t>学时分配</a:t>
            </a:r>
            <a:endParaRPr lang="en-US" altLang="zh-CN" kern="0" dirty="0"/>
          </a:p>
          <a:p>
            <a:pPr marL="781050" lvl="1">
              <a:lnSpc>
                <a:spcPct val="110000"/>
              </a:lnSpc>
            </a:pPr>
            <a:r>
              <a:rPr lang="zh-CN" altLang="en-US" kern="0" dirty="0"/>
              <a:t>理论：</a:t>
            </a:r>
            <a:r>
              <a:rPr lang="en-US" altLang="zh-CN" kern="0" dirty="0"/>
              <a:t>3</a:t>
            </a:r>
            <a:r>
              <a:rPr lang="zh-CN" altLang="en-US" kern="0" dirty="0"/>
              <a:t>学分 </a:t>
            </a:r>
            <a:r>
              <a:rPr lang="en-US" altLang="zh-CN" kern="0" dirty="0"/>
              <a:t>/ 48 </a:t>
            </a:r>
            <a:r>
              <a:rPr lang="zh-CN" altLang="en-US" kern="0" dirty="0"/>
              <a:t>学时</a:t>
            </a:r>
            <a:endParaRPr lang="en-US" altLang="zh-CN" kern="0" dirty="0"/>
          </a:p>
          <a:p>
            <a:pPr marL="781050" lvl="1">
              <a:lnSpc>
                <a:spcPct val="110000"/>
              </a:lnSpc>
            </a:pPr>
            <a:r>
              <a:rPr lang="zh-CN" altLang="en-US" kern="0" dirty="0"/>
              <a:t>实践：</a:t>
            </a:r>
            <a:r>
              <a:rPr lang="en-US" altLang="zh-CN" kern="0" dirty="0"/>
              <a:t>1</a:t>
            </a:r>
            <a:r>
              <a:rPr lang="zh-CN" altLang="en-US" kern="0" dirty="0"/>
              <a:t>学分 </a:t>
            </a:r>
            <a:r>
              <a:rPr lang="en-US" altLang="zh-CN" kern="0" dirty="0"/>
              <a:t>/ 16</a:t>
            </a:r>
            <a:r>
              <a:rPr lang="zh-CN" altLang="en-US" kern="0" dirty="0"/>
              <a:t>学时</a:t>
            </a:r>
            <a:endParaRPr lang="zh-CN" altLang="en-US" dirty="0"/>
          </a:p>
          <a:p>
            <a:endParaRPr lang="zh-CN" altLang="en-US" dirty="0"/>
          </a:p>
        </p:txBody>
      </p:sp>
      <p:sp>
        <p:nvSpPr>
          <p:cNvPr id="4" name="灯片编号占位符 3">
            <a:extLst>
              <a:ext uri="{FF2B5EF4-FFF2-40B4-BE49-F238E27FC236}">
                <a16:creationId xmlns:a16="http://schemas.microsoft.com/office/drawing/2014/main" id="{E4BA77A4-7326-4464-9EB5-D328DF22F0C5}"/>
              </a:ext>
            </a:extLst>
          </p:cNvPr>
          <p:cNvSpPr>
            <a:spLocks noGrp="1"/>
          </p:cNvSpPr>
          <p:nvPr>
            <p:ph type="sldNum" sz="quarter" idx="10"/>
          </p:nvPr>
        </p:nvSpPr>
        <p:spPr/>
        <p:txBody>
          <a:bodyPr/>
          <a:lstStyle/>
          <a:p>
            <a:fld id="{E66D2CC7-F4CF-4117-A897-807AC786776F}" type="slidenum">
              <a:rPr lang="en-US" altLang="zh-CN" smtClean="0"/>
              <a:pPr/>
              <a:t>6</a:t>
            </a:fld>
            <a:endParaRPr lang="en-US" altLang="zh-CN"/>
          </a:p>
        </p:txBody>
      </p:sp>
      <p:pic>
        <p:nvPicPr>
          <p:cNvPr id="6" name="图片 5">
            <a:extLst>
              <a:ext uri="{FF2B5EF4-FFF2-40B4-BE49-F238E27FC236}">
                <a16:creationId xmlns:a16="http://schemas.microsoft.com/office/drawing/2014/main" id="{1B246C2C-355A-4C44-A661-806D76C9FD1B}"/>
              </a:ext>
            </a:extLst>
          </p:cNvPr>
          <p:cNvPicPr>
            <a:picLocks noChangeAspect="1"/>
          </p:cNvPicPr>
          <p:nvPr/>
        </p:nvPicPr>
        <p:blipFill>
          <a:blip r:embed="rId3"/>
          <a:stretch>
            <a:fillRect/>
          </a:stretch>
        </p:blipFill>
        <p:spPr>
          <a:xfrm>
            <a:off x="1848488" y="1052737"/>
            <a:ext cx="8640000" cy="2695089"/>
          </a:xfrm>
          <a:prstGeom prst="rect">
            <a:avLst/>
          </a:prstGeom>
        </p:spPr>
      </p:pic>
      <p:sp>
        <p:nvSpPr>
          <p:cNvPr id="7" name="云形 6">
            <a:extLst>
              <a:ext uri="{FF2B5EF4-FFF2-40B4-BE49-F238E27FC236}">
                <a16:creationId xmlns:a16="http://schemas.microsoft.com/office/drawing/2014/main" id="{B8E88695-0318-4608-BE39-501988510F93}"/>
              </a:ext>
            </a:extLst>
          </p:cNvPr>
          <p:cNvSpPr/>
          <p:nvPr/>
        </p:nvSpPr>
        <p:spPr bwMode="auto">
          <a:xfrm>
            <a:off x="8328248" y="4725144"/>
            <a:ext cx="3600000" cy="1080120"/>
          </a:xfrm>
          <a:prstGeom prst="cloud">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zh-CN" altLang="en-US" b="1" dirty="0">
                <a:solidFill>
                  <a:srgbClr val="0000FF"/>
                </a:solidFill>
                <a:latin typeface="楷体" panose="02010609060101010101" pitchFamily="49" charset="-122"/>
                <a:ea typeface="楷体" panose="02010609060101010101" pitchFamily="49" charset="-122"/>
              </a:rPr>
              <a:t>核心：能力培养</a:t>
            </a:r>
            <a:endParaRPr lang="zh-CN" altLang="en-US" b="1" dirty="0">
              <a:ea typeface="黑体" pitchFamily="2" charset="-122"/>
            </a:endParaRPr>
          </a:p>
        </p:txBody>
      </p:sp>
    </p:spTree>
    <p:extLst>
      <p:ext uri="{BB962C8B-B14F-4D97-AF65-F5344CB8AC3E}">
        <p14:creationId xmlns:p14="http://schemas.microsoft.com/office/powerpoint/2010/main" val="76483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left)">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left)">
                                      <p:cBhvr>
                                        <p:cTn id="21" dur="500"/>
                                        <p:tgtEl>
                                          <p:spTgt spid="3">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445DD-6138-4197-8D4D-6B99942B5E30}"/>
              </a:ext>
            </a:extLst>
          </p:cNvPr>
          <p:cNvSpPr>
            <a:spLocks noGrp="1"/>
          </p:cNvSpPr>
          <p:nvPr>
            <p:ph type="title"/>
          </p:nvPr>
        </p:nvSpPr>
        <p:spPr/>
        <p:txBody>
          <a:bodyPr/>
          <a:lstStyle/>
          <a:p>
            <a:r>
              <a:rPr lang="zh-CN" altLang="en-US" dirty="0"/>
              <a:t>课程目标</a:t>
            </a:r>
          </a:p>
        </p:txBody>
      </p:sp>
      <p:sp>
        <p:nvSpPr>
          <p:cNvPr id="3" name="内容占位符 2">
            <a:extLst>
              <a:ext uri="{FF2B5EF4-FFF2-40B4-BE49-F238E27FC236}">
                <a16:creationId xmlns:a16="http://schemas.microsoft.com/office/drawing/2014/main" id="{2583F4ED-3306-408F-9C85-038358109E4C}"/>
              </a:ext>
            </a:extLst>
          </p:cNvPr>
          <p:cNvSpPr>
            <a:spLocks noGrp="1"/>
          </p:cNvSpPr>
          <p:nvPr>
            <p:ph idx="1"/>
          </p:nvPr>
        </p:nvSpPr>
        <p:spPr/>
        <p:txBody>
          <a:bodyPr/>
          <a:lstStyle/>
          <a:p>
            <a:r>
              <a:rPr lang="zh-CN" altLang="en-US" dirty="0"/>
              <a:t>对标毕业要求：</a:t>
            </a:r>
            <a:r>
              <a:rPr lang="en-US" altLang="zh-CN" dirty="0"/>
              <a:t>12</a:t>
            </a:r>
            <a:r>
              <a:rPr lang="zh-CN" altLang="en-US" dirty="0"/>
              <a:t>大项，</a:t>
            </a:r>
            <a:r>
              <a:rPr lang="en-US" altLang="zh-CN" dirty="0"/>
              <a:t>32</a:t>
            </a:r>
            <a:r>
              <a:rPr lang="zh-CN" altLang="en-US" dirty="0"/>
              <a:t>个指标点</a:t>
            </a: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r>
              <a:rPr lang="zh-CN" altLang="en-US" dirty="0"/>
              <a:t>本课程支撑 </a:t>
            </a:r>
            <a:r>
              <a:rPr lang="en-US" altLang="zh-CN" dirty="0"/>
              <a:t>5</a:t>
            </a:r>
            <a:r>
              <a:rPr lang="zh-CN" altLang="en-US" dirty="0"/>
              <a:t>个指标点</a:t>
            </a:r>
            <a:endParaRPr lang="en-US" altLang="zh-CN" dirty="0"/>
          </a:p>
          <a:p>
            <a:pPr marL="457200" lvl="1" indent="0">
              <a:buNone/>
            </a:pPr>
            <a:r>
              <a:rPr lang="en-US" altLang="zh-CN" dirty="0"/>
              <a:t>1.4       4.1       4.2       4.3       10.2		</a:t>
            </a:r>
            <a:endParaRPr lang="zh-CN" altLang="en-US" dirty="0"/>
          </a:p>
        </p:txBody>
      </p:sp>
      <p:sp>
        <p:nvSpPr>
          <p:cNvPr id="4" name="灯片编号占位符 3">
            <a:extLst>
              <a:ext uri="{FF2B5EF4-FFF2-40B4-BE49-F238E27FC236}">
                <a16:creationId xmlns:a16="http://schemas.microsoft.com/office/drawing/2014/main" id="{2D37FF42-B0D3-40F6-BB39-F081E2D8E3B1}"/>
              </a:ext>
            </a:extLst>
          </p:cNvPr>
          <p:cNvSpPr>
            <a:spLocks noGrp="1"/>
          </p:cNvSpPr>
          <p:nvPr>
            <p:ph type="sldNum" sz="quarter" idx="10"/>
          </p:nvPr>
        </p:nvSpPr>
        <p:spPr/>
        <p:txBody>
          <a:bodyPr/>
          <a:lstStyle/>
          <a:p>
            <a:fld id="{E66D2CC7-F4CF-4117-A897-807AC786776F}" type="slidenum">
              <a:rPr lang="en-US" altLang="zh-CN" smtClean="0"/>
              <a:pPr/>
              <a:t>7</a:t>
            </a:fld>
            <a:endParaRPr lang="en-US" altLang="zh-CN"/>
          </a:p>
        </p:txBody>
      </p:sp>
      <p:pic>
        <p:nvPicPr>
          <p:cNvPr id="5" name="图片 4">
            <a:extLst>
              <a:ext uri="{FF2B5EF4-FFF2-40B4-BE49-F238E27FC236}">
                <a16:creationId xmlns:a16="http://schemas.microsoft.com/office/drawing/2014/main" id="{BF802B1C-02B9-AC4A-1B35-94FC90CF24FF}"/>
              </a:ext>
            </a:extLst>
          </p:cNvPr>
          <p:cNvPicPr>
            <a:picLocks noChangeAspect="1"/>
          </p:cNvPicPr>
          <p:nvPr/>
        </p:nvPicPr>
        <p:blipFill>
          <a:blip r:embed="rId3"/>
          <a:stretch>
            <a:fillRect/>
          </a:stretch>
        </p:blipFill>
        <p:spPr>
          <a:xfrm>
            <a:off x="911424" y="1844824"/>
            <a:ext cx="9451050" cy="1728601"/>
          </a:xfrm>
          <a:prstGeom prst="rect">
            <a:avLst/>
          </a:prstGeom>
        </p:spPr>
      </p:pic>
    </p:spTree>
    <p:extLst>
      <p:ext uri="{BB962C8B-B14F-4D97-AF65-F5344CB8AC3E}">
        <p14:creationId xmlns:p14="http://schemas.microsoft.com/office/powerpoint/2010/main" val="344724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wipe(left)">
                                      <p:cBhvr>
                                        <p:cTn id="18" dur="500"/>
                                        <p:tgtEl>
                                          <p:spTgt spid="3">
                                            <p:txEl>
                                              <p:pRg st="7" end="7"/>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wipe(left)">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课程目标与毕业要求</a:t>
            </a:r>
          </a:p>
        </p:txBody>
      </p:sp>
      <p:sp>
        <p:nvSpPr>
          <p:cNvPr id="3" name="内容占位符 2"/>
          <p:cNvSpPr>
            <a:spLocks noGrp="1"/>
          </p:cNvSpPr>
          <p:nvPr>
            <p:ph idx="1"/>
          </p:nvPr>
        </p:nvSpPr>
        <p:spPr/>
        <p:txBody>
          <a:bodyPr>
            <a:normAutofit fontScale="92500"/>
          </a:bodyPr>
          <a:lstStyle/>
          <a:p>
            <a:pPr>
              <a:lnSpc>
                <a:spcPct val="110000"/>
              </a:lnSpc>
              <a:spcBef>
                <a:spcPts val="600"/>
              </a:spcBef>
            </a:pPr>
            <a:r>
              <a:rPr lang="zh-CN" altLang="en-US" dirty="0">
                <a:solidFill>
                  <a:srgbClr val="0000FF"/>
                </a:solidFill>
              </a:rPr>
              <a:t>课程目标</a:t>
            </a:r>
            <a:r>
              <a:rPr lang="en-US" altLang="zh-CN" dirty="0">
                <a:solidFill>
                  <a:srgbClr val="0000FF"/>
                </a:solidFill>
              </a:rPr>
              <a:t>1 (</a:t>
            </a:r>
            <a:r>
              <a:rPr lang="zh-CN" altLang="en-US" dirty="0">
                <a:solidFill>
                  <a:srgbClr val="0000FF"/>
                </a:solidFill>
                <a:highlight>
                  <a:srgbClr val="FFFF00"/>
                </a:highlight>
              </a:rPr>
              <a:t>指标点</a:t>
            </a:r>
            <a:r>
              <a:rPr lang="en-US" altLang="zh-CN" dirty="0">
                <a:solidFill>
                  <a:srgbClr val="0000FF"/>
                </a:solidFill>
                <a:highlight>
                  <a:srgbClr val="FFFF00"/>
                </a:highlight>
              </a:rPr>
              <a:t>1.4</a:t>
            </a:r>
            <a:r>
              <a:rPr lang="en-US" altLang="zh-CN" dirty="0">
                <a:solidFill>
                  <a:srgbClr val="0000FF"/>
                </a:solidFill>
              </a:rPr>
              <a:t>)</a:t>
            </a:r>
            <a:r>
              <a:rPr lang="zh-CN" altLang="zh-CN" dirty="0">
                <a:solidFill>
                  <a:srgbClr val="0000FF"/>
                </a:solidFill>
              </a:rPr>
              <a:t>：</a:t>
            </a:r>
            <a:r>
              <a:rPr lang="zh-CN" altLang="zh-CN" dirty="0"/>
              <a:t>掌握计算机操作系统基础知识及原理，培养能够对计算机操作系统相关的设计、性能等问题进行比较、分析和定量计算的能力。</a:t>
            </a:r>
          </a:p>
          <a:p>
            <a:pPr>
              <a:lnSpc>
                <a:spcPct val="110000"/>
              </a:lnSpc>
              <a:spcBef>
                <a:spcPts val="600"/>
              </a:spcBef>
            </a:pPr>
            <a:r>
              <a:rPr lang="zh-CN" altLang="en-US" dirty="0">
                <a:solidFill>
                  <a:srgbClr val="0000FF"/>
                </a:solidFill>
              </a:rPr>
              <a:t>课程目标</a:t>
            </a:r>
            <a:r>
              <a:rPr lang="en-US" altLang="zh-CN" dirty="0">
                <a:solidFill>
                  <a:srgbClr val="0000FF"/>
                </a:solidFill>
              </a:rPr>
              <a:t>2 (</a:t>
            </a:r>
            <a:r>
              <a:rPr lang="zh-CN" altLang="en-US" dirty="0">
                <a:solidFill>
                  <a:srgbClr val="0000FF"/>
                </a:solidFill>
                <a:highlight>
                  <a:srgbClr val="FFFF00"/>
                </a:highlight>
              </a:rPr>
              <a:t>指标点</a:t>
            </a:r>
            <a:r>
              <a:rPr lang="en-US" altLang="zh-CN" dirty="0">
                <a:solidFill>
                  <a:srgbClr val="0000FF"/>
                </a:solidFill>
                <a:highlight>
                  <a:srgbClr val="FFFF00"/>
                </a:highlight>
              </a:rPr>
              <a:t>4.1</a:t>
            </a:r>
            <a:r>
              <a:rPr lang="en-US" altLang="zh-CN" dirty="0">
                <a:solidFill>
                  <a:srgbClr val="0000FF"/>
                </a:solidFill>
              </a:rPr>
              <a:t>)</a:t>
            </a:r>
            <a:r>
              <a:rPr lang="zh-CN" altLang="zh-CN" dirty="0">
                <a:solidFill>
                  <a:srgbClr val="0000FF"/>
                </a:solidFill>
              </a:rPr>
              <a:t>：</a:t>
            </a:r>
            <a:r>
              <a:rPr lang="zh-CN" altLang="zh-CN" dirty="0"/>
              <a:t>培养采用科学方法，针对计算机操作系统及相关信息领域的复杂问题进行文献调研和分析的能力。</a:t>
            </a:r>
          </a:p>
          <a:p>
            <a:pPr>
              <a:lnSpc>
                <a:spcPct val="110000"/>
              </a:lnSpc>
              <a:spcBef>
                <a:spcPts val="600"/>
              </a:spcBef>
            </a:pPr>
            <a:r>
              <a:rPr lang="zh-CN" altLang="en-US" dirty="0">
                <a:solidFill>
                  <a:srgbClr val="0000FF"/>
                </a:solidFill>
              </a:rPr>
              <a:t>课程目标</a:t>
            </a:r>
            <a:r>
              <a:rPr lang="en-US" altLang="zh-CN" dirty="0">
                <a:solidFill>
                  <a:srgbClr val="0000FF"/>
                </a:solidFill>
              </a:rPr>
              <a:t>3 (</a:t>
            </a:r>
            <a:r>
              <a:rPr lang="zh-CN" altLang="en-US" dirty="0">
                <a:solidFill>
                  <a:srgbClr val="0000FF"/>
                </a:solidFill>
                <a:highlight>
                  <a:srgbClr val="FFFF00"/>
                </a:highlight>
              </a:rPr>
              <a:t>指标点</a:t>
            </a:r>
            <a:r>
              <a:rPr lang="en-US" altLang="zh-CN" dirty="0">
                <a:solidFill>
                  <a:srgbClr val="0000FF"/>
                </a:solidFill>
                <a:highlight>
                  <a:srgbClr val="FFFF00"/>
                </a:highlight>
              </a:rPr>
              <a:t>4.2</a:t>
            </a:r>
            <a:r>
              <a:rPr lang="en-US" altLang="zh-CN" dirty="0">
                <a:solidFill>
                  <a:srgbClr val="0000FF"/>
                </a:solidFill>
              </a:rPr>
              <a:t>)</a:t>
            </a:r>
            <a:r>
              <a:rPr lang="zh-CN" altLang="zh-CN" dirty="0">
                <a:solidFill>
                  <a:srgbClr val="0000FF"/>
                </a:solidFill>
              </a:rPr>
              <a:t>：</a:t>
            </a:r>
            <a:r>
              <a:rPr lang="zh-CN" altLang="zh-CN" dirty="0"/>
              <a:t>培养针对计算机操作系统及相关信息领域的技术问题和研究目标，选择合适的研究路线，设计相应的实验方案的能力。</a:t>
            </a:r>
          </a:p>
          <a:p>
            <a:pPr>
              <a:lnSpc>
                <a:spcPct val="110000"/>
              </a:lnSpc>
              <a:spcBef>
                <a:spcPts val="600"/>
              </a:spcBef>
            </a:pPr>
            <a:r>
              <a:rPr lang="zh-CN" altLang="en-US" dirty="0">
                <a:solidFill>
                  <a:srgbClr val="0000FF"/>
                </a:solidFill>
              </a:rPr>
              <a:t>课程目标</a:t>
            </a:r>
            <a:r>
              <a:rPr lang="en-US" altLang="zh-CN" dirty="0">
                <a:solidFill>
                  <a:srgbClr val="0000FF"/>
                </a:solidFill>
              </a:rPr>
              <a:t>4 (</a:t>
            </a:r>
            <a:r>
              <a:rPr lang="zh-CN" altLang="en-US" dirty="0">
                <a:solidFill>
                  <a:srgbClr val="0000FF"/>
                </a:solidFill>
                <a:highlight>
                  <a:srgbClr val="FFFF00"/>
                </a:highlight>
              </a:rPr>
              <a:t>指标点</a:t>
            </a:r>
            <a:r>
              <a:rPr lang="en-US" altLang="zh-CN" dirty="0">
                <a:solidFill>
                  <a:srgbClr val="0000FF"/>
                </a:solidFill>
                <a:highlight>
                  <a:srgbClr val="FFFF00"/>
                </a:highlight>
              </a:rPr>
              <a:t>4.3</a:t>
            </a:r>
            <a:r>
              <a:rPr lang="en-US" altLang="zh-CN" dirty="0">
                <a:solidFill>
                  <a:srgbClr val="0000FF"/>
                </a:solidFill>
              </a:rPr>
              <a:t>)</a:t>
            </a:r>
            <a:r>
              <a:rPr lang="zh-CN" altLang="zh-CN" dirty="0">
                <a:solidFill>
                  <a:srgbClr val="0000FF"/>
                </a:solidFill>
              </a:rPr>
              <a:t>：</a:t>
            </a:r>
            <a:r>
              <a:rPr lang="zh-CN" altLang="zh-CN" dirty="0"/>
              <a:t>培养针对计算机操作系统领域的复杂问题，构建实验系统，开展实验，对实验结果进行综合分析，得到合理有效的结论的能力。</a:t>
            </a:r>
          </a:p>
          <a:p>
            <a:pPr>
              <a:lnSpc>
                <a:spcPct val="110000"/>
              </a:lnSpc>
              <a:spcBef>
                <a:spcPts val="600"/>
              </a:spcBef>
            </a:pPr>
            <a:r>
              <a:rPr lang="zh-CN" altLang="en-US" dirty="0">
                <a:solidFill>
                  <a:srgbClr val="0000FF"/>
                </a:solidFill>
              </a:rPr>
              <a:t>课程目标</a:t>
            </a:r>
            <a:r>
              <a:rPr lang="en-US" altLang="zh-CN" dirty="0">
                <a:solidFill>
                  <a:srgbClr val="0000FF"/>
                </a:solidFill>
              </a:rPr>
              <a:t>5 (</a:t>
            </a:r>
            <a:r>
              <a:rPr lang="zh-CN" altLang="en-US" dirty="0">
                <a:solidFill>
                  <a:srgbClr val="0000FF"/>
                </a:solidFill>
                <a:highlight>
                  <a:srgbClr val="FFFF00"/>
                </a:highlight>
              </a:rPr>
              <a:t>指标点</a:t>
            </a:r>
            <a:r>
              <a:rPr lang="en-US" altLang="zh-CN" dirty="0">
                <a:solidFill>
                  <a:srgbClr val="0000FF"/>
                </a:solidFill>
                <a:highlight>
                  <a:srgbClr val="FFFF00"/>
                </a:highlight>
              </a:rPr>
              <a:t>10.2</a:t>
            </a:r>
            <a:r>
              <a:rPr lang="en-US" altLang="zh-CN" dirty="0">
                <a:solidFill>
                  <a:srgbClr val="0000FF"/>
                </a:solidFill>
              </a:rPr>
              <a:t>)</a:t>
            </a:r>
            <a:r>
              <a:rPr lang="zh-CN" altLang="zh-CN" dirty="0">
                <a:solidFill>
                  <a:srgbClr val="0000FF"/>
                </a:solidFill>
              </a:rPr>
              <a:t>：</a:t>
            </a:r>
            <a:r>
              <a:rPr lang="zh-CN" altLang="zh-CN" dirty="0"/>
              <a:t>熟悉</a:t>
            </a:r>
            <a:r>
              <a:rPr lang="zh-CN" altLang="en-US" dirty="0"/>
              <a:t>计算机</a:t>
            </a:r>
            <a:r>
              <a:rPr lang="zh-CN" altLang="zh-CN" dirty="0"/>
              <a:t>操作系统及相关信息领域的英文专业术语，培养对于相关英文技术文献和标准的快速阅读和准确理解能力，能够运用英文专业术语进行沟通的能力。</a:t>
            </a:r>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8</a:t>
            </a:fld>
            <a:endParaRPr lang="en-US" altLang="zh-CN"/>
          </a:p>
        </p:txBody>
      </p:sp>
    </p:spTree>
    <p:extLst>
      <p:ext uri="{BB962C8B-B14F-4D97-AF65-F5344CB8AC3E}">
        <p14:creationId xmlns:p14="http://schemas.microsoft.com/office/powerpoint/2010/main" val="320115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课程专业教育目标</a:t>
            </a:r>
          </a:p>
        </p:txBody>
      </p:sp>
      <p:sp>
        <p:nvSpPr>
          <p:cNvPr id="3" name="内容占位符 2"/>
          <p:cNvSpPr>
            <a:spLocks noGrp="1"/>
          </p:cNvSpPr>
          <p:nvPr>
            <p:ph idx="1"/>
          </p:nvPr>
        </p:nvSpPr>
        <p:spPr/>
        <p:txBody>
          <a:bodyPr/>
          <a:lstStyle/>
          <a:p>
            <a:r>
              <a:rPr lang="zh-CN" altLang="zh-CN" dirty="0"/>
              <a:t>了解并掌握操作系统的概念、理论、方法</a:t>
            </a:r>
            <a:r>
              <a:rPr lang="zh-CN" altLang="en-US" dirty="0"/>
              <a:t>和</a:t>
            </a:r>
            <a:r>
              <a:rPr lang="zh-CN" altLang="zh-CN" dirty="0"/>
              <a:t>技术</a:t>
            </a:r>
            <a:r>
              <a:rPr lang="zh-CN" altLang="en-US" dirty="0"/>
              <a:t>；</a:t>
            </a:r>
            <a:endParaRPr lang="en-US" altLang="zh-CN" dirty="0"/>
          </a:p>
          <a:p>
            <a:r>
              <a:rPr lang="zh-CN" altLang="zh-CN" dirty="0"/>
              <a:t>掌握操作系统的实现方法</a:t>
            </a:r>
            <a:r>
              <a:rPr lang="zh-CN" altLang="en-US" dirty="0"/>
              <a:t>；</a:t>
            </a:r>
            <a:endParaRPr lang="en-US" altLang="zh-CN" dirty="0"/>
          </a:p>
          <a:p>
            <a:r>
              <a:rPr lang="zh-CN" altLang="zh-CN" dirty="0"/>
              <a:t>体会其他专业基础知识在操作系统中的综合应用</a:t>
            </a:r>
            <a:r>
              <a:rPr lang="zh-CN" altLang="en-US" dirty="0"/>
              <a:t>；</a:t>
            </a:r>
            <a:endParaRPr lang="en-US" altLang="zh-CN" dirty="0"/>
          </a:p>
          <a:p>
            <a:r>
              <a:rPr lang="zh-CN" altLang="zh-CN" dirty="0"/>
              <a:t>理解操作系统的原理，加深对专业基础知识的理解，能够利用所学理论知识解决实际问题</a:t>
            </a:r>
            <a:r>
              <a:rPr lang="zh-CN" altLang="en-US" dirty="0"/>
              <a:t>；</a:t>
            </a:r>
            <a:endParaRPr lang="en-US" altLang="zh-CN" dirty="0"/>
          </a:p>
          <a:p>
            <a:r>
              <a:rPr lang="zh-CN" altLang="zh-CN" dirty="0"/>
              <a:t>培养</a:t>
            </a:r>
            <a:r>
              <a:rPr lang="zh-CN" altLang="en-US" dirty="0"/>
              <a:t>：</a:t>
            </a:r>
            <a:endParaRPr lang="en-US" altLang="zh-CN" dirty="0"/>
          </a:p>
          <a:p>
            <a:pPr lvl="1"/>
            <a:r>
              <a:rPr lang="zh-CN" altLang="zh-CN" dirty="0"/>
              <a:t>对计算机操作系统及相关信息领域实际复杂工程问题，采用科学有效的方法进行研究的能力</a:t>
            </a:r>
            <a:r>
              <a:rPr lang="zh-CN" altLang="en-US" dirty="0"/>
              <a:t>；</a:t>
            </a:r>
            <a:endParaRPr lang="en-US" altLang="zh-CN" dirty="0"/>
          </a:p>
          <a:p>
            <a:pPr lvl="1"/>
            <a:r>
              <a:rPr lang="zh-CN" altLang="zh-CN" dirty="0"/>
              <a:t>对英文技术资料快速阅读和准确理解的能力</a:t>
            </a:r>
            <a:r>
              <a:rPr lang="zh-CN" altLang="en-US" dirty="0"/>
              <a:t>；</a:t>
            </a:r>
            <a:endParaRPr lang="en-US" altLang="zh-CN" dirty="0"/>
          </a:p>
          <a:p>
            <a:pPr lvl="1"/>
            <a:r>
              <a:rPr lang="zh-CN" altLang="zh-CN" dirty="0"/>
              <a:t>运用英文进行科技交流和沟通的能力</a:t>
            </a:r>
            <a:r>
              <a:rPr lang="zh-CN" altLang="en-US" dirty="0"/>
              <a:t>。</a:t>
            </a:r>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9</a:t>
            </a:fld>
            <a:endParaRPr lang="en-US" altLang="zh-CN"/>
          </a:p>
        </p:txBody>
      </p:sp>
      <p:sp>
        <p:nvSpPr>
          <p:cNvPr id="5" name="矩形: 圆角 4">
            <a:extLst>
              <a:ext uri="{FF2B5EF4-FFF2-40B4-BE49-F238E27FC236}">
                <a16:creationId xmlns:a16="http://schemas.microsoft.com/office/drawing/2014/main" id="{A771A8BC-56A5-A0FD-FC0A-E2A3F83686B5}"/>
              </a:ext>
            </a:extLst>
          </p:cNvPr>
          <p:cNvSpPr/>
          <p:nvPr/>
        </p:nvSpPr>
        <p:spPr bwMode="auto">
          <a:xfrm>
            <a:off x="7896200" y="4725144"/>
            <a:ext cx="1584000" cy="1700023"/>
          </a:xfrm>
          <a:prstGeom prst="roundRect">
            <a:avLst>
              <a:gd name="adj" fmla="val 3621"/>
            </a:avLst>
          </a:prstGeom>
          <a:solidFill>
            <a:srgbClr val="00FF00"/>
          </a:solidFill>
          <a:ln>
            <a:solidFill>
              <a:srgbClr val="00FF00"/>
            </a:solidFill>
          </a:ln>
        </p:spPr>
        <p:txBody>
          <a:bodyPr wrap="square" rtlCol="0" anchor="ctr" anchorCtr="0">
            <a:spAutoFit/>
          </a:bodyPr>
          <a:lstStyle/>
          <a:p>
            <a:pPr algn="ctr">
              <a:lnSpc>
                <a:spcPct val="150000"/>
              </a:lnSpc>
            </a:pPr>
            <a:r>
              <a:rPr lang="zh-CN" altLang="en-US" b="1" dirty="0">
                <a:latin typeface="楷体" panose="02010609060101010101" pitchFamily="49" charset="-122"/>
                <a:ea typeface="楷体" panose="02010609060101010101" pitchFamily="49" charset="-122"/>
              </a:rPr>
              <a:t>学有所得</a:t>
            </a:r>
            <a:endParaRPr lang="en-US" altLang="zh-CN" b="1" dirty="0">
              <a:latin typeface="楷体" panose="02010609060101010101" pitchFamily="49" charset="-122"/>
              <a:ea typeface="楷体" panose="02010609060101010101" pitchFamily="49" charset="-122"/>
            </a:endParaRPr>
          </a:p>
          <a:p>
            <a:pPr algn="ctr">
              <a:lnSpc>
                <a:spcPct val="150000"/>
              </a:lnSpc>
            </a:pPr>
            <a:r>
              <a:rPr lang="zh-CN" altLang="en-US" b="1" dirty="0">
                <a:latin typeface="楷体" panose="02010609060101010101" pitchFamily="49" charset="-122"/>
                <a:ea typeface="楷体" panose="02010609060101010101" pitchFamily="49" charset="-122"/>
              </a:rPr>
              <a:t>学以致用</a:t>
            </a:r>
            <a:endParaRPr lang="en-US" altLang="zh-CN" b="1" dirty="0">
              <a:latin typeface="楷体" panose="02010609060101010101" pitchFamily="49" charset="-122"/>
              <a:ea typeface="楷体" panose="02010609060101010101" pitchFamily="49" charset="-122"/>
            </a:endParaRPr>
          </a:p>
          <a:p>
            <a:pPr algn="ctr">
              <a:lnSpc>
                <a:spcPct val="150000"/>
              </a:lnSpc>
            </a:pPr>
            <a:r>
              <a:rPr lang="zh-CN" altLang="en-US" b="1" dirty="0">
                <a:latin typeface="楷体" panose="02010609060101010101" pitchFamily="49" charset="-122"/>
                <a:ea typeface="楷体" panose="02010609060101010101" pitchFamily="49" charset="-122"/>
              </a:rPr>
              <a:t>服务社会</a:t>
            </a:r>
          </a:p>
        </p:txBody>
      </p:sp>
      <p:sp>
        <p:nvSpPr>
          <p:cNvPr id="6" name="对话气泡: 矩形 5">
            <a:extLst>
              <a:ext uri="{FF2B5EF4-FFF2-40B4-BE49-F238E27FC236}">
                <a16:creationId xmlns:a16="http://schemas.microsoft.com/office/drawing/2014/main" id="{64C64DA0-117A-0E75-72A1-E1B3B24F2496}"/>
              </a:ext>
            </a:extLst>
          </p:cNvPr>
          <p:cNvSpPr/>
          <p:nvPr/>
        </p:nvSpPr>
        <p:spPr bwMode="auto">
          <a:xfrm>
            <a:off x="9768408" y="4750577"/>
            <a:ext cx="1440000" cy="540000"/>
          </a:xfrm>
          <a:prstGeom prst="wedgeRectCallout">
            <a:avLst>
              <a:gd name="adj1" fmla="val -68617"/>
              <a:gd name="adj2" fmla="val -1996"/>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知识目标</a:t>
            </a:r>
            <a:endParaRPr lang="en-US" altLang="zh-CN" sz="1800" dirty="0">
              <a:latin typeface="楷体" panose="02010609060101010101" pitchFamily="49" charset="-122"/>
              <a:ea typeface="楷体" panose="02010609060101010101" pitchFamily="49" charset="-122"/>
            </a:endParaRPr>
          </a:p>
        </p:txBody>
      </p:sp>
      <p:sp>
        <p:nvSpPr>
          <p:cNvPr id="7" name="对话气泡: 矩形 6">
            <a:extLst>
              <a:ext uri="{FF2B5EF4-FFF2-40B4-BE49-F238E27FC236}">
                <a16:creationId xmlns:a16="http://schemas.microsoft.com/office/drawing/2014/main" id="{02696A33-634B-1B14-2C1C-AB5DB30222DA}"/>
              </a:ext>
            </a:extLst>
          </p:cNvPr>
          <p:cNvSpPr/>
          <p:nvPr/>
        </p:nvSpPr>
        <p:spPr bwMode="auto">
          <a:xfrm>
            <a:off x="9768408" y="5335582"/>
            <a:ext cx="1440000" cy="540000"/>
          </a:xfrm>
          <a:prstGeom prst="wedgeRectCallout">
            <a:avLst>
              <a:gd name="adj1" fmla="val -66228"/>
              <a:gd name="adj2" fmla="val -383"/>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能力目标</a:t>
            </a:r>
            <a:endParaRPr lang="en-US" altLang="zh-CN" sz="1800" dirty="0">
              <a:latin typeface="楷体" panose="02010609060101010101" pitchFamily="49" charset="-122"/>
              <a:ea typeface="楷体" panose="02010609060101010101" pitchFamily="49" charset="-122"/>
            </a:endParaRPr>
          </a:p>
        </p:txBody>
      </p:sp>
      <p:sp>
        <p:nvSpPr>
          <p:cNvPr id="8" name="对话气泡: 矩形 7">
            <a:extLst>
              <a:ext uri="{FF2B5EF4-FFF2-40B4-BE49-F238E27FC236}">
                <a16:creationId xmlns:a16="http://schemas.microsoft.com/office/drawing/2014/main" id="{F0605AA8-77FF-E7B5-0796-98572F87268B}"/>
              </a:ext>
            </a:extLst>
          </p:cNvPr>
          <p:cNvSpPr/>
          <p:nvPr/>
        </p:nvSpPr>
        <p:spPr bwMode="auto">
          <a:xfrm>
            <a:off x="9768408" y="5929774"/>
            <a:ext cx="1440000" cy="540000"/>
          </a:xfrm>
          <a:prstGeom prst="wedgeRectCallout">
            <a:avLst>
              <a:gd name="adj1" fmla="val -66514"/>
              <a:gd name="adj2" fmla="val -7054"/>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1800" dirty="0">
                <a:latin typeface="楷体" panose="02010609060101010101" pitchFamily="49" charset="-122"/>
                <a:ea typeface="楷体" panose="02010609060101010101" pitchFamily="49" charset="-122"/>
              </a:rPr>
              <a:t>价值目标</a:t>
            </a:r>
            <a:endParaRPr lang="en-US" altLang="zh-CN"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2993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theme/theme1.xml><?xml version="1.0" encoding="utf-8"?>
<a:theme xmlns:a="http://schemas.openxmlformats.org/drawingml/2006/main" name="1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3935</TotalTime>
  <Words>1359</Words>
  <Application>Microsoft Office PowerPoint</Application>
  <PresentationFormat>宽屏</PresentationFormat>
  <Paragraphs>192</Paragraphs>
  <Slides>16</Slides>
  <Notes>15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5" baseType="lpstr">
      <vt:lpstr>Monotype Sorts</vt:lpstr>
      <vt:lpstr>黑体</vt:lpstr>
      <vt:lpstr>楷体</vt:lpstr>
      <vt:lpstr>宋体</vt:lpstr>
      <vt:lpstr>Arial</vt:lpstr>
      <vt:lpstr>Times New Roman</vt:lpstr>
      <vt:lpstr>Wingdings</vt:lpstr>
      <vt:lpstr>1_领带型模板</vt:lpstr>
      <vt:lpstr>剪辑</vt:lpstr>
      <vt:lpstr>Operating System</vt:lpstr>
      <vt:lpstr>教学平台</vt:lpstr>
      <vt:lpstr>Course Introduction</vt:lpstr>
      <vt:lpstr>培养目标</vt:lpstr>
      <vt:lpstr>系统能力</vt:lpstr>
      <vt:lpstr>Basic Infomation</vt:lpstr>
      <vt:lpstr>课程目标</vt:lpstr>
      <vt:lpstr>课程目标与毕业要求</vt:lpstr>
      <vt:lpstr>课程专业教育目标</vt:lpstr>
      <vt:lpstr>课程思政教育目标</vt:lpstr>
      <vt:lpstr>课程目标</vt:lpstr>
      <vt:lpstr>Course program</vt:lpstr>
      <vt:lpstr>Course program</vt:lpstr>
      <vt:lpstr>Contents </vt:lpstr>
      <vt:lpstr>Requirements </vt:lpstr>
      <vt:lpstr>思考</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wensheng li</cp:lastModifiedBy>
  <cp:revision>241</cp:revision>
  <cp:lastPrinted>2002-07-19T08:01:10Z</cp:lastPrinted>
  <dcterms:created xsi:type="dcterms:W3CDTF">2002-06-11T01:14:55Z</dcterms:created>
  <dcterms:modified xsi:type="dcterms:W3CDTF">2024-09-02T08:15:07Z</dcterms:modified>
</cp:coreProperties>
</file>