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75"/>
  </p:notesMasterIdLst>
  <p:handoutMasterIdLst>
    <p:handoutMasterId r:id="rId76"/>
  </p:handoutMasterIdLst>
  <p:sldIdLst>
    <p:sldId id="422" r:id="rId2"/>
    <p:sldId id="408" r:id="rId3"/>
    <p:sldId id="269" r:id="rId4"/>
    <p:sldId id="270" r:id="rId5"/>
    <p:sldId id="271" r:id="rId6"/>
    <p:sldId id="272" r:id="rId7"/>
    <p:sldId id="384" r:id="rId8"/>
    <p:sldId id="278" r:id="rId9"/>
    <p:sldId id="358" r:id="rId10"/>
    <p:sldId id="279" r:id="rId11"/>
    <p:sldId id="280" r:id="rId12"/>
    <p:sldId id="399" r:id="rId13"/>
    <p:sldId id="400" r:id="rId14"/>
    <p:sldId id="401" r:id="rId15"/>
    <p:sldId id="402" r:id="rId16"/>
    <p:sldId id="285" r:id="rId17"/>
    <p:sldId id="282" r:id="rId18"/>
    <p:sldId id="364" r:id="rId19"/>
    <p:sldId id="424" r:id="rId20"/>
    <p:sldId id="365" r:id="rId21"/>
    <p:sldId id="366" r:id="rId22"/>
    <p:sldId id="367" r:id="rId23"/>
    <p:sldId id="292" r:id="rId24"/>
    <p:sldId id="425" r:id="rId25"/>
    <p:sldId id="320" r:id="rId26"/>
    <p:sldId id="368" r:id="rId27"/>
    <p:sldId id="369" r:id="rId28"/>
    <p:sldId id="386" r:id="rId29"/>
    <p:sldId id="327" r:id="rId30"/>
    <p:sldId id="370" r:id="rId31"/>
    <p:sldId id="371" r:id="rId32"/>
    <p:sldId id="410" r:id="rId33"/>
    <p:sldId id="412" r:id="rId34"/>
    <p:sldId id="415" r:id="rId35"/>
    <p:sldId id="372" r:id="rId36"/>
    <p:sldId id="411" r:id="rId37"/>
    <p:sldId id="414" r:id="rId38"/>
    <p:sldId id="325" r:id="rId39"/>
    <p:sldId id="373" r:id="rId40"/>
    <p:sldId id="374" r:id="rId41"/>
    <p:sldId id="416" r:id="rId42"/>
    <p:sldId id="376" r:id="rId43"/>
    <p:sldId id="418" r:id="rId44"/>
    <p:sldId id="419" r:id="rId45"/>
    <p:sldId id="377" r:id="rId46"/>
    <p:sldId id="333" r:id="rId47"/>
    <p:sldId id="293" r:id="rId48"/>
    <p:sldId id="294" r:id="rId49"/>
    <p:sldId id="295" r:id="rId50"/>
    <p:sldId id="380" r:id="rId51"/>
    <p:sldId id="296" r:id="rId52"/>
    <p:sldId id="403" r:id="rId53"/>
    <p:sldId id="297" r:id="rId54"/>
    <p:sldId id="298" r:id="rId55"/>
    <p:sldId id="299" r:id="rId56"/>
    <p:sldId id="446" r:id="rId57"/>
    <p:sldId id="381" r:id="rId58"/>
    <p:sldId id="387" r:id="rId59"/>
    <p:sldId id="382" r:id="rId60"/>
    <p:sldId id="321" r:id="rId61"/>
    <p:sldId id="398" r:id="rId62"/>
    <p:sldId id="406" r:id="rId63"/>
    <p:sldId id="444" r:id="rId64"/>
    <p:sldId id="426" r:id="rId65"/>
    <p:sldId id="434" r:id="rId66"/>
    <p:sldId id="436" r:id="rId67"/>
    <p:sldId id="437" r:id="rId68"/>
    <p:sldId id="438" r:id="rId69"/>
    <p:sldId id="439" r:id="rId70"/>
    <p:sldId id="440" r:id="rId71"/>
    <p:sldId id="441" r:id="rId72"/>
    <p:sldId id="442" r:id="rId73"/>
    <p:sldId id="443" r:id="rId74"/>
  </p:sldIdLst>
  <p:sldSz cx="12192000" cy="6858000"/>
  <p:notesSz cx="9942513" cy="6815138"/>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47">
          <p15:clr>
            <a:srgbClr val="A4A3A4"/>
          </p15:clr>
        </p15:guide>
        <p15:guide id="2" pos="3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FF"/>
    <a:srgbClr val="00FF00"/>
    <a:srgbClr val="FD9BA7"/>
    <a:srgbClr val="40E3FE"/>
    <a:srgbClr val="00CCFF"/>
    <a:srgbClr val="FFFF66"/>
    <a:srgbClr val="FFFF00"/>
    <a:srgbClr val="DDDDD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33" autoAdjust="0"/>
    <p:restoredTop sz="80962" autoAdjust="0"/>
  </p:normalViewPr>
  <p:slideViewPr>
    <p:cSldViewPr>
      <p:cViewPr varScale="1">
        <p:scale>
          <a:sx n="62" d="100"/>
          <a:sy n="62" d="100"/>
        </p:scale>
        <p:origin x="597" y="3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404" y="702"/>
      </p:cViewPr>
      <p:guideLst>
        <p:guide orient="horz" pos="2147"/>
        <p:guide pos="3132"/>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prstTxWarp prst="textNoShape">
              <a:avLst/>
            </a:prstTxWarp>
          </a:bodyPr>
          <a:lstStyle>
            <a:lvl1pPr defTabSz="957263">
              <a:defRPr sz="1300" smtClean="0"/>
            </a:lvl1pPr>
          </a:lstStyle>
          <a:p>
            <a:pPr>
              <a:defRPr/>
            </a:pPr>
            <a:endParaRPr lang="en-US" altLang="zh-CN"/>
          </a:p>
        </p:txBody>
      </p:sp>
      <p:sp>
        <p:nvSpPr>
          <p:cNvPr id="32771" name="Rectangle 3"/>
          <p:cNvSpPr>
            <a:spLocks noGrp="1" noChangeArrowheads="1"/>
          </p:cNvSpPr>
          <p:nvPr>
            <p:ph type="dt" sz="quarter" idx="1"/>
          </p:nvPr>
        </p:nvSpPr>
        <p:spPr bwMode="auto">
          <a:xfrm>
            <a:off x="5634038" y="0"/>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prstTxWarp prst="textNoShape">
              <a:avLst/>
            </a:prstTxWarp>
          </a:bodyPr>
          <a:lstStyle>
            <a:lvl1pPr algn="r" defTabSz="957263">
              <a:defRPr sz="1300" smtClean="0"/>
            </a:lvl1pPr>
          </a:lstStyle>
          <a:p>
            <a:pPr>
              <a:defRPr/>
            </a:pPr>
            <a:endParaRPr lang="en-US" altLang="zh-CN"/>
          </a:p>
        </p:txBody>
      </p:sp>
      <p:sp>
        <p:nvSpPr>
          <p:cNvPr id="32772" name="Rectangle 4"/>
          <p:cNvSpPr>
            <a:spLocks noGrp="1" noChangeArrowheads="1"/>
          </p:cNvSpPr>
          <p:nvPr>
            <p:ph type="ftr" sz="quarter" idx="2"/>
          </p:nvPr>
        </p:nvSpPr>
        <p:spPr bwMode="auto">
          <a:xfrm>
            <a:off x="0" y="6475413"/>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prstTxWarp prst="textNoShape">
              <a:avLst/>
            </a:prstTxWarp>
          </a:bodyPr>
          <a:lstStyle>
            <a:lvl1pPr defTabSz="957263">
              <a:defRPr sz="1300" smtClean="0"/>
            </a:lvl1pPr>
          </a:lstStyle>
          <a:p>
            <a:pPr>
              <a:defRPr/>
            </a:pPr>
            <a:endParaRPr lang="en-US" altLang="zh-CN"/>
          </a:p>
        </p:txBody>
      </p:sp>
      <p:sp>
        <p:nvSpPr>
          <p:cNvPr id="32773" name="Rectangle 5"/>
          <p:cNvSpPr>
            <a:spLocks noGrp="1" noChangeArrowheads="1"/>
          </p:cNvSpPr>
          <p:nvPr>
            <p:ph type="sldNum" sz="quarter" idx="3"/>
          </p:nvPr>
        </p:nvSpPr>
        <p:spPr bwMode="auto">
          <a:xfrm>
            <a:off x="5634038" y="6475413"/>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prstTxWarp prst="textNoShape">
              <a:avLst/>
            </a:prstTxWarp>
          </a:bodyPr>
          <a:lstStyle>
            <a:lvl1pPr algn="r" defTabSz="957263">
              <a:defRPr sz="1300" smtClean="0"/>
            </a:lvl1pPr>
          </a:lstStyle>
          <a:p>
            <a:pPr>
              <a:defRPr/>
            </a:pPr>
            <a:fld id="{EB6F84FE-0515-4652-91AE-DF2F08FC0D5D}" type="slidenum">
              <a:rPr lang="en-US" altLang="zh-CN"/>
              <a:pPr>
                <a:defRPr/>
              </a:pPr>
              <a:t>‹#›</a:t>
            </a:fld>
            <a:endParaRPr lang="en-US" altLang="zh-CN"/>
          </a:p>
        </p:txBody>
      </p:sp>
    </p:spTree>
    <p:extLst>
      <p:ext uri="{BB962C8B-B14F-4D97-AF65-F5344CB8AC3E}">
        <p14:creationId xmlns:p14="http://schemas.microsoft.com/office/powerpoint/2010/main" val="1049605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prstTxWarp prst="textNoShape">
              <a:avLst/>
            </a:prstTxWarp>
          </a:bodyPr>
          <a:lstStyle>
            <a:lvl1pPr defTabSz="957263">
              <a:defRPr sz="1300" smtClean="0"/>
            </a:lvl1pPr>
          </a:lstStyle>
          <a:p>
            <a:pPr>
              <a:defRPr/>
            </a:pPr>
            <a:endParaRPr lang="en-US" altLang="zh-CN"/>
          </a:p>
        </p:txBody>
      </p:sp>
      <p:sp>
        <p:nvSpPr>
          <p:cNvPr id="6147" name="Rectangle 3"/>
          <p:cNvSpPr>
            <a:spLocks noGrp="1" noChangeArrowheads="1"/>
          </p:cNvSpPr>
          <p:nvPr>
            <p:ph type="dt" idx="1"/>
          </p:nvPr>
        </p:nvSpPr>
        <p:spPr bwMode="auto">
          <a:xfrm>
            <a:off x="5634038" y="0"/>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prstTxWarp prst="textNoShape">
              <a:avLst/>
            </a:prstTxWarp>
          </a:bodyPr>
          <a:lstStyle>
            <a:lvl1pPr algn="r" defTabSz="957263">
              <a:defRPr sz="1300" smtClean="0"/>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2701925" y="512763"/>
            <a:ext cx="4537075" cy="2552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23975" y="3294063"/>
            <a:ext cx="7294563" cy="30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6475413"/>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prstTxWarp prst="textNoShape">
              <a:avLst/>
            </a:prstTxWarp>
          </a:bodyPr>
          <a:lstStyle>
            <a:lvl1pPr defTabSz="957263">
              <a:defRPr sz="1300" smtClean="0"/>
            </a:lvl1pPr>
          </a:lstStyle>
          <a:p>
            <a:pPr>
              <a:defRPr/>
            </a:pPr>
            <a:endParaRPr lang="en-US" altLang="zh-CN"/>
          </a:p>
        </p:txBody>
      </p:sp>
      <p:sp>
        <p:nvSpPr>
          <p:cNvPr id="6151" name="Rectangle 7"/>
          <p:cNvSpPr>
            <a:spLocks noGrp="1" noChangeArrowheads="1"/>
          </p:cNvSpPr>
          <p:nvPr>
            <p:ph type="sldNum" sz="quarter" idx="5"/>
          </p:nvPr>
        </p:nvSpPr>
        <p:spPr bwMode="auto">
          <a:xfrm>
            <a:off x="5634038" y="6475413"/>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prstTxWarp prst="textNoShape">
              <a:avLst/>
            </a:prstTxWarp>
          </a:bodyPr>
          <a:lstStyle>
            <a:lvl1pPr algn="r" defTabSz="957263">
              <a:defRPr sz="1300" smtClean="0"/>
            </a:lvl1pPr>
          </a:lstStyle>
          <a:p>
            <a:pPr>
              <a:defRPr/>
            </a:pPr>
            <a:fld id="{80FA8B65-F7B6-4894-88DC-0755F0063F26}" type="slidenum">
              <a:rPr lang="en-US" altLang="zh-CN"/>
              <a:pPr>
                <a:defRPr/>
              </a:pPr>
              <a:t>‹#›</a:t>
            </a:fld>
            <a:endParaRPr lang="en-US" altLang="zh-CN"/>
          </a:p>
        </p:txBody>
      </p:sp>
    </p:spTree>
    <p:extLst>
      <p:ext uri="{BB962C8B-B14F-4D97-AF65-F5344CB8AC3E}">
        <p14:creationId xmlns:p14="http://schemas.microsoft.com/office/powerpoint/2010/main" val="19841582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7A67973-3639-4D38-A938-90D52CCC6DF3}" type="slidenum">
              <a:rPr lang="en-US" altLang="zh-CN" sz="1300"/>
              <a:pPr eaLnBrk="1" hangingPunct="1"/>
              <a:t>3</a:t>
            </a:fld>
            <a:endParaRPr lang="en-US" altLang="zh-CN" sz="1300"/>
          </a:p>
        </p:txBody>
      </p:sp>
      <p:sp>
        <p:nvSpPr>
          <p:cNvPr id="51203" name="Rectangle 2"/>
          <p:cNvSpPr>
            <a:spLocks noGrp="1" noRot="1" noChangeAspect="1" noChangeArrowheads="1" noTextEdit="1"/>
          </p:cNvSpPr>
          <p:nvPr>
            <p:ph type="sldImg"/>
          </p:nvPr>
        </p:nvSpPr>
        <p:spPr>
          <a:xfrm>
            <a:off x="2701925" y="512763"/>
            <a:ext cx="4538663" cy="2554287"/>
          </a:xfrm>
          <a:ln/>
        </p:spPr>
      </p:sp>
      <p:sp>
        <p:nvSpPr>
          <p:cNvPr id="512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0FA8B65-F7B6-4894-88DC-0755F0063F26}" type="slidenum">
              <a:rPr lang="en-US" altLang="zh-CN" smtClean="0"/>
              <a:pPr>
                <a:defRPr/>
              </a:pPr>
              <a:t>12</a:t>
            </a:fld>
            <a:endParaRPr lang="en-US" altLang="zh-CN"/>
          </a:p>
        </p:txBody>
      </p:sp>
    </p:spTree>
    <p:extLst>
      <p:ext uri="{BB962C8B-B14F-4D97-AF65-F5344CB8AC3E}">
        <p14:creationId xmlns:p14="http://schemas.microsoft.com/office/powerpoint/2010/main" val="2731070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0FA8B65-F7B6-4894-88DC-0755F0063F26}" type="slidenum">
              <a:rPr lang="en-US" altLang="zh-CN" smtClean="0"/>
              <a:pPr>
                <a:defRPr/>
              </a:pPr>
              <a:t>13</a:t>
            </a:fld>
            <a:endParaRPr lang="en-US" altLang="zh-CN"/>
          </a:p>
        </p:txBody>
      </p:sp>
    </p:spTree>
    <p:extLst>
      <p:ext uri="{BB962C8B-B14F-4D97-AF65-F5344CB8AC3E}">
        <p14:creationId xmlns:p14="http://schemas.microsoft.com/office/powerpoint/2010/main" val="1445471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0FA8B65-F7B6-4894-88DC-0755F0063F26}" type="slidenum">
              <a:rPr lang="en-US" altLang="zh-CN" smtClean="0"/>
              <a:pPr>
                <a:defRPr/>
              </a:pPr>
              <a:t>14</a:t>
            </a:fld>
            <a:endParaRPr lang="en-US" altLang="zh-CN"/>
          </a:p>
        </p:txBody>
      </p:sp>
    </p:spTree>
    <p:extLst>
      <p:ext uri="{BB962C8B-B14F-4D97-AF65-F5344CB8AC3E}">
        <p14:creationId xmlns:p14="http://schemas.microsoft.com/office/powerpoint/2010/main" val="2592900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0FA8B65-F7B6-4894-88DC-0755F0063F26}" type="slidenum">
              <a:rPr lang="en-US" altLang="zh-CN" smtClean="0"/>
              <a:pPr>
                <a:defRPr/>
              </a:pPr>
              <a:t>15</a:t>
            </a:fld>
            <a:endParaRPr lang="en-US" altLang="zh-CN"/>
          </a:p>
        </p:txBody>
      </p:sp>
    </p:spTree>
    <p:extLst>
      <p:ext uri="{BB962C8B-B14F-4D97-AF65-F5344CB8AC3E}">
        <p14:creationId xmlns:p14="http://schemas.microsoft.com/office/powerpoint/2010/main" val="185531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D38BC18-4AE3-4170-BA06-B27FA0FC781C}" type="slidenum">
              <a:rPr lang="en-US" altLang="zh-CN" sz="1300"/>
              <a:pPr eaLnBrk="1" hangingPunct="1"/>
              <a:t>16</a:t>
            </a:fld>
            <a:endParaRPr lang="en-US" altLang="zh-CN" sz="1300"/>
          </a:p>
        </p:txBody>
      </p:sp>
      <p:sp>
        <p:nvSpPr>
          <p:cNvPr id="59395" name="Rectangle 2"/>
          <p:cNvSpPr>
            <a:spLocks noGrp="1" noRot="1" noChangeAspect="1" noChangeArrowheads="1" noTextEdit="1"/>
          </p:cNvSpPr>
          <p:nvPr>
            <p:ph type="sldImg"/>
          </p:nvPr>
        </p:nvSpPr>
        <p:spPr>
          <a:xfrm>
            <a:off x="2701925" y="512763"/>
            <a:ext cx="4538663" cy="2554287"/>
          </a:xfrm>
          <a:ln/>
        </p:spPr>
      </p:sp>
      <p:sp>
        <p:nvSpPr>
          <p:cNvPr id="59396"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731EFEA-4787-4CBB-B4E4-DC8814009159}" type="slidenum">
              <a:rPr lang="en-US" altLang="zh-CN" sz="1300"/>
              <a:pPr eaLnBrk="1" hangingPunct="1"/>
              <a:t>17</a:t>
            </a:fld>
            <a:endParaRPr lang="en-US" altLang="zh-CN" sz="1300"/>
          </a:p>
        </p:txBody>
      </p:sp>
      <p:sp>
        <p:nvSpPr>
          <p:cNvPr id="60419" name="Rectangle 2"/>
          <p:cNvSpPr>
            <a:spLocks noGrp="1" noRot="1" noChangeAspect="1" noChangeArrowheads="1" noTextEdit="1"/>
          </p:cNvSpPr>
          <p:nvPr>
            <p:ph type="sldImg"/>
          </p:nvPr>
        </p:nvSpPr>
        <p:spPr>
          <a:xfrm>
            <a:off x="2701925" y="512763"/>
            <a:ext cx="4538663" cy="2554287"/>
          </a:xfrm>
          <a:ln/>
        </p:spPr>
      </p:sp>
      <p:sp>
        <p:nvSpPr>
          <p:cNvPr id="60420" name="Rectangle 3"/>
          <p:cNvSpPr>
            <a:spLocks noGrp="1" noChangeArrowheads="1"/>
          </p:cNvSpPr>
          <p:nvPr>
            <p:ph type="body" idx="1"/>
          </p:nvPr>
        </p:nvSpPr>
        <p:spPr>
          <a:noFill/>
        </p:spPr>
        <p:txBody>
          <a:bodyPr/>
          <a:lstStyle/>
          <a:p>
            <a:pPr eaLnBrk="1" hangingPunct="1">
              <a:lnSpc>
                <a:spcPct val="110000"/>
              </a:lnSpc>
            </a:pP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51C39E3-01B4-4767-A612-E5A37E34B4CA}" type="slidenum">
              <a:rPr lang="en-US" altLang="zh-CN" sz="1300"/>
              <a:pPr eaLnBrk="1" hangingPunct="1"/>
              <a:t>18</a:t>
            </a:fld>
            <a:endParaRPr lang="en-US" altLang="zh-CN" sz="1300"/>
          </a:p>
        </p:txBody>
      </p:sp>
      <p:sp>
        <p:nvSpPr>
          <p:cNvPr id="62467" name="Rectangle 2"/>
          <p:cNvSpPr>
            <a:spLocks noGrp="1" noRot="1" noChangeAspect="1" noChangeArrowheads="1" noTextEdit="1"/>
          </p:cNvSpPr>
          <p:nvPr>
            <p:ph type="sldImg"/>
          </p:nvPr>
        </p:nvSpPr>
        <p:spPr>
          <a:xfrm>
            <a:off x="2701925" y="512763"/>
            <a:ext cx="4538663" cy="2554287"/>
          </a:xfrm>
          <a:ln/>
        </p:spPr>
      </p:sp>
      <p:sp>
        <p:nvSpPr>
          <p:cNvPr id="62468"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D7FD686-8E83-444F-8B44-96EF243DE8C5}" type="slidenum">
              <a:rPr lang="en-US" altLang="zh-CN" sz="1300"/>
              <a:pPr eaLnBrk="1" hangingPunct="1"/>
              <a:t>19</a:t>
            </a:fld>
            <a:endParaRPr lang="en-US" altLang="zh-CN" sz="1300"/>
          </a:p>
        </p:txBody>
      </p:sp>
      <p:sp>
        <p:nvSpPr>
          <p:cNvPr id="64515" name="Rectangle 2"/>
          <p:cNvSpPr>
            <a:spLocks noGrp="1" noRot="1" noChangeAspect="1" noChangeArrowheads="1" noTextEdit="1"/>
          </p:cNvSpPr>
          <p:nvPr>
            <p:ph type="sldImg"/>
          </p:nvPr>
        </p:nvSpPr>
        <p:spPr>
          <a:xfrm>
            <a:off x="2701925" y="512763"/>
            <a:ext cx="4538663" cy="2554287"/>
          </a:xfrm>
          <a:ln/>
        </p:spPr>
      </p:sp>
      <p:sp>
        <p:nvSpPr>
          <p:cNvPr id="64516" name="Rectangle 3"/>
          <p:cNvSpPr>
            <a:spLocks noGrp="1" noChangeArrowheads="1"/>
          </p:cNvSpPr>
          <p:nvPr>
            <p:ph type="body" idx="1"/>
          </p:nvPr>
        </p:nvSpPr>
        <p:spPr>
          <a:noFill/>
        </p:spPr>
        <p:txBody>
          <a:bodyPr/>
          <a:lstStyle/>
          <a:p>
            <a:pPr eaLnBrk="1" hangingPunct="1">
              <a:lnSpc>
                <a:spcPct val="120000"/>
              </a:lnSpc>
            </a:pPr>
            <a:endParaRPr lang="zh-CN" altLang="en-US" dirty="0"/>
          </a:p>
        </p:txBody>
      </p:sp>
    </p:spTree>
    <p:extLst>
      <p:ext uri="{BB962C8B-B14F-4D97-AF65-F5344CB8AC3E}">
        <p14:creationId xmlns:p14="http://schemas.microsoft.com/office/powerpoint/2010/main" val="2080798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7F9EBE1-BFAD-405E-AA2F-C8C014E9A6C5}" type="slidenum">
              <a:rPr lang="en-US" altLang="zh-CN" sz="1300"/>
              <a:pPr eaLnBrk="1" hangingPunct="1"/>
              <a:t>20</a:t>
            </a:fld>
            <a:endParaRPr lang="en-US" altLang="zh-CN" sz="1300"/>
          </a:p>
        </p:txBody>
      </p:sp>
      <p:sp>
        <p:nvSpPr>
          <p:cNvPr id="65539" name="Rectangle 2"/>
          <p:cNvSpPr>
            <a:spLocks noGrp="1" noRot="1" noChangeAspect="1" noChangeArrowheads="1" noTextEdit="1"/>
          </p:cNvSpPr>
          <p:nvPr>
            <p:ph type="sldImg"/>
          </p:nvPr>
        </p:nvSpPr>
        <p:spPr>
          <a:xfrm>
            <a:off x="2701925" y="512763"/>
            <a:ext cx="4538663" cy="2554287"/>
          </a:xfrm>
          <a:ln/>
        </p:spPr>
      </p:sp>
      <p:sp>
        <p:nvSpPr>
          <p:cNvPr id="65540" name="Rectangle 3"/>
          <p:cNvSpPr>
            <a:spLocks noGrp="1" noChangeArrowheads="1"/>
          </p:cNvSpPr>
          <p:nvPr>
            <p:ph type="body" idx="1"/>
          </p:nvPr>
        </p:nvSpPr>
        <p:spPr>
          <a:noFill/>
        </p:spPr>
        <p:txBody>
          <a:bodyPr/>
          <a:lstStyle/>
          <a:p>
            <a:pPr eaLnBrk="1" hangingPunct="1">
              <a:lnSpc>
                <a:spcPct val="110000"/>
              </a:lnSpc>
            </a:pPr>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154F5CD-9DDC-4863-9954-4318C8A8C576}" type="slidenum">
              <a:rPr lang="en-US" altLang="zh-CN" sz="1300"/>
              <a:pPr eaLnBrk="1" hangingPunct="1"/>
              <a:t>21</a:t>
            </a:fld>
            <a:endParaRPr lang="en-US" altLang="zh-CN" sz="1300"/>
          </a:p>
        </p:txBody>
      </p:sp>
      <p:sp>
        <p:nvSpPr>
          <p:cNvPr id="67587" name="Rectangle 2"/>
          <p:cNvSpPr>
            <a:spLocks noGrp="1" noRot="1" noChangeAspect="1" noChangeArrowheads="1" noTextEdit="1"/>
          </p:cNvSpPr>
          <p:nvPr>
            <p:ph type="sldImg"/>
          </p:nvPr>
        </p:nvSpPr>
        <p:spPr>
          <a:xfrm>
            <a:off x="2701925" y="512763"/>
            <a:ext cx="4538663" cy="2554287"/>
          </a:xfrm>
          <a:ln/>
        </p:spPr>
      </p:sp>
      <p:sp>
        <p:nvSpPr>
          <p:cNvPr id="6758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AD7D9B0-EC8A-4398-A395-A93AF7DF8FF1}" type="slidenum">
              <a:rPr lang="en-US" altLang="zh-CN" sz="1300"/>
              <a:pPr eaLnBrk="1" hangingPunct="1"/>
              <a:t>4</a:t>
            </a:fld>
            <a:endParaRPr lang="en-US" altLang="zh-CN" sz="1300"/>
          </a:p>
        </p:txBody>
      </p:sp>
      <p:sp>
        <p:nvSpPr>
          <p:cNvPr id="52227" name="Rectangle 2"/>
          <p:cNvSpPr>
            <a:spLocks noGrp="1" noRot="1" noChangeAspect="1" noChangeArrowheads="1" noTextEdit="1"/>
          </p:cNvSpPr>
          <p:nvPr>
            <p:ph type="sldImg"/>
          </p:nvPr>
        </p:nvSpPr>
        <p:spPr>
          <a:xfrm>
            <a:off x="2701925" y="512763"/>
            <a:ext cx="4538663" cy="2554287"/>
          </a:xfrm>
          <a:ln/>
        </p:spPr>
      </p:sp>
      <p:sp>
        <p:nvSpPr>
          <p:cNvPr id="52228" name="Rectangle 3"/>
          <p:cNvSpPr>
            <a:spLocks noGrp="1" noChangeArrowheads="1"/>
          </p:cNvSpPr>
          <p:nvPr>
            <p:ph type="body" idx="1"/>
          </p:nvPr>
        </p:nvSpPr>
        <p:spPr>
          <a:xfrm>
            <a:off x="1320800" y="3306763"/>
            <a:ext cx="7292975" cy="3009900"/>
          </a:xfrm>
          <a:noFill/>
        </p:spPr>
        <p:txBody>
          <a:bodyPr/>
          <a:lstStyle/>
          <a:p>
            <a:pPr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0FA8B65-F7B6-4894-88DC-0755F0063F26}" type="slidenum">
              <a:rPr lang="en-US" altLang="zh-CN" smtClean="0"/>
              <a:pPr>
                <a:defRPr/>
              </a:pPr>
              <a:t>22</a:t>
            </a:fld>
            <a:endParaRPr lang="en-US" altLang="zh-CN"/>
          </a:p>
        </p:txBody>
      </p:sp>
    </p:spTree>
    <p:extLst>
      <p:ext uri="{BB962C8B-B14F-4D97-AF65-F5344CB8AC3E}">
        <p14:creationId xmlns:p14="http://schemas.microsoft.com/office/powerpoint/2010/main" val="1822823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F3CE957-EFA1-4912-A593-4CB442669CBE}" type="slidenum">
              <a:rPr lang="en-US" altLang="zh-CN" sz="1300"/>
              <a:pPr eaLnBrk="1" hangingPunct="1"/>
              <a:t>23</a:t>
            </a:fld>
            <a:endParaRPr lang="en-US" altLang="zh-CN" sz="1300"/>
          </a:p>
        </p:txBody>
      </p:sp>
      <p:sp>
        <p:nvSpPr>
          <p:cNvPr id="69635" name="Rectangle 2"/>
          <p:cNvSpPr>
            <a:spLocks noGrp="1" noRot="1" noChangeAspect="1" noChangeArrowheads="1" noTextEdit="1"/>
          </p:cNvSpPr>
          <p:nvPr>
            <p:ph type="sldImg"/>
          </p:nvPr>
        </p:nvSpPr>
        <p:spPr>
          <a:xfrm>
            <a:off x="2701925" y="512763"/>
            <a:ext cx="4538663" cy="2554287"/>
          </a:xfrm>
          <a:ln/>
        </p:spPr>
      </p:sp>
      <p:sp>
        <p:nvSpPr>
          <p:cNvPr id="69636"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0FA8B65-F7B6-4894-88DC-0755F0063F26}" type="slidenum">
              <a:rPr lang="en-US" altLang="zh-CN" smtClean="0"/>
              <a:pPr>
                <a:defRPr/>
              </a:pPr>
              <a:t>25</a:t>
            </a:fld>
            <a:endParaRPr lang="en-US" altLang="zh-CN"/>
          </a:p>
        </p:txBody>
      </p:sp>
    </p:spTree>
    <p:extLst>
      <p:ext uri="{BB962C8B-B14F-4D97-AF65-F5344CB8AC3E}">
        <p14:creationId xmlns:p14="http://schemas.microsoft.com/office/powerpoint/2010/main" val="3402039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0FA8B65-F7B6-4894-88DC-0755F0063F26}" type="slidenum">
              <a:rPr lang="en-US" altLang="zh-CN" smtClean="0"/>
              <a:pPr>
                <a:defRPr/>
              </a:pPr>
              <a:t>26</a:t>
            </a:fld>
            <a:endParaRPr lang="en-US" altLang="zh-CN"/>
          </a:p>
        </p:txBody>
      </p:sp>
    </p:spTree>
    <p:extLst>
      <p:ext uri="{BB962C8B-B14F-4D97-AF65-F5344CB8AC3E}">
        <p14:creationId xmlns:p14="http://schemas.microsoft.com/office/powerpoint/2010/main" val="379580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0FA8B65-F7B6-4894-88DC-0755F0063F26}" type="slidenum">
              <a:rPr lang="en-US" altLang="zh-CN" smtClean="0"/>
              <a:pPr>
                <a:defRPr/>
              </a:pPr>
              <a:t>27</a:t>
            </a:fld>
            <a:endParaRPr lang="en-US" altLang="zh-CN"/>
          </a:p>
        </p:txBody>
      </p:sp>
    </p:spTree>
    <p:extLst>
      <p:ext uri="{BB962C8B-B14F-4D97-AF65-F5344CB8AC3E}">
        <p14:creationId xmlns:p14="http://schemas.microsoft.com/office/powerpoint/2010/main" val="829170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0FA8B65-F7B6-4894-88DC-0755F0063F26}" type="slidenum">
              <a:rPr lang="en-US" altLang="zh-CN" smtClean="0"/>
              <a:pPr>
                <a:defRPr/>
              </a:pPr>
              <a:t>28</a:t>
            </a:fld>
            <a:endParaRPr lang="en-US" altLang="zh-CN"/>
          </a:p>
        </p:txBody>
      </p:sp>
    </p:spTree>
    <p:extLst>
      <p:ext uri="{BB962C8B-B14F-4D97-AF65-F5344CB8AC3E}">
        <p14:creationId xmlns:p14="http://schemas.microsoft.com/office/powerpoint/2010/main" val="343454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88E0CF4-D0A3-46B1-9930-A53C7EC5CD74}" type="slidenum">
              <a:rPr lang="en-US" altLang="zh-CN" sz="1300"/>
              <a:pPr eaLnBrk="1" hangingPunct="1"/>
              <a:t>29</a:t>
            </a:fld>
            <a:endParaRPr lang="en-US" altLang="zh-CN" sz="1300"/>
          </a:p>
        </p:txBody>
      </p:sp>
      <p:sp>
        <p:nvSpPr>
          <p:cNvPr id="70659" name="Rectangle 2"/>
          <p:cNvSpPr>
            <a:spLocks noGrp="1" noRot="1" noChangeAspect="1" noChangeArrowheads="1" noTextEdit="1"/>
          </p:cNvSpPr>
          <p:nvPr>
            <p:ph type="sldImg"/>
          </p:nvPr>
        </p:nvSpPr>
        <p:spPr>
          <a:xfrm>
            <a:off x="2701925" y="512763"/>
            <a:ext cx="4538663" cy="2554287"/>
          </a:xfrm>
          <a:ln/>
        </p:spPr>
      </p:sp>
      <p:sp>
        <p:nvSpPr>
          <p:cNvPr id="70660" name="Rectangle 3"/>
          <p:cNvSpPr>
            <a:spLocks noGrp="1" noChangeArrowheads="1"/>
          </p:cNvSpPr>
          <p:nvPr>
            <p:ph type="body" idx="1"/>
          </p:nvPr>
        </p:nvSpPr>
        <p:spPr>
          <a:noFill/>
        </p:spPr>
        <p:txBody>
          <a:bodyPr/>
          <a:lstStyle/>
          <a:p>
            <a:pPr marL="0" marR="0" indent="0" algn="l" defTabSz="914400" rtl="0" eaLnBrk="1" fontAlgn="base" latinLnBrk="0" hangingPunct="1">
              <a:lnSpc>
                <a:spcPct val="110000"/>
              </a:lnSpc>
              <a:spcBef>
                <a:spcPct val="30000"/>
              </a:spcBef>
              <a:spcAft>
                <a:spcPct val="0"/>
              </a:spcAft>
              <a:buClrTx/>
              <a:buSzTx/>
              <a:buFontTx/>
              <a:buNone/>
              <a:tabLst/>
              <a:defRPr/>
            </a:pP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DB1621C-797F-465B-884B-6C12DF3C9C42}" type="slidenum">
              <a:rPr lang="en-US" altLang="zh-CN" sz="1300"/>
              <a:pPr eaLnBrk="1" hangingPunct="1"/>
              <a:t>45</a:t>
            </a:fld>
            <a:endParaRPr lang="en-US" altLang="zh-CN" sz="1300"/>
          </a:p>
        </p:txBody>
      </p:sp>
      <p:sp>
        <p:nvSpPr>
          <p:cNvPr id="71683" name="Rectangle 2"/>
          <p:cNvSpPr>
            <a:spLocks noGrp="1" noRot="1" noChangeAspect="1" noChangeArrowheads="1" noTextEdit="1"/>
          </p:cNvSpPr>
          <p:nvPr>
            <p:ph type="sldImg"/>
          </p:nvPr>
        </p:nvSpPr>
        <p:spPr>
          <a:xfrm>
            <a:off x="2701925" y="512763"/>
            <a:ext cx="4538663" cy="2554287"/>
          </a:xfrm>
          <a:ln/>
        </p:spPr>
      </p:sp>
      <p:sp>
        <p:nvSpPr>
          <p:cNvPr id="71684" name="Rectangle 3"/>
          <p:cNvSpPr>
            <a:spLocks noGrp="1" noChangeArrowheads="1"/>
          </p:cNvSpPr>
          <p:nvPr>
            <p:ph type="body" idx="1"/>
          </p:nvPr>
        </p:nvSpPr>
        <p:spPr>
          <a:xfrm>
            <a:off x="1320800" y="3294063"/>
            <a:ext cx="7300913" cy="3008312"/>
          </a:xfrm>
          <a:noFill/>
        </p:spPr>
        <p:txBody>
          <a:bodyPr/>
          <a:lstStyle/>
          <a:p>
            <a:pPr eaLnBrk="1" hangingPunct="1">
              <a:lnSpc>
                <a:spcPct val="110000"/>
              </a:lnSpc>
            </a:pPr>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C206075-0644-4C1E-87AE-02726282A9B3}" type="slidenum">
              <a:rPr lang="en-US" altLang="zh-CN" sz="1300"/>
              <a:pPr eaLnBrk="1" hangingPunct="1"/>
              <a:t>46</a:t>
            </a:fld>
            <a:endParaRPr lang="en-US" altLang="zh-CN" sz="1300"/>
          </a:p>
        </p:txBody>
      </p:sp>
      <p:sp>
        <p:nvSpPr>
          <p:cNvPr id="72707" name="Rectangle 2"/>
          <p:cNvSpPr>
            <a:spLocks noGrp="1" noRot="1" noChangeAspect="1" noChangeArrowheads="1" noTextEdit="1"/>
          </p:cNvSpPr>
          <p:nvPr>
            <p:ph type="sldImg"/>
          </p:nvPr>
        </p:nvSpPr>
        <p:spPr>
          <a:xfrm>
            <a:off x="2701925" y="512763"/>
            <a:ext cx="4538663" cy="2554287"/>
          </a:xfrm>
          <a:ln/>
        </p:spPr>
      </p:sp>
      <p:sp>
        <p:nvSpPr>
          <p:cNvPr id="7270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75D7D70-B907-4C6D-B868-4DD67AA8E6F7}" type="slidenum">
              <a:rPr lang="en-US" altLang="zh-CN" sz="1300"/>
              <a:pPr eaLnBrk="1" hangingPunct="1"/>
              <a:t>47</a:t>
            </a:fld>
            <a:endParaRPr lang="en-US" altLang="zh-CN" sz="1300"/>
          </a:p>
        </p:txBody>
      </p:sp>
      <p:sp>
        <p:nvSpPr>
          <p:cNvPr id="73731" name="Rectangle 2"/>
          <p:cNvSpPr>
            <a:spLocks noGrp="1" noRot="1" noChangeAspect="1" noChangeArrowheads="1" noTextEdit="1"/>
          </p:cNvSpPr>
          <p:nvPr>
            <p:ph type="sldImg"/>
          </p:nvPr>
        </p:nvSpPr>
        <p:spPr>
          <a:xfrm>
            <a:off x="2701925" y="512763"/>
            <a:ext cx="4538663" cy="2554287"/>
          </a:xfrm>
          <a:ln/>
        </p:spPr>
      </p:sp>
      <p:sp>
        <p:nvSpPr>
          <p:cNvPr id="73732"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1C88151-5D0D-4563-BAAF-F80430596478}" type="slidenum">
              <a:rPr lang="en-US" altLang="zh-CN" sz="1300"/>
              <a:pPr eaLnBrk="1" hangingPunct="1"/>
              <a:t>5</a:t>
            </a:fld>
            <a:endParaRPr lang="en-US" altLang="zh-CN" sz="1300"/>
          </a:p>
        </p:txBody>
      </p:sp>
      <p:sp>
        <p:nvSpPr>
          <p:cNvPr id="53251" name="Rectangle 2"/>
          <p:cNvSpPr>
            <a:spLocks noGrp="1" noRot="1" noChangeAspect="1" noChangeArrowheads="1" noTextEdit="1"/>
          </p:cNvSpPr>
          <p:nvPr>
            <p:ph type="sldImg"/>
          </p:nvPr>
        </p:nvSpPr>
        <p:spPr>
          <a:xfrm>
            <a:off x="2701925" y="512763"/>
            <a:ext cx="4538663" cy="2554287"/>
          </a:xfrm>
          <a:ln/>
        </p:spPr>
      </p:sp>
      <p:sp>
        <p:nvSpPr>
          <p:cNvPr id="53252"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9ECAC37-7C2A-4796-8B20-DFBA8C4E96C6}" type="slidenum">
              <a:rPr lang="en-US" altLang="zh-CN" sz="1300"/>
              <a:pPr eaLnBrk="1" hangingPunct="1"/>
              <a:t>48</a:t>
            </a:fld>
            <a:endParaRPr lang="en-US" altLang="zh-CN" sz="1300"/>
          </a:p>
        </p:txBody>
      </p:sp>
      <p:sp>
        <p:nvSpPr>
          <p:cNvPr id="74755" name="Rectangle 2"/>
          <p:cNvSpPr>
            <a:spLocks noGrp="1" noRot="1" noChangeAspect="1" noChangeArrowheads="1" noTextEdit="1"/>
          </p:cNvSpPr>
          <p:nvPr>
            <p:ph type="sldImg"/>
          </p:nvPr>
        </p:nvSpPr>
        <p:spPr>
          <a:xfrm>
            <a:off x="2701925" y="512763"/>
            <a:ext cx="4538663" cy="2554287"/>
          </a:xfrm>
          <a:ln/>
        </p:spPr>
      </p:sp>
      <p:sp>
        <p:nvSpPr>
          <p:cNvPr id="74756" name="Rectangle 3"/>
          <p:cNvSpPr>
            <a:spLocks noGrp="1" noChangeArrowheads="1"/>
          </p:cNvSpPr>
          <p:nvPr>
            <p:ph type="body" idx="1"/>
          </p:nvPr>
        </p:nvSpPr>
        <p:spPr>
          <a:xfrm>
            <a:off x="1320800" y="3294063"/>
            <a:ext cx="7739063" cy="3008312"/>
          </a:xfrm>
          <a:noFill/>
        </p:spPr>
        <p:txBody>
          <a:bodyPr/>
          <a:lstStyle/>
          <a:p>
            <a:pPr eaLnBrk="1" hangingPunct="1"/>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B5F6636-A33D-4E37-9278-3A056877C1B0}" type="slidenum">
              <a:rPr lang="en-US" altLang="zh-CN" sz="1300"/>
              <a:pPr eaLnBrk="1" hangingPunct="1"/>
              <a:t>49</a:t>
            </a:fld>
            <a:endParaRPr lang="en-US" altLang="zh-CN" sz="1300"/>
          </a:p>
        </p:txBody>
      </p:sp>
      <p:sp>
        <p:nvSpPr>
          <p:cNvPr id="75779" name="Rectangle 2"/>
          <p:cNvSpPr>
            <a:spLocks noGrp="1" noRot="1" noChangeAspect="1" noChangeArrowheads="1" noTextEdit="1"/>
          </p:cNvSpPr>
          <p:nvPr>
            <p:ph type="sldImg"/>
          </p:nvPr>
        </p:nvSpPr>
        <p:spPr>
          <a:xfrm>
            <a:off x="2701925" y="512763"/>
            <a:ext cx="4538663" cy="2554287"/>
          </a:xfrm>
          <a:ln/>
        </p:spPr>
      </p:sp>
      <p:sp>
        <p:nvSpPr>
          <p:cNvPr id="75780"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0FA8B65-F7B6-4894-88DC-0755F0063F26}" type="slidenum">
              <a:rPr lang="en-US" altLang="zh-CN" smtClean="0"/>
              <a:pPr>
                <a:defRPr/>
              </a:pPr>
              <a:t>50</a:t>
            </a:fld>
            <a:endParaRPr lang="en-US" altLang="zh-CN"/>
          </a:p>
        </p:txBody>
      </p:sp>
    </p:spTree>
    <p:extLst>
      <p:ext uri="{BB962C8B-B14F-4D97-AF65-F5344CB8AC3E}">
        <p14:creationId xmlns:p14="http://schemas.microsoft.com/office/powerpoint/2010/main" val="4095653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44F5232-DF70-4120-96F8-20D0E567FCBD}" type="slidenum">
              <a:rPr lang="en-US" altLang="zh-CN" sz="1300"/>
              <a:pPr eaLnBrk="1" hangingPunct="1"/>
              <a:t>51</a:t>
            </a:fld>
            <a:endParaRPr lang="en-US" altLang="zh-CN" sz="1300"/>
          </a:p>
        </p:txBody>
      </p:sp>
      <p:sp>
        <p:nvSpPr>
          <p:cNvPr id="76803" name="Rectangle 2"/>
          <p:cNvSpPr>
            <a:spLocks noGrp="1" noRot="1" noChangeAspect="1" noChangeArrowheads="1" noTextEdit="1"/>
          </p:cNvSpPr>
          <p:nvPr>
            <p:ph type="sldImg"/>
          </p:nvPr>
        </p:nvSpPr>
        <p:spPr>
          <a:xfrm>
            <a:off x="2701925" y="512763"/>
            <a:ext cx="4538663" cy="2554287"/>
          </a:xfrm>
          <a:ln/>
        </p:spPr>
      </p:sp>
      <p:sp>
        <p:nvSpPr>
          <p:cNvPr id="76804" name="Rectangle 3"/>
          <p:cNvSpPr>
            <a:spLocks noGrp="1" noChangeArrowheads="1"/>
          </p:cNvSpPr>
          <p:nvPr>
            <p:ph type="body" idx="1"/>
          </p:nvPr>
        </p:nvSpPr>
        <p:spPr>
          <a:noFill/>
        </p:spPr>
        <p:txBody>
          <a:bodyPr/>
          <a:lstStyle/>
          <a:p>
            <a:pPr eaLnBrk="1" hangingPunct="1">
              <a:lnSpc>
                <a:spcPct val="110000"/>
              </a:lnSpc>
            </a:pPr>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44F5232-DF70-4120-96F8-20D0E567FCBD}" type="slidenum">
              <a:rPr lang="en-US" altLang="zh-CN" sz="1300"/>
              <a:pPr eaLnBrk="1" hangingPunct="1"/>
              <a:t>52</a:t>
            </a:fld>
            <a:endParaRPr lang="en-US" altLang="zh-CN" sz="1300"/>
          </a:p>
        </p:txBody>
      </p:sp>
      <p:sp>
        <p:nvSpPr>
          <p:cNvPr id="76803" name="Rectangle 2"/>
          <p:cNvSpPr>
            <a:spLocks noGrp="1" noRot="1" noChangeAspect="1" noChangeArrowheads="1" noTextEdit="1"/>
          </p:cNvSpPr>
          <p:nvPr>
            <p:ph type="sldImg"/>
          </p:nvPr>
        </p:nvSpPr>
        <p:spPr>
          <a:xfrm>
            <a:off x="2701925" y="512763"/>
            <a:ext cx="4538663" cy="2554287"/>
          </a:xfrm>
          <a:ln/>
        </p:spPr>
      </p:sp>
      <p:sp>
        <p:nvSpPr>
          <p:cNvPr id="76804" name="Rectangle 3"/>
          <p:cNvSpPr>
            <a:spLocks noGrp="1" noChangeArrowheads="1"/>
          </p:cNvSpPr>
          <p:nvPr>
            <p:ph type="body" idx="1"/>
          </p:nvPr>
        </p:nvSpPr>
        <p:spPr>
          <a:noFill/>
        </p:spPr>
        <p:txBody>
          <a:bodyPr/>
          <a:lstStyle/>
          <a:p>
            <a:pPr eaLnBrk="1" hangingPunct="1">
              <a:lnSpc>
                <a:spcPct val="110000"/>
              </a:lnSpc>
            </a:pPr>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842B0F9-F70E-422A-AC5B-E6A4E4BE3165}" type="slidenum">
              <a:rPr lang="en-US" altLang="zh-CN" sz="1300"/>
              <a:pPr eaLnBrk="1" hangingPunct="1"/>
              <a:t>53</a:t>
            </a:fld>
            <a:endParaRPr lang="en-US" altLang="zh-CN" sz="1300"/>
          </a:p>
        </p:txBody>
      </p:sp>
      <p:sp>
        <p:nvSpPr>
          <p:cNvPr id="77827" name="Rectangle 2"/>
          <p:cNvSpPr>
            <a:spLocks noGrp="1" noRot="1" noChangeAspect="1" noChangeArrowheads="1" noTextEdit="1"/>
          </p:cNvSpPr>
          <p:nvPr>
            <p:ph type="sldImg"/>
          </p:nvPr>
        </p:nvSpPr>
        <p:spPr>
          <a:xfrm>
            <a:off x="2701925" y="512763"/>
            <a:ext cx="4538663" cy="2554287"/>
          </a:xfrm>
          <a:ln/>
        </p:spPr>
      </p:sp>
      <p:sp>
        <p:nvSpPr>
          <p:cNvPr id="77828" name="Rectangle 3"/>
          <p:cNvSpPr>
            <a:spLocks noGrp="1" noChangeArrowheads="1"/>
          </p:cNvSpPr>
          <p:nvPr>
            <p:ph type="body" idx="1"/>
          </p:nvPr>
        </p:nvSpPr>
        <p:spPr>
          <a:xfrm>
            <a:off x="1430338" y="3294063"/>
            <a:ext cx="7297737" cy="3008312"/>
          </a:xfrm>
          <a:noFill/>
        </p:spPr>
        <p:txBody>
          <a:bodyPr/>
          <a:lstStyle/>
          <a:p>
            <a:pPr eaLnBrk="1" hangingPunct="1"/>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DD3D81A-345D-49F4-A674-8C110FBD5B99}" type="slidenum">
              <a:rPr lang="en-US" altLang="zh-CN" sz="1300"/>
              <a:pPr eaLnBrk="1" hangingPunct="1"/>
              <a:t>54</a:t>
            </a:fld>
            <a:endParaRPr lang="en-US" altLang="zh-CN" sz="1300"/>
          </a:p>
        </p:txBody>
      </p:sp>
      <p:sp>
        <p:nvSpPr>
          <p:cNvPr id="78851" name="Rectangle 2"/>
          <p:cNvSpPr>
            <a:spLocks noGrp="1" noRot="1" noChangeAspect="1" noChangeArrowheads="1" noTextEdit="1"/>
          </p:cNvSpPr>
          <p:nvPr>
            <p:ph type="sldImg"/>
          </p:nvPr>
        </p:nvSpPr>
        <p:spPr>
          <a:xfrm>
            <a:off x="2701925" y="512763"/>
            <a:ext cx="4538663" cy="2554287"/>
          </a:xfrm>
          <a:ln/>
        </p:spPr>
      </p:sp>
      <p:sp>
        <p:nvSpPr>
          <p:cNvPr id="78852" name="Rectangle 3"/>
          <p:cNvSpPr>
            <a:spLocks noGrp="1" noChangeArrowheads="1"/>
          </p:cNvSpPr>
          <p:nvPr>
            <p:ph type="body" idx="1"/>
          </p:nvPr>
        </p:nvSpPr>
        <p:spPr>
          <a:xfrm>
            <a:off x="1320800" y="3294063"/>
            <a:ext cx="7407275" cy="3179762"/>
          </a:xfrm>
          <a:noFill/>
        </p:spPr>
        <p:txBody>
          <a:bodyPr/>
          <a:lstStyle/>
          <a:p>
            <a:pPr eaLnBrk="1" hangingPunct="1"/>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0E6C406-6A7D-464A-B4E7-28238F9EABFF}" type="slidenum">
              <a:rPr lang="en-US" altLang="zh-CN" sz="1300"/>
              <a:pPr eaLnBrk="1" hangingPunct="1"/>
              <a:t>55</a:t>
            </a:fld>
            <a:endParaRPr lang="en-US" altLang="zh-CN" sz="1300"/>
          </a:p>
        </p:txBody>
      </p:sp>
      <p:sp>
        <p:nvSpPr>
          <p:cNvPr id="79875" name="Rectangle 2"/>
          <p:cNvSpPr>
            <a:spLocks noGrp="1" noRot="1" noChangeAspect="1" noChangeArrowheads="1" noTextEdit="1"/>
          </p:cNvSpPr>
          <p:nvPr>
            <p:ph type="sldImg"/>
          </p:nvPr>
        </p:nvSpPr>
        <p:spPr>
          <a:xfrm>
            <a:off x="2701925" y="512763"/>
            <a:ext cx="4538663" cy="2554287"/>
          </a:xfrm>
          <a:ln/>
        </p:spPr>
      </p:sp>
      <p:sp>
        <p:nvSpPr>
          <p:cNvPr id="79876"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0FA8B65-F7B6-4894-88DC-0755F0063F26}" type="slidenum">
              <a:rPr lang="en-US" altLang="zh-CN" smtClean="0"/>
              <a:pPr>
                <a:defRPr/>
              </a:pPr>
              <a:t>56</a:t>
            </a:fld>
            <a:endParaRPr lang="en-US" altLang="zh-CN"/>
          </a:p>
        </p:txBody>
      </p:sp>
    </p:spTree>
    <p:extLst>
      <p:ext uri="{BB962C8B-B14F-4D97-AF65-F5344CB8AC3E}">
        <p14:creationId xmlns:p14="http://schemas.microsoft.com/office/powerpoint/2010/main" val="3926712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01925" y="512763"/>
            <a:ext cx="4537075" cy="25527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0FA8B65-F7B6-4894-88DC-0755F0063F26}" type="slidenum">
              <a:rPr lang="en-US" altLang="zh-CN" smtClean="0"/>
              <a:pPr>
                <a:defRPr/>
              </a:pPr>
              <a:t>57</a:t>
            </a:fld>
            <a:endParaRPr lang="en-US" altLang="zh-CN"/>
          </a:p>
        </p:txBody>
      </p:sp>
    </p:spTree>
    <p:extLst>
      <p:ext uri="{BB962C8B-B14F-4D97-AF65-F5344CB8AC3E}">
        <p14:creationId xmlns:p14="http://schemas.microsoft.com/office/powerpoint/2010/main" val="2521245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508AEEC-6001-4FE1-9B0A-BD192E12A3F5}" type="slidenum">
              <a:rPr lang="en-US" altLang="zh-CN" sz="1300"/>
              <a:pPr eaLnBrk="1" hangingPunct="1"/>
              <a:t>6</a:t>
            </a:fld>
            <a:endParaRPr lang="en-US" altLang="zh-CN" sz="1300"/>
          </a:p>
        </p:txBody>
      </p:sp>
      <p:sp>
        <p:nvSpPr>
          <p:cNvPr id="54275" name="Rectangle 2"/>
          <p:cNvSpPr>
            <a:spLocks noGrp="1" noRot="1" noChangeAspect="1" noChangeArrowheads="1" noTextEdit="1"/>
          </p:cNvSpPr>
          <p:nvPr>
            <p:ph type="sldImg"/>
          </p:nvPr>
        </p:nvSpPr>
        <p:spPr>
          <a:xfrm>
            <a:off x="2701925" y="512763"/>
            <a:ext cx="4538663" cy="2554287"/>
          </a:xfrm>
          <a:ln/>
        </p:spPr>
      </p:sp>
      <p:sp>
        <p:nvSpPr>
          <p:cNvPr id="54276" name="Rectangle 3"/>
          <p:cNvSpPr>
            <a:spLocks noGrp="1" noChangeArrowheads="1"/>
          </p:cNvSpPr>
          <p:nvPr>
            <p:ph type="body" idx="1"/>
          </p:nvPr>
        </p:nvSpPr>
        <p:spPr>
          <a:xfrm>
            <a:off x="1430338" y="3294063"/>
            <a:ext cx="7518400" cy="3235325"/>
          </a:xfrm>
          <a:noFill/>
        </p:spPr>
        <p:txBody>
          <a:bodyPr/>
          <a:lstStyle/>
          <a:p>
            <a:pPr eaLnBrk="1" hangingPunct="1"/>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0FA8B65-F7B6-4894-88DC-0755F0063F26}" type="slidenum">
              <a:rPr lang="en-US" altLang="zh-CN" smtClean="0"/>
              <a:pPr>
                <a:defRPr/>
              </a:pPr>
              <a:t>58</a:t>
            </a:fld>
            <a:endParaRPr lang="en-US" altLang="zh-CN"/>
          </a:p>
        </p:txBody>
      </p:sp>
    </p:spTree>
    <p:extLst>
      <p:ext uri="{BB962C8B-B14F-4D97-AF65-F5344CB8AC3E}">
        <p14:creationId xmlns:p14="http://schemas.microsoft.com/office/powerpoint/2010/main" val="6493995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0FA8B65-F7B6-4894-88DC-0755F0063F26}" type="slidenum">
              <a:rPr lang="en-US" altLang="zh-CN" smtClean="0"/>
              <a:pPr>
                <a:defRPr/>
              </a:pPr>
              <a:t>59</a:t>
            </a:fld>
            <a:endParaRPr lang="en-US" altLang="zh-CN"/>
          </a:p>
        </p:txBody>
      </p:sp>
    </p:spTree>
    <p:extLst>
      <p:ext uri="{BB962C8B-B14F-4D97-AF65-F5344CB8AC3E}">
        <p14:creationId xmlns:p14="http://schemas.microsoft.com/office/powerpoint/2010/main" val="263888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01925" y="512763"/>
            <a:ext cx="4537075" cy="2552700"/>
          </a:xfrm>
        </p:spPr>
      </p:sp>
      <p:sp>
        <p:nvSpPr>
          <p:cNvPr id="3" name="备注占位符 2"/>
          <p:cNvSpPr>
            <a:spLocks noGrp="1"/>
          </p:cNvSpPr>
          <p:nvPr>
            <p:ph type="body" idx="1"/>
          </p:nvPr>
        </p:nvSpPr>
        <p:spPr/>
        <p:txBody>
          <a:bodyPr/>
          <a:lstStyle/>
          <a:p>
            <a:pPr eaLnBrk="1" hangingPunct="1"/>
            <a:endParaRPr lang="zh-CN" altLang="en-US" dirty="0"/>
          </a:p>
        </p:txBody>
      </p:sp>
      <p:sp>
        <p:nvSpPr>
          <p:cNvPr id="4" name="灯片编号占位符 3"/>
          <p:cNvSpPr>
            <a:spLocks noGrp="1"/>
          </p:cNvSpPr>
          <p:nvPr>
            <p:ph type="sldNum" sz="quarter" idx="10"/>
          </p:nvPr>
        </p:nvSpPr>
        <p:spPr/>
        <p:txBody>
          <a:bodyPr/>
          <a:lstStyle/>
          <a:p>
            <a:pPr>
              <a:defRPr/>
            </a:pPr>
            <a:fld id="{80FA8B65-F7B6-4894-88DC-0755F0063F26}" type="slidenum">
              <a:rPr lang="en-US" altLang="zh-CN" smtClean="0"/>
              <a:pPr>
                <a:defRPr/>
              </a:pPr>
              <a:t>7</a:t>
            </a:fld>
            <a:endParaRPr lang="en-US" altLang="zh-CN"/>
          </a:p>
        </p:txBody>
      </p:sp>
    </p:spTree>
    <p:extLst>
      <p:ext uri="{BB962C8B-B14F-4D97-AF65-F5344CB8AC3E}">
        <p14:creationId xmlns:p14="http://schemas.microsoft.com/office/powerpoint/2010/main" val="3528272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CA9A608-E04E-4687-B552-EFFD85F0B0D3}" type="slidenum">
              <a:rPr lang="en-US" altLang="zh-CN" sz="1300"/>
              <a:pPr eaLnBrk="1" hangingPunct="1"/>
              <a:t>8</a:t>
            </a:fld>
            <a:endParaRPr lang="en-US" altLang="zh-CN" sz="1300"/>
          </a:p>
        </p:txBody>
      </p:sp>
      <p:sp>
        <p:nvSpPr>
          <p:cNvPr id="55299" name="Rectangle 2"/>
          <p:cNvSpPr>
            <a:spLocks noGrp="1" noRot="1" noChangeAspect="1" noChangeArrowheads="1" noTextEdit="1"/>
          </p:cNvSpPr>
          <p:nvPr>
            <p:ph type="sldImg"/>
          </p:nvPr>
        </p:nvSpPr>
        <p:spPr>
          <a:xfrm>
            <a:off x="2701925" y="512763"/>
            <a:ext cx="4538663" cy="2554287"/>
          </a:xfrm>
          <a:ln/>
        </p:spPr>
      </p:sp>
      <p:sp>
        <p:nvSpPr>
          <p:cNvPr id="55300"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30F90E-8EDB-44DA-B45E-900997BAB4F7}" type="slidenum">
              <a:rPr lang="en-US" altLang="zh-CN"/>
              <a:pPr/>
              <a:t>9</a:t>
            </a:fld>
            <a:endParaRPr lang="en-US" altLang="zh-CN"/>
          </a:p>
        </p:txBody>
      </p:sp>
      <p:sp>
        <p:nvSpPr>
          <p:cNvPr id="211970" name="Rectangle 2"/>
          <p:cNvSpPr>
            <a:spLocks noGrp="1" noRot="1" noChangeAspect="1" noChangeArrowheads="1" noTextEdit="1"/>
          </p:cNvSpPr>
          <p:nvPr>
            <p:ph type="sldImg"/>
          </p:nvPr>
        </p:nvSpPr>
        <p:spPr>
          <a:xfrm>
            <a:off x="2700338" y="511175"/>
            <a:ext cx="4541837" cy="2555875"/>
          </a:xfrm>
          <a:ln/>
        </p:spPr>
      </p:sp>
      <p:sp>
        <p:nvSpPr>
          <p:cNvPr id="21197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1113AB3-9313-4223-B684-897B7E68D6F5}" type="slidenum">
              <a:rPr lang="en-US" altLang="zh-CN" sz="1300"/>
              <a:pPr eaLnBrk="1" hangingPunct="1"/>
              <a:t>10</a:t>
            </a:fld>
            <a:endParaRPr lang="en-US" altLang="zh-CN" sz="1300"/>
          </a:p>
        </p:txBody>
      </p:sp>
      <p:sp>
        <p:nvSpPr>
          <p:cNvPr id="56323" name="Rectangle 2"/>
          <p:cNvSpPr>
            <a:spLocks noGrp="1" noRot="1" noChangeAspect="1" noChangeArrowheads="1" noTextEdit="1"/>
          </p:cNvSpPr>
          <p:nvPr>
            <p:ph type="sldImg"/>
          </p:nvPr>
        </p:nvSpPr>
        <p:spPr>
          <a:xfrm>
            <a:off x="2701925" y="512763"/>
            <a:ext cx="4538663" cy="2554287"/>
          </a:xfrm>
          <a:ln/>
        </p:spPr>
      </p:sp>
      <p:sp>
        <p:nvSpPr>
          <p:cNvPr id="56324" name="Rectangle 3"/>
          <p:cNvSpPr>
            <a:spLocks noGrp="1" noChangeArrowheads="1"/>
          </p:cNvSpPr>
          <p:nvPr>
            <p:ph type="body" idx="1"/>
          </p:nvPr>
        </p:nvSpPr>
        <p:spPr>
          <a:noFill/>
        </p:spPr>
        <p:txBody>
          <a:bodyPr/>
          <a:lstStyle/>
          <a:p>
            <a:pPr eaLnBrk="1" hangingPunct="1">
              <a:lnSpc>
                <a:spcPct val="110000"/>
              </a:lnSpc>
            </a:pP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CE19040-DAAF-4BF8-8BB8-62D61D3E8112}" type="slidenum">
              <a:rPr lang="en-US" altLang="zh-CN" sz="1300"/>
              <a:pPr eaLnBrk="1" hangingPunct="1"/>
              <a:t>11</a:t>
            </a:fld>
            <a:endParaRPr lang="en-US" altLang="zh-CN" sz="1300"/>
          </a:p>
        </p:txBody>
      </p:sp>
      <p:sp>
        <p:nvSpPr>
          <p:cNvPr id="57347" name="Rectangle 2"/>
          <p:cNvSpPr>
            <a:spLocks noGrp="1" noRot="1" noChangeAspect="1" noChangeArrowheads="1" noTextEdit="1"/>
          </p:cNvSpPr>
          <p:nvPr>
            <p:ph type="sldImg"/>
          </p:nvPr>
        </p:nvSpPr>
        <p:spPr>
          <a:xfrm>
            <a:off x="2701925" y="512763"/>
            <a:ext cx="4538663" cy="2554287"/>
          </a:xfrm>
          <a:ln/>
        </p:spPr>
      </p:sp>
      <p:sp>
        <p:nvSpPr>
          <p:cNvPr id="57348" name="Rectangle 3"/>
          <p:cNvSpPr>
            <a:spLocks noGrp="1" noChangeArrowheads="1"/>
          </p:cNvSpPr>
          <p:nvPr>
            <p:ph type="body" idx="1"/>
          </p:nvPr>
        </p:nvSpPr>
        <p:spPr>
          <a:noFill/>
        </p:spPr>
        <p:txBody>
          <a:bodyPr/>
          <a:lstStyle/>
          <a:p>
            <a:pPr eaLnBrk="1" hangingPunct="1">
              <a:lnSpc>
                <a:spcPct val="110000"/>
              </a:lnSpc>
            </a:pP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5145" name="Rectangle 25"/>
          <p:cNvSpPr>
            <a:spLocks noGrp="1" noChangeArrowheads="1"/>
          </p:cNvSpPr>
          <p:nvPr>
            <p:ph type="ctrTitle"/>
          </p:nvPr>
        </p:nvSpPr>
        <p:spPr>
          <a:xfrm>
            <a:off x="360000" y="1980000"/>
            <a:ext cx="11581473" cy="1668189"/>
          </a:xfrm>
          <a:noFill/>
        </p:spPr>
        <p:txBody>
          <a:bodyPr/>
          <a:lstStyle>
            <a:lvl1pPr algn="ctr">
              <a:defRPr sz="4800" b="1">
                <a:ln>
                  <a:noFill/>
                </a:ln>
                <a:solidFill>
                  <a:srgbClr val="0000FF"/>
                </a:solidFill>
                <a:latin typeface="Times New Roman" panose="02020603050405020304" pitchFamily="18" charset="0"/>
                <a:cs typeface="Times New Roman" panose="02020603050405020304" pitchFamily="18" charset="0"/>
              </a:defRPr>
            </a:lvl1pPr>
          </a:lstStyle>
          <a:p>
            <a:pPr lvl="0"/>
            <a:endParaRPr lang="zh-CN" altLang="zh-CN" noProof="0" dirty="0"/>
          </a:p>
        </p:txBody>
      </p:sp>
      <p:grpSp>
        <p:nvGrpSpPr>
          <p:cNvPr id="2" name="组合 1">
            <a:extLst>
              <a:ext uri="{FF2B5EF4-FFF2-40B4-BE49-F238E27FC236}">
                <a16:creationId xmlns:a16="http://schemas.microsoft.com/office/drawing/2014/main" id="{CBDB8BB6-68DD-4B6F-AF6B-6131FC9E823D}"/>
              </a:ext>
            </a:extLst>
          </p:cNvPr>
          <p:cNvGrpSpPr/>
          <p:nvPr userDrawn="1"/>
        </p:nvGrpSpPr>
        <p:grpSpPr>
          <a:xfrm>
            <a:off x="275369" y="3672000"/>
            <a:ext cx="11641263" cy="432000"/>
            <a:chOff x="323850" y="2419349"/>
            <a:chExt cx="8730947" cy="432000"/>
          </a:xfrm>
        </p:grpSpPr>
        <p:graphicFrame>
          <p:nvGraphicFramePr>
            <p:cNvPr id="5153" name="Object 33"/>
            <p:cNvGraphicFramePr>
              <a:graphicFrameLocks noChangeAspect="1"/>
            </p:cNvGraphicFramePr>
            <p:nvPr>
              <p:extLst>
                <p:ext uri="{D42A27DB-BD31-4B8C-83A1-F6EECF244321}">
                  <p14:modId xmlns:p14="http://schemas.microsoft.com/office/powerpoint/2010/main" val="3744638467"/>
                </p:ext>
              </p:extLst>
            </p:nvPr>
          </p:nvGraphicFramePr>
          <p:xfrm>
            <a:off x="323850" y="2419349"/>
            <a:ext cx="8730947" cy="432000"/>
          </p:xfrm>
          <a:graphic>
            <a:graphicData uri="http://schemas.openxmlformats.org/presentationml/2006/ole">
              <mc:AlternateContent xmlns:mc="http://schemas.openxmlformats.org/markup-compatibility/2006">
                <mc:Choice xmlns:v="urn:schemas-microsoft-com:vml" Requires="v">
                  <p:oleObj name="剪辑" r:id="rId2" imgW="4732560" imgH="423000" progId="MS_ClipArt_Gallery.2">
                    <p:embed/>
                  </p:oleObj>
                </mc:Choice>
                <mc:Fallback>
                  <p:oleObj name="剪辑" r:id="rId2" imgW="4732560" imgH="423000" progId="MS_ClipArt_Gallery.2">
                    <p:embed/>
                    <p:pic>
                      <p:nvPicPr>
                        <p:cNvPr id="5153"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19349"/>
                          <a:ext cx="8730947" cy="4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6" name="Text Box 36"/>
            <p:cNvSpPr txBox="1">
              <a:spLocks noChangeArrowheads="1"/>
            </p:cNvSpPr>
            <p:nvPr/>
          </p:nvSpPr>
          <p:spPr bwMode="auto">
            <a:xfrm>
              <a:off x="2339975" y="2436883"/>
              <a:ext cx="453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000" i="1" dirty="0">
                  <a:solidFill>
                    <a:srgbClr val="0000FF"/>
                  </a:solidFill>
                  <a:ea typeface="宋体" pitchFamily="2" charset="-122"/>
                </a:rPr>
                <a:t>wenshli@bupt.edu.cn</a:t>
              </a:r>
            </a:p>
          </p:txBody>
        </p:sp>
      </p:grpSp>
      <p:sp>
        <p:nvSpPr>
          <p:cNvPr id="5159" name="Rectangle 39"/>
          <p:cNvSpPr>
            <a:spLocks noChangeArrowheads="1"/>
          </p:cNvSpPr>
          <p:nvPr userDrawn="1"/>
        </p:nvSpPr>
        <p:spPr bwMode="auto">
          <a:xfrm>
            <a:off x="360000" y="3672000"/>
            <a:ext cx="11581473" cy="192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nchorCtr="0"/>
          <a:lstStyle/>
          <a:p>
            <a:pPr algn="ctr"/>
            <a:r>
              <a:rPr lang="zh-CN" altLang="en-US" sz="4000" dirty="0">
                <a:latin typeface="Times New Roman" panose="02020603050405020304" pitchFamily="18" charset="0"/>
                <a:ea typeface="楷体" panose="02010609060101010101" pitchFamily="49" charset="-122"/>
                <a:cs typeface="Times New Roman" panose="02020603050405020304" pitchFamily="18" charset="0"/>
              </a:rPr>
              <a:t>李文生</a:t>
            </a:r>
            <a:endParaRPr lang="en-US" altLang="zh-CN" sz="4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椭圆 7"/>
          <p:cNvSpPr/>
          <p:nvPr userDrawn="1"/>
        </p:nvSpPr>
        <p:spPr>
          <a:xfrm>
            <a:off x="10776680" y="0"/>
            <a:ext cx="1440000" cy="144000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pic>
        <p:nvPicPr>
          <p:cNvPr id="9" name="图片 8">
            <a:extLst>
              <a:ext uri="{FF2B5EF4-FFF2-40B4-BE49-F238E27FC236}">
                <a16:creationId xmlns:a16="http://schemas.microsoft.com/office/drawing/2014/main" id="{2A41BBDC-80EF-4613-8147-CFF6A6611F15}"/>
              </a:ext>
            </a:extLst>
          </p:cNvPr>
          <p:cNvPicPr>
            <a:picLocks noChangeAspect="1"/>
          </p:cNvPicPr>
          <p:nvPr userDrawn="1"/>
        </p:nvPicPr>
        <p:blipFill>
          <a:blip r:embed="rId5"/>
          <a:stretch>
            <a:fillRect/>
          </a:stretch>
        </p:blipFill>
        <p:spPr>
          <a:xfrm>
            <a:off x="20325" y="5769260"/>
            <a:ext cx="6120000" cy="1080120"/>
          </a:xfrm>
          <a:prstGeom prst="rect">
            <a:avLst/>
          </a:prstGeom>
        </p:spPr>
      </p:pic>
      <p:sp>
        <p:nvSpPr>
          <p:cNvPr id="3" name="Rectangle 25">
            <a:extLst>
              <a:ext uri="{FF2B5EF4-FFF2-40B4-BE49-F238E27FC236}">
                <a16:creationId xmlns:a16="http://schemas.microsoft.com/office/drawing/2014/main" id="{408409CD-240E-5C95-9743-B3988388BF2D}"/>
              </a:ext>
            </a:extLst>
          </p:cNvPr>
          <p:cNvSpPr txBox="1">
            <a:spLocks noChangeArrowheads="1"/>
          </p:cNvSpPr>
          <p:nvPr userDrawn="1"/>
        </p:nvSpPr>
        <p:spPr bwMode="auto">
          <a:xfrm>
            <a:off x="360000" y="252000"/>
            <a:ext cx="5241553" cy="114300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ln>
                  <a:noFill/>
                </a:ln>
                <a:solidFill>
                  <a:srgbClr val="FF3300"/>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a:lstStyle>
          <a:p>
            <a:pPr algn="l"/>
            <a:r>
              <a:rPr lang="zh-CN" altLang="en-US" sz="3200" kern="0" dirty="0">
                <a:latin typeface="楷体" panose="02010609060101010101" pitchFamily="49" charset="-122"/>
                <a:ea typeface="楷体" panose="02010609060101010101" pitchFamily="49" charset="-122"/>
              </a:rPr>
              <a:t>教育部课程思政示范课程</a:t>
            </a:r>
            <a:endParaRPr lang="en-US" altLang="zh-CN" sz="3200" kern="0" dirty="0">
              <a:latin typeface="楷体" panose="02010609060101010101" pitchFamily="49" charset="-122"/>
              <a:ea typeface="楷体" panose="02010609060101010101" pitchFamily="49" charset="-122"/>
            </a:endParaRPr>
          </a:p>
          <a:p>
            <a:pPr algn="l"/>
            <a:r>
              <a:rPr lang="zh-CN" altLang="en-US" sz="3200" kern="0" dirty="0">
                <a:latin typeface="楷体" panose="02010609060101010101" pitchFamily="49" charset="-122"/>
                <a:ea typeface="楷体" panose="02010609060101010101" pitchFamily="49" charset="-122"/>
              </a:rPr>
              <a:t>北京邮电大学高新课程</a:t>
            </a:r>
            <a:endParaRPr lang="zh-CN" altLang="zh-CN" sz="3200" kern="0" dirty="0">
              <a:latin typeface="楷体" panose="02010609060101010101" pitchFamily="49" charset="-122"/>
              <a:ea typeface="楷体" panose="02010609060101010101" pitchFamily="49" charset="-122"/>
            </a:endParaRPr>
          </a:p>
        </p:txBody>
      </p:sp>
      <p:sp>
        <p:nvSpPr>
          <p:cNvPr id="4" name="日期占位符 3">
            <a:extLst>
              <a:ext uri="{FF2B5EF4-FFF2-40B4-BE49-F238E27FC236}">
                <a16:creationId xmlns:a16="http://schemas.microsoft.com/office/drawing/2014/main" id="{6DAD563C-1915-5373-AB02-3AA21B69F725}"/>
              </a:ext>
            </a:extLst>
          </p:cNvPr>
          <p:cNvSpPr>
            <a:spLocks noGrp="1"/>
          </p:cNvSpPr>
          <p:nvPr>
            <p:ph type="dt" sz="half" idx="10"/>
          </p:nvPr>
        </p:nvSpPr>
        <p:spPr>
          <a:xfrm>
            <a:off x="4320000" y="5040000"/>
            <a:ext cx="3600000" cy="402963"/>
          </a:xfrm>
          <a:prstGeom prst="rect">
            <a:avLst/>
          </a:prstGeom>
        </p:spPr>
        <p:txBody>
          <a:bodyPr/>
          <a:lstStyle>
            <a:defPPr>
              <a:defRPr lang="zh-CN"/>
            </a:defPPr>
            <a:lvl1pPr algn="ctr" rtl="0" fontAlgn="base">
              <a:spcBef>
                <a:spcPct val="0"/>
              </a:spcBef>
              <a:spcAft>
                <a:spcPct val="0"/>
              </a:spcAft>
              <a:defRPr kumimoji="1" sz="20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a:lstStyle>
          <a:p>
            <a:fld id="{6FE94433-00FA-4F71-914E-060E62B54059}" type="datetime3">
              <a:rPr lang="zh-CN" altLang="en-US" smtClean="0"/>
              <a:pPr/>
              <a:t>2024年9月3日星期二</a:t>
            </a:fld>
            <a:endParaRPr lang="zh-CN" altLang="en-US" dirty="0"/>
          </a:p>
        </p:txBody>
      </p:sp>
      <p:sp>
        <p:nvSpPr>
          <p:cNvPr id="5" name="标题 1">
            <a:extLst>
              <a:ext uri="{FF2B5EF4-FFF2-40B4-BE49-F238E27FC236}">
                <a16:creationId xmlns:a16="http://schemas.microsoft.com/office/drawing/2014/main" id="{F8DB766C-7813-08DC-053F-E7D2D4DC7502}"/>
              </a:ext>
            </a:extLst>
          </p:cNvPr>
          <p:cNvSpPr txBox="1">
            <a:spLocks/>
          </p:cNvSpPr>
          <p:nvPr userDrawn="1"/>
        </p:nvSpPr>
        <p:spPr bwMode="auto">
          <a:xfrm>
            <a:off x="5015880" y="203511"/>
            <a:ext cx="5760800" cy="11102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a:lstStyle>
          <a:p>
            <a:pPr algn="ctr"/>
            <a:r>
              <a:rPr lang="en-US" altLang="zh-CN" sz="5400" kern="0" dirty="0">
                <a:solidFill>
                  <a:schemeClr val="tx1"/>
                </a:solidFill>
              </a:rPr>
              <a:t>Operating System</a:t>
            </a:r>
            <a:endParaRPr lang="zh-CN" altLang="en-US" sz="5400" kern="0" dirty="0">
              <a:solidFill>
                <a:schemeClr val="tx1"/>
              </a:solidFill>
            </a:endParaRPr>
          </a:p>
        </p:txBody>
      </p:sp>
    </p:spTree>
    <p:extLst>
      <p:ext uri="{BB962C8B-B14F-4D97-AF65-F5344CB8AC3E}">
        <p14:creationId xmlns:p14="http://schemas.microsoft.com/office/powerpoint/2010/main" val="420674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pPr/>
              <a:t>‹#›</a:t>
            </a:fld>
            <a:endParaRPr lang="en-US" altLang="zh-CN"/>
          </a:p>
        </p:txBody>
      </p:sp>
      <p:sp>
        <p:nvSpPr>
          <p:cNvPr id="6" name="内容占位符 2">
            <a:extLst>
              <a:ext uri="{FF2B5EF4-FFF2-40B4-BE49-F238E27FC236}">
                <a16:creationId xmlns:a16="http://schemas.microsoft.com/office/drawing/2014/main" id="{A8641377-DB25-EE77-6EA2-57D378B8D233}"/>
              </a:ext>
            </a:extLst>
          </p:cNvPr>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3">
            <a:extLst>
              <a:ext uri="{FF2B5EF4-FFF2-40B4-BE49-F238E27FC236}">
                <a16:creationId xmlns:a16="http://schemas.microsoft.com/office/drawing/2014/main" id="{B168A1F0-DCE0-366D-07C9-0A59486F4F7D}"/>
              </a:ext>
            </a:extLst>
          </p:cNvPr>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3" name="星形: 五角 2">
            <a:extLst>
              <a:ext uri="{FF2B5EF4-FFF2-40B4-BE49-F238E27FC236}">
                <a16:creationId xmlns:a16="http://schemas.microsoft.com/office/drawing/2014/main" id="{007CBBCC-6F48-4C83-4EF3-FC4BE9499DCC}"/>
              </a:ext>
            </a:extLst>
          </p:cNvPr>
          <p:cNvSpPr/>
          <p:nvPr userDrawn="1"/>
        </p:nvSpPr>
        <p:spPr bwMode="auto">
          <a:xfrm>
            <a:off x="155360" y="143635"/>
            <a:ext cx="180000" cy="180000"/>
          </a:xfrm>
          <a:prstGeom prst="star5">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335161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60000" y="1080000"/>
            <a:ext cx="11556000" cy="2700000"/>
          </a:xfrm>
        </p:spPr>
        <p:txBody>
          <a:bodyPr>
            <a:normAutofit/>
          </a:bodyPr>
          <a:lstStyle>
            <a:lvl1pPr marL="342900" indent="-342900">
              <a:buClr>
                <a:srgbClr val="0000FF"/>
              </a:buClr>
              <a:buSzPct val="80000"/>
              <a:buFont typeface="Wingdings" panose="05000000000000000000" pitchFamily="2" charset="2"/>
              <a:buChar char="n"/>
              <a:defRPr/>
            </a:lvl1pPr>
            <a:lvl2pPr marL="742950" indent="-285750">
              <a:buClr>
                <a:srgbClr val="0000FF"/>
              </a:buClr>
              <a:buFont typeface="Wingdings" pitchFamily="2" charset="2"/>
              <a:buChar char="p"/>
              <a:defRPr/>
            </a:lvl2pPr>
            <a:lvl3pPr marL="1143000" indent="-228600">
              <a:buClr>
                <a:srgbClr val="0000FF"/>
              </a:buClr>
              <a:buFont typeface="Wingdings" pitchFamily="2" charset="2"/>
              <a:buChar char="Ø"/>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
        <p:nvSpPr>
          <p:cNvPr id="5" name="内容占位符 2">
            <a:extLst>
              <a:ext uri="{FF2B5EF4-FFF2-40B4-BE49-F238E27FC236}">
                <a16:creationId xmlns:a16="http://schemas.microsoft.com/office/drawing/2014/main" id="{F3881BF2-1BD1-463C-A35B-B2D3CDCFA600}"/>
              </a:ext>
            </a:extLst>
          </p:cNvPr>
          <p:cNvSpPr>
            <a:spLocks noGrp="1"/>
          </p:cNvSpPr>
          <p:nvPr>
            <p:ph idx="11"/>
          </p:nvPr>
        </p:nvSpPr>
        <p:spPr>
          <a:xfrm>
            <a:off x="360000" y="3789040"/>
            <a:ext cx="11556000" cy="2700000"/>
          </a:xfrm>
        </p:spPr>
        <p:txBody>
          <a:bodyPr>
            <a:normAutofit/>
          </a:bodyPr>
          <a:lstStyle>
            <a:lvl1pPr marL="342900" indent="-342900">
              <a:buClr>
                <a:srgbClr val="0000FF"/>
              </a:buClr>
              <a:buSzPct val="80000"/>
              <a:buFont typeface="Wingdings" panose="05000000000000000000" pitchFamily="2" charset="2"/>
              <a:buChar char="n"/>
              <a:defRPr/>
            </a:lvl1pPr>
            <a:lvl2pPr marL="742950" indent="-285750">
              <a:buClr>
                <a:srgbClr val="0000FF"/>
              </a:buClr>
              <a:buFont typeface="Wingdings" pitchFamily="2" charset="2"/>
              <a:buChar char="p"/>
              <a:defRPr/>
            </a:lvl2pPr>
            <a:lvl3pPr marL="1143000" indent="-228600">
              <a:buClr>
                <a:srgbClr val="0000FF"/>
              </a:buClr>
              <a:buFont typeface="Wingdings" pitchFamily="2" charset="2"/>
              <a:buChar char="Ø"/>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6" name="标题 1">
            <a:extLst>
              <a:ext uri="{FF2B5EF4-FFF2-40B4-BE49-F238E27FC236}">
                <a16:creationId xmlns:a16="http://schemas.microsoft.com/office/drawing/2014/main" id="{DC3DB602-60A7-64FE-D173-40BD19F4FF3B}"/>
              </a:ext>
            </a:extLst>
          </p:cNvPr>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2" name="星形: 五角 1">
            <a:extLst>
              <a:ext uri="{FF2B5EF4-FFF2-40B4-BE49-F238E27FC236}">
                <a16:creationId xmlns:a16="http://schemas.microsoft.com/office/drawing/2014/main" id="{0D81938D-656A-98FB-086D-92F183E8D052}"/>
              </a:ext>
            </a:extLst>
          </p:cNvPr>
          <p:cNvSpPr/>
          <p:nvPr userDrawn="1"/>
        </p:nvSpPr>
        <p:spPr bwMode="auto">
          <a:xfrm>
            <a:off x="155360" y="143635"/>
            <a:ext cx="180000" cy="180000"/>
          </a:xfrm>
          <a:prstGeom prst="star5">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390023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Tree>
    <p:extLst>
      <p:ext uri="{BB962C8B-B14F-4D97-AF65-F5344CB8AC3E}">
        <p14:creationId xmlns:p14="http://schemas.microsoft.com/office/powerpoint/2010/main" val="366981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灯片编号占位符 4"/>
          <p:cNvSpPr>
            <a:spLocks noGrp="1"/>
          </p:cNvSpPr>
          <p:nvPr>
            <p:ph type="sldNum" sz="quarter" idx="10"/>
          </p:nvPr>
        </p:nvSpPr>
        <p:spPr/>
        <p:txBody>
          <a:bodyPr/>
          <a:lstStyle>
            <a:lvl1pPr>
              <a:defRPr/>
            </a:lvl1pPr>
          </a:lstStyle>
          <a:p>
            <a:fld id="{8CDF8177-B492-4B3A-BE83-F6A6FE842A03}" type="slidenum">
              <a:rPr lang="en-US" altLang="zh-CN"/>
              <a:pPr/>
              <a:t>‹#›</a:t>
            </a:fld>
            <a:endParaRPr lang="en-US" altLang="zh-CN"/>
          </a:p>
        </p:txBody>
      </p:sp>
    </p:spTree>
    <p:extLst>
      <p:ext uri="{BB962C8B-B14F-4D97-AF65-F5344CB8AC3E}">
        <p14:creationId xmlns:p14="http://schemas.microsoft.com/office/powerpoint/2010/main" val="195990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灯片编号占位符 2"/>
          <p:cNvSpPr>
            <a:spLocks noGrp="1"/>
          </p:cNvSpPr>
          <p:nvPr>
            <p:ph type="sldNum" sz="quarter" idx="10"/>
          </p:nvPr>
        </p:nvSpPr>
        <p:spPr/>
        <p:txBody>
          <a:bodyPr/>
          <a:lstStyle>
            <a:lvl1pPr>
              <a:defRPr/>
            </a:lvl1pPr>
          </a:lstStyle>
          <a:p>
            <a:fld id="{B46DCD4B-A773-44AB-A5AF-CE3CB9FE704A}" type="slidenum">
              <a:rPr lang="en-US" altLang="zh-CN"/>
              <a:pPr/>
              <a:t>‹#›</a:t>
            </a:fld>
            <a:endParaRPr lang="en-US" altLang="zh-CN"/>
          </a:p>
        </p:txBody>
      </p:sp>
    </p:spTree>
    <p:extLst>
      <p:ext uri="{BB962C8B-B14F-4D97-AF65-F5344CB8AC3E}">
        <p14:creationId xmlns:p14="http://schemas.microsoft.com/office/powerpoint/2010/main" val="1049870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pPr/>
              <a:t>‹#›</a:t>
            </a:fld>
            <a:endParaRPr lang="en-US" altLang="zh-CN"/>
          </a:p>
        </p:txBody>
      </p:sp>
      <p:sp>
        <p:nvSpPr>
          <p:cNvPr id="6" name="内容占位符 2">
            <a:extLst>
              <a:ext uri="{FF2B5EF4-FFF2-40B4-BE49-F238E27FC236}">
                <a16:creationId xmlns:a16="http://schemas.microsoft.com/office/drawing/2014/main" id="{A8641377-DB25-EE77-6EA2-57D378B8D233}"/>
              </a:ext>
            </a:extLst>
          </p:cNvPr>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3">
            <a:extLst>
              <a:ext uri="{FF2B5EF4-FFF2-40B4-BE49-F238E27FC236}">
                <a16:creationId xmlns:a16="http://schemas.microsoft.com/office/drawing/2014/main" id="{B168A1F0-DCE0-366D-07C9-0A59486F4F7D}"/>
              </a:ext>
            </a:extLst>
          </p:cNvPr>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94962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60000" y="1088740"/>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文本占位符 3"/>
          <p:cNvSpPr>
            <a:spLocks noGrp="1"/>
          </p:cNvSpPr>
          <p:nvPr>
            <p:ph type="body" sz="half" idx="2"/>
          </p:nvPr>
        </p:nvSpPr>
        <p:spPr>
          <a:xfrm>
            <a:off x="360000" y="3888355"/>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Rectangle 29"/>
          <p:cNvSpPr>
            <a:spLocks noGrp="1" noChangeArrowheads="1"/>
          </p:cNvSpPr>
          <p:nvPr>
            <p:ph type="sldNum" sz="quarter" idx="10"/>
          </p:nvPr>
        </p:nvSpPr>
        <p:spPr>
          <a:ln/>
        </p:spPr>
        <p:txBody>
          <a:bodyPr/>
          <a:lstStyle>
            <a:lvl1pPr>
              <a:defRPr/>
            </a:lvl1pPr>
          </a:lstStyle>
          <a:p>
            <a:pPr>
              <a:defRPr/>
            </a:pPr>
            <a:fld id="{56A76461-E082-43AD-9577-1E67FD9444D8}" type="slidenum">
              <a:rPr lang="en-US" altLang="zh-CN"/>
              <a:pPr>
                <a:defRPr/>
              </a:pPr>
              <a:t>‹#›</a:t>
            </a:fld>
            <a:endParaRPr lang="en-US" altLang="zh-CN"/>
          </a:p>
        </p:txBody>
      </p:sp>
      <p:sp>
        <p:nvSpPr>
          <p:cNvPr id="6" name="标题 1">
            <a:extLst>
              <a:ext uri="{FF2B5EF4-FFF2-40B4-BE49-F238E27FC236}">
                <a16:creationId xmlns:a16="http://schemas.microsoft.com/office/drawing/2014/main" id="{4FFDEC6C-BDD3-2A54-F59D-C780C472531B}"/>
              </a:ext>
            </a:extLst>
          </p:cNvPr>
          <p:cNvSpPr>
            <a:spLocks noGrp="1"/>
          </p:cNvSpPr>
          <p:nvPr>
            <p:ph type="title"/>
          </p:nvPr>
        </p:nvSpPr>
        <p:spPr>
          <a:xfrm>
            <a:off x="360000" y="108000"/>
            <a:ext cx="11592000" cy="720000"/>
          </a:xfrm>
        </p:spPr>
        <p:txBody>
          <a:bodyPr/>
          <a:lstStyle/>
          <a:p>
            <a:r>
              <a:rPr lang="zh-CN" altLang="en-US" dirty="0"/>
              <a:t>单击此处编辑母版标题样式</a:t>
            </a:r>
          </a:p>
        </p:txBody>
      </p:sp>
    </p:spTree>
    <p:extLst>
      <p:ext uri="{BB962C8B-B14F-4D97-AF65-F5344CB8AC3E}">
        <p14:creationId xmlns:p14="http://schemas.microsoft.com/office/powerpoint/2010/main" val="3456348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60000" y="1080000"/>
            <a:ext cx="11556000" cy="2700000"/>
          </a:xfrm>
        </p:spPr>
        <p:txBody>
          <a:bodyPr>
            <a:normAutofit/>
          </a:bodyPr>
          <a:lstStyle>
            <a:lvl1pPr marL="342900" indent="-342900">
              <a:buClr>
                <a:srgbClr val="0000FF"/>
              </a:buClr>
              <a:buSzPct val="80000"/>
              <a:buFont typeface="Wingdings" panose="05000000000000000000" pitchFamily="2" charset="2"/>
              <a:buChar char="n"/>
              <a:defRPr/>
            </a:lvl1pPr>
            <a:lvl2pPr marL="742950" indent="-285750">
              <a:buClr>
                <a:srgbClr val="0000FF"/>
              </a:buClr>
              <a:buFont typeface="Wingdings" pitchFamily="2" charset="2"/>
              <a:buChar char="p"/>
              <a:defRPr/>
            </a:lvl2pPr>
            <a:lvl3pPr marL="1143000" indent="-228600">
              <a:buClr>
                <a:srgbClr val="0000FF"/>
              </a:buClr>
              <a:buFont typeface="Wingdings" pitchFamily="2" charset="2"/>
              <a:buChar char="Ø"/>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
        <p:nvSpPr>
          <p:cNvPr id="5" name="内容占位符 2">
            <a:extLst>
              <a:ext uri="{FF2B5EF4-FFF2-40B4-BE49-F238E27FC236}">
                <a16:creationId xmlns:a16="http://schemas.microsoft.com/office/drawing/2014/main" id="{F3881BF2-1BD1-463C-A35B-B2D3CDCFA600}"/>
              </a:ext>
            </a:extLst>
          </p:cNvPr>
          <p:cNvSpPr>
            <a:spLocks noGrp="1"/>
          </p:cNvSpPr>
          <p:nvPr>
            <p:ph idx="11"/>
          </p:nvPr>
        </p:nvSpPr>
        <p:spPr>
          <a:xfrm>
            <a:off x="360000" y="3789040"/>
            <a:ext cx="11556000" cy="2700000"/>
          </a:xfrm>
        </p:spPr>
        <p:txBody>
          <a:bodyPr>
            <a:normAutofit/>
          </a:bodyPr>
          <a:lstStyle>
            <a:lvl1pPr marL="342900" indent="-342900">
              <a:buClr>
                <a:srgbClr val="0000FF"/>
              </a:buClr>
              <a:buSzPct val="80000"/>
              <a:buFont typeface="Wingdings" panose="05000000000000000000" pitchFamily="2" charset="2"/>
              <a:buChar char="n"/>
              <a:defRPr/>
            </a:lvl1pPr>
            <a:lvl2pPr marL="742950" indent="-285750">
              <a:buClr>
                <a:srgbClr val="0000FF"/>
              </a:buClr>
              <a:buFont typeface="Wingdings" pitchFamily="2" charset="2"/>
              <a:buChar char="p"/>
              <a:defRPr/>
            </a:lvl2pPr>
            <a:lvl3pPr marL="1143000" indent="-228600">
              <a:buClr>
                <a:srgbClr val="0000FF"/>
              </a:buClr>
              <a:buFont typeface="Wingdings" pitchFamily="2" charset="2"/>
              <a:buChar char="Ø"/>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6" name="标题 1">
            <a:extLst>
              <a:ext uri="{FF2B5EF4-FFF2-40B4-BE49-F238E27FC236}">
                <a16:creationId xmlns:a16="http://schemas.microsoft.com/office/drawing/2014/main" id="{DC3DB602-60A7-64FE-D173-40BD19F4FF3B}"/>
              </a:ext>
            </a:extLst>
          </p:cNvPr>
          <p:cNvSpPr>
            <a:spLocks noGrp="1"/>
          </p:cNvSpPr>
          <p:nvPr>
            <p:ph type="title"/>
          </p:nvPr>
        </p:nvSpPr>
        <p:spPr>
          <a:xfrm>
            <a:off x="360000" y="108000"/>
            <a:ext cx="11592000" cy="720000"/>
          </a:xfrm>
        </p:spPr>
        <p:txBody>
          <a:bodyPr/>
          <a:lstStyle/>
          <a:p>
            <a:r>
              <a:rPr lang="zh-CN" altLang="en-US" dirty="0"/>
              <a:t>单击此处编辑母版标题样式</a:t>
            </a:r>
          </a:p>
        </p:txBody>
      </p:sp>
    </p:spTree>
    <p:extLst>
      <p:ext uri="{BB962C8B-B14F-4D97-AF65-F5344CB8AC3E}">
        <p14:creationId xmlns:p14="http://schemas.microsoft.com/office/powerpoint/2010/main" val="1497749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a:solidFill>
            <a:srgbClr val="66FFFF"/>
          </a:solidFill>
        </p:spPr>
        <p:txBody>
          <a:bodyPr/>
          <a:lstStyle>
            <a:lvl1pPr>
              <a:defRPr>
                <a:solidFill>
                  <a:srgbClr val="0000FF"/>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
        <p:nvSpPr>
          <p:cNvPr id="6" name="星形: 五角 5">
            <a:extLst>
              <a:ext uri="{FF2B5EF4-FFF2-40B4-BE49-F238E27FC236}">
                <a16:creationId xmlns:a16="http://schemas.microsoft.com/office/drawing/2014/main" id="{F8CBEAA8-2435-9D9C-5286-237FE218AB4A}"/>
              </a:ext>
            </a:extLst>
          </p:cNvPr>
          <p:cNvSpPr/>
          <p:nvPr userDrawn="1"/>
        </p:nvSpPr>
        <p:spPr bwMode="auto">
          <a:xfrm>
            <a:off x="155360" y="143635"/>
            <a:ext cx="180000" cy="180000"/>
          </a:xfrm>
          <a:prstGeom prst="star5">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102716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
        <p:nvSpPr>
          <p:cNvPr id="5" name="星形: 五角 4">
            <a:extLst>
              <a:ext uri="{FF2B5EF4-FFF2-40B4-BE49-F238E27FC236}">
                <a16:creationId xmlns:a16="http://schemas.microsoft.com/office/drawing/2014/main" id="{75A77C8E-16B9-D33A-E7FB-EF9F0C2EA700}"/>
              </a:ext>
            </a:extLst>
          </p:cNvPr>
          <p:cNvSpPr/>
          <p:nvPr userDrawn="1"/>
        </p:nvSpPr>
        <p:spPr bwMode="auto">
          <a:xfrm>
            <a:off x="155360" y="143635"/>
            <a:ext cx="180000" cy="180000"/>
          </a:xfrm>
          <a:prstGeom prst="star5">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108642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21" name="Rectangle 25"/>
          <p:cNvSpPr>
            <a:spLocks noGrp="1" noChangeArrowheads="1"/>
          </p:cNvSpPr>
          <p:nvPr>
            <p:ph type="title"/>
          </p:nvPr>
        </p:nvSpPr>
        <p:spPr bwMode="auto">
          <a:xfrm>
            <a:off x="360000" y="108000"/>
            <a:ext cx="11592000" cy="720000"/>
          </a:xfrm>
          <a:prstGeom prst="rect">
            <a:avLst/>
          </a:prstGeom>
          <a:solidFill>
            <a:srgbClr val="002060"/>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4122" name="Rectangle 26"/>
          <p:cNvSpPr>
            <a:spLocks noGrp="1" noChangeArrowheads="1"/>
          </p:cNvSpPr>
          <p:nvPr>
            <p:ph type="body" idx="1"/>
          </p:nvPr>
        </p:nvSpPr>
        <p:spPr bwMode="auto">
          <a:xfrm>
            <a:off x="360000" y="1043735"/>
            <a:ext cx="11556000" cy="55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126" name="Text Box 30"/>
          <p:cNvSpPr txBox="1">
            <a:spLocks noChangeArrowheads="1"/>
          </p:cNvSpPr>
          <p:nvPr/>
        </p:nvSpPr>
        <p:spPr bwMode="auto">
          <a:xfrm rot="5400000">
            <a:off x="-992187" y="5310560"/>
            <a:ext cx="2409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zh-CN" sz="1400" b="0" i="1" dirty="0">
                <a:solidFill>
                  <a:srgbClr val="0000FF"/>
                </a:solidFill>
                <a:latin typeface="Times New Roman" panose="02020603050405020304" pitchFamily="18" charset="0"/>
                <a:cs typeface="Times New Roman" panose="02020603050405020304" pitchFamily="18" charset="0"/>
              </a:rPr>
              <a:t>wenshli@bupt.edu.cn</a:t>
            </a:r>
          </a:p>
        </p:txBody>
      </p:sp>
      <p:sp>
        <p:nvSpPr>
          <p:cNvPr id="4125" name="Rectangle 29"/>
          <p:cNvSpPr>
            <a:spLocks noGrp="1" noChangeArrowheads="1"/>
          </p:cNvSpPr>
          <p:nvPr>
            <p:ph type="sldNum" sz="quarter" idx="4"/>
          </p:nvPr>
        </p:nvSpPr>
        <p:spPr bwMode="auto">
          <a:xfrm>
            <a:off x="11110670" y="6475763"/>
            <a:ext cx="1016000" cy="32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atin typeface="Times New Roman" panose="02020603050405020304" pitchFamily="18" charset="0"/>
                <a:cs typeface="Times New Roman" panose="02020603050405020304" pitchFamily="18" charset="0"/>
              </a:defRPr>
            </a:lvl1pPr>
          </a:lstStyle>
          <a:p>
            <a:fld id="{94B65F5E-76AF-4616-8AB7-5F4F37EF1F71}" type="slidenum">
              <a:rPr lang="en-US" altLang="zh-CN" smtClean="0"/>
              <a:pPr/>
              <a:t>‹#›</a:t>
            </a:fld>
            <a:endParaRPr lang="en-US" altLang="zh-CN"/>
          </a:p>
        </p:txBody>
      </p:sp>
      <p:grpSp>
        <p:nvGrpSpPr>
          <p:cNvPr id="2" name="组合 1">
            <a:extLst>
              <a:ext uri="{FF2B5EF4-FFF2-40B4-BE49-F238E27FC236}">
                <a16:creationId xmlns:a16="http://schemas.microsoft.com/office/drawing/2014/main" id="{C97C6F2A-58FC-DA1E-64BA-12E37F77A954}"/>
              </a:ext>
            </a:extLst>
          </p:cNvPr>
          <p:cNvGrpSpPr/>
          <p:nvPr userDrawn="1"/>
        </p:nvGrpSpPr>
        <p:grpSpPr>
          <a:xfrm>
            <a:off x="360000" y="108000"/>
            <a:ext cx="1800000" cy="540060"/>
            <a:chOff x="360000" y="108000"/>
            <a:chExt cx="1800000" cy="540060"/>
          </a:xfrm>
        </p:grpSpPr>
        <p:cxnSp>
          <p:nvCxnSpPr>
            <p:cNvPr id="4" name="直接连接符 3"/>
            <p:cNvCxnSpPr/>
            <p:nvPr userDrawn="1"/>
          </p:nvCxnSpPr>
          <p:spPr bwMode="auto">
            <a:xfrm>
              <a:off x="360000" y="108000"/>
              <a:ext cx="0" cy="54006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userDrawn="1"/>
          </p:nvCxnSpPr>
          <p:spPr bwMode="auto">
            <a:xfrm>
              <a:off x="360000" y="108000"/>
              <a:ext cx="1800000" cy="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6"/>
          <p:cNvGrpSpPr/>
          <p:nvPr userDrawn="1"/>
        </p:nvGrpSpPr>
        <p:grpSpPr>
          <a:xfrm>
            <a:off x="360000" y="4824000"/>
            <a:ext cx="1080000" cy="1800000"/>
            <a:chOff x="251520" y="4869360"/>
            <a:chExt cx="3600400" cy="1800000"/>
          </a:xfrm>
        </p:grpSpPr>
        <p:sp>
          <p:nvSpPr>
            <p:cNvPr id="15" name="Line 8"/>
            <p:cNvSpPr>
              <a:spLocks noChangeShapeType="1"/>
            </p:cNvSpPr>
            <p:nvPr userDrawn="1"/>
          </p:nvSpPr>
          <p:spPr bwMode="auto">
            <a:xfrm>
              <a:off x="251520" y="4869360"/>
              <a:ext cx="0" cy="18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7" name="Line 8"/>
            <p:cNvSpPr>
              <a:spLocks noChangeShapeType="1"/>
            </p:cNvSpPr>
            <p:nvPr userDrawn="1"/>
          </p:nvSpPr>
          <p:spPr bwMode="auto">
            <a:xfrm rot="5400000">
              <a:off x="2051920" y="4869360"/>
              <a:ext cx="0" cy="36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8" name="组合 7"/>
          <p:cNvGrpSpPr/>
          <p:nvPr userDrawn="1"/>
        </p:nvGrpSpPr>
        <p:grpSpPr>
          <a:xfrm>
            <a:off x="10128648" y="1080000"/>
            <a:ext cx="1800000" cy="1080000"/>
            <a:chOff x="5382090" y="1043735"/>
            <a:chExt cx="3600400" cy="1800000"/>
          </a:xfrm>
        </p:grpSpPr>
        <p:sp>
          <p:nvSpPr>
            <p:cNvPr id="20" name="Line 8"/>
            <p:cNvSpPr>
              <a:spLocks noChangeShapeType="1"/>
            </p:cNvSpPr>
            <p:nvPr userDrawn="1"/>
          </p:nvSpPr>
          <p:spPr bwMode="auto">
            <a:xfrm>
              <a:off x="8982490" y="1043735"/>
              <a:ext cx="0" cy="18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1" name="Line 8"/>
            <p:cNvSpPr>
              <a:spLocks noChangeShapeType="1"/>
            </p:cNvSpPr>
            <p:nvPr userDrawn="1"/>
          </p:nvSpPr>
          <p:spPr bwMode="auto">
            <a:xfrm rot="5400000">
              <a:off x="7182090" y="-756265"/>
              <a:ext cx="0" cy="36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Tree>
    <p:extLst>
      <p:ext uri="{BB962C8B-B14F-4D97-AF65-F5344CB8AC3E}">
        <p14:creationId xmlns:p14="http://schemas.microsoft.com/office/powerpoint/2010/main" val="3967495917"/>
      </p:ext>
    </p:extLst>
  </p:cSld>
  <p:clrMap bg1="lt1" tx1="dk1" bg2="lt2" tx2="dk2" accent1="accent1" accent2="accent2" accent3="accent3" accent4="accent4" accent5="accent5" accent6="accent6" hlink="hlink" folHlink="folHlink"/>
  <p:sldLayoutIdLst>
    <p:sldLayoutId id="2147483719" r:id="rId1"/>
    <p:sldLayoutId id="2147483713" r:id="rId2"/>
    <p:sldLayoutId id="2147483714" r:id="rId3"/>
    <p:sldLayoutId id="2147483715" r:id="rId4"/>
    <p:sldLayoutId id="2147483716" r:id="rId5"/>
    <p:sldLayoutId id="2147483718" r:id="rId6"/>
    <p:sldLayoutId id="2147483723" r:id="rId7"/>
    <p:sldLayoutId id="2147483720" r:id="rId8"/>
    <p:sldLayoutId id="2147483721" r:id="rId9"/>
    <p:sldLayoutId id="2147483722" r:id="rId10"/>
    <p:sldLayoutId id="2147483724" r:id="rId11"/>
  </p:sldLayoutIdLst>
  <p:hf hdr="0" ftr="0"/>
  <p:txStyles>
    <p:title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p:titleStyle>
    <p:body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2--create%20threads/1--P39--sum/sum.c"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2--create%20threads/4--P43--wait%20for%202%20consurrent%20threads/4.c"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41.tiff"/><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image" Target="../media/image42.tiff"/><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image" Target="../media/image45.tif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A74D8-39B2-45C9-B145-44D06721CEAA}"/>
              </a:ext>
            </a:extLst>
          </p:cNvPr>
          <p:cNvSpPr>
            <a:spLocks noGrp="1"/>
          </p:cNvSpPr>
          <p:nvPr>
            <p:ph type="ctrTitle"/>
          </p:nvPr>
        </p:nvSpPr>
        <p:spPr/>
        <p:txBody>
          <a:bodyPr/>
          <a:lstStyle/>
          <a:p>
            <a:r>
              <a:rPr lang="en-US" altLang="zh-CN" dirty="0"/>
              <a:t>Chapter 4  Threads</a:t>
            </a:r>
            <a:endParaRPr lang="zh-CN" altLang="en-US" dirty="0"/>
          </a:p>
        </p:txBody>
      </p:sp>
      <p:sp>
        <p:nvSpPr>
          <p:cNvPr id="3" name="日期占位符 2">
            <a:extLst>
              <a:ext uri="{FF2B5EF4-FFF2-40B4-BE49-F238E27FC236}">
                <a16:creationId xmlns:a16="http://schemas.microsoft.com/office/drawing/2014/main" id="{C81B847F-CC30-21DB-95A4-16F5D97FE9CF}"/>
              </a:ext>
            </a:extLst>
          </p:cNvPr>
          <p:cNvSpPr>
            <a:spLocks noGrp="1"/>
          </p:cNvSpPr>
          <p:nvPr>
            <p:ph type="dt" sz="half" idx="10"/>
          </p:nvPr>
        </p:nvSpPr>
        <p:spPr/>
        <p:txBody>
          <a:bodyPr/>
          <a:lstStyle/>
          <a:p>
            <a:fld id="{20AD553B-DA0F-42EE-A2F7-DCCA0A2DB8DE}" type="datetime3">
              <a:rPr lang="zh-CN" altLang="en-US" smtClean="0"/>
              <a:t>2024年9月3日星期二</a:t>
            </a:fld>
            <a:endParaRPr lang="zh-CN" altLang="en-US" dirty="0"/>
          </a:p>
        </p:txBody>
      </p:sp>
    </p:spTree>
    <p:extLst>
      <p:ext uri="{BB962C8B-B14F-4D97-AF65-F5344CB8AC3E}">
        <p14:creationId xmlns:p14="http://schemas.microsoft.com/office/powerpoint/2010/main" val="2137836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solidFill>
            <a:srgbClr val="002060"/>
          </a:solidFill>
        </p:spPr>
        <p:txBody>
          <a:bodyPr>
            <a:normAutofit fontScale="90000"/>
          </a:bodyPr>
          <a:lstStyle/>
          <a:p>
            <a:pPr eaLnBrk="1" hangingPunct="1"/>
            <a:r>
              <a:rPr lang="en-US" altLang="zh-CN" sz="3200" dirty="0"/>
              <a:t>Example of Uses of Threads in a Single-User Multiprocessing System</a:t>
            </a:r>
          </a:p>
        </p:txBody>
      </p:sp>
      <p:sp>
        <p:nvSpPr>
          <p:cNvPr id="194563" name="Rectangle 3"/>
          <p:cNvSpPr>
            <a:spLocks noGrp="1" noChangeArrowheads="1"/>
          </p:cNvSpPr>
          <p:nvPr>
            <p:ph idx="1"/>
          </p:nvPr>
        </p:nvSpPr>
        <p:spPr/>
        <p:txBody>
          <a:bodyPr/>
          <a:lstStyle/>
          <a:p>
            <a:pPr eaLnBrk="1" hangingPunct="1"/>
            <a:r>
              <a:rPr lang="en-US" altLang="zh-CN" dirty="0"/>
              <a:t>Foreground to background work</a:t>
            </a:r>
          </a:p>
          <a:p>
            <a:pPr lvl="1" eaLnBrk="1" hangingPunct="1"/>
            <a:r>
              <a:rPr lang="en-US" altLang="zh-CN" dirty="0"/>
              <a:t>Web Browser</a:t>
            </a:r>
          </a:p>
          <a:p>
            <a:pPr eaLnBrk="1" hangingPunct="1"/>
            <a:r>
              <a:rPr lang="en-US" altLang="zh-CN" dirty="0"/>
              <a:t>Asynchronous processing</a:t>
            </a:r>
          </a:p>
          <a:p>
            <a:pPr lvl="1" eaLnBrk="1" hangingPunct="1"/>
            <a:r>
              <a:rPr lang="en-US" altLang="zh-CN" dirty="0"/>
              <a:t>Word: edit, automatically save, </a:t>
            </a:r>
            <a:r>
              <a:rPr lang="en-US" altLang="en-US" dirty="0"/>
              <a:t> Spell checking,</a:t>
            </a:r>
            <a:endParaRPr lang="en-US" altLang="zh-CN" dirty="0"/>
          </a:p>
          <a:p>
            <a:pPr eaLnBrk="1" hangingPunct="1"/>
            <a:r>
              <a:rPr lang="en-US" altLang="zh-CN" dirty="0"/>
              <a:t>An application for data collection and processing</a:t>
            </a:r>
          </a:p>
          <a:p>
            <a:pPr lvl="1" eaLnBrk="1" hangingPunct="1"/>
            <a:r>
              <a:rPr lang="en-US" altLang="zh-CN" dirty="0"/>
              <a:t>Data accepting, manipulating, saving, outputting</a:t>
            </a:r>
          </a:p>
        </p:txBody>
      </p:sp>
      <p:sp>
        <p:nvSpPr>
          <p:cNvPr id="10242"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14C09D1-8497-4F7C-8BFD-39EAF6E757D2}" type="slidenum">
              <a:rPr lang="en-US" altLang="zh-CN" sz="1400">
                <a:latin typeface="Arial" charset="0"/>
              </a:rPr>
              <a:pPr eaLnBrk="1" hangingPunct="1"/>
              <a:t>10</a:t>
            </a:fld>
            <a:endParaRPr lang="en-US" altLang="zh-CN" sz="1400">
              <a:latin typeface="Arial" charset="0"/>
            </a:endParaRPr>
          </a:p>
        </p:txBody>
      </p:sp>
      <p:sp>
        <p:nvSpPr>
          <p:cNvPr id="2" name="矩形 1">
            <a:extLst>
              <a:ext uri="{FF2B5EF4-FFF2-40B4-BE49-F238E27FC236}">
                <a16:creationId xmlns:a16="http://schemas.microsoft.com/office/drawing/2014/main" id="{B225C628-2E03-0D3F-7830-6C5F331B0F2B}"/>
              </a:ext>
            </a:extLst>
          </p:cNvPr>
          <p:cNvSpPr/>
          <p:nvPr/>
        </p:nvSpPr>
        <p:spPr bwMode="auto">
          <a:xfrm>
            <a:off x="740405" y="4515470"/>
            <a:ext cx="450050" cy="4500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C</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3" name="矩形 2">
            <a:extLst>
              <a:ext uri="{FF2B5EF4-FFF2-40B4-BE49-F238E27FC236}">
                <a16:creationId xmlns:a16="http://schemas.microsoft.com/office/drawing/2014/main" id="{35AA8290-A8B7-D8A8-4E77-3919AB5C53E3}"/>
              </a:ext>
            </a:extLst>
          </p:cNvPr>
          <p:cNvSpPr/>
          <p:nvPr/>
        </p:nvSpPr>
        <p:spPr bwMode="auto">
          <a:xfrm>
            <a:off x="1820405" y="4515470"/>
            <a:ext cx="450050" cy="45005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M</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4" name="矩形 3">
            <a:extLst>
              <a:ext uri="{FF2B5EF4-FFF2-40B4-BE49-F238E27FC236}">
                <a16:creationId xmlns:a16="http://schemas.microsoft.com/office/drawing/2014/main" id="{593C3D3D-5ED0-9993-B49F-72D5150574A4}"/>
              </a:ext>
            </a:extLst>
          </p:cNvPr>
          <p:cNvSpPr/>
          <p:nvPr/>
        </p:nvSpPr>
        <p:spPr bwMode="auto">
          <a:xfrm>
            <a:off x="2900405" y="4515470"/>
            <a:ext cx="450050" cy="45005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S</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5" name="矩形 4">
            <a:extLst>
              <a:ext uri="{FF2B5EF4-FFF2-40B4-BE49-F238E27FC236}">
                <a16:creationId xmlns:a16="http://schemas.microsoft.com/office/drawing/2014/main" id="{8DBFA3DB-7FA5-B331-CDF0-42005632CFF9}"/>
              </a:ext>
            </a:extLst>
          </p:cNvPr>
          <p:cNvSpPr/>
          <p:nvPr/>
        </p:nvSpPr>
        <p:spPr bwMode="auto">
          <a:xfrm>
            <a:off x="3980405" y="4515470"/>
            <a:ext cx="450050" cy="4500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O</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cxnSp>
        <p:nvCxnSpPr>
          <p:cNvPr id="7" name="直接箭头连接符 6">
            <a:extLst>
              <a:ext uri="{FF2B5EF4-FFF2-40B4-BE49-F238E27FC236}">
                <a16:creationId xmlns:a16="http://schemas.microsoft.com/office/drawing/2014/main" id="{5BF52820-000D-4577-7FE1-3A658D4CECF3}"/>
              </a:ext>
            </a:extLst>
          </p:cNvPr>
          <p:cNvCxnSpPr>
            <a:stCxn id="2" idx="3"/>
            <a:endCxn id="3" idx="1"/>
          </p:cNvCxnSpPr>
          <p:nvPr/>
        </p:nvCxnSpPr>
        <p:spPr bwMode="auto">
          <a:xfrm>
            <a:off x="1190455" y="4740495"/>
            <a:ext cx="629950"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a:extLst>
              <a:ext uri="{FF2B5EF4-FFF2-40B4-BE49-F238E27FC236}">
                <a16:creationId xmlns:a16="http://schemas.microsoft.com/office/drawing/2014/main" id="{947068FA-A58B-D249-14F1-0D5B384535A4}"/>
              </a:ext>
            </a:extLst>
          </p:cNvPr>
          <p:cNvCxnSpPr>
            <a:stCxn id="3" idx="3"/>
            <a:endCxn id="4" idx="1"/>
          </p:cNvCxnSpPr>
          <p:nvPr/>
        </p:nvCxnSpPr>
        <p:spPr bwMode="auto">
          <a:xfrm>
            <a:off x="2270455" y="4740495"/>
            <a:ext cx="629950"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5EF88AAE-46FA-C072-085C-6BCA6E67A940}"/>
              </a:ext>
            </a:extLst>
          </p:cNvPr>
          <p:cNvCxnSpPr>
            <a:stCxn id="4" idx="3"/>
            <a:endCxn id="5" idx="1"/>
          </p:cNvCxnSpPr>
          <p:nvPr/>
        </p:nvCxnSpPr>
        <p:spPr bwMode="auto">
          <a:xfrm>
            <a:off x="3350455" y="4740495"/>
            <a:ext cx="629950"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连接符: 肘形 14">
            <a:extLst>
              <a:ext uri="{FF2B5EF4-FFF2-40B4-BE49-F238E27FC236}">
                <a16:creationId xmlns:a16="http://schemas.microsoft.com/office/drawing/2014/main" id="{90C2E9A6-E3AF-C0A8-A76F-7BE5E6E5F5F4}"/>
              </a:ext>
            </a:extLst>
          </p:cNvPr>
          <p:cNvCxnSpPr>
            <a:stCxn id="5" idx="0"/>
            <a:endCxn id="2" idx="0"/>
          </p:cNvCxnSpPr>
          <p:nvPr/>
        </p:nvCxnSpPr>
        <p:spPr bwMode="auto">
          <a:xfrm rot="16200000" flipV="1">
            <a:off x="2585430" y="2895470"/>
            <a:ext cx="12700" cy="3240000"/>
          </a:xfrm>
          <a:prstGeom prst="bentConnector3">
            <a:avLst>
              <a:gd name="adj1" fmla="val 1800000"/>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a:extLst>
              <a:ext uri="{FF2B5EF4-FFF2-40B4-BE49-F238E27FC236}">
                <a16:creationId xmlns:a16="http://schemas.microsoft.com/office/drawing/2014/main" id="{78D2AC2F-6F97-2DFB-07F6-1B8E89823036}"/>
              </a:ext>
            </a:extLst>
          </p:cNvPr>
          <p:cNvSpPr/>
          <p:nvPr/>
        </p:nvSpPr>
        <p:spPr bwMode="auto">
          <a:xfrm>
            <a:off x="5555940" y="4388280"/>
            <a:ext cx="450050" cy="4500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C</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17" name="矩形 16">
            <a:extLst>
              <a:ext uri="{FF2B5EF4-FFF2-40B4-BE49-F238E27FC236}">
                <a16:creationId xmlns:a16="http://schemas.microsoft.com/office/drawing/2014/main" id="{5462F0D5-B823-D0BC-4D1D-F48992F01A77}"/>
              </a:ext>
            </a:extLst>
          </p:cNvPr>
          <p:cNvSpPr/>
          <p:nvPr/>
        </p:nvSpPr>
        <p:spPr bwMode="auto">
          <a:xfrm>
            <a:off x="6635940" y="4388280"/>
            <a:ext cx="450050" cy="45005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M</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18" name="矩形 17">
            <a:extLst>
              <a:ext uri="{FF2B5EF4-FFF2-40B4-BE49-F238E27FC236}">
                <a16:creationId xmlns:a16="http://schemas.microsoft.com/office/drawing/2014/main" id="{3EE54527-2511-9C29-9E14-D14FF127DD69}"/>
              </a:ext>
            </a:extLst>
          </p:cNvPr>
          <p:cNvSpPr/>
          <p:nvPr/>
        </p:nvSpPr>
        <p:spPr bwMode="auto">
          <a:xfrm>
            <a:off x="7715940" y="4388280"/>
            <a:ext cx="450050" cy="45005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S</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19" name="矩形 18">
            <a:extLst>
              <a:ext uri="{FF2B5EF4-FFF2-40B4-BE49-F238E27FC236}">
                <a16:creationId xmlns:a16="http://schemas.microsoft.com/office/drawing/2014/main" id="{A3BB917E-4524-BA14-2543-D38AEDC2FB4A}"/>
              </a:ext>
            </a:extLst>
          </p:cNvPr>
          <p:cNvSpPr/>
          <p:nvPr/>
        </p:nvSpPr>
        <p:spPr bwMode="auto">
          <a:xfrm>
            <a:off x="8795940" y="4388280"/>
            <a:ext cx="450050" cy="4500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O</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cxnSp>
        <p:nvCxnSpPr>
          <p:cNvPr id="20" name="直接箭头连接符 19">
            <a:extLst>
              <a:ext uri="{FF2B5EF4-FFF2-40B4-BE49-F238E27FC236}">
                <a16:creationId xmlns:a16="http://schemas.microsoft.com/office/drawing/2014/main" id="{991B458A-E771-6A4D-DE20-CD0939204C10}"/>
              </a:ext>
            </a:extLst>
          </p:cNvPr>
          <p:cNvCxnSpPr>
            <a:stCxn id="16" idx="3"/>
            <a:endCxn id="17" idx="1"/>
          </p:cNvCxnSpPr>
          <p:nvPr/>
        </p:nvCxnSpPr>
        <p:spPr bwMode="auto">
          <a:xfrm>
            <a:off x="6005990" y="4613305"/>
            <a:ext cx="629950"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C3C4B24D-7240-57CC-CCBE-DFAD211636D4}"/>
              </a:ext>
            </a:extLst>
          </p:cNvPr>
          <p:cNvCxnSpPr>
            <a:stCxn id="17" idx="3"/>
            <a:endCxn id="18" idx="1"/>
          </p:cNvCxnSpPr>
          <p:nvPr/>
        </p:nvCxnSpPr>
        <p:spPr bwMode="auto">
          <a:xfrm>
            <a:off x="7085990" y="4613305"/>
            <a:ext cx="629950"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D6651A92-3273-7949-69C4-50DFF009C8E9}"/>
              </a:ext>
            </a:extLst>
          </p:cNvPr>
          <p:cNvCxnSpPr>
            <a:stCxn id="18" idx="3"/>
            <a:endCxn id="19" idx="1"/>
          </p:cNvCxnSpPr>
          <p:nvPr/>
        </p:nvCxnSpPr>
        <p:spPr bwMode="auto">
          <a:xfrm>
            <a:off x="8165990" y="4613305"/>
            <a:ext cx="629950"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矩形 23">
            <a:extLst>
              <a:ext uri="{FF2B5EF4-FFF2-40B4-BE49-F238E27FC236}">
                <a16:creationId xmlns:a16="http://schemas.microsoft.com/office/drawing/2014/main" id="{B5342A4B-C749-5960-52CA-886CF5AA25BC}"/>
              </a:ext>
            </a:extLst>
          </p:cNvPr>
          <p:cNvSpPr/>
          <p:nvPr/>
        </p:nvSpPr>
        <p:spPr bwMode="auto">
          <a:xfrm>
            <a:off x="6635940" y="5055957"/>
            <a:ext cx="450050" cy="4500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C</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25" name="矩形 24">
            <a:extLst>
              <a:ext uri="{FF2B5EF4-FFF2-40B4-BE49-F238E27FC236}">
                <a16:creationId xmlns:a16="http://schemas.microsoft.com/office/drawing/2014/main" id="{6E7662CE-0D8D-7123-8EF5-1051C5CAC085}"/>
              </a:ext>
            </a:extLst>
          </p:cNvPr>
          <p:cNvSpPr/>
          <p:nvPr/>
        </p:nvSpPr>
        <p:spPr bwMode="auto">
          <a:xfrm>
            <a:off x="7715940" y="5055957"/>
            <a:ext cx="450050" cy="45005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M</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26" name="矩形 25">
            <a:extLst>
              <a:ext uri="{FF2B5EF4-FFF2-40B4-BE49-F238E27FC236}">
                <a16:creationId xmlns:a16="http://schemas.microsoft.com/office/drawing/2014/main" id="{2B6D940E-56AE-8D10-101B-F54B0C71802F}"/>
              </a:ext>
            </a:extLst>
          </p:cNvPr>
          <p:cNvSpPr/>
          <p:nvPr/>
        </p:nvSpPr>
        <p:spPr bwMode="auto">
          <a:xfrm>
            <a:off x="8795940" y="5055957"/>
            <a:ext cx="450050" cy="45005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S</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27" name="矩形 26">
            <a:extLst>
              <a:ext uri="{FF2B5EF4-FFF2-40B4-BE49-F238E27FC236}">
                <a16:creationId xmlns:a16="http://schemas.microsoft.com/office/drawing/2014/main" id="{FCFD1AB3-5786-7B77-AD90-F267033EF289}"/>
              </a:ext>
            </a:extLst>
          </p:cNvPr>
          <p:cNvSpPr/>
          <p:nvPr/>
        </p:nvSpPr>
        <p:spPr bwMode="auto">
          <a:xfrm>
            <a:off x="9875940" y="5055957"/>
            <a:ext cx="450050" cy="4500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O</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cxnSp>
        <p:nvCxnSpPr>
          <p:cNvPr id="28" name="直接箭头连接符 27">
            <a:extLst>
              <a:ext uri="{FF2B5EF4-FFF2-40B4-BE49-F238E27FC236}">
                <a16:creationId xmlns:a16="http://schemas.microsoft.com/office/drawing/2014/main" id="{775639FF-CA71-4577-1993-02F06ED99B85}"/>
              </a:ext>
            </a:extLst>
          </p:cNvPr>
          <p:cNvCxnSpPr>
            <a:stCxn id="24" idx="3"/>
            <a:endCxn id="25" idx="1"/>
          </p:cNvCxnSpPr>
          <p:nvPr/>
        </p:nvCxnSpPr>
        <p:spPr bwMode="auto">
          <a:xfrm>
            <a:off x="7085990" y="5280982"/>
            <a:ext cx="629950"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a:extLst>
              <a:ext uri="{FF2B5EF4-FFF2-40B4-BE49-F238E27FC236}">
                <a16:creationId xmlns:a16="http://schemas.microsoft.com/office/drawing/2014/main" id="{7A1328B8-8205-A465-43A5-2BB56A02C3D6}"/>
              </a:ext>
            </a:extLst>
          </p:cNvPr>
          <p:cNvCxnSpPr>
            <a:stCxn id="25" idx="3"/>
            <a:endCxn id="26" idx="1"/>
          </p:cNvCxnSpPr>
          <p:nvPr/>
        </p:nvCxnSpPr>
        <p:spPr bwMode="auto">
          <a:xfrm>
            <a:off x="8165990" y="5280982"/>
            <a:ext cx="629950"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a:extLst>
              <a:ext uri="{FF2B5EF4-FFF2-40B4-BE49-F238E27FC236}">
                <a16:creationId xmlns:a16="http://schemas.microsoft.com/office/drawing/2014/main" id="{051C6A35-9A7D-1316-D50F-0FCCF69DF203}"/>
              </a:ext>
            </a:extLst>
          </p:cNvPr>
          <p:cNvCxnSpPr>
            <a:stCxn id="26" idx="3"/>
            <a:endCxn id="27" idx="1"/>
          </p:cNvCxnSpPr>
          <p:nvPr/>
        </p:nvCxnSpPr>
        <p:spPr bwMode="auto">
          <a:xfrm>
            <a:off x="9245990" y="5280982"/>
            <a:ext cx="629950"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矩形 30">
            <a:extLst>
              <a:ext uri="{FF2B5EF4-FFF2-40B4-BE49-F238E27FC236}">
                <a16:creationId xmlns:a16="http://schemas.microsoft.com/office/drawing/2014/main" id="{D3C7FFC6-9316-B286-4371-1DA842C18048}"/>
              </a:ext>
            </a:extLst>
          </p:cNvPr>
          <p:cNvSpPr/>
          <p:nvPr/>
        </p:nvSpPr>
        <p:spPr bwMode="auto">
          <a:xfrm>
            <a:off x="7715940" y="5733137"/>
            <a:ext cx="450050" cy="45005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C</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32" name="矩形 31">
            <a:extLst>
              <a:ext uri="{FF2B5EF4-FFF2-40B4-BE49-F238E27FC236}">
                <a16:creationId xmlns:a16="http://schemas.microsoft.com/office/drawing/2014/main" id="{462645A1-D78B-8AF4-3FB7-9DF029DAE807}"/>
              </a:ext>
            </a:extLst>
          </p:cNvPr>
          <p:cNvSpPr/>
          <p:nvPr/>
        </p:nvSpPr>
        <p:spPr bwMode="auto">
          <a:xfrm>
            <a:off x="8795940" y="5733137"/>
            <a:ext cx="450050" cy="45005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M</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33" name="矩形 32">
            <a:extLst>
              <a:ext uri="{FF2B5EF4-FFF2-40B4-BE49-F238E27FC236}">
                <a16:creationId xmlns:a16="http://schemas.microsoft.com/office/drawing/2014/main" id="{94431A4D-802A-AF2D-F518-2D283D980177}"/>
              </a:ext>
            </a:extLst>
          </p:cNvPr>
          <p:cNvSpPr/>
          <p:nvPr/>
        </p:nvSpPr>
        <p:spPr bwMode="auto">
          <a:xfrm>
            <a:off x="9875940" y="5733137"/>
            <a:ext cx="450050" cy="45005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S</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34" name="矩形 33">
            <a:extLst>
              <a:ext uri="{FF2B5EF4-FFF2-40B4-BE49-F238E27FC236}">
                <a16:creationId xmlns:a16="http://schemas.microsoft.com/office/drawing/2014/main" id="{D662A81F-4F14-07E6-44D6-22745FC81DE4}"/>
              </a:ext>
            </a:extLst>
          </p:cNvPr>
          <p:cNvSpPr/>
          <p:nvPr/>
        </p:nvSpPr>
        <p:spPr bwMode="auto">
          <a:xfrm>
            <a:off x="10955940" y="5733137"/>
            <a:ext cx="450050" cy="4500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O</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cxnSp>
        <p:nvCxnSpPr>
          <p:cNvPr id="35" name="直接箭头连接符 34">
            <a:extLst>
              <a:ext uri="{FF2B5EF4-FFF2-40B4-BE49-F238E27FC236}">
                <a16:creationId xmlns:a16="http://schemas.microsoft.com/office/drawing/2014/main" id="{BFE600B0-8AA4-9D93-7A91-8007754DC2C4}"/>
              </a:ext>
            </a:extLst>
          </p:cNvPr>
          <p:cNvCxnSpPr>
            <a:stCxn id="31" idx="3"/>
            <a:endCxn id="32" idx="1"/>
          </p:cNvCxnSpPr>
          <p:nvPr/>
        </p:nvCxnSpPr>
        <p:spPr bwMode="auto">
          <a:xfrm>
            <a:off x="8165990" y="5958162"/>
            <a:ext cx="629950"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a:extLst>
              <a:ext uri="{FF2B5EF4-FFF2-40B4-BE49-F238E27FC236}">
                <a16:creationId xmlns:a16="http://schemas.microsoft.com/office/drawing/2014/main" id="{0DB70149-DE76-0D0C-5CF2-7BFA741EAB7C}"/>
              </a:ext>
            </a:extLst>
          </p:cNvPr>
          <p:cNvCxnSpPr>
            <a:stCxn id="32" idx="3"/>
            <a:endCxn id="33" idx="1"/>
          </p:cNvCxnSpPr>
          <p:nvPr/>
        </p:nvCxnSpPr>
        <p:spPr bwMode="auto">
          <a:xfrm>
            <a:off x="9245990" y="5958162"/>
            <a:ext cx="629950"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a:extLst>
              <a:ext uri="{FF2B5EF4-FFF2-40B4-BE49-F238E27FC236}">
                <a16:creationId xmlns:a16="http://schemas.microsoft.com/office/drawing/2014/main" id="{2587BD28-FA82-7C01-C831-540588004547}"/>
              </a:ext>
            </a:extLst>
          </p:cNvPr>
          <p:cNvCxnSpPr>
            <a:stCxn id="33" idx="3"/>
            <a:endCxn id="34" idx="1"/>
          </p:cNvCxnSpPr>
          <p:nvPr/>
        </p:nvCxnSpPr>
        <p:spPr bwMode="auto">
          <a:xfrm>
            <a:off x="10325990" y="5958162"/>
            <a:ext cx="629950"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文本框 37">
            <a:extLst>
              <a:ext uri="{FF2B5EF4-FFF2-40B4-BE49-F238E27FC236}">
                <a16:creationId xmlns:a16="http://schemas.microsoft.com/office/drawing/2014/main" id="{30044C17-A0FE-C195-4E36-AAC8FAC025E6}"/>
              </a:ext>
            </a:extLst>
          </p:cNvPr>
          <p:cNvSpPr txBox="1"/>
          <p:nvPr/>
        </p:nvSpPr>
        <p:spPr>
          <a:xfrm>
            <a:off x="8795940" y="6264315"/>
            <a:ext cx="800219" cy="461665"/>
          </a:xfrm>
          <a:prstGeom prst="rect">
            <a:avLst/>
          </a:prstGeom>
          <a:noFill/>
        </p:spPr>
        <p:txBody>
          <a:bodyPr wrap="none" rtlCol="0">
            <a:spAutoFit/>
          </a:bodyPr>
          <a:lstStyle/>
          <a:p>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wipe(left)">
                                      <p:cBhvr>
                                        <p:cTn id="7" dur="500"/>
                                        <p:tgtEl>
                                          <p:spTgt spid="19456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4563">
                                            <p:txEl>
                                              <p:pRg st="1" end="1"/>
                                            </p:txEl>
                                          </p:spTgt>
                                        </p:tgtEl>
                                        <p:attrNameLst>
                                          <p:attrName>style.visibility</p:attrName>
                                        </p:attrNameLst>
                                      </p:cBhvr>
                                      <p:to>
                                        <p:strVal val="visible"/>
                                      </p:to>
                                    </p:set>
                                    <p:animEffect transition="in" filter="wipe(left)">
                                      <p:cBhvr>
                                        <p:cTn id="10" dur="500"/>
                                        <p:tgtEl>
                                          <p:spTgt spid="19456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4563">
                                            <p:txEl>
                                              <p:pRg st="2" end="2"/>
                                            </p:txEl>
                                          </p:spTgt>
                                        </p:tgtEl>
                                        <p:attrNameLst>
                                          <p:attrName>style.visibility</p:attrName>
                                        </p:attrNameLst>
                                      </p:cBhvr>
                                      <p:to>
                                        <p:strVal val="visible"/>
                                      </p:to>
                                    </p:set>
                                    <p:animEffect transition="in" filter="wipe(left)">
                                      <p:cBhvr>
                                        <p:cTn id="15" dur="500"/>
                                        <p:tgtEl>
                                          <p:spTgt spid="19456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4563">
                                            <p:txEl>
                                              <p:pRg st="3" end="3"/>
                                            </p:txEl>
                                          </p:spTgt>
                                        </p:tgtEl>
                                        <p:attrNameLst>
                                          <p:attrName>style.visibility</p:attrName>
                                        </p:attrNameLst>
                                      </p:cBhvr>
                                      <p:to>
                                        <p:strVal val="visible"/>
                                      </p:to>
                                    </p:set>
                                    <p:animEffect transition="in" filter="wipe(left)">
                                      <p:cBhvr>
                                        <p:cTn id="18" dur="500"/>
                                        <p:tgtEl>
                                          <p:spTgt spid="19456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4563">
                                            <p:txEl>
                                              <p:pRg st="4" end="4"/>
                                            </p:txEl>
                                          </p:spTgt>
                                        </p:tgtEl>
                                        <p:attrNameLst>
                                          <p:attrName>style.visibility</p:attrName>
                                        </p:attrNameLst>
                                      </p:cBhvr>
                                      <p:to>
                                        <p:strVal val="visible"/>
                                      </p:to>
                                    </p:set>
                                    <p:animEffect transition="in" filter="wipe(left)">
                                      <p:cBhvr>
                                        <p:cTn id="23" dur="500"/>
                                        <p:tgtEl>
                                          <p:spTgt spid="19456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94563">
                                            <p:txEl>
                                              <p:pRg st="5" end="5"/>
                                            </p:txEl>
                                          </p:spTgt>
                                        </p:tgtEl>
                                        <p:attrNameLst>
                                          <p:attrName>style.visibility</p:attrName>
                                        </p:attrNameLst>
                                      </p:cBhvr>
                                      <p:to>
                                        <p:strVal val="visible"/>
                                      </p:to>
                                    </p:set>
                                    <p:animEffect transition="in" filter="wipe(left)">
                                      <p:cBhvr>
                                        <p:cTn id="26" dur="500"/>
                                        <p:tgtEl>
                                          <p:spTgt spid="19456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1500"/>
                            </p:stCondLst>
                            <p:childTnLst>
                              <p:par>
                                <p:cTn id="41" presetID="22" presetClass="entr" presetSubtype="8"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2000"/>
                            </p:stCondLst>
                            <p:childTnLst>
                              <p:par>
                                <p:cTn id="45" presetID="22" presetClass="entr" presetSubtype="8"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par>
                          <p:cTn id="48" fill="hold">
                            <p:stCondLst>
                              <p:cond delay="2500"/>
                            </p:stCondLst>
                            <p:childTnLst>
                              <p:par>
                                <p:cTn id="49" presetID="22" presetClass="entr" presetSubtype="8"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500"/>
                                        <p:tgtEl>
                                          <p:spTgt spid="11"/>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childTnLst>
                          </p:cTn>
                        </p:par>
                        <p:par>
                          <p:cTn id="56" fill="hold">
                            <p:stCondLst>
                              <p:cond delay="3500"/>
                            </p:stCondLst>
                            <p:childTnLst>
                              <p:par>
                                <p:cTn id="57" presetID="22" presetClass="entr" presetSubtype="2" fill="hold"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right)">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par>
                          <p:cTn id="69" fill="hold">
                            <p:stCondLst>
                              <p:cond delay="1000"/>
                            </p:stCondLst>
                            <p:childTnLst>
                              <p:par>
                                <p:cTn id="70" presetID="22" presetClass="entr" presetSubtype="8" fill="hold" grpId="0" nodeType="after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500"/>
                                        <p:tgtEl>
                                          <p:spTgt spid="21"/>
                                        </p:tgtEl>
                                      </p:cBhvr>
                                    </p:animEffect>
                                  </p:childTnLst>
                                </p:cTn>
                              </p:par>
                              <p:par>
                                <p:cTn id="83" presetID="22" presetClass="entr" presetSubtype="8" fill="hold" nodeType="with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wipe(left)">
                                      <p:cBhvr>
                                        <p:cTn id="85" dur="500"/>
                                        <p:tgtEl>
                                          <p:spTgt spid="28"/>
                                        </p:tgtEl>
                                      </p:cBhvr>
                                    </p:animEffec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left)">
                                      <p:cBhvr>
                                        <p:cTn id="89" dur="500"/>
                                        <p:tgtEl>
                                          <p:spTgt spid="18"/>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wipe(left)">
                                      <p:cBhvr>
                                        <p:cTn id="92" dur="500"/>
                                        <p:tgtEl>
                                          <p:spTgt spid="2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wipe(left)">
                                      <p:cBhvr>
                                        <p:cTn id="97" dur="500"/>
                                        <p:tgtEl>
                                          <p:spTgt spid="3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wipe(left)">
                                      <p:cBhvr>
                                        <p:cTn id="102" dur="500"/>
                                        <p:tgtEl>
                                          <p:spTgt spid="22"/>
                                        </p:tgtEl>
                                      </p:cBhvr>
                                    </p:animEffect>
                                  </p:childTnLst>
                                </p:cTn>
                              </p:par>
                              <p:par>
                                <p:cTn id="103" presetID="22" presetClass="entr" presetSubtype="8" fill="hold" nodeType="with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wipe(left)">
                                      <p:cBhvr>
                                        <p:cTn id="105" dur="500"/>
                                        <p:tgtEl>
                                          <p:spTgt spid="29"/>
                                        </p:tgtEl>
                                      </p:cBhvr>
                                    </p:animEffect>
                                  </p:childTnLst>
                                </p:cTn>
                              </p:par>
                              <p:par>
                                <p:cTn id="106" presetID="22" presetClass="entr" presetSubtype="8" fill="hold"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left)">
                                      <p:cBhvr>
                                        <p:cTn id="108" dur="500"/>
                                        <p:tgtEl>
                                          <p:spTgt spid="35"/>
                                        </p:tgtEl>
                                      </p:cBhvr>
                                    </p:animEffect>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19"/>
                                        </p:tgtEl>
                                        <p:attrNameLst>
                                          <p:attrName>style.visibility</p:attrName>
                                        </p:attrNameLst>
                                      </p:cBhvr>
                                      <p:to>
                                        <p:strVal val="visible"/>
                                      </p:to>
                                    </p:set>
                                    <p:animEffect transition="in" filter="wipe(left)">
                                      <p:cBhvr>
                                        <p:cTn id="112" dur="500"/>
                                        <p:tgtEl>
                                          <p:spTgt spid="19"/>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26"/>
                                        </p:tgtEl>
                                        <p:attrNameLst>
                                          <p:attrName>style.visibility</p:attrName>
                                        </p:attrNameLst>
                                      </p:cBhvr>
                                      <p:to>
                                        <p:strVal val="visible"/>
                                      </p:to>
                                    </p:set>
                                    <p:animEffect transition="in" filter="wipe(left)">
                                      <p:cBhvr>
                                        <p:cTn id="115" dur="500"/>
                                        <p:tgtEl>
                                          <p:spTgt spid="26"/>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32"/>
                                        </p:tgtEl>
                                        <p:attrNameLst>
                                          <p:attrName>style.visibility</p:attrName>
                                        </p:attrNameLst>
                                      </p:cBhvr>
                                      <p:to>
                                        <p:strVal val="visible"/>
                                      </p:to>
                                    </p:set>
                                    <p:animEffect transition="in" filter="wipe(left)">
                                      <p:cBhvr>
                                        <p:cTn id="118" dur="500"/>
                                        <p:tgtEl>
                                          <p:spTgt spid="3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wipe(left)">
                                      <p:cBhvr>
                                        <p:cTn id="123" dur="500"/>
                                        <p:tgtEl>
                                          <p:spTgt spid="30"/>
                                        </p:tgtEl>
                                      </p:cBhvr>
                                    </p:animEffect>
                                  </p:childTnLst>
                                </p:cTn>
                              </p:par>
                              <p:par>
                                <p:cTn id="124" presetID="22" presetClass="entr" presetSubtype="8" fill="hold" nodeType="with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wipe(left)">
                                      <p:cBhvr>
                                        <p:cTn id="126" dur="500"/>
                                        <p:tgtEl>
                                          <p:spTgt spid="36"/>
                                        </p:tgtEl>
                                      </p:cBhvr>
                                    </p:animEffect>
                                  </p:childTnLst>
                                </p:cTn>
                              </p:par>
                            </p:childTnLst>
                          </p:cTn>
                        </p:par>
                        <p:par>
                          <p:cTn id="127" fill="hold">
                            <p:stCondLst>
                              <p:cond delay="500"/>
                            </p:stCondLst>
                            <p:childTnLst>
                              <p:par>
                                <p:cTn id="128" presetID="22" presetClass="entr" presetSubtype="8" fill="hold" grpId="0" nodeType="after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wipe(left)">
                                      <p:cBhvr>
                                        <p:cTn id="130" dur="500"/>
                                        <p:tgtEl>
                                          <p:spTgt spid="33"/>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27"/>
                                        </p:tgtEl>
                                        <p:attrNameLst>
                                          <p:attrName>style.visibility</p:attrName>
                                        </p:attrNameLst>
                                      </p:cBhvr>
                                      <p:to>
                                        <p:strVal val="visible"/>
                                      </p:to>
                                    </p:set>
                                    <p:animEffect transition="in" filter="wipe(left)">
                                      <p:cBhvr>
                                        <p:cTn id="133" dur="500"/>
                                        <p:tgtEl>
                                          <p:spTgt spid="27"/>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wipe(left)">
                                      <p:cBhvr>
                                        <p:cTn id="138" dur="500"/>
                                        <p:tgtEl>
                                          <p:spTgt spid="37"/>
                                        </p:tgtEl>
                                      </p:cBhvr>
                                    </p:animEffect>
                                  </p:childTnLst>
                                </p:cTn>
                              </p:par>
                            </p:childTnLst>
                          </p:cTn>
                        </p:par>
                        <p:par>
                          <p:cTn id="139" fill="hold">
                            <p:stCondLst>
                              <p:cond delay="500"/>
                            </p:stCondLst>
                            <p:childTnLst>
                              <p:par>
                                <p:cTn id="140" presetID="22" presetClass="entr" presetSubtype="8" fill="hold" grpId="0" nodeType="afterEffect">
                                  <p:stCondLst>
                                    <p:cond delay="0"/>
                                  </p:stCondLst>
                                  <p:childTnLst>
                                    <p:set>
                                      <p:cBhvr>
                                        <p:cTn id="141" dur="1" fill="hold">
                                          <p:stCondLst>
                                            <p:cond delay="0"/>
                                          </p:stCondLst>
                                        </p:cTn>
                                        <p:tgtEl>
                                          <p:spTgt spid="34"/>
                                        </p:tgtEl>
                                        <p:attrNameLst>
                                          <p:attrName>style.visibility</p:attrName>
                                        </p:attrNameLst>
                                      </p:cBhvr>
                                      <p:to>
                                        <p:strVal val="visible"/>
                                      </p:to>
                                    </p:set>
                                    <p:animEffect transition="in" filter="wipe(left)">
                                      <p:cBhvr>
                                        <p:cTn id="142" dur="500"/>
                                        <p:tgtEl>
                                          <p:spTgt spid="34"/>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38"/>
                                        </p:tgtEl>
                                        <p:attrNameLst>
                                          <p:attrName>style.visibility</p:attrName>
                                        </p:attrNameLst>
                                      </p:cBhvr>
                                      <p:to>
                                        <p:strVal val="visible"/>
                                      </p:to>
                                    </p:set>
                                    <p:animEffect transition="in" filter="wipe(left)">
                                      <p:cBhvr>
                                        <p:cTn id="14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p:bldP spid="2" grpId="0" animBg="1"/>
      <p:bldP spid="3" grpId="0" animBg="1"/>
      <p:bldP spid="4" grpId="0" animBg="1"/>
      <p:bldP spid="5" grpId="0" animBg="1"/>
      <p:bldP spid="16" grpId="0" animBg="1"/>
      <p:bldP spid="17" grpId="0" animBg="1"/>
      <p:bldP spid="18" grpId="0" animBg="1"/>
      <p:bldP spid="19" grpId="0" animBg="1"/>
      <p:bldP spid="24" grpId="0" animBg="1"/>
      <p:bldP spid="25" grpId="0" animBg="1"/>
      <p:bldP spid="26" grpId="0" animBg="1"/>
      <p:bldP spid="27" grpId="0" animBg="1"/>
      <p:bldP spid="31" grpId="0" animBg="1"/>
      <p:bldP spid="32" grpId="0" animBg="1"/>
      <p:bldP spid="33" grpId="0" animBg="1"/>
      <p:bldP spid="34" grpId="0" animBg="1"/>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solidFill>
            <a:srgbClr val="002060"/>
          </a:solidFill>
        </p:spPr>
        <p:txBody>
          <a:bodyPr/>
          <a:lstStyle/>
          <a:p>
            <a:pPr eaLnBrk="1" hangingPunct="1"/>
            <a:r>
              <a:rPr lang="en-US" altLang="zh-CN" dirty="0"/>
              <a:t>Threads</a:t>
            </a:r>
          </a:p>
        </p:txBody>
      </p:sp>
      <p:sp>
        <p:nvSpPr>
          <p:cNvPr id="196611" name="Rectangle 3"/>
          <p:cNvSpPr>
            <a:spLocks noGrp="1" noChangeArrowheads="1"/>
          </p:cNvSpPr>
          <p:nvPr>
            <p:ph idx="1"/>
          </p:nvPr>
        </p:nvSpPr>
        <p:spPr>
          <a:xfrm>
            <a:off x="360000" y="1043735"/>
            <a:ext cx="11556000" cy="2700300"/>
          </a:xfrm>
        </p:spPr>
        <p:txBody>
          <a:bodyPr>
            <a:normAutofit/>
          </a:bodyPr>
          <a:lstStyle/>
          <a:p>
            <a:pPr>
              <a:spcBef>
                <a:spcPts val="600"/>
              </a:spcBef>
            </a:pPr>
            <a:r>
              <a:rPr lang="en-US" altLang="zh-CN" dirty="0"/>
              <a:t>Thread States</a:t>
            </a:r>
          </a:p>
          <a:p>
            <a:pPr lvl="1">
              <a:spcBef>
                <a:spcPts val="600"/>
              </a:spcBef>
            </a:pPr>
            <a:r>
              <a:rPr lang="en-US" altLang="zh-CN" dirty="0"/>
              <a:t>Running, ready, waiting</a:t>
            </a:r>
          </a:p>
          <a:p>
            <a:pPr lvl="1">
              <a:spcBef>
                <a:spcPts val="600"/>
              </a:spcBef>
            </a:pPr>
            <a:r>
              <a:rPr lang="en-US" altLang="zh-CN" dirty="0"/>
              <a:t>operations associated with a change in thread state</a:t>
            </a:r>
          </a:p>
          <a:p>
            <a:pPr lvl="2">
              <a:spcBef>
                <a:spcPts val="600"/>
              </a:spcBef>
            </a:pPr>
            <a:r>
              <a:rPr lang="en-US" altLang="zh-CN" dirty="0"/>
              <a:t>Spawn:  Spawn another thread</a:t>
            </a:r>
          </a:p>
          <a:p>
            <a:pPr lvl="2">
              <a:spcBef>
                <a:spcPts val="600"/>
              </a:spcBef>
            </a:pPr>
            <a:r>
              <a:rPr lang="en-US" altLang="zh-CN" dirty="0"/>
              <a:t>Block, Unblock</a:t>
            </a:r>
          </a:p>
          <a:p>
            <a:pPr lvl="2">
              <a:spcBef>
                <a:spcPts val="600"/>
              </a:spcBef>
            </a:pPr>
            <a:r>
              <a:rPr lang="en-US" altLang="zh-CN" dirty="0"/>
              <a:t>Finish:  Deallocate register context and stacks</a:t>
            </a:r>
          </a:p>
          <a:p>
            <a:pPr lvl="2">
              <a:spcBef>
                <a:spcPts val="600"/>
              </a:spcBef>
            </a:pPr>
            <a:endParaRPr lang="en-US" altLang="zh-CN" dirty="0"/>
          </a:p>
          <a:p>
            <a:pPr>
              <a:spcBef>
                <a:spcPts val="600"/>
              </a:spcBef>
            </a:pPr>
            <a:endParaRPr lang="en-US" altLang="zh-CN" dirty="0"/>
          </a:p>
        </p:txBody>
      </p:sp>
      <p:sp>
        <p:nvSpPr>
          <p:cNvPr id="11266"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35C1124-785C-424A-ADDD-25AEE6C07AE4}" type="slidenum">
              <a:rPr lang="en-US" altLang="zh-CN" sz="1400">
                <a:latin typeface="Arial" charset="0"/>
              </a:rPr>
              <a:pPr eaLnBrk="1" hangingPunct="1"/>
              <a:t>11</a:t>
            </a:fld>
            <a:endParaRPr lang="en-US" altLang="zh-CN" sz="1400">
              <a:latin typeface="Arial" charset="0"/>
            </a:endParaRPr>
          </a:p>
        </p:txBody>
      </p:sp>
      <p:sp>
        <p:nvSpPr>
          <p:cNvPr id="5" name="Text Box 4"/>
          <p:cNvSpPr txBox="1">
            <a:spLocks noChangeArrowheads="1"/>
          </p:cNvSpPr>
          <p:nvPr/>
        </p:nvSpPr>
        <p:spPr bwMode="auto">
          <a:xfrm>
            <a:off x="1900238" y="4496293"/>
            <a:ext cx="165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t>Thread A (P1)</a:t>
            </a:r>
          </a:p>
        </p:txBody>
      </p:sp>
      <p:sp>
        <p:nvSpPr>
          <p:cNvPr id="6" name="Text Box 5"/>
          <p:cNvSpPr txBox="1">
            <a:spLocks noChangeArrowheads="1"/>
          </p:cNvSpPr>
          <p:nvPr/>
        </p:nvSpPr>
        <p:spPr bwMode="auto">
          <a:xfrm>
            <a:off x="1924051" y="4964606"/>
            <a:ext cx="1636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t>Thread B (P1)</a:t>
            </a:r>
          </a:p>
        </p:txBody>
      </p:sp>
      <p:sp>
        <p:nvSpPr>
          <p:cNvPr id="7" name="Text Box 6"/>
          <p:cNvSpPr txBox="1">
            <a:spLocks noChangeArrowheads="1"/>
          </p:cNvSpPr>
          <p:nvPr/>
        </p:nvSpPr>
        <p:spPr bwMode="auto">
          <a:xfrm>
            <a:off x="1919288" y="5467843"/>
            <a:ext cx="1636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a:t>Thread C (P2)</a:t>
            </a:r>
          </a:p>
        </p:txBody>
      </p:sp>
      <p:sp>
        <p:nvSpPr>
          <p:cNvPr id="8" name="Rectangle 7"/>
          <p:cNvSpPr>
            <a:spLocks noChangeArrowheads="1"/>
          </p:cNvSpPr>
          <p:nvPr/>
        </p:nvSpPr>
        <p:spPr bwMode="auto">
          <a:xfrm>
            <a:off x="3648076" y="4569318"/>
            <a:ext cx="1008063" cy="360363"/>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running</a:t>
            </a:r>
          </a:p>
        </p:txBody>
      </p:sp>
      <p:sp>
        <p:nvSpPr>
          <p:cNvPr id="9" name="Rectangle 8"/>
          <p:cNvSpPr>
            <a:spLocks noChangeArrowheads="1"/>
          </p:cNvSpPr>
          <p:nvPr/>
        </p:nvSpPr>
        <p:spPr bwMode="auto">
          <a:xfrm>
            <a:off x="3648076" y="5001118"/>
            <a:ext cx="1008063" cy="360363"/>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bg1"/>
                </a:solidFill>
              </a:rPr>
              <a:t>ready</a:t>
            </a:r>
          </a:p>
        </p:txBody>
      </p:sp>
      <p:sp>
        <p:nvSpPr>
          <p:cNvPr id="10" name="Rectangle 9"/>
          <p:cNvSpPr>
            <a:spLocks noChangeArrowheads="1"/>
          </p:cNvSpPr>
          <p:nvPr/>
        </p:nvSpPr>
        <p:spPr bwMode="auto">
          <a:xfrm>
            <a:off x="4656138" y="4569318"/>
            <a:ext cx="1008062" cy="360363"/>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waiting</a:t>
            </a:r>
          </a:p>
        </p:txBody>
      </p:sp>
      <p:sp>
        <p:nvSpPr>
          <p:cNvPr id="11" name="Rectangle 10"/>
          <p:cNvSpPr>
            <a:spLocks noChangeArrowheads="1"/>
          </p:cNvSpPr>
          <p:nvPr/>
        </p:nvSpPr>
        <p:spPr bwMode="auto">
          <a:xfrm>
            <a:off x="5662614" y="4569318"/>
            <a:ext cx="720725" cy="360363"/>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bg1"/>
                </a:solidFill>
              </a:rPr>
              <a:t>ready</a:t>
            </a:r>
          </a:p>
        </p:txBody>
      </p:sp>
      <p:sp>
        <p:nvSpPr>
          <p:cNvPr id="12" name="Rectangle 11"/>
          <p:cNvSpPr>
            <a:spLocks noChangeArrowheads="1"/>
          </p:cNvSpPr>
          <p:nvPr/>
        </p:nvSpPr>
        <p:spPr bwMode="auto">
          <a:xfrm>
            <a:off x="4656138" y="5001118"/>
            <a:ext cx="1727200" cy="360363"/>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running</a:t>
            </a:r>
          </a:p>
        </p:txBody>
      </p:sp>
      <p:sp>
        <p:nvSpPr>
          <p:cNvPr id="13" name="Rectangle 12"/>
          <p:cNvSpPr>
            <a:spLocks noChangeArrowheads="1"/>
          </p:cNvSpPr>
          <p:nvPr/>
        </p:nvSpPr>
        <p:spPr bwMode="auto">
          <a:xfrm>
            <a:off x="6384925" y="4569318"/>
            <a:ext cx="1727200" cy="360363"/>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running</a:t>
            </a:r>
          </a:p>
        </p:txBody>
      </p:sp>
      <p:sp>
        <p:nvSpPr>
          <p:cNvPr id="14" name="Rectangle 13"/>
          <p:cNvSpPr>
            <a:spLocks noChangeArrowheads="1"/>
          </p:cNvSpPr>
          <p:nvPr/>
        </p:nvSpPr>
        <p:spPr bwMode="auto">
          <a:xfrm>
            <a:off x="7462839" y="5432918"/>
            <a:ext cx="720725" cy="360363"/>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bg1"/>
                </a:solidFill>
              </a:rPr>
              <a:t>ready</a:t>
            </a:r>
          </a:p>
        </p:txBody>
      </p:sp>
      <p:sp>
        <p:nvSpPr>
          <p:cNvPr id="15" name="Rectangle 14"/>
          <p:cNvSpPr>
            <a:spLocks noChangeArrowheads="1"/>
          </p:cNvSpPr>
          <p:nvPr/>
        </p:nvSpPr>
        <p:spPr bwMode="auto">
          <a:xfrm>
            <a:off x="6383339" y="5001118"/>
            <a:ext cx="3457575" cy="360363"/>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bg1"/>
                </a:solidFill>
              </a:rPr>
              <a:t>ready</a:t>
            </a:r>
          </a:p>
        </p:txBody>
      </p:sp>
      <p:sp>
        <p:nvSpPr>
          <p:cNvPr id="16" name="Rectangle 15"/>
          <p:cNvSpPr>
            <a:spLocks noChangeArrowheads="1"/>
          </p:cNvSpPr>
          <p:nvPr/>
        </p:nvSpPr>
        <p:spPr bwMode="auto">
          <a:xfrm>
            <a:off x="8112125" y="4569318"/>
            <a:ext cx="1728788" cy="360363"/>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bg1"/>
                </a:solidFill>
              </a:rPr>
              <a:t>ready</a:t>
            </a:r>
          </a:p>
        </p:txBody>
      </p:sp>
      <p:sp>
        <p:nvSpPr>
          <p:cNvPr id="17" name="Rectangle 16"/>
          <p:cNvSpPr>
            <a:spLocks noChangeArrowheads="1"/>
          </p:cNvSpPr>
          <p:nvPr/>
        </p:nvSpPr>
        <p:spPr bwMode="auto">
          <a:xfrm>
            <a:off x="8113713" y="5432918"/>
            <a:ext cx="1727200" cy="360363"/>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running</a:t>
            </a:r>
          </a:p>
        </p:txBody>
      </p:sp>
      <p:grpSp>
        <p:nvGrpSpPr>
          <p:cNvPr id="18" name="Group 17"/>
          <p:cNvGrpSpPr>
            <a:grpSpLocks/>
          </p:cNvGrpSpPr>
          <p:nvPr/>
        </p:nvGrpSpPr>
        <p:grpSpPr bwMode="auto">
          <a:xfrm>
            <a:off x="3878265" y="4014065"/>
            <a:ext cx="1317625" cy="555261"/>
            <a:chOff x="1483" y="2664"/>
            <a:chExt cx="830" cy="358"/>
          </a:xfrm>
        </p:grpSpPr>
        <p:sp>
          <p:nvSpPr>
            <p:cNvPr id="19" name="Text Box 18"/>
            <p:cNvSpPr txBox="1">
              <a:spLocks noChangeArrowheads="1"/>
            </p:cNvSpPr>
            <p:nvPr/>
          </p:nvSpPr>
          <p:spPr bwMode="auto">
            <a:xfrm>
              <a:off x="1483" y="2664"/>
              <a:ext cx="830"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t>I/O request</a:t>
              </a:r>
            </a:p>
          </p:txBody>
        </p:sp>
        <p:sp>
          <p:nvSpPr>
            <p:cNvPr id="20" name="Line 19"/>
            <p:cNvSpPr>
              <a:spLocks noChangeShapeType="1"/>
            </p:cNvSpPr>
            <p:nvPr/>
          </p:nvSpPr>
          <p:spPr bwMode="auto">
            <a:xfrm>
              <a:off x="1928" y="2891"/>
              <a:ext cx="46" cy="13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20"/>
          <p:cNvGrpSpPr>
            <a:grpSpLocks/>
          </p:cNvGrpSpPr>
          <p:nvPr/>
        </p:nvGrpSpPr>
        <p:grpSpPr bwMode="auto">
          <a:xfrm>
            <a:off x="5229226" y="4014065"/>
            <a:ext cx="1514475" cy="555261"/>
            <a:chOff x="2334" y="2664"/>
            <a:chExt cx="954" cy="358"/>
          </a:xfrm>
        </p:grpSpPr>
        <p:sp>
          <p:nvSpPr>
            <p:cNvPr id="22" name="Text Box 21"/>
            <p:cNvSpPr txBox="1">
              <a:spLocks noChangeArrowheads="1"/>
            </p:cNvSpPr>
            <p:nvPr/>
          </p:nvSpPr>
          <p:spPr bwMode="auto">
            <a:xfrm>
              <a:off x="2334" y="2664"/>
              <a:ext cx="954"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t>I/O complete</a:t>
              </a:r>
            </a:p>
          </p:txBody>
        </p:sp>
        <p:sp>
          <p:nvSpPr>
            <p:cNvPr id="23" name="Line 22"/>
            <p:cNvSpPr>
              <a:spLocks noChangeShapeType="1"/>
            </p:cNvSpPr>
            <p:nvPr/>
          </p:nvSpPr>
          <p:spPr bwMode="auto">
            <a:xfrm flipH="1">
              <a:off x="2608" y="2891"/>
              <a:ext cx="114" cy="13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23"/>
          <p:cNvGrpSpPr>
            <a:grpSpLocks/>
          </p:cNvGrpSpPr>
          <p:nvPr/>
        </p:nvGrpSpPr>
        <p:grpSpPr bwMode="auto">
          <a:xfrm>
            <a:off x="7510464" y="4014065"/>
            <a:ext cx="1106487" cy="555261"/>
            <a:chOff x="3771" y="2664"/>
            <a:chExt cx="697" cy="358"/>
          </a:xfrm>
        </p:grpSpPr>
        <p:sp>
          <p:nvSpPr>
            <p:cNvPr id="25" name="Text Box 24"/>
            <p:cNvSpPr txBox="1">
              <a:spLocks noChangeArrowheads="1"/>
            </p:cNvSpPr>
            <p:nvPr/>
          </p:nvSpPr>
          <p:spPr bwMode="auto">
            <a:xfrm>
              <a:off x="3771" y="2664"/>
              <a:ext cx="697"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t>Time out</a:t>
              </a:r>
            </a:p>
          </p:txBody>
        </p:sp>
        <p:sp>
          <p:nvSpPr>
            <p:cNvPr id="26" name="Line 25"/>
            <p:cNvSpPr>
              <a:spLocks noChangeShapeType="1"/>
            </p:cNvSpPr>
            <p:nvPr/>
          </p:nvSpPr>
          <p:spPr bwMode="auto">
            <a:xfrm flipH="1">
              <a:off x="4150" y="2891"/>
              <a:ext cx="0" cy="13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 name="Group 26"/>
          <p:cNvGrpSpPr>
            <a:grpSpLocks/>
          </p:cNvGrpSpPr>
          <p:nvPr/>
        </p:nvGrpSpPr>
        <p:grpSpPr bwMode="auto">
          <a:xfrm>
            <a:off x="5845176" y="5363073"/>
            <a:ext cx="1106487" cy="614168"/>
            <a:chOff x="2722" y="3431"/>
            <a:chExt cx="697" cy="487"/>
          </a:xfrm>
        </p:grpSpPr>
        <p:sp>
          <p:nvSpPr>
            <p:cNvPr id="28" name="Text Box 27"/>
            <p:cNvSpPr txBox="1">
              <a:spLocks noChangeArrowheads="1"/>
            </p:cNvSpPr>
            <p:nvPr/>
          </p:nvSpPr>
          <p:spPr bwMode="auto">
            <a:xfrm>
              <a:off x="2722" y="3603"/>
              <a:ext cx="697"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t>Time out</a:t>
              </a:r>
            </a:p>
          </p:txBody>
        </p:sp>
        <p:sp>
          <p:nvSpPr>
            <p:cNvPr id="29" name="Line 28"/>
            <p:cNvSpPr>
              <a:spLocks noChangeShapeType="1"/>
            </p:cNvSpPr>
            <p:nvPr/>
          </p:nvSpPr>
          <p:spPr bwMode="auto">
            <a:xfrm flipV="1">
              <a:off x="3061" y="3431"/>
              <a:ext cx="0" cy="2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 name="Group 29"/>
          <p:cNvGrpSpPr>
            <a:grpSpLocks/>
          </p:cNvGrpSpPr>
          <p:nvPr/>
        </p:nvGrpSpPr>
        <p:grpSpPr bwMode="auto">
          <a:xfrm>
            <a:off x="6980239" y="5753476"/>
            <a:ext cx="915987" cy="494297"/>
            <a:chOff x="3437" y="3783"/>
            <a:chExt cx="577" cy="483"/>
          </a:xfrm>
        </p:grpSpPr>
        <p:sp>
          <p:nvSpPr>
            <p:cNvPr id="31" name="Text Box 30"/>
            <p:cNvSpPr txBox="1">
              <a:spLocks noChangeArrowheads="1"/>
            </p:cNvSpPr>
            <p:nvPr/>
          </p:nvSpPr>
          <p:spPr bwMode="auto">
            <a:xfrm>
              <a:off x="3437" y="3878"/>
              <a:ext cx="577" cy="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dirty="0"/>
                <a:t>created</a:t>
              </a:r>
            </a:p>
          </p:txBody>
        </p:sp>
        <p:sp>
          <p:nvSpPr>
            <p:cNvPr id="32" name="Line 31"/>
            <p:cNvSpPr>
              <a:spLocks noChangeShapeType="1"/>
            </p:cNvSpPr>
            <p:nvPr/>
          </p:nvSpPr>
          <p:spPr bwMode="auto">
            <a:xfrm flipV="1">
              <a:off x="3742" y="3783"/>
              <a:ext cx="0" cy="17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wipe(left)">
                                      <p:cBhvr>
                                        <p:cTn id="7" dur="500"/>
                                        <p:tgtEl>
                                          <p:spTgt spid="1966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6611">
                                            <p:txEl>
                                              <p:pRg st="1" end="1"/>
                                            </p:txEl>
                                          </p:spTgt>
                                        </p:tgtEl>
                                        <p:attrNameLst>
                                          <p:attrName>style.visibility</p:attrName>
                                        </p:attrNameLst>
                                      </p:cBhvr>
                                      <p:to>
                                        <p:strVal val="visible"/>
                                      </p:to>
                                    </p:set>
                                    <p:animEffect transition="in" filter="wipe(left)">
                                      <p:cBhvr>
                                        <p:cTn id="10" dur="500"/>
                                        <p:tgtEl>
                                          <p:spTgt spid="19661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6611">
                                            <p:txEl>
                                              <p:pRg st="2" end="2"/>
                                            </p:txEl>
                                          </p:spTgt>
                                        </p:tgtEl>
                                        <p:attrNameLst>
                                          <p:attrName>style.visibility</p:attrName>
                                        </p:attrNameLst>
                                      </p:cBhvr>
                                      <p:to>
                                        <p:strVal val="visible"/>
                                      </p:to>
                                    </p:set>
                                    <p:animEffect transition="in" filter="wipe(left)">
                                      <p:cBhvr>
                                        <p:cTn id="13" dur="500"/>
                                        <p:tgtEl>
                                          <p:spTgt spid="19661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6611">
                                            <p:txEl>
                                              <p:pRg st="3" end="3"/>
                                            </p:txEl>
                                          </p:spTgt>
                                        </p:tgtEl>
                                        <p:attrNameLst>
                                          <p:attrName>style.visibility</p:attrName>
                                        </p:attrNameLst>
                                      </p:cBhvr>
                                      <p:to>
                                        <p:strVal val="visible"/>
                                      </p:to>
                                    </p:set>
                                    <p:animEffect transition="in" filter="wipe(left)">
                                      <p:cBhvr>
                                        <p:cTn id="16" dur="500"/>
                                        <p:tgtEl>
                                          <p:spTgt spid="19661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6611">
                                            <p:txEl>
                                              <p:pRg st="4" end="4"/>
                                            </p:txEl>
                                          </p:spTgt>
                                        </p:tgtEl>
                                        <p:attrNameLst>
                                          <p:attrName>style.visibility</p:attrName>
                                        </p:attrNameLst>
                                      </p:cBhvr>
                                      <p:to>
                                        <p:strVal val="visible"/>
                                      </p:to>
                                    </p:set>
                                    <p:animEffect transition="in" filter="wipe(left)">
                                      <p:cBhvr>
                                        <p:cTn id="19" dur="500"/>
                                        <p:tgtEl>
                                          <p:spTgt spid="196611">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96611">
                                            <p:txEl>
                                              <p:pRg st="5" end="5"/>
                                            </p:txEl>
                                          </p:spTgt>
                                        </p:tgtEl>
                                        <p:attrNameLst>
                                          <p:attrName>style.visibility</p:attrName>
                                        </p:attrNameLst>
                                      </p:cBhvr>
                                      <p:to>
                                        <p:strVal val="visible"/>
                                      </p:to>
                                    </p:set>
                                    <p:animEffect transition="in" filter="wipe(left)">
                                      <p:cBhvr>
                                        <p:cTn id="22" dur="500"/>
                                        <p:tgtEl>
                                          <p:spTgt spid="19661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up)">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left)">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down)">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left)">
                                      <p:cBhvr>
                                        <p:cTn id="73" dur="500"/>
                                        <p:tgtEl>
                                          <p:spTgt spid="15"/>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13"/>
                                        </p:tgtEl>
                                        <p:attrNameLst>
                                          <p:attrName>style.visibility</p:attrName>
                                        </p:attrNameLst>
                                      </p:cBhvr>
                                      <p:to>
                                        <p:strVal val="visible"/>
                                      </p:to>
                                    </p:set>
                                    <p:animEffect transition="in" filter="wipe(left)">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down)">
                                      <p:cBhvr>
                                        <p:cTn id="81" dur="500"/>
                                        <p:tgtEl>
                                          <p:spTgt spid="30"/>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wipe(left)">
                                      <p:cBhvr>
                                        <p:cTn id="85" dur="500"/>
                                        <p:tgtEl>
                                          <p:spTgt spid="14"/>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wipe(up)">
                                      <p:cBhvr>
                                        <p:cTn id="90" dur="500"/>
                                        <p:tgtEl>
                                          <p:spTgt spid="2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wipe(left)">
                                      <p:cBhvr>
                                        <p:cTn id="95" dur="500"/>
                                        <p:tgtEl>
                                          <p:spTgt spid="16"/>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wipe(left)">
                                      <p:cBhvr>
                                        <p:cTn id="9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P spid="5" grpId="0"/>
      <p:bldP spid="6" grpId="0"/>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en-US" dirty="0"/>
              <a:t>Multicore Programming</a:t>
            </a:r>
            <a:endParaRPr lang="zh-CN" altLang="en-US" dirty="0"/>
          </a:p>
        </p:txBody>
      </p:sp>
      <p:sp>
        <p:nvSpPr>
          <p:cNvPr id="3" name="内容占位符 2"/>
          <p:cNvSpPr>
            <a:spLocks noGrp="1"/>
          </p:cNvSpPr>
          <p:nvPr>
            <p:ph idx="1"/>
          </p:nvPr>
        </p:nvSpPr>
        <p:spPr/>
        <p:txBody>
          <a:bodyPr>
            <a:normAutofit/>
          </a:bodyPr>
          <a:lstStyle/>
          <a:p>
            <a:pPr>
              <a:spcBef>
                <a:spcPts val="0"/>
              </a:spcBef>
            </a:pPr>
            <a:r>
              <a:rPr lang="en-US" altLang="zh-CN" dirty="0"/>
              <a:t>Multithreaded programming provides a mechanism for more efficient use of these multiple computing cores and improved concurrency.</a:t>
            </a:r>
          </a:p>
          <a:p>
            <a:pPr>
              <a:spcBef>
                <a:spcPts val="0"/>
              </a:spcBef>
            </a:pPr>
            <a:r>
              <a:rPr lang="en-US" altLang="en-US" dirty="0"/>
              <a:t>E.g. an </a:t>
            </a:r>
            <a:r>
              <a:rPr lang="en-US" altLang="zh-CN" dirty="0"/>
              <a:t>application with four threads</a:t>
            </a:r>
          </a:p>
          <a:p>
            <a:pPr lvl="1">
              <a:spcBef>
                <a:spcPts val="0"/>
              </a:spcBef>
            </a:pPr>
            <a:r>
              <a:rPr lang="en-US" altLang="en-US" dirty="0"/>
              <a:t>Concurrent execution on single-core system</a:t>
            </a:r>
          </a:p>
          <a:p>
            <a:pPr lvl="2">
              <a:spcBef>
                <a:spcPts val="0"/>
              </a:spcBef>
            </a:pPr>
            <a:endParaRPr lang="en-US" altLang="en-US" dirty="0">
              <a:solidFill>
                <a:srgbClr val="3366FF"/>
              </a:solidFill>
            </a:endParaRPr>
          </a:p>
          <a:p>
            <a:pPr lvl="3">
              <a:spcBef>
                <a:spcPts val="0"/>
              </a:spcBef>
            </a:pPr>
            <a:endParaRPr lang="en-US" altLang="en-US" dirty="0">
              <a:solidFill>
                <a:srgbClr val="3366FF"/>
              </a:solidFill>
            </a:endParaRPr>
          </a:p>
          <a:p>
            <a:pPr lvl="3">
              <a:spcBef>
                <a:spcPts val="0"/>
              </a:spcBef>
            </a:pPr>
            <a:endParaRPr lang="en-US" altLang="en-US" dirty="0">
              <a:solidFill>
                <a:srgbClr val="3366FF"/>
              </a:solidFill>
            </a:endParaRPr>
          </a:p>
          <a:p>
            <a:pPr lvl="3">
              <a:spcBef>
                <a:spcPts val="0"/>
              </a:spcBef>
            </a:pPr>
            <a:endParaRPr lang="en-US" altLang="en-US" dirty="0">
              <a:solidFill>
                <a:srgbClr val="3366FF"/>
              </a:solidFill>
            </a:endParaRPr>
          </a:p>
          <a:p>
            <a:pPr lvl="3">
              <a:spcBef>
                <a:spcPts val="0"/>
              </a:spcBef>
            </a:pPr>
            <a:endParaRPr lang="en-US" altLang="en-US" dirty="0">
              <a:solidFill>
                <a:srgbClr val="3366FF"/>
              </a:solidFill>
            </a:endParaRPr>
          </a:p>
          <a:p>
            <a:pPr lvl="1">
              <a:spcBef>
                <a:spcPts val="0"/>
              </a:spcBef>
            </a:pPr>
            <a:r>
              <a:rPr lang="en-US" altLang="en-US" dirty="0"/>
              <a:t>Parallelism on a multi-core system:</a:t>
            </a:r>
          </a:p>
          <a:p>
            <a:pPr lvl="1">
              <a:spcBef>
                <a:spcPts val="0"/>
              </a:spcBef>
            </a:pPr>
            <a:endParaRPr lang="en-US" altLang="en-US" dirty="0">
              <a:solidFill>
                <a:srgbClr val="3366FF"/>
              </a:solidFill>
            </a:endParaRPr>
          </a:p>
        </p:txBody>
      </p:sp>
      <p:sp>
        <p:nvSpPr>
          <p:cNvPr id="4" name="灯片编号占位符 3"/>
          <p:cNvSpPr>
            <a:spLocks noGrp="1"/>
          </p:cNvSpPr>
          <p:nvPr>
            <p:ph type="sldNum" sz="quarter" idx="10"/>
          </p:nvPr>
        </p:nvSpPr>
        <p:spPr/>
        <p:txBody>
          <a:bodyPr/>
          <a:lstStyle/>
          <a:p>
            <a:pPr>
              <a:defRPr/>
            </a:pPr>
            <a:fld id="{FC083414-67DD-4026-BC1F-C45EDDE6F9A8}" type="slidenum">
              <a:rPr lang="en-US" altLang="zh-CN" smtClean="0"/>
              <a:pPr>
                <a:defRPr/>
              </a:pPr>
              <a:t>12</a:t>
            </a:fld>
            <a:endParaRPr lang="en-US" altLang="zh-CN"/>
          </a:p>
        </p:txBody>
      </p:sp>
      <p:pic>
        <p:nvPicPr>
          <p:cNvPr id="5" name="Picture 1" descr="4_03.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80565" y="3005398"/>
            <a:ext cx="7335814" cy="87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4_04.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3742" y="4706217"/>
            <a:ext cx="4590509" cy="1485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9201346" y="5319211"/>
            <a:ext cx="958917" cy="830997"/>
          </a:xfrm>
          <a:prstGeom prst="rect">
            <a:avLst/>
          </a:prstGeom>
          <a:solidFill>
            <a:srgbClr val="00FF00"/>
          </a:solidFill>
        </p:spPr>
        <p:txBody>
          <a:bodyPr wrap="none" rtlCol="0">
            <a:spAutoFit/>
          </a:bodyPr>
          <a:lstStyle/>
          <a:p>
            <a:r>
              <a:rPr lang="zh-CN" altLang="en-US" b="1" dirty="0">
                <a:latin typeface="楷体" panose="02010609060101010101" pitchFamily="49" charset="-122"/>
                <a:ea typeface="楷体" panose="02010609060101010101" pitchFamily="49" charset="-122"/>
              </a:rPr>
              <a:t>并发</a:t>
            </a:r>
            <a:r>
              <a:rPr lang="en-US" altLang="zh-CN" b="1" dirty="0">
                <a:latin typeface="楷体" panose="02010609060101010101" pitchFamily="49" charset="-122"/>
                <a:ea typeface="楷体" panose="02010609060101010101" pitchFamily="49" charset="-122"/>
              </a:rPr>
              <a:t>?</a:t>
            </a:r>
            <a:endParaRPr lang="zh-CN" altLang="en-US" b="1" dirty="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并行</a:t>
            </a:r>
            <a:r>
              <a:rPr lang="en-US" altLang="zh-CN" b="1" dirty="0">
                <a:latin typeface="楷体" panose="02010609060101010101" pitchFamily="49" charset="-122"/>
                <a:ea typeface="楷体" panose="02010609060101010101" pitchFamily="49" charset="-122"/>
              </a:rPr>
              <a:t>?</a:t>
            </a:r>
          </a:p>
        </p:txBody>
      </p:sp>
    </p:spTree>
    <p:extLst>
      <p:ext uri="{BB962C8B-B14F-4D97-AF65-F5344CB8AC3E}">
        <p14:creationId xmlns:p14="http://schemas.microsoft.com/office/powerpoint/2010/main" val="158792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wipe(left)">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en-US" dirty="0"/>
              <a:t>Multicore Programming</a:t>
            </a:r>
            <a:endParaRPr lang="zh-CN" altLang="en-US" dirty="0"/>
          </a:p>
        </p:txBody>
      </p:sp>
      <p:sp>
        <p:nvSpPr>
          <p:cNvPr id="3" name="内容占位符 2"/>
          <p:cNvSpPr>
            <a:spLocks noGrp="1"/>
          </p:cNvSpPr>
          <p:nvPr>
            <p:ph idx="1"/>
          </p:nvPr>
        </p:nvSpPr>
        <p:spPr/>
        <p:txBody>
          <a:bodyPr>
            <a:normAutofit/>
          </a:bodyPr>
          <a:lstStyle/>
          <a:p>
            <a:r>
              <a:rPr lang="en-US" altLang="en-US" i="1" dirty="0">
                <a:solidFill>
                  <a:srgbClr val="0000FF"/>
                </a:solidFill>
              </a:rPr>
              <a:t>Parallelism</a:t>
            </a:r>
            <a:r>
              <a:rPr lang="en-US" altLang="en-US" dirty="0">
                <a:solidFill>
                  <a:srgbClr val="0000FF"/>
                </a:solidFill>
              </a:rPr>
              <a:t> </a:t>
            </a:r>
            <a:r>
              <a:rPr lang="en-US" altLang="en-US" dirty="0"/>
              <a:t>implies a system can perform more than one task simultaneously.</a:t>
            </a:r>
          </a:p>
          <a:p>
            <a:r>
              <a:rPr lang="en-US" altLang="en-US" i="1" dirty="0">
                <a:solidFill>
                  <a:srgbClr val="0000FF"/>
                </a:solidFill>
              </a:rPr>
              <a:t>Concurrency</a:t>
            </a:r>
            <a:r>
              <a:rPr lang="en-US" altLang="en-US" dirty="0">
                <a:solidFill>
                  <a:srgbClr val="0000FF"/>
                </a:solidFill>
              </a:rPr>
              <a:t> </a:t>
            </a:r>
            <a:r>
              <a:rPr lang="en-US" altLang="en-US" dirty="0"/>
              <a:t>supports more than one task making progress.</a:t>
            </a:r>
          </a:p>
          <a:p>
            <a:pPr lvl="1"/>
            <a:r>
              <a:rPr lang="en-US" altLang="en-US" dirty="0"/>
              <a:t>Single processor / core, scheduler providing concurrency</a:t>
            </a:r>
          </a:p>
          <a:p>
            <a:r>
              <a:rPr lang="en-US" altLang="zh-CN" dirty="0"/>
              <a:t>CPU designers have improved system performance by adding hardware to improve thread performance. </a:t>
            </a:r>
          </a:p>
          <a:p>
            <a:pPr lvl="1"/>
            <a:r>
              <a:rPr lang="en-US" altLang="zh-CN" dirty="0"/>
              <a:t>Modern Intel CPUs frequently support two threads per core.</a:t>
            </a:r>
          </a:p>
          <a:p>
            <a:pPr lvl="1"/>
            <a:r>
              <a:rPr lang="en-US" altLang="zh-CN" dirty="0"/>
              <a:t>Oracle T4 CPU supports eight threads per core. </a:t>
            </a:r>
          </a:p>
          <a:p>
            <a:pPr lvl="1"/>
            <a:r>
              <a:rPr lang="en-US" altLang="zh-CN" dirty="0"/>
              <a:t>This support means that multiple threads can be loaded into the core for fast switching.</a:t>
            </a:r>
            <a:endParaRPr lang="zh-CN" altLang="en-US" dirty="0"/>
          </a:p>
        </p:txBody>
      </p:sp>
      <p:sp>
        <p:nvSpPr>
          <p:cNvPr id="4" name="灯片编号占位符 3"/>
          <p:cNvSpPr>
            <a:spLocks noGrp="1"/>
          </p:cNvSpPr>
          <p:nvPr>
            <p:ph type="sldNum" sz="quarter" idx="10"/>
          </p:nvPr>
        </p:nvSpPr>
        <p:spPr/>
        <p:txBody>
          <a:bodyPr/>
          <a:lstStyle/>
          <a:p>
            <a:pPr>
              <a:defRPr/>
            </a:pPr>
            <a:fld id="{FC083414-67DD-4026-BC1F-C45EDDE6F9A8}" type="slidenum">
              <a:rPr lang="en-US" altLang="zh-CN" smtClean="0"/>
              <a:pPr>
                <a:defRPr/>
              </a:pPr>
              <a:t>13</a:t>
            </a:fld>
            <a:endParaRPr lang="en-US" altLang="zh-CN"/>
          </a:p>
        </p:txBody>
      </p:sp>
    </p:spTree>
    <p:extLst>
      <p:ext uri="{BB962C8B-B14F-4D97-AF65-F5344CB8AC3E}">
        <p14:creationId xmlns:p14="http://schemas.microsoft.com/office/powerpoint/2010/main" val="32189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en-US" dirty="0"/>
              <a:t>Multicore Programming</a:t>
            </a:r>
            <a:endParaRPr lang="zh-CN" altLang="en-US" dirty="0"/>
          </a:p>
        </p:txBody>
      </p:sp>
      <p:sp>
        <p:nvSpPr>
          <p:cNvPr id="3" name="内容占位符 2"/>
          <p:cNvSpPr>
            <a:spLocks noGrp="1"/>
          </p:cNvSpPr>
          <p:nvPr>
            <p:ph idx="1"/>
          </p:nvPr>
        </p:nvSpPr>
        <p:spPr/>
        <p:txBody>
          <a:bodyPr>
            <a:normAutofit/>
          </a:bodyPr>
          <a:lstStyle/>
          <a:p>
            <a:r>
              <a:rPr lang="en-US" altLang="en-US" dirty="0"/>
              <a:t>Two types of parallelism </a:t>
            </a:r>
          </a:p>
          <a:p>
            <a:pPr lvl="1"/>
            <a:r>
              <a:rPr lang="en-US" altLang="en-US" dirty="0">
                <a:solidFill>
                  <a:srgbClr val="0000FF"/>
                </a:solidFill>
              </a:rPr>
              <a:t>Data parallelism </a:t>
            </a:r>
            <a:r>
              <a:rPr lang="en-US" altLang="en-US" dirty="0"/>
              <a:t>– distributes subsets of the same data across multiple cores, same operation on each.</a:t>
            </a:r>
          </a:p>
          <a:p>
            <a:pPr lvl="2"/>
            <a:r>
              <a:rPr lang="en-US" altLang="en-US" sz="2400" dirty="0"/>
              <a:t>E.g.  Summing the contents of an array of size N.</a:t>
            </a:r>
          </a:p>
          <a:p>
            <a:pPr lvl="3">
              <a:buClr>
                <a:srgbClr val="0000FF"/>
              </a:buClr>
              <a:buFont typeface="Wingdings" panose="05000000000000000000" pitchFamily="2" charset="2"/>
              <a:buChar char="ü"/>
            </a:pPr>
            <a:r>
              <a:rPr lang="en-US" altLang="en-US" sz="2200" b="1" dirty="0">
                <a:latin typeface="Times New Roman" panose="02020603050405020304" pitchFamily="18" charset="0"/>
                <a:cs typeface="Times New Roman" panose="02020603050405020304" pitchFamily="18" charset="0"/>
              </a:rPr>
              <a:t>on a single-core system, one thread simply sum the elements [0]…[N-1]</a:t>
            </a:r>
          </a:p>
          <a:p>
            <a:pPr lvl="3">
              <a:buClr>
                <a:srgbClr val="0000FF"/>
              </a:buClr>
              <a:buFont typeface="Wingdings" panose="05000000000000000000" pitchFamily="2" charset="2"/>
              <a:buChar char="ü"/>
            </a:pPr>
            <a:r>
              <a:rPr lang="en-US" altLang="en-US" sz="2200" b="1" dirty="0">
                <a:latin typeface="Times New Roman" panose="02020603050405020304" pitchFamily="18" charset="0"/>
                <a:cs typeface="Times New Roman" panose="02020603050405020304" pitchFamily="18" charset="0"/>
              </a:rPr>
              <a:t>on a dual-core system, thread A, running on core 0, could sum the elements [0]…[N/2-1], thread B, running on core 1, could sum the elements [n/2]…N-1].</a:t>
            </a:r>
            <a:endParaRPr lang="en-US" altLang="en-US" sz="2200" b="1" dirty="0">
              <a:solidFill>
                <a:srgbClr val="3366FF"/>
              </a:solidFill>
              <a:latin typeface="Times New Roman" panose="02020603050405020304" pitchFamily="18" charset="0"/>
              <a:cs typeface="Times New Roman" panose="02020603050405020304" pitchFamily="18" charset="0"/>
            </a:endParaRPr>
          </a:p>
          <a:p>
            <a:pPr lvl="1"/>
            <a:r>
              <a:rPr lang="en-US" altLang="en-US" dirty="0">
                <a:solidFill>
                  <a:srgbClr val="0000FF"/>
                </a:solidFill>
              </a:rPr>
              <a:t>Task parallelism </a:t>
            </a:r>
            <a:r>
              <a:rPr lang="en-US" altLang="en-US" dirty="0"/>
              <a:t>– distributing threads across cores, each thread performing unique operation.</a:t>
            </a:r>
          </a:p>
          <a:p>
            <a:pPr lvl="2"/>
            <a:r>
              <a:rPr lang="en-US" altLang="zh-CN" sz="2400" dirty="0"/>
              <a:t>Different threads may be operating on the same data, or they may be operating on different data.</a:t>
            </a:r>
            <a:endParaRPr lang="en-US" altLang="en-US" sz="2400" dirty="0"/>
          </a:p>
        </p:txBody>
      </p:sp>
      <p:sp>
        <p:nvSpPr>
          <p:cNvPr id="4" name="灯片编号占位符 3"/>
          <p:cNvSpPr>
            <a:spLocks noGrp="1"/>
          </p:cNvSpPr>
          <p:nvPr>
            <p:ph type="sldNum" sz="quarter" idx="10"/>
          </p:nvPr>
        </p:nvSpPr>
        <p:spPr/>
        <p:txBody>
          <a:bodyPr/>
          <a:lstStyle/>
          <a:p>
            <a:pPr>
              <a:defRPr/>
            </a:pPr>
            <a:fld id="{FC083414-67DD-4026-BC1F-C45EDDE6F9A8}" type="slidenum">
              <a:rPr lang="en-US" altLang="zh-CN" smtClean="0"/>
              <a:pPr>
                <a:defRPr/>
              </a:pPr>
              <a:t>14</a:t>
            </a:fld>
            <a:endParaRPr lang="en-US" altLang="zh-CN"/>
          </a:p>
        </p:txBody>
      </p:sp>
    </p:spTree>
    <p:extLst>
      <p:ext uri="{BB962C8B-B14F-4D97-AF65-F5344CB8AC3E}">
        <p14:creationId xmlns:p14="http://schemas.microsoft.com/office/powerpoint/2010/main" val="407328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Programming Challenges </a:t>
            </a:r>
            <a:endParaRPr lang="zh-CN" altLang="en-US" dirty="0"/>
          </a:p>
        </p:txBody>
      </p:sp>
      <p:sp>
        <p:nvSpPr>
          <p:cNvPr id="3" name="内容占位符 2"/>
          <p:cNvSpPr>
            <a:spLocks noGrp="1"/>
          </p:cNvSpPr>
          <p:nvPr>
            <p:ph idx="1"/>
          </p:nvPr>
        </p:nvSpPr>
        <p:spPr/>
        <p:txBody>
          <a:bodyPr>
            <a:normAutofit/>
          </a:bodyPr>
          <a:lstStyle/>
          <a:p>
            <a:r>
              <a:rPr lang="en-US" altLang="zh-CN" dirty="0"/>
              <a:t>five areas present challenges in programming for multicore systems:</a:t>
            </a:r>
          </a:p>
          <a:p>
            <a:pPr lvl="1"/>
            <a:r>
              <a:rPr lang="en-US" altLang="zh-CN" dirty="0">
                <a:solidFill>
                  <a:srgbClr val="0000FF"/>
                </a:solidFill>
              </a:rPr>
              <a:t>Identifying tasks</a:t>
            </a:r>
            <a:r>
              <a:rPr lang="en-US" altLang="zh-CN" dirty="0"/>
              <a:t>.  separate, concurrent tasks. </a:t>
            </a:r>
          </a:p>
          <a:p>
            <a:pPr lvl="1"/>
            <a:r>
              <a:rPr lang="en-US" altLang="zh-CN" dirty="0">
                <a:solidFill>
                  <a:srgbClr val="0000FF"/>
                </a:solidFill>
              </a:rPr>
              <a:t>Balance.</a:t>
            </a:r>
            <a:r>
              <a:rPr lang="en-US" altLang="zh-CN" dirty="0"/>
              <a:t> ensure that the tasks perform equal work of equal value. </a:t>
            </a:r>
          </a:p>
          <a:p>
            <a:pPr lvl="1"/>
            <a:r>
              <a:rPr lang="en-US" altLang="zh-CN" dirty="0">
                <a:solidFill>
                  <a:srgbClr val="0000FF"/>
                </a:solidFill>
              </a:rPr>
              <a:t>Data splitting.</a:t>
            </a:r>
            <a:r>
              <a:rPr lang="en-US" altLang="zh-CN" dirty="0"/>
              <a:t> the data accessed and manipulated by the separate tasks must be divided to run on separate cores.</a:t>
            </a:r>
          </a:p>
          <a:p>
            <a:pPr lvl="1"/>
            <a:r>
              <a:rPr lang="en-US" altLang="zh-CN" dirty="0">
                <a:solidFill>
                  <a:srgbClr val="0000FF"/>
                </a:solidFill>
              </a:rPr>
              <a:t>Data dependency.</a:t>
            </a:r>
            <a:r>
              <a:rPr lang="en-US" altLang="zh-CN" dirty="0"/>
              <a:t> When one task depends on data from another, programmers must ensure that the execution of the tasks is synchronized to accommodate the data dependency. </a:t>
            </a:r>
          </a:p>
          <a:p>
            <a:pPr lvl="1"/>
            <a:r>
              <a:rPr lang="en-US" altLang="zh-CN" dirty="0">
                <a:solidFill>
                  <a:srgbClr val="0000FF"/>
                </a:solidFill>
              </a:rPr>
              <a:t>Testing and debugging.</a:t>
            </a:r>
            <a:r>
              <a:rPr lang="en-US" altLang="zh-CN" dirty="0"/>
              <a:t> When a program is running in parallel on multiple cores, many different execution paths are possible. Testing and debugging such concurrent programs is inherently more difficult.</a:t>
            </a:r>
            <a:endParaRPr lang="zh-CN" altLang="en-US" dirty="0"/>
          </a:p>
        </p:txBody>
      </p:sp>
      <p:sp>
        <p:nvSpPr>
          <p:cNvPr id="4" name="灯片编号占位符 3"/>
          <p:cNvSpPr>
            <a:spLocks noGrp="1"/>
          </p:cNvSpPr>
          <p:nvPr>
            <p:ph type="sldNum" sz="quarter" idx="10"/>
          </p:nvPr>
        </p:nvSpPr>
        <p:spPr/>
        <p:txBody>
          <a:bodyPr/>
          <a:lstStyle/>
          <a:p>
            <a:pPr>
              <a:defRPr/>
            </a:pPr>
            <a:fld id="{FC083414-67DD-4026-BC1F-C45EDDE6F9A8}" type="slidenum">
              <a:rPr lang="en-US" altLang="zh-CN" smtClean="0"/>
              <a:pPr>
                <a:defRPr/>
              </a:pPr>
              <a:t>15</a:t>
            </a:fld>
            <a:endParaRPr lang="en-US" altLang="zh-CN" dirty="0"/>
          </a:p>
        </p:txBody>
      </p:sp>
      <p:sp>
        <p:nvSpPr>
          <p:cNvPr id="5" name="动作按钮: 结束 6">
            <a:hlinkClick r:id="" action="ppaction://noaction" highlightClick="1"/>
            <a:extLst>
              <a:ext uri="{FF2B5EF4-FFF2-40B4-BE49-F238E27FC236}">
                <a16:creationId xmlns:a16="http://schemas.microsoft.com/office/drawing/2014/main" id="{3DE3940E-B5B4-1E7F-C425-10AB5EC205FE}"/>
              </a:ext>
            </a:extLst>
          </p:cNvPr>
          <p:cNvSpPr/>
          <p:nvPr/>
        </p:nvSpPr>
        <p:spPr bwMode="auto">
          <a:xfrm>
            <a:off x="11694670"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44467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32"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circle(ou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zh-CN" dirty="0"/>
              <a:t>4.2  Multithreading Models</a:t>
            </a:r>
          </a:p>
        </p:txBody>
      </p:sp>
      <p:sp>
        <p:nvSpPr>
          <p:cNvPr id="13316" name="Rectangle 3"/>
          <p:cNvSpPr>
            <a:spLocks noGrp="1" noChangeArrowheads="1"/>
          </p:cNvSpPr>
          <p:nvPr>
            <p:ph idx="1"/>
          </p:nvPr>
        </p:nvSpPr>
        <p:spPr/>
        <p:txBody>
          <a:bodyPr/>
          <a:lstStyle/>
          <a:p>
            <a:r>
              <a:rPr lang="en-US" altLang="zh-CN" dirty="0"/>
              <a:t>Support for threads may be provided either at the user level, or by the kernel</a:t>
            </a:r>
          </a:p>
          <a:p>
            <a:pPr lvl="1"/>
            <a:r>
              <a:rPr lang="en-US" altLang="zh-CN" dirty="0">
                <a:solidFill>
                  <a:srgbClr val="0000FF"/>
                </a:solidFill>
              </a:rPr>
              <a:t>User threads</a:t>
            </a:r>
            <a:r>
              <a:rPr lang="en-US" altLang="zh-CN" dirty="0"/>
              <a:t>, supported above the kernel and are managed without kernel support.</a:t>
            </a:r>
          </a:p>
          <a:p>
            <a:pPr lvl="1"/>
            <a:r>
              <a:rPr lang="en-US" altLang="zh-CN" dirty="0">
                <a:solidFill>
                  <a:srgbClr val="0000FF"/>
                </a:solidFill>
              </a:rPr>
              <a:t>Kernel threads</a:t>
            </a:r>
            <a:r>
              <a:rPr lang="en-US" altLang="zh-CN" dirty="0"/>
              <a:t>, supported and managed directly by the operating system.</a:t>
            </a:r>
          </a:p>
          <a:p>
            <a:r>
              <a:rPr lang="en-US" altLang="zh-CN" dirty="0"/>
              <a:t>Ultimately, a relationship must exist between user threads and kernel threads.</a:t>
            </a:r>
          </a:p>
          <a:p>
            <a:pPr lvl="1" eaLnBrk="1" hangingPunct="1"/>
            <a:r>
              <a:rPr lang="en-US" altLang="zh-CN" dirty="0"/>
              <a:t>Three common types of threading implementation</a:t>
            </a:r>
          </a:p>
          <a:p>
            <a:pPr lvl="2" eaLnBrk="1" hangingPunct="1"/>
            <a:r>
              <a:rPr lang="en-US" altLang="zh-CN" sz="2400" dirty="0"/>
              <a:t>Many-to-One</a:t>
            </a:r>
          </a:p>
          <a:p>
            <a:pPr lvl="2" eaLnBrk="1" hangingPunct="1"/>
            <a:r>
              <a:rPr lang="en-US" altLang="zh-CN" sz="2400" dirty="0"/>
              <a:t>One-to-One</a:t>
            </a:r>
          </a:p>
          <a:p>
            <a:pPr lvl="2" eaLnBrk="1" hangingPunct="1"/>
            <a:r>
              <a:rPr lang="en-US" altLang="zh-CN" sz="2400" dirty="0"/>
              <a:t>Many-to-Many</a:t>
            </a:r>
          </a:p>
        </p:txBody>
      </p:sp>
      <p:sp>
        <p:nvSpPr>
          <p:cNvPr id="13314"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FF78F93-474C-41D4-BB16-394E3D021322}" type="slidenum">
              <a:rPr lang="en-US" altLang="zh-CN" sz="1400">
                <a:latin typeface="Arial" charset="0"/>
              </a:rPr>
              <a:pPr eaLnBrk="1" hangingPunct="1"/>
              <a:t>16</a:t>
            </a:fld>
            <a:endParaRPr lang="en-US" altLang="zh-CN"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animEffect transition="in" filter="wipe(left)">
                                      <p:cBhvr>
                                        <p:cTn id="7" dur="500"/>
                                        <p:tgtEl>
                                          <p:spTgt spid="1331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316">
                                            <p:txEl>
                                              <p:pRg st="1" end="1"/>
                                            </p:txEl>
                                          </p:spTgt>
                                        </p:tgtEl>
                                        <p:attrNameLst>
                                          <p:attrName>style.visibility</p:attrName>
                                        </p:attrNameLst>
                                      </p:cBhvr>
                                      <p:to>
                                        <p:strVal val="visible"/>
                                      </p:to>
                                    </p:set>
                                    <p:animEffect transition="in" filter="wipe(left)">
                                      <p:cBhvr>
                                        <p:cTn id="10" dur="500"/>
                                        <p:tgtEl>
                                          <p:spTgt spid="1331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316">
                                            <p:txEl>
                                              <p:pRg st="2" end="2"/>
                                            </p:txEl>
                                          </p:spTgt>
                                        </p:tgtEl>
                                        <p:attrNameLst>
                                          <p:attrName>style.visibility</p:attrName>
                                        </p:attrNameLst>
                                      </p:cBhvr>
                                      <p:to>
                                        <p:strVal val="visible"/>
                                      </p:to>
                                    </p:set>
                                    <p:animEffect transition="in" filter="wipe(left)">
                                      <p:cBhvr>
                                        <p:cTn id="13" dur="500"/>
                                        <p:tgtEl>
                                          <p:spTgt spid="1331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3316">
                                            <p:txEl>
                                              <p:pRg st="3" end="3"/>
                                            </p:txEl>
                                          </p:spTgt>
                                        </p:tgtEl>
                                        <p:attrNameLst>
                                          <p:attrName>style.visibility</p:attrName>
                                        </p:attrNameLst>
                                      </p:cBhvr>
                                      <p:to>
                                        <p:strVal val="visible"/>
                                      </p:to>
                                    </p:set>
                                    <p:animEffect transition="in" filter="wipe(left)">
                                      <p:cBhvr>
                                        <p:cTn id="18" dur="500"/>
                                        <p:tgtEl>
                                          <p:spTgt spid="13316">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3316">
                                            <p:txEl>
                                              <p:pRg st="4" end="4"/>
                                            </p:txEl>
                                          </p:spTgt>
                                        </p:tgtEl>
                                        <p:attrNameLst>
                                          <p:attrName>style.visibility</p:attrName>
                                        </p:attrNameLst>
                                      </p:cBhvr>
                                      <p:to>
                                        <p:strVal val="visible"/>
                                      </p:to>
                                    </p:set>
                                    <p:animEffect transition="in" filter="wipe(left)">
                                      <p:cBhvr>
                                        <p:cTn id="21" dur="500"/>
                                        <p:tgtEl>
                                          <p:spTgt spid="13316">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3316">
                                            <p:txEl>
                                              <p:pRg st="5" end="5"/>
                                            </p:txEl>
                                          </p:spTgt>
                                        </p:tgtEl>
                                        <p:attrNameLst>
                                          <p:attrName>style.visibility</p:attrName>
                                        </p:attrNameLst>
                                      </p:cBhvr>
                                      <p:to>
                                        <p:strVal val="visible"/>
                                      </p:to>
                                    </p:set>
                                    <p:animEffect transition="in" filter="wipe(left)">
                                      <p:cBhvr>
                                        <p:cTn id="24" dur="500"/>
                                        <p:tgtEl>
                                          <p:spTgt spid="13316">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3316">
                                            <p:txEl>
                                              <p:pRg st="6" end="6"/>
                                            </p:txEl>
                                          </p:spTgt>
                                        </p:tgtEl>
                                        <p:attrNameLst>
                                          <p:attrName>style.visibility</p:attrName>
                                        </p:attrNameLst>
                                      </p:cBhvr>
                                      <p:to>
                                        <p:strVal val="visible"/>
                                      </p:to>
                                    </p:set>
                                    <p:animEffect transition="in" filter="wipe(left)">
                                      <p:cBhvr>
                                        <p:cTn id="27" dur="500"/>
                                        <p:tgtEl>
                                          <p:spTgt spid="13316">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3316">
                                            <p:txEl>
                                              <p:pRg st="7" end="7"/>
                                            </p:txEl>
                                          </p:spTgt>
                                        </p:tgtEl>
                                        <p:attrNameLst>
                                          <p:attrName>style.visibility</p:attrName>
                                        </p:attrNameLst>
                                      </p:cBhvr>
                                      <p:to>
                                        <p:strVal val="visible"/>
                                      </p:to>
                                    </p:set>
                                    <p:animEffect transition="in" filter="wipe(left)">
                                      <p:cBhvr>
                                        <p:cTn id="30" dur="500"/>
                                        <p:tgtEl>
                                          <p:spTgt spid="133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solidFill>
            <a:srgbClr val="002060"/>
          </a:solidFill>
        </p:spPr>
        <p:txBody>
          <a:bodyPr/>
          <a:lstStyle/>
          <a:p>
            <a:pPr eaLnBrk="1" hangingPunct="1"/>
            <a:r>
              <a:rPr lang="en-US" altLang="zh-CN" dirty="0"/>
              <a:t>User Threads</a:t>
            </a:r>
          </a:p>
        </p:txBody>
      </p:sp>
      <p:sp>
        <p:nvSpPr>
          <p:cNvPr id="200707" name="Rectangle 3"/>
          <p:cNvSpPr>
            <a:spLocks noGrp="1" noChangeArrowheads="1"/>
          </p:cNvSpPr>
          <p:nvPr>
            <p:ph sz="half" idx="1"/>
          </p:nvPr>
        </p:nvSpPr>
        <p:spPr/>
        <p:txBody>
          <a:bodyPr>
            <a:normAutofit fontScale="92500" lnSpcReduction="10000"/>
          </a:bodyPr>
          <a:lstStyle/>
          <a:p>
            <a:pPr eaLnBrk="1" hangingPunct="1"/>
            <a:r>
              <a:rPr lang="en-US" altLang="zh-CN" dirty="0"/>
              <a:t>All thread management is done by the application.</a:t>
            </a:r>
          </a:p>
          <a:p>
            <a:pPr lvl="1" eaLnBrk="1" hangingPunct="1"/>
            <a:r>
              <a:rPr lang="en-US" altLang="zh-CN" dirty="0"/>
              <a:t>The kernel is not aware of the existence of threads.</a:t>
            </a:r>
          </a:p>
          <a:p>
            <a:pPr eaLnBrk="1" hangingPunct="1"/>
            <a:r>
              <a:rPr lang="en-US" altLang="zh-CN" dirty="0"/>
              <a:t>User threads are supported above the kernel and are implemented by a thread library at the user level.</a:t>
            </a:r>
          </a:p>
          <a:p>
            <a:pPr lvl="1" eaLnBrk="1" hangingPunct="1"/>
            <a:r>
              <a:rPr lang="en-US" altLang="zh-CN" dirty="0"/>
              <a:t>The library provides support for thread creation, scheduling, and management with no support from the kernel.</a:t>
            </a:r>
          </a:p>
          <a:p>
            <a:pPr eaLnBrk="1" hangingPunct="1"/>
            <a:r>
              <a:rPr lang="en-US" altLang="zh-CN" dirty="0"/>
              <a:t>Three primary thread libraries:</a:t>
            </a:r>
          </a:p>
          <a:p>
            <a:pPr lvl="1" eaLnBrk="1" hangingPunct="1"/>
            <a:r>
              <a:rPr lang="en-US" altLang="zh-CN" dirty="0"/>
              <a:t> POSIX </a:t>
            </a:r>
            <a:r>
              <a:rPr lang="en-US" altLang="zh-CN" dirty="0" err="1"/>
              <a:t>Pthreads</a:t>
            </a:r>
            <a:endParaRPr lang="en-US" altLang="zh-CN" i="1" dirty="0"/>
          </a:p>
          <a:p>
            <a:pPr lvl="1" eaLnBrk="1" hangingPunct="1"/>
            <a:r>
              <a:rPr lang="en-US" altLang="zh-CN" dirty="0"/>
              <a:t> Win32 threads</a:t>
            </a:r>
          </a:p>
          <a:p>
            <a:pPr lvl="1" eaLnBrk="1" hangingPunct="1"/>
            <a:r>
              <a:rPr lang="en-US" altLang="zh-CN" dirty="0"/>
              <a:t> Java threads</a:t>
            </a:r>
            <a:endParaRPr lang="en-US" altLang="zh-CN" i="1" dirty="0"/>
          </a:p>
        </p:txBody>
      </p:sp>
      <p:sp>
        <p:nvSpPr>
          <p:cNvPr id="2" name="内容占位符 1">
            <a:extLst>
              <a:ext uri="{FF2B5EF4-FFF2-40B4-BE49-F238E27FC236}">
                <a16:creationId xmlns:a16="http://schemas.microsoft.com/office/drawing/2014/main" id="{0903C728-720F-4449-948E-C9D89F3F1B63}"/>
              </a:ext>
            </a:extLst>
          </p:cNvPr>
          <p:cNvSpPr>
            <a:spLocks noGrp="1"/>
          </p:cNvSpPr>
          <p:nvPr>
            <p:ph sz="half" idx="2"/>
          </p:nvPr>
        </p:nvSpPr>
        <p:spPr/>
        <p:txBody>
          <a:bodyPr>
            <a:normAutofit fontScale="92500" lnSpcReduction="10000"/>
          </a:bodyPr>
          <a:lstStyle/>
          <a:p>
            <a:pPr eaLnBrk="1" hangingPunct="1">
              <a:lnSpc>
                <a:spcPct val="90000"/>
              </a:lnSpc>
            </a:pPr>
            <a:r>
              <a:rPr lang="en-US" altLang="zh-CN" dirty="0"/>
              <a:t>Supported directly by the operating system.</a:t>
            </a:r>
          </a:p>
          <a:p>
            <a:pPr lvl="1" eaLnBrk="1" hangingPunct="1">
              <a:lnSpc>
                <a:spcPct val="90000"/>
              </a:lnSpc>
            </a:pPr>
            <a:r>
              <a:rPr lang="en-US" altLang="zh-CN" dirty="0"/>
              <a:t>The Kernel performs thread creation, scheduling, and management in kernel space.</a:t>
            </a:r>
          </a:p>
          <a:p>
            <a:pPr eaLnBrk="1" hangingPunct="1">
              <a:lnSpc>
                <a:spcPct val="90000"/>
              </a:lnSpc>
            </a:pPr>
            <a:r>
              <a:rPr lang="en-US" altLang="zh-CN" dirty="0"/>
              <a:t>Kernel maintains context information for the process and the threads.</a:t>
            </a:r>
          </a:p>
          <a:p>
            <a:pPr eaLnBrk="1" hangingPunct="1">
              <a:lnSpc>
                <a:spcPct val="90000"/>
              </a:lnSpc>
            </a:pPr>
            <a:r>
              <a:rPr lang="en-US" altLang="zh-CN" dirty="0"/>
              <a:t>Scheduling is done on a thread basis.</a:t>
            </a:r>
          </a:p>
          <a:p>
            <a:pPr eaLnBrk="1" hangingPunct="1">
              <a:lnSpc>
                <a:spcPct val="90000"/>
              </a:lnSpc>
            </a:pPr>
            <a:r>
              <a:rPr lang="en-US" altLang="zh-CN" dirty="0"/>
              <a:t>Examples of systems supporting kernel threads</a:t>
            </a:r>
          </a:p>
          <a:p>
            <a:pPr lvl="1" eaLnBrk="1" hangingPunct="1">
              <a:lnSpc>
                <a:spcPct val="90000"/>
              </a:lnSpc>
            </a:pPr>
            <a:r>
              <a:rPr lang="en-US" altLang="zh-CN" dirty="0"/>
              <a:t>Windows XP/2000</a:t>
            </a:r>
          </a:p>
          <a:p>
            <a:pPr lvl="1" eaLnBrk="1" hangingPunct="1">
              <a:lnSpc>
                <a:spcPct val="90000"/>
              </a:lnSpc>
            </a:pPr>
            <a:r>
              <a:rPr lang="en-US" altLang="zh-CN" dirty="0"/>
              <a:t>Solaris</a:t>
            </a:r>
          </a:p>
          <a:p>
            <a:pPr lvl="1" eaLnBrk="1" hangingPunct="1">
              <a:lnSpc>
                <a:spcPct val="90000"/>
              </a:lnSpc>
            </a:pPr>
            <a:r>
              <a:rPr lang="en-US" altLang="zh-CN" dirty="0"/>
              <a:t>Linux</a:t>
            </a:r>
          </a:p>
          <a:p>
            <a:pPr lvl="1" eaLnBrk="1" hangingPunct="1">
              <a:lnSpc>
                <a:spcPct val="90000"/>
              </a:lnSpc>
            </a:pPr>
            <a:r>
              <a:rPr lang="en-US" altLang="zh-CN" dirty="0"/>
              <a:t>Tru64 UNIX</a:t>
            </a:r>
          </a:p>
          <a:p>
            <a:pPr lvl="1" eaLnBrk="1" hangingPunct="1">
              <a:lnSpc>
                <a:spcPct val="90000"/>
              </a:lnSpc>
            </a:pPr>
            <a:r>
              <a:rPr lang="en-US" altLang="zh-CN" dirty="0"/>
              <a:t>Mac OS X</a:t>
            </a:r>
          </a:p>
          <a:p>
            <a:endParaRPr lang="zh-CN" altLang="en-US" dirty="0"/>
          </a:p>
        </p:txBody>
      </p:sp>
      <p:sp>
        <p:nvSpPr>
          <p:cNvPr id="14338"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7360F5D-40DA-42BF-8430-75E5ABE8CA35}" type="slidenum">
              <a:rPr lang="en-US" altLang="zh-CN" sz="1400">
                <a:latin typeface="Arial" charset="0"/>
              </a:rPr>
              <a:pPr eaLnBrk="1" hangingPunct="1"/>
              <a:t>17</a:t>
            </a:fld>
            <a:endParaRPr lang="en-US" altLang="zh-CN" sz="1400">
              <a:latin typeface="Arial" charset="0"/>
            </a:endParaRPr>
          </a:p>
        </p:txBody>
      </p:sp>
      <p:sp>
        <p:nvSpPr>
          <p:cNvPr id="6" name="Rectangle 2">
            <a:extLst>
              <a:ext uri="{FF2B5EF4-FFF2-40B4-BE49-F238E27FC236}">
                <a16:creationId xmlns:a16="http://schemas.microsoft.com/office/drawing/2014/main" id="{D953D177-046F-4EA1-9E03-609E64643C59}"/>
              </a:ext>
            </a:extLst>
          </p:cNvPr>
          <p:cNvSpPr txBox="1">
            <a:spLocks noChangeArrowheads="1"/>
          </p:cNvSpPr>
          <p:nvPr/>
        </p:nvSpPr>
        <p:spPr bwMode="auto">
          <a:xfrm>
            <a:off x="6231014" y="134710"/>
            <a:ext cx="5695385" cy="684000"/>
          </a:xfrm>
          <a:prstGeom prst="rect">
            <a:avLst/>
          </a:prstGeom>
          <a:solidFill>
            <a:srgbClr val="002060"/>
          </a:solid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4000" b="1">
                <a:ln>
                  <a:noFill/>
                </a:ln>
                <a:solidFill>
                  <a:srgbClr val="FF3300"/>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a:lstStyle>
          <a:p>
            <a:r>
              <a:rPr lang="en-US" altLang="zh-CN" kern="0" dirty="0">
                <a:solidFill>
                  <a:schemeClr val="bg1"/>
                </a:solidFill>
              </a:rPr>
              <a:t>Kernel Threads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wipe(left)">
                                      <p:cBhvr>
                                        <p:cTn id="7" dur="500"/>
                                        <p:tgtEl>
                                          <p:spTgt spid="20070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0707">
                                            <p:txEl>
                                              <p:pRg st="1" end="1"/>
                                            </p:txEl>
                                          </p:spTgt>
                                        </p:tgtEl>
                                        <p:attrNameLst>
                                          <p:attrName>style.visibility</p:attrName>
                                        </p:attrNameLst>
                                      </p:cBhvr>
                                      <p:to>
                                        <p:strVal val="visible"/>
                                      </p:to>
                                    </p:set>
                                    <p:animEffect transition="in" filter="wipe(left)">
                                      <p:cBhvr>
                                        <p:cTn id="10" dur="500"/>
                                        <p:tgtEl>
                                          <p:spTgt spid="2007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00707">
                                            <p:txEl>
                                              <p:pRg st="2" end="2"/>
                                            </p:txEl>
                                          </p:spTgt>
                                        </p:tgtEl>
                                        <p:attrNameLst>
                                          <p:attrName>style.visibility</p:attrName>
                                        </p:attrNameLst>
                                      </p:cBhvr>
                                      <p:to>
                                        <p:strVal val="visible"/>
                                      </p:to>
                                    </p:set>
                                    <p:animEffect transition="in" filter="wipe(left)">
                                      <p:cBhvr>
                                        <p:cTn id="15" dur="500"/>
                                        <p:tgtEl>
                                          <p:spTgt spid="20070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0707">
                                            <p:txEl>
                                              <p:pRg st="3" end="3"/>
                                            </p:txEl>
                                          </p:spTgt>
                                        </p:tgtEl>
                                        <p:attrNameLst>
                                          <p:attrName>style.visibility</p:attrName>
                                        </p:attrNameLst>
                                      </p:cBhvr>
                                      <p:to>
                                        <p:strVal val="visible"/>
                                      </p:to>
                                    </p:set>
                                    <p:animEffect transition="in" filter="wipe(left)">
                                      <p:cBhvr>
                                        <p:cTn id="18" dur="500"/>
                                        <p:tgtEl>
                                          <p:spTgt spid="20070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0707">
                                            <p:txEl>
                                              <p:pRg st="4" end="4"/>
                                            </p:txEl>
                                          </p:spTgt>
                                        </p:tgtEl>
                                        <p:attrNameLst>
                                          <p:attrName>style.visibility</p:attrName>
                                        </p:attrNameLst>
                                      </p:cBhvr>
                                      <p:to>
                                        <p:strVal val="visible"/>
                                      </p:to>
                                    </p:set>
                                    <p:animEffect transition="in" filter="wipe(left)">
                                      <p:cBhvr>
                                        <p:cTn id="23" dur="500"/>
                                        <p:tgtEl>
                                          <p:spTgt spid="20070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0707">
                                            <p:txEl>
                                              <p:pRg st="5" end="5"/>
                                            </p:txEl>
                                          </p:spTgt>
                                        </p:tgtEl>
                                        <p:attrNameLst>
                                          <p:attrName>style.visibility</p:attrName>
                                        </p:attrNameLst>
                                      </p:cBhvr>
                                      <p:to>
                                        <p:strVal val="visible"/>
                                      </p:to>
                                    </p:set>
                                    <p:animEffect transition="in" filter="wipe(left)">
                                      <p:cBhvr>
                                        <p:cTn id="26" dur="500"/>
                                        <p:tgtEl>
                                          <p:spTgt spid="20070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00707">
                                            <p:txEl>
                                              <p:pRg st="6" end="6"/>
                                            </p:txEl>
                                          </p:spTgt>
                                        </p:tgtEl>
                                        <p:attrNameLst>
                                          <p:attrName>style.visibility</p:attrName>
                                        </p:attrNameLst>
                                      </p:cBhvr>
                                      <p:to>
                                        <p:strVal val="visible"/>
                                      </p:to>
                                    </p:set>
                                    <p:animEffect transition="in" filter="wipe(left)">
                                      <p:cBhvr>
                                        <p:cTn id="29" dur="500"/>
                                        <p:tgtEl>
                                          <p:spTgt spid="200707">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00707">
                                            <p:txEl>
                                              <p:pRg st="7" end="7"/>
                                            </p:txEl>
                                          </p:spTgt>
                                        </p:tgtEl>
                                        <p:attrNameLst>
                                          <p:attrName>style.visibility</p:attrName>
                                        </p:attrNameLst>
                                      </p:cBhvr>
                                      <p:to>
                                        <p:strVal val="visible"/>
                                      </p:to>
                                    </p:set>
                                    <p:animEffect transition="in" filter="wipe(left)">
                                      <p:cBhvr>
                                        <p:cTn id="32" dur="500"/>
                                        <p:tgtEl>
                                          <p:spTgt spid="20070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
                                            <p:txEl>
                                              <p:pRg st="1" end="1"/>
                                            </p:txEl>
                                          </p:spTgt>
                                        </p:tgtEl>
                                        <p:attrNameLst>
                                          <p:attrName>style.visibility</p:attrName>
                                        </p:attrNameLst>
                                      </p:cBhvr>
                                      <p:to>
                                        <p:strVal val="visible"/>
                                      </p:to>
                                    </p:set>
                                    <p:animEffect transition="in" filter="wipe(left)">
                                      <p:cBhvr>
                                        <p:cTn id="45" dur="500"/>
                                        <p:tgtEl>
                                          <p:spTgt spid="2">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
                                            <p:txEl>
                                              <p:pRg st="3" end="3"/>
                                            </p:txEl>
                                          </p:spTgt>
                                        </p:tgtEl>
                                        <p:attrNameLst>
                                          <p:attrName>style.visibility</p:attrName>
                                        </p:attrNameLst>
                                      </p:cBhvr>
                                      <p:to>
                                        <p:strVal val="visible"/>
                                      </p:to>
                                    </p:set>
                                    <p:animEffect transition="in" filter="wipe(left)">
                                      <p:cBhvr>
                                        <p:cTn id="55" dur="500"/>
                                        <p:tgtEl>
                                          <p:spTgt spid="2">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
                                            <p:txEl>
                                              <p:pRg st="4" end="4"/>
                                            </p:txEl>
                                          </p:spTgt>
                                        </p:tgtEl>
                                        <p:attrNameLst>
                                          <p:attrName>style.visibility</p:attrName>
                                        </p:attrNameLst>
                                      </p:cBhvr>
                                      <p:to>
                                        <p:strVal val="visible"/>
                                      </p:to>
                                    </p:set>
                                    <p:animEffect transition="in" filter="wipe(left)">
                                      <p:cBhvr>
                                        <p:cTn id="60" dur="500"/>
                                        <p:tgtEl>
                                          <p:spTgt spid="2">
                                            <p:txEl>
                                              <p:pRg st="4" end="4"/>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2">
                                            <p:txEl>
                                              <p:pRg st="5" end="5"/>
                                            </p:txEl>
                                          </p:spTgt>
                                        </p:tgtEl>
                                        <p:attrNameLst>
                                          <p:attrName>style.visibility</p:attrName>
                                        </p:attrNameLst>
                                      </p:cBhvr>
                                      <p:to>
                                        <p:strVal val="visible"/>
                                      </p:to>
                                    </p:set>
                                    <p:animEffect transition="in" filter="wipe(left)">
                                      <p:cBhvr>
                                        <p:cTn id="63" dur="500"/>
                                        <p:tgtEl>
                                          <p:spTgt spid="2">
                                            <p:txEl>
                                              <p:pRg st="5" end="5"/>
                                            </p:txEl>
                                          </p:spTgt>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2">
                                            <p:txEl>
                                              <p:pRg st="6" end="6"/>
                                            </p:txEl>
                                          </p:spTgt>
                                        </p:tgtEl>
                                        <p:attrNameLst>
                                          <p:attrName>style.visibility</p:attrName>
                                        </p:attrNameLst>
                                      </p:cBhvr>
                                      <p:to>
                                        <p:strVal val="visible"/>
                                      </p:to>
                                    </p:set>
                                    <p:animEffect transition="in" filter="wipe(left)">
                                      <p:cBhvr>
                                        <p:cTn id="66" dur="500"/>
                                        <p:tgtEl>
                                          <p:spTgt spid="2">
                                            <p:txEl>
                                              <p:pRg st="6" end="6"/>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2">
                                            <p:txEl>
                                              <p:pRg st="7" end="7"/>
                                            </p:txEl>
                                          </p:spTgt>
                                        </p:tgtEl>
                                        <p:attrNameLst>
                                          <p:attrName>style.visibility</p:attrName>
                                        </p:attrNameLst>
                                      </p:cBhvr>
                                      <p:to>
                                        <p:strVal val="visible"/>
                                      </p:to>
                                    </p:set>
                                    <p:animEffect transition="in" filter="wipe(left)">
                                      <p:cBhvr>
                                        <p:cTn id="69" dur="500"/>
                                        <p:tgtEl>
                                          <p:spTgt spid="2">
                                            <p:txEl>
                                              <p:pRg st="7" end="7"/>
                                            </p:txEl>
                                          </p:spTgt>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
                                            <p:txEl>
                                              <p:pRg st="8" end="8"/>
                                            </p:txEl>
                                          </p:spTgt>
                                        </p:tgtEl>
                                        <p:attrNameLst>
                                          <p:attrName>style.visibility</p:attrName>
                                        </p:attrNameLst>
                                      </p:cBhvr>
                                      <p:to>
                                        <p:strVal val="visible"/>
                                      </p:to>
                                    </p:set>
                                    <p:animEffect transition="in" filter="wipe(left)">
                                      <p:cBhvr>
                                        <p:cTn id="72" dur="500"/>
                                        <p:tgtEl>
                                          <p:spTgt spid="2">
                                            <p:txEl>
                                              <p:pRg st="8" end="8"/>
                                            </p:txEl>
                                          </p:spTgt>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
                                            <p:txEl>
                                              <p:pRg st="9" end="9"/>
                                            </p:txEl>
                                          </p:spTgt>
                                        </p:tgtEl>
                                        <p:attrNameLst>
                                          <p:attrName>style.visibility</p:attrName>
                                        </p:attrNameLst>
                                      </p:cBhvr>
                                      <p:to>
                                        <p:strVal val="visible"/>
                                      </p:to>
                                    </p:set>
                                    <p:animEffect transition="in" filter="wipe(left)">
                                      <p:cBhvr>
                                        <p:cTn id="7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p:bldP spid="2" grpId="0" build="p"/>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360001" y="108000"/>
            <a:ext cx="7740000" cy="720000"/>
          </a:xfrm>
        </p:spPr>
        <p:txBody>
          <a:bodyPr/>
          <a:lstStyle/>
          <a:p>
            <a:pPr eaLnBrk="1" hangingPunct="1"/>
            <a:r>
              <a:rPr lang="en-US" altLang="zh-CN" dirty="0"/>
              <a:t>Many-to-One Model</a:t>
            </a:r>
          </a:p>
        </p:txBody>
      </p:sp>
      <p:sp>
        <p:nvSpPr>
          <p:cNvPr id="208899" name="Rectangle 3"/>
          <p:cNvSpPr>
            <a:spLocks noGrp="1" noChangeArrowheads="1"/>
          </p:cNvSpPr>
          <p:nvPr>
            <p:ph idx="1"/>
          </p:nvPr>
        </p:nvSpPr>
        <p:spPr/>
        <p:txBody>
          <a:bodyPr>
            <a:normAutofit/>
          </a:bodyPr>
          <a:lstStyle/>
          <a:p>
            <a:pPr eaLnBrk="1" hangingPunct="1">
              <a:lnSpc>
                <a:spcPct val="90000"/>
              </a:lnSpc>
            </a:pPr>
            <a:r>
              <a:rPr lang="en-US" altLang="zh-CN" dirty="0"/>
              <a:t>Many user-level threads mapped to </a:t>
            </a:r>
            <a:br>
              <a:rPr lang="en-US" altLang="zh-CN" dirty="0"/>
            </a:br>
            <a:r>
              <a:rPr lang="en-US" altLang="zh-CN" dirty="0"/>
              <a:t>single kernel thread.</a:t>
            </a:r>
          </a:p>
          <a:p>
            <a:pPr eaLnBrk="1" hangingPunct="1">
              <a:lnSpc>
                <a:spcPct val="90000"/>
              </a:lnSpc>
            </a:pPr>
            <a:r>
              <a:rPr lang="en-US" altLang="zh-CN" dirty="0"/>
              <a:t>Thread management is done in user space.</a:t>
            </a:r>
          </a:p>
          <a:p>
            <a:pPr eaLnBrk="1" hangingPunct="1">
              <a:lnSpc>
                <a:spcPct val="90000"/>
              </a:lnSpc>
            </a:pPr>
            <a:r>
              <a:rPr lang="en-US" altLang="zh-CN" dirty="0"/>
              <a:t>The entire process will block if a thread </a:t>
            </a:r>
            <a:br>
              <a:rPr lang="en-US" altLang="zh-CN" dirty="0"/>
            </a:br>
            <a:r>
              <a:rPr lang="en-US" altLang="zh-CN" dirty="0"/>
              <a:t>makes a blocking system call.</a:t>
            </a:r>
          </a:p>
          <a:p>
            <a:pPr eaLnBrk="1" hangingPunct="1">
              <a:lnSpc>
                <a:spcPct val="90000"/>
              </a:lnSpc>
            </a:pPr>
            <a:r>
              <a:rPr lang="en-US" altLang="zh-CN" dirty="0"/>
              <a:t>Multiple threads are unable to run in parallel on multiprocessors.</a:t>
            </a:r>
          </a:p>
          <a:p>
            <a:pPr lvl="1" eaLnBrk="1" hangingPunct="1">
              <a:lnSpc>
                <a:spcPct val="90000"/>
              </a:lnSpc>
            </a:pPr>
            <a:r>
              <a:rPr lang="en-US" altLang="zh-CN" dirty="0"/>
              <a:t>because only one thread can access the kernel at a time.</a:t>
            </a:r>
          </a:p>
          <a:p>
            <a:pPr eaLnBrk="1" hangingPunct="1">
              <a:lnSpc>
                <a:spcPct val="90000"/>
              </a:lnSpc>
            </a:pPr>
            <a:r>
              <a:rPr lang="en-US" altLang="zh-CN" dirty="0"/>
              <a:t>Used on systems that do not support kernel threads.</a:t>
            </a:r>
          </a:p>
          <a:p>
            <a:pPr lvl="1">
              <a:lnSpc>
                <a:spcPct val="90000"/>
              </a:lnSpc>
            </a:pPr>
            <a:r>
              <a:rPr lang="en-US" altLang="en-US" dirty="0"/>
              <a:t>Few systems currently use this model.</a:t>
            </a:r>
            <a:endParaRPr lang="en-US" altLang="zh-CN" dirty="0"/>
          </a:p>
          <a:p>
            <a:pPr eaLnBrk="1" hangingPunct="1">
              <a:lnSpc>
                <a:spcPct val="90000"/>
              </a:lnSpc>
            </a:pPr>
            <a:r>
              <a:rPr lang="en-US" altLang="zh-CN" dirty="0"/>
              <a:t>Example of system uses this model</a:t>
            </a:r>
          </a:p>
          <a:p>
            <a:pPr lvl="1" eaLnBrk="1" hangingPunct="1">
              <a:lnSpc>
                <a:spcPct val="90000"/>
              </a:lnSpc>
            </a:pPr>
            <a:r>
              <a:rPr lang="en-US" altLang="zh-CN" dirty="0"/>
              <a:t>Solaris Green Threads, a thread library available for Solaris 2</a:t>
            </a:r>
          </a:p>
          <a:p>
            <a:pPr lvl="1" eaLnBrk="1" hangingPunct="1">
              <a:lnSpc>
                <a:spcPct val="90000"/>
              </a:lnSpc>
            </a:pPr>
            <a:r>
              <a:rPr lang="en-US" altLang="zh-CN" dirty="0"/>
              <a:t>GNU Portable Threads</a:t>
            </a:r>
          </a:p>
        </p:txBody>
      </p:sp>
      <p:sp>
        <p:nvSpPr>
          <p:cNvPr id="16386"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6AF1FCB-C002-417D-9A1B-9A9A5AF6255B}" type="slidenum">
              <a:rPr lang="en-US" altLang="zh-CN" sz="1400">
                <a:latin typeface="Arial" charset="0"/>
              </a:rPr>
              <a:pPr eaLnBrk="1" hangingPunct="1"/>
              <a:t>18</a:t>
            </a:fld>
            <a:endParaRPr lang="en-US" altLang="zh-CN" sz="1400">
              <a:latin typeface="Arial" charset="0"/>
            </a:endParaRP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8000" y="360832"/>
            <a:ext cx="3600000" cy="2528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927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wipe(left)">
                                      <p:cBhvr>
                                        <p:cTn id="7" dur="500"/>
                                        <p:tgtEl>
                                          <p:spTgt spid="208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899">
                                            <p:txEl>
                                              <p:pRg st="1" end="1"/>
                                            </p:txEl>
                                          </p:spTgt>
                                        </p:tgtEl>
                                        <p:attrNameLst>
                                          <p:attrName>style.visibility</p:attrName>
                                        </p:attrNameLst>
                                      </p:cBhvr>
                                      <p:to>
                                        <p:strVal val="visible"/>
                                      </p:to>
                                    </p:set>
                                    <p:animEffect transition="in" filter="wipe(left)">
                                      <p:cBhvr>
                                        <p:cTn id="12" dur="500"/>
                                        <p:tgtEl>
                                          <p:spTgt spid="208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8899">
                                            <p:txEl>
                                              <p:pRg st="2" end="2"/>
                                            </p:txEl>
                                          </p:spTgt>
                                        </p:tgtEl>
                                        <p:attrNameLst>
                                          <p:attrName>style.visibility</p:attrName>
                                        </p:attrNameLst>
                                      </p:cBhvr>
                                      <p:to>
                                        <p:strVal val="visible"/>
                                      </p:to>
                                    </p:set>
                                    <p:animEffect transition="in" filter="wipe(left)">
                                      <p:cBhvr>
                                        <p:cTn id="17" dur="500"/>
                                        <p:tgtEl>
                                          <p:spTgt spid="208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8899">
                                            <p:txEl>
                                              <p:pRg st="3" end="3"/>
                                            </p:txEl>
                                          </p:spTgt>
                                        </p:tgtEl>
                                        <p:attrNameLst>
                                          <p:attrName>style.visibility</p:attrName>
                                        </p:attrNameLst>
                                      </p:cBhvr>
                                      <p:to>
                                        <p:strVal val="visible"/>
                                      </p:to>
                                    </p:set>
                                    <p:animEffect transition="in" filter="wipe(left)">
                                      <p:cBhvr>
                                        <p:cTn id="22" dur="500"/>
                                        <p:tgtEl>
                                          <p:spTgt spid="208899">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08899">
                                            <p:txEl>
                                              <p:pRg st="4" end="4"/>
                                            </p:txEl>
                                          </p:spTgt>
                                        </p:tgtEl>
                                        <p:attrNameLst>
                                          <p:attrName>style.visibility</p:attrName>
                                        </p:attrNameLst>
                                      </p:cBhvr>
                                      <p:to>
                                        <p:strVal val="visible"/>
                                      </p:to>
                                    </p:set>
                                    <p:animEffect transition="in" filter="wipe(left)">
                                      <p:cBhvr>
                                        <p:cTn id="25" dur="500"/>
                                        <p:tgtEl>
                                          <p:spTgt spid="20889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8899">
                                            <p:txEl>
                                              <p:pRg st="5" end="5"/>
                                            </p:txEl>
                                          </p:spTgt>
                                        </p:tgtEl>
                                        <p:attrNameLst>
                                          <p:attrName>style.visibility</p:attrName>
                                        </p:attrNameLst>
                                      </p:cBhvr>
                                      <p:to>
                                        <p:strVal val="visible"/>
                                      </p:to>
                                    </p:set>
                                    <p:animEffect transition="in" filter="wipe(left)">
                                      <p:cBhvr>
                                        <p:cTn id="30" dur="500"/>
                                        <p:tgtEl>
                                          <p:spTgt spid="208899">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08899">
                                            <p:txEl>
                                              <p:pRg st="6" end="6"/>
                                            </p:txEl>
                                          </p:spTgt>
                                        </p:tgtEl>
                                        <p:attrNameLst>
                                          <p:attrName>style.visibility</p:attrName>
                                        </p:attrNameLst>
                                      </p:cBhvr>
                                      <p:to>
                                        <p:strVal val="visible"/>
                                      </p:to>
                                    </p:set>
                                    <p:animEffect transition="in" filter="wipe(left)">
                                      <p:cBhvr>
                                        <p:cTn id="33" dur="500"/>
                                        <p:tgtEl>
                                          <p:spTgt spid="208899">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08899">
                                            <p:txEl>
                                              <p:pRg st="7" end="7"/>
                                            </p:txEl>
                                          </p:spTgt>
                                        </p:tgtEl>
                                        <p:attrNameLst>
                                          <p:attrName>style.visibility</p:attrName>
                                        </p:attrNameLst>
                                      </p:cBhvr>
                                      <p:to>
                                        <p:strVal val="visible"/>
                                      </p:to>
                                    </p:set>
                                    <p:animEffect transition="in" filter="wipe(left)">
                                      <p:cBhvr>
                                        <p:cTn id="38" dur="500"/>
                                        <p:tgtEl>
                                          <p:spTgt spid="208899">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08899">
                                            <p:txEl>
                                              <p:pRg st="8" end="8"/>
                                            </p:txEl>
                                          </p:spTgt>
                                        </p:tgtEl>
                                        <p:attrNameLst>
                                          <p:attrName>style.visibility</p:attrName>
                                        </p:attrNameLst>
                                      </p:cBhvr>
                                      <p:to>
                                        <p:strVal val="visible"/>
                                      </p:to>
                                    </p:set>
                                    <p:animEffect transition="in" filter="wipe(left)">
                                      <p:cBhvr>
                                        <p:cTn id="41" dur="500"/>
                                        <p:tgtEl>
                                          <p:spTgt spid="208899">
                                            <p:txEl>
                                              <p:pRg st="8" end="8"/>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08899">
                                            <p:txEl>
                                              <p:pRg st="9" end="9"/>
                                            </p:txEl>
                                          </p:spTgt>
                                        </p:tgtEl>
                                        <p:attrNameLst>
                                          <p:attrName>style.visibility</p:attrName>
                                        </p:attrNameLst>
                                      </p:cBhvr>
                                      <p:to>
                                        <p:strVal val="visible"/>
                                      </p:to>
                                    </p:set>
                                    <p:animEffect transition="in" filter="wipe(left)">
                                      <p:cBhvr>
                                        <p:cTn id="44" dur="500"/>
                                        <p:tgtEl>
                                          <p:spTgt spid="2088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solidFill>
            <a:srgbClr val="002060"/>
          </a:solidFill>
        </p:spPr>
        <p:txBody>
          <a:bodyPr/>
          <a:lstStyle/>
          <a:p>
            <a:pPr eaLnBrk="1" hangingPunct="1"/>
            <a:r>
              <a:rPr lang="en-US" altLang="zh-CN" dirty="0"/>
              <a:t>ULT States vs. Process States </a:t>
            </a:r>
          </a:p>
        </p:txBody>
      </p:sp>
      <p:sp>
        <p:nvSpPr>
          <p:cNvPr id="18434"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5B4FFBD-2B8F-4F73-B319-7B4C204CF393}" type="slidenum">
              <a:rPr lang="en-US" altLang="zh-CN" sz="1400">
                <a:latin typeface="Arial" charset="0"/>
              </a:rPr>
              <a:pPr eaLnBrk="1" hangingPunct="1"/>
              <a:t>19</a:t>
            </a:fld>
            <a:endParaRPr lang="en-US" altLang="zh-CN" sz="1400">
              <a:latin typeface="Arial" charset="0"/>
            </a:endParaRPr>
          </a:p>
        </p:txBody>
      </p:sp>
      <p:sp>
        <p:nvSpPr>
          <p:cNvPr id="313384" name="AutoShape 40"/>
          <p:cNvSpPr>
            <a:spLocks noChangeArrowheads="1"/>
          </p:cNvSpPr>
          <p:nvPr/>
        </p:nvSpPr>
        <p:spPr bwMode="auto">
          <a:xfrm>
            <a:off x="8203474" y="5255351"/>
            <a:ext cx="2373133" cy="1197837"/>
          </a:xfrm>
          <a:prstGeom prst="wedgeRectCallout">
            <a:avLst>
              <a:gd name="adj1" fmla="val -40654"/>
              <a:gd name="adj2" fmla="val -167837"/>
            </a:avLst>
          </a:prstGeom>
          <a:solidFill>
            <a:srgbClr val="FD9BA7"/>
          </a:solidFill>
          <a:ln w="9525">
            <a:solidFill>
              <a:schemeClr val="tx1"/>
            </a:solidFill>
            <a:miter lim="800000"/>
            <a:headEnd/>
            <a:tailEnd/>
          </a:ln>
          <a:effectLst/>
        </p:spPr>
        <p:txBody>
          <a:bodyPr/>
          <a:lstStyle/>
          <a:p>
            <a:pPr algn="ctr"/>
            <a:r>
              <a:rPr lang="en-US" altLang="zh-CN" dirty="0"/>
              <a:t>Thread 2 need to coordinate</a:t>
            </a:r>
          </a:p>
          <a:p>
            <a:pPr algn="ctr"/>
            <a:r>
              <a:rPr lang="en-US" altLang="zh-CN" dirty="0"/>
              <a:t>With Thread 1 </a:t>
            </a:r>
          </a:p>
        </p:txBody>
      </p:sp>
      <p:sp>
        <p:nvSpPr>
          <p:cNvPr id="313347" name="Oval 3"/>
          <p:cNvSpPr>
            <a:spLocks noChangeArrowheads="1"/>
          </p:cNvSpPr>
          <p:nvPr/>
        </p:nvSpPr>
        <p:spPr bwMode="auto">
          <a:xfrm>
            <a:off x="2206626" y="1804988"/>
            <a:ext cx="1006475" cy="615950"/>
          </a:xfrm>
          <a:prstGeom prst="ellipse">
            <a:avLst/>
          </a:prstGeom>
          <a:solidFill>
            <a:srgbClr val="66FFFF"/>
          </a:solidFill>
          <a:ln w="9525">
            <a:solidFill>
              <a:schemeClr val="tx1"/>
            </a:solidFill>
            <a:round/>
            <a:headEnd/>
            <a:tailEnd/>
          </a:ln>
          <a:effectLst/>
        </p:spPr>
        <p:txBody>
          <a:bodyPr wrap="none" anchor="ctr"/>
          <a:lstStyle/>
          <a:p>
            <a:pPr algn="ctr"/>
            <a:r>
              <a:rPr lang="en-US" altLang="zh-CN" dirty="0"/>
              <a:t>ready</a:t>
            </a:r>
          </a:p>
        </p:txBody>
      </p:sp>
      <p:sp>
        <p:nvSpPr>
          <p:cNvPr id="313348" name="Oval 4"/>
          <p:cNvSpPr>
            <a:spLocks noChangeArrowheads="1"/>
          </p:cNvSpPr>
          <p:nvPr/>
        </p:nvSpPr>
        <p:spPr bwMode="auto">
          <a:xfrm>
            <a:off x="4438650" y="1804988"/>
            <a:ext cx="1081088" cy="615950"/>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running</a:t>
            </a:r>
          </a:p>
        </p:txBody>
      </p:sp>
      <p:sp>
        <p:nvSpPr>
          <p:cNvPr id="313349" name="Oval 5"/>
          <p:cNvSpPr>
            <a:spLocks noChangeArrowheads="1"/>
          </p:cNvSpPr>
          <p:nvPr/>
        </p:nvSpPr>
        <p:spPr bwMode="auto">
          <a:xfrm>
            <a:off x="3359151" y="2957513"/>
            <a:ext cx="1006475" cy="615950"/>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waiting</a:t>
            </a:r>
          </a:p>
        </p:txBody>
      </p:sp>
      <p:sp>
        <p:nvSpPr>
          <p:cNvPr id="313350" name="Text Box 6"/>
          <p:cNvSpPr txBox="1">
            <a:spLocks noChangeArrowheads="1"/>
          </p:cNvSpPr>
          <p:nvPr/>
        </p:nvSpPr>
        <p:spPr bwMode="auto">
          <a:xfrm>
            <a:off x="3341688" y="1122363"/>
            <a:ext cx="1096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thread1</a:t>
            </a:r>
          </a:p>
        </p:txBody>
      </p:sp>
      <p:cxnSp>
        <p:nvCxnSpPr>
          <p:cNvPr id="313351" name="AutoShape 7"/>
          <p:cNvCxnSpPr>
            <a:cxnSpLocks noChangeShapeType="1"/>
            <a:stCxn id="313347" idx="7"/>
            <a:endCxn id="313348" idx="1"/>
          </p:cNvCxnSpPr>
          <p:nvPr/>
        </p:nvCxnSpPr>
        <p:spPr bwMode="auto">
          <a:xfrm rot="5400000" flipV="1">
            <a:off x="3830638" y="1130301"/>
            <a:ext cx="1588" cy="1531937"/>
          </a:xfrm>
          <a:prstGeom prst="curvedConnector3">
            <a:avLst>
              <a:gd name="adj1" fmla="val -11800000"/>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3352" name="AutoShape 8"/>
          <p:cNvCxnSpPr>
            <a:cxnSpLocks noChangeShapeType="1"/>
            <a:stCxn id="313348" idx="3"/>
            <a:endCxn id="313347" idx="5"/>
          </p:cNvCxnSpPr>
          <p:nvPr/>
        </p:nvCxnSpPr>
        <p:spPr bwMode="auto">
          <a:xfrm rot="5400000">
            <a:off x="3830638" y="1565276"/>
            <a:ext cx="1588" cy="1531937"/>
          </a:xfrm>
          <a:prstGeom prst="curvedConnector3">
            <a:avLst>
              <a:gd name="adj1" fmla="val 7100000"/>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3353" name="AutoShape 9"/>
          <p:cNvCxnSpPr>
            <a:cxnSpLocks noChangeShapeType="1"/>
            <a:stCxn id="313348" idx="4"/>
            <a:endCxn id="313349" idx="7"/>
          </p:cNvCxnSpPr>
          <p:nvPr/>
        </p:nvCxnSpPr>
        <p:spPr bwMode="auto">
          <a:xfrm flipH="1">
            <a:off x="4217988" y="2420938"/>
            <a:ext cx="762000" cy="62706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3354" name="AutoShape 10"/>
          <p:cNvCxnSpPr>
            <a:cxnSpLocks noChangeShapeType="1"/>
            <a:stCxn id="313349" idx="1"/>
            <a:endCxn id="313347" idx="4"/>
          </p:cNvCxnSpPr>
          <p:nvPr/>
        </p:nvCxnSpPr>
        <p:spPr bwMode="auto">
          <a:xfrm flipH="1" flipV="1">
            <a:off x="2709864" y="2420938"/>
            <a:ext cx="796925" cy="62706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3355" name="Oval 11"/>
          <p:cNvSpPr>
            <a:spLocks noChangeArrowheads="1"/>
          </p:cNvSpPr>
          <p:nvPr/>
        </p:nvSpPr>
        <p:spPr bwMode="auto">
          <a:xfrm>
            <a:off x="6743701" y="1804988"/>
            <a:ext cx="1006475" cy="615950"/>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ready</a:t>
            </a:r>
          </a:p>
        </p:txBody>
      </p:sp>
      <p:sp>
        <p:nvSpPr>
          <p:cNvPr id="313356" name="Oval 12"/>
          <p:cNvSpPr>
            <a:spLocks noChangeArrowheads="1"/>
          </p:cNvSpPr>
          <p:nvPr/>
        </p:nvSpPr>
        <p:spPr bwMode="auto">
          <a:xfrm>
            <a:off x="8975725" y="1804988"/>
            <a:ext cx="1081088" cy="61595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running</a:t>
            </a:r>
          </a:p>
        </p:txBody>
      </p:sp>
      <p:sp>
        <p:nvSpPr>
          <p:cNvPr id="313357" name="Oval 13"/>
          <p:cNvSpPr>
            <a:spLocks noChangeArrowheads="1"/>
          </p:cNvSpPr>
          <p:nvPr/>
        </p:nvSpPr>
        <p:spPr bwMode="auto">
          <a:xfrm>
            <a:off x="7896226" y="2957513"/>
            <a:ext cx="1006475" cy="615950"/>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waiting</a:t>
            </a:r>
          </a:p>
        </p:txBody>
      </p:sp>
      <p:sp>
        <p:nvSpPr>
          <p:cNvPr id="313358" name="Text Box 14"/>
          <p:cNvSpPr txBox="1">
            <a:spLocks noChangeArrowheads="1"/>
          </p:cNvSpPr>
          <p:nvPr/>
        </p:nvSpPr>
        <p:spPr bwMode="auto">
          <a:xfrm>
            <a:off x="7878763" y="1122363"/>
            <a:ext cx="1096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thread2</a:t>
            </a:r>
          </a:p>
        </p:txBody>
      </p:sp>
      <p:cxnSp>
        <p:nvCxnSpPr>
          <p:cNvPr id="313359" name="AutoShape 15"/>
          <p:cNvCxnSpPr>
            <a:cxnSpLocks noChangeShapeType="1"/>
            <a:stCxn id="313355" idx="7"/>
            <a:endCxn id="313356" idx="1"/>
          </p:cNvCxnSpPr>
          <p:nvPr/>
        </p:nvCxnSpPr>
        <p:spPr bwMode="auto">
          <a:xfrm rot="5400000" flipV="1">
            <a:off x="8367713" y="1130301"/>
            <a:ext cx="1588" cy="1531937"/>
          </a:xfrm>
          <a:prstGeom prst="curvedConnector3">
            <a:avLst>
              <a:gd name="adj1" fmla="val -11800000"/>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3360" name="AutoShape 16"/>
          <p:cNvCxnSpPr>
            <a:cxnSpLocks noChangeShapeType="1"/>
            <a:stCxn id="313356" idx="3"/>
            <a:endCxn id="313355" idx="5"/>
          </p:cNvCxnSpPr>
          <p:nvPr/>
        </p:nvCxnSpPr>
        <p:spPr bwMode="auto">
          <a:xfrm rot="5400000">
            <a:off x="8367713" y="1565276"/>
            <a:ext cx="1588" cy="1531937"/>
          </a:xfrm>
          <a:prstGeom prst="curvedConnector3">
            <a:avLst>
              <a:gd name="adj1" fmla="val 7100000"/>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3361" name="AutoShape 17"/>
          <p:cNvCxnSpPr>
            <a:cxnSpLocks noChangeShapeType="1"/>
            <a:stCxn id="313356" idx="4"/>
            <a:endCxn id="313357" idx="7"/>
          </p:cNvCxnSpPr>
          <p:nvPr/>
        </p:nvCxnSpPr>
        <p:spPr bwMode="auto">
          <a:xfrm flipH="1">
            <a:off x="8755063" y="2420938"/>
            <a:ext cx="762000" cy="62706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3362" name="AutoShape 18"/>
          <p:cNvCxnSpPr>
            <a:cxnSpLocks noChangeShapeType="1"/>
            <a:stCxn id="313357" idx="1"/>
            <a:endCxn id="313355" idx="4"/>
          </p:cNvCxnSpPr>
          <p:nvPr/>
        </p:nvCxnSpPr>
        <p:spPr bwMode="auto">
          <a:xfrm flipH="1" flipV="1">
            <a:off x="7246939" y="2420938"/>
            <a:ext cx="796925" cy="62706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3363" name="Oval 19"/>
          <p:cNvSpPr>
            <a:spLocks noChangeArrowheads="1"/>
          </p:cNvSpPr>
          <p:nvPr/>
        </p:nvSpPr>
        <p:spPr bwMode="auto">
          <a:xfrm>
            <a:off x="4511676" y="4613275"/>
            <a:ext cx="1006475" cy="615950"/>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ready</a:t>
            </a:r>
          </a:p>
        </p:txBody>
      </p:sp>
      <p:sp>
        <p:nvSpPr>
          <p:cNvPr id="313364" name="Oval 20"/>
          <p:cNvSpPr>
            <a:spLocks noChangeArrowheads="1"/>
          </p:cNvSpPr>
          <p:nvPr/>
        </p:nvSpPr>
        <p:spPr bwMode="auto">
          <a:xfrm>
            <a:off x="6743700" y="4613275"/>
            <a:ext cx="1081088" cy="61595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running</a:t>
            </a:r>
          </a:p>
        </p:txBody>
      </p:sp>
      <p:sp>
        <p:nvSpPr>
          <p:cNvPr id="313365" name="Oval 21"/>
          <p:cNvSpPr>
            <a:spLocks noChangeArrowheads="1"/>
          </p:cNvSpPr>
          <p:nvPr/>
        </p:nvSpPr>
        <p:spPr bwMode="auto">
          <a:xfrm>
            <a:off x="5664201" y="5765800"/>
            <a:ext cx="1006475" cy="615950"/>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waiting</a:t>
            </a:r>
          </a:p>
        </p:txBody>
      </p:sp>
      <p:sp>
        <p:nvSpPr>
          <p:cNvPr id="313366" name="Text Box 22"/>
          <p:cNvSpPr txBox="1">
            <a:spLocks noChangeArrowheads="1"/>
          </p:cNvSpPr>
          <p:nvPr/>
        </p:nvSpPr>
        <p:spPr bwMode="auto">
          <a:xfrm>
            <a:off x="5421314" y="3930650"/>
            <a:ext cx="141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Process A</a:t>
            </a:r>
          </a:p>
        </p:txBody>
      </p:sp>
      <p:cxnSp>
        <p:nvCxnSpPr>
          <p:cNvPr id="313367" name="AutoShape 23"/>
          <p:cNvCxnSpPr>
            <a:cxnSpLocks noChangeShapeType="1"/>
            <a:stCxn id="313363" idx="7"/>
            <a:endCxn id="313364" idx="1"/>
          </p:cNvCxnSpPr>
          <p:nvPr/>
        </p:nvCxnSpPr>
        <p:spPr bwMode="auto">
          <a:xfrm rot="5400000" flipV="1">
            <a:off x="6135689" y="3938589"/>
            <a:ext cx="1587" cy="1531937"/>
          </a:xfrm>
          <a:prstGeom prst="curvedConnector3">
            <a:avLst>
              <a:gd name="adj1" fmla="val -11800000"/>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3368" name="AutoShape 24"/>
          <p:cNvCxnSpPr>
            <a:cxnSpLocks noChangeShapeType="1"/>
            <a:stCxn id="313364" idx="3"/>
            <a:endCxn id="313363" idx="5"/>
          </p:cNvCxnSpPr>
          <p:nvPr/>
        </p:nvCxnSpPr>
        <p:spPr bwMode="auto">
          <a:xfrm rot="5400000">
            <a:off x="6135689" y="4373564"/>
            <a:ext cx="1587" cy="1531937"/>
          </a:xfrm>
          <a:prstGeom prst="curvedConnector3">
            <a:avLst>
              <a:gd name="adj1" fmla="val 7100000"/>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3369" name="AutoShape 25"/>
          <p:cNvCxnSpPr>
            <a:cxnSpLocks noChangeShapeType="1"/>
            <a:stCxn id="313364" idx="4"/>
            <a:endCxn id="313365" idx="7"/>
          </p:cNvCxnSpPr>
          <p:nvPr/>
        </p:nvCxnSpPr>
        <p:spPr bwMode="auto">
          <a:xfrm flipH="1">
            <a:off x="6523038" y="5229226"/>
            <a:ext cx="762000" cy="627063"/>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3370" name="AutoShape 26"/>
          <p:cNvCxnSpPr>
            <a:cxnSpLocks noChangeShapeType="1"/>
            <a:stCxn id="313365" idx="1"/>
            <a:endCxn id="313363" idx="4"/>
          </p:cNvCxnSpPr>
          <p:nvPr/>
        </p:nvCxnSpPr>
        <p:spPr bwMode="auto">
          <a:xfrm flipH="1" flipV="1">
            <a:off x="5014914" y="5229226"/>
            <a:ext cx="796925" cy="627063"/>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13371" name="Group 27"/>
          <p:cNvGrpSpPr>
            <a:grpSpLocks/>
          </p:cNvGrpSpPr>
          <p:nvPr/>
        </p:nvGrpSpPr>
        <p:grpSpPr bwMode="auto">
          <a:xfrm>
            <a:off x="1919288" y="1052514"/>
            <a:ext cx="8424862" cy="5616575"/>
            <a:chOff x="249" y="663"/>
            <a:chExt cx="5307" cy="3538"/>
          </a:xfrm>
        </p:grpSpPr>
        <p:sp>
          <p:nvSpPr>
            <p:cNvPr id="18471" name="Oval 28"/>
            <p:cNvSpPr>
              <a:spLocks noChangeArrowheads="1"/>
            </p:cNvSpPr>
            <p:nvPr/>
          </p:nvSpPr>
          <p:spPr bwMode="auto">
            <a:xfrm>
              <a:off x="249" y="663"/>
              <a:ext cx="2449" cy="1769"/>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2" name="Oval 29"/>
            <p:cNvSpPr>
              <a:spLocks noChangeArrowheads="1"/>
            </p:cNvSpPr>
            <p:nvPr/>
          </p:nvSpPr>
          <p:spPr bwMode="auto">
            <a:xfrm>
              <a:off x="3107" y="663"/>
              <a:ext cx="2449" cy="1769"/>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73" name="Oval 30"/>
            <p:cNvSpPr>
              <a:spLocks noChangeArrowheads="1"/>
            </p:cNvSpPr>
            <p:nvPr/>
          </p:nvSpPr>
          <p:spPr bwMode="auto">
            <a:xfrm>
              <a:off x="1701" y="2432"/>
              <a:ext cx="2449" cy="1769"/>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474" name="Group 31"/>
            <p:cNvGrpSpPr>
              <a:grpSpLocks/>
            </p:cNvGrpSpPr>
            <p:nvPr/>
          </p:nvGrpSpPr>
          <p:grpSpPr bwMode="auto">
            <a:xfrm>
              <a:off x="2562" y="1888"/>
              <a:ext cx="636" cy="544"/>
              <a:chOff x="2562" y="1888"/>
              <a:chExt cx="636" cy="544"/>
            </a:xfrm>
          </p:grpSpPr>
          <p:sp>
            <p:nvSpPr>
              <p:cNvPr id="18475" name="Line 32"/>
              <p:cNvSpPr>
                <a:spLocks noChangeShapeType="1"/>
              </p:cNvSpPr>
              <p:nvPr/>
            </p:nvSpPr>
            <p:spPr bwMode="auto">
              <a:xfrm>
                <a:off x="2562" y="1933"/>
                <a:ext cx="363" cy="22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76" name="Line 33"/>
              <p:cNvSpPr>
                <a:spLocks noChangeShapeType="1"/>
              </p:cNvSpPr>
              <p:nvPr/>
            </p:nvSpPr>
            <p:spPr bwMode="auto">
              <a:xfrm>
                <a:off x="2925" y="2160"/>
                <a:ext cx="0"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77" name="Line 34"/>
              <p:cNvSpPr>
                <a:spLocks noChangeShapeType="1"/>
              </p:cNvSpPr>
              <p:nvPr/>
            </p:nvSpPr>
            <p:spPr bwMode="auto">
              <a:xfrm flipH="1">
                <a:off x="2925" y="1888"/>
                <a:ext cx="273" cy="2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313379" name="AutoShape 35"/>
          <p:cNvSpPr>
            <a:spLocks noChangeArrowheads="1"/>
          </p:cNvSpPr>
          <p:nvPr/>
        </p:nvSpPr>
        <p:spPr bwMode="auto">
          <a:xfrm>
            <a:off x="9111335" y="4014065"/>
            <a:ext cx="2781299" cy="908052"/>
          </a:xfrm>
          <a:prstGeom prst="wedgeRectCallout">
            <a:avLst>
              <a:gd name="adj1" fmla="val -34356"/>
              <a:gd name="adj2" fmla="val -94533"/>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Issue an I/O request,</a:t>
            </a:r>
          </a:p>
          <a:p>
            <a:pPr algn="ctr"/>
            <a:r>
              <a:rPr lang="en-US" altLang="zh-CN"/>
              <a:t>Process A is blocked.</a:t>
            </a:r>
          </a:p>
        </p:txBody>
      </p:sp>
      <p:sp>
        <p:nvSpPr>
          <p:cNvPr id="313380" name="Oval 36"/>
          <p:cNvSpPr>
            <a:spLocks noChangeArrowheads="1"/>
          </p:cNvSpPr>
          <p:nvPr/>
        </p:nvSpPr>
        <p:spPr bwMode="auto">
          <a:xfrm>
            <a:off x="5664201" y="5765800"/>
            <a:ext cx="1006475" cy="61595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waiting</a:t>
            </a:r>
          </a:p>
        </p:txBody>
      </p:sp>
      <p:sp>
        <p:nvSpPr>
          <p:cNvPr id="313381" name="Oval 37"/>
          <p:cNvSpPr>
            <a:spLocks noChangeArrowheads="1"/>
          </p:cNvSpPr>
          <p:nvPr/>
        </p:nvSpPr>
        <p:spPr bwMode="auto">
          <a:xfrm>
            <a:off x="6743700" y="4613275"/>
            <a:ext cx="1081088" cy="615950"/>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running</a:t>
            </a:r>
          </a:p>
        </p:txBody>
      </p:sp>
      <p:sp>
        <p:nvSpPr>
          <p:cNvPr id="313382" name="AutoShape 38"/>
          <p:cNvSpPr>
            <a:spLocks noChangeArrowheads="1"/>
          </p:cNvSpPr>
          <p:nvPr/>
        </p:nvSpPr>
        <p:spPr bwMode="auto">
          <a:xfrm>
            <a:off x="10576607" y="3265488"/>
            <a:ext cx="1306513" cy="493713"/>
          </a:xfrm>
          <a:prstGeom prst="wedgeRectCallout">
            <a:avLst>
              <a:gd name="adj1" fmla="val -75273"/>
              <a:gd name="adj2" fmla="val -119130"/>
            </a:avLst>
          </a:prstGeom>
          <a:solidFill>
            <a:srgbClr val="40E3FE"/>
          </a:solidFill>
          <a:ln w="9525">
            <a:solidFill>
              <a:schemeClr val="tx1"/>
            </a:solidFill>
            <a:miter lim="800000"/>
            <a:headEnd/>
            <a:tailEnd/>
          </a:ln>
          <a:effectLst/>
        </p:spPr>
        <p:txBody>
          <a:bodyPr/>
          <a:lstStyle/>
          <a:p>
            <a:pPr algn="ctr"/>
            <a:r>
              <a:rPr lang="en-US" altLang="zh-CN" dirty="0"/>
              <a:t>Time out</a:t>
            </a:r>
          </a:p>
        </p:txBody>
      </p:sp>
      <p:sp>
        <p:nvSpPr>
          <p:cNvPr id="313383" name="Oval 39"/>
          <p:cNvSpPr>
            <a:spLocks noChangeArrowheads="1"/>
          </p:cNvSpPr>
          <p:nvPr/>
        </p:nvSpPr>
        <p:spPr bwMode="auto">
          <a:xfrm>
            <a:off x="4511676" y="4613275"/>
            <a:ext cx="1006475" cy="615950"/>
          </a:xfrm>
          <a:prstGeom prst="ellipse">
            <a:avLst/>
          </a:prstGeom>
          <a:solidFill>
            <a:srgbClr val="66FFFF"/>
          </a:solidFill>
          <a:ln w="9525">
            <a:solidFill>
              <a:schemeClr val="tx1"/>
            </a:solidFill>
            <a:round/>
            <a:headEnd/>
            <a:tailEnd/>
          </a:ln>
          <a:effectLst/>
        </p:spPr>
        <p:txBody>
          <a:bodyPr wrap="none" anchor="ctr"/>
          <a:lstStyle/>
          <a:p>
            <a:pPr algn="ctr"/>
            <a:r>
              <a:rPr lang="en-US" altLang="zh-CN" dirty="0"/>
              <a:t>ready</a:t>
            </a:r>
          </a:p>
        </p:txBody>
      </p:sp>
      <p:sp>
        <p:nvSpPr>
          <p:cNvPr id="313385" name="Oval 41"/>
          <p:cNvSpPr>
            <a:spLocks noChangeArrowheads="1"/>
          </p:cNvSpPr>
          <p:nvPr/>
        </p:nvSpPr>
        <p:spPr bwMode="auto">
          <a:xfrm>
            <a:off x="8975725" y="1804988"/>
            <a:ext cx="1081088" cy="615950"/>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running</a:t>
            </a:r>
          </a:p>
        </p:txBody>
      </p:sp>
      <p:sp>
        <p:nvSpPr>
          <p:cNvPr id="313386" name="Oval 42"/>
          <p:cNvSpPr>
            <a:spLocks noChangeArrowheads="1"/>
          </p:cNvSpPr>
          <p:nvPr/>
        </p:nvSpPr>
        <p:spPr bwMode="auto">
          <a:xfrm>
            <a:off x="6745289" y="1804988"/>
            <a:ext cx="1006475" cy="615950"/>
          </a:xfrm>
          <a:prstGeom prst="ellipse">
            <a:avLst/>
          </a:prstGeom>
          <a:solidFill>
            <a:srgbClr val="66FFFF"/>
          </a:solidFill>
          <a:ln w="9525">
            <a:solidFill>
              <a:schemeClr val="tx1"/>
            </a:solidFill>
            <a:round/>
            <a:headEnd/>
            <a:tailEnd/>
          </a:ln>
          <a:effectLst/>
        </p:spPr>
        <p:txBody>
          <a:bodyPr wrap="none" anchor="ctr"/>
          <a:lstStyle/>
          <a:p>
            <a:pPr algn="ctr"/>
            <a:r>
              <a:rPr lang="en-US" altLang="zh-CN" dirty="0"/>
              <a:t>ready</a:t>
            </a:r>
          </a:p>
        </p:txBody>
      </p:sp>
      <p:sp>
        <p:nvSpPr>
          <p:cNvPr id="313387" name="Oval 43"/>
          <p:cNvSpPr>
            <a:spLocks noChangeArrowheads="1"/>
          </p:cNvSpPr>
          <p:nvPr/>
        </p:nvSpPr>
        <p:spPr bwMode="auto">
          <a:xfrm>
            <a:off x="2209206" y="1804988"/>
            <a:ext cx="1006475" cy="615950"/>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ready</a:t>
            </a:r>
          </a:p>
        </p:txBody>
      </p:sp>
      <p:sp>
        <p:nvSpPr>
          <p:cNvPr id="313388" name="Oval 44"/>
          <p:cNvSpPr>
            <a:spLocks noChangeArrowheads="1"/>
          </p:cNvSpPr>
          <p:nvPr/>
        </p:nvSpPr>
        <p:spPr bwMode="auto">
          <a:xfrm>
            <a:off x="4440239" y="1804988"/>
            <a:ext cx="1081087" cy="61595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running</a:t>
            </a:r>
          </a:p>
        </p:txBody>
      </p:sp>
    </p:spTree>
    <p:extLst>
      <p:ext uri="{BB962C8B-B14F-4D97-AF65-F5344CB8AC3E}">
        <p14:creationId xmlns:p14="http://schemas.microsoft.com/office/powerpoint/2010/main" val="3553717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3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33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3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33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33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33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33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33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33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33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33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33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33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33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33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33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33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33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33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336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336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336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33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337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337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313379"/>
                                        </p:tgtEl>
                                        <p:attrNameLst>
                                          <p:attrName>style.visibility</p:attrName>
                                        </p:attrNameLst>
                                      </p:cBhvr>
                                      <p:to>
                                        <p:strVal val="visible"/>
                                      </p:to>
                                    </p:set>
                                    <p:animEffect transition="in" filter="wipe(up)">
                                      <p:cBhvr>
                                        <p:cTn id="59" dur="500"/>
                                        <p:tgtEl>
                                          <p:spTgt spid="31337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8" presetClass="emph" presetSubtype="0" fill="hold" grpId="1" nodeType="clickEffect">
                                  <p:stCondLst>
                                    <p:cond delay="0"/>
                                  </p:stCondLst>
                                  <p:childTnLst>
                                    <p:animRot by="21600000">
                                      <p:cBhvr>
                                        <p:cTn id="63" dur="1000" fill="hold"/>
                                        <p:tgtEl>
                                          <p:spTgt spid="313364"/>
                                        </p:tgtEl>
                                        <p:attrNameLst>
                                          <p:attrName>r</p:attrName>
                                        </p:attrNameLst>
                                      </p:cBhvr>
                                    </p:animRot>
                                  </p:childTnLst>
                                </p:cTn>
                              </p:par>
                            </p:childTnLst>
                          </p:cTn>
                        </p:par>
                        <p:par>
                          <p:cTn id="64" fill="hold" nodeType="afterGroup">
                            <p:stCondLst>
                              <p:cond delay="1000"/>
                            </p:stCondLst>
                            <p:childTnLst>
                              <p:par>
                                <p:cTn id="65" presetID="1" presetClass="entr" presetSubtype="0" fill="hold" grpId="0" nodeType="afterEffect">
                                  <p:stCondLst>
                                    <p:cond delay="0"/>
                                  </p:stCondLst>
                                  <p:childTnLst>
                                    <p:set>
                                      <p:cBhvr>
                                        <p:cTn id="66" dur="1" fill="hold">
                                          <p:stCondLst>
                                            <p:cond delay="0"/>
                                          </p:stCondLst>
                                        </p:cTn>
                                        <p:tgtEl>
                                          <p:spTgt spid="313381"/>
                                        </p:tgtEl>
                                        <p:attrNameLst>
                                          <p:attrName>style.visibility</p:attrName>
                                        </p:attrNameLst>
                                      </p:cBhvr>
                                      <p:to>
                                        <p:strVal val="visible"/>
                                      </p:to>
                                    </p:set>
                                  </p:childTnLst>
                                </p:cTn>
                              </p:par>
                            </p:childTnLst>
                          </p:cTn>
                        </p:par>
                        <p:par>
                          <p:cTn id="67" fill="hold" nodeType="afterGroup">
                            <p:stCondLst>
                              <p:cond delay="1000"/>
                            </p:stCondLst>
                            <p:childTnLst>
                              <p:par>
                                <p:cTn id="68" presetID="22" presetClass="entr" presetSubtype="1" fill="hold" nodeType="afterEffect">
                                  <p:stCondLst>
                                    <p:cond delay="0"/>
                                  </p:stCondLst>
                                  <p:childTnLst>
                                    <p:set>
                                      <p:cBhvr>
                                        <p:cTn id="69" dur="1" fill="hold">
                                          <p:stCondLst>
                                            <p:cond delay="0"/>
                                          </p:stCondLst>
                                        </p:cTn>
                                        <p:tgtEl>
                                          <p:spTgt spid="313369"/>
                                        </p:tgtEl>
                                        <p:attrNameLst>
                                          <p:attrName>style.visibility</p:attrName>
                                        </p:attrNameLst>
                                      </p:cBhvr>
                                      <p:to>
                                        <p:strVal val="visible"/>
                                      </p:to>
                                    </p:set>
                                    <p:animEffect transition="in" filter="wipe(up)">
                                      <p:cBhvr>
                                        <p:cTn id="70" dur="500"/>
                                        <p:tgtEl>
                                          <p:spTgt spid="313369"/>
                                        </p:tgtEl>
                                      </p:cBhvr>
                                    </p:animEffect>
                                  </p:childTnLst>
                                </p:cTn>
                              </p:par>
                            </p:childTnLst>
                          </p:cTn>
                        </p:par>
                        <p:par>
                          <p:cTn id="71" fill="hold" nodeType="afterGroup">
                            <p:stCondLst>
                              <p:cond delay="1500"/>
                            </p:stCondLst>
                            <p:childTnLst>
                              <p:par>
                                <p:cTn id="72" presetID="8" presetClass="emph" presetSubtype="0" fill="hold" grpId="1" nodeType="afterEffect">
                                  <p:stCondLst>
                                    <p:cond delay="0"/>
                                  </p:stCondLst>
                                  <p:childTnLst>
                                    <p:animRot by="21600000">
                                      <p:cBhvr>
                                        <p:cTn id="73" dur="1000" fill="hold"/>
                                        <p:tgtEl>
                                          <p:spTgt spid="313365"/>
                                        </p:tgtEl>
                                        <p:attrNameLst>
                                          <p:attrName>r</p:attrName>
                                        </p:attrNameLst>
                                      </p:cBhvr>
                                    </p:animRot>
                                  </p:childTnLst>
                                </p:cTn>
                              </p:par>
                            </p:childTnLst>
                          </p:cTn>
                        </p:par>
                        <p:par>
                          <p:cTn id="74" fill="hold" nodeType="afterGroup">
                            <p:stCondLst>
                              <p:cond delay="2500"/>
                            </p:stCondLst>
                            <p:childTnLst>
                              <p:par>
                                <p:cTn id="75" presetID="1" presetClass="entr" presetSubtype="0" fill="hold" grpId="0" nodeType="afterEffect">
                                  <p:stCondLst>
                                    <p:cond delay="0"/>
                                  </p:stCondLst>
                                  <p:childTnLst>
                                    <p:set>
                                      <p:cBhvr>
                                        <p:cTn id="76" dur="1" fill="hold">
                                          <p:stCondLst>
                                            <p:cond delay="0"/>
                                          </p:stCondLst>
                                        </p:cTn>
                                        <p:tgtEl>
                                          <p:spTgt spid="313380"/>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13381"/>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313380"/>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13379"/>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313382"/>
                                        </p:tgtEl>
                                        <p:attrNameLst>
                                          <p:attrName>style.visibility</p:attrName>
                                        </p:attrNameLst>
                                      </p:cBhvr>
                                      <p:to>
                                        <p:strVal val="visible"/>
                                      </p:to>
                                    </p:set>
                                    <p:animEffect transition="in" filter="wipe(up)">
                                      <p:cBhvr>
                                        <p:cTn id="89" dur="500"/>
                                        <p:tgtEl>
                                          <p:spTgt spid="31338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8" presetClass="emph" presetSubtype="0" fill="hold" grpId="2" nodeType="clickEffect">
                                  <p:stCondLst>
                                    <p:cond delay="0"/>
                                  </p:stCondLst>
                                  <p:childTnLst>
                                    <p:animRot by="21600000">
                                      <p:cBhvr>
                                        <p:cTn id="93" dur="1000" fill="hold"/>
                                        <p:tgtEl>
                                          <p:spTgt spid="313364"/>
                                        </p:tgtEl>
                                        <p:attrNameLst>
                                          <p:attrName>r</p:attrName>
                                        </p:attrNameLst>
                                      </p:cBhvr>
                                    </p:animRot>
                                  </p:childTnLst>
                                </p:cTn>
                              </p:par>
                            </p:childTnLst>
                          </p:cTn>
                        </p:par>
                        <p:par>
                          <p:cTn id="94" fill="hold" nodeType="afterGroup">
                            <p:stCondLst>
                              <p:cond delay="1000"/>
                            </p:stCondLst>
                            <p:childTnLst>
                              <p:par>
                                <p:cTn id="95" presetID="1" presetClass="entr" presetSubtype="0" fill="hold" grpId="2" nodeType="afterEffect">
                                  <p:stCondLst>
                                    <p:cond delay="0"/>
                                  </p:stCondLst>
                                  <p:childTnLst>
                                    <p:set>
                                      <p:cBhvr>
                                        <p:cTn id="96" dur="1" fill="hold">
                                          <p:stCondLst>
                                            <p:cond delay="0"/>
                                          </p:stCondLst>
                                        </p:cTn>
                                        <p:tgtEl>
                                          <p:spTgt spid="313381"/>
                                        </p:tgtEl>
                                        <p:attrNameLst>
                                          <p:attrName>style.visibility</p:attrName>
                                        </p:attrNameLst>
                                      </p:cBhvr>
                                      <p:to>
                                        <p:strVal val="visible"/>
                                      </p:to>
                                    </p:set>
                                  </p:childTnLst>
                                </p:cTn>
                              </p:par>
                            </p:childTnLst>
                          </p:cTn>
                        </p:par>
                        <p:par>
                          <p:cTn id="97" fill="hold" nodeType="afterGroup">
                            <p:stCondLst>
                              <p:cond delay="1000"/>
                            </p:stCondLst>
                            <p:childTnLst>
                              <p:par>
                                <p:cTn id="98" presetID="22" presetClass="entr" presetSubtype="2" fill="hold" nodeType="afterEffect">
                                  <p:stCondLst>
                                    <p:cond delay="0"/>
                                  </p:stCondLst>
                                  <p:childTnLst>
                                    <p:set>
                                      <p:cBhvr>
                                        <p:cTn id="99" dur="1" fill="hold">
                                          <p:stCondLst>
                                            <p:cond delay="0"/>
                                          </p:stCondLst>
                                        </p:cTn>
                                        <p:tgtEl>
                                          <p:spTgt spid="313368"/>
                                        </p:tgtEl>
                                        <p:attrNameLst>
                                          <p:attrName>style.visibility</p:attrName>
                                        </p:attrNameLst>
                                      </p:cBhvr>
                                      <p:to>
                                        <p:strVal val="visible"/>
                                      </p:to>
                                    </p:set>
                                    <p:animEffect transition="in" filter="wipe(right)">
                                      <p:cBhvr>
                                        <p:cTn id="100" dur="500"/>
                                        <p:tgtEl>
                                          <p:spTgt spid="313368"/>
                                        </p:tgtEl>
                                      </p:cBhvr>
                                    </p:animEffect>
                                  </p:childTnLst>
                                </p:cTn>
                              </p:par>
                            </p:childTnLst>
                          </p:cTn>
                        </p:par>
                        <p:par>
                          <p:cTn id="101" fill="hold" nodeType="afterGroup">
                            <p:stCondLst>
                              <p:cond delay="1500"/>
                            </p:stCondLst>
                            <p:childTnLst>
                              <p:par>
                                <p:cTn id="102" presetID="8" presetClass="emph" presetSubtype="0" fill="hold" grpId="1" nodeType="afterEffect">
                                  <p:stCondLst>
                                    <p:cond delay="0"/>
                                  </p:stCondLst>
                                  <p:childTnLst>
                                    <p:animRot by="21600000">
                                      <p:cBhvr>
                                        <p:cTn id="103" dur="1000" fill="hold"/>
                                        <p:tgtEl>
                                          <p:spTgt spid="313363"/>
                                        </p:tgtEl>
                                        <p:attrNameLst>
                                          <p:attrName>r</p:attrName>
                                        </p:attrNameLst>
                                      </p:cBhvr>
                                    </p:animRot>
                                  </p:childTnLst>
                                </p:cTn>
                              </p:par>
                            </p:childTnLst>
                          </p:cTn>
                        </p:par>
                        <p:par>
                          <p:cTn id="104" fill="hold" nodeType="afterGroup">
                            <p:stCondLst>
                              <p:cond delay="2500"/>
                            </p:stCondLst>
                            <p:childTnLst>
                              <p:par>
                                <p:cTn id="105" presetID="1" presetClass="entr" presetSubtype="0" fill="hold" grpId="0" nodeType="afterEffect">
                                  <p:stCondLst>
                                    <p:cond delay="0"/>
                                  </p:stCondLst>
                                  <p:childTnLst>
                                    <p:set>
                                      <p:cBhvr>
                                        <p:cTn id="106" dur="1" fill="hold">
                                          <p:stCondLst>
                                            <p:cond delay="0"/>
                                          </p:stCondLst>
                                        </p:cTn>
                                        <p:tgtEl>
                                          <p:spTgt spid="313383"/>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31338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313383"/>
                                        </p:tgtEl>
                                        <p:attrNameLst>
                                          <p:attrName>style.visibility</p:attrName>
                                        </p:attrNameLst>
                                      </p:cBhvr>
                                      <p:to>
                                        <p:strVal val="hidden"/>
                                      </p:to>
                                    </p:set>
                                  </p:childTnLst>
                                </p:cTn>
                              </p:par>
                              <p:par>
                                <p:cTn id="113" presetID="1" presetClass="exit" presetSubtype="0" fill="hold" grpId="3" nodeType="withEffect">
                                  <p:stCondLst>
                                    <p:cond delay="0"/>
                                  </p:stCondLst>
                                  <p:childTnLst>
                                    <p:set>
                                      <p:cBhvr>
                                        <p:cTn id="114" dur="1" fill="hold">
                                          <p:stCondLst>
                                            <p:cond delay="0"/>
                                          </p:stCondLst>
                                        </p:cTn>
                                        <p:tgtEl>
                                          <p:spTgt spid="313381"/>
                                        </p:tgtEl>
                                        <p:attrNameLst>
                                          <p:attrName>style.visibility</p:attrName>
                                        </p:attrNameLst>
                                      </p:cBhvr>
                                      <p:to>
                                        <p:strVal val="hidden"/>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313384"/>
                                        </p:tgtEl>
                                        <p:attrNameLst>
                                          <p:attrName>style.visibility</p:attrName>
                                        </p:attrNameLst>
                                      </p:cBhvr>
                                      <p:to>
                                        <p:strVal val="visible"/>
                                      </p:to>
                                    </p:set>
                                    <p:animEffect transition="in" filter="wipe(up)">
                                      <p:cBhvr>
                                        <p:cTn id="119" dur="500"/>
                                        <p:tgtEl>
                                          <p:spTgt spid="313384"/>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8" presetClass="emph" presetSubtype="0" fill="hold" grpId="1" nodeType="clickEffect">
                                  <p:stCondLst>
                                    <p:cond delay="0"/>
                                  </p:stCondLst>
                                  <p:childTnLst>
                                    <p:animRot by="21600000">
                                      <p:cBhvr>
                                        <p:cTn id="123" dur="1000" fill="hold"/>
                                        <p:tgtEl>
                                          <p:spTgt spid="313356"/>
                                        </p:tgtEl>
                                        <p:attrNameLst>
                                          <p:attrName>r</p:attrName>
                                        </p:attrNameLst>
                                      </p:cBhvr>
                                    </p:animRot>
                                  </p:childTnLst>
                                </p:cTn>
                              </p:par>
                            </p:childTnLst>
                          </p:cTn>
                        </p:par>
                        <p:par>
                          <p:cTn id="124" fill="hold" nodeType="afterGroup">
                            <p:stCondLst>
                              <p:cond delay="1000"/>
                            </p:stCondLst>
                            <p:childTnLst>
                              <p:par>
                                <p:cTn id="125" presetID="1" presetClass="entr" presetSubtype="0" fill="hold" nodeType="afterEffect">
                                  <p:stCondLst>
                                    <p:cond delay="0"/>
                                  </p:stCondLst>
                                  <p:childTnLst>
                                    <p:set>
                                      <p:cBhvr>
                                        <p:cTn id="126" dur="1" fill="hold">
                                          <p:stCondLst>
                                            <p:cond delay="0"/>
                                          </p:stCondLst>
                                        </p:cTn>
                                        <p:tgtEl>
                                          <p:spTgt spid="313385"/>
                                        </p:tgtEl>
                                        <p:attrNameLst>
                                          <p:attrName>style.visibility</p:attrName>
                                        </p:attrNameLst>
                                      </p:cBhvr>
                                      <p:to>
                                        <p:strVal val="visible"/>
                                      </p:to>
                                    </p:set>
                                  </p:childTnLst>
                                </p:cTn>
                              </p:par>
                            </p:childTnLst>
                          </p:cTn>
                        </p:par>
                        <p:par>
                          <p:cTn id="127" fill="hold" nodeType="afterGroup">
                            <p:stCondLst>
                              <p:cond delay="1000"/>
                            </p:stCondLst>
                            <p:childTnLst>
                              <p:par>
                                <p:cTn id="128" presetID="22" presetClass="entr" presetSubtype="2" fill="hold" nodeType="afterEffect">
                                  <p:stCondLst>
                                    <p:cond delay="0"/>
                                  </p:stCondLst>
                                  <p:childTnLst>
                                    <p:set>
                                      <p:cBhvr>
                                        <p:cTn id="129" dur="1" fill="hold">
                                          <p:stCondLst>
                                            <p:cond delay="0"/>
                                          </p:stCondLst>
                                        </p:cTn>
                                        <p:tgtEl>
                                          <p:spTgt spid="313360"/>
                                        </p:tgtEl>
                                        <p:attrNameLst>
                                          <p:attrName>style.visibility</p:attrName>
                                        </p:attrNameLst>
                                      </p:cBhvr>
                                      <p:to>
                                        <p:strVal val="visible"/>
                                      </p:to>
                                    </p:set>
                                    <p:animEffect transition="in" filter="wipe(right)">
                                      <p:cBhvr>
                                        <p:cTn id="130" dur="500"/>
                                        <p:tgtEl>
                                          <p:spTgt spid="313360"/>
                                        </p:tgtEl>
                                      </p:cBhvr>
                                    </p:animEffect>
                                  </p:childTnLst>
                                </p:cTn>
                              </p:par>
                            </p:childTnLst>
                          </p:cTn>
                        </p:par>
                        <p:par>
                          <p:cTn id="131" fill="hold" nodeType="afterGroup">
                            <p:stCondLst>
                              <p:cond delay="1500"/>
                            </p:stCondLst>
                            <p:childTnLst>
                              <p:par>
                                <p:cTn id="132" presetID="8" presetClass="emph" presetSubtype="0" fill="hold" grpId="1" nodeType="afterEffect">
                                  <p:stCondLst>
                                    <p:cond delay="0"/>
                                  </p:stCondLst>
                                  <p:childTnLst>
                                    <p:animRot by="21600000">
                                      <p:cBhvr>
                                        <p:cTn id="133" dur="1000" fill="hold"/>
                                        <p:tgtEl>
                                          <p:spTgt spid="313355"/>
                                        </p:tgtEl>
                                        <p:attrNameLst>
                                          <p:attrName>r</p:attrName>
                                        </p:attrNameLst>
                                      </p:cBhvr>
                                    </p:animRot>
                                  </p:childTnLst>
                                </p:cTn>
                              </p:par>
                            </p:childTnLst>
                          </p:cTn>
                        </p:par>
                        <p:par>
                          <p:cTn id="134" fill="hold" nodeType="afterGroup">
                            <p:stCondLst>
                              <p:cond delay="2500"/>
                            </p:stCondLst>
                            <p:childTnLst>
                              <p:par>
                                <p:cTn id="135" presetID="1" presetClass="entr" presetSubtype="0" fill="hold" grpId="0" nodeType="afterEffect">
                                  <p:stCondLst>
                                    <p:cond delay="0"/>
                                  </p:stCondLst>
                                  <p:childTnLst>
                                    <p:set>
                                      <p:cBhvr>
                                        <p:cTn id="136" dur="1" fill="hold">
                                          <p:stCondLst>
                                            <p:cond delay="0"/>
                                          </p:stCondLst>
                                        </p:cTn>
                                        <p:tgtEl>
                                          <p:spTgt spid="313386"/>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8" presetClass="emph" presetSubtype="0" fill="hold" grpId="1" nodeType="clickEffect">
                                  <p:stCondLst>
                                    <p:cond delay="0"/>
                                  </p:stCondLst>
                                  <p:childTnLst>
                                    <p:animRot by="21600000">
                                      <p:cBhvr>
                                        <p:cTn id="140" dur="1000" fill="hold"/>
                                        <p:tgtEl>
                                          <p:spTgt spid="313347"/>
                                        </p:tgtEl>
                                        <p:attrNameLst>
                                          <p:attrName>r</p:attrName>
                                        </p:attrNameLst>
                                      </p:cBhvr>
                                    </p:animRot>
                                  </p:childTnLst>
                                </p:cTn>
                              </p:par>
                            </p:childTnLst>
                          </p:cTn>
                        </p:par>
                        <p:par>
                          <p:cTn id="141" fill="hold" nodeType="afterGroup">
                            <p:stCondLst>
                              <p:cond delay="1000"/>
                            </p:stCondLst>
                            <p:childTnLst>
                              <p:par>
                                <p:cTn id="142" presetID="1" presetClass="entr" presetSubtype="0" fill="hold" grpId="0" nodeType="afterEffect">
                                  <p:stCondLst>
                                    <p:cond delay="0"/>
                                  </p:stCondLst>
                                  <p:childTnLst>
                                    <p:set>
                                      <p:cBhvr>
                                        <p:cTn id="143" dur="1" fill="hold">
                                          <p:stCondLst>
                                            <p:cond delay="0"/>
                                          </p:stCondLst>
                                        </p:cTn>
                                        <p:tgtEl>
                                          <p:spTgt spid="313387"/>
                                        </p:tgtEl>
                                        <p:attrNameLst>
                                          <p:attrName>style.visibility</p:attrName>
                                        </p:attrNameLst>
                                      </p:cBhvr>
                                      <p:to>
                                        <p:strVal val="visible"/>
                                      </p:to>
                                    </p:set>
                                  </p:childTnLst>
                                </p:cTn>
                              </p:par>
                            </p:childTnLst>
                          </p:cTn>
                        </p:par>
                        <p:par>
                          <p:cTn id="144" fill="hold" nodeType="afterGroup">
                            <p:stCondLst>
                              <p:cond delay="1000"/>
                            </p:stCondLst>
                            <p:childTnLst>
                              <p:par>
                                <p:cTn id="145" presetID="22" presetClass="entr" presetSubtype="8" fill="hold" nodeType="afterEffect">
                                  <p:stCondLst>
                                    <p:cond delay="0"/>
                                  </p:stCondLst>
                                  <p:childTnLst>
                                    <p:set>
                                      <p:cBhvr>
                                        <p:cTn id="146" dur="1" fill="hold">
                                          <p:stCondLst>
                                            <p:cond delay="0"/>
                                          </p:stCondLst>
                                        </p:cTn>
                                        <p:tgtEl>
                                          <p:spTgt spid="313351"/>
                                        </p:tgtEl>
                                        <p:attrNameLst>
                                          <p:attrName>style.visibility</p:attrName>
                                        </p:attrNameLst>
                                      </p:cBhvr>
                                      <p:to>
                                        <p:strVal val="visible"/>
                                      </p:to>
                                    </p:set>
                                    <p:animEffect transition="in" filter="wipe(left)">
                                      <p:cBhvr>
                                        <p:cTn id="147" dur="500"/>
                                        <p:tgtEl>
                                          <p:spTgt spid="313351"/>
                                        </p:tgtEl>
                                      </p:cBhvr>
                                    </p:animEffect>
                                  </p:childTnLst>
                                </p:cTn>
                              </p:par>
                            </p:childTnLst>
                          </p:cTn>
                        </p:par>
                        <p:par>
                          <p:cTn id="148" fill="hold" nodeType="afterGroup">
                            <p:stCondLst>
                              <p:cond delay="1500"/>
                            </p:stCondLst>
                            <p:childTnLst>
                              <p:par>
                                <p:cTn id="149" presetID="8" presetClass="emph" presetSubtype="0" fill="hold" grpId="1" nodeType="afterEffect">
                                  <p:stCondLst>
                                    <p:cond delay="0"/>
                                  </p:stCondLst>
                                  <p:childTnLst>
                                    <p:animRot by="21600000">
                                      <p:cBhvr>
                                        <p:cTn id="150" dur="1000" fill="hold"/>
                                        <p:tgtEl>
                                          <p:spTgt spid="313348"/>
                                        </p:tgtEl>
                                        <p:attrNameLst>
                                          <p:attrName>r</p:attrName>
                                        </p:attrNameLst>
                                      </p:cBhvr>
                                    </p:animRot>
                                  </p:childTnLst>
                                </p:cTn>
                              </p:par>
                            </p:childTnLst>
                          </p:cTn>
                        </p:par>
                        <p:par>
                          <p:cTn id="151" fill="hold" nodeType="afterGroup">
                            <p:stCondLst>
                              <p:cond delay="2500"/>
                            </p:stCondLst>
                            <p:childTnLst>
                              <p:par>
                                <p:cTn id="152" presetID="1" presetClass="entr" presetSubtype="0" fill="hold" grpId="0" nodeType="afterEffect">
                                  <p:stCondLst>
                                    <p:cond delay="0"/>
                                  </p:stCondLst>
                                  <p:childTnLst>
                                    <p:set>
                                      <p:cBhvr>
                                        <p:cTn id="153" dur="1" fill="hold">
                                          <p:stCondLst>
                                            <p:cond delay="0"/>
                                          </p:stCondLst>
                                        </p:cTn>
                                        <p:tgtEl>
                                          <p:spTgt spid="313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84" grpId="0" animBg="1"/>
      <p:bldP spid="313347" grpId="0" animBg="1"/>
      <p:bldP spid="313347" grpId="1" animBg="1"/>
      <p:bldP spid="313348" grpId="0" animBg="1"/>
      <p:bldP spid="313348" grpId="1" animBg="1"/>
      <p:bldP spid="313349" grpId="0" animBg="1"/>
      <p:bldP spid="313350" grpId="0"/>
      <p:bldP spid="313355" grpId="0" animBg="1"/>
      <p:bldP spid="313355" grpId="1" animBg="1"/>
      <p:bldP spid="313356" grpId="0" animBg="1"/>
      <p:bldP spid="313356" grpId="1" animBg="1"/>
      <p:bldP spid="313357" grpId="0" animBg="1"/>
      <p:bldP spid="313358" grpId="0"/>
      <p:bldP spid="313363" grpId="0" animBg="1"/>
      <p:bldP spid="313363" grpId="1" animBg="1"/>
      <p:bldP spid="313364" grpId="0" animBg="1"/>
      <p:bldP spid="313364" grpId="1" animBg="1"/>
      <p:bldP spid="313364" grpId="2" animBg="1"/>
      <p:bldP spid="313365" grpId="0" animBg="1"/>
      <p:bldP spid="313365" grpId="1" animBg="1"/>
      <p:bldP spid="313366" grpId="0"/>
      <p:bldP spid="313379" grpId="0" animBg="1"/>
      <p:bldP spid="313379" grpId="1" animBg="1"/>
      <p:bldP spid="313380" grpId="0" animBg="1"/>
      <p:bldP spid="313380" grpId="1" animBg="1"/>
      <p:bldP spid="313381" grpId="0" animBg="1"/>
      <p:bldP spid="313381" grpId="1" animBg="1"/>
      <p:bldP spid="313381" grpId="2" animBg="1"/>
      <p:bldP spid="313381" grpId="3" animBg="1"/>
      <p:bldP spid="313382" grpId="0" animBg="1"/>
      <p:bldP spid="313382" grpId="1" animBg="1"/>
      <p:bldP spid="313383" grpId="0" animBg="1"/>
      <p:bldP spid="313383" grpId="1" animBg="1"/>
      <p:bldP spid="313386" grpId="0" animBg="1"/>
      <p:bldP spid="313387" grpId="0" animBg="1"/>
      <p:bldP spid="3133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教学内容、目标与要求</a:t>
            </a:r>
          </a:p>
        </p:txBody>
      </p:sp>
      <p:sp>
        <p:nvSpPr>
          <p:cNvPr id="3" name="内容占位符 2"/>
          <p:cNvSpPr>
            <a:spLocks noGrp="1"/>
          </p:cNvSpPr>
          <p:nvPr>
            <p:ph sz="half" idx="1"/>
          </p:nvPr>
        </p:nvSpPr>
        <p:spPr/>
        <p:txBody>
          <a:bodyPr/>
          <a:lstStyle/>
          <a:p>
            <a:r>
              <a:rPr lang="zh-CN" altLang="en-US" dirty="0"/>
              <a:t>教学内容</a:t>
            </a:r>
            <a:endParaRPr lang="en-US" altLang="zh-CN" dirty="0"/>
          </a:p>
          <a:p>
            <a:pPr marL="914400" lvl="1" indent="-457200">
              <a:buFont typeface="+mj-lt"/>
              <a:buAutoNum type="arabicPeriod"/>
            </a:pPr>
            <a:r>
              <a:rPr lang="zh-CN" altLang="en-US" dirty="0"/>
              <a:t>线程概念</a:t>
            </a:r>
            <a:endParaRPr lang="en-US" altLang="zh-CN" dirty="0"/>
          </a:p>
          <a:p>
            <a:pPr marL="914400" lvl="1" indent="-457200">
              <a:buFont typeface="+mj-lt"/>
              <a:buAutoNum type="arabicPeriod"/>
            </a:pPr>
            <a:r>
              <a:rPr lang="zh-CN" altLang="en-US" dirty="0"/>
              <a:t>线程模型</a:t>
            </a:r>
            <a:endParaRPr lang="en-US" altLang="zh-CN" dirty="0"/>
          </a:p>
          <a:p>
            <a:pPr marL="914400" lvl="1" indent="-457200">
              <a:buFont typeface="+mj-lt"/>
              <a:buAutoNum type="arabicPeriod"/>
            </a:pPr>
            <a:r>
              <a:rPr lang="zh-CN" altLang="en-US" dirty="0"/>
              <a:t>线程库</a:t>
            </a:r>
            <a:endParaRPr lang="en-US" altLang="zh-CN" dirty="0"/>
          </a:p>
          <a:p>
            <a:pPr marL="914400" lvl="1" indent="-457200">
              <a:buFont typeface="+mj-lt"/>
              <a:buAutoNum type="arabicPeriod"/>
            </a:pPr>
            <a:r>
              <a:rPr lang="zh-CN" altLang="en-US" dirty="0"/>
              <a:t>线程问题</a:t>
            </a:r>
            <a:endParaRPr lang="en-US" altLang="zh-CN" dirty="0"/>
          </a:p>
          <a:p>
            <a:r>
              <a:rPr lang="zh-CN" altLang="en-US" dirty="0"/>
              <a:t>教学重点</a:t>
            </a:r>
            <a:endParaRPr lang="en-US" altLang="zh-CN" dirty="0"/>
          </a:p>
          <a:p>
            <a:pPr lvl="1"/>
            <a:r>
              <a:rPr lang="en-US" altLang="zh-CN" dirty="0"/>
              <a:t>1</a:t>
            </a:r>
            <a:r>
              <a:rPr lang="zh-CN" altLang="en-US" dirty="0"/>
              <a:t>、</a:t>
            </a:r>
            <a:r>
              <a:rPr lang="en-US" altLang="zh-CN" dirty="0"/>
              <a:t>2</a:t>
            </a:r>
          </a:p>
        </p:txBody>
      </p:sp>
      <p:sp>
        <p:nvSpPr>
          <p:cNvPr id="5" name="内容占位符 4">
            <a:extLst>
              <a:ext uri="{FF2B5EF4-FFF2-40B4-BE49-F238E27FC236}">
                <a16:creationId xmlns:a16="http://schemas.microsoft.com/office/drawing/2014/main" id="{DC00FE2A-381A-4835-85C3-F83D12CBFE8E}"/>
              </a:ext>
            </a:extLst>
          </p:cNvPr>
          <p:cNvSpPr>
            <a:spLocks noGrp="1"/>
          </p:cNvSpPr>
          <p:nvPr>
            <p:ph sz="half" idx="2"/>
          </p:nvPr>
        </p:nvSpPr>
        <p:spPr>
          <a:xfrm>
            <a:off x="6185370" y="1080000"/>
            <a:ext cx="5743278" cy="5580000"/>
          </a:xfrm>
        </p:spPr>
        <p:txBody>
          <a:bodyPr/>
          <a:lstStyle/>
          <a:p>
            <a:r>
              <a:rPr lang="zh-CN" altLang="en-US" dirty="0"/>
              <a:t>教学目标与要求</a:t>
            </a:r>
            <a:endParaRPr lang="en-US" altLang="zh-CN" dirty="0"/>
          </a:p>
          <a:p>
            <a:pPr lvl="1"/>
            <a:r>
              <a:rPr lang="zh-CN" altLang="zh-CN" dirty="0"/>
              <a:t>掌握线程概念；</a:t>
            </a:r>
          </a:p>
          <a:p>
            <a:pPr lvl="1"/>
            <a:r>
              <a:rPr lang="zh-CN" altLang="zh-CN" dirty="0"/>
              <a:t>了解多线程模型及操作系统实例</a:t>
            </a:r>
            <a:r>
              <a:rPr lang="zh-CN" altLang="en-US" dirty="0"/>
              <a:t>；</a:t>
            </a:r>
            <a:endParaRPr lang="zh-CN" altLang="zh-CN" dirty="0"/>
          </a:p>
          <a:p>
            <a:pPr lvl="1"/>
            <a:r>
              <a:rPr lang="zh-CN" altLang="zh-CN" dirty="0"/>
              <a:t>理解线程创建、取消、信号传递和接收等问题</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pPr/>
              <a:t>2</a:t>
            </a:fld>
            <a:endParaRPr lang="en-US" altLang="zh-CN"/>
          </a:p>
        </p:txBody>
      </p:sp>
      <p:sp>
        <p:nvSpPr>
          <p:cNvPr id="6" name="矩形: 圆角 5">
            <a:extLst>
              <a:ext uri="{FF2B5EF4-FFF2-40B4-BE49-F238E27FC236}">
                <a16:creationId xmlns:a16="http://schemas.microsoft.com/office/drawing/2014/main" id="{F07806E2-202D-3544-4FBD-273BCE126C00}"/>
              </a:ext>
            </a:extLst>
          </p:cNvPr>
          <p:cNvSpPr/>
          <p:nvPr/>
        </p:nvSpPr>
        <p:spPr bwMode="auto">
          <a:xfrm>
            <a:off x="425370" y="1628800"/>
            <a:ext cx="2610290" cy="810090"/>
          </a:xfrm>
          <a:prstGeom prst="round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298335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left)">
                                      <p:cBhvr>
                                        <p:cTn id="14" dur="500"/>
                                        <p:tgtEl>
                                          <p:spTgt spid="5">
                                            <p:txEl>
                                              <p:pRg st="0" end="0"/>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left)">
                                      <p:cBhvr>
                                        <p:cTn id="20" dur="500"/>
                                        <p:tgtEl>
                                          <p:spTgt spid="5">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left)">
                                      <p:cBhvr>
                                        <p:cTn id="2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360000" y="108000"/>
            <a:ext cx="7740000" cy="720000"/>
          </a:xfrm>
        </p:spPr>
        <p:txBody>
          <a:bodyPr/>
          <a:lstStyle/>
          <a:p>
            <a:pPr eaLnBrk="1" hangingPunct="1"/>
            <a:r>
              <a:rPr lang="en-US" altLang="zh-CN" dirty="0"/>
              <a:t>One-to-One Model</a:t>
            </a:r>
          </a:p>
        </p:txBody>
      </p:sp>
      <p:sp>
        <p:nvSpPr>
          <p:cNvPr id="212995" name="Rectangle 3"/>
          <p:cNvSpPr>
            <a:spLocks noGrp="1" noChangeArrowheads="1"/>
          </p:cNvSpPr>
          <p:nvPr>
            <p:ph idx="1"/>
          </p:nvPr>
        </p:nvSpPr>
        <p:spPr/>
        <p:txBody>
          <a:bodyPr>
            <a:normAutofit/>
          </a:bodyPr>
          <a:lstStyle/>
          <a:p>
            <a:pPr eaLnBrk="1" hangingPunct="1">
              <a:lnSpc>
                <a:spcPct val="90000"/>
              </a:lnSpc>
            </a:pPr>
            <a:r>
              <a:rPr lang="en-US" altLang="zh-CN" dirty="0"/>
              <a:t>Each user-level thread maps to a kernel thread.</a:t>
            </a:r>
          </a:p>
          <a:p>
            <a:pPr eaLnBrk="1" hangingPunct="1">
              <a:lnSpc>
                <a:spcPct val="90000"/>
              </a:lnSpc>
            </a:pPr>
            <a:r>
              <a:rPr lang="en-US" altLang="zh-CN" dirty="0"/>
              <a:t>Allows another thread to run when a thread </a:t>
            </a:r>
            <a:br>
              <a:rPr lang="en-US" altLang="zh-CN" dirty="0"/>
            </a:br>
            <a:r>
              <a:rPr lang="en-US" altLang="zh-CN" dirty="0"/>
              <a:t>makes a blocking system call.</a:t>
            </a:r>
          </a:p>
          <a:p>
            <a:pPr eaLnBrk="1" hangingPunct="1">
              <a:lnSpc>
                <a:spcPct val="90000"/>
              </a:lnSpc>
            </a:pPr>
            <a:r>
              <a:rPr lang="en-US" altLang="zh-CN" dirty="0"/>
              <a:t>Allows multiple threads to run in parallel on multiprocessors.</a:t>
            </a:r>
          </a:p>
          <a:p>
            <a:pPr eaLnBrk="1" hangingPunct="1">
              <a:lnSpc>
                <a:spcPct val="90000"/>
              </a:lnSpc>
            </a:pPr>
            <a:r>
              <a:rPr lang="en-US" altLang="zh-CN" dirty="0"/>
              <a:t>Creating a user thread requires creating the corresponding kernel thread.</a:t>
            </a:r>
          </a:p>
          <a:p>
            <a:pPr eaLnBrk="1" hangingPunct="1">
              <a:lnSpc>
                <a:spcPct val="90000"/>
              </a:lnSpc>
            </a:pPr>
            <a:r>
              <a:rPr lang="en-US" altLang="zh-CN" dirty="0"/>
              <a:t>Restrict the number of threads supported by the system.</a:t>
            </a:r>
          </a:p>
          <a:p>
            <a:pPr eaLnBrk="1" hangingPunct="1">
              <a:lnSpc>
                <a:spcPct val="90000"/>
              </a:lnSpc>
            </a:pPr>
            <a:r>
              <a:rPr lang="en-US" altLang="zh-CN" dirty="0"/>
              <a:t>Examples of systems using this model</a:t>
            </a:r>
          </a:p>
          <a:p>
            <a:pPr lvl="1" eaLnBrk="1" hangingPunct="1">
              <a:lnSpc>
                <a:spcPct val="90000"/>
              </a:lnSpc>
            </a:pPr>
            <a:r>
              <a:rPr lang="en-US" altLang="zh-CN" dirty="0"/>
              <a:t>Windows </a:t>
            </a:r>
          </a:p>
          <a:p>
            <a:pPr lvl="1" eaLnBrk="1" hangingPunct="1">
              <a:lnSpc>
                <a:spcPct val="90000"/>
              </a:lnSpc>
            </a:pPr>
            <a:r>
              <a:rPr lang="en-US" altLang="zh-CN" dirty="0"/>
              <a:t>Linux</a:t>
            </a:r>
          </a:p>
          <a:p>
            <a:pPr lvl="1" eaLnBrk="1" hangingPunct="1">
              <a:lnSpc>
                <a:spcPct val="90000"/>
              </a:lnSpc>
            </a:pPr>
            <a:r>
              <a:rPr lang="en-US" altLang="zh-CN" dirty="0"/>
              <a:t>Solaris 9 and later</a:t>
            </a:r>
          </a:p>
        </p:txBody>
      </p:sp>
      <p:sp>
        <p:nvSpPr>
          <p:cNvPr id="19458"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BC0F9CA-965F-48CF-96A7-32034A8D1662}" type="slidenum">
              <a:rPr lang="en-US" altLang="zh-CN" sz="1400">
                <a:latin typeface="Arial" charset="0"/>
              </a:rPr>
              <a:pPr eaLnBrk="1" hangingPunct="1"/>
              <a:t>20</a:t>
            </a:fld>
            <a:endParaRPr lang="en-US" altLang="zh-CN" sz="1400">
              <a:latin typeface="Arial"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000" y="360000"/>
            <a:ext cx="3600000" cy="1980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9828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wipe(left)">
                                      <p:cBhvr>
                                        <p:cTn id="7" dur="500"/>
                                        <p:tgtEl>
                                          <p:spTgt spid="21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wipe(left)">
                                      <p:cBhvr>
                                        <p:cTn id="12" dur="500"/>
                                        <p:tgtEl>
                                          <p:spTgt spid="212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2995">
                                            <p:txEl>
                                              <p:pRg st="2" end="2"/>
                                            </p:txEl>
                                          </p:spTgt>
                                        </p:tgtEl>
                                        <p:attrNameLst>
                                          <p:attrName>style.visibility</p:attrName>
                                        </p:attrNameLst>
                                      </p:cBhvr>
                                      <p:to>
                                        <p:strVal val="visible"/>
                                      </p:to>
                                    </p:set>
                                    <p:animEffect transition="in" filter="wipe(left)">
                                      <p:cBhvr>
                                        <p:cTn id="17" dur="500"/>
                                        <p:tgtEl>
                                          <p:spTgt spid="212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2995">
                                            <p:txEl>
                                              <p:pRg st="3" end="3"/>
                                            </p:txEl>
                                          </p:spTgt>
                                        </p:tgtEl>
                                        <p:attrNameLst>
                                          <p:attrName>style.visibility</p:attrName>
                                        </p:attrNameLst>
                                      </p:cBhvr>
                                      <p:to>
                                        <p:strVal val="visible"/>
                                      </p:to>
                                    </p:set>
                                    <p:animEffect transition="in" filter="wipe(left)">
                                      <p:cBhvr>
                                        <p:cTn id="22" dur="500"/>
                                        <p:tgtEl>
                                          <p:spTgt spid="212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animEffect transition="in" filter="wipe(left)">
                                      <p:cBhvr>
                                        <p:cTn id="27" dur="500"/>
                                        <p:tgtEl>
                                          <p:spTgt spid="2129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2995">
                                            <p:txEl>
                                              <p:pRg st="5" end="5"/>
                                            </p:txEl>
                                          </p:spTgt>
                                        </p:tgtEl>
                                        <p:attrNameLst>
                                          <p:attrName>style.visibility</p:attrName>
                                        </p:attrNameLst>
                                      </p:cBhvr>
                                      <p:to>
                                        <p:strVal val="visible"/>
                                      </p:to>
                                    </p:set>
                                    <p:animEffect transition="in" filter="wipe(left)">
                                      <p:cBhvr>
                                        <p:cTn id="32" dur="500"/>
                                        <p:tgtEl>
                                          <p:spTgt spid="212995">
                                            <p:txEl>
                                              <p:pRg st="5" end="5"/>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12995">
                                            <p:txEl>
                                              <p:pRg st="6" end="6"/>
                                            </p:txEl>
                                          </p:spTgt>
                                        </p:tgtEl>
                                        <p:attrNameLst>
                                          <p:attrName>style.visibility</p:attrName>
                                        </p:attrNameLst>
                                      </p:cBhvr>
                                      <p:to>
                                        <p:strVal val="visible"/>
                                      </p:to>
                                    </p:set>
                                    <p:animEffect transition="in" filter="wipe(left)">
                                      <p:cBhvr>
                                        <p:cTn id="35" dur="500"/>
                                        <p:tgtEl>
                                          <p:spTgt spid="212995">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12995">
                                            <p:txEl>
                                              <p:pRg st="7" end="7"/>
                                            </p:txEl>
                                          </p:spTgt>
                                        </p:tgtEl>
                                        <p:attrNameLst>
                                          <p:attrName>style.visibility</p:attrName>
                                        </p:attrNameLst>
                                      </p:cBhvr>
                                      <p:to>
                                        <p:strVal val="visible"/>
                                      </p:to>
                                    </p:set>
                                    <p:animEffect transition="in" filter="wipe(left)">
                                      <p:cBhvr>
                                        <p:cTn id="38" dur="500"/>
                                        <p:tgtEl>
                                          <p:spTgt spid="212995">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12995">
                                            <p:txEl>
                                              <p:pRg st="8" end="8"/>
                                            </p:txEl>
                                          </p:spTgt>
                                        </p:tgtEl>
                                        <p:attrNameLst>
                                          <p:attrName>style.visibility</p:attrName>
                                        </p:attrNameLst>
                                      </p:cBhvr>
                                      <p:to>
                                        <p:strVal val="visible"/>
                                      </p:to>
                                    </p:set>
                                    <p:animEffect transition="in" filter="wipe(left)">
                                      <p:cBhvr>
                                        <p:cTn id="41" dur="500"/>
                                        <p:tgtEl>
                                          <p:spTgt spid="2129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60000" y="108000"/>
            <a:ext cx="7740000" cy="720000"/>
          </a:xfrm>
        </p:spPr>
        <p:txBody>
          <a:bodyPr/>
          <a:lstStyle/>
          <a:p>
            <a:pPr eaLnBrk="1" hangingPunct="1"/>
            <a:r>
              <a:rPr lang="en-US" altLang="zh-CN" dirty="0"/>
              <a:t>Many-to-Many Model</a:t>
            </a:r>
          </a:p>
        </p:txBody>
      </p:sp>
      <p:sp>
        <p:nvSpPr>
          <p:cNvPr id="217091" name="Rectangle 3"/>
          <p:cNvSpPr>
            <a:spLocks noGrp="1" noChangeArrowheads="1"/>
          </p:cNvSpPr>
          <p:nvPr>
            <p:ph idx="1"/>
          </p:nvPr>
        </p:nvSpPr>
        <p:spPr/>
        <p:txBody>
          <a:bodyPr/>
          <a:lstStyle/>
          <a:p>
            <a:pPr eaLnBrk="1" hangingPunct="1"/>
            <a:r>
              <a:rPr lang="en-US" altLang="zh-CN" dirty="0"/>
              <a:t>Allows many user level threads to be mapped </a:t>
            </a:r>
            <a:br>
              <a:rPr lang="en-US" altLang="zh-CN" dirty="0"/>
            </a:br>
            <a:r>
              <a:rPr lang="en-US" altLang="zh-CN" dirty="0"/>
              <a:t>to many kernel threads.</a:t>
            </a:r>
          </a:p>
          <a:p>
            <a:pPr eaLnBrk="1" hangingPunct="1"/>
            <a:r>
              <a:rPr lang="en-US" altLang="zh-CN" dirty="0"/>
              <a:t>Allows the  operating system to create a </a:t>
            </a:r>
            <a:br>
              <a:rPr lang="en-US" altLang="zh-CN" dirty="0"/>
            </a:br>
            <a:r>
              <a:rPr lang="en-US" altLang="zh-CN" dirty="0"/>
              <a:t>sufficient number of kernel threads.</a:t>
            </a:r>
          </a:p>
          <a:p>
            <a:pPr eaLnBrk="1" hangingPunct="1"/>
            <a:r>
              <a:rPr lang="en-US" altLang="zh-CN" dirty="0"/>
              <a:t>When a thread performs a blocking system call, the kernel can schedule another thread for execution.</a:t>
            </a:r>
          </a:p>
          <a:p>
            <a:pPr eaLnBrk="1" hangingPunct="1"/>
            <a:r>
              <a:rPr lang="en-US" altLang="zh-CN" dirty="0"/>
              <a:t>Examples of systems supporting this model</a:t>
            </a:r>
          </a:p>
          <a:p>
            <a:pPr lvl="1" eaLnBrk="1" hangingPunct="1"/>
            <a:r>
              <a:rPr lang="en-US" altLang="zh-CN" dirty="0"/>
              <a:t>Solaris prior to version 9</a:t>
            </a:r>
          </a:p>
          <a:p>
            <a:pPr lvl="1" eaLnBrk="1" hangingPunct="1"/>
            <a:r>
              <a:rPr lang="en-US" altLang="zh-CN" dirty="0"/>
              <a:t>Windows with the </a:t>
            </a:r>
            <a:r>
              <a:rPr lang="en-US" altLang="zh-CN" i="1" dirty="0" err="1"/>
              <a:t>ThreadFiber</a:t>
            </a:r>
            <a:r>
              <a:rPr lang="en-US" altLang="zh-CN" dirty="0"/>
              <a:t> package</a:t>
            </a:r>
          </a:p>
        </p:txBody>
      </p:sp>
      <p:sp>
        <p:nvSpPr>
          <p:cNvPr id="21506"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3B95ED1-A49F-4105-A1DB-B3249E8CFBA9}" type="slidenum">
              <a:rPr lang="en-US" altLang="zh-CN" sz="1400">
                <a:latin typeface="Arial" charset="0"/>
              </a:rPr>
              <a:pPr eaLnBrk="1" hangingPunct="1"/>
              <a:t>21</a:t>
            </a:fld>
            <a:endParaRPr lang="en-US" altLang="zh-CN" sz="1400">
              <a:latin typeface="Arial" charset="0"/>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8000" y="360000"/>
            <a:ext cx="3600000" cy="2520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28122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wipe(left)">
                                      <p:cBhvr>
                                        <p:cTn id="7" dur="500"/>
                                        <p:tgtEl>
                                          <p:spTgt spid="217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wipe(left)">
                                      <p:cBhvr>
                                        <p:cTn id="12" dur="500"/>
                                        <p:tgtEl>
                                          <p:spTgt spid="2170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7091">
                                            <p:txEl>
                                              <p:pRg st="2" end="2"/>
                                            </p:txEl>
                                          </p:spTgt>
                                        </p:tgtEl>
                                        <p:attrNameLst>
                                          <p:attrName>style.visibility</p:attrName>
                                        </p:attrNameLst>
                                      </p:cBhvr>
                                      <p:to>
                                        <p:strVal val="visible"/>
                                      </p:to>
                                    </p:set>
                                    <p:animEffect transition="in" filter="wipe(left)">
                                      <p:cBhvr>
                                        <p:cTn id="17" dur="500"/>
                                        <p:tgtEl>
                                          <p:spTgt spid="2170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7091">
                                            <p:txEl>
                                              <p:pRg st="3" end="3"/>
                                            </p:txEl>
                                          </p:spTgt>
                                        </p:tgtEl>
                                        <p:attrNameLst>
                                          <p:attrName>style.visibility</p:attrName>
                                        </p:attrNameLst>
                                      </p:cBhvr>
                                      <p:to>
                                        <p:strVal val="visible"/>
                                      </p:to>
                                    </p:set>
                                    <p:animEffect transition="in" filter="wipe(left)">
                                      <p:cBhvr>
                                        <p:cTn id="22" dur="500"/>
                                        <p:tgtEl>
                                          <p:spTgt spid="217091">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17091">
                                            <p:txEl>
                                              <p:pRg st="4" end="4"/>
                                            </p:txEl>
                                          </p:spTgt>
                                        </p:tgtEl>
                                        <p:attrNameLst>
                                          <p:attrName>style.visibility</p:attrName>
                                        </p:attrNameLst>
                                      </p:cBhvr>
                                      <p:to>
                                        <p:strVal val="visible"/>
                                      </p:to>
                                    </p:set>
                                    <p:animEffect transition="in" filter="wipe(left)">
                                      <p:cBhvr>
                                        <p:cTn id="25" dur="500"/>
                                        <p:tgtEl>
                                          <p:spTgt spid="217091">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17091">
                                            <p:txEl>
                                              <p:pRg st="5" end="5"/>
                                            </p:txEl>
                                          </p:spTgt>
                                        </p:tgtEl>
                                        <p:attrNameLst>
                                          <p:attrName>style.visibility</p:attrName>
                                        </p:attrNameLst>
                                      </p:cBhvr>
                                      <p:to>
                                        <p:strVal val="visible"/>
                                      </p:to>
                                    </p:set>
                                    <p:animEffect transition="in" filter="wipe(left)">
                                      <p:cBhvr>
                                        <p:cTn id="28" dur="500"/>
                                        <p:tgtEl>
                                          <p:spTgt spid="217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60000" y="108000"/>
            <a:ext cx="7740000" cy="720000"/>
          </a:xfrm>
        </p:spPr>
        <p:txBody>
          <a:bodyPr/>
          <a:lstStyle/>
          <a:p>
            <a:pPr eaLnBrk="1" hangingPunct="1"/>
            <a:r>
              <a:rPr lang="en-US" altLang="zh-CN" dirty="0"/>
              <a:t>Two-level Model</a:t>
            </a:r>
          </a:p>
        </p:txBody>
      </p:sp>
      <p:sp>
        <p:nvSpPr>
          <p:cNvPr id="23556" name="Rectangle 3"/>
          <p:cNvSpPr>
            <a:spLocks noGrp="1" noChangeArrowheads="1"/>
          </p:cNvSpPr>
          <p:nvPr>
            <p:ph idx="1"/>
          </p:nvPr>
        </p:nvSpPr>
        <p:spPr/>
        <p:txBody>
          <a:bodyPr/>
          <a:lstStyle/>
          <a:p>
            <a:pPr eaLnBrk="1" hangingPunct="1"/>
            <a:r>
              <a:rPr lang="en-US" altLang="zh-CN" dirty="0"/>
              <a:t>Similar to M:M,  except that it allows </a:t>
            </a:r>
            <a:br>
              <a:rPr lang="en-US" altLang="zh-CN" dirty="0"/>
            </a:br>
            <a:r>
              <a:rPr lang="en-US" altLang="zh-CN" dirty="0"/>
              <a:t>a user thread to be bound to a kernel thread.</a:t>
            </a:r>
          </a:p>
          <a:p>
            <a:pPr eaLnBrk="1" hangingPunct="1"/>
            <a:r>
              <a:rPr lang="en-US" altLang="zh-CN" dirty="0"/>
              <a:t>Examples of systems supporting this model</a:t>
            </a:r>
          </a:p>
          <a:p>
            <a:pPr lvl="1" eaLnBrk="1" hangingPunct="1"/>
            <a:r>
              <a:rPr lang="en-US" altLang="zh-CN" dirty="0"/>
              <a:t>IRIX</a:t>
            </a:r>
          </a:p>
          <a:p>
            <a:pPr lvl="1" eaLnBrk="1" hangingPunct="1"/>
            <a:r>
              <a:rPr lang="en-US" altLang="zh-CN" dirty="0"/>
              <a:t>HP-UX</a:t>
            </a:r>
          </a:p>
          <a:p>
            <a:pPr lvl="1" eaLnBrk="1" hangingPunct="1"/>
            <a:r>
              <a:rPr lang="en-US" altLang="zh-CN" dirty="0"/>
              <a:t>Tru64 UNIX</a:t>
            </a:r>
          </a:p>
          <a:p>
            <a:pPr lvl="1" eaLnBrk="1" hangingPunct="1"/>
            <a:r>
              <a:rPr lang="en-US" altLang="zh-CN" dirty="0"/>
              <a:t>Solaris 8 and earlier</a:t>
            </a:r>
          </a:p>
        </p:txBody>
      </p:sp>
      <p:sp>
        <p:nvSpPr>
          <p:cNvPr id="23554"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D8F2E91-3D67-4D2A-BF49-8A562EB6F02F}" type="slidenum">
              <a:rPr lang="en-US" altLang="zh-CN" sz="1400">
                <a:latin typeface="Arial" charset="0"/>
              </a:rPr>
              <a:pPr eaLnBrk="1" hangingPunct="1"/>
              <a:t>22</a:t>
            </a:fld>
            <a:endParaRPr lang="en-US" altLang="zh-CN" sz="1400">
              <a:latin typeface="Arial" charset="0"/>
            </a:endParaRPr>
          </a:p>
        </p:txBody>
      </p:sp>
      <p:pic>
        <p:nvPicPr>
          <p:cNvPr id="880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000" y="360000"/>
            <a:ext cx="3600000" cy="1885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585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wipe(left)">
                                      <p:cBhvr>
                                        <p:cTn id="7" dur="500"/>
                                        <p:tgtEl>
                                          <p:spTgt spid="235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6">
                                            <p:txEl>
                                              <p:pRg st="1" end="1"/>
                                            </p:txEl>
                                          </p:spTgt>
                                        </p:tgtEl>
                                        <p:attrNameLst>
                                          <p:attrName>style.visibility</p:attrName>
                                        </p:attrNameLst>
                                      </p:cBhvr>
                                      <p:to>
                                        <p:strVal val="visible"/>
                                      </p:to>
                                    </p:set>
                                    <p:animEffect transition="in" filter="wipe(left)">
                                      <p:cBhvr>
                                        <p:cTn id="12" dur="500"/>
                                        <p:tgtEl>
                                          <p:spTgt spid="23556">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animEffect transition="in" filter="wipe(left)">
                                      <p:cBhvr>
                                        <p:cTn id="15" dur="500"/>
                                        <p:tgtEl>
                                          <p:spTgt spid="23556">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556">
                                            <p:txEl>
                                              <p:pRg st="3" end="3"/>
                                            </p:txEl>
                                          </p:spTgt>
                                        </p:tgtEl>
                                        <p:attrNameLst>
                                          <p:attrName>style.visibility</p:attrName>
                                        </p:attrNameLst>
                                      </p:cBhvr>
                                      <p:to>
                                        <p:strVal val="visible"/>
                                      </p:to>
                                    </p:set>
                                    <p:animEffect transition="in" filter="wipe(left)">
                                      <p:cBhvr>
                                        <p:cTn id="18" dur="500"/>
                                        <p:tgtEl>
                                          <p:spTgt spid="23556">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3556">
                                            <p:txEl>
                                              <p:pRg st="4" end="4"/>
                                            </p:txEl>
                                          </p:spTgt>
                                        </p:tgtEl>
                                        <p:attrNameLst>
                                          <p:attrName>style.visibility</p:attrName>
                                        </p:attrNameLst>
                                      </p:cBhvr>
                                      <p:to>
                                        <p:strVal val="visible"/>
                                      </p:to>
                                    </p:set>
                                    <p:animEffect transition="in" filter="wipe(left)">
                                      <p:cBhvr>
                                        <p:cTn id="21" dur="500"/>
                                        <p:tgtEl>
                                          <p:spTgt spid="23556">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556">
                                            <p:txEl>
                                              <p:pRg st="5" end="5"/>
                                            </p:txEl>
                                          </p:spTgt>
                                        </p:tgtEl>
                                        <p:attrNameLst>
                                          <p:attrName>style.visibility</p:attrName>
                                        </p:attrNameLst>
                                      </p:cBhvr>
                                      <p:to>
                                        <p:strVal val="visible"/>
                                      </p:to>
                                    </p:set>
                                    <p:animEffect transition="in" filter="wipe(left)">
                                      <p:cBhvr>
                                        <p:cTn id="24" dur="500"/>
                                        <p:tgtEl>
                                          <p:spTgt spid="235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solidFill>
            <a:srgbClr val="002060"/>
          </a:solidFill>
        </p:spPr>
        <p:txBody>
          <a:bodyPr/>
          <a:lstStyle/>
          <a:p>
            <a:pPr eaLnBrk="1" hangingPunct="1"/>
            <a:r>
              <a:rPr lang="en-US" altLang="zh-CN" dirty="0"/>
              <a:t>Comparison of these three models</a:t>
            </a:r>
          </a:p>
        </p:txBody>
      </p:sp>
      <p:sp>
        <p:nvSpPr>
          <p:cNvPr id="221187" name="Rectangle 3"/>
          <p:cNvSpPr>
            <a:spLocks noGrp="1" noChangeArrowheads="1"/>
          </p:cNvSpPr>
          <p:nvPr>
            <p:ph idx="1"/>
          </p:nvPr>
        </p:nvSpPr>
        <p:spPr/>
        <p:txBody>
          <a:bodyPr/>
          <a:lstStyle/>
          <a:p>
            <a:pPr eaLnBrk="1" hangingPunct="1">
              <a:spcBef>
                <a:spcPts val="600"/>
              </a:spcBef>
            </a:pPr>
            <a:r>
              <a:rPr lang="en-US" altLang="zh-CN" dirty="0"/>
              <a:t>Many-to-one model</a:t>
            </a:r>
          </a:p>
          <a:p>
            <a:pPr lvl="1">
              <a:spcBef>
                <a:spcPts val="600"/>
              </a:spcBef>
            </a:pPr>
            <a:r>
              <a:rPr lang="en-US" altLang="zh-CN" dirty="0"/>
              <a:t>allows the developer to create as many user threads as he wishes</a:t>
            </a:r>
            <a:r>
              <a:rPr lang="zh-CN" altLang="en-US" dirty="0"/>
              <a:t>；</a:t>
            </a:r>
            <a:endParaRPr lang="en-US" altLang="zh-CN" dirty="0"/>
          </a:p>
          <a:p>
            <a:pPr lvl="1">
              <a:spcBef>
                <a:spcPts val="600"/>
              </a:spcBef>
            </a:pPr>
            <a:r>
              <a:rPr lang="en-US" altLang="zh-CN" dirty="0"/>
              <a:t>true concurrency is not gained because the kernel can schedule only one thread at a time.</a:t>
            </a:r>
          </a:p>
          <a:p>
            <a:pPr eaLnBrk="1" hangingPunct="1">
              <a:spcBef>
                <a:spcPts val="600"/>
              </a:spcBef>
            </a:pPr>
            <a:r>
              <a:rPr lang="en-US" altLang="zh-CN" dirty="0"/>
              <a:t>One-to-one model </a:t>
            </a:r>
          </a:p>
          <a:p>
            <a:pPr lvl="1">
              <a:spcBef>
                <a:spcPts val="600"/>
              </a:spcBef>
            </a:pPr>
            <a:r>
              <a:rPr lang="en-US" altLang="zh-CN" dirty="0"/>
              <a:t>allows for greater concurrency</a:t>
            </a:r>
          </a:p>
          <a:p>
            <a:pPr lvl="1">
              <a:spcBef>
                <a:spcPts val="600"/>
              </a:spcBef>
            </a:pPr>
            <a:r>
              <a:rPr lang="en-US" altLang="zh-CN" dirty="0"/>
              <a:t>the developer has to be careful not to create too many threads within an application.</a:t>
            </a:r>
          </a:p>
          <a:p>
            <a:pPr eaLnBrk="1" hangingPunct="1">
              <a:spcBef>
                <a:spcPts val="600"/>
              </a:spcBef>
            </a:pPr>
            <a:r>
              <a:rPr lang="en-US" altLang="zh-CN" dirty="0"/>
              <a:t>Many-to-many model </a:t>
            </a:r>
          </a:p>
          <a:p>
            <a:pPr lvl="1">
              <a:spcBef>
                <a:spcPts val="600"/>
              </a:spcBef>
            </a:pPr>
            <a:r>
              <a:rPr lang="en-US" altLang="zh-CN" dirty="0"/>
              <a:t>allows the developer to create as many user threads as necessary</a:t>
            </a:r>
            <a:r>
              <a:rPr lang="zh-CN" altLang="en-US" dirty="0"/>
              <a:t>；</a:t>
            </a:r>
            <a:endParaRPr lang="en-US" altLang="zh-CN" dirty="0"/>
          </a:p>
          <a:p>
            <a:pPr lvl="1">
              <a:spcBef>
                <a:spcPts val="600"/>
              </a:spcBef>
            </a:pPr>
            <a:r>
              <a:rPr lang="en-US" altLang="zh-CN" dirty="0"/>
              <a:t>the corresponding kernel threads can run in parallel on a multiprocessor.</a:t>
            </a:r>
          </a:p>
        </p:txBody>
      </p:sp>
      <p:sp>
        <p:nvSpPr>
          <p:cNvPr id="25602"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3EBCC7C-E738-4AFC-BEC1-625F66B91177}" type="slidenum">
              <a:rPr lang="en-US" altLang="zh-CN" sz="1400">
                <a:latin typeface="Arial" charset="0"/>
              </a:rPr>
              <a:pPr eaLnBrk="1" hangingPunct="1"/>
              <a:t>23</a:t>
            </a:fld>
            <a:endParaRPr lang="en-US" altLang="zh-CN"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wipe(left)">
                                      <p:cBhvr>
                                        <p:cTn id="7" dur="500"/>
                                        <p:tgtEl>
                                          <p:spTgt spid="22118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1187">
                                            <p:txEl>
                                              <p:pRg st="1" end="1"/>
                                            </p:txEl>
                                          </p:spTgt>
                                        </p:tgtEl>
                                        <p:attrNameLst>
                                          <p:attrName>style.visibility</p:attrName>
                                        </p:attrNameLst>
                                      </p:cBhvr>
                                      <p:to>
                                        <p:strVal val="visible"/>
                                      </p:to>
                                    </p:set>
                                    <p:animEffect transition="in" filter="wipe(left)">
                                      <p:cBhvr>
                                        <p:cTn id="10" dur="500"/>
                                        <p:tgtEl>
                                          <p:spTgt spid="22118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1187">
                                            <p:txEl>
                                              <p:pRg st="2" end="2"/>
                                            </p:txEl>
                                          </p:spTgt>
                                        </p:tgtEl>
                                        <p:attrNameLst>
                                          <p:attrName>style.visibility</p:attrName>
                                        </p:attrNameLst>
                                      </p:cBhvr>
                                      <p:to>
                                        <p:strVal val="visible"/>
                                      </p:to>
                                    </p:set>
                                    <p:animEffect transition="in" filter="wipe(left)">
                                      <p:cBhvr>
                                        <p:cTn id="13" dur="500"/>
                                        <p:tgtEl>
                                          <p:spTgt spid="22118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1187">
                                            <p:txEl>
                                              <p:pRg st="3" end="3"/>
                                            </p:txEl>
                                          </p:spTgt>
                                        </p:tgtEl>
                                        <p:attrNameLst>
                                          <p:attrName>style.visibility</p:attrName>
                                        </p:attrNameLst>
                                      </p:cBhvr>
                                      <p:to>
                                        <p:strVal val="visible"/>
                                      </p:to>
                                    </p:set>
                                    <p:animEffect transition="in" filter="wipe(left)">
                                      <p:cBhvr>
                                        <p:cTn id="18" dur="500"/>
                                        <p:tgtEl>
                                          <p:spTgt spid="22118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1187">
                                            <p:txEl>
                                              <p:pRg st="4" end="4"/>
                                            </p:txEl>
                                          </p:spTgt>
                                        </p:tgtEl>
                                        <p:attrNameLst>
                                          <p:attrName>style.visibility</p:attrName>
                                        </p:attrNameLst>
                                      </p:cBhvr>
                                      <p:to>
                                        <p:strVal val="visible"/>
                                      </p:to>
                                    </p:set>
                                    <p:animEffect transition="in" filter="wipe(left)">
                                      <p:cBhvr>
                                        <p:cTn id="21" dur="500"/>
                                        <p:tgtEl>
                                          <p:spTgt spid="22118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1187">
                                            <p:txEl>
                                              <p:pRg st="5" end="5"/>
                                            </p:txEl>
                                          </p:spTgt>
                                        </p:tgtEl>
                                        <p:attrNameLst>
                                          <p:attrName>style.visibility</p:attrName>
                                        </p:attrNameLst>
                                      </p:cBhvr>
                                      <p:to>
                                        <p:strVal val="visible"/>
                                      </p:to>
                                    </p:set>
                                    <p:animEffect transition="in" filter="wipe(left)">
                                      <p:cBhvr>
                                        <p:cTn id="24" dur="500"/>
                                        <p:tgtEl>
                                          <p:spTgt spid="22118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21187">
                                            <p:txEl>
                                              <p:pRg st="6" end="6"/>
                                            </p:txEl>
                                          </p:spTgt>
                                        </p:tgtEl>
                                        <p:attrNameLst>
                                          <p:attrName>style.visibility</p:attrName>
                                        </p:attrNameLst>
                                      </p:cBhvr>
                                      <p:to>
                                        <p:strVal val="visible"/>
                                      </p:to>
                                    </p:set>
                                    <p:animEffect transition="in" filter="wipe(left)">
                                      <p:cBhvr>
                                        <p:cTn id="29" dur="500"/>
                                        <p:tgtEl>
                                          <p:spTgt spid="221187">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21187">
                                            <p:txEl>
                                              <p:pRg st="7" end="7"/>
                                            </p:txEl>
                                          </p:spTgt>
                                        </p:tgtEl>
                                        <p:attrNameLst>
                                          <p:attrName>style.visibility</p:attrName>
                                        </p:attrNameLst>
                                      </p:cBhvr>
                                      <p:to>
                                        <p:strVal val="visible"/>
                                      </p:to>
                                    </p:set>
                                    <p:animEffect transition="in" filter="wipe(left)">
                                      <p:cBhvr>
                                        <p:cTn id="32" dur="500"/>
                                        <p:tgtEl>
                                          <p:spTgt spid="221187">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21187">
                                            <p:txEl>
                                              <p:pRg st="8" end="8"/>
                                            </p:txEl>
                                          </p:spTgt>
                                        </p:tgtEl>
                                        <p:attrNameLst>
                                          <p:attrName>style.visibility</p:attrName>
                                        </p:attrNameLst>
                                      </p:cBhvr>
                                      <p:to>
                                        <p:strVal val="visible"/>
                                      </p:to>
                                    </p:set>
                                    <p:animEffect transition="in" filter="wipe(left)">
                                      <p:cBhvr>
                                        <p:cTn id="35" dur="500"/>
                                        <p:tgtEl>
                                          <p:spTgt spid="2211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E1CF7-2548-4411-8EC7-F79EA6C2DCED}"/>
              </a:ext>
            </a:extLst>
          </p:cNvPr>
          <p:cNvSpPr>
            <a:spLocks noGrp="1"/>
          </p:cNvSpPr>
          <p:nvPr>
            <p:ph type="title"/>
          </p:nvPr>
        </p:nvSpPr>
        <p:spPr>
          <a:solidFill>
            <a:srgbClr val="002060"/>
          </a:solidFill>
        </p:spPr>
        <p:txBody>
          <a:bodyPr/>
          <a:lstStyle/>
          <a:p>
            <a:r>
              <a:rPr lang="en-US" altLang="zh-CN" dirty="0"/>
              <a:t>Comparison of these three models</a:t>
            </a:r>
            <a:endParaRPr lang="zh-CN" altLang="en-US" dirty="0"/>
          </a:p>
        </p:txBody>
      </p:sp>
      <p:graphicFrame>
        <p:nvGraphicFramePr>
          <p:cNvPr id="5" name="表格 5">
            <a:extLst>
              <a:ext uri="{FF2B5EF4-FFF2-40B4-BE49-F238E27FC236}">
                <a16:creationId xmlns:a16="http://schemas.microsoft.com/office/drawing/2014/main" id="{BAD95B20-42A0-4797-8030-BCD3EB3D3C86}"/>
              </a:ext>
            </a:extLst>
          </p:cNvPr>
          <p:cNvGraphicFramePr>
            <a:graphicFrameLocks noGrp="1"/>
          </p:cNvGraphicFramePr>
          <p:nvPr>
            <p:ph idx="1"/>
            <p:extLst>
              <p:ext uri="{D42A27DB-BD31-4B8C-83A1-F6EECF244321}">
                <p14:modId xmlns:p14="http://schemas.microsoft.com/office/powerpoint/2010/main" val="2873234041"/>
              </p:ext>
            </p:extLst>
          </p:nvPr>
        </p:nvGraphicFramePr>
        <p:xfrm>
          <a:off x="360363" y="1042988"/>
          <a:ext cx="11555410" cy="4635232"/>
        </p:xfrm>
        <a:graphic>
          <a:graphicData uri="http://schemas.openxmlformats.org/drawingml/2006/table">
            <a:tbl>
              <a:tblPr firstRow="1" bandRow="1">
                <a:tableStyleId>{5C22544A-7EE6-4342-B048-85BDC9FD1C3A}</a:tableStyleId>
              </a:tblPr>
              <a:tblGrid>
                <a:gridCol w="1083319">
                  <a:extLst>
                    <a:ext uri="{9D8B030D-6E8A-4147-A177-3AD203B41FA5}">
                      <a16:colId xmlns:a16="http://schemas.microsoft.com/office/drawing/2014/main" val="3644007094"/>
                    </a:ext>
                  </a:extLst>
                </a:gridCol>
                <a:gridCol w="4947160">
                  <a:extLst>
                    <a:ext uri="{9D8B030D-6E8A-4147-A177-3AD203B41FA5}">
                      <a16:colId xmlns:a16="http://schemas.microsoft.com/office/drawing/2014/main" val="1125588690"/>
                    </a:ext>
                  </a:extLst>
                </a:gridCol>
                <a:gridCol w="5524931">
                  <a:extLst>
                    <a:ext uri="{9D8B030D-6E8A-4147-A177-3AD203B41FA5}">
                      <a16:colId xmlns:a16="http://schemas.microsoft.com/office/drawing/2014/main" val="2286738048"/>
                    </a:ext>
                  </a:extLst>
                </a:gridCol>
              </a:tblGrid>
              <a:tr h="827720">
                <a:tc>
                  <a:txBody>
                    <a:bodyPr/>
                    <a:lstStyle/>
                    <a:p>
                      <a:pPr algn="ct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model</a:t>
                      </a:r>
                      <a:endPar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marL="0" marR="91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优点</a:t>
                      </a:r>
                    </a:p>
                  </a:txBody>
                  <a:tcPr marL="0" marR="91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缺点</a:t>
                      </a:r>
                    </a:p>
                  </a:txBody>
                  <a:tcPr marL="0" marR="91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4805402"/>
                  </a:ext>
                </a:extLst>
              </a:tr>
              <a:tr h="1489896">
                <a:tc>
                  <a:txBody>
                    <a:bodyPr/>
                    <a:lstStyle/>
                    <a:p>
                      <a:pPr algn="ct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m:1</a:t>
                      </a:r>
                      <a:endParaRPr lang="zh-CN" altLang="en-US"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marL="0" marR="91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zh-CN" sz="2400" b="1" kern="100" dirty="0">
                          <a:effectLst/>
                          <a:latin typeface="Times New Roman" panose="02020603050405020304" pitchFamily="18" charset="0"/>
                          <a:ea typeface="楷体" panose="02010609060101010101" pitchFamily="49" charset="-122"/>
                          <a:cs typeface="Times New Roman" panose="02020603050405020304" pitchFamily="18" charset="0"/>
                        </a:rPr>
                        <a:t>用户自行决定调度算法</a:t>
                      </a:r>
                      <a:r>
                        <a:rPr lang="en-US" altLang="zh-CN" sz="2400" b="1" kern="100" dirty="0">
                          <a:effectLst/>
                          <a:latin typeface="Times New Roman" panose="02020603050405020304" pitchFamily="18" charset="0"/>
                          <a:ea typeface="楷体" panose="02010609060101010101" pitchFamily="49" charset="-122"/>
                          <a:cs typeface="Times New Roman" panose="02020603050405020304" pitchFamily="18" charset="0"/>
                        </a:rPr>
                        <a:t>;</a:t>
                      </a:r>
                    </a:p>
                    <a:p>
                      <a:r>
                        <a:rPr lang="zh-CN" altLang="zh-CN" sz="2400" b="1" kern="100" dirty="0">
                          <a:effectLst/>
                          <a:latin typeface="Times New Roman" panose="02020603050405020304" pitchFamily="18" charset="0"/>
                          <a:ea typeface="楷体" panose="02010609060101010101" pitchFamily="49" charset="-122"/>
                          <a:cs typeface="Times New Roman" panose="02020603050405020304" pitchFamily="18" charset="0"/>
                        </a:rPr>
                        <a:t>线程切换在用户态，开销小</a:t>
                      </a:r>
                      <a:endParaRPr lang="zh-CN" altLang="en-US" sz="2400" b="1" dirty="0"/>
                    </a:p>
                  </a:txBody>
                  <a:tcPr marL="91717" marR="91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1" kern="100" dirty="0">
                          <a:effectLst/>
                          <a:latin typeface="Times New Roman" panose="02020603050405020304" pitchFamily="18" charset="0"/>
                          <a:ea typeface="楷体" panose="02010609060101010101" pitchFamily="49" charset="-122"/>
                          <a:cs typeface="Times New Roman" panose="02020603050405020304" pitchFamily="18" charset="0"/>
                        </a:rPr>
                        <a:t>用户</a:t>
                      </a:r>
                      <a:r>
                        <a:rPr lang="zh-CN" altLang="zh-CN" sz="2400" b="1" kern="100" dirty="0">
                          <a:effectLst/>
                          <a:latin typeface="Times New Roman" panose="02020603050405020304" pitchFamily="18" charset="0"/>
                          <a:ea typeface="楷体" panose="02010609060101010101" pitchFamily="49" charset="-122"/>
                          <a:cs typeface="Times New Roman" panose="02020603050405020304" pitchFamily="18" charset="0"/>
                        </a:rPr>
                        <a:t>进程的多个线程不能并行执行</a:t>
                      </a:r>
                      <a:r>
                        <a:rPr lang="zh-CN" altLang="en-US" sz="2400" b="1" kern="100" dirty="0">
                          <a:effectLst/>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kern="100" dirty="0">
                        <a:effectLst/>
                        <a:latin typeface="Times New Roman" panose="02020603050405020304" pitchFamily="18" charset="0"/>
                        <a:ea typeface="楷体" panose="02010609060101010101" pitchFamily="49" charset="-122"/>
                        <a:cs typeface="Times New Roman" panose="02020603050405020304" pitchFamily="18" charset="0"/>
                      </a:endParaRPr>
                    </a:p>
                    <a:p>
                      <a:r>
                        <a:rPr lang="zh-CN" altLang="zh-CN" sz="2400" b="1" kern="100" dirty="0">
                          <a:effectLst/>
                          <a:latin typeface="Times New Roman" panose="02020603050405020304" pitchFamily="18" charset="0"/>
                          <a:ea typeface="楷体" panose="02010609060101010101" pitchFamily="49" charset="-122"/>
                          <a:cs typeface="Times New Roman" panose="02020603050405020304" pitchFamily="18" charset="0"/>
                        </a:rPr>
                        <a:t>用户进程因某个线程阻塞而阻塞</a:t>
                      </a:r>
                      <a:r>
                        <a:rPr lang="zh-CN" altLang="en-US" sz="2400" b="1" kern="100" dirty="0">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dirty="0"/>
                    </a:p>
                  </a:txBody>
                  <a:tcPr marL="91717" marR="91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630823"/>
                  </a:ext>
                </a:extLst>
              </a:tr>
              <a:tr h="1489896">
                <a:tc>
                  <a:txBody>
                    <a:bodyPr/>
                    <a:lstStyle/>
                    <a:p>
                      <a:pPr algn="ct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1:1</a:t>
                      </a:r>
                      <a:endParaRPr lang="zh-CN" altLang="en-US"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marL="0" marR="91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zh-CN" sz="2400" b="1" kern="100" dirty="0">
                          <a:effectLst/>
                          <a:latin typeface="Times New Roman" panose="02020603050405020304" pitchFamily="18" charset="0"/>
                          <a:ea typeface="楷体" panose="02010609060101010101" pitchFamily="49" charset="-122"/>
                          <a:cs typeface="Times New Roman" panose="02020603050405020304" pitchFamily="18" charset="0"/>
                        </a:rPr>
                        <a:t>线程可在不同的</a:t>
                      </a:r>
                      <a:r>
                        <a:rPr lang="en-US" altLang="zh-CN" sz="2400" b="1" kern="100" dirty="0">
                          <a:effectLst/>
                          <a:latin typeface="Times New Roman" panose="02020603050405020304" pitchFamily="18" charset="0"/>
                          <a:ea typeface="楷体" panose="02010609060101010101" pitchFamily="49" charset="-122"/>
                          <a:cs typeface="Times New Roman" panose="02020603050405020304" pitchFamily="18" charset="0"/>
                        </a:rPr>
                        <a:t>CPU</a:t>
                      </a:r>
                      <a:r>
                        <a:rPr lang="zh-CN" altLang="zh-CN" sz="2400" b="1" kern="100" dirty="0">
                          <a:effectLst/>
                          <a:latin typeface="Times New Roman" panose="02020603050405020304" pitchFamily="18" charset="0"/>
                          <a:ea typeface="楷体" panose="02010609060101010101" pitchFamily="49" charset="-122"/>
                          <a:cs typeface="Times New Roman" panose="02020603050405020304" pitchFamily="18" charset="0"/>
                        </a:rPr>
                        <a:t>上并行处理</a:t>
                      </a:r>
                      <a:r>
                        <a:rPr lang="en-US" altLang="zh-CN" sz="2400" b="1" kern="100" dirty="0">
                          <a:effectLst/>
                          <a:latin typeface="Times New Roman" panose="02020603050405020304" pitchFamily="18" charset="0"/>
                          <a:ea typeface="楷体" panose="02010609060101010101" pitchFamily="49" charset="-122"/>
                          <a:cs typeface="Times New Roman" panose="02020603050405020304" pitchFamily="18" charset="0"/>
                        </a:rPr>
                        <a:t>;</a:t>
                      </a:r>
                    </a:p>
                    <a:p>
                      <a:r>
                        <a:rPr lang="zh-CN" altLang="zh-CN" sz="2400" b="1" kern="100" dirty="0">
                          <a:effectLst/>
                          <a:latin typeface="Times New Roman" panose="02020603050405020304" pitchFamily="18" charset="0"/>
                          <a:ea typeface="楷体" panose="02010609060101010101" pitchFamily="49" charset="-122"/>
                          <a:cs typeface="Times New Roman" panose="02020603050405020304" pitchFamily="18" charset="0"/>
                        </a:rPr>
                        <a:t>某线程阻塞，其他线程可继续执行</a:t>
                      </a:r>
                      <a:endParaRPr lang="zh-CN" altLang="en-US" sz="2400" b="1" dirty="0"/>
                    </a:p>
                  </a:txBody>
                  <a:tcPr marL="91717" marR="91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zh-CN" sz="2400" b="1" kern="100" dirty="0">
                          <a:effectLst/>
                          <a:latin typeface="Times New Roman" panose="02020603050405020304" pitchFamily="18" charset="0"/>
                          <a:ea typeface="楷体" panose="02010609060101010101" pitchFamily="49" charset="-122"/>
                          <a:cs typeface="Times New Roman" panose="02020603050405020304" pitchFamily="18" charset="0"/>
                        </a:rPr>
                        <a:t>线程创建、切换需陷入内核态，开销大</a:t>
                      </a:r>
                      <a:r>
                        <a:rPr lang="zh-CN" altLang="en-US" sz="2400" b="1" kern="100" dirty="0">
                          <a:effectLst/>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kern="100" dirty="0">
                        <a:effectLst/>
                        <a:latin typeface="Times New Roman" panose="02020603050405020304" pitchFamily="18" charset="0"/>
                        <a:ea typeface="楷体" panose="02010609060101010101" pitchFamily="49" charset="-122"/>
                        <a:cs typeface="Times New Roman" panose="02020603050405020304" pitchFamily="18" charset="0"/>
                      </a:endParaRPr>
                    </a:p>
                    <a:p>
                      <a:r>
                        <a:rPr lang="zh-CN" altLang="zh-CN" sz="2400" b="1" kern="100" dirty="0">
                          <a:effectLst/>
                          <a:latin typeface="Times New Roman" panose="02020603050405020304" pitchFamily="18" charset="0"/>
                          <a:ea typeface="楷体" panose="02010609060101010101" pitchFamily="49" charset="-122"/>
                          <a:cs typeface="Times New Roman" panose="02020603050405020304" pitchFamily="18" charset="0"/>
                        </a:rPr>
                        <a:t>占用内核资源</a:t>
                      </a:r>
                      <a:r>
                        <a:rPr lang="zh-CN" altLang="en-US" sz="2400" b="1" kern="100" dirty="0">
                          <a:effectLst/>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b="1" dirty="0"/>
                    </a:p>
                  </a:txBody>
                  <a:tcPr marL="91717" marR="91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557484"/>
                  </a:ext>
                </a:extLst>
              </a:tr>
              <a:tr h="827720">
                <a:tc>
                  <a:txBody>
                    <a:bodyPr/>
                    <a:lstStyle/>
                    <a:p>
                      <a:pPr algn="ctr"/>
                      <a:r>
                        <a:rPr lang="en-US" altLang="zh-CN"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m:n</a:t>
                      </a:r>
                      <a:endParaRPr lang="zh-CN" altLang="en-US" sz="2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txBody>
                  <a:tcPr marL="0" marR="91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zh-CN" sz="2400" b="1" kern="100" dirty="0">
                          <a:effectLst/>
                          <a:latin typeface="Times New Roman" panose="02020603050405020304" pitchFamily="18" charset="0"/>
                          <a:ea typeface="楷体" panose="02010609060101010101" pitchFamily="49" charset="-122"/>
                          <a:cs typeface="Times New Roman" panose="02020603050405020304" pitchFamily="18" charset="0"/>
                        </a:rPr>
                        <a:t>上述优点都具备</a:t>
                      </a:r>
                      <a:endParaRPr lang="zh-CN" altLang="en-US" sz="2400" b="1" dirty="0"/>
                    </a:p>
                  </a:txBody>
                  <a:tcPr marL="91717" marR="91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zh-CN" sz="2400" b="1" kern="100" dirty="0">
                          <a:effectLst/>
                          <a:latin typeface="Times New Roman" panose="02020603050405020304" pitchFamily="18" charset="0"/>
                          <a:ea typeface="楷体" panose="02010609060101010101" pitchFamily="49" charset="-122"/>
                          <a:cs typeface="Times New Roman" panose="02020603050405020304" pitchFamily="18" charset="0"/>
                        </a:rPr>
                        <a:t>高度复杂，实现困难</a:t>
                      </a:r>
                      <a:endParaRPr lang="zh-CN" altLang="en-US" sz="2400" b="1" dirty="0"/>
                    </a:p>
                  </a:txBody>
                  <a:tcPr marL="91717" marR="91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9188182"/>
                  </a:ext>
                </a:extLst>
              </a:tr>
            </a:tbl>
          </a:graphicData>
        </a:graphic>
      </p:graphicFrame>
      <p:sp>
        <p:nvSpPr>
          <p:cNvPr id="4" name="灯片编号占位符 3">
            <a:extLst>
              <a:ext uri="{FF2B5EF4-FFF2-40B4-BE49-F238E27FC236}">
                <a16:creationId xmlns:a16="http://schemas.microsoft.com/office/drawing/2014/main" id="{8246FD91-F2BD-40E2-8C39-A4DB0A3B9336}"/>
              </a:ext>
            </a:extLst>
          </p:cNvPr>
          <p:cNvSpPr>
            <a:spLocks noGrp="1"/>
          </p:cNvSpPr>
          <p:nvPr>
            <p:ph type="sldNum" sz="quarter" idx="10"/>
          </p:nvPr>
        </p:nvSpPr>
        <p:spPr/>
        <p:txBody>
          <a:bodyPr/>
          <a:lstStyle/>
          <a:p>
            <a:fld id="{E66D2CC7-F4CF-4117-A897-807AC786776F}" type="slidenum">
              <a:rPr lang="en-US" altLang="zh-CN" smtClean="0"/>
              <a:pPr/>
              <a:t>24</a:t>
            </a:fld>
            <a:endParaRPr lang="en-US" altLang="zh-CN"/>
          </a:p>
        </p:txBody>
      </p:sp>
      <p:sp>
        <p:nvSpPr>
          <p:cNvPr id="7" name="动作按钮: 结束 6">
            <a:hlinkClick r:id="" action="ppaction://noaction" highlightClick="1"/>
            <a:extLst>
              <a:ext uri="{FF2B5EF4-FFF2-40B4-BE49-F238E27FC236}">
                <a16:creationId xmlns:a16="http://schemas.microsoft.com/office/drawing/2014/main" id="{B109E52D-DC7E-4BF9-8107-95FBF3AEE052}"/>
              </a:ext>
            </a:extLst>
          </p:cNvPr>
          <p:cNvSpPr/>
          <p:nvPr/>
        </p:nvSpPr>
        <p:spPr bwMode="auto">
          <a:xfrm>
            <a:off x="11694670"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121848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ltLang="zh-CN" dirty="0"/>
              <a:t>4.3  Thread Libraries</a:t>
            </a:r>
          </a:p>
        </p:txBody>
      </p:sp>
      <p:sp>
        <p:nvSpPr>
          <p:cNvPr id="274435" name="Rectangle 3"/>
          <p:cNvSpPr>
            <a:spLocks noGrp="1" noChangeArrowheads="1"/>
          </p:cNvSpPr>
          <p:nvPr>
            <p:ph idx="1"/>
          </p:nvPr>
        </p:nvSpPr>
        <p:spPr/>
        <p:txBody>
          <a:bodyPr>
            <a:normAutofit/>
          </a:bodyPr>
          <a:lstStyle/>
          <a:p>
            <a:pPr eaLnBrk="1" hangingPunct="1"/>
            <a:r>
              <a:rPr lang="en-US" altLang="zh-CN" dirty="0"/>
              <a:t>Provides the programmer with an API for creating and managing threads.</a:t>
            </a:r>
          </a:p>
          <a:p>
            <a:pPr eaLnBrk="1" hangingPunct="1"/>
            <a:r>
              <a:rPr lang="en-US" altLang="zh-CN" dirty="0"/>
              <a:t>Two </a:t>
            </a:r>
            <a:r>
              <a:rPr lang="en-US" altLang="en-US" dirty="0"/>
              <a:t>primary ways of implementing </a:t>
            </a:r>
          </a:p>
          <a:p>
            <a:pPr lvl="1" eaLnBrk="1" hangingPunct="1"/>
            <a:r>
              <a:rPr lang="en-US" altLang="zh-CN" dirty="0"/>
              <a:t>Provides a library entirely in user space with no kernel support. </a:t>
            </a:r>
            <a:br>
              <a:rPr lang="en-US" altLang="zh-CN" dirty="0"/>
            </a:br>
            <a:r>
              <a:rPr lang="en-US" altLang="zh-CN" dirty="0"/>
              <a:t>(-- local function call)</a:t>
            </a:r>
            <a:br>
              <a:rPr lang="en-US" altLang="zh-CN" dirty="0"/>
            </a:br>
            <a:r>
              <a:rPr lang="en-US" altLang="zh-CN" dirty="0"/>
              <a:t>All code and data structures exist in user space.</a:t>
            </a:r>
          </a:p>
          <a:p>
            <a:pPr lvl="1" eaLnBrk="1" hangingPunct="1"/>
            <a:r>
              <a:rPr lang="en-US" altLang="zh-CN" dirty="0"/>
              <a:t>Implement a kernel-level library supported directly by the OS. (-- system call)</a:t>
            </a:r>
            <a:br>
              <a:rPr lang="en-US" altLang="zh-CN" dirty="0"/>
            </a:br>
            <a:r>
              <a:rPr lang="en-US" altLang="zh-CN" dirty="0"/>
              <a:t>All code and data structures exist in kernel space.</a:t>
            </a:r>
          </a:p>
          <a:p>
            <a:pPr eaLnBrk="1" hangingPunct="1"/>
            <a:r>
              <a:rPr lang="en-US" altLang="zh-CN" dirty="0"/>
              <a:t>Main thread library</a:t>
            </a:r>
          </a:p>
          <a:p>
            <a:pPr lvl="1" eaLnBrk="1" hangingPunct="1"/>
            <a:r>
              <a:rPr lang="en-US" altLang="zh-CN" dirty="0"/>
              <a:t>POSIX </a:t>
            </a:r>
            <a:r>
              <a:rPr lang="en-US" altLang="zh-CN" dirty="0" err="1"/>
              <a:t>Pthreads</a:t>
            </a:r>
            <a:endParaRPr lang="en-US" altLang="zh-CN" dirty="0"/>
          </a:p>
          <a:p>
            <a:pPr lvl="1" eaLnBrk="1" hangingPunct="1"/>
            <a:r>
              <a:rPr lang="en-US" altLang="zh-CN" dirty="0"/>
              <a:t>Win32</a:t>
            </a:r>
          </a:p>
          <a:p>
            <a:pPr lvl="1" eaLnBrk="1" hangingPunct="1"/>
            <a:r>
              <a:rPr lang="en-US" altLang="zh-CN" dirty="0"/>
              <a:t>Java </a:t>
            </a:r>
          </a:p>
        </p:txBody>
      </p:sp>
      <p:sp>
        <p:nvSpPr>
          <p:cNvPr id="26626"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F09182A-840D-4EA9-8055-5910DEBB5FB2}" type="slidenum">
              <a:rPr lang="en-US" altLang="zh-CN" sz="1400">
                <a:latin typeface="Arial" charset="0"/>
              </a:rPr>
              <a:pPr eaLnBrk="1" hangingPunct="1"/>
              <a:t>25</a:t>
            </a:fld>
            <a:endParaRPr lang="en-US" altLang="zh-CN"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4435">
                                            <p:txEl>
                                              <p:pRg st="0" end="0"/>
                                            </p:txEl>
                                          </p:spTgt>
                                        </p:tgtEl>
                                        <p:attrNameLst>
                                          <p:attrName>style.visibility</p:attrName>
                                        </p:attrNameLst>
                                      </p:cBhvr>
                                      <p:to>
                                        <p:strVal val="visible"/>
                                      </p:to>
                                    </p:set>
                                    <p:animEffect transition="in" filter="wipe(left)">
                                      <p:cBhvr>
                                        <p:cTn id="7" dur="500"/>
                                        <p:tgtEl>
                                          <p:spTgt spid="2744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4435">
                                            <p:txEl>
                                              <p:pRg st="1" end="1"/>
                                            </p:txEl>
                                          </p:spTgt>
                                        </p:tgtEl>
                                        <p:attrNameLst>
                                          <p:attrName>style.visibility</p:attrName>
                                        </p:attrNameLst>
                                      </p:cBhvr>
                                      <p:to>
                                        <p:strVal val="visible"/>
                                      </p:to>
                                    </p:set>
                                    <p:animEffect transition="in" filter="wipe(left)">
                                      <p:cBhvr>
                                        <p:cTn id="10" dur="500"/>
                                        <p:tgtEl>
                                          <p:spTgt spid="2744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74435">
                                            <p:txEl>
                                              <p:pRg st="2" end="2"/>
                                            </p:txEl>
                                          </p:spTgt>
                                        </p:tgtEl>
                                        <p:attrNameLst>
                                          <p:attrName>style.visibility</p:attrName>
                                        </p:attrNameLst>
                                      </p:cBhvr>
                                      <p:to>
                                        <p:strVal val="visible"/>
                                      </p:to>
                                    </p:set>
                                    <p:animEffect transition="in" filter="wipe(left)">
                                      <p:cBhvr>
                                        <p:cTn id="13" dur="500"/>
                                        <p:tgtEl>
                                          <p:spTgt spid="27443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4435">
                                            <p:txEl>
                                              <p:pRg st="3" end="3"/>
                                            </p:txEl>
                                          </p:spTgt>
                                        </p:tgtEl>
                                        <p:attrNameLst>
                                          <p:attrName>style.visibility</p:attrName>
                                        </p:attrNameLst>
                                      </p:cBhvr>
                                      <p:to>
                                        <p:strVal val="visible"/>
                                      </p:to>
                                    </p:set>
                                    <p:animEffect transition="in" filter="wipe(left)">
                                      <p:cBhvr>
                                        <p:cTn id="16" dur="500"/>
                                        <p:tgtEl>
                                          <p:spTgt spid="27443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74435">
                                            <p:txEl>
                                              <p:pRg st="4" end="4"/>
                                            </p:txEl>
                                          </p:spTgt>
                                        </p:tgtEl>
                                        <p:attrNameLst>
                                          <p:attrName>style.visibility</p:attrName>
                                        </p:attrNameLst>
                                      </p:cBhvr>
                                      <p:to>
                                        <p:strVal val="visible"/>
                                      </p:to>
                                    </p:set>
                                    <p:animEffect transition="in" filter="wipe(left)">
                                      <p:cBhvr>
                                        <p:cTn id="21" dur="500"/>
                                        <p:tgtEl>
                                          <p:spTgt spid="27443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74435">
                                            <p:txEl>
                                              <p:pRg st="5" end="5"/>
                                            </p:txEl>
                                          </p:spTgt>
                                        </p:tgtEl>
                                        <p:attrNameLst>
                                          <p:attrName>style.visibility</p:attrName>
                                        </p:attrNameLst>
                                      </p:cBhvr>
                                      <p:to>
                                        <p:strVal val="visible"/>
                                      </p:to>
                                    </p:set>
                                    <p:animEffect transition="in" filter="wipe(left)">
                                      <p:cBhvr>
                                        <p:cTn id="24" dur="500"/>
                                        <p:tgtEl>
                                          <p:spTgt spid="27443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74435">
                                            <p:txEl>
                                              <p:pRg st="6" end="6"/>
                                            </p:txEl>
                                          </p:spTgt>
                                        </p:tgtEl>
                                        <p:attrNameLst>
                                          <p:attrName>style.visibility</p:attrName>
                                        </p:attrNameLst>
                                      </p:cBhvr>
                                      <p:to>
                                        <p:strVal val="visible"/>
                                      </p:to>
                                    </p:set>
                                    <p:animEffect transition="in" filter="wipe(left)">
                                      <p:cBhvr>
                                        <p:cTn id="27" dur="500"/>
                                        <p:tgtEl>
                                          <p:spTgt spid="27443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74435">
                                            <p:txEl>
                                              <p:pRg st="7" end="7"/>
                                            </p:txEl>
                                          </p:spTgt>
                                        </p:tgtEl>
                                        <p:attrNameLst>
                                          <p:attrName>style.visibility</p:attrName>
                                        </p:attrNameLst>
                                      </p:cBhvr>
                                      <p:to>
                                        <p:strVal val="visible"/>
                                      </p:to>
                                    </p:set>
                                    <p:animEffect transition="in" filter="wipe(left)">
                                      <p:cBhvr>
                                        <p:cTn id="30" dur="500"/>
                                        <p:tgtEl>
                                          <p:spTgt spid="274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Global data and local data</a:t>
            </a:r>
            <a:endParaRPr lang="zh-CN" altLang="en-US" dirty="0"/>
          </a:p>
        </p:txBody>
      </p:sp>
      <p:sp>
        <p:nvSpPr>
          <p:cNvPr id="3" name="内容占位符 2"/>
          <p:cNvSpPr>
            <a:spLocks noGrp="1"/>
          </p:cNvSpPr>
          <p:nvPr>
            <p:ph idx="1"/>
          </p:nvPr>
        </p:nvSpPr>
        <p:spPr/>
        <p:txBody>
          <a:bodyPr>
            <a:normAutofit/>
          </a:bodyPr>
          <a:lstStyle/>
          <a:p>
            <a:r>
              <a:rPr lang="en-US" altLang="zh-CN" dirty="0"/>
              <a:t>For POSIX and Windows threading</a:t>
            </a:r>
          </a:p>
          <a:p>
            <a:pPr lvl="1"/>
            <a:r>
              <a:rPr lang="en-US" altLang="zh-CN" dirty="0"/>
              <a:t>Any data declared </a:t>
            </a:r>
            <a:r>
              <a:rPr lang="en-US" altLang="zh-CN" dirty="0">
                <a:solidFill>
                  <a:srgbClr val="0000FF"/>
                </a:solidFill>
              </a:rPr>
              <a:t>globally</a:t>
            </a:r>
            <a:r>
              <a:rPr lang="en-US" altLang="zh-CN" dirty="0"/>
              <a:t> are shared among all threads belonging to the same process. </a:t>
            </a:r>
            <a:br>
              <a:rPr lang="en-US" altLang="zh-CN" dirty="0"/>
            </a:br>
            <a:r>
              <a:rPr lang="en-US" altLang="zh-CN" dirty="0"/>
              <a:t>Because Java has no notion of global data, access to shared data must be explicitly arranged between threads. </a:t>
            </a:r>
          </a:p>
          <a:p>
            <a:pPr lvl="1"/>
            <a:r>
              <a:rPr lang="en-US" altLang="zh-CN" dirty="0"/>
              <a:t>Data declared </a:t>
            </a:r>
            <a:r>
              <a:rPr lang="en-US" altLang="zh-CN" dirty="0">
                <a:solidFill>
                  <a:srgbClr val="0000FF"/>
                </a:solidFill>
              </a:rPr>
              <a:t>local</a:t>
            </a:r>
            <a:r>
              <a:rPr lang="en-US" altLang="zh-CN" dirty="0"/>
              <a:t> to a function are typically stored on the stack. </a:t>
            </a:r>
            <a:br>
              <a:rPr lang="en-US" altLang="zh-CN" dirty="0"/>
            </a:br>
            <a:r>
              <a:rPr lang="en-US" altLang="zh-CN" dirty="0"/>
              <a:t>Since each thread has its own stack, each thread has its own copy of local data.</a:t>
            </a:r>
          </a:p>
        </p:txBody>
      </p:sp>
      <p:sp>
        <p:nvSpPr>
          <p:cNvPr id="4" name="灯片编号占位符 3"/>
          <p:cNvSpPr>
            <a:spLocks noGrp="1"/>
          </p:cNvSpPr>
          <p:nvPr>
            <p:ph type="sldNum" sz="quarter" idx="10"/>
          </p:nvPr>
        </p:nvSpPr>
        <p:spPr/>
        <p:txBody>
          <a:bodyPr/>
          <a:lstStyle/>
          <a:p>
            <a:pPr>
              <a:defRPr/>
            </a:pPr>
            <a:fld id="{FC083414-67DD-4026-BC1F-C45EDDE6F9A8}" type="slidenum">
              <a:rPr lang="en-US" altLang="zh-CN" smtClean="0"/>
              <a:pPr>
                <a:defRPr/>
              </a:pPr>
              <a:t>26</a:t>
            </a:fld>
            <a:endParaRPr lang="en-US" altLang="zh-CN"/>
          </a:p>
        </p:txBody>
      </p:sp>
    </p:spTree>
    <p:extLst>
      <p:ext uri="{BB962C8B-B14F-4D97-AF65-F5344CB8AC3E}">
        <p14:creationId xmlns:p14="http://schemas.microsoft.com/office/powerpoint/2010/main" val="3391919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pPr lvl="1"/>
            <a:r>
              <a:rPr lang="en-US" altLang="zh-CN" sz="36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Strategies for Creating Multiple Threads</a:t>
            </a:r>
          </a:p>
        </p:txBody>
      </p:sp>
      <p:sp>
        <p:nvSpPr>
          <p:cNvPr id="3" name="内容占位符 2"/>
          <p:cNvSpPr>
            <a:spLocks noGrp="1"/>
          </p:cNvSpPr>
          <p:nvPr>
            <p:ph idx="1"/>
          </p:nvPr>
        </p:nvSpPr>
        <p:spPr/>
        <p:txBody>
          <a:bodyPr>
            <a:normAutofit/>
          </a:bodyPr>
          <a:lstStyle/>
          <a:p>
            <a:r>
              <a:rPr lang="en-US" altLang="zh-CN" dirty="0"/>
              <a:t>Two general strategies: </a:t>
            </a:r>
          </a:p>
          <a:p>
            <a:pPr lvl="1"/>
            <a:r>
              <a:rPr lang="en-US" altLang="zh-CN" dirty="0"/>
              <a:t>asynchronous threading</a:t>
            </a:r>
          </a:p>
          <a:p>
            <a:pPr lvl="1"/>
            <a:r>
              <a:rPr lang="en-US" altLang="zh-CN" dirty="0"/>
              <a:t>synchronous threading.</a:t>
            </a:r>
          </a:p>
          <a:p>
            <a:r>
              <a:rPr lang="en-US" altLang="zh-CN" dirty="0"/>
              <a:t>Asynchronous threading</a:t>
            </a:r>
          </a:p>
          <a:p>
            <a:pPr lvl="1"/>
            <a:r>
              <a:rPr lang="en-US" altLang="zh-CN" dirty="0"/>
              <a:t>once the parent creates a child thread, the parent resumes its execution, so that the parent and child execute </a:t>
            </a:r>
            <a:r>
              <a:rPr lang="en-US" altLang="zh-CN" dirty="0">
                <a:solidFill>
                  <a:srgbClr val="0000FF"/>
                </a:solidFill>
              </a:rPr>
              <a:t>concurrently</a:t>
            </a:r>
            <a:r>
              <a:rPr lang="en-US" altLang="zh-CN" dirty="0"/>
              <a:t>.</a:t>
            </a:r>
          </a:p>
          <a:p>
            <a:pPr lvl="1"/>
            <a:r>
              <a:rPr lang="en-US" altLang="zh-CN" dirty="0"/>
              <a:t>used in the multithreaded server.</a:t>
            </a:r>
          </a:p>
        </p:txBody>
      </p:sp>
      <p:sp>
        <p:nvSpPr>
          <p:cNvPr id="4" name="灯片编号占位符 3"/>
          <p:cNvSpPr>
            <a:spLocks noGrp="1"/>
          </p:cNvSpPr>
          <p:nvPr>
            <p:ph type="sldNum" sz="quarter" idx="10"/>
          </p:nvPr>
        </p:nvSpPr>
        <p:spPr/>
        <p:txBody>
          <a:bodyPr/>
          <a:lstStyle/>
          <a:p>
            <a:pPr>
              <a:defRPr/>
            </a:pPr>
            <a:fld id="{FC083414-67DD-4026-BC1F-C45EDDE6F9A8}" type="slidenum">
              <a:rPr lang="en-US" altLang="zh-CN" smtClean="0"/>
              <a:pPr>
                <a:defRPr/>
              </a:pPr>
              <a:t>27</a:t>
            </a:fld>
            <a:endParaRPr lang="en-US" altLang="zh-CN"/>
          </a:p>
        </p:txBody>
      </p:sp>
    </p:spTree>
    <p:extLst>
      <p:ext uri="{BB962C8B-B14F-4D97-AF65-F5344CB8AC3E}">
        <p14:creationId xmlns:p14="http://schemas.microsoft.com/office/powerpoint/2010/main" val="366413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solidFill>
            <a:srgbClr val="002060"/>
          </a:solidFill>
        </p:spPr>
        <p:txBody>
          <a:bodyPr/>
          <a:lstStyle/>
          <a:p>
            <a:r>
              <a:rPr lang="en-US" altLang="zh-CN" dirty="0">
                <a:ea typeface="楷体" panose="02010609060101010101" pitchFamily="49" charset="-122"/>
              </a:rPr>
              <a:t>Strategies for Creating Multiple Threads</a:t>
            </a:r>
            <a:endParaRPr lang="zh-CN" altLang="en-US" dirty="0"/>
          </a:p>
        </p:txBody>
      </p:sp>
      <p:sp>
        <p:nvSpPr>
          <p:cNvPr id="3" name="内容占位符 2"/>
          <p:cNvSpPr>
            <a:spLocks noGrp="1"/>
          </p:cNvSpPr>
          <p:nvPr>
            <p:ph idx="1"/>
          </p:nvPr>
        </p:nvSpPr>
        <p:spPr/>
        <p:txBody>
          <a:bodyPr>
            <a:normAutofit/>
          </a:bodyPr>
          <a:lstStyle/>
          <a:p>
            <a:r>
              <a:rPr lang="en-US" altLang="zh-CN" dirty="0"/>
              <a:t>Synchronous threading.</a:t>
            </a:r>
          </a:p>
          <a:p>
            <a:pPr lvl="1"/>
            <a:r>
              <a:rPr lang="en-US" altLang="zh-CN" dirty="0"/>
              <a:t>when the parent thread creates one or more children and then must </a:t>
            </a:r>
            <a:r>
              <a:rPr lang="en-US" altLang="zh-CN" dirty="0">
                <a:solidFill>
                  <a:srgbClr val="0000FF"/>
                </a:solidFill>
              </a:rPr>
              <a:t>wait for </a:t>
            </a:r>
            <a:r>
              <a:rPr lang="en-US" altLang="zh-CN" dirty="0"/>
              <a:t>all of its children to terminate before it resumes. --- the so-called </a:t>
            </a:r>
            <a:r>
              <a:rPr lang="en-US" altLang="zh-CN" i="1" dirty="0">
                <a:solidFill>
                  <a:srgbClr val="0000FF"/>
                </a:solidFill>
              </a:rPr>
              <a:t>fork-join </a:t>
            </a:r>
            <a:r>
              <a:rPr lang="en-US" altLang="zh-CN" dirty="0"/>
              <a:t>strategy. </a:t>
            </a:r>
          </a:p>
          <a:p>
            <a:pPr lvl="1"/>
            <a:r>
              <a:rPr lang="en-US" altLang="zh-CN" dirty="0"/>
              <a:t>the threads created by the parent perform work concurrently, </a:t>
            </a:r>
            <a:br>
              <a:rPr lang="en-US" altLang="zh-CN" dirty="0"/>
            </a:br>
            <a:r>
              <a:rPr lang="en-US" altLang="zh-CN" dirty="0"/>
              <a:t>but the parent cannot continue until this work has been completed. </a:t>
            </a:r>
          </a:p>
          <a:p>
            <a:pPr lvl="1"/>
            <a:r>
              <a:rPr lang="en-US" altLang="zh-CN" dirty="0"/>
              <a:t>Once each thread has finished its work, it terminates and </a:t>
            </a:r>
            <a:r>
              <a:rPr lang="en-US" altLang="zh-CN" dirty="0">
                <a:solidFill>
                  <a:srgbClr val="0000FF"/>
                </a:solidFill>
              </a:rPr>
              <a:t>joins</a:t>
            </a:r>
            <a:r>
              <a:rPr lang="en-US" altLang="zh-CN" dirty="0"/>
              <a:t> with its parent. </a:t>
            </a:r>
          </a:p>
          <a:p>
            <a:pPr lvl="1"/>
            <a:r>
              <a:rPr lang="en-US" altLang="zh-CN" dirty="0"/>
              <a:t>Only after all of the children have joined can the parent resume execution. </a:t>
            </a:r>
          </a:p>
          <a:p>
            <a:pPr lvl="1"/>
            <a:r>
              <a:rPr lang="en-US" altLang="zh-CN" dirty="0"/>
              <a:t>Typically, synchronous threading involves significant data sharing among threads. </a:t>
            </a:r>
            <a:br>
              <a:rPr lang="en-US" altLang="zh-CN" dirty="0"/>
            </a:br>
            <a:r>
              <a:rPr lang="en-US" altLang="zh-CN" dirty="0"/>
              <a:t>e.g. the parent thread may combine the results calculated by its various children. </a:t>
            </a:r>
            <a:endParaRPr lang="zh-CN" altLang="en-US" dirty="0"/>
          </a:p>
        </p:txBody>
      </p:sp>
      <p:sp>
        <p:nvSpPr>
          <p:cNvPr id="4" name="灯片编号占位符 3"/>
          <p:cNvSpPr>
            <a:spLocks noGrp="1"/>
          </p:cNvSpPr>
          <p:nvPr>
            <p:ph type="sldNum" sz="quarter" idx="10"/>
          </p:nvPr>
        </p:nvSpPr>
        <p:spPr/>
        <p:txBody>
          <a:bodyPr/>
          <a:lstStyle/>
          <a:p>
            <a:pPr>
              <a:defRPr/>
            </a:pPr>
            <a:fld id="{FC083414-67DD-4026-BC1F-C45EDDE6F9A8}" type="slidenum">
              <a:rPr lang="en-US" altLang="zh-CN" smtClean="0"/>
              <a:pPr>
                <a:defRPr/>
              </a:pPr>
              <a:t>28</a:t>
            </a:fld>
            <a:endParaRPr lang="en-US" altLang="zh-CN"/>
          </a:p>
        </p:txBody>
      </p:sp>
    </p:spTree>
    <p:extLst>
      <p:ext uri="{BB962C8B-B14F-4D97-AF65-F5344CB8AC3E}">
        <p14:creationId xmlns:p14="http://schemas.microsoft.com/office/powerpoint/2010/main" val="21708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zh-CN" dirty="0" err="1"/>
              <a:t>Pthreads</a:t>
            </a:r>
            <a:endParaRPr lang="en-US" altLang="zh-CN" dirty="0"/>
          </a:p>
        </p:txBody>
      </p:sp>
      <p:sp>
        <p:nvSpPr>
          <p:cNvPr id="281603" name="Rectangle 3"/>
          <p:cNvSpPr>
            <a:spLocks noGrp="1" noChangeArrowheads="1"/>
          </p:cNvSpPr>
          <p:nvPr>
            <p:ph idx="1"/>
          </p:nvPr>
        </p:nvSpPr>
        <p:spPr/>
        <p:txBody>
          <a:bodyPr>
            <a:normAutofit/>
          </a:bodyPr>
          <a:lstStyle/>
          <a:p>
            <a:pPr eaLnBrk="1" hangingPunct="1"/>
            <a:r>
              <a:rPr lang="en-US" altLang="zh-CN" dirty="0"/>
              <a:t>POSIX standard (IEEE 1003.1c) defining an API for thread creation and synchronization.</a:t>
            </a:r>
          </a:p>
          <a:p>
            <a:pPr lvl="1" eaLnBrk="1" hangingPunct="1"/>
            <a:r>
              <a:rPr lang="en-US" altLang="zh-CN" dirty="0">
                <a:solidFill>
                  <a:srgbClr val="FF0000"/>
                </a:solidFill>
              </a:rPr>
              <a:t>P</a:t>
            </a:r>
            <a:r>
              <a:rPr lang="en-US" altLang="zh-CN" dirty="0"/>
              <a:t>ortable </a:t>
            </a:r>
            <a:r>
              <a:rPr lang="en-US" altLang="zh-CN" dirty="0">
                <a:solidFill>
                  <a:srgbClr val="FF0000"/>
                </a:solidFill>
              </a:rPr>
              <a:t>O</a:t>
            </a:r>
            <a:r>
              <a:rPr lang="en-US" altLang="zh-CN" dirty="0"/>
              <a:t>perating </a:t>
            </a:r>
            <a:r>
              <a:rPr lang="en-US" altLang="zh-CN" dirty="0">
                <a:solidFill>
                  <a:srgbClr val="FF0000"/>
                </a:solidFill>
              </a:rPr>
              <a:t>S</a:t>
            </a:r>
            <a:r>
              <a:rPr lang="en-US" altLang="zh-CN" dirty="0"/>
              <a:t>ystem </a:t>
            </a:r>
            <a:r>
              <a:rPr lang="en-US" altLang="zh-CN" dirty="0">
                <a:solidFill>
                  <a:srgbClr val="FF0000"/>
                </a:solidFill>
              </a:rPr>
              <a:t>I</a:t>
            </a:r>
            <a:r>
              <a:rPr lang="en-US" altLang="zh-CN" dirty="0"/>
              <a:t>nterface of UNI</a:t>
            </a:r>
            <a:r>
              <a:rPr lang="en-US" altLang="zh-CN" dirty="0">
                <a:solidFill>
                  <a:srgbClr val="FF0000"/>
                </a:solidFill>
              </a:rPr>
              <a:t>X</a:t>
            </a:r>
          </a:p>
          <a:p>
            <a:pPr eaLnBrk="1" hangingPunct="1"/>
            <a:r>
              <a:rPr lang="en-US" altLang="en-US" i="1" dirty="0" err="1">
                <a:solidFill>
                  <a:srgbClr val="0000FF"/>
                </a:solidFill>
              </a:rPr>
              <a:t>Pthreads</a:t>
            </a:r>
            <a:r>
              <a:rPr lang="en-US" altLang="en-US" i="1" dirty="0">
                <a:solidFill>
                  <a:srgbClr val="0000FF"/>
                </a:solidFill>
              </a:rPr>
              <a:t>, </a:t>
            </a:r>
            <a:r>
              <a:rPr lang="en-US" altLang="en-US" dirty="0"/>
              <a:t>the extension of the POSIX standard.</a:t>
            </a:r>
          </a:p>
          <a:p>
            <a:pPr lvl="1" eaLnBrk="1" hangingPunct="1"/>
            <a:r>
              <a:rPr lang="en-US" altLang="en-US" dirty="0"/>
              <a:t>Provided as either a user-level or kernel-level library.</a:t>
            </a:r>
          </a:p>
          <a:p>
            <a:pPr eaLnBrk="1" hangingPunct="1"/>
            <a:r>
              <a:rPr lang="en-US" altLang="en-US" i="1" dirty="0">
                <a:solidFill>
                  <a:srgbClr val="0000FF"/>
                </a:solidFill>
              </a:rPr>
              <a:t>Specification</a:t>
            </a:r>
            <a:r>
              <a:rPr lang="en-US" altLang="en-US" dirty="0"/>
              <a:t>, not </a:t>
            </a:r>
            <a:r>
              <a:rPr lang="en-US" altLang="en-US" i="1" dirty="0">
                <a:solidFill>
                  <a:srgbClr val="0000FF"/>
                </a:solidFill>
              </a:rPr>
              <a:t>implementation</a:t>
            </a:r>
            <a:endParaRPr lang="en-US" altLang="en-US" dirty="0">
              <a:solidFill>
                <a:srgbClr val="0000FF"/>
              </a:solidFill>
            </a:endParaRPr>
          </a:p>
          <a:p>
            <a:pPr lvl="1" eaLnBrk="1" hangingPunct="1"/>
            <a:r>
              <a:rPr lang="en-US" altLang="zh-CN" dirty="0"/>
              <a:t>API specifies behavior of the thread library, implementation is up to development of the library.</a:t>
            </a:r>
          </a:p>
          <a:p>
            <a:pPr eaLnBrk="1" hangingPunct="1"/>
            <a:r>
              <a:rPr lang="en-US" altLang="zh-CN" dirty="0"/>
              <a:t>Common in UNIX and Linux operating systems.</a:t>
            </a:r>
          </a:p>
          <a:p>
            <a:pPr eaLnBrk="1" hangingPunct="1"/>
            <a:r>
              <a:rPr lang="en-US" altLang="zh-CN" dirty="0"/>
              <a:t>Referred to user-level library.</a:t>
            </a:r>
            <a:br>
              <a:rPr lang="en-US" altLang="zh-CN" dirty="0"/>
            </a:br>
            <a:r>
              <a:rPr lang="en-US" altLang="zh-CN" dirty="0"/>
              <a:t>Because no distinct relationship exists between a thread created using the </a:t>
            </a:r>
            <a:r>
              <a:rPr lang="en-US" altLang="zh-CN" dirty="0" err="1"/>
              <a:t>Pthread</a:t>
            </a:r>
            <a:r>
              <a:rPr lang="en-US" altLang="zh-CN" dirty="0"/>
              <a:t> API and any associated kernel threads.</a:t>
            </a:r>
          </a:p>
        </p:txBody>
      </p:sp>
      <p:sp>
        <p:nvSpPr>
          <p:cNvPr id="27650"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2907B58-99AB-4F9F-A0EC-B4FA00F4A5F9}" type="slidenum">
              <a:rPr lang="en-US" altLang="zh-CN" sz="1400">
                <a:latin typeface="Arial" charset="0"/>
              </a:rPr>
              <a:pPr eaLnBrk="1" hangingPunct="1"/>
              <a:t>29</a:t>
            </a:fld>
            <a:endParaRPr lang="en-US" altLang="zh-CN"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wipe(left)">
                                      <p:cBhvr>
                                        <p:cTn id="7" dur="500"/>
                                        <p:tgtEl>
                                          <p:spTgt spid="2816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1603">
                                            <p:txEl>
                                              <p:pRg st="1" end="1"/>
                                            </p:txEl>
                                          </p:spTgt>
                                        </p:tgtEl>
                                        <p:attrNameLst>
                                          <p:attrName>style.visibility</p:attrName>
                                        </p:attrNameLst>
                                      </p:cBhvr>
                                      <p:to>
                                        <p:strVal val="visible"/>
                                      </p:to>
                                    </p:set>
                                    <p:animEffect transition="in" filter="wipe(left)">
                                      <p:cBhvr>
                                        <p:cTn id="10" dur="500"/>
                                        <p:tgtEl>
                                          <p:spTgt spid="2816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81603">
                                            <p:txEl>
                                              <p:pRg st="2" end="2"/>
                                            </p:txEl>
                                          </p:spTgt>
                                        </p:tgtEl>
                                        <p:attrNameLst>
                                          <p:attrName>style.visibility</p:attrName>
                                        </p:attrNameLst>
                                      </p:cBhvr>
                                      <p:to>
                                        <p:strVal val="visible"/>
                                      </p:to>
                                    </p:set>
                                    <p:animEffect transition="in" filter="wipe(left)">
                                      <p:cBhvr>
                                        <p:cTn id="15" dur="500"/>
                                        <p:tgtEl>
                                          <p:spTgt spid="28160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1603">
                                            <p:txEl>
                                              <p:pRg st="3" end="3"/>
                                            </p:txEl>
                                          </p:spTgt>
                                        </p:tgtEl>
                                        <p:attrNameLst>
                                          <p:attrName>style.visibility</p:attrName>
                                        </p:attrNameLst>
                                      </p:cBhvr>
                                      <p:to>
                                        <p:strVal val="visible"/>
                                      </p:to>
                                    </p:set>
                                    <p:animEffect transition="in" filter="wipe(left)">
                                      <p:cBhvr>
                                        <p:cTn id="18" dur="500"/>
                                        <p:tgtEl>
                                          <p:spTgt spid="281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81603">
                                            <p:txEl>
                                              <p:pRg st="4" end="4"/>
                                            </p:txEl>
                                          </p:spTgt>
                                        </p:tgtEl>
                                        <p:attrNameLst>
                                          <p:attrName>style.visibility</p:attrName>
                                        </p:attrNameLst>
                                      </p:cBhvr>
                                      <p:to>
                                        <p:strVal val="visible"/>
                                      </p:to>
                                    </p:set>
                                    <p:animEffect transition="in" filter="wipe(left)">
                                      <p:cBhvr>
                                        <p:cTn id="23" dur="500"/>
                                        <p:tgtEl>
                                          <p:spTgt spid="28160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81603">
                                            <p:txEl>
                                              <p:pRg st="5" end="5"/>
                                            </p:txEl>
                                          </p:spTgt>
                                        </p:tgtEl>
                                        <p:attrNameLst>
                                          <p:attrName>style.visibility</p:attrName>
                                        </p:attrNameLst>
                                      </p:cBhvr>
                                      <p:to>
                                        <p:strVal val="visible"/>
                                      </p:to>
                                    </p:set>
                                    <p:animEffect transition="in" filter="wipe(left)">
                                      <p:cBhvr>
                                        <p:cTn id="26" dur="500"/>
                                        <p:tgtEl>
                                          <p:spTgt spid="28160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1603">
                                            <p:txEl>
                                              <p:pRg st="6" end="6"/>
                                            </p:txEl>
                                          </p:spTgt>
                                        </p:tgtEl>
                                        <p:attrNameLst>
                                          <p:attrName>style.visibility</p:attrName>
                                        </p:attrNameLst>
                                      </p:cBhvr>
                                      <p:to>
                                        <p:strVal val="visible"/>
                                      </p:to>
                                    </p:set>
                                    <p:animEffect transition="in" filter="wipe(left)">
                                      <p:cBhvr>
                                        <p:cTn id="31" dur="500"/>
                                        <p:tgtEl>
                                          <p:spTgt spid="281603">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1603">
                                            <p:txEl>
                                              <p:pRg st="7" end="7"/>
                                            </p:txEl>
                                          </p:spTgt>
                                        </p:tgtEl>
                                        <p:attrNameLst>
                                          <p:attrName>style.visibility</p:attrName>
                                        </p:attrNameLst>
                                      </p:cBhvr>
                                      <p:to>
                                        <p:strVal val="visible"/>
                                      </p:to>
                                    </p:set>
                                    <p:animEffect transition="in" filter="wipe(left)">
                                      <p:cBhvr>
                                        <p:cTn id="36" dur="500"/>
                                        <p:tgtEl>
                                          <p:spTgt spid="281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dirty="0"/>
              <a:t>Contents </a:t>
            </a:r>
          </a:p>
        </p:txBody>
      </p:sp>
      <p:sp>
        <p:nvSpPr>
          <p:cNvPr id="5124" name="Rectangle 3"/>
          <p:cNvSpPr>
            <a:spLocks noGrp="1" noChangeArrowheads="1"/>
          </p:cNvSpPr>
          <p:nvPr>
            <p:ph idx="1"/>
          </p:nvPr>
        </p:nvSpPr>
        <p:spPr/>
        <p:txBody>
          <a:bodyPr/>
          <a:lstStyle/>
          <a:p>
            <a:pPr eaLnBrk="1" hangingPunct="1">
              <a:buFont typeface="Monotype Sorts" pitchFamily="2" charset="2"/>
              <a:buNone/>
            </a:pPr>
            <a:r>
              <a:rPr lang="en-US" altLang="zh-CN" dirty="0"/>
              <a:t>4.1    Overview</a:t>
            </a:r>
          </a:p>
          <a:p>
            <a:pPr eaLnBrk="1" hangingPunct="1">
              <a:buFont typeface="Monotype Sorts" pitchFamily="2" charset="2"/>
              <a:buNone/>
            </a:pPr>
            <a:r>
              <a:rPr lang="en-US" altLang="zh-CN" dirty="0"/>
              <a:t>4.2    Multithreading Models</a:t>
            </a:r>
          </a:p>
          <a:p>
            <a:pPr eaLnBrk="1" hangingPunct="1">
              <a:buFont typeface="Monotype Sorts" pitchFamily="2" charset="2"/>
              <a:buNone/>
            </a:pPr>
            <a:r>
              <a:rPr lang="en-US" altLang="zh-CN" dirty="0"/>
              <a:t>4.3    Threads Libraries</a:t>
            </a:r>
          </a:p>
          <a:p>
            <a:pPr eaLnBrk="1" hangingPunct="1">
              <a:buFont typeface="Monotype Sorts" pitchFamily="2" charset="2"/>
              <a:buNone/>
            </a:pPr>
            <a:r>
              <a:rPr lang="en-US" altLang="zh-CN" dirty="0"/>
              <a:t>4.4    Threading Issues</a:t>
            </a:r>
          </a:p>
          <a:p>
            <a:pPr eaLnBrk="1" hangingPunct="1">
              <a:buFont typeface="Monotype Sorts" pitchFamily="2" charset="2"/>
              <a:buNone/>
            </a:pPr>
            <a:r>
              <a:rPr lang="en-US" altLang="zh-CN" dirty="0"/>
              <a:t>4.5    Operating-System examples</a:t>
            </a:r>
          </a:p>
        </p:txBody>
      </p:sp>
      <p:sp>
        <p:nvSpPr>
          <p:cNvPr id="5122"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461E8B5-C333-4E3B-A886-AF3C110E1CCC}" type="slidenum">
              <a:rPr lang="en-US" altLang="zh-CN" sz="1400">
                <a:latin typeface="Arial" charset="0"/>
              </a:rPr>
              <a:pPr eaLnBrk="1" hangingPunct="1"/>
              <a:t>3</a:t>
            </a:fld>
            <a:endParaRPr lang="en-US" altLang="zh-CN" sz="1400">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sz="2800" dirty="0"/>
              <a:t>Multithreaded C program using the </a:t>
            </a:r>
            <a:r>
              <a:rPr lang="en-US" altLang="zh-CN" sz="2800" dirty="0" err="1"/>
              <a:t>Pthreads</a:t>
            </a:r>
            <a:r>
              <a:rPr lang="en-US" altLang="zh-CN" sz="2800" dirty="0"/>
              <a:t> API</a:t>
            </a:r>
          </a:p>
        </p:txBody>
      </p:sp>
      <p:pic>
        <p:nvPicPr>
          <p:cNvPr id="3" name="内容占位符 2">
            <a:extLst>
              <a:ext uri="{FF2B5EF4-FFF2-40B4-BE49-F238E27FC236}">
                <a16:creationId xmlns:a16="http://schemas.microsoft.com/office/drawing/2014/main" id="{10040178-C8C9-5F07-1C2A-F427316D13CF}"/>
              </a:ext>
            </a:extLst>
          </p:cNvPr>
          <p:cNvPicPr>
            <a:picLocks noGrp="1" noChangeAspect="1"/>
          </p:cNvPicPr>
          <p:nvPr>
            <p:ph idx="1"/>
          </p:nvPr>
        </p:nvPicPr>
        <p:blipFill>
          <a:blip r:embed="rId2"/>
          <a:stretch>
            <a:fillRect/>
          </a:stretch>
        </p:blipFill>
        <p:spPr>
          <a:xfrm>
            <a:off x="396000" y="1116000"/>
            <a:ext cx="11520000" cy="5295291"/>
          </a:xfrm>
        </p:spPr>
      </p:pic>
      <p:sp>
        <p:nvSpPr>
          <p:cNvPr id="28674" name="灯片编号占位符 4"/>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98239DE-4534-4CAE-B3B4-A00E28CD9800}" type="slidenum">
              <a:rPr lang="en-US" altLang="zh-CN" sz="1400">
                <a:latin typeface="Arial" charset="0"/>
              </a:rPr>
              <a:pPr eaLnBrk="1" hangingPunct="1"/>
              <a:t>30</a:t>
            </a:fld>
            <a:endParaRPr lang="en-US" altLang="zh-CN" sz="1400">
              <a:latin typeface="Arial" charset="0"/>
            </a:endParaRPr>
          </a:p>
        </p:txBody>
      </p:sp>
    </p:spTree>
    <p:extLst>
      <p:ext uri="{BB962C8B-B14F-4D97-AF65-F5344CB8AC3E}">
        <p14:creationId xmlns:p14="http://schemas.microsoft.com/office/powerpoint/2010/main" val="4258427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CN" sz="2800" dirty="0"/>
              <a:t>Multithreaded C program using the </a:t>
            </a:r>
            <a:r>
              <a:rPr lang="en-US" altLang="zh-CN" sz="2800" dirty="0" err="1"/>
              <a:t>Pthreads</a:t>
            </a:r>
            <a:r>
              <a:rPr lang="en-US" altLang="zh-CN" sz="2800" dirty="0"/>
              <a:t> API</a:t>
            </a:r>
          </a:p>
        </p:txBody>
      </p:sp>
      <p:pic>
        <p:nvPicPr>
          <p:cNvPr id="3" name="内容占位符 2">
            <a:extLst>
              <a:ext uri="{FF2B5EF4-FFF2-40B4-BE49-F238E27FC236}">
                <a16:creationId xmlns:a16="http://schemas.microsoft.com/office/drawing/2014/main" id="{BA7EC6DF-5DD8-0367-B28B-E263782D9CCA}"/>
              </a:ext>
            </a:extLst>
          </p:cNvPr>
          <p:cNvPicPr>
            <a:picLocks noGrp="1" noChangeAspect="1"/>
          </p:cNvPicPr>
          <p:nvPr>
            <p:ph idx="1"/>
          </p:nvPr>
        </p:nvPicPr>
        <p:blipFill>
          <a:blip r:embed="rId2"/>
          <a:stretch>
            <a:fillRect/>
          </a:stretch>
        </p:blipFill>
        <p:spPr>
          <a:xfrm>
            <a:off x="396000" y="1116000"/>
            <a:ext cx="11520000" cy="5078863"/>
          </a:xfrm>
        </p:spPr>
      </p:pic>
      <p:sp>
        <p:nvSpPr>
          <p:cNvPr id="29698" name="灯片编号占位符 4"/>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C00E6DC-94DC-467C-99D4-2030A566F7C3}" type="slidenum">
              <a:rPr lang="en-US" altLang="zh-CN" sz="1400">
                <a:latin typeface="Arial" charset="0"/>
              </a:rPr>
              <a:pPr eaLnBrk="1" hangingPunct="1"/>
              <a:t>31</a:t>
            </a:fld>
            <a:endParaRPr lang="en-US" altLang="zh-CN" sz="1400">
              <a:latin typeface="Arial" charset="0"/>
            </a:endParaRPr>
          </a:p>
        </p:txBody>
      </p:sp>
    </p:spTree>
    <p:extLst>
      <p:ext uri="{BB962C8B-B14F-4D97-AF65-F5344CB8AC3E}">
        <p14:creationId xmlns:p14="http://schemas.microsoft.com/office/powerpoint/2010/main" val="154206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normAutofit/>
          </a:bodyPr>
          <a:lstStyle/>
          <a:p>
            <a:r>
              <a:rPr lang="en-US" altLang="zh-CN" dirty="0"/>
              <a:t>Example 1: creates 1 thread</a:t>
            </a:r>
            <a:endParaRPr lang="zh-CN" altLang="en-US" dirty="0"/>
          </a:p>
        </p:txBody>
      </p:sp>
      <p:pic>
        <p:nvPicPr>
          <p:cNvPr id="86018"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79707" y="954041"/>
            <a:ext cx="5946915" cy="5670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内容占位符 5"/>
          <p:cNvPicPr>
            <a:picLocks noGrp="1"/>
          </p:cNvPicPr>
          <p:nvPr>
            <p:ph sz="half" idx="2"/>
          </p:nvPr>
        </p:nvPicPr>
        <p:blipFill>
          <a:blip r:embed="rId3"/>
          <a:stretch>
            <a:fillRect/>
          </a:stretch>
        </p:blipFill>
        <p:spPr>
          <a:xfrm>
            <a:off x="6636059" y="2554037"/>
            <a:ext cx="5292415" cy="2315123"/>
          </a:xfrm>
          <a:prstGeom prst="rect">
            <a:avLst/>
          </a:prstGeom>
        </p:spPr>
      </p:pic>
      <p:sp>
        <p:nvSpPr>
          <p:cNvPr id="5" name="灯片编号占位符 4"/>
          <p:cNvSpPr>
            <a:spLocks noGrp="1"/>
          </p:cNvSpPr>
          <p:nvPr>
            <p:ph type="sldNum" sz="quarter" idx="10"/>
          </p:nvPr>
        </p:nvSpPr>
        <p:spPr/>
        <p:txBody>
          <a:bodyPr/>
          <a:lstStyle/>
          <a:p>
            <a:fld id="{8CDF8177-B492-4B3A-BE83-F6A6FE842A03}" type="slidenum">
              <a:rPr lang="en-US" altLang="zh-CN" smtClean="0"/>
              <a:pPr/>
              <a:t>32</a:t>
            </a:fld>
            <a:endParaRPr lang="en-US" altLang="zh-CN"/>
          </a:p>
        </p:txBody>
      </p:sp>
      <p:sp>
        <p:nvSpPr>
          <p:cNvPr id="7" name="矩形: 圆角 6">
            <a:extLst>
              <a:ext uri="{FF2B5EF4-FFF2-40B4-BE49-F238E27FC236}">
                <a16:creationId xmlns:a16="http://schemas.microsoft.com/office/drawing/2014/main" id="{9C7DA00F-3CE5-4A65-1B4F-14665996C475}"/>
              </a:ext>
            </a:extLst>
          </p:cNvPr>
          <p:cNvSpPr/>
          <p:nvPr/>
        </p:nvSpPr>
        <p:spPr bwMode="auto">
          <a:xfrm>
            <a:off x="10101445" y="2438890"/>
            <a:ext cx="1224000" cy="432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156679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Example 2:</a:t>
            </a:r>
            <a:endParaRPr lang="zh-CN" altLang="en-US" dirty="0"/>
          </a:p>
        </p:txBody>
      </p:sp>
      <p:pic>
        <p:nvPicPr>
          <p:cNvPr id="87042"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63049" y="953725"/>
            <a:ext cx="6021148" cy="5715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内容占位符 6"/>
          <p:cNvPicPr>
            <a:picLocks noGrp="1"/>
          </p:cNvPicPr>
          <p:nvPr>
            <p:ph sz="half" idx="2"/>
          </p:nvPr>
        </p:nvPicPr>
        <p:blipFill>
          <a:blip r:embed="rId3"/>
          <a:stretch>
            <a:fillRect/>
          </a:stretch>
        </p:blipFill>
        <p:spPr>
          <a:xfrm>
            <a:off x="7401145" y="3158970"/>
            <a:ext cx="3600400" cy="1036005"/>
          </a:xfrm>
          <a:prstGeom prst="rect">
            <a:avLst/>
          </a:prstGeom>
        </p:spPr>
      </p:pic>
      <p:sp>
        <p:nvSpPr>
          <p:cNvPr id="5" name="灯片编号占位符 4"/>
          <p:cNvSpPr>
            <a:spLocks noGrp="1"/>
          </p:cNvSpPr>
          <p:nvPr>
            <p:ph type="sldNum" sz="quarter" idx="10"/>
          </p:nvPr>
        </p:nvSpPr>
        <p:spPr/>
        <p:txBody>
          <a:bodyPr/>
          <a:lstStyle/>
          <a:p>
            <a:fld id="{8CDF8177-B492-4B3A-BE83-F6A6FE842A03}" type="slidenum">
              <a:rPr lang="en-US" altLang="zh-CN" smtClean="0"/>
              <a:pPr/>
              <a:t>33</a:t>
            </a:fld>
            <a:endParaRPr lang="en-US" altLang="zh-CN"/>
          </a:p>
        </p:txBody>
      </p:sp>
    </p:spTree>
    <p:extLst>
      <p:ext uri="{BB962C8B-B14F-4D97-AF65-F5344CB8AC3E}">
        <p14:creationId xmlns:p14="http://schemas.microsoft.com/office/powerpoint/2010/main" val="123477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Example 3:</a:t>
            </a:r>
            <a:endParaRPr lang="zh-CN" altLang="en-US" dirty="0"/>
          </a:p>
        </p:txBody>
      </p:sp>
      <p:pic>
        <p:nvPicPr>
          <p:cNvPr id="89090"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60000" y="948964"/>
            <a:ext cx="6465157" cy="5720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内容占位符 6"/>
          <p:cNvPicPr>
            <a:picLocks noGrp="1"/>
          </p:cNvPicPr>
          <p:nvPr>
            <p:ph sz="half" idx="2"/>
          </p:nvPr>
        </p:nvPicPr>
        <p:blipFill>
          <a:blip r:embed="rId3"/>
          <a:stretch>
            <a:fillRect/>
          </a:stretch>
        </p:blipFill>
        <p:spPr>
          <a:xfrm>
            <a:off x="6935028" y="3293985"/>
            <a:ext cx="5155372" cy="443614"/>
          </a:xfrm>
          <a:prstGeom prst="rect">
            <a:avLst/>
          </a:prstGeom>
        </p:spPr>
      </p:pic>
      <p:sp>
        <p:nvSpPr>
          <p:cNvPr id="5" name="灯片编号占位符 4"/>
          <p:cNvSpPr>
            <a:spLocks noGrp="1"/>
          </p:cNvSpPr>
          <p:nvPr>
            <p:ph type="sldNum" sz="quarter" idx="10"/>
          </p:nvPr>
        </p:nvSpPr>
        <p:spPr/>
        <p:txBody>
          <a:bodyPr/>
          <a:lstStyle/>
          <a:p>
            <a:fld id="{8CDF8177-B492-4B3A-BE83-F6A6FE842A03}" type="slidenum">
              <a:rPr lang="en-US" altLang="zh-CN" smtClean="0"/>
              <a:pPr/>
              <a:t>34</a:t>
            </a:fld>
            <a:endParaRPr lang="en-US" altLang="zh-CN"/>
          </a:p>
        </p:txBody>
      </p:sp>
    </p:spTree>
    <p:extLst>
      <p:ext uri="{BB962C8B-B14F-4D97-AF65-F5344CB8AC3E}">
        <p14:creationId xmlns:p14="http://schemas.microsoft.com/office/powerpoint/2010/main" val="173165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sz="3200" dirty="0"/>
              <a:t>Wait for multiple child threads</a:t>
            </a:r>
            <a:endParaRPr lang="zh-CN" altLang="en-US" sz="3200" dirty="0"/>
          </a:p>
        </p:txBody>
      </p:sp>
      <p:sp>
        <p:nvSpPr>
          <p:cNvPr id="3" name="内容占位符 2"/>
          <p:cNvSpPr>
            <a:spLocks noGrp="1"/>
          </p:cNvSpPr>
          <p:nvPr>
            <p:ph idx="1"/>
          </p:nvPr>
        </p:nvSpPr>
        <p:spPr/>
        <p:txBody>
          <a:bodyPr/>
          <a:lstStyle/>
          <a:p>
            <a:pPr>
              <a:buFont typeface="Wingdings" panose="05000000000000000000" pitchFamily="2" charset="2"/>
              <a:buChar char="n"/>
            </a:pPr>
            <a:r>
              <a:rPr lang="en-US" altLang="zh-CN" sz="2400" dirty="0"/>
              <a:t>method for waiting on several threads using the </a:t>
            </a:r>
            <a:r>
              <a:rPr lang="en-US" altLang="zh-CN" sz="2400" dirty="0" err="1">
                <a:solidFill>
                  <a:srgbClr val="0000FF"/>
                </a:solidFill>
              </a:rPr>
              <a:t>pthread_join</a:t>
            </a:r>
            <a:r>
              <a:rPr lang="en-US" altLang="zh-CN" sz="2400" dirty="0">
                <a:solidFill>
                  <a:srgbClr val="0000FF"/>
                </a:solidFill>
              </a:rPr>
              <a:t>() </a:t>
            </a:r>
            <a:r>
              <a:rPr lang="en-US" altLang="zh-CN" sz="2400" dirty="0"/>
              <a:t>function is to enclose the operation within a simple for loop.</a:t>
            </a:r>
          </a:p>
          <a:p>
            <a:pPr>
              <a:buFont typeface="Wingdings" panose="05000000000000000000" pitchFamily="2" charset="2"/>
              <a:buChar char="n"/>
            </a:pPr>
            <a:r>
              <a:rPr lang="en-US" altLang="zh-CN" sz="2400" dirty="0" err="1"/>
              <a:t>Pthread</a:t>
            </a:r>
            <a:r>
              <a:rPr lang="en-US" altLang="zh-CN" sz="2400" dirty="0"/>
              <a:t> code for joining ten threads</a:t>
            </a:r>
          </a:p>
          <a:p>
            <a:pPr lvl="1"/>
            <a:endParaRPr lang="en-US" altLang="zh-CN" dirty="0"/>
          </a:p>
          <a:p>
            <a:pPr marL="457200" lvl="1" indent="0">
              <a:buNone/>
            </a:pPr>
            <a:r>
              <a:rPr lang="en-US" altLang="zh-CN" dirty="0"/>
              <a:t>#define NUM_THREADS 10</a:t>
            </a:r>
          </a:p>
          <a:p>
            <a:pPr marL="1771650" lvl="4" indent="0">
              <a:buNone/>
            </a:pPr>
            <a:endParaRPr lang="en-US" altLang="zh-CN" dirty="0"/>
          </a:p>
          <a:p>
            <a:pPr marL="457200" lvl="1" indent="0">
              <a:buNone/>
            </a:pPr>
            <a:r>
              <a:rPr lang="en-US" altLang="zh-CN" dirty="0"/>
              <a:t>/* an array of threads to be joined upon */</a:t>
            </a:r>
          </a:p>
          <a:p>
            <a:pPr marL="457200" lvl="1" indent="0">
              <a:buNone/>
            </a:pPr>
            <a:r>
              <a:rPr lang="en-US" altLang="zh-CN" dirty="0" err="1"/>
              <a:t>Pthread_t</a:t>
            </a:r>
            <a:r>
              <a:rPr lang="en-US" altLang="zh-CN" dirty="0"/>
              <a:t> workers[NUM_THREADS];</a:t>
            </a:r>
          </a:p>
          <a:p>
            <a:pPr marL="457200" lvl="1" indent="0">
              <a:buNone/>
            </a:pPr>
            <a:endParaRPr lang="en-US" altLang="zh-CN" dirty="0"/>
          </a:p>
          <a:p>
            <a:pPr marL="457200" lvl="1" indent="0">
              <a:buNone/>
            </a:pPr>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i</a:t>
            </a:r>
            <a:r>
              <a:rPr lang="en-US" altLang="zh-CN" dirty="0"/>
              <a:t> &lt; NUM_THREADS;  </a:t>
            </a:r>
            <a:r>
              <a:rPr lang="en-US" altLang="zh-CN" dirty="0" err="1"/>
              <a:t>i</a:t>
            </a:r>
            <a:r>
              <a:rPr lang="en-US" altLang="zh-CN" dirty="0"/>
              <a:t>++)</a:t>
            </a:r>
          </a:p>
          <a:p>
            <a:pPr marL="457200" lvl="1" indent="0">
              <a:buNone/>
            </a:pPr>
            <a:r>
              <a:rPr lang="en-US" altLang="zh-CN" dirty="0"/>
              <a:t>    </a:t>
            </a:r>
            <a:r>
              <a:rPr lang="en-US" altLang="zh-CN" dirty="0" err="1"/>
              <a:t>pthread_join</a:t>
            </a:r>
            <a:r>
              <a:rPr lang="en-US" altLang="zh-CN" dirty="0"/>
              <a:t>(workers[</a:t>
            </a:r>
            <a:r>
              <a:rPr lang="en-US" altLang="zh-CN" dirty="0" err="1"/>
              <a:t>i</a:t>
            </a:r>
            <a:r>
              <a:rPr lang="en-US" altLang="zh-CN" dirty="0"/>
              <a:t>],  NULL);</a:t>
            </a:r>
            <a:endParaRPr lang="zh-CN" altLang="en-US" dirty="0"/>
          </a:p>
        </p:txBody>
      </p:sp>
      <p:sp>
        <p:nvSpPr>
          <p:cNvPr id="5" name="灯片编号占位符 4"/>
          <p:cNvSpPr>
            <a:spLocks noGrp="1"/>
          </p:cNvSpPr>
          <p:nvPr>
            <p:ph type="sldNum" sz="quarter" idx="10"/>
          </p:nvPr>
        </p:nvSpPr>
        <p:spPr/>
        <p:txBody>
          <a:bodyPr/>
          <a:lstStyle/>
          <a:p>
            <a:pPr>
              <a:defRPr/>
            </a:pPr>
            <a:fld id="{890BAFC1-A511-4276-A0B9-D8BC042E1192}" type="slidenum">
              <a:rPr lang="en-US" altLang="zh-CN" smtClean="0"/>
              <a:pPr>
                <a:defRPr/>
              </a:pPr>
              <a:t>35</a:t>
            </a:fld>
            <a:endParaRPr lang="en-US" altLang="zh-CN"/>
          </a:p>
        </p:txBody>
      </p:sp>
    </p:spTree>
    <p:extLst>
      <p:ext uri="{BB962C8B-B14F-4D97-AF65-F5344CB8AC3E}">
        <p14:creationId xmlns:p14="http://schemas.microsoft.com/office/powerpoint/2010/main" val="344701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left)">
                                      <p:cBhvr>
                                        <p:cTn id="18" dur="500"/>
                                        <p:tgtEl>
                                          <p:spTgt spid="3">
                                            <p:txEl>
                                              <p:pRg st="5" end="5"/>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left)">
                                      <p:cBhvr>
                                        <p:cTn id="21" dur="500"/>
                                        <p:tgtEl>
                                          <p:spTgt spid="3">
                                            <p:txEl>
                                              <p:pRg st="6" end="6"/>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wipe(left)">
                                      <p:cBhvr>
                                        <p:cTn id="24" dur="500"/>
                                        <p:tgtEl>
                                          <p:spTgt spid="3">
                                            <p:txEl>
                                              <p:pRg st="8" end="8"/>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left)">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Example 4: creates 2 threads</a:t>
            </a:r>
            <a:endParaRPr lang="zh-CN" altLang="en-US" dirty="0"/>
          </a:p>
        </p:txBody>
      </p:sp>
      <p:pic>
        <p:nvPicPr>
          <p:cNvPr id="8806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80364" y="953725"/>
            <a:ext cx="5265585" cy="5696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内容占位符 10"/>
          <p:cNvPicPr>
            <a:picLocks noGrp="1"/>
          </p:cNvPicPr>
          <p:nvPr>
            <p:ph sz="half" idx="2"/>
          </p:nvPr>
        </p:nvPicPr>
        <p:blipFill>
          <a:blip r:embed="rId3"/>
          <a:stretch>
            <a:fillRect/>
          </a:stretch>
        </p:blipFill>
        <p:spPr>
          <a:xfrm>
            <a:off x="6771075" y="1135344"/>
            <a:ext cx="4005445" cy="5083966"/>
          </a:xfrm>
          <a:prstGeom prst="rect">
            <a:avLst/>
          </a:prstGeom>
        </p:spPr>
      </p:pic>
      <p:sp>
        <p:nvSpPr>
          <p:cNvPr id="5" name="灯片编号占位符 4"/>
          <p:cNvSpPr>
            <a:spLocks noGrp="1"/>
          </p:cNvSpPr>
          <p:nvPr>
            <p:ph type="sldNum" sz="quarter" idx="10"/>
          </p:nvPr>
        </p:nvSpPr>
        <p:spPr/>
        <p:txBody>
          <a:bodyPr/>
          <a:lstStyle/>
          <a:p>
            <a:fld id="{8CDF8177-B492-4B3A-BE83-F6A6FE842A03}" type="slidenum">
              <a:rPr lang="en-US" altLang="zh-CN" smtClean="0"/>
              <a:pPr/>
              <a:t>36</a:t>
            </a:fld>
            <a:endParaRPr lang="en-US" altLang="zh-CN"/>
          </a:p>
        </p:txBody>
      </p:sp>
      <p:cxnSp>
        <p:nvCxnSpPr>
          <p:cNvPr id="8" name="直接连接符 7"/>
          <p:cNvCxnSpPr/>
          <p:nvPr/>
        </p:nvCxnSpPr>
        <p:spPr bwMode="auto">
          <a:xfrm>
            <a:off x="1145450" y="3519010"/>
            <a:ext cx="7200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1145450" y="2483895"/>
            <a:ext cx="7200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2218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Example 4: creates 2 threads</a:t>
            </a:r>
            <a:endParaRPr lang="zh-CN" altLang="en-US" dirty="0"/>
          </a:p>
        </p:txBody>
      </p:sp>
      <p:pic>
        <p:nvPicPr>
          <p:cNvPr id="9" name="内容占位符 8"/>
          <p:cNvPicPr>
            <a:picLocks noGrp="1"/>
          </p:cNvPicPr>
          <p:nvPr>
            <p:ph sz="half" idx="1"/>
          </p:nvPr>
        </p:nvPicPr>
        <p:blipFill>
          <a:blip r:embed="rId2"/>
          <a:stretch>
            <a:fillRect/>
          </a:stretch>
        </p:blipFill>
        <p:spPr>
          <a:xfrm>
            <a:off x="470375" y="1133745"/>
            <a:ext cx="3600000" cy="4140460"/>
          </a:xfrm>
          <a:prstGeom prst="rect">
            <a:avLst/>
          </a:prstGeom>
        </p:spPr>
      </p:pic>
      <p:pic>
        <p:nvPicPr>
          <p:cNvPr id="12" name="内容占位符 11"/>
          <p:cNvPicPr>
            <a:picLocks noGrp="1"/>
          </p:cNvPicPr>
          <p:nvPr>
            <p:ph sz="half" idx="2"/>
          </p:nvPr>
        </p:nvPicPr>
        <p:blipFill>
          <a:blip r:embed="rId3"/>
          <a:stretch>
            <a:fillRect/>
          </a:stretch>
        </p:blipFill>
        <p:spPr>
          <a:xfrm>
            <a:off x="4385810" y="1133304"/>
            <a:ext cx="3600000" cy="4140460"/>
          </a:xfrm>
          <a:prstGeom prst="rect">
            <a:avLst/>
          </a:prstGeom>
        </p:spPr>
      </p:pic>
      <p:sp>
        <p:nvSpPr>
          <p:cNvPr id="5" name="灯片编号占位符 4"/>
          <p:cNvSpPr>
            <a:spLocks noGrp="1"/>
          </p:cNvSpPr>
          <p:nvPr>
            <p:ph type="sldNum" sz="quarter" idx="10"/>
          </p:nvPr>
        </p:nvSpPr>
        <p:spPr/>
        <p:txBody>
          <a:bodyPr/>
          <a:lstStyle/>
          <a:p>
            <a:fld id="{8CDF8177-B492-4B3A-BE83-F6A6FE842A03}" type="slidenum">
              <a:rPr lang="en-US" altLang="zh-CN" smtClean="0"/>
              <a:pPr/>
              <a:t>37</a:t>
            </a:fld>
            <a:endParaRPr lang="en-US" altLang="zh-CN"/>
          </a:p>
        </p:txBody>
      </p:sp>
      <p:pic>
        <p:nvPicPr>
          <p:cNvPr id="6" name="内容占位符 13"/>
          <p:cNvPicPr>
            <a:picLocks/>
          </p:cNvPicPr>
          <p:nvPr/>
        </p:nvPicPr>
        <p:blipFill>
          <a:blip r:embed="rId4"/>
          <a:stretch>
            <a:fillRect/>
          </a:stretch>
        </p:blipFill>
        <p:spPr bwMode="auto">
          <a:xfrm>
            <a:off x="8301245" y="1133305"/>
            <a:ext cx="3600000" cy="4140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370475" y="5544235"/>
            <a:ext cx="1395155" cy="400110"/>
          </a:xfrm>
          <a:prstGeom prst="rect">
            <a:avLst/>
          </a:prstGeom>
          <a:noFill/>
        </p:spPr>
        <p:txBody>
          <a:bodyPr wrap="square" rtlCol="0">
            <a:spAutoFit/>
          </a:bodyPr>
          <a:lstStyle/>
          <a:p>
            <a:r>
              <a:rPr lang="en-US" altLang="zh-CN" sz="2000" b="1" dirty="0"/>
              <a:t>No sleep()</a:t>
            </a:r>
            <a:endParaRPr lang="zh-CN" altLang="en-US" sz="2000" b="1" dirty="0"/>
          </a:p>
        </p:txBody>
      </p:sp>
      <p:sp>
        <p:nvSpPr>
          <p:cNvPr id="4" name="TextBox 3"/>
          <p:cNvSpPr txBox="1"/>
          <p:nvPr/>
        </p:nvSpPr>
        <p:spPr>
          <a:xfrm>
            <a:off x="5150896" y="5556429"/>
            <a:ext cx="1914307" cy="707886"/>
          </a:xfrm>
          <a:prstGeom prst="rect">
            <a:avLst/>
          </a:prstGeom>
          <a:noFill/>
        </p:spPr>
        <p:txBody>
          <a:bodyPr wrap="none" rtlCol="0">
            <a:spAutoFit/>
          </a:bodyPr>
          <a:lstStyle/>
          <a:p>
            <a:r>
              <a:rPr lang="en-US" altLang="zh-CN" sz="2000" b="1" dirty="0"/>
              <a:t>myth1, sleep(1) </a:t>
            </a:r>
          </a:p>
          <a:p>
            <a:r>
              <a:rPr lang="en-US" altLang="zh-CN" sz="2000" b="1" dirty="0"/>
              <a:t>Myth2, no sleep</a:t>
            </a:r>
            <a:endParaRPr lang="zh-CN" altLang="en-US" sz="2000" b="1" dirty="0"/>
          </a:p>
        </p:txBody>
      </p:sp>
      <p:sp>
        <p:nvSpPr>
          <p:cNvPr id="7" name="TextBox 6"/>
          <p:cNvSpPr txBox="1"/>
          <p:nvPr/>
        </p:nvSpPr>
        <p:spPr>
          <a:xfrm>
            <a:off x="9304128" y="5511424"/>
            <a:ext cx="1877437" cy="707886"/>
          </a:xfrm>
          <a:prstGeom prst="rect">
            <a:avLst/>
          </a:prstGeom>
          <a:noFill/>
        </p:spPr>
        <p:txBody>
          <a:bodyPr wrap="none" rtlCol="0">
            <a:spAutoFit/>
          </a:bodyPr>
          <a:lstStyle/>
          <a:p>
            <a:r>
              <a:rPr lang="en-US" altLang="zh-CN" sz="2000" b="1" dirty="0"/>
              <a:t>myth1, sleep(1)</a:t>
            </a:r>
          </a:p>
          <a:p>
            <a:r>
              <a:rPr lang="en-US" altLang="zh-CN" sz="2000" b="1" dirty="0"/>
              <a:t>Myth2, sleep(2)</a:t>
            </a:r>
            <a:endParaRPr lang="zh-CN" altLang="en-US" sz="2000" b="1" dirty="0"/>
          </a:p>
        </p:txBody>
      </p:sp>
    </p:spTree>
    <p:extLst>
      <p:ext uri="{BB962C8B-B14F-4D97-AF65-F5344CB8AC3E}">
        <p14:creationId xmlns:p14="http://schemas.microsoft.com/office/powerpoint/2010/main" val="121284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par>
                                <p:cTn id="16" presetID="22" presetClass="entr" presetSubtype="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dirty="0"/>
              <a:t>Windows threads</a:t>
            </a:r>
          </a:p>
        </p:txBody>
      </p:sp>
      <p:sp>
        <p:nvSpPr>
          <p:cNvPr id="30724" name="Rectangle 3"/>
          <p:cNvSpPr>
            <a:spLocks noGrp="1" noChangeArrowheads="1"/>
          </p:cNvSpPr>
          <p:nvPr>
            <p:ph idx="1"/>
          </p:nvPr>
        </p:nvSpPr>
        <p:spPr/>
        <p:txBody>
          <a:bodyPr/>
          <a:lstStyle/>
          <a:p>
            <a:pPr eaLnBrk="1" hangingPunct="1"/>
            <a:r>
              <a:rPr lang="en-US" altLang="zh-CN" dirty="0"/>
              <a:t>A kernel-level threads library available on Windows systems.</a:t>
            </a:r>
          </a:p>
          <a:p>
            <a:pPr eaLnBrk="1" hangingPunct="1"/>
            <a:endParaRPr lang="en-US" altLang="zh-CN" dirty="0"/>
          </a:p>
        </p:txBody>
      </p:sp>
      <p:sp>
        <p:nvSpPr>
          <p:cNvPr id="30722"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4081238-BA2A-4C3A-A444-2828E5633D05}" type="slidenum">
              <a:rPr lang="en-US" altLang="zh-CN" sz="1400">
                <a:latin typeface="Arial" charset="0"/>
              </a:rPr>
              <a:pPr eaLnBrk="1" hangingPunct="1"/>
              <a:t>38</a:t>
            </a:fld>
            <a:endParaRPr lang="en-US" altLang="zh-CN" sz="1400">
              <a:latin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a:bodyPr>
          <a:lstStyle/>
          <a:p>
            <a:pPr eaLnBrk="1" hangingPunct="1"/>
            <a:r>
              <a:rPr lang="en-US" altLang="zh-CN" dirty="0"/>
              <a:t>Multithreaded C program using Windows API</a:t>
            </a:r>
          </a:p>
        </p:txBody>
      </p:sp>
      <p:pic>
        <p:nvPicPr>
          <p:cNvPr id="3" name="内容占位符 2">
            <a:extLst>
              <a:ext uri="{FF2B5EF4-FFF2-40B4-BE49-F238E27FC236}">
                <a16:creationId xmlns:a16="http://schemas.microsoft.com/office/drawing/2014/main" id="{0608B04C-03BD-A766-16E4-E129CBFD5379}"/>
              </a:ext>
            </a:extLst>
          </p:cNvPr>
          <p:cNvPicPr>
            <a:picLocks noGrp="1" noChangeAspect="1"/>
          </p:cNvPicPr>
          <p:nvPr>
            <p:ph idx="1"/>
          </p:nvPr>
        </p:nvPicPr>
        <p:blipFill>
          <a:blip r:embed="rId2"/>
          <a:stretch>
            <a:fillRect/>
          </a:stretch>
        </p:blipFill>
        <p:spPr>
          <a:xfrm>
            <a:off x="360000" y="1116000"/>
            <a:ext cx="11557000" cy="4668627"/>
          </a:xfrm>
        </p:spPr>
      </p:pic>
      <p:sp>
        <p:nvSpPr>
          <p:cNvPr id="31746"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182ED84-F182-4AAA-9B8B-6F5120F4B5A7}" type="slidenum">
              <a:rPr lang="en-US" altLang="zh-CN" sz="1400">
                <a:latin typeface="Arial" charset="0"/>
              </a:rPr>
              <a:pPr eaLnBrk="1" hangingPunct="1"/>
              <a:t>39</a:t>
            </a:fld>
            <a:endParaRPr lang="en-US" altLang="zh-CN" sz="1400">
              <a:latin typeface="Arial" charset="0"/>
            </a:endParaRPr>
          </a:p>
        </p:txBody>
      </p:sp>
    </p:spTree>
    <p:extLst>
      <p:ext uri="{BB962C8B-B14F-4D97-AF65-F5344CB8AC3E}">
        <p14:creationId xmlns:p14="http://schemas.microsoft.com/office/powerpoint/2010/main" val="116835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dirty="0"/>
              <a:t>4.1  Overview</a:t>
            </a:r>
          </a:p>
        </p:txBody>
      </p:sp>
      <p:sp>
        <p:nvSpPr>
          <p:cNvPr id="176131" name="Rectangle 3"/>
          <p:cNvSpPr>
            <a:spLocks noGrp="1" noChangeArrowheads="1"/>
          </p:cNvSpPr>
          <p:nvPr>
            <p:ph sz="half" idx="1"/>
          </p:nvPr>
        </p:nvSpPr>
        <p:spPr>
          <a:xfrm>
            <a:off x="360000" y="1080000"/>
            <a:ext cx="5591353" cy="5580000"/>
          </a:xfrm>
        </p:spPr>
        <p:txBody>
          <a:bodyPr>
            <a:normAutofit/>
          </a:bodyPr>
          <a:lstStyle/>
          <a:p>
            <a:pPr eaLnBrk="1" hangingPunct="1"/>
            <a:r>
              <a:rPr lang="en-US" altLang="zh-CN" dirty="0"/>
              <a:t>two characteristics of process:</a:t>
            </a:r>
          </a:p>
          <a:p>
            <a:pPr lvl="1" eaLnBrk="1" hangingPunct="1"/>
            <a:r>
              <a:rPr lang="en-US" altLang="zh-CN" dirty="0"/>
              <a:t>Resource ownership</a:t>
            </a:r>
          </a:p>
          <a:p>
            <a:pPr lvl="2" eaLnBrk="1" hangingPunct="1"/>
            <a:r>
              <a:rPr lang="en-US" altLang="zh-CN" sz="2400" dirty="0"/>
              <a:t>process is allocated a virtual address space to hold the process image.</a:t>
            </a:r>
          </a:p>
          <a:p>
            <a:pPr lvl="1" eaLnBrk="1" hangingPunct="1"/>
            <a:r>
              <a:rPr lang="en-US" altLang="zh-CN" dirty="0"/>
              <a:t>Scheduling/execution</a:t>
            </a:r>
          </a:p>
          <a:p>
            <a:pPr lvl="2" eaLnBrk="1" hangingPunct="1"/>
            <a:r>
              <a:rPr lang="en-US" altLang="zh-CN" sz="2400" dirty="0"/>
              <a:t>follows an execution path that may be interleaved(</a:t>
            </a:r>
            <a:r>
              <a:rPr lang="zh-CN" altLang="en-US" sz="2400" dirty="0"/>
              <a:t>交叉</a:t>
            </a:r>
            <a:r>
              <a:rPr lang="en-US" altLang="zh-CN" sz="2400" dirty="0"/>
              <a:t>) with other processes.</a:t>
            </a:r>
          </a:p>
        </p:txBody>
      </p:sp>
      <p:sp>
        <p:nvSpPr>
          <p:cNvPr id="2" name="内容占位符 1">
            <a:extLst>
              <a:ext uri="{FF2B5EF4-FFF2-40B4-BE49-F238E27FC236}">
                <a16:creationId xmlns:a16="http://schemas.microsoft.com/office/drawing/2014/main" id="{009CB278-2AF8-46EA-B5B4-BD8B1F4C8F44}"/>
              </a:ext>
            </a:extLst>
          </p:cNvPr>
          <p:cNvSpPr>
            <a:spLocks noGrp="1"/>
          </p:cNvSpPr>
          <p:nvPr>
            <p:ph sz="half" idx="2"/>
          </p:nvPr>
        </p:nvSpPr>
        <p:spPr/>
        <p:txBody>
          <a:bodyPr>
            <a:normAutofit/>
          </a:bodyPr>
          <a:lstStyle/>
          <a:p>
            <a:pPr eaLnBrk="1" hangingPunct="1"/>
            <a:r>
              <a:rPr lang="en-US" altLang="zh-CN" dirty="0"/>
              <a:t>These two characteristics are treated independently by the OS.</a:t>
            </a:r>
          </a:p>
          <a:p>
            <a:pPr lvl="1" eaLnBrk="1" hangingPunct="1"/>
            <a:r>
              <a:rPr lang="en-US" altLang="zh-CN" dirty="0"/>
              <a:t>Dispatching is referred to as a </a:t>
            </a:r>
            <a:r>
              <a:rPr lang="en-US" altLang="zh-CN" i="1" dirty="0">
                <a:solidFill>
                  <a:srgbClr val="0000FF"/>
                </a:solidFill>
              </a:rPr>
              <a:t>thread</a:t>
            </a:r>
            <a:r>
              <a:rPr lang="en-US" altLang="zh-CN" dirty="0"/>
              <a:t>.</a:t>
            </a:r>
          </a:p>
          <a:p>
            <a:pPr lvl="1" eaLnBrk="1" hangingPunct="1"/>
            <a:r>
              <a:rPr lang="en-US" altLang="zh-CN" dirty="0"/>
              <a:t>Resource ownership is referred to as a </a:t>
            </a:r>
            <a:r>
              <a:rPr lang="en-US" altLang="zh-CN" i="1" dirty="0">
                <a:solidFill>
                  <a:srgbClr val="0000FF"/>
                </a:solidFill>
              </a:rPr>
              <a:t>process</a:t>
            </a:r>
            <a:r>
              <a:rPr lang="en-US" altLang="zh-CN" dirty="0"/>
              <a:t> or task.</a:t>
            </a:r>
          </a:p>
          <a:p>
            <a:endParaRPr lang="zh-CN" altLang="en-US" dirty="0"/>
          </a:p>
        </p:txBody>
      </p:sp>
      <p:sp>
        <p:nvSpPr>
          <p:cNvPr id="6146"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9285A21-A531-4525-AE15-D9EEE11860D4}" type="slidenum">
              <a:rPr lang="en-US" altLang="zh-CN" sz="1400">
                <a:latin typeface="Arial" charset="0"/>
              </a:rPr>
              <a:pPr eaLnBrk="1" hangingPunct="1"/>
              <a:t>4</a:t>
            </a:fld>
            <a:endParaRPr lang="en-US" altLang="zh-CN"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wipe(left)">
                                      <p:cBhvr>
                                        <p:cTn id="7" dur="500"/>
                                        <p:tgtEl>
                                          <p:spTgt spid="1761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6131">
                                            <p:txEl>
                                              <p:pRg st="1" end="1"/>
                                            </p:txEl>
                                          </p:spTgt>
                                        </p:tgtEl>
                                        <p:attrNameLst>
                                          <p:attrName>style.visibility</p:attrName>
                                        </p:attrNameLst>
                                      </p:cBhvr>
                                      <p:to>
                                        <p:strVal val="visible"/>
                                      </p:to>
                                    </p:set>
                                    <p:animEffect transition="in" filter="wipe(left)">
                                      <p:cBhvr>
                                        <p:cTn id="10" dur="500"/>
                                        <p:tgtEl>
                                          <p:spTgt spid="17613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6131">
                                            <p:txEl>
                                              <p:pRg st="2" end="2"/>
                                            </p:txEl>
                                          </p:spTgt>
                                        </p:tgtEl>
                                        <p:attrNameLst>
                                          <p:attrName>style.visibility</p:attrName>
                                        </p:attrNameLst>
                                      </p:cBhvr>
                                      <p:to>
                                        <p:strVal val="visible"/>
                                      </p:to>
                                    </p:set>
                                    <p:animEffect transition="in" filter="wipe(left)">
                                      <p:cBhvr>
                                        <p:cTn id="13" dur="500"/>
                                        <p:tgtEl>
                                          <p:spTgt spid="17613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76131">
                                            <p:txEl>
                                              <p:pRg st="3" end="3"/>
                                            </p:txEl>
                                          </p:spTgt>
                                        </p:tgtEl>
                                        <p:attrNameLst>
                                          <p:attrName>style.visibility</p:attrName>
                                        </p:attrNameLst>
                                      </p:cBhvr>
                                      <p:to>
                                        <p:strVal val="visible"/>
                                      </p:to>
                                    </p:set>
                                    <p:animEffect transition="in" filter="wipe(left)">
                                      <p:cBhvr>
                                        <p:cTn id="16" dur="500"/>
                                        <p:tgtEl>
                                          <p:spTgt spid="17613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76131">
                                            <p:txEl>
                                              <p:pRg st="4" end="4"/>
                                            </p:txEl>
                                          </p:spTgt>
                                        </p:tgtEl>
                                        <p:attrNameLst>
                                          <p:attrName>style.visibility</p:attrName>
                                        </p:attrNameLst>
                                      </p:cBhvr>
                                      <p:to>
                                        <p:strVal val="visible"/>
                                      </p:to>
                                    </p:set>
                                    <p:animEffect transition="in" filter="wipe(left)">
                                      <p:cBhvr>
                                        <p:cTn id="19" dur="500"/>
                                        <p:tgtEl>
                                          <p:spTgt spid="17613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wipe(left)">
                                      <p:cBhvr>
                                        <p:cTn id="24" dur="500"/>
                                        <p:tgtEl>
                                          <p:spTgt spid="2">
                                            <p:txEl>
                                              <p:pRg st="0" end="0"/>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wipe(left)">
                                      <p:cBhvr>
                                        <p:cTn id="27" dur="500"/>
                                        <p:tgtEl>
                                          <p:spTgt spid="2">
                                            <p:txEl>
                                              <p:pRg st="1" end="1"/>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wipe(left)">
                                      <p:cBhvr>
                                        <p:cTn id="3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normAutofit/>
          </a:bodyPr>
          <a:lstStyle/>
          <a:p>
            <a:pPr eaLnBrk="1" hangingPunct="1"/>
            <a:r>
              <a:rPr lang="en-US" altLang="zh-CN" dirty="0"/>
              <a:t>Multithreaded C program using Windows API</a:t>
            </a:r>
          </a:p>
        </p:txBody>
      </p:sp>
      <p:pic>
        <p:nvPicPr>
          <p:cNvPr id="8" name="内容占位符 7">
            <a:extLst>
              <a:ext uri="{FF2B5EF4-FFF2-40B4-BE49-F238E27FC236}">
                <a16:creationId xmlns:a16="http://schemas.microsoft.com/office/drawing/2014/main" id="{75A6AB2B-E0CC-2B68-1C8F-C215C7733C48}"/>
              </a:ext>
            </a:extLst>
          </p:cNvPr>
          <p:cNvPicPr>
            <a:picLocks noGrp="1" noChangeAspect="1"/>
          </p:cNvPicPr>
          <p:nvPr>
            <p:ph idx="1"/>
          </p:nvPr>
        </p:nvPicPr>
        <p:blipFill>
          <a:blip r:embed="rId2"/>
          <a:stretch>
            <a:fillRect/>
          </a:stretch>
        </p:blipFill>
        <p:spPr>
          <a:xfrm>
            <a:off x="396000" y="1116000"/>
            <a:ext cx="11520000" cy="5393454"/>
          </a:xfrm>
        </p:spPr>
      </p:pic>
      <p:sp>
        <p:nvSpPr>
          <p:cNvPr id="32770"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04D4150-D7CB-454A-8D70-9A17564784E8}" type="slidenum">
              <a:rPr lang="en-US" altLang="zh-CN" sz="1400">
                <a:latin typeface="Arial" charset="0"/>
              </a:rPr>
              <a:pPr eaLnBrk="1" hangingPunct="1"/>
              <a:t>40</a:t>
            </a:fld>
            <a:endParaRPr lang="en-US" altLang="zh-CN" sz="1400">
              <a:latin typeface="Arial" charset="0"/>
            </a:endParaRPr>
          </a:p>
        </p:txBody>
      </p:sp>
      <p:sp>
        <p:nvSpPr>
          <p:cNvPr id="7" name="五边形 1">
            <a:hlinkClick r:id="rId3" action="ppaction://hlinkfile"/>
            <a:extLst>
              <a:ext uri="{FF2B5EF4-FFF2-40B4-BE49-F238E27FC236}">
                <a16:creationId xmlns:a16="http://schemas.microsoft.com/office/drawing/2014/main" id="{ACAC53C1-D40B-4458-B49D-5FB77FB78393}"/>
              </a:ext>
            </a:extLst>
          </p:cNvPr>
          <p:cNvSpPr/>
          <p:nvPr/>
        </p:nvSpPr>
        <p:spPr bwMode="auto">
          <a:xfrm>
            <a:off x="10866529" y="6372375"/>
            <a:ext cx="1305145" cy="432000"/>
          </a:xfrm>
          <a:prstGeom prst="homePlat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r>
              <a:rPr lang="en-US" altLang="zh-CN" sz="2000" b="1" dirty="0">
                <a:ea typeface="黑体" pitchFamily="2" charset="-122"/>
              </a:rPr>
              <a:t>sum </a:t>
            </a:r>
            <a:endParaRPr lang="zh-CN" altLang="en-US" sz="2000" b="1" dirty="0">
              <a:ea typeface="黑体" pitchFamily="2" charset="-122"/>
            </a:endParaRPr>
          </a:p>
        </p:txBody>
      </p:sp>
    </p:spTree>
    <p:extLst>
      <p:ext uri="{BB962C8B-B14F-4D97-AF65-F5344CB8AC3E}">
        <p14:creationId xmlns:p14="http://schemas.microsoft.com/office/powerpoint/2010/main" val="229579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Example 5: </a:t>
            </a:r>
            <a:r>
              <a:rPr lang="en-US" altLang="zh-CN" dirty="0" err="1"/>
              <a:t>WaitForSingleObject</a:t>
            </a:r>
            <a:endParaRPr lang="zh-CN" altLang="en-US" dirty="0"/>
          </a:p>
        </p:txBody>
      </p:sp>
      <p:pic>
        <p:nvPicPr>
          <p:cNvPr id="901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0375" y="953725"/>
            <a:ext cx="4901539" cy="5715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0"/>
          </p:nvPr>
        </p:nvSpPr>
        <p:spPr/>
        <p:txBody>
          <a:bodyPr/>
          <a:lstStyle/>
          <a:p>
            <a:fld id="{E66D2CC7-F4CF-4117-A897-807AC786776F}" type="slidenum">
              <a:rPr lang="en-US" altLang="zh-CN" smtClean="0"/>
              <a:pPr/>
              <a:t>41</a:t>
            </a:fld>
            <a:endParaRPr lang="en-US" altLang="zh-CN"/>
          </a:p>
        </p:txBody>
      </p:sp>
      <p:pic>
        <p:nvPicPr>
          <p:cNvPr id="901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6884" y="1350471"/>
            <a:ext cx="3607516" cy="4624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连接符 5"/>
          <p:cNvCxnSpPr/>
          <p:nvPr/>
        </p:nvCxnSpPr>
        <p:spPr bwMode="auto">
          <a:xfrm>
            <a:off x="785410" y="4779150"/>
            <a:ext cx="36004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8310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0115"/>
                                        </p:tgtEl>
                                        <p:attrNameLst>
                                          <p:attrName>style.visibility</p:attrName>
                                        </p:attrNameLst>
                                      </p:cBhvr>
                                      <p:to>
                                        <p:strVal val="visible"/>
                                      </p:to>
                                    </p:set>
                                    <p:animEffect transition="in" filter="wipe(up)">
                                      <p:cBhvr>
                                        <p:cTn id="12"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Wait for multiple child threads</a:t>
            </a:r>
            <a:endParaRPr lang="zh-CN" altLang="en-US" dirty="0"/>
          </a:p>
        </p:txBody>
      </p:sp>
      <p:sp>
        <p:nvSpPr>
          <p:cNvPr id="3" name="内容占位符 2"/>
          <p:cNvSpPr>
            <a:spLocks noGrp="1"/>
          </p:cNvSpPr>
          <p:nvPr>
            <p:ph idx="1"/>
          </p:nvPr>
        </p:nvSpPr>
        <p:spPr/>
        <p:txBody>
          <a:bodyPr>
            <a:normAutofit/>
          </a:bodyPr>
          <a:lstStyle/>
          <a:p>
            <a:r>
              <a:rPr lang="en-US" altLang="zh-CN" sz="2400" dirty="0" err="1">
                <a:solidFill>
                  <a:srgbClr val="0000FF"/>
                </a:solidFill>
              </a:rPr>
              <a:t>WaitForMultipleObjects</a:t>
            </a:r>
            <a:r>
              <a:rPr lang="en-US" altLang="zh-CN" sz="2400" dirty="0">
                <a:solidFill>
                  <a:srgbClr val="0000FF"/>
                </a:solidFill>
              </a:rPr>
              <a:t>()</a:t>
            </a:r>
          </a:p>
          <a:p>
            <a:r>
              <a:rPr lang="en-US" altLang="zh-CN" sz="2400" dirty="0"/>
              <a:t>Four parameters:</a:t>
            </a:r>
          </a:p>
          <a:p>
            <a:pPr marL="457200" lvl="1" indent="0">
              <a:buNone/>
            </a:pPr>
            <a:r>
              <a:rPr lang="en-US" altLang="zh-CN" dirty="0"/>
              <a:t>1. The number of objects to wait for</a:t>
            </a:r>
          </a:p>
          <a:p>
            <a:pPr marL="457200" lvl="1" indent="0">
              <a:buNone/>
            </a:pPr>
            <a:r>
              <a:rPr lang="en-US" altLang="zh-CN" dirty="0"/>
              <a:t>2. A pointer to the array of objects</a:t>
            </a:r>
          </a:p>
          <a:p>
            <a:pPr marL="457200" lvl="1" indent="0">
              <a:buNone/>
            </a:pPr>
            <a:r>
              <a:rPr lang="en-US" altLang="zh-CN" dirty="0"/>
              <a:t>3. A flag indicating whether all objects have been signaled</a:t>
            </a:r>
          </a:p>
          <a:p>
            <a:pPr marL="457200" lvl="1" indent="0">
              <a:buNone/>
            </a:pPr>
            <a:r>
              <a:rPr lang="en-US" altLang="zh-CN" dirty="0"/>
              <a:t>4. A timeout duration (or INFINITE)</a:t>
            </a:r>
          </a:p>
          <a:p>
            <a:r>
              <a:rPr lang="en-US" altLang="zh-CN" sz="2400" dirty="0"/>
              <a:t>For example, if </a:t>
            </a:r>
            <a:r>
              <a:rPr lang="en-US" altLang="zh-CN" sz="2400" dirty="0" err="1"/>
              <a:t>THandles</a:t>
            </a:r>
            <a:r>
              <a:rPr lang="en-US" altLang="zh-CN" sz="2400" dirty="0"/>
              <a:t> is an array of thread HANDLE objects of size N, the parent thread can wait for all its child threads to complete with this statement:</a:t>
            </a:r>
          </a:p>
          <a:p>
            <a:pPr marL="457200" lvl="1" indent="0">
              <a:buNone/>
            </a:pPr>
            <a:r>
              <a:rPr lang="en-US" altLang="zh-CN" dirty="0" err="1">
                <a:solidFill>
                  <a:srgbClr val="0000FF"/>
                </a:solidFill>
              </a:rPr>
              <a:t>WaitForMultipleObjects</a:t>
            </a:r>
            <a:r>
              <a:rPr lang="en-US" altLang="zh-CN" dirty="0">
                <a:solidFill>
                  <a:srgbClr val="0000FF"/>
                </a:solidFill>
              </a:rPr>
              <a:t>(N, </a:t>
            </a:r>
            <a:r>
              <a:rPr lang="en-US" altLang="zh-CN" dirty="0" err="1">
                <a:solidFill>
                  <a:srgbClr val="0000FF"/>
                </a:solidFill>
              </a:rPr>
              <a:t>THandles</a:t>
            </a:r>
            <a:r>
              <a:rPr lang="en-US" altLang="zh-CN" dirty="0">
                <a:solidFill>
                  <a:srgbClr val="0000FF"/>
                </a:solidFill>
              </a:rPr>
              <a:t>, TRUE, INFINITE);</a:t>
            </a:r>
            <a:endParaRPr lang="zh-CN" altLang="en-US" dirty="0">
              <a:solidFill>
                <a:srgbClr val="0000FF"/>
              </a:solidFill>
            </a:endParaRPr>
          </a:p>
        </p:txBody>
      </p:sp>
      <p:sp>
        <p:nvSpPr>
          <p:cNvPr id="4" name="灯片编号占位符 3"/>
          <p:cNvSpPr>
            <a:spLocks noGrp="1"/>
          </p:cNvSpPr>
          <p:nvPr>
            <p:ph type="sldNum" sz="quarter" idx="10"/>
          </p:nvPr>
        </p:nvSpPr>
        <p:spPr/>
        <p:txBody>
          <a:bodyPr/>
          <a:lstStyle/>
          <a:p>
            <a:pPr>
              <a:defRPr/>
            </a:pPr>
            <a:fld id="{FC083414-67DD-4026-BC1F-C45EDDE6F9A8}" type="slidenum">
              <a:rPr lang="en-US" altLang="zh-CN" smtClean="0"/>
              <a:pPr>
                <a:defRPr/>
              </a:pPr>
              <a:t>42</a:t>
            </a:fld>
            <a:endParaRPr lang="en-US" altLang="zh-CN"/>
          </a:p>
        </p:txBody>
      </p:sp>
    </p:spTree>
    <p:extLst>
      <p:ext uri="{BB962C8B-B14F-4D97-AF65-F5344CB8AC3E}">
        <p14:creationId xmlns:p14="http://schemas.microsoft.com/office/powerpoint/2010/main" val="75976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Example 6: </a:t>
            </a:r>
            <a:r>
              <a:rPr lang="en-US" altLang="zh-CN" dirty="0" err="1"/>
              <a:t>WaitForMultipleObjects</a:t>
            </a:r>
            <a:endParaRPr lang="zh-CN" altLang="en-US" dirty="0"/>
          </a:p>
        </p:txBody>
      </p:sp>
      <p:pic>
        <p:nvPicPr>
          <p:cNvPr id="6" name="内容占位符 5">
            <a:extLst>
              <a:ext uri="{FF2B5EF4-FFF2-40B4-BE49-F238E27FC236}">
                <a16:creationId xmlns:a16="http://schemas.microsoft.com/office/drawing/2014/main" id="{CB420617-9F6E-4E74-0C97-0BA66851E650}"/>
              </a:ext>
            </a:extLst>
          </p:cNvPr>
          <p:cNvPicPr>
            <a:picLocks noGrp="1" noChangeAspect="1"/>
          </p:cNvPicPr>
          <p:nvPr>
            <p:ph idx="1"/>
          </p:nvPr>
        </p:nvPicPr>
        <p:blipFill>
          <a:blip r:embed="rId2"/>
          <a:stretch>
            <a:fillRect/>
          </a:stretch>
        </p:blipFill>
        <p:spPr>
          <a:xfrm>
            <a:off x="396000" y="1116001"/>
            <a:ext cx="11520000" cy="5374731"/>
          </a:xfrm>
        </p:spPr>
      </p:pic>
      <p:sp>
        <p:nvSpPr>
          <p:cNvPr id="4" name="灯片编号占位符 3"/>
          <p:cNvSpPr>
            <a:spLocks noGrp="1"/>
          </p:cNvSpPr>
          <p:nvPr>
            <p:ph type="sldNum" sz="quarter" idx="10"/>
          </p:nvPr>
        </p:nvSpPr>
        <p:spPr/>
        <p:txBody>
          <a:bodyPr/>
          <a:lstStyle/>
          <a:p>
            <a:fld id="{E66D2CC7-F4CF-4117-A897-807AC786776F}" type="slidenum">
              <a:rPr lang="en-US" altLang="zh-CN" smtClean="0"/>
              <a:pPr/>
              <a:t>43</a:t>
            </a:fld>
            <a:endParaRPr lang="en-US" altLang="zh-CN"/>
          </a:p>
        </p:txBody>
      </p:sp>
    </p:spTree>
    <p:extLst>
      <p:ext uri="{BB962C8B-B14F-4D97-AF65-F5344CB8AC3E}">
        <p14:creationId xmlns:p14="http://schemas.microsoft.com/office/powerpoint/2010/main" val="37843588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Example 6: </a:t>
            </a:r>
            <a:r>
              <a:rPr lang="en-US" altLang="zh-CN" dirty="0" err="1"/>
              <a:t>WaitForMultipleObjects</a:t>
            </a:r>
            <a:endParaRPr lang="zh-CN" altLang="en-US" dirty="0"/>
          </a:p>
        </p:txBody>
      </p:sp>
      <p:pic>
        <p:nvPicPr>
          <p:cNvPr id="7" name="内容占位符 6">
            <a:extLst>
              <a:ext uri="{FF2B5EF4-FFF2-40B4-BE49-F238E27FC236}">
                <a16:creationId xmlns:a16="http://schemas.microsoft.com/office/drawing/2014/main" id="{E99B866E-CE92-D311-1332-739A5F9B9DBF}"/>
              </a:ext>
            </a:extLst>
          </p:cNvPr>
          <p:cNvPicPr>
            <a:picLocks noGrp="1" noChangeAspect="1"/>
          </p:cNvPicPr>
          <p:nvPr>
            <p:ph idx="1"/>
          </p:nvPr>
        </p:nvPicPr>
        <p:blipFill>
          <a:blip r:embed="rId2"/>
          <a:stretch>
            <a:fillRect/>
          </a:stretch>
        </p:blipFill>
        <p:spPr>
          <a:xfrm>
            <a:off x="396000" y="1116000"/>
            <a:ext cx="11520000" cy="5424811"/>
          </a:xfrm>
        </p:spPr>
      </p:pic>
      <p:sp>
        <p:nvSpPr>
          <p:cNvPr id="4" name="灯片编号占位符 3"/>
          <p:cNvSpPr>
            <a:spLocks noGrp="1"/>
          </p:cNvSpPr>
          <p:nvPr>
            <p:ph type="sldNum" sz="quarter" idx="10"/>
          </p:nvPr>
        </p:nvSpPr>
        <p:spPr/>
        <p:txBody>
          <a:bodyPr/>
          <a:lstStyle/>
          <a:p>
            <a:fld id="{E66D2CC7-F4CF-4117-A897-807AC786776F}" type="slidenum">
              <a:rPr lang="en-US" altLang="zh-CN" smtClean="0"/>
              <a:pPr/>
              <a:t>44</a:t>
            </a:fld>
            <a:endParaRPr lang="en-US" altLang="zh-CN"/>
          </a:p>
        </p:txBody>
      </p:sp>
      <p:sp>
        <p:nvSpPr>
          <p:cNvPr id="3" name="五边形 1">
            <a:hlinkClick r:id="rId3" action="ppaction://hlinkfile"/>
            <a:extLst>
              <a:ext uri="{FF2B5EF4-FFF2-40B4-BE49-F238E27FC236}">
                <a16:creationId xmlns:a16="http://schemas.microsoft.com/office/drawing/2014/main" id="{4ADD2D37-A148-168F-924C-760AD7423B61}"/>
              </a:ext>
            </a:extLst>
          </p:cNvPr>
          <p:cNvSpPr/>
          <p:nvPr/>
        </p:nvSpPr>
        <p:spPr bwMode="auto">
          <a:xfrm>
            <a:off x="10083675" y="6372375"/>
            <a:ext cx="2088000" cy="432000"/>
          </a:xfrm>
          <a:prstGeom prst="homePlat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r>
              <a:rPr lang="en-US" altLang="zh-CN" sz="1800" b="1" dirty="0" err="1">
                <a:ea typeface="黑体" pitchFamily="2" charset="-122"/>
              </a:rPr>
              <a:t>Waitfor</a:t>
            </a:r>
            <a:r>
              <a:rPr lang="en-US" altLang="zh-CN" sz="1800" b="1" dirty="0">
                <a:ea typeface="黑体" pitchFamily="2" charset="-122"/>
              </a:rPr>
              <a:t> 2 threads</a:t>
            </a:r>
            <a:endParaRPr lang="zh-CN" altLang="en-US" sz="1800" b="1" dirty="0">
              <a:ea typeface="黑体" pitchFamily="2" charset="-122"/>
            </a:endParaRPr>
          </a:p>
        </p:txBody>
      </p:sp>
    </p:spTree>
    <p:extLst>
      <p:ext uri="{BB962C8B-B14F-4D97-AF65-F5344CB8AC3E}">
        <p14:creationId xmlns:p14="http://schemas.microsoft.com/office/powerpoint/2010/main" val="104350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zh-CN" dirty="0"/>
              <a:t>Java Threads</a:t>
            </a:r>
          </a:p>
        </p:txBody>
      </p:sp>
      <p:sp>
        <p:nvSpPr>
          <p:cNvPr id="288771" name="Rectangle 3"/>
          <p:cNvSpPr>
            <a:spLocks noGrp="1" noChangeArrowheads="1"/>
          </p:cNvSpPr>
          <p:nvPr>
            <p:ph idx="1"/>
          </p:nvPr>
        </p:nvSpPr>
        <p:spPr/>
        <p:txBody>
          <a:bodyPr>
            <a:normAutofit/>
          </a:bodyPr>
          <a:lstStyle/>
          <a:p>
            <a:pPr eaLnBrk="1" hangingPunct="1"/>
            <a:r>
              <a:rPr lang="en-US" altLang="zh-CN" sz="2400" dirty="0"/>
              <a:t>Java provides support </a:t>
            </a:r>
            <a:r>
              <a:rPr lang="en-US" altLang="zh-CN" sz="2400" dirty="0">
                <a:solidFill>
                  <a:srgbClr val="0000FF"/>
                </a:solidFill>
              </a:rPr>
              <a:t>at the language level</a:t>
            </a:r>
            <a:r>
              <a:rPr lang="en-US" altLang="zh-CN" sz="2400" dirty="0"/>
              <a:t> for the creation and management of threads.</a:t>
            </a:r>
          </a:p>
          <a:p>
            <a:pPr eaLnBrk="1" hangingPunct="1"/>
            <a:r>
              <a:rPr lang="en-US" altLang="zh-CN" sz="2400" dirty="0"/>
              <a:t>Java threads are managed by the JVM. </a:t>
            </a:r>
          </a:p>
          <a:p>
            <a:pPr eaLnBrk="1" hangingPunct="1"/>
            <a:r>
              <a:rPr lang="en-US" altLang="zh-CN" sz="2400" dirty="0"/>
              <a:t>All Java programs comprise at least a single thread of control.</a:t>
            </a:r>
          </a:p>
          <a:p>
            <a:pPr eaLnBrk="1" hangingPunct="1"/>
            <a:r>
              <a:rPr lang="en-US" altLang="zh-CN" sz="2400" dirty="0"/>
              <a:t>Two techniques for creating threads in a Java program:</a:t>
            </a:r>
          </a:p>
          <a:p>
            <a:pPr lvl="1" eaLnBrk="1" hangingPunct="1"/>
            <a:r>
              <a:rPr lang="en-US" altLang="zh-CN" dirty="0">
                <a:solidFill>
                  <a:srgbClr val="0000FF"/>
                </a:solidFill>
              </a:rPr>
              <a:t>Extending</a:t>
            </a:r>
            <a:r>
              <a:rPr lang="en-US" altLang="zh-CN" dirty="0"/>
              <a:t> </a:t>
            </a:r>
            <a:r>
              <a:rPr lang="en-US" altLang="zh-CN" dirty="0">
                <a:solidFill>
                  <a:srgbClr val="0000FF"/>
                </a:solidFill>
              </a:rPr>
              <a:t>Thread</a:t>
            </a:r>
            <a:r>
              <a:rPr lang="en-US" altLang="zh-CN" dirty="0"/>
              <a:t> </a:t>
            </a:r>
            <a:r>
              <a:rPr lang="en-US" altLang="zh-CN" dirty="0">
                <a:solidFill>
                  <a:srgbClr val="0000FF"/>
                </a:solidFill>
              </a:rPr>
              <a:t>class</a:t>
            </a:r>
            <a:br>
              <a:rPr lang="en-US" altLang="zh-CN" dirty="0"/>
            </a:br>
            <a:r>
              <a:rPr lang="en-US" altLang="zh-CN" dirty="0"/>
              <a:t>create a new class that is derived from the Thread class and to override its </a:t>
            </a:r>
            <a:r>
              <a:rPr lang="en-US" altLang="zh-CN" dirty="0">
                <a:solidFill>
                  <a:srgbClr val="0000FF"/>
                </a:solidFill>
              </a:rPr>
              <a:t>run() </a:t>
            </a:r>
            <a:r>
              <a:rPr lang="en-US" altLang="zh-CN" dirty="0"/>
              <a:t>method.</a:t>
            </a:r>
          </a:p>
          <a:p>
            <a:pPr lvl="1" eaLnBrk="1" hangingPunct="1"/>
            <a:r>
              <a:rPr lang="en-US" altLang="zh-CN" dirty="0">
                <a:solidFill>
                  <a:srgbClr val="0000FF"/>
                </a:solidFill>
              </a:rPr>
              <a:t>Define</a:t>
            </a:r>
            <a:r>
              <a:rPr lang="en-US" altLang="zh-CN" dirty="0"/>
              <a:t> a class that implements the </a:t>
            </a:r>
            <a:r>
              <a:rPr lang="en-US" altLang="zh-CN" dirty="0">
                <a:solidFill>
                  <a:srgbClr val="0000FF"/>
                </a:solidFill>
              </a:rPr>
              <a:t>Runnable interface</a:t>
            </a:r>
          </a:p>
          <a:p>
            <a:pPr lvl="2" eaLnBrk="1" hangingPunct="1"/>
            <a:r>
              <a:rPr lang="en-US" altLang="zh-CN" dirty="0"/>
              <a:t>When a class implements runnable, it must define a run() method.</a:t>
            </a:r>
          </a:p>
          <a:p>
            <a:pPr lvl="2" eaLnBrk="1" hangingPunct="1"/>
            <a:r>
              <a:rPr lang="en-US" altLang="zh-CN" dirty="0"/>
              <a:t>The code implementing the run() method is what runs as a separate thread.</a:t>
            </a:r>
          </a:p>
        </p:txBody>
      </p:sp>
      <p:sp>
        <p:nvSpPr>
          <p:cNvPr id="34818"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6FA6078-8CB4-4646-9CB5-17D9747BE7EE}" type="slidenum">
              <a:rPr lang="en-US" altLang="zh-CN" sz="1400">
                <a:latin typeface="Arial" charset="0"/>
              </a:rPr>
              <a:pPr eaLnBrk="1" hangingPunct="1"/>
              <a:t>45</a:t>
            </a:fld>
            <a:endParaRPr lang="en-US" altLang="zh-CN" sz="1400">
              <a:latin typeface="Arial" charset="0"/>
            </a:endParaRPr>
          </a:p>
        </p:txBody>
      </p:sp>
      <p:pic>
        <p:nvPicPr>
          <p:cNvPr id="890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476" y="5678760"/>
            <a:ext cx="313372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055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wipe(left)">
                                      <p:cBhvr>
                                        <p:cTn id="7" dur="500"/>
                                        <p:tgtEl>
                                          <p:spTgt spid="28877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8771">
                                            <p:txEl>
                                              <p:pRg st="1" end="1"/>
                                            </p:txEl>
                                          </p:spTgt>
                                        </p:tgtEl>
                                        <p:attrNameLst>
                                          <p:attrName>style.visibility</p:attrName>
                                        </p:attrNameLst>
                                      </p:cBhvr>
                                      <p:to>
                                        <p:strVal val="visible"/>
                                      </p:to>
                                    </p:set>
                                    <p:animEffect transition="in" filter="wipe(left)">
                                      <p:cBhvr>
                                        <p:cTn id="10" dur="500"/>
                                        <p:tgtEl>
                                          <p:spTgt spid="28877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8771">
                                            <p:txEl>
                                              <p:pRg st="2" end="2"/>
                                            </p:txEl>
                                          </p:spTgt>
                                        </p:tgtEl>
                                        <p:attrNameLst>
                                          <p:attrName>style.visibility</p:attrName>
                                        </p:attrNameLst>
                                      </p:cBhvr>
                                      <p:to>
                                        <p:strVal val="visible"/>
                                      </p:to>
                                    </p:set>
                                    <p:animEffect transition="in" filter="wipe(left)">
                                      <p:cBhvr>
                                        <p:cTn id="13" dur="500"/>
                                        <p:tgtEl>
                                          <p:spTgt spid="28877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88771">
                                            <p:txEl>
                                              <p:pRg st="3" end="3"/>
                                            </p:txEl>
                                          </p:spTgt>
                                        </p:tgtEl>
                                        <p:attrNameLst>
                                          <p:attrName>style.visibility</p:attrName>
                                        </p:attrNameLst>
                                      </p:cBhvr>
                                      <p:to>
                                        <p:strVal val="visible"/>
                                      </p:to>
                                    </p:set>
                                    <p:animEffect transition="in" filter="wipe(left)">
                                      <p:cBhvr>
                                        <p:cTn id="18" dur="500"/>
                                        <p:tgtEl>
                                          <p:spTgt spid="28877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88771">
                                            <p:txEl>
                                              <p:pRg st="4" end="4"/>
                                            </p:txEl>
                                          </p:spTgt>
                                        </p:tgtEl>
                                        <p:attrNameLst>
                                          <p:attrName>style.visibility</p:attrName>
                                        </p:attrNameLst>
                                      </p:cBhvr>
                                      <p:to>
                                        <p:strVal val="visible"/>
                                      </p:to>
                                    </p:set>
                                    <p:animEffect transition="in" filter="wipe(left)">
                                      <p:cBhvr>
                                        <p:cTn id="21" dur="500"/>
                                        <p:tgtEl>
                                          <p:spTgt spid="28877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88771">
                                            <p:txEl>
                                              <p:pRg st="5" end="5"/>
                                            </p:txEl>
                                          </p:spTgt>
                                        </p:tgtEl>
                                        <p:attrNameLst>
                                          <p:attrName>style.visibility</p:attrName>
                                        </p:attrNameLst>
                                      </p:cBhvr>
                                      <p:to>
                                        <p:strVal val="visible"/>
                                      </p:to>
                                    </p:set>
                                    <p:animEffect transition="in" filter="wipe(left)">
                                      <p:cBhvr>
                                        <p:cTn id="24" dur="500"/>
                                        <p:tgtEl>
                                          <p:spTgt spid="288771">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8771">
                                            <p:txEl>
                                              <p:pRg st="6" end="6"/>
                                            </p:txEl>
                                          </p:spTgt>
                                        </p:tgtEl>
                                        <p:attrNameLst>
                                          <p:attrName>style.visibility</p:attrName>
                                        </p:attrNameLst>
                                      </p:cBhvr>
                                      <p:to>
                                        <p:strVal val="visible"/>
                                      </p:to>
                                    </p:set>
                                    <p:animEffect transition="in" filter="wipe(left)">
                                      <p:cBhvr>
                                        <p:cTn id="27" dur="500"/>
                                        <p:tgtEl>
                                          <p:spTgt spid="288771">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8771">
                                            <p:txEl>
                                              <p:pRg st="7" end="7"/>
                                            </p:txEl>
                                          </p:spTgt>
                                        </p:tgtEl>
                                        <p:attrNameLst>
                                          <p:attrName>style.visibility</p:attrName>
                                        </p:attrNameLst>
                                      </p:cBhvr>
                                      <p:to>
                                        <p:strVal val="visible"/>
                                      </p:to>
                                    </p:set>
                                    <p:animEffect transition="in" filter="wipe(left)">
                                      <p:cBhvr>
                                        <p:cTn id="30" dur="500"/>
                                        <p:tgtEl>
                                          <p:spTgt spid="2887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9090"/>
                                        </p:tgtEl>
                                        <p:attrNameLst>
                                          <p:attrName>style.visibility</p:attrName>
                                        </p:attrNameLst>
                                      </p:cBhvr>
                                      <p:to>
                                        <p:strVal val="visible"/>
                                      </p:to>
                                    </p:set>
                                    <p:animEffect transition="in" filter="wipe(left)">
                                      <p:cBhvr>
                                        <p:cTn id="35" dur="500"/>
                                        <p:tgtEl>
                                          <p:spTgt spid="89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solidFill>
            <a:srgbClr val="002060"/>
          </a:solidFill>
        </p:spPr>
        <p:txBody>
          <a:bodyPr/>
          <a:lstStyle/>
          <a:p>
            <a:pPr eaLnBrk="1" hangingPunct="1"/>
            <a:r>
              <a:rPr lang="en-US" altLang="zh-CN" dirty="0"/>
              <a:t>Java Thread States </a:t>
            </a:r>
          </a:p>
        </p:txBody>
      </p:sp>
      <p:sp>
        <p:nvSpPr>
          <p:cNvPr id="35842" name="灯片编号占位符 2"/>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45693D3-B3F4-4E73-9B57-758E1F8BD5E5}" type="slidenum">
              <a:rPr lang="en-US" altLang="zh-CN" sz="1400">
                <a:latin typeface="Arial" charset="0"/>
              </a:rPr>
              <a:pPr eaLnBrk="1" hangingPunct="1"/>
              <a:t>46</a:t>
            </a:fld>
            <a:endParaRPr lang="en-US" altLang="zh-CN" sz="1400">
              <a:latin typeface="Arial" charset="0"/>
            </a:endParaRPr>
          </a:p>
        </p:txBody>
      </p:sp>
      <p:sp>
        <p:nvSpPr>
          <p:cNvPr id="35844" name="Oval 3"/>
          <p:cNvSpPr>
            <a:spLocks noChangeArrowheads="1"/>
          </p:cNvSpPr>
          <p:nvPr/>
        </p:nvSpPr>
        <p:spPr bwMode="auto">
          <a:xfrm>
            <a:off x="2855914" y="3141664"/>
            <a:ext cx="1728787" cy="719137"/>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new</a:t>
            </a:r>
          </a:p>
        </p:txBody>
      </p:sp>
      <p:sp>
        <p:nvSpPr>
          <p:cNvPr id="35845" name="Oval 4"/>
          <p:cNvSpPr>
            <a:spLocks noChangeArrowheads="1"/>
          </p:cNvSpPr>
          <p:nvPr/>
        </p:nvSpPr>
        <p:spPr bwMode="auto">
          <a:xfrm>
            <a:off x="8543925" y="3214689"/>
            <a:ext cx="1728788" cy="719137"/>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dead</a:t>
            </a:r>
          </a:p>
        </p:txBody>
      </p:sp>
      <p:sp>
        <p:nvSpPr>
          <p:cNvPr id="35846" name="Oval 5"/>
          <p:cNvSpPr>
            <a:spLocks noChangeArrowheads="1"/>
          </p:cNvSpPr>
          <p:nvPr/>
        </p:nvSpPr>
        <p:spPr bwMode="auto">
          <a:xfrm>
            <a:off x="5662614" y="1989139"/>
            <a:ext cx="1728787" cy="719137"/>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runnable</a:t>
            </a:r>
          </a:p>
        </p:txBody>
      </p:sp>
      <p:sp>
        <p:nvSpPr>
          <p:cNvPr id="35847" name="Oval 6"/>
          <p:cNvSpPr>
            <a:spLocks noChangeArrowheads="1"/>
          </p:cNvSpPr>
          <p:nvPr/>
        </p:nvSpPr>
        <p:spPr bwMode="auto">
          <a:xfrm>
            <a:off x="5664200" y="4292600"/>
            <a:ext cx="1728788" cy="719138"/>
          </a:xfrm>
          <a:prstGeom prst="ellipse">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blocked</a:t>
            </a:r>
          </a:p>
        </p:txBody>
      </p:sp>
      <p:grpSp>
        <p:nvGrpSpPr>
          <p:cNvPr id="290823" name="Group 7"/>
          <p:cNvGrpSpPr>
            <a:grpSpLocks/>
          </p:cNvGrpSpPr>
          <p:nvPr/>
        </p:nvGrpSpPr>
        <p:grpSpPr bwMode="auto">
          <a:xfrm>
            <a:off x="1803401" y="2997200"/>
            <a:ext cx="1052513" cy="503238"/>
            <a:chOff x="176" y="1888"/>
            <a:chExt cx="663" cy="317"/>
          </a:xfrm>
        </p:grpSpPr>
        <p:sp>
          <p:nvSpPr>
            <p:cNvPr id="35861" name="Line 8"/>
            <p:cNvSpPr>
              <a:spLocks noChangeShapeType="1"/>
            </p:cNvSpPr>
            <p:nvPr/>
          </p:nvSpPr>
          <p:spPr bwMode="auto">
            <a:xfrm>
              <a:off x="204" y="2205"/>
              <a:ext cx="63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2" name="Text Box 9"/>
            <p:cNvSpPr txBox="1">
              <a:spLocks noChangeArrowheads="1"/>
            </p:cNvSpPr>
            <p:nvPr/>
          </p:nvSpPr>
          <p:spPr bwMode="auto">
            <a:xfrm>
              <a:off x="176" y="1888"/>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new</a:t>
              </a:r>
            </a:p>
          </p:txBody>
        </p:sp>
      </p:grpSp>
      <p:grpSp>
        <p:nvGrpSpPr>
          <p:cNvPr id="290826" name="Group 10"/>
          <p:cNvGrpSpPr>
            <a:grpSpLocks/>
          </p:cNvGrpSpPr>
          <p:nvPr/>
        </p:nvGrpSpPr>
        <p:grpSpPr bwMode="auto">
          <a:xfrm>
            <a:off x="3359150" y="2179639"/>
            <a:ext cx="2305050" cy="1177925"/>
            <a:chOff x="1156" y="1373"/>
            <a:chExt cx="1452" cy="742"/>
          </a:xfrm>
        </p:grpSpPr>
        <p:sp>
          <p:nvSpPr>
            <p:cNvPr id="35859" name="Arc 11"/>
            <p:cNvSpPr>
              <a:spLocks/>
            </p:cNvSpPr>
            <p:nvPr/>
          </p:nvSpPr>
          <p:spPr bwMode="auto">
            <a:xfrm flipH="1" flipV="1">
              <a:off x="1391" y="1480"/>
              <a:ext cx="1217" cy="635"/>
            </a:xfrm>
            <a:custGeom>
              <a:avLst/>
              <a:gdLst>
                <a:gd name="T0" fmla="*/ 1217 w 25959"/>
                <a:gd name="T1" fmla="*/ 153 h 21600"/>
                <a:gd name="T2" fmla="*/ 0 w 25959"/>
                <a:gd name="T3" fmla="*/ 618 h 21600"/>
                <a:gd name="T4" fmla="*/ 234 w 25959"/>
                <a:gd name="T5" fmla="*/ 0 h 21600"/>
                <a:gd name="T6" fmla="*/ 0 60000 65536"/>
                <a:gd name="T7" fmla="*/ 0 60000 65536"/>
                <a:gd name="T8" fmla="*/ 0 60000 65536"/>
              </a:gdLst>
              <a:ahLst/>
              <a:cxnLst>
                <a:cxn ang="T6">
                  <a:pos x="T0" y="T1"/>
                </a:cxn>
                <a:cxn ang="T7">
                  <a:pos x="T2" y="T3"/>
                </a:cxn>
                <a:cxn ang="T8">
                  <a:pos x="T4" y="T5"/>
                </a:cxn>
              </a:cxnLst>
              <a:rect l="0" t="0" r="r" b="b"/>
              <a:pathLst>
                <a:path w="25959" h="21600" fill="none" extrusionOk="0">
                  <a:moveTo>
                    <a:pt x="25959" y="5219"/>
                  </a:moveTo>
                  <a:cubicBezTo>
                    <a:pt x="23562" y="14844"/>
                    <a:pt x="14918" y="21599"/>
                    <a:pt x="4999" y="21600"/>
                  </a:cubicBezTo>
                  <a:cubicBezTo>
                    <a:pt x="3315" y="21600"/>
                    <a:pt x="1637" y="21403"/>
                    <a:pt x="0" y="21013"/>
                  </a:cubicBezTo>
                </a:path>
                <a:path w="25959" h="21600" stroke="0" extrusionOk="0">
                  <a:moveTo>
                    <a:pt x="25959" y="5219"/>
                  </a:moveTo>
                  <a:cubicBezTo>
                    <a:pt x="23562" y="14844"/>
                    <a:pt x="14918" y="21599"/>
                    <a:pt x="4999" y="21600"/>
                  </a:cubicBezTo>
                  <a:cubicBezTo>
                    <a:pt x="3315" y="21600"/>
                    <a:pt x="1637" y="21403"/>
                    <a:pt x="0" y="21013"/>
                  </a:cubicBezTo>
                  <a:lnTo>
                    <a:pt x="4999" y="0"/>
                  </a:lnTo>
                  <a:lnTo>
                    <a:pt x="25959" y="5219"/>
                  </a:lnTo>
                  <a:close/>
                </a:path>
              </a:pathLst>
            </a:custGeom>
            <a:noFill/>
            <a:ln w="285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0" name="Text Box 12"/>
            <p:cNvSpPr txBox="1">
              <a:spLocks noChangeArrowheads="1"/>
            </p:cNvSpPr>
            <p:nvPr/>
          </p:nvSpPr>
          <p:spPr bwMode="auto">
            <a:xfrm>
              <a:off x="1156" y="1373"/>
              <a:ext cx="6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start( )</a:t>
              </a:r>
            </a:p>
          </p:txBody>
        </p:sp>
      </p:grpSp>
      <p:grpSp>
        <p:nvGrpSpPr>
          <p:cNvPr id="290829" name="Group 13"/>
          <p:cNvGrpSpPr>
            <a:grpSpLocks/>
          </p:cNvGrpSpPr>
          <p:nvPr/>
        </p:nvGrpSpPr>
        <p:grpSpPr bwMode="auto">
          <a:xfrm>
            <a:off x="5159375" y="2489200"/>
            <a:ext cx="2376488" cy="1989138"/>
            <a:chOff x="2290" y="1568"/>
            <a:chExt cx="1497" cy="1253"/>
          </a:xfrm>
        </p:grpSpPr>
        <p:sp>
          <p:nvSpPr>
            <p:cNvPr id="35857" name="Arc 14"/>
            <p:cNvSpPr>
              <a:spLocks/>
            </p:cNvSpPr>
            <p:nvPr/>
          </p:nvSpPr>
          <p:spPr bwMode="auto">
            <a:xfrm flipV="1">
              <a:off x="2290" y="1568"/>
              <a:ext cx="1497" cy="1253"/>
            </a:xfrm>
            <a:custGeom>
              <a:avLst/>
              <a:gdLst>
                <a:gd name="T0" fmla="*/ 349 w 21600"/>
                <a:gd name="T1" fmla="*/ 1253 h 28938"/>
                <a:gd name="T2" fmla="*/ 425 w 21600"/>
                <a:gd name="T3" fmla="*/ 0 h 28938"/>
                <a:gd name="T4" fmla="*/ 1497 w 21600"/>
                <a:gd name="T5" fmla="*/ 653 h 28938"/>
                <a:gd name="T6" fmla="*/ 0 60000 65536"/>
                <a:gd name="T7" fmla="*/ 0 60000 65536"/>
                <a:gd name="T8" fmla="*/ 0 60000 65536"/>
              </a:gdLst>
              <a:ahLst/>
              <a:cxnLst>
                <a:cxn ang="T6">
                  <a:pos x="T0" y="T1"/>
                </a:cxn>
                <a:cxn ang="T7">
                  <a:pos x="T2" y="T3"/>
                </a:cxn>
                <a:cxn ang="T8">
                  <a:pos x="T4" y="T5"/>
                </a:cxn>
              </a:cxnLst>
              <a:rect l="0" t="0" r="r" b="b"/>
              <a:pathLst>
                <a:path w="21600" h="28938" fill="none" extrusionOk="0">
                  <a:moveTo>
                    <a:pt x="5037" y="28938"/>
                  </a:moveTo>
                  <a:cubicBezTo>
                    <a:pt x="1783" y="25050"/>
                    <a:pt x="0" y="20142"/>
                    <a:pt x="0" y="15073"/>
                  </a:cubicBezTo>
                  <a:cubicBezTo>
                    <a:pt x="-1" y="9442"/>
                    <a:pt x="2198" y="4033"/>
                    <a:pt x="6128" y="0"/>
                  </a:cubicBezTo>
                </a:path>
                <a:path w="21600" h="28938" stroke="0" extrusionOk="0">
                  <a:moveTo>
                    <a:pt x="5037" y="28938"/>
                  </a:moveTo>
                  <a:cubicBezTo>
                    <a:pt x="1783" y="25050"/>
                    <a:pt x="0" y="20142"/>
                    <a:pt x="0" y="15073"/>
                  </a:cubicBezTo>
                  <a:cubicBezTo>
                    <a:pt x="-1" y="9442"/>
                    <a:pt x="2198" y="4033"/>
                    <a:pt x="6128" y="0"/>
                  </a:cubicBezTo>
                  <a:lnTo>
                    <a:pt x="21600" y="15073"/>
                  </a:lnTo>
                  <a:lnTo>
                    <a:pt x="5037" y="28938"/>
                  </a:lnTo>
                  <a:close/>
                </a:path>
              </a:pathLst>
            </a:custGeom>
            <a:noFill/>
            <a:ln w="285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8" name="Text Box 15"/>
            <p:cNvSpPr txBox="1">
              <a:spLocks noChangeArrowheads="1"/>
            </p:cNvSpPr>
            <p:nvPr/>
          </p:nvSpPr>
          <p:spPr bwMode="auto">
            <a:xfrm>
              <a:off x="2381" y="1775"/>
              <a:ext cx="919"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sleep( )</a:t>
              </a:r>
            </a:p>
            <a:p>
              <a:pPr eaLnBrk="1" hangingPunct="1"/>
              <a:r>
                <a:rPr lang="en-US" altLang="zh-CN"/>
                <a:t>suspend( )</a:t>
              </a:r>
            </a:p>
            <a:p>
              <a:pPr eaLnBrk="1" hangingPunct="1"/>
              <a:r>
                <a:rPr lang="en-US" altLang="zh-CN"/>
                <a:t>I/O</a:t>
              </a:r>
            </a:p>
          </p:txBody>
        </p:sp>
      </p:grpSp>
      <p:grpSp>
        <p:nvGrpSpPr>
          <p:cNvPr id="290832" name="Group 16"/>
          <p:cNvGrpSpPr>
            <a:grpSpLocks/>
          </p:cNvGrpSpPr>
          <p:nvPr/>
        </p:nvGrpSpPr>
        <p:grpSpPr bwMode="auto">
          <a:xfrm>
            <a:off x="6096001" y="2528888"/>
            <a:ext cx="1884363" cy="1979612"/>
            <a:chOff x="2880" y="1593"/>
            <a:chExt cx="1187" cy="1247"/>
          </a:xfrm>
        </p:grpSpPr>
        <p:sp>
          <p:nvSpPr>
            <p:cNvPr id="35855" name="Arc 17"/>
            <p:cNvSpPr>
              <a:spLocks/>
            </p:cNvSpPr>
            <p:nvPr/>
          </p:nvSpPr>
          <p:spPr bwMode="auto">
            <a:xfrm flipH="1">
              <a:off x="2880" y="1593"/>
              <a:ext cx="1187" cy="1247"/>
            </a:xfrm>
            <a:custGeom>
              <a:avLst/>
              <a:gdLst>
                <a:gd name="T0" fmla="*/ 402 w 21600"/>
                <a:gd name="T1" fmla="*/ 1247 h 33270"/>
                <a:gd name="T2" fmla="*/ 459 w 21600"/>
                <a:gd name="T3" fmla="*/ 0 h 33270"/>
                <a:gd name="T4" fmla="*/ 1187 w 21600"/>
                <a:gd name="T5" fmla="*/ 639 h 33270"/>
                <a:gd name="T6" fmla="*/ 0 60000 65536"/>
                <a:gd name="T7" fmla="*/ 0 60000 65536"/>
                <a:gd name="T8" fmla="*/ 0 60000 65536"/>
              </a:gdLst>
              <a:ahLst/>
              <a:cxnLst>
                <a:cxn ang="T6">
                  <a:pos x="T0" y="T1"/>
                </a:cxn>
                <a:cxn ang="T7">
                  <a:pos x="T2" y="T3"/>
                </a:cxn>
                <a:cxn ang="T8">
                  <a:pos x="T4" y="T5"/>
                </a:cxn>
              </a:cxnLst>
              <a:rect l="0" t="0" r="r" b="b"/>
              <a:pathLst>
                <a:path w="21600" h="33270" fill="none" extrusionOk="0">
                  <a:moveTo>
                    <a:pt x="7323" y="33269"/>
                  </a:moveTo>
                  <a:cubicBezTo>
                    <a:pt x="2667" y="29169"/>
                    <a:pt x="0" y="23264"/>
                    <a:pt x="0" y="17061"/>
                  </a:cubicBezTo>
                  <a:cubicBezTo>
                    <a:pt x="-1" y="10389"/>
                    <a:pt x="3083" y="4091"/>
                    <a:pt x="8353" y="0"/>
                  </a:cubicBezTo>
                </a:path>
                <a:path w="21600" h="33270" stroke="0" extrusionOk="0">
                  <a:moveTo>
                    <a:pt x="7323" y="33269"/>
                  </a:moveTo>
                  <a:cubicBezTo>
                    <a:pt x="2667" y="29169"/>
                    <a:pt x="0" y="23264"/>
                    <a:pt x="0" y="17061"/>
                  </a:cubicBezTo>
                  <a:cubicBezTo>
                    <a:pt x="-1" y="10389"/>
                    <a:pt x="3083" y="4091"/>
                    <a:pt x="8353" y="0"/>
                  </a:cubicBezTo>
                  <a:lnTo>
                    <a:pt x="21600" y="17061"/>
                  </a:lnTo>
                  <a:lnTo>
                    <a:pt x="7323" y="33269"/>
                  </a:lnTo>
                  <a:close/>
                </a:path>
              </a:pathLst>
            </a:custGeom>
            <a:noFill/>
            <a:ln w="285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6" name="Text Box 18"/>
            <p:cNvSpPr txBox="1">
              <a:spLocks noChangeArrowheads="1"/>
            </p:cNvSpPr>
            <p:nvPr/>
          </p:nvSpPr>
          <p:spPr bwMode="auto">
            <a:xfrm>
              <a:off x="3168" y="2326"/>
              <a:ext cx="8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resume( )</a:t>
              </a:r>
            </a:p>
          </p:txBody>
        </p:sp>
      </p:grpSp>
      <p:grpSp>
        <p:nvGrpSpPr>
          <p:cNvPr id="290835" name="Group 19"/>
          <p:cNvGrpSpPr>
            <a:grpSpLocks/>
          </p:cNvGrpSpPr>
          <p:nvPr/>
        </p:nvGrpSpPr>
        <p:grpSpPr bwMode="auto">
          <a:xfrm>
            <a:off x="7392988" y="2251075"/>
            <a:ext cx="2303462" cy="1322388"/>
            <a:chOff x="3697" y="1418"/>
            <a:chExt cx="1451" cy="833"/>
          </a:xfrm>
        </p:grpSpPr>
        <p:sp>
          <p:nvSpPr>
            <p:cNvPr id="35853" name="Arc 20"/>
            <p:cNvSpPr>
              <a:spLocks/>
            </p:cNvSpPr>
            <p:nvPr/>
          </p:nvSpPr>
          <p:spPr bwMode="auto">
            <a:xfrm flipH="1" flipV="1">
              <a:off x="3697" y="1480"/>
              <a:ext cx="1246" cy="771"/>
            </a:xfrm>
            <a:custGeom>
              <a:avLst/>
              <a:gdLst>
                <a:gd name="T0" fmla="*/ 1246 w 21940"/>
                <a:gd name="T1" fmla="*/ 769 h 21600"/>
                <a:gd name="T2" fmla="*/ 0 w 21940"/>
                <a:gd name="T3" fmla="*/ 251 h 21600"/>
                <a:gd name="T4" fmla="*/ 1160 w 21940"/>
                <a:gd name="T5" fmla="*/ 0 h 21600"/>
                <a:gd name="T6" fmla="*/ 0 60000 65536"/>
                <a:gd name="T7" fmla="*/ 0 60000 65536"/>
                <a:gd name="T8" fmla="*/ 0 60000 65536"/>
              </a:gdLst>
              <a:ahLst/>
              <a:cxnLst>
                <a:cxn ang="T6">
                  <a:pos x="T0" y="T1"/>
                </a:cxn>
                <a:cxn ang="T7">
                  <a:pos x="T2" y="T3"/>
                </a:cxn>
                <a:cxn ang="T8">
                  <a:pos x="T4" y="T5"/>
                </a:cxn>
              </a:cxnLst>
              <a:rect l="0" t="0" r="r" b="b"/>
              <a:pathLst>
                <a:path w="21940" h="21600" fill="none" extrusionOk="0">
                  <a:moveTo>
                    <a:pt x="21939" y="21546"/>
                  </a:moveTo>
                  <a:cubicBezTo>
                    <a:pt x="21436" y="21582"/>
                    <a:pt x="20931" y="21599"/>
                    <a:pt x="20427" y="21600"/>
                  </a:cubicBezTo>
                  <a:cubicBezTo>
                    <a:pt x="11204" y="21600"/>
                    <a:pt x="2998" y="15743"/>
                    <a:pt x="0" y="7021"/>
                  </a:cubicBezTo>
                </a:path>
                <a:path w="21940" h="21600" stroke="0" extrusionOk="0">
                  <a:moveTo>
                    <a:pt x="21939" y="21546"/>
                  </a:moveTo>
                  <a:cubicBezTo>
                    <a:pt x="21436" y="21582"/>
                    <a:pt x="20931" y="21599"/>
                    <a:pt x="20427" y="21600"/>
                  </a:cubicBezTo>
                  <a:cubicBezTo>
                    <a:pt x="11204" y="21600"/>
                    <a:pt x="2998" y="15743"/>
                    <a:pt x="0" y="7021"/>
                  </a:cubicBezTo>
                  <a:lnTo>
                    <a:pt x="20427" y="0"/>
                  </a:lnTo>
                  <a:lnTo>
                    <a:pt x="21939" y="21546"/>
                  </a:lnTo>
                  <a:close/>
                </a:path>
              </a:pathLst>
            </a:custGeom>
            <a:noFill/>
            <a:ln w="285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4" name="Text Box 21"/>
            <p:cNvSpPr txBox="1">
              <a:spLocks noChangeArrowheads="1"/>
            </p:cNvSpPr>
            <p:nvPr/>
          </p:nvSpPr>
          <p:spPr bwMode="auto">
            <a:xfrm>
              <a:off x="4536" y="1418"/>
              <a:ext cx="6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stop( )</a:t>
              </a:r>
            </a:p>
          </p:txBody>
        </p:sp>
      </p:grpSp>
      <p:sp>
        <p:nvSpPr>
          <p:cNvPr id="2" name="动作按钮: 结束 6">
            <a:hlinkClick r:id="" action="ppaction://noaction" highlightClick="1"/>
            <a:extLst>
              <a:ext uri="{FF2B5EF4-FFF2-40B4-BE49-F238E27FC236}">
                <a16:creationId xmlns:a16="http://schemas.microsoft.com/office/drawing/2014/main" id="{2BA8442F-DAD2-48E2-A730-2E5B9D4CDF90}"/>
              </a:ext>
            </a:extLst>
          </p:cNvPr>
          <p:cNvSpPr/>
          <p:nvPr/>
        </p:nvSpPr>
        <p:spPr bwMode="auto">
          <a:xfrm>
            <a:off x="11694670"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0823"/>
                                        </p:tgtEl>
                                        <p:attrNameLst>
                                          <p:attrName>style.visibility</p:attrName>
                                        </p:attrNameLst>
                                      </p:cBhvr>
                                      <p:to>
                                        <p:strVal val="visible"/>
                                      </p:to>
                                    </p:set>
                                    <p:animEffect transition="in" filter="wipe(left)">
                                      <p:cBhvr>
                                        <p:cTn id="7" dur="500"/>
                                        <p:tgtEl>
                                          <p:spTgt spid="2908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nodeType="clickEffect">
                                  <p:stCondLst>
                                    <p:cond delay="0"/>
                                  </p:stCondLst>
                                  <p:childTnLst>
                                    <p:set>
                                      <p:cBhvr>
                                        <p:cTn id="11" dur="1" fill="hold">
                                          <p:stCondLst>
                                            <p:cond delay="0"/>
                                          </p:stCondLst>
                                        </p:cTn>
                                        <p:tgtEl>
                                          <p:spTgt spid="290826"/>
                                        </p:tgtEl>
                                        <p:attrNameLst>
                                          <p:attrName>style.visibility</p:attrName>
                                        </p:attrNameLst>
                                      </p:cBhvr>
                                      <p:to>
                                        <p:strVal val="visible"/>
                                      </p:to>
                                    </p:set>
                                    <p:animEffect transition="in" filter="strips(upRight)">
                                      <p:cBhvr>
                                        <p:cTn id="12" dur="500"/>
                                        <p:tgtEl>
                                          <p:spTgt spid="2908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90829"/>
                                        </p:tgtEl>
                                        <p:attrNameLst>
                                          <p:attrName>style.visibility</p:attrName>
                                        </p:attrNameLst>
                                      </p:cBhvr>
                                      <p:to>
                                        <p:strVal val="visible"/>
                                      </p:to>
                                    </p:set>
                                    <p:animEffect transition="in" filter="wipe(up)">
                                      <p:cBhvr>
                                        <p:cTn id="17" dur="500"/>
                                        <p:tgtEl>
                                          <p:spTgt spid="2908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90832"/>
                                        </p:tgtEl>
                                        <p:attrNameLst>
                                          <p:attrName>style.visibility</p:attrName>
                                        </p:attrNameLst>
                                      </p:cBhvr>
                                      <p:to>
                                        <p:strVal val="visible"/>
                                      </p:to>
                                    </p:set>
                                    <p:animEffect transition="in" filter="wipe(down)">
                                      <p:cBhvr>
                                        <p:cTn id="22" dur="500"/>
                                        <p:tgtEl>
                                          <p:spTgt spid="2908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290835"/>
                                        </p:tgtEl>
                                        <p:attrNameLst>
                                          <p:attrName>style.visibility</p:attrName>
                                        </p:attrNameLst>
                                      </p:cBhvr>
                                      <p:to>
                                        <p:strVal val="visible"/>
                                      </p:to>
                                    </p:set>
                                    <p:animEffect transition="in" filter="strips(downRight)">
                                      <p:cBhvr>
                                        <p:cTn id="27" dur="500"/>
                                        <p:tgtEl>
                                          <p:spTgt spid="290835"/>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32"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circle(ou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zh-CN" dirty="0"/>
              <a:t>4.4  Threading Issues</a:t>
            </a:r>
          </a:p>
        </p:txBody>
      </p:sp>
      <p:sp>
        <p:nvSpPr>
          <p:cNvPr id="36868" name="Rectangle 3"/>
          <p:cNvSpPr>
            <a:spLocks noGrp="1" noChangeArrowheads="1"/>
          </p:cNvSpPr>
          <p:nvPr>
            <p:ph idx="1"/>
          </p:nvPr>
        </p:nvSpPr>
        <p:spPr/>
        <p:txBody>
          <a:bodyPr/>
          <a:lstStyle/>
          <a:p>
            <a:pPr marL="514350" indent="-514350" eaLnBrk="1" hangingPunct="1">
              <a:buFont typeface="+mj-lt"/>
              <a:buAutoNum type="arabicPeriod"/>
            </a:pPr>
            <a:r>
              <a:rPr lang="en-US" altLang="zh-CN" dirty="0"/>
              <a:t>The fork() and exec() system calls</a:t>
            </a:r>
          </a:p>
          <a:p>
            <a:pPr marL="514350" indent="-514350" eaLnBrk="1" hangingPunct="1">
              <a:buFont typeface="+mj-lt"/>
              <a:buAutoNum type="arabicPeriod"/>
            </a:pPr>
            <a:r>
              <a:rPr lang="en-US" altLang="zh-CN" dirty="0"/>
              <a:t>cancellation</a:t>
            </a:r>
          </a:p>
          <a:p>
            <a:pPr marL="514350" indent="-514350" eaLnBrk="1" hangingPunct="1">
              <a:buFont typeface="+mj-lt"/>
              <a:buAutoNum type="arabicPeriod"/>
            </a:pPr>
            <a:r>
              <a:rPr lang="en-US" altLang="zh-CN" dirty="0"/>
              <a:t>Signal handling</a:t>
            </a:r>
          </a:p>
          <a:p>
            <a:pPr marL="514350" indent="-514350" eaLnBrk="1" hangingPunct="1">
              <a:buFont typeface="+mj-lt"/>
              <a:buAutoNum type="arabicPeriod"/>
            </a:pPr>
            <a:r>
              <a:rPr lang="en-US" altLang="zh-CN" dirty="0"/>
              <a:t>Thread pools</a:t>
            </a:r>
          </a:p>
          <a:p>
            <a:pPr marL="514350" indent="-514350" eaLnBrk="1" hangingPunct="1">
              <a:buFont typeface="+mj-lt"/>
              <a:buAutoNum type="arabicPeriod"/>
            </a:pPr>
            <a:r>
              <a:rPr lang="en-US" altLang="zh-CN" dirty="0"/>
              <a:t>Thread specific data</a:t>
            </a:r>
          </a:p>
          <a:p>
            <a:pPr marL="514350" indent="-514350" eaLnBrk="1" hangingPunct="1">
              <a:buFont typeface="+mj-lt"/>
              <a:buAutoNum type="arabicPeriod"/>
            </a:pPr>
            <a:r>
              <a:rPr lang="en-US" altLang="zh-CN" dirty="0"/>
              <a:t>Scheduler Activations</a:t>
            </a:r>
          </a:p>
        </p:txBody>
      </p:sp>
      <p:sp>
        <p:nvSpPr>
          <p:cNvPr id="36866"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591B7A3-1C10-41F4-A5E2-FCEBF62F9929}" type="slidenum">
              <a:rPr lang="en-US" altLang="zh-CN" sz="1400">
                <a:latin typeface="Arial" charset="0"/>
              </a:rPr>
              <a:pPr eaLnBrk="1" hangingPunct="1"/>
              <a:t>47</a:t>
            </a:fld>
            <a:endParaRPr lang="en-US" altLang="zh-CN" sz="1400">
              <a:latin typeface="Arial"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zh-CN" dirty="0"/>
              <a:t>1. The fork() and exec() system calls</a:t>
            </a:r>
          </a:p>
        </p:txBody>
      </p:sp>
      <p:sp>
        <p:nvSpPr>
          <p:cNvPr id="225283" name="Rectangle 3"/>
          <p:cNvSpPr>
            <a:spLocks noGrp="1" noChangeArrowheads="1"/>
          </p:cNvSpPr>
          <p:nvPr>
            <p:ph idx="1"/>
          </p:nvPr>
        </p:nvSpPr>
        <p:spPr/>
        <p:txBody>
          <a:bodyPr>
            <a:normAutofit/>
          </a:bodyPr>
          <a:lstStyle/>
          <a:p>
            <a:pPr eaLnBrk="1" hangingPunct="1"/>
            <a:r>
              <a:rPr lang="en-US" altLang="zh-CN" dirty="0"/>
              <a:t>If one thread in a program calls </a:t>
            </a:r>
            <a:r>
              <a:rPr lang="en-US" altLang="zh-CN" dirty="0">
                <a:solidFill>
                  <a:srgbClr val="0000FF"/>
                </a:solidFill>
              </a:rPr>
              <a:t>fork()</a:t>
            </a:r>
            <a:r>
              <a:rPr lang="en-US" altLang="zh-CN" dirty="0"/>
              <a:t>, does the new process duplicate all threads or is the new process single-threaded?</a:t>
            </a:r>
          </a:p>
          <a:p>
            <a:pPr lvl="1" eaLnBrk="1" hangingPunct="1"/>
            <a:r>
              <a:rPr lang="en-US" altLang="zh-CN" dirty="0"/>
              <a:t>Duplicates all threads</a:t>
            </a:r>
          </a:p>
          <a:p>
            <a:pPr lvl="1" eaLnBrk="1" hangingPunct="1"/>
            <a:r>
              <a:rPr lang="en-US" altLang="zh-CN" dirty="0"/>
              <a:t>duplicates only the thread that invoked the fork() system call.</a:t>
            </a:r>
          </a:p>
          <a:p>
            <a:pPr eaLnBrk="1" hangingPunct="1"/>
            <a:r>
              <a:rPr lang="en-US" altLang="zh-CN" dirty="0"/>
              <a:t>If </a:t>
            </a:r>
            <a:r>
              <a:rPr lang="en-US" altLang="zh-CN" dirty="0">
                <a:solidFill>
                  <a:srgbClr val="0000FF"/>
                </a:solidFill>
              </a:rPr>
              <a:t>exec()</a:t>
            </a:r>
            <a:r>
              <a:rPr lang="en-US" altLang="zh-CN" dirty="0"/>
              <a:t> is called immediately after forking, duplicating only the calling thread is appropriate.</a:t>
            </a:r>
          </a:p>
          <a:p>
            <a:pPr lvl="1"/>
            <a:r>
              <a:rPr lang="en-US" altLang="zh-CN" dirty="0"/>
              <a:t>If a thread invokes the </a:t>
            </a:r>
            <a:r>
              <a:rPr lang="en-US" altLang="zh-CN" dirty="0">
                <a:solidFill>
                  <a:srgbClr val="0000FF"/>
                </a:solidFill>
              </a:rPr>
              <a:t>exec()</a:t>
            </a:r>
            <a:r>
              <a:rPr lang="en-US" altLang="zh-CN" dirty="0"/>
              <a:t> system call, the program specified in the parameter to exec() will replace the entire process, including all threads.</a:t>
            </a:r>
          </a:p>
          <a:p>
            <a:pPr eaLnBrk="1" hangingPunct="1"/>
            <a:r>
              <a:rPr lang="en-US" altLang="zh-CN" dirty="0"/>
              <a:t>If the separate process does not call </a:t>
            </a:r>
            <a:r>
              <a:rPr lang="en-US" altLang="zh-CN" dirty="0">
                <a:solidFill>
                  <a:srgbClr val="0000FF"/>
                </a:solidFill>
              </a:rPr>
              <a:t>exec()</a:t>
            </a:r>
            <a:r>
              <a:rPr lang="en-US" altLang="zh-CN" dirty="0"/>
              <a:t> after forking, the separate process should duplicate all threads.</a:t>
            </a:r>
          </a:p>
        </p:txBody>
      </p:sp>
      <p:sp>
        <p:nvSpPr>
          <p:cNvPr id="37890"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4D30AEE-CA40-407E-B4C5-C2366E120A9C}" type="slidenum">
              <a:rPr lang="en-US" altLang="zh-CN" sz="1400">
                <a:latin typeface="Arial" charset="0"/>
              </a:rPr>
              <a:pPr eaLnBrk="1" hangingPunct="1"/>
              <a:t>48</a:t>
            </a:fld>
            <a:endParaRPr lang="en-US" altLang="zh-CN"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wipe(left)">
                                      <p:cBhvr>
                                        <p:cTn id="7" dur="500"/>
                                        <p:tgtEl>
                                          <p:spTgt spid="22528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5283">
                                            <p:txEl>
                                              <p:pRg st="1" end="1"/>
                                            </p:txEl>
                                          </p:spTgt>
                                        </p:tgtEl>
                                        <p:attrNameLst>
                                          <p:attrName>style.visibility</p:attrName>
                                        </p:attrNameLst>
                                      </p:cBhvr>
                                      <p:to>
                                        <p:strVal val="visible"/>
                                      </p:to>
                                    </p:set>
                                    <p:animEffect transition="in" filter="wipe(left)">
                                      <p:cBhvr>
                                        <p:cTn id="10" dur="500"/>
                                        <p:tgtEl>
                                          <p:spTgt spid="22528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5283">
                                            <p:txEl>
                                              <p:pRg st="2" end="2"/>
                                            </p:txEl>
                                          </p:spTgt>
                                        </p:tgtEl>
                                        <p:attrNameLst>
                                          <p:attrName>style.visibility</p:attrName>
                                        </p:attrNameLst>
                                      </p:cBhvr>
                                      <p:to>
                                        <p:strVal val="visible"/>
                                      </p:to>
                                    </p:set>
                                    <p:animEffect transition="in" filter="wipe(left)">
                                      <p:cBhvr>
                                        <p:cTn id="13" dur="500"/>
                                        <p:tgtEl>
                                          <p:spTgt spid="22528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5283">
                                            <p:txEl>
                                              <p:pRg st="3" end="3"/>
                                            </p:txEl>
                                          </p:spTgt>
                                        </p:tgtEl>
                                        <p:attrNameLst>
                                          <p:attrName>style.visibility</p:attrName>
                                        </p:attrNameLst>
                                      </p:cBhvr>
                                      <p:to>
                                        <p:strVal val="visible"/>
                                      </p:to>
                                    </p:set>
                                    <p:animEffect transition="in" filter="wipe(left)">
                                      <p:cBhvr>
                                        <p:cTn id="18" dur="500"/>
                                        <p:tgtEl>
                                          <p:spTgt spid="22528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5283">
                                            <p:txEl>
                                              <p:pRg st="4" end="4"/>
                                            </p:txEl>
                                          </p:spTgt>
                                        </p:tgtEl>
                                        <p:attrNameLst>
                                          <p:attrName>style.visibility</p:attrName>
                                        </p:attrNameLst>
                                      </p:cBhvr>
                                      <p:to>
                                        <p:strVal val="visible"/>
                                      </p:to>
                                    </p:set>
                                    <p:animEffect transition="in" filter="wipe(left)">
                                      <p:cBhvr>
                                        <p:cTn id="21" dur="500"/>
                                        <p:tgtEl>
                                          <p:spTgt spid="22528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5283">
                                            <p:txEl>
                                              <p:pRg st="5" end="5"/>
                                            </p:txEl>
                                          </p:spTgt>
                                        </p:tgtEl>
                                        <p:attrNameLst>
                                          <p:attrName>style.visibility</p:attrName>
                                        </p:attrNameLst>
                                      </p:cBhvr>
                                      <p:to>
                                        <p:strVal val="visible"/>
                                      </p:to>
                                    </p:set>
                                    <p:animEffect transition="in" filter="wipe(left)">
                                      <p:cBhvr>
                                        <p:cTn id="26" dur="500"/>
                                        <p:tgtEl>
                                          <p:spTgt spid="225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zh-CN" dirty="0"/>
              <a:t>2. Thread cancellation</a:t>
            </a:r>
          </a:p>
        </p:txBody>
      </p:sp>
      <p:sp>
        <p:nvSpPr>
          <p:cNvPr id="227331" name="Rectangle 3"/>
          <p:cNvSpPr>
            <a:spLocks noGrp="1" noChangeArrowheads="1"/>
          </p:cNvSpPr>
          <p:nvPr>
            <p:ph idx="1"/>
          </p:nvPr>
        </p:nvSpPr>
        <p:spPr/>
        <p:txBody>
          <a:bodyPr>
            <a:normAutofit/>
          </a:bodyPr>
          <a:lstStyle/>
          <a:p>
            <a:pPr>
              <a:spcBef>
                <a:spcPts val="300"/>
              </a:spcBef>
            </a:pPr>
            <a:r>
              <a:rPr lang="en-US" altLang="zh-CN" dirty="0"/>
              <a:t>Terminates a thread before it has completed.</a:t>
            </a:r>
          </a:p>
          <a:p>
            <a:pPr>
              <a:spcBef>
                <a:spcPts val="300"/>
              </a:spcBef>
            </a:pPr>
            <a:r>
              <a:rPr lang="en-US" altLang="zh-CN" dirty="0"/>
              <a:t>Two different scenarios to cancel a target thread</a:t>
            </a:r>
          </a:p>
          <a:p>
            <a:pPr lvl="1">
              <a:spcBef>
                <a:spcPts val="300"/>
              </a:spcBef>
            </a:pPr>
            <a:r>
              <a:rPr lang="en-US" altLang="zh-CN" dirty="0">
                <a:solidFill>
                  <a:srgbClr val="0000FF"/>
                </a:solidFill>
              </a:rPr>
              <a:t>Asynchronous cancellation</a:t>
            </a:r>
            <a:r>
              <a:rPr lang="en-US" altLang="zh-CN" dirty="0"/>
              <a:t>: one thread immediately terminates the target thread.</a:t>
            </a:r>
          </a:p>
          <a:p>
            <a:pPr lvl="1">
              <a:spcBef>
                <a:spcPts val="300"/>
              </a:spcBef>
            </a:pPr>
            <a:r>
              <a:rPr lang="en-US" altLang="zh-CN" dirty="0">
                <a:solidFill>
                  <a:srgbClr val="0000FF"/>
                </a:solidFill>
              </a:rPr>
              <a:t>Deferred cancellation</a:t>
            </a:r>
            <a:r>
              <a:rPr lang="en-US" altLang="zh-CN" dirty="0"/>
              <a:t>: the target thread periodically check if it should terminate.</a:t>
            </a:r>
          </a:p>
          <a:p>
            <a:pPr>
              <a:spcBef>
                <a:spcPts val="300"/>
              </a:spcBef>
            </a:pPr>
            <a:r>
              <a:rPr lang="en-US" altLang="zh-CN" dirty="0"/>
              <a:t>The difficulty with cancellation occurs in situations:</a:t>
            </a:r>
          </a:p>
          <a:p>
            <a:pPr lvl="1">
              <a:spcBef>
                <a:spcPts val="300"/>
              </a:spcBef>
            </a:pPr>
            <a:r>
              <a:rPr lang="en-US" altLang="zh-CN" dirty="0"/>
              <a:t>resources have been allocated to a cancelled thread. </a:t>
            </a:r>
          </a:p>
          <a:p>
            <a:pPr lvl="1">
              <a:spcBef>
                <a:spcPts val="300"/>
              </a:spcBef>
            </a:pPr>
            <a:r>
              <a:rPr lang="en-US" altLang="zh-CN" dirty="0"/>
              <a:t>thread was cancelled while in the middle of updating data it is sharing with other threads.</a:t>
            </a:r>
          </a:p>
          <a:p>
            <a:pPr>
              <a:spcBef>
                <a:spcPts val="300"/>
              </a:spcBef>
            </a:pPr>
            <a:r>
              <a:rPr lang="en-US" altLang="zh-CN" dirty="0"/>
              <a:t>Most operating systems allow a process or thread to be cancelled asynchronously.</a:t>
            </a:r>
          </a:p>
          <a:p>
            <a:pPr>
              <a:spcBef>
                <a:spcPts val="300"/>
              </a:spcBef>
            </a:pPr>
            <a:r>
              <a:rPr lang="en-US" altLang="zh-CN" dirty="0" err="1"/>
              <a:t>Pthread</a:t>
            </a:r>
            <a:r>
              <a:rPr lang="en-US" altLang="zh-CN" dirty="0"/>
              <a:t> API provides deferred cancellation.</a:t>
            </a:r>
          </a:p>
        </p:txBody>
      </p:sp>
      <p:sp>
        <p:nvSpPr>
          <p:cNvPr id="38914"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1C051F1-9702-4777-AAD6-C0E8BD3862BC}" type="slidenum">
              <a:rPr lang="en-US" altLang="zh-CN" sz="1400">
                <a:latin typeface="Arial" charset="0"/>
              </a:rPr>
              <a:pPr eaLnBrk="1" hangingPunct="1"/>
              <a:t>49</a:t>
            </a:fld>
            <a:endParaRPr lang="en-US" altLang="zh-CN"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wipe(left)">
                                      <p:cBhvr>
                                        <p:cTn id="7" dur="500"/>
                                        <p:tgtEl>
                                          <p:spTgt spid="227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1">
                                            <p:txEl>
                                              <p:pRg st="1" end="1"/>
                                            </p:txEl>
                                          </p:spTgt>
                                        </p:tgtEl>
                                        <p:attrNameLst>
                                          <p:attrName>style.visibility</p:attrName>
                                        </p:attrNameLst>
                                      </p:cBhvr>
                                      <p:to>
                                        <p:strVal val="visible"/>
                                      </p:to>
                                    </p:set>
                                    <p:animEffect transition="in" filter="wipe(left)">
                                      <p:cBhvr>
                                        <p:cTn id="12" dur="500"/>
                                        <p:tgtEl>
                                          <p:spTgt spid="22733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27331">
                                            <p:txEl>
                                              <p:pRg st="2" end="2"/>
                                            </p:txEl>
                                          </p:spTgt>
                                        </p:tgtEl>
                                        <p:attrNameLst>
                                          <p:attrName>style.visibility</p:attrName>
                                        </p:attrNameLst>
                                      </p:cBhvr>
                                      <p:to>
                                        <p:strVal val="visible"/>
                                      </p:to>
                                    </p:set>
                                    <p:animEffect transition="in" filter="wipe(left)">
                                      <p:cBhvr>
                                        <p:cTn id="15" dur="500"/>
                                        <p:tgtEl>
                                          <p:spTgt spid="22733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7331">
                                            <p:txEl>
                                              <p:pRg st="3" end="3"/>
                                            </p:txEl>
                                          </p:spTgt>
                                        </p:tgtEl>
                                        <p:attrNameLst>
                                          <p:attrName>style.visibility</p:attrName>
                                        </p:attrNameLst>
                                      </p:cBhvr>
                                      <p:to>
                                        <p:strVal val="visible"/>
                                      </p:to>
                                    </p:set>
                                    <p:animEffect transition="in" filter="wipe(left)">
                                      <p:cBhvr>
                                        <p:cTn id="18" dur="500"/>
                                        <p:tgtEl>
                                          <p:spTgt spid="22733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7331">
                                            <p:txEl>
                                              <p:pRg st="4" end="4"/>
                                            </p:txEl>
                                          </p:spTgt>
                                        </p:tgtEl>
                                        <p:attrNameLst>
                                          <p:attrName>style.visibility</p:attrName>
                                        </p:attrNameLst>
                                      </p:cBhvr>
                                      <p:to>
                                        <p:strVal val="visible"/>
                                      </p:to>
                                    </p:set>
                                    <p:animEffect transition="in" filter="wipe(left)">
                                      <p:cBhvr>
                                        <p:cTn id="23" dur="500"/>
                                        <p:tgtEl>
                                          <p:spTgt spid="227331">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27331">
                                            <p:txEl>
                                              <p:pRg st="5" end="5"/>
                                            </p:txEl>
                                          </p:spTgt>
                                        </p:tgtEl>
                                        <p:attrNameLst>
                                          <p:attrName>style.visibility</p:attrName>
                                        </p:attrNameLst>
                                      </p:cBhvr>
                                      <p:to>
                                        <p:strVal val="visible"/>
                                      </p:to>
                                    </p:set>
                                    <p:animEffect transition="in" filter="wipe(left)">
                                      <p:cBhvr>
                                        <p:cTn id="26" dur="500"/>
                                        <p:tgtEl>
                                          <p:spTgt spid="227331">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27331">
                                            <p:txEl>
                                              <p:pRg st="6" end="6"/>
                                            </p:txEl>
                                          </p:spTgt>
                                        </p:tgtEl>
                                        <p:attrNameLst>
                                          <p:attrName>style.visibility</p:attrName>
                                        </p:attrNameLst>
                                      </p:cBhvr>
                                      <p:to>
                                        <p:strVal val="visible"/>
                                      </p:to>
                                    </p:set>
                                    <p:animEffect transition="in" filter="wipe(left)">
                                      <p:cBhvr>
                                        <p:cTn id="29" dur="500"/>
                                        <p:tgtEl>
                                          <p:spTgt spid="22733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7331">
                                            <p:txEl>
                                              <p:pRg st="7" end="7"/>
                                            </p:txEl>
                                          </p:spTgt>
                                        </p:tgtEl>
                                        <p:attrNameLst>
                                          <p:attrName>style.visibility</p:attrName>
                                        </p:attrNameLst>
                                      </p:cBhvr>
                                      <p:to>
                                        <p:strVal val="visible"/>
                                      </p:to>
                                    </p:set>
                                    <p:animEffect transition="in" filter="wipe(left)">
                                      <p:cBhvr>
                                        <p:cTn id="34" dur="500"/>
                                        <p:tgtEl>
                                          <p:spTgt spid="227331">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27331">
                                            <p:txEl>
                                              <p:pRg st="8" end="8"/>
                                            </p:txEl>
                                          </p:spTgt>
                                        </p:tgtEl>
                                        <p:attrNameLst>
                                          <p:attrName>style.visibility</p:attrName>
                                        </p:attrNameLst>
                                      </p:cBhvr>
                                      <p:to>
                                        <p:strVal val="visible"/>
                                      </p:to>
                                    </p:set>
                                    <p:animEffect transition="in" filter="wipe(left)">
                                      <p:cBhvr>
                                        <p:cTn id="39" dur="500"/>
                                        <p:tgtEl>
                                          <p:spTgt spid="2273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CN" dirty="0"/>
              <a:t>Overview</a:t>
            </a:r>
          </a:p>
        </p:txBody>
      </p:sp>
      <p:sp>
        <p:nvSpPr>
          <p:cNvPr id="178179" name="Rectangle 3"/>
          <p:cNvSpPr>
            <a:spLocks noGrp="1" noChangeArrowheads="1"/>
          </p:cNvSpPr>
          <p:nvPr>
            <p:ph idx="1"/>
          </p:nvPr>
        </p:nvSpPr>
        <p:spPr/>
        <p:txBody>
          <a:bodyPr/>
          <a:lstStyle/>
          <a:p>
            <a:pPr eaLnBrk="1" hangingPunct="1"/>
            <a:r>
              <a:rPr lang="en-US" altLang="zh-CN" dirty="0"/>
              <a:t>A </a:t>
            </a:r>
            <a:r>
              <a:rPr lang="en-US" altLang="zh-CN" i="1" dirty="0">
                <a:solidFill>
                  <a:srgbClr val="0000FF"/>
                </a:solidFill>
              </a:rPr>
              <a:t>thread</a:t>
            </a:r>
            <a:r>
              <a:rPr lang="en-US" altLang="zh-CN" dirty="0"/>
              <a:t>, called a </a:t>
            </a:r>
            <a:r>
              <a:rPr lang="en-US" altLang="zh-CN" i="1" dirty="0">
                <a:solidFill>
                  <a:srgbClr val="0000FF"/>
                </a:solidFill>
              </a:rPr>
              <a:t>lightweight</a:t>
            </a:r>
            <a:r>
              <a:rPr lang="en-US" altLang="zh-CN" dirty="0"/>
              <a:t> </a:t>
            </a:r>
            <a:r>
              <a:rPr lang="en-US" altLang="zh-CN" i="1" dirty="0">
                <a:solidFill>
                  <a:srgbClr val="0000FF"/>
                </a:solidFill>
              </a:rPr>
              <a:t>process</a:t>
            </a:r>
            <a:r>
              <a:rPr lang="en-US" altLang="zh-CN" dirty="0"/>
              <a:t> (LWP), is a basic unit of CPU utilization.</a:t>
            </a:r>
          </a:p>
          <a:p>
            <a:pPr lvl="1" eaLnBrk="1" hangingPunct="1"/>
            <a:r>
              <a:rPr lang="en-US" altLang="zh-CN" dirty="0"/>
              <a:t>Comprises a thread ID, a program counter, a register set, and a stack.</a:t>
            </a:r>
          </a:p>
          <a:p>
            <a:pPr lvl="1" eaLnBrk="1" hangingPunct="1"/>
            <a:r>
              <a:rPr lang="en-US" altLang="zh-CN" dirty="0"/>
              <a:t>Shares with other threads belongs to the same process its code section, data section, and other operating-system resources, such as open files and signals.</a:t>
            </a:r>
          </a:p>
          <a:p>
            <a:pPr eaLnBrk="1" hangingPunct="1"/>
            <a:r>
              <a:rPr lang="en-US" altLang="zh-CN" dirty="0"/>
              <a:t>A traditional (or </a:t>
            </a:r>
            <a:r>
              <a:rPr lang="en-US" altLang="zh-CN" i="1" dirty="0">
                <a:solidFill>
                  <a:srgbClr val="0000FF"/>
                </a:solidFill>
              </a:rPr>
              <a:t>heavyweight</a:t>
            </a:r>
            <a:r>
              <a:rPr lang="en-US" altLang="zh-CN" dirty="0"/>
              <a:t>) process has a single thread of control.</a:t>
            </a:r>
          </a:p>
          <a:p>
            <a:pPr eaLnBrk="1" hangingPunct="1"/>
            <a:r>
              <a:rPr lang="en-US" altLang="zh-CN" dirty="0"/>
              <a:t>If the process has multiple threads of control, it can do more than one task at a time.</a:t>
            </a:r>
          </a:p>
        </p:txBody>
      </p:sp>
      <p:sp>
        <p:nvSpPr>
          <p:cNvPr id="7170"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A0D1EFF-B880-4E8E-8E3A-8C34D2F36BFC}" type="slidenum">
              <a:rPr lang="en-US" altLang="zh-CN" sz="1400">
                <a:latin typeface="Arial" charset="0"/>
              </a:rPr>
              <a:pPr eaLnBrk="1" hangingPunct="1"/>
              <a:t>5</a:t>
            </a:fld>
            <a:endParaRPr lang="en-US" altLang="zh-CN"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wipe(left)">
                                      <p:cBhvr>
                                        <p:cTn id="7" dur="500"/>
                                        <p:tgtEl>
                                          <p:spTgt spid="17817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8179">
                                            <p:txEl>
                                              <p:pRg st="1" end="1"/>
                                            </p:txEl>
                                          </p:spTgt>
                                        </p:tgtEl>
                                        <p:attrNameLst>
                                          <p:attrName>style.visibility</p:attrName>
                                        </p:attrNameLst>
                                      </p:cBhvr>
                                      <p:to>
                                        <p:strVal val="visible"/>
                                      </p:to>
                                    </p:set>
                                    <p:animEffect transition="in" filter="wipe(left)">
                                      <p:cBhvr>
                                        <p:cTn id="10" dur="500"/>
                                        <p:tgtEl>
                                          <p:spTgt spid="17817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8179">
                                            <p:txEl>
                                              <p:pRg st="2" end="2"/>
                                            </p:txEl>
                                          </p:spTgt>
                                        </p:tgtEl>
                                        <p:attrNameLst>
                                          <p:attrName>style.visibility</p:attrName>
                                        </p:attrNameLst>
                                      </p:cBhvr>
                                      <p:to>
                                        <p:strVal val="visible"/>
                                      </p:to>
                                    </p:set>
                                    <p:animEffect transition="in" filter="wipe(left)">
                                      <p:cBhvr>
                                        <p:cTn id="13" dur="500"/>
                                        <p:tgtEl>
                                          <p:spTgt spid="17817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8179">
                                            <p:txEl>
                                              <p:pRg st="3" end="3"/>
                                            </p:txEl>
                                          </p:spTgt>
                                        </p:tgtEl>
                                        <p:attrNameLst>
                                          <p:attrName>style.visibility</p:attrName>
                                        </p:attrNameLst>
                                      </p:cBhvr>
                                      <p:to>
                                        <p:strVal val="visible"/>
                                      </p:to>
                                    </p:set>
                                    <p:animEffect transition="in" filter="wipe(left)">
                                      <p:cBhvr>
                                        <p:cTn id="18" dur="500"/>
                                        <p:tgtEl>
                                          <p:spTgt spid="17817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8179">
                                            <p:txEl>
                                              <p:pRg st="4" end="4"/>
                                            </p:txEl>
                                          </p:spTgt>
                                        </p:tgtEl>
                                        <p:attrNameLst>
                                          <p:attrName>style.visibility</p:attrName>
                                        </p:attrNameLst>
                                      </p:cBhvr>
                                      <p:to>
                                        <p:strVal val="visible"/>
                                      </p:to>
                                    </p:set>
                                    <p:animEffect transition="in" filter="wipe(left)">
                                      <p:cBhvr>
                                        <p:cTn id="23" dur="500"/>
                                        <p:tgtEl>
                                          <p:spTgt spid="178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Thread cancellation</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en-US" dirty="0" err="1"/>
              <a:t>Pthread</a:t>
            </a:r>
            <a:r>
              <a:rPr lang="en-US" altLang="en-US" dirty="0"/>
              <a:t> code to cancel a thread:  </a:t>
            </a:r>
            <a:r>
              <a:rPr lang="en-US" altLang="zh-CN" dirty="0" err="1">
                <a:solidFill>
                  <a:srgbClr val="0000FF"/>
                </a:solidFill>
              </a:rPr>
              <a:t>pthread_cancel</a:t>
            </a:r>
            <a:r>
              <a:rPr lang="en-US" altLang="zh-CN" dirty="0">
                <a:solidFill>
                  <a:srgbClr val="0000FF"/>
                </a:solidFill>
              </a:rPr>
              <a:t>(</a:t>
            </a:r>
            <a:r>
              <a:rPr lang="en-US" altLang="zh-CN" dirty="0" err="1">
                <a:solidFill>
                  <a:srgbClr val="0000FF"/>
                </a:solidFill>
              </a:rPr>
              <a:t>tid</a:t>
            </a:r>
            <a:r>
              <a:rPr lang="en-US" altLang="zh-CN" dirty="0">
                <a:solidFill>
                  <a:srgbClr val="0000FF"/>
                </a:solidFill>
              </a:rPr>
              <a:t>);</a:t>
            </a:r>
            <a:endParaRPr lang="en-US" altLang="en-US" dirty="0">
              <a:solidFill>
                <a:srgbClr val="0000FF"/>
              </a:solidFill>
            </a:endParaRPr>
          </a:p>
          <a:p>
            <a:r>
              <a:rPr lang="en-US" altLang="en-US" dirty="0"/>
              <a:t>Invoking </a:t>
            </a:r>
            <a:r>
              <a:rPr lang="en-US" altLang="zh-CN" dirty="0" err="1">
                <a:solidFill>
                  <a:srgbClr val="0000FF"/>
                </a:solidFill>
              </a:rPr>
              <a:t>pthread_cancel</a:t>
            </a:r>
            <a:r>
              <a:rPr lang="en-US" altLang="zh-CN" dirty="0">
                <a:solidFill>
                  <a:srgbClr val="0000FF"/>
                </a:solidFill>
              </a:rPr>
              <a:t>(</a:t>
            </a:r>
            <a:r>
              <a:rPr lang="en-US" altLang="zh-CN" dirty="0" err="1">
                <a:solidFill>
                  <a:srgbClr val="0000FF"/>
                </a:solidFill>
              </a:rPr>
              <a:t>tid</a:t>
            </a:r>
            <a:r>
              <a:rPr lang="en-US" altLang="zh-CN" dirty="0">
                <a:solidFill>
                  <a:srgbClr val="0000FF"/>
                </a:solidFill>
              </a:rPr>
              <a:t>) </a:t>
            </a:r>
            <a:r>
              <a:rPr lang="en-US" altLang="en-US" dirty="0"/>
              <a:t>requests cancellation, </a:t>
            </a:r>
            <a:br>
              <a:rPr lang="en-US" altLang="en-US" dirty="0"/>
            </a:br>
            <a:r>
              <a:rPr lang="en-US" altLang="en-US" dirty="0"/>
              <a:t>but actual cancellation depends on thread state:</a:t>
            </a:r>
          </a:p>
          <a:p>
            <a:pPr lvl="2"/>
            <a:endParaRPr lang="en-US" altLang="zh-CN" dirty="0"/>
          </a:p>
          <a:p>
            <a:pPr lvl="2"/>
            <a:endParaRPr lang="en-US" altLang="zh-CN" dirty="0"/>
          </a:p>
          <a:p>
            <a:pPr lvl="2"/>
            <a:endParaRPr lang="en-US" altLang="zh-CN" dirty="0"/>
          </a:p>
          <a:p>
            <a:pPr lvl="2"/>
            <a:endParaRPr lang="en-US" altLang="zh-CN" dirty="0"/>
          </a:p>
          <a:p>
            <a:pPr lvl="1"/>
            <a:r>
              <a:rPr lang="en-US" altLang="zh-CN" dirty="0"/>
              <a:t>A thread may set its cancellation state and type using an API.</a:t>
            </a:r>
          </a:p>
          <a:p>
            <a:pPr lvl="1"/>
            <a:r>
              <a:rPr lang="en-US" altLang="en-US" dirty="0"/>
              <a:t>If thread has cancellation disabled, cancellation remains pending until thread enables it.</a:t>
            </a:r>
          </a:p>
          <a:p>
            <a:r>
              <a:rPr lang="en-US" altLang="en-US" dirty="0"/>
              <a:t>Default type is deferred.</a:t>
            </a:r>
          </a:p>
          <a:p>
            <a:pPr lvl="1"/>
            <a:r>
              <a:rPr lang="en-US" altLang="en-US" dirty="0"/>
              <a:t>Cancellation only occurs when thread reaches </a:t>
            </a:r>
            <a:r>
              <a:rPr lang="en-US" altLang="en-US" dirty="0">
                <a:solidFill>
                  <a:srgbClr val="0000FF"/>
                </a:solidFill>
              </a:rPr>
              <a:t>cancellation point</a:t>
            </a:r>
          </a:p>
          <a:p>
            <a:pPr lvl="2"/>
            <a:r>
              <a:rPr lang="en-US" altLang="en-US" sz="2400" dirty="0"/>
              <a:t>i.e.  </a:t>
            </a:r>
            <a:r>
              <a:rPr lang="en-US" altLang="en-US" sz="2400" dirty="0" err="1">
                <a:solidFill>
                  <a:srgbClr val="0000FF"/>
                </a:solidFill>
                <a:cs typeface="Courier New" pitchFamily="49" charset="0"/>
              </a:rPr>
              <a:t>pthread_testcancel</a:t>
            </a:r>
            <a:r>
              <a:rPr lang="en-US" altLang="en-US" sz="2400" dirty="0">
                <a:solidFill>
                  <a:srgbClr val="0000FF"/>
                </a:solidFill>
                <a:cs typeface="Courier New" pitchFamily="49" charset="0"/>
              </a:rPr>
              <a:t>()</a:t>
            </a:r>
            <a:r>
              <a:rPr lang="zh-CN" altLang="en-US" sz="2400" dirty="0">
                <a:solidFill>
                  <a:srgbClr val="0000FF"/>
                </a:solidFill>
                <a:cs typeface="Courier New" pitchFamily="49" charset="0"/>
              </a:rPr>
              <a:t>，  </a:t>
            </a:r>
            <a:r>
              <a:rPr lang="en-US" altLang="zh-CN" sz="2400" dirty="0"/>
              <a:t>create a </a:t>
            </a:r>
            <a:r>
              <a:rPr lang="en-US" altLang="en-US" sz="2400" dirty="0"/>
              <a:t>cancellation point</a:t>
            </a:r>
          </a:p>
          <a:p>
            <a:pPr lvl="2"/>
            <a:r>
              <a:rPr lang="en-US" altLang="en-US" sz="2400" dirty="0"/>
              <a:t>then </a:t>
            </a:r>
            <a:r>
              <a:rPr lang="en-US" altLang="en-US" sz="2400" dirty="0">
                <a:solidFill>
                  <a:srgbClr val="0000FF"/>
                </a:solidFill>
              </a:rPr>
              <a:t>cleanup handler </a:t>
            </a:r>
            <a:r>
              <a:rPr lang="en-US" altLang="en-US" sz="2400" dirty="0"/>
              <a:t>is invoked,</a:t>
            </a:r>
            <a:r>
              <a:rPr lang="en-US" altLang="zh-CN" b="0" dirty="0"/>
              <a:t>  </a:t>
            </a:r>
            <a:r>
              <a:rPr lang="en-US" altLang="zh-CN" sz="2400" dirty="0"/>
              <a:t>resources be released</a:t>
            </a:r>
            <a:endParaRPr lang="en-US" altLang="en-US" sz="2400" dirty="0"/>
          </a:p>
          <a:p>
            <a:r>
              <a:rPr lang="en-US" altLang="en-US" dirty="0"/>
              <a:t>On Linux, thread cancellation is handled through signals</a:t>
            </a:r>
            <a:endParaRPr lang="zh-CN" altLang="en-US" dirty="0"/>
          </a:p>
        </p:txBody>
      </p:sp>
      <p:sp>
        <p:nvSpPr>
          <p:cNvPr id="4" name="灯片编号占位符 3"/>
          <p:cNvSpPr>
            <a:spLocks noGrp="1"/>
          </p:cNvSpPr>
          <p:nvPr>
            <p:ph type="sldNum" sz="quarter" idx="10"/>
          </p:nvPr>
        </p:nvSpPr>
        <p:spPr/>
        <p:txBody>
          <a:bodyPr/>
          <a:lstStyle/>
          <a:p>
            <a:pPr>
              <a:defRPr/>
            </a:pPr>
            <a:fld id="{FC083414-67DD-4026-BC1F-C45EDDE6F9A8}" type="slidenum">
              <a:rPr lang="en-US" altLang="zh-CN" smtClean="0"/>
              <a:pPr>
                <a:defRPr/>
              </a:pPr>
              <a:t>50</a:t>
            </a:fld>
            <a:endParaRPr lang="en-US" altLang="zh-CN"/>
          </a:p>
        </p:txBody>
      </p:sp>
      <p:pic>
        <p:nvPicPr>
          <p:cNvPr id="870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489" y="2348880"/>
            <a:ext cx="59150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135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7042"/>
                                        </p:tgtEl>
                                        <p:attrNameLst>
                                          <p:attrName>style.visibility</p:attrName>
                                        </p:attrNameLst>
                                      </p:cBhvr>
                                      <p:to>
                                        <p:strVal val="visible"/>
                                      </p:to>
                                    </p:set>
                                    <p:animEffect transition="in" filter="wipe(left)">
                                      <p:cBhvr>
                                        <p:cTn id="16" dur="500"/>
                                        <p:tgtEl>
                                          <p:spTgt spid="8704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left)">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500"/>
                                        <p:tgtEl>
                                          <p:spTgt spid="3">
                                            <p:txEl>
                                              <p:pRg st="8" end="8"/>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wipe(left)">
                                      <p:cBhvr>
                                        <p:cTn id="30" dur="500"/>
                                        <p:tgtEl>
                                          <p:spTgt spid="3">
                                            <p:txEl>
                                              <p:pRg st="9" end="9"/>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wipe(left)">
                                      <p:cBhvr>
                                        <p:cTn id="33" dur="500"/>
                                        <p:tgtEl>
                                          <p:spTgt spid="3">
                                            <p:txEl>
                                              <p:pRg st="10" end="10"/>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wipe(left)">
                                      <p:cBhvr>
                                        <p:cTn id="36" dur="500"/>
                                        <p:tgtEl>
                                          <p:spTgt spid="3">
                                            <p:txEl>
                                              <p:pRg st="11" end="1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wipe(left)">
                                      <p:cBhvr>
                                        <p:cTn id="4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zh-CN" dirty="0"/>
              <a:t>3. Signal handling </a:t>
            </a:r>
          </a:p>
        </p:txBody>
      </p:sp>
      <p:sp>
        <p:nvSpPr>
          <p:cNvPr id="229379" name="Rectangle 3"/>
          <p:cNvSpPr>
            <a:spLocks noGrp="1" noChangeArrowheads="1"/>
          </p:cNvSpPr>
          <p:nvPr>
            <p:ph idx="1"/>
          </p:nvPr>
        </p:nvSpPr>
        <p:spPr/>
        <p:txBody>
          <a:bodyPr>
            <a:normAutofit/>
          </a:bodyPr>
          <a:lstStyle/>
          <a:p>
            <a:pPr eaLnBrk="1" hangingPunct="1"/>
            <a:r>
              <a:rPr lang="en-US" altLang="zh-CN" dirty="0"/>
              <a:t>A </a:t>
            </a:r>
            <a:r>
              <a:rPr lang="en-US" altLang="zh-CN" dirty="0">
                <a:solidFill>
                  <a:srgbClr val="0000FF"/>
                </a:solidFill>
              </a:rPr>
              <a:t>signal</a:t>
            </a:r>
            <a:r>
              <a:rPr lang="en-US" altLang="zh-CN" dirty="0"/>
              <a:t> is used in UNIX systems to notify a process that a particular event has occurred.</a:t>
            </a:r>
          </a:p>
          <a:p>
            <a:pPr eaLnBrk="1" hangingPunct="1"/>
            <a:r>
              <a:rPr lang="en-US" altLang="zh-CN" dirty="0"/>
              <a:t>A signal may be received either </a:t>
            </a:r>
            <a:r>
              <a:rPr lang="en-US" altLang="zh-CN" dirty="0">
                <a:solidFill>
                  <a:srgbClr val="0000FF"/>
                </a:solidFill>
              </a:rPr>
              <a:t>synchronously</a:t>
            </a:r>
            <a:r>
              <a:rPr lang="en-US" altLang="zh-CN" dirty="0"/>
              <a:t> or </a:t>
            </a:r>
            <a:r>
              <a:rPr lang="en-US" altLang="zh-CN" dirty="0">
                <a:solidFill>
                  <a:srgbClr val="0000FF"/>
                </a:solidFill>
              </a:rPr>
              <a:t>asynchronously</a:t>
            </a:r>
            <a:r>
              <a:rPr lang="en-US" altLang="zh-CN" dirty="0"/>
              <a:t>, depending on the source and the reason.</a:t>
            </a:r>
          </a:p>
          <a:p>
            <a:pPr eaLnBrk="1" hangingPunct="1"/>
            <a:r>
              <a:rPr lang="en-US" altLang="zh-CN" dirty="0"/>
              <a:t>All signals follow the same pattern:</a:t>
            </a:r>
          </a:p>
          <a:p>
            <a:pPr marL="914400" lvl="1" indent="-457200">
              <a:buFont typeface="+mj-lt"/>
              <a:buAutoNum type="arabicPeriod"/>
            </a:pPr>
            <a:r>
              <a:rPr lang="en-US" altLang="zh-CN" dirty="0"/>
              <a:t>A signal is </a:t>
            </a:r>
            <a:r>
              <a:rPr lang="en-US" altLang="zh-CN" dirty="0">
                <a:solidFill>
                  <a:srgbClr val="0000FF"/>
                </a:solidFill>
              </a:rPr>
              <a:t>generated</a:t>
            </a:r>
            <a:r>
              <a:rPr lang="en-US" altLang="zh-CN" dirty="0"/>
              <a:t> by the occurrence of a particular event.</a:t>
            </a:r>
          </a:p>
          <a:p>
            <a:pPr marL="914400" lvl="1" indent="-457200">
              <a:buFont typeface="+mj-lt"/>
              <a:buAutoNum type="arabicPeriod"/>
            </a:pPr>
            <a:r>
              <a:rPr lang="en-US" altLang="zh-CN" dirty="0"/>
              <a:t>A generated signal is </a:t>
            </a:r>
            <a:r>
              <a:rPr lang="en-US" altLang="zh-CN" dirty="0">
                <a:solidFill>
                  <a:srgbClr val="0000FF"/>
                </a:solidFill>
              </a:rPr>
              <a:t>delivered</a:t>
            </a:r>
            <a:r>
              <a:rPr lang="en-US" altLang="zh-CN" dirty="0"/>
              <a:t> to a process.</a:t>
            </a:r>
          </a:p>
          <a:p>
            <a:pPr marL="914400" lvl="1" indent="-457200">
              <a:buFont typeface="+mj-lt"/>
              <a:buAutoNum type="arabicPeriod"/>
            </a:pPr>
            <a:r>
              <a:rPr lang="en-US" altLang="zh-CN" dirty="0"/>
              <a:t>Once delivered, the signal must be </a:t>
            </a:r>
            <a:r>
              <a:rPr lang="en-US" altLang="zh-CN" dirty="0">
                <a:solidFill>
                  <a:srgbClr val="0000FF"/>
                </a:solidFill>
              </a:rPr>
              <a:t>handled</a:t>
            </a:r>
            <a:r>
              <a:rPr lang="en-US" altLang="zh-CN" dirty="0"/>
              <a:t>.</a:t>
            </a:r>
          </a:p>
        </p:txBody>
      </p:sp>
      <p:sp>
        <p:nvSpPr>
          <p:cNvPr id="39938"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C803F6F-0C3D-46C6-8031-A19E968CC5E6}" type="slidenum">
              <a:rPr lang="en-US" altLang="zh-CN" sz="1400">
                <a:latin typeface="Arial" charset="0"/>
              </a:rPr>
              <a:pPr eaLnBrk="1" hangingPunct="1"/>
              <a:t>51</a:t>
            </a:fld>
            <a:endParaRPr lang="en-US" altLang="zh-CN"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wipe(left)">
                                      <p:cBhvr>
                                        <p:cTn id="7" dur="500"/>
                                        <p:tgtEl>
                                          <p:spTgt spid="2293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9379">
                                            <p:txEl>
                                              <p:pRg st="1" end="1"/>
                                            </p:txEl>
                                          </p:spTgt>
                                        </p:tgtEl>
                                        <p:attrNameLst>
                                          <p:attrName>style.visibility</p:attrName>
                                        </p:attrNameLst>
                                      </p:cBhvr>
                                      <p:to>
                                        <p:strVal val="visible"/>
                                      </p:to>
                                    </p:set>
                                    <p:animEffect transition="in" filter="wipe(left)">
                                      <p:cBhvr>
                                        <p:cTn id="12" dur="500"/>
                                        <p:tgtEl>
                                          <p:spTgt spid="2293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9379">
                                            <p:txEl>
                                              <p:pRg st="2" end="2"/>
                                            </p:txEl>
                                          </p:spTgt>
                                        </p:tgtEl>
                                        <p:attrNameLst>
                                          <p:attrName>style.visibility</p:attrName>
                                        </p:attrNameLst>
                                      </p:cBhvr>
                                      <p:to>
                                        <p:strVal val="visible"/>
                                      </p:to>
                                    </p:set>
                                    <p:animEffect transition="in" filter="wipe(left)">
                                      <p:cBhvr>
                                        <p:cTn id="17" dur="500"/>
                                        <p:tgtEl>
                                          <p:spTgt spid="22937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9379">
                                            <p:txEl>
                                              <p:pRg st="3" end="3"/>
                                            </p:txEl>
                                          </p:spTgt>
                                        </p:tgtEl>
                                        <p:attrNameLst>
                                          <p:attrName>style.visibility</p:attrName>
                                        </p:attrNameLst>
                                      </p:cBhvr>
                                      <p:to>
                                        <p:strVal val="visible"/>
                                      </p:to>
                                    </p:set>
                                    <p:animEffect transition="in" filter="wipe(left)">
                                      <p:cBhvr>
                                        <p:cTn id="20" dur="500"/>
                                        <p:tgtEl>
                                          <p:spTgt spid="22937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9379">
                                            <p:txEl>
                                              <p:pRg st="4" end="4"/>
                                            </p:txEl>
                                          </p:spTgt>
                                        </p:tgtEl>
                                        <p:attrNameLst>
                                          <p:attrName>style.visibility</p:attrName>
                                        </p:attrNameLst>
                                      </p:cBhvr>
                                      <p:to>
                                        <p:strVal val="visible"/>
                                      </p:to>
                                    </p:set>
                                    <p:animEffect transition="in" filter="wipe(left)">
                                      <p:cBhvr>
                                        <p:cTn id="23" dur="500"/>
                                        <p:tgtEl>
                                          <p:spTgt spid="22937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29379">
                                            <p:txEl>
                                              <p:pRg st="5" end="5"/>
                                            </p:txEl>
                                          </p:spTgt>
                                        </p:tgtEl>
                                        <p:attrNameLst>
                                          <p:attrName>style.visibility</p:attrName>
                                        </p:attrNameLst>
                                      </p:cBhvr>
                                      <p:to>
                                        <p:strVal val="visible"/>
                                      </p:to>
                                    </p:set>
                                    <p:animEffect transition="in" filter="wipe(left)">
                                      <p:cBhvr>
                                        <p:cTn id="26" dur="500"/>
                                        <p:tgtEl>
                                          <p:spTgt spid="2293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zh-CN" dirty="0"/>
              <a:t>Signal handling</a:t>
            </a:r>
          </a:p>
        </p:txBody>
      </p:sp>
      <p:sp>
        <p:nvSpPr>
          <p:cNvPr id="229379" name="Rectangle 3"/>
          <p:cNvSpPr>
            <a:spLocks noGrp="1" noChangeArrowheads="1"/>
          </p:cNvSpPr>
          <p:nvPr>
            <p:ph idx="1"/>
          </p:nvPr>
        </p:nvSpPr>
        <p:spPr/>
        <p:txBody>
          <a:bodyPr>
            <a:normAutofit/>
          </a:bodyPr>
          <a:lstStyle/>
          <a:p>
            <a:pPr>
              <a:spcBef>
                <a:spcPts val="300"/>
              </a:spcBef>
            </a:pPr>
            <a:r>
              <a:rPr lang="en-US" altLang="zh-CN" dirty="0">
                <a:solidFill>
                  <a:srgbClr val="0000FF"/>
                </a:solidFill>
              </a:rPr>
              <a:t>Synchronous</a:t>
            </a:r>
            <a:r>
              <a:rPr lang="en-US" altLang="zh-CN" sz="3200" dirty="0">
                <a:solidFill>
                  <a:srgbClr val="0000FF"/>
                </a:solidFill>
              </a:rPr>
              <a:t> </a:t>
            </a:r>
            <a:r>
              <a:rPr lang="en-US" altLang="zh-CN" dirty="0">
                <a:solidFill>
                  <a:srgbClr val="0000FF"/>
                </a:solidFill>
              </a:rPr>
              <a:t>signal</a:t>
            </a:r>
            <a:r>
              <a:rPr lang="en-US" altLang="zh-CN" dirty="0"/>
              <a:t>:</a:t>
            </a:r>
          </a:p>
          <a:p>
            <a:pPr lvl="1">
              <a:spcBef>
                <a:spcPts val="300"/>
              </a:spcBef>
            </a:pPr>
            <a:r>
              <a:rPr lang="en-US" altLang="zh-CN" dirty="0"/>
              <a:t>E.g. illegal memory access, division by 0.</a:t>
            </a:r>
          </a:p>
          <a:p>
            <a:pPr lvl="1"/>
            <a:r>
              <a:rPr lang="en-US" altLang="zh-CN" dirty="0"/>
              <a:t>Synchronous signals are delivered to the </a:t>
            </a:r>
            <a:r>
              <a:rPr lang="en-US" altLang="zh-CN" dirty="0">
                <a:solidFill>
                  <a:srgbClr val="0000FF"/>
                </a:solidFill>
              </a:rPr>
              <a:t>same</a:t>
            </a:r>
            <a:r>
              <a:rPr lang="en-US" altLang="zh-CN" dirty="0"/>
              <a:t> process that performed the operation that caused the signal.</a:t>
            </a:r>
          </a:p>
          <a:p>
            <a:pPr>
              <a:spcBef>
                <a:spcPts val="300"/>
              </a:spcBef>
            </a:pPr>
            <a:r>
              <a:rPr lang="en-US" altLang="zh-CN" dirty="0">
                <a:solidFill>
                  <a:srgbClr val="0000FF"/>
                </a:solidFill>
              </a:rPr>
              <a:t>Asynchronously</a:t>
            </a:r>
            <a:r>
              <a:rPr lang="en-US" altLang="zh-CN" sz="2300" dirty="0"/>
              <a:t> </a:t>
            </a:r>
            <a:r>
              <a:rPr lang="en-US" altLang="zh-CN" dirty="0">
                <a:solidFill>
                  <a:srgbClr val="0000FF"/>
                </a:solidFill>
              </a:rPr>
              <a:t>signal</a:t>
            </a:r>
            <a:r>
              <a:rPr lang="en-US" altLang="zh-CN" dirty="0"/>
              <a:t>: </a:t>
            </a:r>
          </a:p>
          <a:p>
            <a:pPr lvl="1">
              <a:spcBef>
                <a:spcPts val="300"/>
              </a:spcBef>
            </a:pPr>
            <a:r>
              <a:rPr lang="en-US" altLang="zh-CN" dirty="0" err="1"/>
              <a:t>E.g</a:t>
            </a:r>
            <a:r>
              <a:rPr lang="en-US" altLang="zh-CN" dirty="0"/>
              <a:t> terminating a process with specific keystrokes, </a:t>
            </a:r>
            <a:r>
              <a:rPr lang="en-US" altLang="zh-CN" dirty="0" err="1"/>
              <a:t>Ctrl+C</a:t>
            </a:r>
            <a:endParaRPr lang="en-US" altLang="zh-CN" dirty="0"/>
          </a:p>
          <a:p>
            <a:pPr lvl="1"/>
            <a:r>
              <a:rPr lang="en-US" altLang="zh-CN" dirty="0"/>
              <a:t>When a signal is generated by an event </a:t>
            </a:r>
            <a:r>
              <a:rPr lang="en-US" altLang="zh-CN" dirty="0">
                <a:solidFill>
                  <a:srgbClr val="0000FF"/>
                </a:solidFill>
              </a:rPr>
              <a:t>external</a:t>
            </a:r>
            <a:r>
              <a:rPr lang="en-US" altLang="zh-CN" dirty="0"/>
              <a:t> to a running process, that process receives the signal asynchronously.</a:t>
            </a:r>
          </a:p>
          <a:p>
            <a:pPr eaLnBrk="1" hangingPunct="1"/>
            <a:r>
              <a:rPr lang="en-US" altLang="zh-CN" dirty="0"/>
              <a:t>Every signal may be handled by one of two possible handlers</a:t>
            </a:r>
          </a:p>
          <a:p>
            <a:pPr lvl="1" eaLnBrk="1" hangingPunct="1"/>
            <a:r>
              <a:rPr lang="en-US" altLang="zh-CN" dirty="0"/>
              <a:t>a user-defined signal handler</a:t>
            </a:r>
          </a:p>
          <a:p>
            <a:pPr lvl="1" eaLnBrk="1" hangingPunct="1"/>
            <a:r>
              <a:rPr lang="en-US" altLang="zh-CN" dirty="0"/>
              <a:t>a default signal handler, which is run by the kernel </a:t>
            </a:r>
          </a:p>
        </p:txBody>
      </p:sp>
      <p:sp>
        <p:nvSpPr>
          <p:cNvPr id="39938"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C803F6F-0C3D-46C6-8031-A19E968CC5E6}" type="slidenum">
              <a:rPr lang="en-US" altLang="zh-CN" sz="1400">
                <a:latin typeface="Arial" charset="0"/>
              </a:rPr>
              <a:pPr eaLnBrk="1" hangingPunct="1"/>
              <a:t>52</a:t>
            </a:fld>
            <a:endParaRPr lang="en-US" altLang="zh-CN" sz="1400">
              <a:latin typeface="Arial" charset="0"/>
            </a:endParaRPr>
          </a:p>
        </p:txBody>
      </p:sp>
    </p:spTree>
    <p:extLst>
      <p:ext uri="{BB962C8B-B14F-4D97-AF65-F5344CB8AC3E}">
        <p14:creationId xmlns:p14="http://schemas.microsoft.com/office/powerpoint/2010/main" val="147149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wipe(left)">
                                      <p:cBhvr>
                                        <p:cTn id="7" dur="500"/>
                                        <p:tgtEl>
                                          <p:spTgt spid="22937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9379">
                                            <p:txEl>
                                              <p:pRg st="1" end="1"/>
                                            </p:txEl>
                                          </p:spTgt>
                                        </p:tgtEl>
                                        <p:attrNameLst>
                                          <p:attrName>style.visibility</p:attrName>
                                        </p:attrNameLst>
                                      </p:cBhvr>
                                      <p:to>
                                        <p:strVal val="visible"/>
                                      </p:to>
                                    </p:set>
                                    <p:animEffect transition="in" filter="wipe(left)">
                                      <p:cBhvr>
                                        <p:cTn id="10" dur="500"/>
                                        <p:tgtEl>
                                          <p:spTgt spid="22937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9379">
                                            <p:txEl>
                                              <p:pRg st="2" end="2"/>
                                            </p:txEl>
                                          </p:spTgt>
                                        </p:tgtEl>
                                        <p:attrNameLst>
                                          <p:attrName>style.visibility</p:attrName>
                                        </p:attrNameLst>
                                      </p:cBhvr>
                                      <p:to>
                                        <p:strVal val="visible"/>
                                      </p:to>
                                    </p:set>
                                    <p:animEffect transition="in" filter="wipe(left)">
                                      <p:cBhvr>
                                        <p:cTn id="13" dur="500"/>
                                        <p:tgtEl>
                                          <p:spTgt spid="22937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9379">
                                            <p:txEl>
                                              <p:pRg st="3" end="3"/>
                                            </p:txEl>
                                          </p:spTgt>
                                        </p:tgtEl>
                                        <p:attrNameLst>
                                          <p:attrName>style.visibility</p:attrName>
                                        </p:attrNameLst>
                                      </p:cBhvr>
                                      <p:to>
                                        <p:strVal val="visible"/>
                                      </p:to>
                                    </p:set>
                                    <p:animEffect transition="in" filter="wipe(left)">
                                      <p:cBhvr>
                                        <p:cTn id="18" dur="500"/>
                                        <p:tgtEl>
                                          <p:spTgt spid="22937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9379">
                                            <p:txEl>
                                              <p:pRg st="4" end="4"/>
                                            </p:txEl>
                                          </p:spTgt>
                                        </p:tgtEl>
                                        <p:attrNameLst>
                                          <p:attrName>style.visibility</p:attrName>
                                        </p:attrNameLst>
                                      </p:cBhvr>
                                      <p:to>
                                        <p:strVal val="visible"/>
                                      </p:to>
                                    </p:set>
                                    <p:animEffect transition="in" filter="wipe(left)">
                                      <p:cBhvr>
                                        <p:cTn id="21" dur="500"/>
                                        <p:tgtEl>
                                          <p:spTgt spid="229379">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9379">
                                            <p:txEl>
                                              <p:pRg st="5" end="5"/>
                                            </p:txEl>
                                          </p:spTgt>
                                        </p:tgtEl>
                                        <p:attrNameLst>
                                          <p:attrName>style.visibility</p:attrName>
                                        </p:attrNameLst>
                                      </p:cBhvr>
                                      <p:to>
                                        <p:strVal val="visible"/>
                                      </p:to>
                                    </p:set>
                                    <p:animEffect transition="in" filter="wipe(left)">
                                      <p:cBhvr>
                                        <p:cTn id="24" dur="500"/>
                                        <p:tgtEl>
                                          <p:spTgt spid="22937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29379">
                                            <p:txEl>
                                              <p:pRg st="6" end="6"/>
                                            </p:txEl>
                                          </p:spTgt>
                                        </p:tgtEl>
                                        <p:attrNameLst>
                                          <p:attrName>style.visibility</p:attrName>
                                        </p:attrNameLst>
                                      </p:cBhvr>
                                      <p:to>
                                        <p:strVal val="visible"/>
                                      </p:to>
                                    </p:set>
                                    <p:animEffect transition="in" filter="wipe(left)">
                                      <p:cBhvr>
                                        <p:cTn id="29" dur="500"/>
                                        <p:tgtEl>
                                          <p:spTgt spid="229379">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29379">
                                            <p:txEl>
                                              <p:pRg st="7" end="7"/>
                                            </p:txEl>
                                          </p:spTgt>
                                        </p:tgtEl>
                                        <p:attrNameLst>
                                          <p:attrName>style.visibility</p:attrName>
                                        </p:attrNameLst>
                                      </p:cBhvr>
                                      <p:to>
                                        <p:strVal val="visible"/>
                                      </p:to>
                                    </p:set>
                                    <p:animEffect transition="in" filter="wipe(left)">
                                      <p:cBhvr>
                                        <p:cTn id="32" dur="500"/>
                                        <p:tgtEl>
                                          <p:spTgt spid="229379">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29379">
                                            <p:txEl>
                                              <p:pRg st="8" end="8"/>
                                            </p:txEl>
                                          </p:spTgt>
                                        </p:tgtEl>
                                        <p:attrNameLst>
                                          <p:attrName>style.visibility</p:attrName>
                                        </p:attrNameLst>
                                      </p:cBhvr>
                                      <p:to>
                                        <p:strVal val="visible"/>
                                      </p:to>
                                    </p:set>
                                    <p:animEffect transition="in" filter="wipe(left)">
                                      <p:cBhvr>
                                        <p:cTn id="35" dur="500"/>
                                        <p:tgtEl>
                                          <p:spTgt spid="2293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zh-CN" dirty="0"/>
              <a:t>Signal handling</a:t>
            </a:r>
          </a:p>
        </p:txBody>
      </p:sp>
      <p:sp>
        <p:nvSpPr>
          <p:cNvPr id="231427" name="Rectangle 3"/>
          <p:cNvSpPr>
            <a:spLocks noGrp="1" noChangeArrowheads="1"/>
          </p:cNvSpPr>
          <p:nvPr>
            <p:ph idx="1"/>
          </p:nvPr>
        </p:nvSpPr>
        <p:spPr/>
        <p:txBody>
          <a:bodyPr>
            <a:normAutofit/>
          </a:bodyPr>
          <a:lstStyle/>
          <a:p>
            <a:pPr>
              <a:spcBef>
                <a:spcPts val="300"/>
              </a:spcBef>
            </a:pPr>
            <a:r>
              <a:rPr lang="en-US" altLang="zh-CN" dirty="0"/>
              <a:t>In multithreaded programs, a signal should be delivered to</a:t>
            </a:r>
          </a:p>
          <a:p>
            <a:pPr lvl="1">
              <a:spcBef>
                <a:spcPts val="300"/>
              </a:spcBef>
            </a:pPr>
            <a:r>
              <a:rPr lang="en-US" altLang="zh-CN" dirty="0"/>
              <a:t>the thread to which the signal applies.</a:t>
            </a:r>
          </a:p>
          <a:p>
            <a:pPr lvl="1">
              <a:spcBef>
                <a:spcPts val="300"/>
              </a:spcBef>
            </a:pPr>
            <a:r>
              <a:rPr lang="en-US" altLang="zh-CN" dirty="0"/>
              <a:t>every thread in the process.</a:t>
            </a:r>
          </a:p>
          <a:p>
            <a:pPr lvl="1">
              <a:spcBef>
                <a:spcPts val="300"/>
              </a:spcBef>
            </a:pPr>
            <a:r>
              <a:rPr lang="en-US" altLang="zh-CN" dirty="0"/>
              <a:t>certain threads in the process.</a:t>
            </a:r>
          </a:p>
          <a:p>
            <a:pPr lvl="1">
              <a:spcBef>
                <a:spcPts val="300"/>
              </a:spcBef>
            </a:pPr>
            <a:r>
              <a:rPr lang="en-US" altLang="zh-CN" dirty="0"/>
              <a:t>a specific thread which is assigned to receive all signals for the process.</a:t>
            </a:r>
          </a:p>
          <a:p>
            <a:pPr>
              <a:spcBef>
                <a:spcPts val="300"/>
              </a:spcBef>
            </a:pPr>
            <a:r>
              <a:rPr lang="en-US" altLang="zh-CN" dirty="0"/>
              <a:t>The method delivering a signal depends on signal type.</a:t>
            </a:r>
          </a:p>
          <a:p>
            <a:pPr lvl="1">
              <a:spcBef>
                <a:spcPts val="300"/>
              </a:spcBef>
            </a:pPr>
            <a:r>
              <a:rPr lang="en-US" altLang="zh-CN" dirty="0">
                <a:solidFill>
                  <a:srgbClr val="0000FF"/>
                </a:solidFill>
              </a:rPr>
              <a:t>Synchronous signals</a:t>
            </a:r>
            <a:r>
              <a:rPr lang="en-US" altLang="zh-CN" dirty="0"/>
              <a:t> need to be delivered to the thread that generated the signal and not to other threads in the process.</a:t>
            </a:r>
          </a:p>
          <a:p>
            <a:pPr lvl="1">
              <a:spcBef>
                <a:spcPts val="300"/>
              </a:spcBef>
            </a:pPr>
            <a:r>
              <a:rPr lang="en-US" altLang="zh-CN" dirty="0">
                <a:solidFill>
                  <a:srgbClr val="0000FF"/>
                </a:solidFill>
              </a:rPr>
              <a:t>Some asynchronous signals</a:t>
            </a:r>
            <a:r>
              <a:rPr lang="en-US" altLang="zh-CN" dirty="0"/>
              <a:t> should be sent to all threads,  e.g. </a:t>
            </a:r>
            <a:r>
              <a:rPr lang="en-US" altLang="zh-CN" dirty="0" err="1"/>
              <a:t>Ctrl+C</a:t>
            </a:r>
            <a:endParaRPr lang="en-US" altLang="zh-CN" dirty="0"/>
          </a:p>
          <a:p>
            <a:pPr lvl="1">
              <a:spcBef>
                <a:spcPts val="300"/>
              </a:spcBef>
            </a:pPr>
            <a:r>
              <a:rPr lang="en-US" altLang="zh-CN" dirty="0">
                <a:solidFill>
                  <a:srgbClr val="0000FF"/>
                </a:solidFill>
              </a:rPr>
              <a:t>Some asynchronous signals</a:t>
            </a:r>
            <a:r>
              <a:rPr lang="en-US" altLang="zh-CN" dirty="0"/>
              <a:t> may be delivered to only those threads that are not blocking the signal.</a:t>
            </a:r>
            <a:br>
              <a:rPr lang="en-US" altLang="zh-CN" dirty="0"/>
            </a:br>
            <a:r>
              <a:rPr lang="en-US" altLang="zh-CN" dirty="0"/>
              <a:t>(Some multithreaded versions of UNIX allow a thread to specify which signals it will accept and which it will block.)</a:t>
            </a:r>
          </a:p>
        </p:txBody>
      </p:sp>
      <p:sp>
        <p:nvSpPr>
          <p:cNvPr id="40962"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A41880A-4D14-416D-8F60-19783157239C}" type="slidenum">
              <a:rPr lang="en-US" altLang="zh-CN" sz="1400">
                <a:latin typeface="Arial" charset="0"/>
              </a:rPr>
              <a:pPr eaLnBrk="1" hangingPunct="1"/>
              <a:t>53</a:t>
            </a:fld>
            <a:endParaRPr lang="en-US" altLang="zh-CN"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Effect transition="in" filter="wipe(left)">
                                      <p:cBhvr>
                                        <p:cTn id="7" dur="500"/>
                                        <p:tgtEl>
                                          <p:spTgt spid="2314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1427">
                                            <p:txEl>
                                              <p:pRg st="1" end="1"/>
                                            </p:txEl>
                                          </p:spTgt>
                                        </p:tgtEl>
                                        <p:attrNameLst>
                                          <p:attrName>style.visibility</p:attrName>
                                        </p:attrNameLst>
                                      </p:cBhvr>
                                      <p:to>
                                        <p:strVal val="visible"/>
                                      </p:to>
                                    </p:set>
                                    <p:animEffect transition="in" filter="wipe(left)">
                                      <p:cBhvr>
                                        <p:cTn id="10" dur="500"/>
                                        <p:tgtEl>
                                          <p:spTgt spid="23142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1427">
                                            <p:txEl>
                                              <p:pRg st="2" end="2"/>
                                            </p:txEl>
                                          </p:spTgt>
                                        </p:tgtEl>
                                        <p:attrNameLst>
                                          <p:attrName>style.visibility</p:attrName>
                                        </p:attrNameLst>
                                      </p:cBhvr>
                                      <p:to>
                                        <p:strVal val="visible"/>
                                      </p:to>
                                    </p:set>
                                    <p:animEffect transition="in" filter="wipe(left)">
                                      <p:cBhvr>
                                        <p:cTn id="13" dur="500"/>
                                        <p:tgtEl>
                                          <p:spTgt spid="23142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31427">
                                            <p:txEl>
                                              <p:pRg st="3" end="3"/>
                                            </p:txEl>
                                          </p:spTgt>
                                        </p:tgtEl>
                                        <p:attrNameLst>
                                          <p:attrName>style.visibility</p:attrName>
                                        </p:attrNameLst>
                                      </p:cBhvr>
                                      <p:to>
                                        <p:strVal val="visible"/>
                                      </p:to>
                                    </p:set>
                                    <p:animEffect transition="in" filter="wipe(left)">
                                      <p:cBhvr>
                                        <p:cTn id="16" dur="500"/>
                                        <p:tgtEl>
                                          <p:spTgt spid="231427">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31427">
                                            <p:txEl>
                                              <p:pRg st="4" end="4"/>
                                            </p:txEl>
                                          </p:spTgt>
                                        </p:tgtEl>
                                        <p:attrNameLst>
                                          <p:attrName>style.visibility</p:attrName>
                                        </p:attrNameLst>
                                      </p:cBhvr>
                                      <p:to>
                                        <p:strVal val="visible"/>
                                      </p:to>
                                    </p:set>
                                    <p:animEffect transition="in" filter="wipe(left)">
                                      <p:cBhvr>
                                        <p:cTn id="19" dur="500"/>
                                        <p:tgtEl>
                                          <p:spTgt spid="23142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31427">
                                            <p:txEl>
                                              <p:pRg st="5" end="5"/>
                                            </p:txEl>
                                          </p:spTgt>
                                        </p:tgtEl>
                                        <p:attrNameLst>
                                          <p:attrName>style.visibility</p:attrName>
                                        </p:attrNameLst>
                                      </p:cBhvr>
                                      <p:to>
                                        <p:strVal val="visible"/>
                                      </p:to>
                                    </p:set>
                                    <p:animEffect transition="in" filter="wipe(left)">
                                      <p:cBhvr>
                                        <p:cTn id="24" dur="500"/>
                                        <p:tgtEl>
                                          <p:spTgt spid="231427">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31427">
                                            <p:txEl>
                                              <p:pRg st="6" end="6"/>
                                            </p:txEl>
                                          </p:spTgt>
                                        </p:tgtEl>
                                        <p:attrNameLst>
                                          <p:attrName>style.visibility</p:attrName>
                                        </p:attrNameLst>
                                      </p:cBhvr>
                                      <p:to>
                                        <p:strVal val="visible"/>
                                      </p:to>
                                    </p:set>
                                    <p:animEffect transition="in" filter="wipe(left)">
                                      <p:cBhvr>
                                        <p:cTn id="27" dur="500"/>
                                        <p:tgtEl>
                                          <p:spTgt spid="231427">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31427">
                                            <p:txEl>
                                              <p:pRg st="7" end="7"/>
                                            </p:txEl>
                                          </p:spTgt>
                                        </p:tgtEl>
                                        <p:attrNameLst>
                                          <p:attrName>style.visibility</p:attrName>
                                        </p:attrNameLst>
                                      </p:cBhvr>
                                      <p:to>
                                        <p:strVal val="visible"/>
                                      </p:to>
                                    </p:set>
                                    <p:animEffect transition="in" filter="wipe(left)">
                                      <p:cBhvr>
                                        <p:cTn id="30" dur="500"/>
                                        <p:tgtEl>
                                          <p:spTgt spid="231427">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31427">
                                            <p:txEl>
                                              <p:pRg st="8" end="8"/>
                                            </p:txEl>
                                          </p:spTgt>
                                        </p:tgtEl>
                                        <p:attrNameLst>
                                          <p:attrName>style.visibility</p:attrName>
                                        </p:attrNameLst>
                                      </p:cBhvr>
                                      <p:to>
                                        <p:strVal val="visible"/>
                                      </p:to>
                                    </p:set>
                                    <p:animEffect transition="in" filter="wipe(left)">
                                      <p:cBhvr>
                                        <p:cTn id="33" dur="500"/>
                                        <p:tgtEl>
                                          <p:spTgt spid="2314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Thread pools</a:t>
            </a:r>
            <a:endParaRPr lang="zh-CN" altLang="en-US" dirty="0"/>
          </a:p>
        </p:txBody>
      </p:sp>
      <p:sp>
        <p:nvSpPr>
          <p:cNvPr id="233475" name="Rectangle 3"/>
          <p:cNvSpPr>
            <a:spLocks noGrp="1" noChangeArrowheads="1"/>
          </p:cNvSpPr>
          <p:nvPr>
            <p:ph idx="1"/>
          </p:nvPr>
        </p:nvSpPr>
        <p:spPr/>
        <p:txBody>
          <a:bodyPr/>
          <a:lstStyle/>
          <a:p>
            <a:pPr eaLnBrk="1" hangingPunct="1">
              <a:lnSpc>
                <a:spcPct val="90000"/>
              </a:lnSpc>
            </a:pPr>
            <a:r>
              <a:rPr lang="en-US" altLang="zh-CN" dirty="0"/>
              <a:t>Idea: </a:t>
            </a:r>
          </a:p>
          <a:p>
            <a:pPr lvl="1" eaLnBrk="1" hangingPunct="1">
              <a:lnSpc>
                <a:spcPct val="90000"/>
              </a:lnSpc>
            </a:pPr>
            <a:r>
              <a:rPr lang="en-US" altLang="zh-CN" dirty="0"/>
              <a:t>Create a number of threads at process startup and place them into a pool, where they sit and wait for work.</a:t>
            </a:r>
          </a:p>
          <a:p>
            <a:pPr lvl="1" eaLnBrk="1" hangingPunct="1">
              <a:lnSpc>
                <a:spcPct val="90000"/>
              </a:lnSpc>
            </a:pPr>
            <a:r>
              <a:rPr lang="en-US" altLang="zh-CN" dirty="0"/>
              <a:t>When a server receives a request, it awakens a thread from this pool, passing it the request to service.</a:t>
            </a:r>
          </a:p>
          <a:p>
            <a:pPr lvl="1" eaLnBrk="1" hangingPunct="1">
              <a:lnSpc>
                <a:spcPct val="90000"/>
              </a:lnSpc>
            </a:pPr>
            <a:r>
              <a:rPr lang="en-US" altLang="zh-CN" dirty="0"/>
              <a:t>Once the thread completes its service, it returns to the pool awaiting more work.</a:t>
            </a:r>
          </a:p>
          <a:p>
            <a:pPr lvl="1" eaLnBrk="1" hangingPunct="1">
              <a:lnSpc>
                <a:spcPct val="90000"/>
              </a:lnSpc>
            </a:pPr>
            <a:r>
              <a:rPr lang="en-US" altLang="zh-CN" dirty="0"/>
              <a:t>If the pool contains no available thread, the server waits until one becomes free.</a:t>
            </a:r>
          </a:p>
          <a:p>
            <a:pPr eaLnBrk="1" hangingPunct="1">
              <a:lnSpc>
                <a:spcPct val="90000"/>
              </a:lnSpc>
            </a:pPr>
            <a:r>
              <a:rPr lang="en-US" altLang="zh-CN" dirty="0"/>
              <a:t>Benefits of thread pool</a:t>
            </a:r>
          </a:p>
          <a:p>
            <a:pPr lvl="1" eaLnBrk="1" hangingPunct="1">
              <a:lnSpc>
                <a:spcPct val="90000"/>
              </a:lnSpc>
            </a:pPr>
            <a:r>
              <a:rPr lang="en-US" altLang="zh-CN" dirty="0"/>
              <a:t>usually </a:t>
            </a:r>
            <a:r>
              <a:rPr lang="en-US" altLang="zh-CN" dirty="0">
                <a:solidFill>
                  <a:srgbClr val="0000FF"/>
                </a:solidFill>
              </a:rPr>
              <a:t>faster</a:t>
            </a:r>
            <a:r>
              <a:rPr lang="en-US" altLang="zh-CN" dirty="0"/>
              <a:t> to service a request with an existing thread than waiting to create a thread.</a:t>
            </a:r>
          </a:p>
          <a:p>
            <a:pPr lvl="1" eaLnBrk="1" hangingPunct="1">
              <a:lnSpc>
                <a:spcPct val="90000"/>
              </a:lnSpc>
            </a:pPr>
            <a:r>
              <a:rPr lang="en-US" altLang="zh-CN" dirty="0"/>
              <a:t>Allows the number of threads in the application to be </a:t>
            </a:r>
            <a:r>
              <a:rPr lang="en-US" altLang="zh-CN" dirty="0">
                <a:solidFill>
                  <a:srgbClr val="0000FF"/>
                </a:solidFill>
              </a:rPr>
              <a:t>bound</a:t>
            </a:r>
            <a:r>
              <a:rPr lang="en-US" altLang="zh-CN" dirty="0"/>
              <a:t> to the size of the pool.</a:t>
            </a:r>
          </a:p>
        </p:txBody>
      </p:sp>
      <p:sp>
        <p:nvSpPr>
          <p:cNvPr id="41986"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CF522C4-67E1-441F-8715-D44E1013946C}" type="slidenum">
              <a:rPr lang="en-US" altLang="zh-CN" sz="1400">
                <a:latin typeface="Arial" charset="0"/>
              </a:rPr>
              <a:pPr eaLnBrk="1" hangingPunct="1"/>
              <a:t>54</a:t>
            </a:fld>
            <a:endParaRPr lang="en-US" altLang="zh-CN"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wipe(left)">
                                      <p:cBhvr>
                                        <p:cTn id="7" dur="500"/>
                                        <p:tgtEl>
                                          <p:spTgt spid="23347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3475">
                                            <p:txEl>
                                              <p:pRg st="1" end="1"/>
                                            </p:txEl>
                                          </p:spTgt>
                                        </p:tgtEl>
                                        <p:attrNameLst>
                                          <p:attrName>style.visibility</p:attrName>
                                        </p:attrNameLst>
                                      </p:cBhvr>
                                      <p:to>
                                        <p:strVal val="visible"/>
                                      </p:to>
                                    </p:set>
                                    <p:animEffect transition="in" filter="wipe(left)">
                                      <p:cBhvr>
                                        <p:cTn id="10" dur="500"/>
                                        <p:tgtEl>
                                          <p:spTgt spid="23347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3475">
                                            <p:txEl>
                                              <p:pRg st="2" end="2"/>
                                            </p:txEl>
                                          </p:spTgt>
                                        </p:tgtEl>
                                        <p:attrNameLst>
                                          <p:attrName>style.visibility</p:attrName>
                                        </p:attrNameLst>
                                      </p:cBhvr>
                                      <p:to>
                                        <p:strVal val="visible"/>
                                      </p:to>
                                    </p:set>
                                    <p:animEffect transition="in" filter="wipe(left)">
                                      <p:cBhvr>
                                        <p:cTn id="13" dur="500"/>
                                        <p:tgtEl>
                                          <p:spTgt spid="23347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33475">
                                            <p:txEl>
                                              <p:pRg st="3" end="3"/>
                                            </p:txEl>
                                          </p:spTgt>
                                        </p:tgtEl>
                                        <p:attrNameLst>
                                          <p:attrName>style.visibility</p:attrName>
                                        </p:attrNameLst>
                                      </p:cBhvr>
                                      <p:to>
                                        <p:strVal val="visible"/>
                                      </p:to>
                                    </p:set>
                                    <p:animEffect transition="in" filter="wipe(left)">
                                      <p:cBhvr>
                                        <p:cTn id="16" dur="500"/>
                                        <p:tgtEl>
                                          <p:spTgt spid="23347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33475">
                                            <p:txEl>
                                              <p:pRg st="4" end="4"/>
                                            </p:txEl>
                                          </p:spTgt>
                                        </p:tgtEl>
                                        <p:attrNameLst>
                                          <p:attrName>style.visibility</p:attrName>
                                        </p:attrNameLst>
                                      </p:cBhvr>
                                      <p:to>
                                        <p:strVal val="visible"/>
                                      </p:to>
                                    </p:set>
                                    <p:animEffect transition="in" filter="wipe(left)">
                                      <p:cBhvr>
                                        <p:cTn id="19" dur="500"/>
                                        <p:tgtEl>
                                          <p:spTgt spid="233475">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33475">
                                            <p:txEl>
                                              <p:pRg st="5" end="5"/>
                                            </p:txEl>
                                          </p:spTgt>
                                        </p:tgtEl>
                                        <p:attrNameLst>
                                          <p:attrName>style.visibility</p:attrName>
                                        </p:attrNameLst>
                                      </p:cBhvr>
                                      <p:to>
                                        <p:strVal val="visible"/>
                                      </p:to>
                                    </p:set>
                                    <p:animEffect transition="in" filter="wipe(left)">
                                      <p:cBhvr>
                                        <p:cTn id="24" dur="500"/>
                                        <p:tgtEl>
                                          <p:spTgt spid="23347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33475">
                                            <p:txEl>
                                              <p:pRg st="6" end="6"/>
                                            </p:txEl>
                                          </p:spTgt>
                                        </p:tgtEl>
                                        <p:attrNameLst>
                                          <p:attrName>style.visibility</p:attrName>
                                        </p:attrNameLst>
                                      </p:cBhvr>
                                      <p:to>
                                        <p:strVal val="visible"/>
                                      </p:to>
                                    </p:set>
                                    <p:animEffect transition="in" filter="wipe(left)">
                                      <p:cBhvr>
                                        <p:cTn id="27" dur="500"/>
                                        <p:tgtEl>
                                          <p:spTgt spid="23347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33475">
                                            <p:txEl>
                                              <p:pRg st="7" end="7"/>
                                            </p:txEl>
                                          </p:spTgt>
                                        </p:tgtEl>
                                        <p:attrNameLst>
                                          <p:attrName>style.visibility</p:attrName>
                                        </p:attrNameLst>
                                      </p:cBhvr>
                                      <p:to>
                                        <p:strVal val="visible"/>
                                      </p:to>
                                    </p:set>
                                    <p:animEffect transition="in" filter="wipe(left)">
                                      <p:cBhvr>
                                        <p:cTn id="30" dur="500"/>
                                        <p:tgtEl>
                                          <p:spTgt spid="2334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zh-CN" dirty="0"/>
              <a:t>5. Thread-specific data</a:t>
            </a:r>
          </a:p>
        </p:txBody>
      </p:sp>
      <p:sp>
        <p:nvSpPr>
          <p:cNvPr id="235523" name="Rectangle 3"/>
          <p:cNvSpPr>
            <a:spLocks noGrp="1" noChangeArrowheads="1"/>
          </p:cNvSpPr>
          <p:nvPr>
            <p:ph idx="1"/>
          </p:nvPr>
        </p:nvSpPr>
        <p:spPr/>
        <p:txBody>
          <a:bodyPr>
            <a:normAutofit fontScale="92500"/>
          </a:bodyPr>
          <a:lstStyle/>
          <a:p>
            <a:pPr>
              <a:spcBef>
                <a:spcPts val="300"/>
              </a:spcBef>
            </a:pPr>
            <a:r>
              <a:rPr lang="en-US" altLang="zh-CN" dirty="0"/>
              <a:t>Threads belonging to a process share the data of the process.</a:t>
            </a:r>
          </a:p>
          <a:p>
            <a:pPr>
              <a:spcBef>
                <a:spcPts val="300"/>
              </a:spcBef>
            </a:pPr>
            <a:r>
              <a:rPr lang="en-US" altLang="zh-CN" dirty="0">
                <a:solidFill>
                  <a:srgbClr val="0000FF"/>
                </a:solidFill>
              </a:rPr>
              <a:t>Thread-specific</a:t>
            </a:r>
            <a:r>
              <a:rPr lang="en-US" altLang="zh-CN" dirty="0"/>
              <a:t> </a:t>
            </a:r>
            <a:r>
              <a:rPr lang="en-US" altLang="zh-CN" dirty="0">
                <a:solidFill>
                  <a:srgbClr val="0000FF"/>
                </a:solidFill>
              </a:rPr>
              <a:t>data</a:t>
            </a:r>
            <a:r>
              <a:rPr lang="en-US" altLang="en-US" dirty="0">
                <a:solidFill>
                  <a:srgbClr val="0000FF"/>
                </a:solidFill>
              </a:rPr>
              <a:t> </a:t>
            </a:r>
            <a:r>
              <a:rPr lang="en-US" altLang="en-US" dirty="0"/>
              <a:t>allows each thread to have its own copy of data (</a:t>
            </a:r>
            <a:r>
              <a:rPr lang="en-US" altLang="en-US" dirty="0">
                <a:solidFill>
                  <a:srgbClr val="0000FF"/>
                </a:solidFill>
              </a:rPr>
              <a:t>Thread-local storage (TLS) </a:t>
            </a:r>
            <a:r>
              <a:rPr lang="en-US" altLang="en-US" dirty="0"/>
              <a:t>).</a:t>
            </a:r>
          </a:p>
          <a:p>
            <a:pPr>
              <a:spcBef>
                <a:spcPts val="300"/>
              </a:spcBef>
            </a:pPr>
            <a:r>
              <a:rPr lang="en-US" altLang="en-US" dirty="0"/>
              <a:t>Useful when you do not have control over the thread creation process (i.e., when using a thread pool)</a:t>
            </a:r>
          </a:p>
          <a:p>
            <a:pPr lvl="1">
              <a:lnSpc>
                <a:spcPct val="120000"/>
              </a:lnSpc>
              <a:spcBef>
                <a:spcPts val="300"/>
              </a:spcBef>
            </a:pPr>
            <a:r>
              <a:rPr lang="en-US" altLang="zh-CN" dirty="0"/>
              <a:t>In a transaction-processing system, we might service each transaction in a separate thread. Each transaction may be assigned a unique identifier. To associate each thread with its unique identifier we could use thread-local storage (Thread-specific data).</a:t>
            </a:r>
          </a:p>
          <a:p>
            <a:pPr>
              <a:spcBef>
                <a:spcPts val="300"/>
              </a:spcBef>
            </a:pPr>
            <a:r>
              <a:rPr lang="en-US" altLang="en-US" dirty="0"/>
              <a:t>Different from </a:t>
            </a:r>
            <a:r>
              <a:rPr lang="en-US" altLang="en-US" dirty="0">
                <a:solidFill>
                  <a:srgbClr val="0000FF"/>
                </a:solidFill>
              </a:rPr>
              <a:t>local variables</a:t>
            </a:r>
          </a:p>
          <a:p>
            <a:pPr lvl="1">
              <a:lnSpc>
                <a:spcPct val="120000"/>
              </a:lnSpc>
              <a:spcBef>
                <a:spcPts val="300"/>
              </a:spcBef>
            </a:pPr>
            <a:r>
              <a:rPr lang="en-US" altLang="en-US" dirty="0"/>
              <a:t>Local variables visible only during single function invocation</a:t>
            </a:r>
          </a:p>
          <a:p>
            <a:pPr lvl="1">
              <a:lnSpc>
                <a:spcPct val="120000"/>
              </a:lnSpc>
              <a:spcBef>
                <a:spcPts val="300"/>
              </a:spcBef>
            </a:pPr>
            <a:r>
              <a:rPr lang="en-US" altLang="en-US" dirty="0"/>
              <a:t>TLS visible across function invocations</a:t>
            </a:r>
          </a:p>
          <a:p>
            <a:pPr>
              <a:spcBef>
                <a:spcPts val="300"/>
              </a:spcBef>
            </a:pPr>
            <a:r>
              <a:rPr lang="en-US" altLang="en-US" dirty="0"/>
              <a:t>Similar to </a:t>
            </a:r>
            <a:r>
              <a:rPr lang="en-US" altLang="en-US" dirty="0">
                <a:solidFill>
                  <a:srgbClr val="0000FF"/>
                </a:solidFill>
                <a:cs typeface="Courier New" pitchFamily="49" charset="0"/>
              </a:rPr>
              <a:t>static</a:t>
            </a:r>
            <a:r>
              <a:rPr lang="en-US" altLang="en-US" dirty="0">
                <a:solidFill>
                  <a:srgbClr val="0000FF"/>
                </a:solidFill>
              </a:rPr>
              <a:t> data</a:t>
            </a:r>
          </a:p>
          <a:p>
            <a:pPr lvl="1">
              <a:spcBef>
                <a:spcPts val="300"/>
              </a:spcBef>
            </a:pPr>
            <a:r>
              <a:rPr lang="en-US" altLang="zh-CN" dirty="0"/>
              <a:t>Thread-specific data</a:t>
            </a:r>
            <a:r>
              <a:rPr lang="en-US" altLang="en-US" dirty="0"/>
              <a:t> is unique to each thread.</a:t>
            </a:r>
            <a:endParaRPr lang="zh-CN" altLang="en-US" sz="2800" dirty="0"/>
          </a:p>
        </p:txBody>
      </p:sp>
      <p:sp>
        <p:nvSpPr>
          <p:cNvPr id="43010"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F34706B-8B40-4F6F-B833-EB11807CEFF5}" type="slidenum">
              <a:rPr lang="en-US" altLang="zh-CN" sz="1400">
                <a:latin typeface="Arial" charset="0"/>
              </a:rPr>
              <a:pPr eaLnBrk="1" hangingPunct="1"/>
              <a:t>55</a:t>
            </a:fld>
            <a:endParaRPr lang="en-US" altLang="zh-CN"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wipe(left)">
                                      <p:cBhvr>
                                        <p:cTn id="7" dur="500"/>
                                        <p:tgtEl>
                                          <p:spTgt spid="235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23">
                                            <p:txEl>
                                              <p:pRg st="1" end="1"/>
                                            </p:txEl>
                                          </p:spTgt>
                                        </p:tgtEl>
                                        <p:attrNameLst>
                                          <p:attrName>style.visibility</p:attrName>
                                        </p:attrNameLst>
                                      </p:cBhvr>
                                      <p:to>
                                        <p:strVal val="visible"/>
                                      </p:to>
                                    </p:set>
                                    <p:animEffect transition="in" filter="wipe(left)">
                                      <p:cBhvr>
                                        <p:cTn id="12" dur="500"/>
                                        <p:tgtEl>
                                          <p:spTgt spid="2355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23">
                                            <p:txEl>
                                              <p:pRg st="2" end="2"/>
                                            </p:txEl>
                                          </p:spTgt>
                                        </p:tgtEl>
                                        <p:attrNameLst>
                                          <p:attrName>style.visibility</p:attrName>
                                        </p:attrNameLst>
                                      </p:cBhvr>
                                      <p:to>
                                        <p:strVal val="visible"/>
                                      </p:to>
                                    </p:set>
                                    <p:animEffect transition="in" filter="wipe(left)">
                                      <p:cBhvr>
                                        <p:cTn id="17" dur="500"/>
                                        <p:tgtEl>
                                          <p:spTgt spid="23552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5523">
                                            <p:txEl>
                                              <p:pRg st="3" end="3"/>
                                            </p:txEl>
                                          </p:spTgt>
                                        </p:tgtEl>
                                        <p:attrNameLst>
                                          <p:attrName>style.visibility</p:attrName>
                                        </p:attrNameLst>
                                      </p:cBhvr>
                                      <p:to>
                                        <p:strVal val="visible"/>
                                      </p:to>
                                    </p:set>
                                    <p:animEffect transition="in" filter="wipe(left)">
                                      <p:cBhvr>
                                        <p:cTn id="20" dur="500"/>
                                        <p:tgtEl>
                                          <p:spTgt spid="23552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5523">
                                            <p:txEl>
                                              <p:pRg st="4" end="4"/>
                                            </p:txEl>
                                          </p:spTgt>
                                        </p:tgtEl>
                                        <p:attrNameLst>
                                          <p:attrName>style.visibility</p:attrName>
                                        </p:attrNameLst>
                                      </p:cBhvr>
                                      <p:to>
                                        <p:strVal val="visible"/>
                                      </p:to>
                                    </p:set>
                                    <p:animEffect transition="in" filter="wipe(left)">
                                      <p:cBhvr>
                                        <p:cTn id="25" dur="500"/>
                                        <p:tgtEl>
                                          <p:spTgt spid="23552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5523">
                                            <p:txEl>
                                              <p:pRg st="5" end="5"/>
                                            </p:txEl>
                                          </p:spTgt>
                                        </p:tgtEl>
                                        <p:attrNameLst>
                                          <p:attrName>style.visibility</p:attrName>
                                        </p:attrNameLst>
                                      </p:cBhvr>
                                      <p:to>
                                        <p:strVal val="visible"/>
                                      </p:to>
                                    </p:set>
                                    <p:animEffect transition="in" filter="wipe(left)">
                                      <p:cBhvr>
                                        <p:cTn id="28" dur="500"/>
                                        <p:tgtEl>
                                          <p:spTgt spid="23552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35523">
                                            <p:txEl>
                                              <p:pRg st="6" end="6"/>
                                            </p:txEl>
                                          </p:spTgt>
                                        </p:tgtEl>
                                        <p:attrNameLst>
                                          <p:attrName>style.visibility</p:attrName>
                                        </p:attrNameLst>
                                      </p:cBhvr>
                                      <p:to>
                                        <p:strVal val="visible"/>
                                      </p:to>
                                    </p:set>
                                    <p:animEffect transition="in" filter="wipe(left)">
                                      <p:cBhvr>
                                        <p:cTn id="31" dur="500"/>
                                        <p:tgtEl>
                                          <p:spTgt spid="23552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5523">
                                            <p:txEl>
                                              <p:pRg st="7" end="7"/>
                                            </p:txEl>
                                          </p:spTgt>
                                        </p:tgtEl>
                                        <p:attrNameLst>
                                          <p:attrName>style.visibility</p:attrName>
                                        </p:attrNameLst>
                                      </p:cBhvr>
                                      <p:to>
                                        <p:strVal val="visible"/>
                                      </p:to>
                                    </p:set>
                                    <p:animEffect transition="in" filter="wipe(left)">
                                      <p:cBhvr>
                                        <p:cTn id="36" dur="500"/>
                                        <p:tgtEl>
                                          <p:spTgt spid="235523">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35523">
                                            <p:txEl>
                                              <p:pRg st="8" end="8"/>
                                            </p:txEl>
                                          </p:spTgt>
                                        </p:tgtEl>
                                        <p:attrNameLst>
                                          <p:attrName>style.visibility</p:attrName>
                                        </p:attrNameLst>
                                      </p:cBhvr>
                                      <p:to>
                                        <p:strVal val="visible"/>
                                      </p:to>
                                    </p:set>
                                    <p:animEffect transition="in" filter="wipe(left)">
                                      <p:cBhvr>
                                        <p:cTn id="39" dur="500"/>
                                        <p:tgtEl>
                                          <p:spTgt spid="2355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79F8B-AFDB-A9D2-8763-CA69AAB51634}"/>
              </a:ext>
            </a:extLst>
          </p:cNvPr>
          <p:cNvSpPr>
            <a:spLocks noGrp="1"/>
          </p:cNvSpPr>
          <p:nvPr>
            <p:ph type="title"/>
          </p:nvPr>
        </p:nvSpPr>
        <p:spPr/>
        <p:txBody>
          <a:bodyPr/>
          <a:lstStyle/>
          <a:p>
            <a:r>
              <a:rPr lang="en-US" altLang="zh-CN" dirty="0"/>
              <a:t>POSIX API</a:t>
            </a:r>
            <a:endParaRPr lang="zh-CN" altLang="en-US" dirty="0"/>
          </a:p>
        </p:txBody>
      </p:sp>
      <p:sp>
        <p:nvSpPr>
          <p:cNvPr id="3" name="内容占位符 2">
            <a:extLst>
              <a:ext uri="{FF2B5EF4-FFF2-40B4-BE49-F238E27FC236}">
                <a16:creationId xmlns:a16="http://schemas.microsoft.com/office/drawing/2014/main" id="{ACEA2B95-DD5C-06F2-0FED-9BFFF6E95AB2}"/>
              </a:ext>
            </a:extLst>
          </p:cNvPr>
          <p:cNvSpPr>
            <a:spLocks noGrp="1"/>
          </p:cNvSpPr>
          <p:nvPr>
            <p:ph idx="1"/>
          </p:nvPr>
        </p:nvSpPr>
        <p:spPr/>
        <p:txBody>
          <a:bodyPr/>
          <a:lstStyle/>
          <a:p>
            <a:r>
              <a:rPr lang="en-US" altLang="zh-CN" dirty="0" err="1">
                <a:effectLst/>
              </a:rPr>
              <a:t>pthread_key_create</a:t>
            </a:r>
            <a:r>
              <a:rPr lang="zh-CN" altLang="en-US" dirty="0"/>
              <a:t>：</a:t>
            </a:r>
            <a:r>
              <a:rPr lang="zh-CN" altLang="zh-CN" dirty="0">
                <a:solidFill>
                  <a:srgbClr val="333333"/>
                </a:solidFill>
              </a:rPr>
              <a:t>创建一个键</a:t>
            </a:r>
            <a:endParaRPr lang="en-US" altLang="zh-CN" dirty="0">
              <a:solidFill>
                <a:srgbClr val="333333"/>
              </a:solidFill>
            </a:endParaRPr>
          </a:p>
          <a:p>
            <a:pPr marL="457200" lvl="1" indent="0">
              <a:buNone/>
            </a:pPr>
            <a:r>
              <a:rPr lang="en-US" altLang="zh-CN" dirty="0">
                <a:solidFill>
                  <a:srgbClr val="0000FF"/>
                </a:solidFill>
                <a:effectLst/>
              </a:rPr>
              <a:t>int</a:t>
            </a:r>
            <a:r>
              <a:rPr lang="en-US" altLang="zh-CN" dirty="0">
                <a:effectLst/>
              </a:rPr>
              <a:t> </a:t>
            </a:r>
            <a:r>
              <a:rPr lang="en-US" altLang="zh-CN" dirty="0" err="1">
                <a:effectLst/>
              </a:rPr>
              <a:t>pthread_key_create</a:t>
            </a:r>
            <a:r>
              <a:rPr lang="en-US" altLang="zh-CN" dirty="0">
                <a:effectLst/>
              </a:rPr>
              <a:t>(</a:t>
            </a:r>
            <a:r>
              <a:rPr lang="en-US" altLang="zh-CN" dirty="0" err="1">
                <a:effectLst/>
              </a:rPr>
              <a:t>pthread_key_t</a:t>
            </a:r>
            <a:r>
              <a:rPr lang="en-US" altLang="zh-CN" dirty="0">
                <a:effectLst/>
              </a:rPr>
              <a:t> *key, </a:t>
            </a:r>
            <a:r>
              <a:rPr lang="en-US" altLang="zh-CN" dirty="0">
                <a:solidFill>
                  <a:srgbClr val="0000FF"/>
                </a:solidFill>
                <a:effectLst/>
              </a:rPr>
              <a:t>void</a:t>
            </a:r>
            <a:r>
              <a:rPr lang="en-US" altLang="zh-CN" dirty="0">
                <a:effectLst/>
              </a:rPr>
              <a:t> (*</a:t>
            </a:r>
            <a:r>
              <a:rPr lang="en-US" altLang="zh-CN" dirty="0" err="1">
                <a:effectLst/>
              </a:rPr>
              <a:t>destr_function</a:t>
            </a:r>
            <a:r>
              <a:rPr lang="en-US" altLang="zh-CN" dirty="0">
                <a:effectLst/>
              </a:rPr>
              <a:t>) (</a:t>
            </a:r>
            <a:r>
              <a:rPr lang="en-US" altLang="zh-CN" dirty="0">
                <a:solidFill>
                  <a:srgbClr val="0000FF"/>
                </a:solidFill>
                <a:effectLst/>
              </a:rPr>
              <a:t>void</a:t>
            </a:r>
            <a:r>
              <a:rPr lang="en-US" altLang="zh-CN" dirty="0">
                <a:effectLst/>
              </a:rPr>
              <a:t>*));</a:t>
            </a:r>
            <a:endParaRPr lang="en-US" altLang="zh-CN" dirty="0"/>
          </a:p>
          <a:p>
            <a:pPr lvl="0">
              <a:tabLst>
                <a:tab pos="209550" algn="l"/>
              </a:tabLst>
            </a:pPr>
            <a:r>
              <a:rPr lang="en-US" altLang="zh-CN" b="1" dirty="0" err="1">
                <a:solidFill>
                  <a:srgbClr val="333333"/>
                </a:solidFill>
                <a:effectLst/>
              </a:rPr>
              <a:t>pthread_setspecific</a:t>
            </a:r>
            <a:r>
              <a:rPr lang="zh-CN" altLang="zh-CN" b="1" dirty="0">
                <a:solidFill>
                  <a:srgbClr val="333333"/>
                </a:solidFill>
                <a:effectLst/>
              </a:rPr>
              <a:t>：为指定键值设置线程私有数据</a:t>
            </a:r>
          </a:p>
          <a:p>
            <a:pPr marL="457200" lvl="1" indent="0" algn="just">
              <a:buNone/>
            </a:pPr>
            <a:r>
              <a:rPr lang="en-US" altLang="zh-CN" kern="100" dirty="0">
                <a:solidFill>
                  <a:srgbClr val="0000FF"/>
                </a:solidFill>
                <a:effectLst/>
              </a:rPr>
              <a:t>int</a:t>
            </a:r>
            <a:r>
              <a:rPr lang="en-US" altLang="zh-CN" kern="100" dirty="0">
                <a:effectLst/>
              </a:rPr>
              <a:t> </a:t>
            </a:r>
            <a:r>
              <a:rPr lang="en-US" altLang="zh-CN" kern="100" dirty="0" err="1">
                <a:effectLst/>
              </a:rPr>
              <a:t>pthread_setspecific</a:t>
            </a:r>
            <a:r>
              <a:rPr lang="en-US" altLang="zh-CN" kern="100" dirty="0">
                <a:effectLst/>
              </a:rPr>
              <a:t>(</a:t>
            </a:r>
            <a:r>
              <a:rPr lang="en-US" altLang="zh-CN" kern="100" dirty="0" err="1">
                <a:effectLst/>
              </a:rPr>
              <a:t>pthread_key_t</a:t>
            </a:r>
            <a:r>
              <a:rPr lang="en-US" altLang="zh-CN" kern="100" dirty="0">
                <a:effectLst/>
              </a:rPr>
              <a:t> key, </a:t>
            </a:r>
            <a:r>
              <a:rPr lang="en-US" altLang="zh-CN" kern="100" dirty="0">
                <a:solidFill>
                  <a:srgbClr val="0000FF"/>
                </a:solidFill>
                <a:effectLst/>
              </a:rPr>
              <a:t>const</a:t>
            </a:r>
            <a:r>
              <a:rPr lang="en-US" altLang="zh-CN" kern="100" dirty="0">
                <a:effectLst/>
              </a:rPr>
              <a:t> </a:t>
            </a:r>
            <a:r>
              <a:rPr lang="en-US" altLang="zh-CN" kern="100" dirty="0">
                <a:solidFill>
                  <a:srgbClr val="0000FF"/>
                </a:solidFill>
                <a:effectLst/>
              </a:rPr>
              <a:t>void</a:t>
            </a:r>
            <a:r>
              <a:rPr lang="en-US" altLang="zh-CN" kern="100" dirty="0">
                <a:effectLst/>
              </a:rPr>
              <a:t> *pointer);</a:t>
            </a:r>
            <a:endParaRPr lang="zh-CN" altLang="zh-CN" kern="100" dirty="0">
              <a:effectLst/>
            </a:endParaRPr>
          </a:p>
          <a:p>
            <a:pPr lvl="0">
              <a:tabLst>
                <a:tab pos="209550" algn="l"/>
              </a:tabLst>
            </a:pPr>
            <a:r>
              <a:rPr lang="en-US" altLang="zh-CN" b="1" dirty="0" err="1">
                <a:solidFill>
                  <a:srgbClr val="333333"/>
                </a:solidFill>
                <a:effectLst/>
              </a:rPr>
              <a:t>pthread_getspecific</a:t>
            </a:r>
            <a:r>
              <a:rPr lang="zh-CN" altLang="zh-CN" b="1" dirty="0">
                <a:solidFill>
                  <a:srgbClr val="333333"/>
                </a:solidFill>
                <a:effectLst/>
              </a:rPr>
              <a:t>：从指定键读取线程的私有数据</a:t>
            </a:r>
          </a:p>
          <a:p>
            <a:pPr marL="457200" lvl="1" indent="0" algn="just">
              <a:buNone/>
            </a:pPr>
            <a:r>
              <a:rPr lang="en-US" altLang="zh-CN" kern="100" dirty="0">
                <a:solidFill>
                  <a:srgbClr val="0000FF"/>
                </a:solidFill>
                <a:effectLst/>
              </a:rPr>
              <a:t>void</a:t>
            </a:r>
            <a:r>
              <a:rPr lang="en-US" altLang="zh-CN" kern="100" dirty="0">
                <a:effectLst/>
              </a:rPr>
              <a:t> * </a:t>
            </a:r>
            <a:r>
              <a:rPr lang="en-US" altLang="zh-CN" kern="100" dirty="0" err="1">
                <a:effectLst/>
              </a:rPr>
              <a:t>pthread_getspecific</a:t>
            </a:r>
            <a:r>
              <a:rPr lang="en-US" altLang="zh-CN" kern="100" dirty="0">
                <a:effectLst/>
              </a:rPr>
              <a:t>(</a:t>
            </a:r>
            <a:r>
              <a:rPr lang="en-US" altLang="zh-CN" kern="100" dirty="0" err="1">
                <a:effectLst/>
              </a:rPr>
              <a:t>pthread_key_t</a:t>
            </a:r>
            <a:r>
              <a:rPr lang="en-US" altLang="zh-CN" kern="100" dirty="0">
                <a:effectLst/>
              </a:rPr>
              <a:t> key);</a:t>
            </a:r>
            <a:endParaRPr lang="zh-CN" altLang="zh-CN" kern="100" dirty="0">
              <a:effectLst/>
            </a:endParaRPr>
          </a:p>
          <a:p>
            <a:pPr>
              <a:tabLst>
                <a:tab pos="209550" algn="l"/>
              </a:tabLst>
            </a:pPr>
            <a:r>
              <a:rPr lang="en-US" altLang="zh-CN" b="1" dirty="0" err="1">
                <a:solidFill>
                  <a:srgbClr val="333333"/>
                </a:solidFill>
                <a:effectLst/>
              </a:rPr>
              <a:t>pthread_key_delete</a:t>
            </a:r>
            <a:r>
              <a:rPr lang="zh-CN" altLang="zh-CN" b="1" dirty="0">
                <a:solidFill>
                  <a:srgbClr val="333333"/>
                </a:solidFill>
                <a:effectLst/>
              </a:rPr>
              <a:t>：删除一个键</a:t>
            </a:r>
          </a:p>
          <a:p>
            <a:pPr marL="457200" lvl="1" indent="0" algn="just">
              <a:buNone/>
            </a:pPr>
            <a:r>
              <a:rPr lang="en-US" altLang="zh-CN" kern="100" dirty="0">
                <a:solidFill>
                  <a:srgbClr val="0000FF"/>
                </a:solidFill>
                <a:effectLst/>
              </a:rPr>
              <a:t>int</a:t>
            </a:r>
            <a:r>
              <a:rPr lang="en-US" altLang="zh-CN" kern="100" dirty="0">
                <a:effectLst/>
              </a:rPr>
              <a:t> </a:t>
            </a:r>
            <a:r>
              <a:rPr lang="en-US" altLang="zh-CN" kern="100" dirty="0" err="1">
                <a:effectLst/>
              </a:rPr>
              <a:t>pthread_key_delete</a:t>
            </a:r>
            <a:r>
              <a:rPr lang="en-US" altLang="zh-CN" kern="100" dirty="0">
                <a:effectLst/>
              </a:rPr>
              <a:t>(</a:t>
            </a:r>
            <a:r>
              <a:rPr lang="en-US" altLang="zh-CN" kern="100" dirty="0" err="1">
                <a:effectLst/>
              </a:rPr>
              <a:t>pthread_key_t</a:t>
            </a:r>
            <a:r>
              <a:rPr lang="en-US" altLang="zh-CN" kern="100" dirty="0">
                <a:effectLst/>
              </a:rPr>
              <a:t> key);</a:t>
            </a:r>
            <a:endParaRPr lang="zh-CN" altLang="zh-CN" kern="100" dirty="0">
              <a:effectLst/>
            </a:endParaRPr>
          </a:p>
          <a:p>
            <a:endParaRPr lang="zh-CN" altLang="en-US" dirty="0"/>
          </a:p>
        </p:txBody>
      </p:sp>
      <p:sp>
        <p:nvSpPr>
          <p:cNvPr id="4" name="灯片编号占位符 3">
            <a:extLst>
              <a:ext uri="{FF2B5EF4-FFF2-40B4-BE49-F238E27FC236}">
                <a16:creationId xmlns:a16="http://schemas.microsoft.com/office/drawing/2014/main" id="{914A291E-D06F-23AE-CE6E-E8B78FFC23A4}"/>
              </a:ext>
            </a:extLst>
          </p:cNvPr>
          <p:cNvSpPr>
            <a:spLocks noGrp="1"/>
          </p:cNvSpPr>
          <p:nvPr>
            <p:ph type="sldNum" sz="quarter" idx="10"/>
          </p:nvPr>
        </p:nvSpPr>
        <p:spPr/>
        <p:txBody>
          <a:bodyPr/>
          <a:lstStyle/>
          <a:p>
            <a:fld id="{E66D2CC7-F4CF-4117-A897-807AC786776F}" type="slidenum">
              <a:rPr lang="en-US" altLang="zh-CN" smtClean="0"/>
              <a:pPr/>
              <a:t>56</a:t>
            </a:fld>
            <a:endParaRPr lang="en-US" altLang="zh-CN"/>
          </a:p>
        </p:txBody>
      </p:sp>
    </p:spTree>
    <p:extLst>
      <p:ext uri="{BB962C8B-B14F-4D97-AF65-F5344CB8AC3E}">
        <p14:creationId xmlns:p14="http://schemas.microsoft.com/office/powerpoint/2010/main" val="14030004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zh-CN" dirty="0"/>
              <a:t>6. Scheduler Activations</a:t>
            </a:r>
          </a:p>
        </p:txBody>
      </p:sp>
      <p:sp>
        <p:nvSpPr>
          <p:cNvPr id="276483" name="Rectangle 3"/>
          <p:cNvSpPr>
            <a:spLocks noGrp="1" noChangeArrowheads="1"/>
          </p:cNvSpPr>
          <p:nvPr>
            <p:ph idx="1"/>
          </p:nvPr>
        </p:nvSpPr>
        <p:spPr/>
        <p:txBody>
          <a:bodyPr/>
          <a:lstStyle/>
          <a:p>
            <a:pPr>
              <a:spcBef>
                <a:spcPts val="600"/>
              </a:spcBef>
            </a:pPr>
            <a:r>
              <a:rPr lang="en-US" altLang="zh-CN" sz="2600" dirty="0"/>
              <a:t>Both M:M and Two-level models require </a:t>
            </a:r>
            <a:r>
              <a:rPr lang="en-US" altLang="zh-CN" sz="2600" dirty="0">
                <a:solidFill>
                  <a:srgbClr val="0000FF"/>
                </a:solidFill>
              </a:rPr>
              <a:t>communication</a:t>
            </a:r>
            <a:r>
              <a:rPr lang="en-US" altLang="zh-CN" sz="2600" dirty="0"/>
              <a:t> between the kernel and the thread library to maintain the appropriate number of kernel threads allocated to the application.</a:t>
            </a:r>
          </a:p>
          <a:p>
            <a:pPr>
              <a:spcBef>
                <a:spcPts val="600"/>
              </a:spcBef>
            </a:pPr>
            <a:r>
              <a:rPr lang="en-US" altLang="en-US" sz="2600" dirty="0"/>
              <a:t>Typically use an </a:t>
            </a:r>
            <a:r>
              <a:rPr lang="en-US" altLang="en-US" sz="2600" dirty="0">
                <a:solidFill>
                  <a:srgbClr val="0000FF"/>
                </a:solidFill>
              </a:rPr>
              <a:t>intermediate data structure</a:t>
            </a:r>
            <a:r>
              <a:rPr lang="en-US" altLang="en-US" sz="2600" dirty="0"/>
              <a:t> between user and kernel threads – </a:t>
            </a:r>
            <a:r>
              <a:rPr lang="en-US" altLang="en-US" sz="2600" dirty="0">
                <a:solidFill>
                  <a:srgbClr val="0000FF"/>
                </a:solidFill>
              </a:rPr>
              <a:t>lightweight process (LWP)</a:t>
            </a:r>
          </a:p>
          <a:p>
            <a:pPr lvl="1">
              <a:spcBef>
                <a:spcPts val="600"/>
              </a:spcBef>
            </a:pPr>
            <a:r>
              <a:rPr lang="en-US" altLang="en-US" sz="2600" dirty="0"/>
              <a:t>Appears to be a </a:t>
            </a:r>
            <a:r>
              <a:rPr lang="en-US" altLang="en-US" sz="2600" i="1" dirty="0">
                <a:solidFill>
                  <a:srgbClr val="0000FF"/>
                </a:solidFill>
                <a:cs typeface="+mn-cs"/>
              </a:rPr>
              <a:t>virtual processor </a:t>
            </a:r>
            <a:r>
              <a:rPr lang="en-US" altLang="en-US" sz="2600" dirty="0"/>
              <a:t>on </a:t>
            </a:r>
            <a:br>
              <a:rPr lang="en-US" altLang="en-US" sz="2600" dirty="0"/>
            </a:br>
            <a:r>
              <a:rPr lang="en-US" altLang="en-US" sz="2600" dirty="0"/>
              <a:t>which the process can schedule a user </a:t>
            </a:r>
            <a:br>
              <a:rPr lang="en-US" altLang="en-US" sz="2600" dirty="0"/>
            </a:br>
            <a:r>
              <a:rPr lang="en-US" altLang="en-US" sz="2600" dirty="0"/>
              <a:t>thread to run.</a:t>
            </a:r>
          </a:p>
          <a:p>
            <a:pPr lvl="1">
              <a:spcBef>
                <a:spcPts val="600"/>
              </a:spcBef>
            </a:pPr>
            <a:r>
              <a:rPr lang="en-US" altLang="en-US" sz="2600" dirty="0"/>
              <a:t>Each </a:t>
            </a:r>
            <a:r>
              <a:rPr lang="en-US" altLang="en-US" sz="2600" i="1" dirty="0">
                <a:solidFill>
                  <a:srgbClr val="0000FF"/>
                </a:solidFill>
              </a:rPr>
              <a:t>LWP</a:t>
            </a:r>
            <a:r>
              <a:rPr lang="en-US" altLang="en-US" sz="2600" dirty="0"/>
              <a:t> attached to a kernel thread.</a:t>
            </a:r>
          </a:p>
          <a:p>
            <a:pPr>
              <a:spcBef>
                <a:spcPts val="600"/>
              </a:spcBef>
            </a:pPr>
            <a:r>
              <a:rPr lang="en-US" altLang="zh-CN" sz="2600" dirty="0"/>
              <a:t>Typically, an LWP is required for each concurrent blocking system call.</a:t>
            </a:r>
          </a:p>
          <a:p>
            <a:pPr>
              <a:spcBef>
                <a:spcPts val="600"/>
              </a:spcBef>
            </a:pPr>
            <a:endParaRPr lang="en-US" altLang="zh-CN" sz="2600" dirty="0"/>
          </a:p>
        </p:txBody>
      </p:sp>
      <p:sp>
        <p:nvSpPr>
          <p:cNvPr id="44034"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6D68F18-F196-4E6E-A5E0-9B55EF9A21E9}" type="slidenum">
              <a:rPr lang="en-US" altLang="zh-CN" sz="1400">
                <a:latin typeface="Arial" charset="0"/>
              </a:rPr>
              <a:pPr eaLnBrk="1" hangingPunct="1"/>
              <a:t>57</a:t>
            </a:fld>
            <a:endParaRPr lang="en-US" altLang="zh-CN" sz="1400">
              <a:latin typeface="Arial" charset="0"/>
            </a:endParaRPr>
          </a:p>
        </p:txBody>
      </p:sp>
      <p:pic>
        <p:nvPicPr>
          <p:cNvPr id="870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1275" y="3082992"/>
            <a:ext cx="2422324" cy="1786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4554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wipe(left)">
                                      <p:cBhvr>
                                        <p:cTn id="7" dur="500"/>
                                        <p:tgtEl>
                                          <p:spTgt spid="276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483">
                                            <p:txEl>
                                              <p:pRg st="1" end="1"/>
                                            </p:txEl>
                                          </p:spTgt>
                                        </p:tgtEl>
                                        <p:attrNameLst>
                                          <p:attrName>style.visibility</p:attrName>
                                        </p:attrNameLst>
                                      </p:cBhvr>
                                      <p:to>
                                        <p:strVal val="visible"/>
                                      </p:to>
                                    </p:set>
                                    <p:animEffect transition="in" filter="wipe(left)">
                                      <p:cBhvr>
                                        <p:cTn id="12" dur="500"/>
                                        <p:tgtEl>
                                          <p:spTgt spid="276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7042"/>
                                        </p:tgtEl>
                                        <p:attrNameLst>
                                          <p:attrName>style.visibility</p:attrName>
                                        </p:attrNameLst>
                                      </p:cBhvr>
                                      <p:to>
                                        <p:strVal val="visible"/>
                                      </p:to>
                                    </p:set>
                                    <p:animEffect transition="in" filter="wipe(left)">
                                      <p:cBhvr>
                                        <p:cTn id="17" dur="500"/>
                                        <p:tgtEl>
                                          <p:spTgt spid="8704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76483">
                                            <p:txEl>
                                              <p:pRg st="2" end="2"/>
                                            </p:txEl>
                                          </p:spTgt>
                                        </p:tgtEl>
                                        <p:attrNameLst>
                                          <p:attrName>style.visibility</p:attrName>
                                        </p:attrNameLst>
                                      </p:cBhvr>
                                      <p:to>
                                        <p:strVal val="visible"/>
                                      </p:to>
                                    </p:set>
                                    <p:animEffect transition="in" filter="wipe(left)">
                                      <p:cBhvr>
                                        <p:cTn id="20" dur="500"/>
                                        <p:tgtEl>
                                          <p:spTgt spid="276483">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76483">
                                            <p:txEl>
                                              <p:pRg st="3" end="3"/>
                                            </p:txEl>
                                          </p:spTgt>
                                        </p:tgtEl>
                                        <p:attrNameLst>
                                          <p:attrName>style.visibility</p:attrName>
                                        </p:attrNameLst>
                                      </p:cBhvr>
                                      <p:to>
                                        <p:strVal val="visible"/>
                                      </p:to>
                                    </p:set>
                                    <p:animEffect transition="in" filter="wipe(left)">
                                      <p:cBhvr>
                                        <p:cTn id="23" dur="500"/>
                                        <p:tgtEl>
                                          <p:spTgt spid="27648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76483">
                                            <p:txEl>
                                              <p:pRg st="4" end="4"/>
                                            </p:txEl>
                                          </p:spTgt>
                                        </p:tgtEl>
                                        <p:attrNameLst>
                                          <p:attrName>style.visibility</p:attrName>
                                        </p:attrNameLst>
                                      </p:cBhvr>
                                      <p:to>
                                        <p:strVal val="visible"/>
                                      </p:to>
                                    </p:set>
                                    <p:animEffect transition="in" filter="wipe(left)">
                                      <p:cBhvr>
                                        <p:cTn id="28" dur="500"/>
                                        <p:tgtEl>
                                          <p:spTgt spid="276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Scheduler Activations</a:t>
            </a:r>
            <a:endParaRPr lang="zh-CN" altLang="en-US" dirty="0"/>
          </a:p>
        </p:txBody>
      </p:sp>
      <p:sp>
        <p:nvSpPr>
          <p:cNvPr id="3" name="内容占位符 2"/>
          <p:cNvSpPr>
            <a:spLocks noGrp="1"/>
          </p:cNvSpPr>
          <p:nvPr>
            <p:ph idx="1"/>
          </p:nvPr>
        </p:nvSpPr>
        <p:spPr/>
        <p:txBody>
          <a:bodyPr>
            <a:normAutofit/>
          </a:bodyPr>
          <a:lstStyle/>
          <a:p>
            <a:pPr>
              <a:lnSpc>
                <a:spcPct val="110000"/>
              </a:lnSpc>
              <a:spcBef>
                <a:spcPts val="300"/>
              </a:spcBef>
            </a:pPr>
            <a:r>
              <a:rPr lang="en-US" altLang="zh-CN" dirty="0">
                <a:solidFill>
                  <a:srgbClr val="0000FF"/>
                </a:solidFill>
              </a:rPr>
              <a:t>Scheduler activation </a:t>
            </a:r>
            <a:r>
              <a:rPr lang="en-US" altLang="zh-CN" dirty="0"/>
              <a:t>-- one scheme for communication between the user-thread library and the kernel.</a:t>
            </a:r>
          </a:p>
          <a:p>
            <a:pPr lvl="1">
              <a:lnSpc>
                <a:spcPct val="110000"/>
              </a:lnSpc>
              <a:spcBef>
                <a:spcPts val="300"/>
              </a:spcBef>
            </a:pPr>
            <a:r>
              <a:rPr lang="en-US" altLang="zh-CN" dirty="0"/>
              <a:t>provides </a:t>
            </a:r>
            <a:r>
              <a:rPr lang="en-US" altLang="zh-CN" i="1" dirty="0" err="1">
                <a:solidFill>
                  <a:srgbClr val="0000FF"/>
                </a:solidFill>
              </a:rPr>
              <a:t>upcalls</a:t>
            </a:r>
            <a:r>
              <a:rPr lang="en-US" altLang="zh-CN" dirty="0">
                <a:solidFill>
                  <a:srgbClr val="0000FF"/>
                </a:solidFill>
              </a:rPr>
              <a:t>,  </a:t>
            </a:r>
            <a:r>
              <a:rPr lang="en-US" altLang="zh-CN" dirty="0"/>
              <a:t>the kernel inform an application about certain events.</a:t>
            </a:r>
          </a:p>
          <a:p>
            <a:pPr lvl="1">
              <a:lnSpc>
                <a:spcPct val="110000"/>
              </a:lnSpc>
              <a:spcBef>
                <a:spcPts val="300"/>
              </a:spcBef>
            </a:pPr>
            <a:r>
              <a:rPr lang="en-US" altLang="zh-CN" dirty="0" err="1"/>
              <a:t>upcalls</a:t>
            </a:r>
            <a:r>
              <a:rPr lang="en-US" altLang="zh-CN" dirty="0"/>
              <a:t> are </a:t>
            </a:r>
            <a:r>
              <a:rPr lang="en-US" altLang="zh-CN" dirty="0">
                <a:solidFill>
                  <a:srgbClr val="0000FF"/>
                </a:solidFill>
              </a:rPr>
              <a:t>handled</a:t>
            </a:r>
            <a:r>
              <a:rPr lang="en-US" altLang="zh-CN" dirty="0"/>
              <a:t> by the thread library with an </a:t>
            </a:r>
            <a:r>
              <a:rPr lang="en-US" altLang="zh-CN" i="1" dirty="0" err="1">
                <a:solidFill>
                  <a:srgbClr val="0000FF"/>
                </a:solidFill>
              </a:rPr>
              <a:t>upcall</a:t>
            </a:r>
            <a:r>
              <a:rPr lang="en-US" altLang="zh-CN" i="1" dirty="0">
                <a:solidFill>
                  <a:srgbClr val="0000FF"/>
                </a:solidFill>
              </a:rPr>
              <a:t> handler</a:t>
            </a:r>
          </a:p>
          <a:p>
            <a:pPr lvl="1">
              <a:lnSpc>
                <a:spcPct val="110000"/>
              </a:lnSpc>
              <a:spcBef>
                <a:spcPts val="300"/>
              </a:spcBef>
            </a:pPr>
            <a:r>
              <a:rPr lang="en-US" altLang="zh-CN" i="1" dirty="0" err="1">
                <a:solidFill>
                  <a:srgbClr val="0000FF"/>
                </a:solidFill>
              </a:rPr>
              <a:t>upcall</a:t>
            </a:r>
            <a:r>
              <a:rPr lang="en-US" altLang="zh-CN" i="1" dirty="0">
                <a:solidFill>
                  <a:srgbClr val="0000FF"/>
                </a:solidFill>
              </a:rPr>
              <a:t> handlers </a:t>
            </a:r>
            <a:r>
              <a:rPr lang="en-US" altLang="zh-CN" dirty="0"/>
              <a:t>must run on a LWP.</a:t>
            </a:r>
          </a:p>
        </p:txBody>
      </p:sp>
      <p:sp>
        <p:nvSpPr>
          <p:cNvPr id="4" name="灯片编号占位符 3"/>
          <p:cNvSpPr>
            <a:spLocks noGrp="1"/>
          </p:cNvSpPr>
          <p:nvPr>
            <p:ph type="sldNum" sz="quarter" idx="10"/>
          </p:nvPr>
        </p:nvSpPr>
        <p:spPr/>
        <p:txBody>
          <a:bodyPr/>
          <a:lstStyle/>
          <a:p>
            <a:pPr>
              <a:defRPr/>
            </a:pPr>
            <a:fld id="{FC083414-67DD-4026-BC1F-C45EDDE6F9A8}" type="slidenum">
              <a:rPr lang="en-US" altLang="zh-CN" smtClean="0"/>
              <a:pPr>
                <a:defRPr/>
              </a:pPr>
              <a:t>58</a:t>
            </a:fld>
            <a:endParaRPr lang="en-US" altLang="zh-CN"/>
          </a:p>
        </p:txBody>
      </p:sp>
    </p:spTree>
    <p:extLst>
      <p:ext uri="{BB962C8B-B14F-4D97-AF65-F5344CB8AC3E}">
        <p14:creationId xmlns:p14="http://schemas.microsoft.com/office/powerpoint/2010/main" val="179828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Scheduler Activations</a:t>
            </a:r>
            <a:endParaRPr lang="zh-CN" altLang="en-US" dirty="0"/>
          </a:p>
        </p:txBody>
      </p:sp>
      <p:sp>
        <p:nvSpPr>
          <p:cNvPr id="3" name="内容占位符 2"/>
          <p:cNvSpPr>
            <a:spLocks noGrp="1"/>
          </p:cNvSpPr>
          <p:nvPr>
            <p:ph sz="half" idx="1"/>
          </p:nvPr>
        </p:nvSpPr>
        <p:spPr/>
        <p:txBody>
          <a:bodyPr>
            <a:normAutofit fontScale="92500" lnSpcReduction="10000"/>
          </a:bodyPr>
          <a:lstStyle/>
          <a:p>
            <a:pPr>
              <a:lnSpc>
                <a:spcPct val="110000"/>
              </a:lnSpc>
              <a:spcBef>
                <a:spcPts val="300"/>
              </a:spcBef>
            </a:pPr>
            <a:r>
              <a:rPr lang="en-US" altLang="zh-CN" dirty="0"/>
              <a:t>When an application thread is about to block </a:t>
            </a:r>
          </a:p>
          <a:p>
            <a:pPr lvl="1">
              <a:lnSpc>
                <a:spcPct val="110000"/>
              </a:lnSpc>
              <a:spcBef>
                <a:spcPts val="300"/>
              </a:spcBef>
            </a:pPr>
            <a:r>
              <a:rPr lang="en-US" altLang="zh-CN" dirty="0"/>
              <a:t>kernel makes an </a:t>
            </a:r>
            <a:r>
              <a:rPr lang="en-US" altLang="zh-CN" dirty="0">
                <a:solidFill>
                  <a:srgbClr val="0000FF"/>
                </a:solidFill>
              </a:rPr>
              <a:t>upcall </a:t>
            </a:r>
            <a:r>
              <a:rPr lang="en-US" altLang="zh-CN" dirty="0"/>
              <a:t>to the application, informing it, identifying the specific thread.</a:t>
            </a:r>
          </a:p>
          <a:p>
            <a:pPr lvl="1">
              <a:lnSpc>
                <a:spcPct val="110000"/>
              </a:lnSpc>
              <a:spcBef>
                <a:spcPts val="300"/>
              </a:spcBef>
            </a:pPr>
            <a:r>
              <a:rPr lang="en-US" altLang="zh-CN" dirty="0"/>
              <a:t>The kernel then allocates a new LWP to the application. </a:t>
            </a:r>
          </a:p>
          <a:p>
            <a:pPr lvl="1">
              <a:lnSpc>
                <a:spcPct val="110000"/>
              </a:lnSpc>
              <a:spcBef>
                <a:spcPts val="300"/>
              </a:spcBef>
            </a:pPr>
            <a:r>
              <a:rPr lang="en-US" altLang="zh-CN" dirty="0"/>
              <a:t>The application runs an </a:t>
            </a:r>
            <a:r>
              <a:rPr lang="en-US" altLang="zh-CN" dirty="0">
                <a:solidFill>
                  <a:srgbClr val="0000FF"/>
                </a:solidFill>
              </a:rPr>
              <a:t>upcall handler </a:t>
            </a:r>
            <a:r>
              <a:rPr lang="en-US" altLang="zh-CN" dirty="0"/>
              <a:t>on this new LWP.</a:t>
            </a:r>
          </a:p>
          <a:p>
            <a:pPr lvl="2">
              <a:lnSpc>
                <a:spcPct val="110000"/>
              </a:lnSpc>
              <a:spcBef>
                <a:spcPts val="300"/>
              </a:spcBef>
            </a:pPr>
            <a:r>
              <a:rPr lang="en-US" altLang="zh-CN" sz="2400" dirty="0"/>
              <a:t>saves the state of the blocking thread</a:t>
            </a:r>
          </a:p>
          <a:p>
            <a:pPr lvl="2">
              <a:lnSpc>
                <a:spcPct val="110000"/>
              </a:lnSpc>
              <a:spcBef>
                <a:spcPts val="300"/>
              </a:spcBef>
            </a:pPr>
            <a:r>
              <a:rPr lang="en-US" altLang="zh-CN" sz="2400" dirty="0"/>
              <a:t>relinquishes the LWP the blocking thread is running on. </a:t>
            </a:r>
          </a:p>
          <a:p>
            <a:pPr lvl="2">
              <a:lnSpc>
                <a:spcPct val="110000"/>
              </a:lnSpc>
              <a:spcBef>
                <a:spcPts val="300"/>
              </a:spcBef>
            </a:pPr>
            <a:r>
              <a:rPr lang="en-US" altLang="zh-CN" sz="2400" dirty="0"/>
              <a:t>schedules another thread to run on the new LWP. </a:t>
            </a:r>
            <a:endParaRPr lang="zh-CN" altLang="en-US" sz="2400" dirty="0"/>
          </a:p>
        </p:txBody>
      </p:sp>
      <p:sp>
        <p:nvSpPr>
          <p:cNvPr id="5" name="内容占位符 4">
            <a:extLst>
              <a:ext uri="{FF2B5EF4-FFF2-40B4-BE49-F238E27FC236}">
                <a16:creationId xmlns:a16="http://schemas.microsoft.com/office/drawing/2014/main" id="{A22553D4-65A2-4A7B-838D-2DD4AA36F62C}"/>
              </a:ext>
            </a:extLst>
          </p:cNvPr>
          <p:cNvSpPr>
            <a:spLocks noGrp="1"/>
          </p:cNvSpPr>
          <p:nvPr>
            <p:ph sz="half" idx="2"/>
          </p:nvPr>
        </p:nvSpPr>
        <p:spPr/>
        <p:txBody>
          <a:bodyPr>
            <a:normAutofit fontScale="92500" lnSpcReduction="10000"/>
          </a:bodyPr>
          <a:lstStyle/>
          <a:p>
            <a:pPr>
              <a:lnSpc>
                <a:spcPct val="110000"/>
              </a:lnSpc>
              <a:spcBef>
                <a:spcPts val="300"/>
              </a:spcBef>
            </a:pPr>
            <a:r>
              <a:rPr lang="en-US" altLang="zh-CN" dirty="0"/>
              <a:t>When the event that the blocking thread was waiting for occurs.</a:t>
            </a:r>
          </a:p>
          <a:p>
            <a:pPr lvl="1">
              <a:lnSpc>
                <a:spcPct val="110000"/>
              </a:lnSpc>
              <a:spcBef>
                <a:spcPts val="300"/>
              </a:spcBef>
            </a:pPr>
            <a:r>
              <a:rPr lang="en-US" altLang="zh-CN" dirty="0"/>
              <a:t>kernel makes another </a:t>
            </a:r>
            <a:r>
              <a:rPr lang="en-US" altLang="zh-CN" dirty="0">
                <a:solidFill>
                  <a:srgbClr val="0000FF"/>
                </a:solidFill>
              </a:rPr>
              <a:t>upcall </a:t>
            </a:r>
            <a:r>
              <a:rPr lang="en-US" altLang="zh-CN" dirty="0"/>
              <a:t>to the thread library, informing it.</a:t>
            </a:r>
          </a:p>
          <a:p>
            <a:pPr lvl="1">
              <a:lnSpc>
                <a:spcPct val="110000"/>
              </a:lnSpc>
              <a:spcBef>
                <a:spcPts val="300"/>
              </a:spcBef>
            </a:pPr>
            <a:r>
              <a:rPr lang="en-US" altLang="zh-CN" dirty="0"/>
              <a:t>kernel allocates a new LWP or preempt one of the user threads to run the </a:t>
            </a:r>
            <a:r>
              <a:rPr lang="en-US" altLang="zh-CN" dirty="0">
                <a:solidFill>
                  <a:srgbClr val="0000FF"/>
                </a:solidFill>
              </a:rPr>
              <a:t>upcall handler </a:t>
            </a:r>
            <a:r>
              <a:rPr lang="en-US" altLang="zh-CN" dirty="0"/>
              <a:t>for this event.</a:t>
            </a:r>
          </a:p>
          <a:p>
            <a:pPr lvl="1">
              <a:lnSpc>
                <a:spcPct val="110000"/>
              </a:lnSpc>
              <a:spcBef>
                <a:spcPts val="300"/>
              </a:spcBef>
            </a:pPr>
            <a:r>
              <a:rPr lang="en-US" altLang="zh-CN" dirty="0"/>
              <a:t>After marking the unblocked thread as eligible to run, the application schedules an eligible thread to run on an available LWP.</a:t>
            </a:r>
          </a:p>
          <a:p>
            <a:pPr>
              <a:lnSpc>
                <a:spcPct val="110000"/>
              </a:lnSpc>
              <a:spcBef>
                <a:spcPts val="300"/>
              </a:spcBef>
            </a:pPr>
            <a:endParaRPr lang="zh-CN" altLang="en-US" dirty="0"/>
          </a:p>
          <a:p>
            <a:pPr>
              <a:lnSpc>
                <a:spcPct val="110000"/>
              </a:lnSpc>
            </a:pPr>
            <a:endParaRPr lang="zh-CN" altLang="en-US" dirty="0"/>
          </a:p>
        </p:txBody>
      </p:sp>
      <p:sp>
        <p:nvSpPr>
          <p:cNvPr id="4" name="灯片编号占位符 3"/>
          <p:cNvSpPr>
            <a:spLocks noGrp="1"/>
          </p:cNvSpPr>
          <p:nvPr>
            <p:ph type="sldNum" sz="quarter" idx="10"/>
          </p:nvPr>
        </p:nvSpPr>
        <p:spPr/>
        <p:txBody>
          <a:bodyPr/>
          <a:lstStyle/>
          <a:p>
            <a:pPr>
              <a:defRPr/>
            </a:pPr>
            <a:fld id="{FC083414-67DD-4026-BC1F-C45EDDE6F9A8}" type="slidenum">
              <a:rPr lang="en-US" altLang="zh-CN" smtClean="0"/>
              <a:pPr>
                <a:defRPr/>
              </a:pPr>
              <a:t>59</a:t>
            </a:fld>
            <a:endParaRPr lang="en-US" altLang="zh-CN"/>
          </a:p>
        </p:txBody>
      </p:sp>
      <p:sp>
        <p:nvSpPr>
          <p:cNvPr id="6" name="动作按钮: 结束 6">
            <a:hlinkClick r:id="" action="ppaction://noaction" highlightClick="1"/>
            <a:extLst>
              <a:ext uri="{FF2B5EF4-FFF2-40B4-BE49-F238E27FC236}">
                <a16:creationId xmlns:a16="http://schemas.microsoft.com/office/drawing/2014/main" id="{30640AAA-06FF-FECA-E27C-2CA2B1FCC289}"/>
              </a:ext>
            </a:extLst>
          </p:cNvPr>
          <p:cNvSpPr/>
          <p:nvPr/>
        </p:nvSpPr>
        <p:spPr bwMode="auto">
          <a:xfrm>
            <a:off x="11694670"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368148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wipe(left)">
                                      <p:cBhvr>
                                        <p:cTn id="30" dur="500"/>
                                        <p:tgtEl>
                                          <p:spTgt spid="5">
                                            <p:txEl>
                                              <p:pRg st="0" end="0"/>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wipe(left)">
                                      <p:cBhvr>
                                        <p:cTn id="33" dur="500"/>
                                        <p:tgtEl>
                                          <p:spTgt spid="5">
                                            <p:txEl>
                                              <p:pRg st="1" end="1"/>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animEffect transition="in" filter="wipe(left)">
                                      <p:cBhvr>
                                        <p:cTn id="36" dur="500"/>
                                        <p:tgtEl>
                                          <p:spTgt spid="5">
                                            <p:txEl>
                                              <p:pRg st="2" end="2"/>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wipe(left)">
                                      <p:cBhvr>
                                        <p:cTn id="39" dur="500"/>
                                        <p:tgtEl>
                                          <p:spTgt spid="5">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32"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circle(out)">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sz="3200" dirty="0"/>
              <a:t>Single-threaded and Multithreaded Processes</a:t>
            </a:r>
          </a:p>
        </p:txBody>
      </p:sp>
      <p:sp>
        <p:nvSpPr>
          <p:cNvPr id="180227" name="Rectangle 3"/>
          <p:cNvSpPr>
            <a:spLocks noGrp="1" noChangeArrowheads="1"/>
          </p:cNvSpPr>
          <p:nvPr>
            <p:ph idx="1"/>
          </p:nvPr>
        </p:nvSpPr>
        <p:spPr>
          <a:xfrm>
            <a:off x="396647" y="4943289"/>
            <a:ext cx="6059393" cy="1726071"/>
          </a:xfrm>
        </p:spPr>
        <p:txBody>
          <a:bodyPr/>
          <a:lstStyle/>
          <a:p>
            <a:pPr eaLnBrk="1" hangingPunct="1"/>
            <a:r>
              <a:rPr lang="en-US" altLang="zh-CN" dirty="0"/>
              <a:t>An application typically is implemented as a separate process with several threads of control.</a:t>
            </a:r>
          </a:p>
        </p:txBody>
      </p:sp>
      <p:sp>
        <p:nvSpPr>
          <p:cNvPr id="8194"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6843AEA-9537-435C-853F-8DA86BA0C50A}" type="slidenum">
              <a:rPr lang="en-US" altLang="zh-CN" sz="1400">
                <a:latin typeface="Arial" charset="0"/>
              </a:rPr>
              <a:pPr eaLnBrk="1" hangingPunct="1"/>
              <a:t>6</a:t>
            </a:fld>
            <a:endParaRPr lang="en-US" altLang="zh-CN" sz="1400">
              <a:latin typeface="Arial" charset="0"/>
            </a:endParaRPr>
          </a:p>
        </p:txBody>
      </p:sp>
      <p:pic>
        <p:nvPicPr>
          <p:cNvPr id="860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647" y="1088740"/>
            <a:ext cx="3085714"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60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725" y="1088740"/>
            <a:ext cx="3568763"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3">
            <a:extLst>
              <a:ext uri="{FF2B5EF4-FFF2-40B4-BE49-F238E27FC236}">
                <a16:creationId xmlns:a16="http://schemas.microsoft.com/office/drawing/2014/main" id="{62126417-11AA-4B02-8EB7-4FF31A33999A}"/>
              </a:ext>
            </a:extLst>
          </p:cNvPr>
          <p:cNvSpPr txBox="1">
            <a:spLocks noChangeArrowheads="1"/>
          </p:cNvSpPr>
          <p:nvPr/>
        </p:nvSpPr>
        <p:spPr bwMode="auto">
          <a:xfrm>
            <a:off x="7327852" y="1126949"/>
            <a:ext cx="4618798" cy="5047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a:lstStyle>
          <a:p>
            <a:pPr>
              <a:spcBef>
                <a:spcPts val="0"/>
              </a:spcBef>
            </a:pPr>
            <a:r>
              <a:rPr lang="en-US" altLang="zh-CN" kern="0" dirty="0"/>
              <a:t>since all threads share the same address space</a:t>
            </a:r>
          </a:p>
          <a:p>
            <a:pPr lvl="1">
              <a:spcBef>
                <a:spcPts val="0"/>
              </a:spcBef>
            </a:pPr>
            <a:r>
              <a:rPr lang="en-US" altLang="zh-CN" kern="0" dirty="0"/>
              <a:t>Swapping a process involves swapping all threads of the process. </a:t>
            </a:r>
          </a:p>
          <a:p>
            <a:pPr lvl="1">
              <a:spcBef>
                <a:spcPts val="0"/>
              </a:spcBef>
            </a:pPr>
            <a:r>
              <a:rPr lang="en-US" altLang="zh-CN" kern="0" dirty="0"/>
              <a:t>Termination of a process, terminates all threads within the process. </a:t>
            </a:r>
          </a:p>
          <a:p>
            <a:pPr>
              <a:spcBef>
                <a:spcPts val="0"/>
              </a:spcBef>
            </a:pPr>
            <a:endParaRPr lang="en-US" altLang="zh-CN" kern="0" dirty="0"/>
          </a:p>
        </p:txBody>
      </p:sp>
      <p:sp>
        <p:nvSpPr>
          <p:cNvPr id="9" name="圆角矩形 4">
            <a:extLst>
              <a:ext uri="{FF2B5EF4-FFF2-40B4-BE49-F238E27FC236}">
                <a16:creationId xmlns:a16="http://schemas.microsoft.com/office/drawing/2014/main" id="{3C5FBEC7-291B-45E3-AFE3-2264FBF8C4FD}"/>
              </a:ext>
            </a:extLst>
          </p:cNvPr>
          <p:cNvSpPr/>
          <p:nvPr/>
        </p:nvSpPr>
        <p:spPr bwMode="auto">
          <a:xfrm>
            <a:off x="7712393" y="4578685"/>
            <a:ext cx="4095455" cy="2025224"/>
          </a:xfrm>
          <a:prstGeom prst="roundRect">
            <a:avLst>
              <a:gd name="adj" fmla="val 4925"/>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b="1" dirty="0">
                <a:ea typeface="楷体" panose="02010609060101010101" pitchFamily="49" charset="-122"/>
                <a:cs typeface="Times New Roman" panose="02020603050405020304" pitchFamily="18" charset="0"/>
              </a:rPr>
              <a:t>个体</a:t>
            </a:r>
            <a:r>
              <a:rPr lang="en-US" altLang="zh-CN" b="1" dirty="0">
                <a:ea typeface="楷体" panose="02010609060101010101" pitchFamily="49" charset="-122"/>
                <a:cs typeface="Times New Roman" panose="02020603050405020304" pitchFamily="18" charset="0"/>
              </a:rPr>
              <a:t>—</a:t>
            </a:r>
            <a:r>
              <a:rPr lang="zh-CN" altLang="en-US" b="1" dirty="0">
                <a:ea typeface="楷体" panose="02010609060101010101" pitchFamily="49" charset="-122"/>
                <a:cs typeface="Times New Roman" panose="02020603050405020304" pitchFamily="18" charset="0"/>
              </a:rPr>
              <a:t>集体</a:t>
            </a:r>
            <a:endParaRPr lang="en-US" altLang="zh-CN" b="1" dirty="0">
              <a:ea typeface="楷体" panose="02010609060101010101" pitchFamily="49" charset="-122"/>
              <a:cs typeface="Times New Roman" panose="02020603050405020304" pitchFamily="18" charset="0"/>
            </a:endParaRPr>
          </a:p>
          <a:p>
            <a:pPr lvl="1"/>
            <a:r>
              <a:rPr lang="zh-CN" altLang="en-US" b="1" dirty="0">
                <a:ea typeface="楷体" panose="02010609060101010101" pitchFamily="49" charset="-122"/>
                <a:cs typeface="Times New Roman" panose="02020603050405020304" pitchFamily="18" charset="0"/>
              </a:rPr>
              <a:t>共享集体的资源；</a:t>
            </a:r>
            <a:endParaRPr lang="en-US" altLang="zh-CN" b="1" dirty="0">
              <a:ea typeface="楷体" panose="02010609060101010101" pitchFamily="49" charset="-122"/>
              <a:cs typeface="Times New Roman" panose="02020603050405020304" pitchFamily="18" charset="0"/>
            </a:endParaRPr>
          </a:p>
          <a:p>
            <a:pPr lvl="1"/>
            <a:r>
              <a:rPr lang="zh-CN" altLang="en-US" b="1" dirty="0">
                <a:ea typeface="楷体" panose="02010609060101010101" pitchFamily="49" charset="-122"/>
                <a:cs typeface="Times New Roman" panose="02020603050405020304" pitchFamily="18" charset="0"/>
              </a:rPr>
              <a:t>各自独立的任务；</a:t>
            </a:r>
            <a:endParaRPr lang="en-US" altLang="zh-CN" b="1" dirty="0">
              <a:ea typeface="楷体" panose="02010609060101010101" pitchFamily="49" charset="-122"/>
              <a:cs typeface="Times New Roman" panose="02020603050405020304" pitchFamily="18" charset="0"/>
            </a:endParaRPr>
          </a:p>
          <a:p>
            <a:pPr lvl="1"/>
            <a:r>
              <a:rPr lang="zh-CN" altLang="en-US" b="1" dirty="0">
                <a:ea typeface="楷体" panose="02010609060101010101" pitchFamily="49" charset="-122"/>
                <a:cs typeface="Times New Roman" panose="02020603050405020304" pitchFamily="18" charset="0"/>
              </a:rPr>
              <a:t>分工合作完成集体目标；</a:t>
            </a:r>
            <a:endParaRPr lang="en-US" altLang="zh-CN" b="1" dirty="0">
              <a:ea typeface="楷体" panose="02010609060101010101" pitchFamily="49" charset="-122"/>
              <a:cs typeface="Times New Roman" panose="02020603050405020304" pitchFamily="18" charset="0"/>
            </a:endParaRPr>
          </a:p>
          <a:p>
            <a:pPr lvl="1"/>
            <a:r>
              <a:rPr lang="zh-CN" altLang="en-US" b="1" dirty="0">
                <a:ea typeface="楷体" panose="02010609060101010101" pitchFamily="49" charset="-122"/>
                <a:cs typeface="Times New Roman" panose="02020603050405020304" pitchFamily="18" charset="0"/>
              </a:rPr>
              <a:t>个人服从集体。</a:t>
            </a:r>
            <a:endParaRPr lang="en-US" altLang="zh-CN" b="1" dirty="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left)">
                                      <p:cBhvr>
                                        <p:cTn id="7" dur="500"/>
                                        <p:tgtEl>
                                          <p:spTgt spid="180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wipe(left)">
                                      <p:cBhvr>
                                        <p:cTn id="15" dur="500"/>
                                        <p:tgtEl>
                                          <p:spTgt spid="8">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bg/>
                                          </p:spTgt>
                                        </p:tgtEl>
                                        <p:attrNameLst>
                                          <p:attrName>style.visibility</p:attrName>
                                        </p:attrNameLst>
                                      </p:cBhvr>
                                      <p:to>
                                        <p:strVal val="visible"/>
                                      </p:to>
                                    </p:set>
                                    <p:animEffect transition="in" filter="wipe(left)">
                                      <p:cBhvr>
                                        <p:cTn id="23" dur="500"/>
                                        <p:tgtEl>
                                          <p:spTgt spid="9">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wipe(left)">
                                      <p:cBhvr>
                                        <p:cTn id="29" dur="500"/>
                                        <p:tgtEl>
                                          <p:spTgt spid="9">
                                            <p:txEl>
                                              <p:pRg st="1" end="1"/>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wipe(left)">
                                      <p:cBhvr>
                                        <p:cTn id="32" dur="500"/>
                                        <p:tgtEl>
                                          <p:spTgt spid="9">
                                            <p:txEl>
                                              <p:pRg st="2" end="2"/>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animEffect transition="in" filter="wipe(left)">
                                      <p:cBhvr>
                                        <p:cTn id="35" dur="500"/>
                                        <p:tgtEl>
                                          <p:spTgt spid="9">
                                            <p:txEl>
                                              <p:pRg st="3" end="3"/>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9">
                                            <p:txEl>
                                              <p:pRg st="4" end="4"/>
                                            </p:txEl>
                                          </p:spTgt>
                                        </p:tgtEl>
                                        <p:attrNameLst>
                                          <p:attrName>style.visibility</p:attrName>
                                        </p:attrNameLst>
                                      </p:cBhvr>
                                      <p:to>
                                        <p:strVal val="visible"/>
                                      </p:to>
                                    </p:set>
                                    <p:animEffect transition="in" filter="wipe(left)">
                                      <p:cBhvr>
                                        <p:cTn id="38"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P spid="8" grpId="0" build="p"/>
      <p:bldP spid="9" grpId="0" uiExpand="1"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zh-CN" dirty="0"/>
              <a:t>4.5  Operating-system examples</a:t>
            </a:r>
          </a:p>
        </p:txBody>
      </p:sp>
      <p:sp>
        <p:nvSpPr>
          <p:cNvPr id="45060" name="Rectangle 3"/>
          <p:cNvSpPr>
            <a:spLocks noGrp="1" noChangeArrowheads="1"/>
          </p:cNvSpPr>
          <p:nvPr>
            <p:ph idx="1"/>
          </p:nvPr>
        </p:nvSpPr>
        <p:spPr/>
        <p:txBody>
          <a:bodyPr/>
          <a:lstStyle/>
          <a:p>
            <a:pPr eaLnBrk="1" hangingPunct="1"/>
            <a:r>
              <a:rPr lang="en-US" altLang="zh-CN" dirty="0"/>
              <a:t>Windows Threads</a:t>
            </a:r>
          </a:p>
          <a:p>
            <a:pPr eaLnBrk="1" hangingPunct="1"/>
            <a:r>
              <a:rPr lang="en-US" altLang="zh-CN" dirty="0"/>
              <a:t>Linux Threads</a:t>
            </a:r>
          </a:p>
          <a:p>
            <a:pPr eaLnBrk="1" hangingPunct="1"/>
            <a:r>
              <a:rPr lang="en-US" altLang="zh-CN" dirty="0" err="1"/>
              <a:t>openEuler</a:t>
            </a:r>
            <a:r>
              <a:rPr lang="en-US" altLang="zh-CN" dirty="0"/>
              <a:t> Threads</a:t>
            </a:r>
          </a:p>
        </p:txBody>
      </p:sp>
      <p:sp>
        <p:nvSpPr>
          <p:cNvPr id="45058"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522DC4F-7442-4FD7-8FAD-F8AC7436C899}" type="slidenum">
              <a:rPr lang="en-US" altLang="zh-CN" sz="1400">
                <a:latin typeface="Arial" charset="0"/>
              </a:rPr>
              <a:pPr eaLnBrk="1" hangingPunct="1"/>
              <a:t>60</a:t>
            </a:fld>
            <a:endParaRPr lang="en-US" altLang="zh-CN" sz="1400">
              <a:latin typeface="Arial"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1</a:t>
            </a:r>
            <a:endParaRPr lang="zh-CN" altLang="en-US" dirty="0"/>
          </a:p>
        </p:txBody>
      </p:sp>
      <p:pic>
        <p:nvPicPr>
          <p:cNvPr id="12" name="内容占位符 11">
            <a:extLst>
              <a:ext uri="{FF2B5EF4-FFF2-40B4-BE49-F238E27FC236}">
                <a16:creationId xmlns:a16="http://schemas.microsoft.com/office/drawing/2014/main" id="{641FD6E9-32AF-27F7-E9C2-37537C3F3506}"/>
              </a:ext>
            </a:extLst>
          </p:cNvPr>
          <p:cNvPicPr>
            <a:picLocks noGrp="1" noChangeAspect="1"/>
          </p:cNvPicPr>
          <p:nvPr>
            <p:ph idx="1"/>
          </p:nvPr>
        </p:nvPicPr>
        <p:blipFill>
          <a:blip r:embed="rId2"/>
          <a:stretch>
            <a:fillRect/>
          </a:stretch>
        </p:blipFill>
        <p:spPr>
          <a:xfrm>
            <a:off x="375791" y="1042988"/>
            <a:ext cx="11524555" cy="5580062"/>
          </a:xfrm>
        </p:spPr>
      </p:pic>
      <p:sp>
        <p:nvSpPr>
          <p:cNvPr id="4" name="灯片编号占位符 3"/>
          <p:cNvSpPr>
            <a:spLocks noGrp="1"/>
          </p:cNvSpPr>
          <p:nvPr>
            <p:ph type="sldNum" sz="quarter" idx="10"/>
          </p:nvPr>
        </p:nvSpPr>
        <p:spPr/>
        <p:txBody>
          <a:bodyPr/>
          <a:lstStyle/>
          <a:p>
            <a:pPr>
              <a:defRPr/>
            </a:pPr>
            <a:fld id="{FC083414-67DD-4026-BC1F-C45EDDE6F9A8}" type="slidenum">
              <a:rPr lang="en-US" altLang="zh-CN" smtClean="0"/>
              <a:pPr>
                <a:defRPr/>
              </a:pPr>
              <a:t>61</a:t>
            </a:fld>
            <a:endParaRPr lang="en-US" altLang="zh-CN"/>
          </a:p>
        </p:txBody>
      </p:sp>
    </p:spTree>
    <p:extLst>
      <p:ext uri="{BB962C8B-B14F-4D97-AF65-F5344CB8AC3E}">
        <p14:creationId xmlns:p14="http://schemas.microsoft.com/office/powerpoint/2010/main" val="12838289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dirty="0"/>
              <a:t>课后作业及研究性学习</a:t>
            </a:r>
            <a:endParaRPr lang="en-US" altLang="zh-CN" dirty="0"/>
          </a:p>
        </p:txBody>
      </p:sp>
      <p:sp>
        <p:nvSpPr>
          <p:cNvPr id="48132" name="Rectangle 3"/>
          <p:cNvSpPr>
            <a:spLocks noGrp="1" noChangeArrowheads="1"/>
          </p:cNvSpPr>
          <p:nvPr>
            <p:ph idx="1"/>
          </p:nvPr>
        </p:nvSpPr>
        <p:spPr/>
        <p:txBody>
          <a:bodyPr/>
          <a:lstStyle/>
          <a:p>
            <a:r>
              <a:rPr lang="zh-CN" altLang="en-US" dirty="0"/>
              <a:t>作业：掌握线程模型</a:t>
            </a:r>
            <a:endParaRPr lang="en-US" altLang="zh-CN" dirty="0"/>
          </a:p>
          <a:p>
            <a:r>
              <a:rPr lang="zh-CN" altLang="en-US" dirty="0"/>
              <a:t>实验：编程实现一个多线程程序</a:t>
            </a:r>
            <a:endParaRPr lang="en-US" altLang="zh-CN" dirty="0"/>
          </a:p>
          <a:p>
            <a:r>
              <a:rPr lang="zh-CN" altLang="en-US" dirty="0"/>
              <a:t>研究性学习：查阅实验涉及的线程库</a:t>
            </a:r>
            <a:r>
              <a:rPr lang="en-US" altLang="zh-CN" dirty="0"/>
              <a:t>API</a:t>
            </a:r>
          </a:p>
        </p:txBody>
      </p:sp>
      <p:sp>
        <p:nvSpPr>
          <p:cNvPr id="48130"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B74DCFF-2850-4537-9692-B1FA751A61C2}" type="slidenum">
              <a:rPr lang="en-US" altLang="zh-CN" sz="1400">
                <a:latin typeface="Arial" charset="0"/>
              </a:rPr>
              <a:pPr eaLnBrk="1" hangingPunct="1"/>
              <a:t>62</a:t>
            </a:fld>
            <a:endParaRPr lang="en-US" altLang="zh-CN" sz="1400" dirty="0">
              <a:latin typeface="Arial" charset="0"/>
            </a:endParaRPr>
          </a:p>
        </p:txBody>
      </p:sp>
      <p:pic>
        <p:nvPicPr>
          <p:cNvPr id="5" name="Picture 3">
            <a:extLst>
              <a:ext uri="{FF2B5EF4-FFF2-40B4-BE49-F238E27FC236}">
                <a16:creationId xmlns:a16="http://schemas.microsoft.com/office/drawing/2014/main" id="{ACD4132F-1D7C-47D7-8B00-793D38848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9095" y="5981700"/>
            <a:ext cx="34575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云形 1">
            <a:hlinkClick r:id="rId3" action="ppaction://hlinksldjump"/>
            <a:extLst>
              <a:ext uri="{FF2B5EF4-FFF2-40B4-BE49-F238E27FC236}">
                <a16:creationId xmlns:a16="http://schemas.microsoft.com/office/drawing/2014/main" id="{39D84FA5-F600-6B5D-CD48-61BB319AC8AF}"/>
              </a:ext>
            </a:extLst>
          </p:cNvPr>
          <p:cNvSpPr/>
          <p:nvPr/>
        </p:nvSpPr>
        <p:spPr bwMode="auto">
          <a:xfrm>
            <a:off x="2675619" y="3924055"/>
            <a:ext cx="3015335" cy="1080000"/>
          </a:xfrm>
          <a:prstGeom prst="cloud">
            <a:avLst/>
          </a:prstGeom>
          <a:solidFill>
            <a:srgbClr val="FFFF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A1</a:t>
            </a:r>
            <a:r>
              <a:rPr kumimoji="1" lang="zh-CN" altLang="en-US" sz="20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a:t>
            </a:r>
            <a:r>
              <a:rPr kumimoji="1" lang="en-US" altLang="zh-CN" sz="2000" b="1" i="0" u="none" strike="noStrike" cap="none" normalizeH="0" baseline="0" dirty="0" err="1">
                <a:ln>
                  <a:noFill/>
                </a:ln>
                <a:solidFill>
                  <a:srgbClr val="0000FF"/>
                </a:solidFill>
                <a:effectLst/>
                <a:ea typeface="楷体" panose="02010609060101010101" pitchFamily="49" charset="-122"/>
                <a:cs typeface="Times New Roman" panose="02020603050405020304" pitchFamily="18" charset="0"/>
              </a:rPr>
              <a:t>openEuler</a:t>
            </a:r>
            <a:endParaRPr kumimoji="1" lang="en-US" altLang="zh-CN" sz="20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线程实现</a:t>
            </a:r>
          </a:p>
        </p:txBody>
      </p:sp>
    </p:spTree>
    <p:extLst>
      <p:ext uri="{BB962C8B-B14F-4D97-AF65-F5344CB8AC3E}">
        <p14:creationId xmlns:p14="http://schemas.microsoft.com/office/powerpoint/2010/main" val="217052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7729E-714B-45C2-8521-64ECF5905E4F}"/>
              </a:ext>
            </a:extLst>
          </p:cNvPr>
          <p:cNvSpPr>
            <a:spLocks noGrp="1"/>
          </p:cNvSpPr>
          <p:nvPr>
            <p:ph type="title"/>
          </p:nvPr>
        </p:nvSpPr>
        <p:spPr/>
        <p:txBody>
          <a:bodyPr/>
          <a:lstStyle/>
          <a:p>
            <a:r>
              <a:rPr lang="en-US" altLang="zh-CN" sz="3600" b="1" kern="100" dirty="0">
                <a:effectLst/>
                <a:ea typeface="宋体" panose="02010600030101010101" pitchFamily="2" charset="-122"/>
              </a:rPr>
              <a:t>multithreaded programming</a:t>
            </a:r>
            <a:endParaRPr lang="zh-CN" altLang="en-US" dirty="0"/>
          </a:p>
        </p:txBody>
      </p:sp>
      <p:sp>
        <p:nvSpPr>
          <p:cNvPr id="3" name="内容占位符 2">
            <a:extLst>
              <a:ext uri="{FF2B5EF4-FFF2-40B4-BE49-F238E27FC236}">
                <a16:creationId xmlns:a16="http://schemas.microsoft.com/office/drawing/2014/main" id="{C6DB7ACD-C94D-EF69-D699-773ED7AF45BB}"/>
              </a:ext>
            </a:extLst>
          </p:cNvPr>
          <p:cNvSpPr>
            <a:spLocks noGrp="1"/>
          </p:cNvSpPr>
          <p:nvPr>
            <p:ph idx="1"/>
          </p:nvPr>
        </p:nvSpPr>
        <p:spPr/>
        <p:txBody>
          <a:bodyPr/>
          <a:lstStyle/>
          <a:p>
            <a:pPr marL="228600" algn="just"/>
            <a:r>
              <a:rPr lang="en-US" altLang="zh-CN" sz="2400" b="1" kern="100" dirty="0">
                <a:effectLst/>
                <a:ea typeface="宋体" panose="02010600030101010101" pitchFamily="2" charset="-122"/>
              </a:rPr>
              <a:t>Write a multithreaded program that calculates various statistical values for a list of numbers. This program will accept a series of numbers from the keyboard and will then create three separate worker threads. One thread will determine the average of the numbers, the second will determine the maximum value, and the third will determine the minimum value. </a:t>
            </a:r>
            <a:endParaRPr lang="zh-CN" altLang="zh-CN" sz="2400" kern="100" dirty="0">
              <a:effectLst/>
              <a:ea typeface="宋体" panose="02010600030101010101" pitchFamily="2" charset="-122"/>
            </a:endParaRPr>
          </a:p>
          <a:p>
            <a:pPr marL="0" indent="0">
              <a:buNone/>
            </a:pPr>
            <a:r>
              <a:rPr lang="en-US" altLang="zh-CN" sz="2400" b="1" kern="100" dirty="0">
                <a:effectLst/>
                <a:ea typeface="宋体" panose="02010600030101010101" pitchFamily="2" charset="-122"/>
              </a:rPr>
              <a:t>For example, suppose your program accepted the integers:  90 81 78 95 79 72 85</a:t>
            </a:r>
            <a:br>
              <a:rPr lang="en-US" altLang="zh-CN" sz="2400" b="1" kern="100" dirty="0">
                <a:effectLst/>
                <a:ea typeface="宋体" panose="02010600030101010101" pitchFamily="2" charset="-122"/>
              </a:rPr>
            </a:br>
            <a:r>
              <a:rPr lang="en-US" altLang="zh-CN" sz="2400" b="1" kern="100" dirty="0">
                <a:effectLst/>
                <a:ea typeface="宋体" panose="02010600030101010101" pitchFamily="2" charset="-122"/>
              </a:rPr>
              <a:t>The program will report:</a:t>
            </a:r>
            <a:br>
              <a:rPr lang="en-US" altLang="zh-CN" sz="2400" b="1" kern="100" dirty="0">
                <a:effectLst/>
                <a:ea typeface="宋体" panose="02010600030101010101" pitchFamily="2" charset="-122"/>
              </a:rPr>
            </a:br>
            <a:r>
              <a:rPr lang="en-US" altLang="zh-CN" sz="2400" b="1" kern="100" dirty="0">
                <a:effectLst/>
                <a:ea typeface="宋体" panose="02010600030101010101" pitchFamily="2" charset="-122"/>
              </a:rPr>
              <a:t>	The average value is 82</a:t>
            </a:r>
            <a:br>
              <a:rPr lang="en-US" altLang="zh-CN" sz="2400" b="1" kern="100" dirty="0">
                <a:effectLst/>
                <a:ea typeface="宋体" panose="02010600030101010101" pitchFamily="2" charset="-122"/>
              </a:rPr>
            </a:br>
            <a:r>
              <a:rPr lang="en-US" altLang="zh-CN" sz="2400" b="1" kern="100" dirty="0">
                <a:effectLst/>
                <a:ea typeface="宋体" panose="02010600030101010101" pitchFamily="2" charset="-122"/>
              </a:rPr>
              <a:t>	The minimum value is 72</a:t>
            </a:r>
            <a:br>
              <a:rPr lang="en-US" altLang="zh-CN" sz="2400" b="1" kern="100" dirty="0">
                <a:effectLst/>
                <a:ea typeface="宋体" panose="02010600030101010101" pitchFamily="2" charset="-122"/>
              </a:rPr>
            </a:br>
            <a:r>
              <a:rPr lang="en-US" altLang="zh-CN" sz="2400" b="1" kern="100" dirty="0">
                <a:effectLst/>
                <a:ea typeface="宋体" panose="02010600030101010101" pitchFamily="2" charset="-122"/>
              </a:rPr>
              <a:t>	The maximum value is 95</a:t>
            </a:r>
            <a:endParaRPr lang="zh-CN" altLang="zh-CN" sz="2400" kern="100" dirty="0">
              <a:effectLst/>
              <a:ea typeface="宋体" panose="02010600030101010101" pitchFamily="2" charset="-122"/>
            </a:endParaRPr>
          </a:p>
          <a:p>
            <a:pPr marL="0" indent="0" algn="just">
              <a:buNone/>
            </a:pPr>
            <a:r>
              <a:rPr lang="en-US" altLang="zh-CN" sz="2400" b="1" kern="100" dirty="0">
                <a:effectLst/>
                <a:ea typeface="宋体" panose="02010600030101010101" pitchFamily="2" charset="-122"/>
              </a:rPr>
              <a:t>The variables representing the average, minimum, and maximum values will be stored globally. </a:t>
            </a:r>
            <a:endParaRPr lang="zh-CN" altLang="zh-CN" sz="2400" kern="100" dirty="0">
              <a:effectLst/>
              <a:ea typeface="宋体" panose="02010600030101010101" pitchFamily="2" charset="-122"/>
            </a:endParaRPr>
          </a:p>
          <a:p>
            <a:pPr marL="0" indent="0" algn="just">
              <a:buNone/>
            </a:pPr>
            <a:r>
              <a:rPr lang="en-US" altLang="zh-CN" sz="2400" b="1" kern="100" dirty="0">
                <a:effectLst/>
                <a:ea typeface="宋体" panose="02010600030101010101" pitchFamily="2" charset="-122"/>
              </a:rPr>
              <a:t>The worker threads will set these values, and the parent thread will output the values once the workers have exited.</a:t>
            </a:r>
            <a:endParaRPr lang="zh-CN" altLang="en-US" sz="3600" dirty="0"/>
          </a:p>
        </p:txBody>
      </p:sp>
      <p:sp>
        <p:nvSpPr>
          <p:cNvPr id="4" name="灯片编号占位符 3">
            <a:extLst>
              <a:ext uri="{FF2B5EF4-FFF2-40B4-BE49-F238E27FC236}">
                <a16:creationId xmlns:a16="http://schemas.microsoft.com/office/drawing/2014/main" id="{16BB3D17-9433-E2CA-6F0B-4F3A7A683DBF}"/>
              </a:ext>
            </a:extLst>
          </p:cNvPr>
          <p:cNvSpPr>
            <a:spLocks noGrp="1"/>
          </p:cNvSpPr>
          <p:nvPr>
            <p:ph type="sldNum" sz="quarter" idx="10"/>
          </p:nvPr>
        </p:nvSpPr>
        <p:spPr/>
        <p:txBody>
          <a:bodyPr/>
          <a:lstStyle/>
          <a:p>
            <a:fld id="{E66D2CC7-F4CF-4117-A897-807AC786776F}" type="slidenum">
              <a:rPr lang="en-US" altLang="zh-CN" smtClean="0"/>
              <a:pPr/>
              <a:t>63</a:t>
            </a:fld>
            <a:endParaRPr lang="en-US" altLang="zh-CN"/>
          </a:p>
        </p:txBody>
      </p:sp>
    </p:spTree>
    <p:extLst>
      <p:ext uri="{BB962C8B-B14F-4D97-AF65-F5344CB8AC3E}">
        <p14:creationId xmlns:p14="http://schemas.microsoft.com/office/powerpoint/2010/main" val="40636612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78AE42E-D227-66E5-BAF0-5A2A2D75042E}"/>
              </a:ext>
            </a:extLst>
          </p:cNvPr>
          <p:cNvSpPr>
            <a:spLocks noGrp="1"/>
          </p:cNvSpPr>
          <p:nvPr>
            <p:ph type="title"/>
          </p:nvPr>
        </p:nvSpPr>
        <p:spPr/>
        <p:txBody>
          <a:bodyPr/>
          <a:lstStyle/>
          <a:p>
            <a:pPr marL="0" marR="0" indent="0" defTabSz="914400" rtl="0" eaLnBrk="1" fontAlgn="base" latinLnBrk="0" hangingPunct="1">
              <a:lnSpc>
                <a:spcPct val="100000"/>
              </a:lnSpc>
              <a:spcBef>
                <a:spcPct val="0"/>
              </a:spcBef>
              <a:spcAft>
                <a:spcPct val="0"/>
              </a:spcAft>
              <a:tabLst/>
            </a:pPr>
            <a:r>
              <a:rPr kumimoji="1" lang="en-US" altLang="zh-CN" sz="36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A1</a:t>
            </a:r>
            <a:r>
              <a:rPr kumimoji="1" lang="zh-CN" altLang="en-US" sz="36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a:t>
            </a:r>
            <a:r>
              <a:rPr kumimoji="1" lang="en-US" altLang="zh-CN" sz="3600" b="1" i="0" u="none" strike="noStrike" cap="none" normalizeH="0" baseline="0" dirty="0" err="1">
                <a:ln>
                  <a:noFill/>
                </a:ln>
                <a:solidFill>
                  <a:srgbClr val="0000FF"/>
                </a:solidFill>
                <a:effectLst/>
                <a:ea typeface="楷体" panose="02010609060101010101" pitchFamily="49" charset="-122"/>
                <a:cs typeface="Times New Roman" panose="02020603050405020304" pitchFamily="18" charset="0"/>
              </a:rPr>
              <a:t>openEuler</a:t>
            </a:r>
            <a:r>
              <a:rPr lang="en-US" altLang="zh-CN" dirty="0">
                <a:ea typeface="楷体" panose="02010609060101010101" pitchFamily="49" charset="-122"/>
              </a:rPr>
              <a:t> </a:t>
            </a:r>
            <a:r>
              <a:rPr kumimoji="1" lang="zh-CN" altLang="en-US" sz="36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线程实现</a:t>
            </a:r>
            <a:endParaRPr lang="zh-CN" altLang="en-US" dirty="0"/>
          </a:p>
        </p:txBody>
      </p:sp>
      <p:sp>
        <p:nvSpPr>
          <p:cNvPr id="6" name="内容占位符 5">
            <a:extLst>
              <a:ext uri="{FF2B5EF4-FFF2-40B4-BE49-F238E27FC236}">
                <a16:creationId xmlns:a16="http://schemas.microsoft.com/office/drawing/2014/main" id="{2EFD1323-B0ED-D26C-D117-A940E00EDF7E}"/>
              </a:ext>
            </a:extLst>
          </p:cNvPr>
          <p:cNvSpPr>
            <a:spLocks noGrp="1"/>
          </p:cNvSpPr>
          <p:nvPr>
            <p:ph idx="1"/>
          </p:nvPr>
        </p:nvSpPr>
        <p:spPr/>
        <p:txBody>
          <a:bodyPr/>
          <a:lstStyle/>
          <a:p>
            <a:r>
              <a:rPr lang="en-US" altLang="zh-CN" dirty="0" err="1"/>
              <a:t>openEuler</a:t>
            </a:r>
            <a:r>
              <a:rPr lang="en-US" altLang="zh-CN" dirty="0"/>
              <a:t> </a:t>
            </a:r>
            <a:r>
              <a:rPr lang="zh-CN" altLang="en-US" dirty="0"/>
              <a:t>线程</a:t>
            </a:r>
            <a:endParaRPr lang="en-US" altLang="zh-CN" dirty="0"/>
          </a:p>
          <a:p>
            <a:r>
              <a:rPr lang="en-US" altLang="zh-CN" kern="0" dirty="0" err="1">
                <a:effectLst/>
              </a:rPr>
              <a:t>openEuler</a:t>
            </a:r>
            <a:r>
              <a:rPr lang="zh-CN" altLang="zh-CN" kern="0" dirty="0">
                <a:effectLst/>
              </a:rPr>
              <a:t>中线程的实现</a:t>
            </a:r>
            <a:endParaRPr lang="en-US" altLang="zh-CN" kern="0" dirty="0">
              <a:effectLst/>
            </a:endParaRPr>
          </a:p>
          <a:p>
            <a:r>
              <a:rPr lang="en-US" altLang="zh-CN" kern="0" dirty="0">
                <a:effectLst/>
              </a:rPr>
              <a:t>NPTL</a:t>
            </a:r>
            <a:r>
              <a:rPr lang="zh-CN" altLang="zh-CN" kern="0" dirty="0">
                <a:effectLst/>
              </a:rPr>
              <a:t>中的</a:t>
            </a:r>
            <a:r>
              <a:rPr lang="en-US" altLang="zh-CN" kern="0" dirty="0">
                <a:effectLst/>
              </a:rPr>
              <a:t>API</a:t>
            </a:r>
          </a:p>
          <a:p>
            <a:r>
              <a:rPr lang="zh-CN" altLang="en-US" b="0" dirty="0"/>
              <a:t>线程创建</a:t>
            </a:r>
            <a:endParaRPr lang="en-US" altLang="zh-CN" b="0" dirty="0"/>
          </a:p>
          <a:p>
            <a:r>
              <a:rPr lang="zh-CN" altLang="en-US" b="0" dirty="0"/>
              <a:t>线程切换</a:t>
            </a:r>
            <a:endParaRPr lang="en-US" altLang="zh-CN" b="0" dirty="0"/>
          </a:p>
          <a:p>
            <a:endParaRPr lang="zh-CN" altLang="en-US" dirty="0"/>
          </a:p>
        </p:txBody>
      </p:sp>
      <p:sp>
        <p:nvSpPr>
          <p:cNvPr id="4" name="灯片编号占位符 3">
            <a:extLst>
              <a:ext uri="{FF2B5EF4-FFF2-40B4-BE49-F238E27FC236}">
                <a16:creationId xmlns:a16="http://schemas.microsoft.com/office/drawing/2014/main" id="{3908F5B7-CEA4-7B29-0DE0-69B08BEBAEAA}"/>
              </a:ext>
            </a:extLst>
          </p:cNvPr>
          <p:cNvSpPr>
            <a:spLocks noGrp="1"/>
          </p:cNvSpPr>
          <p:nvPr>
            <p:ph type="sldNum" sz="quarter" idx="10"/>
          </p:nvPr>
        </p:nvSpPr>
        <p:spPr/>
        <p:txBody>
          <a:bodyPr/>
          <a:lstStyle/>
          <a:p>
            <a:fld id="{E66D2CC7-F4CF-4117-A897-807AC786776F}" type="slidenum">
              <a:rPr lang="en-US" altLang="zh-CN" smtClean="0"/>
              <a:pPr/>
              <a:t>64</a:t>
            </a:fld>
            <a:endParaRPr lang="en-US" altLang="zh-CN"/>
          </a:p>
        </p:txBody>
      </p:sp>
    </p:spTree>
    <p:extLst>
      <p:ext uri="{BB962C8B-B14F-4D97-AF65-F5344CB8AC3E}">
        <p14:creationId xmlns:p14="http://schemas.microsoft.com/office/powerpoint/2010/main" val="30790572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err="1"/>
              <a:t>openEuler</a:t>
            </a:r>
            <a:r>
              <a:rPr lang="en-US" altLang="zh-CN" dirty="0"/>
              <a:t> </a:t>
            </a:r>
            <a:r>
              <a:rPr lang="zh-CN" altLang="en-US" dirty="0"/>
              <a:t>线程</a:t>
            </a:r>
          </a:p>
        </p:txBody>
      </p:sp>
      <p:pic>
        <p:nvPicPr>
          <p:cNvPr id="6" name="内容占位符 4">
            <a:extLst>
              <a:ext uri="{FF2B5EF4-FFF2-40B4-BE49-F238E27FC236}">
                <a16:creationId xmlns:a16="http://schemas.microsoft.com/office/drawing/2014/main" id="{A3CDEA12-B50B-44FF-BB98-1C7CEA7443C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6240463" y="1641577"/>
            <a:ext cx="5688012" cy="4455908"/>
          </a:xfrm>
          <a:prstGeom prst="rect">
            <a:avLst/>
          </a:prstGeom>
          <a:noFill/>
          <a:ln>
            <a:noFill/>
          </a:ln>
        </p:spPr>
      </p:pic>
      <p:sp>
        <p:nvSpPr>
          <p:cNvPr id="4" name="灯片编号占位符 3"/>
          <p:cNvSpPr>
            <a:spLocks noGrp="1"/>
          </p:cNvSpPr>
          <p:nvPr>
            <p:ph type="sldNum" sz="quarter" idx="10"/>
          </p:nvPr>
        </p:nvSpPr>
        <p:spPr/>
        <p:txBody>
          <a:bodyPr/>
          <a:lstStyle/>
          <a:p>
            <a:fld id="{C6E9FB16-BF1A-4A24-8417-A0C049D26A84}" type="slidenum">
              <a:rPr lang="en-US" altLang="zh-CN" smtClean="0"/>
              <a:pPr/>
              <a:t>65</a:t>
            </a:fld>
            <a:endParaRPr lang="en-US" altLang="zh-CN"/>
          </a:p>
        </p:txBody>
      </p:sp>
      <p:sp>
        <p:nvSpPr>
          <p:cNvPr id="3" name="内容占位符 2"/>
          <p:cNvSpPr>
            <a:spLocks noGrp="1"/>
          </p:cNvSpPr>
          <p:nvPr>
            <p:ph sz="half" idx="1"/>
          </p:nvPr>
        </p:nvSpPr>
        <p:spPr/>
        <p:txBody>
          <a:bodyPr>
            <a:normAutofit/>
          </a:bodyPr>
          <a:lstStyle/>
          <a:p>
            <a:r>
              <a:rPr lang="en-US" altLang="zh-CN" dirty="0" err="1"/>
              <a:t>openEuler</a:t>
            </a:r>
            <a:r>
              <a:rPr lang="zh-CN" altLang="zh-CN" dirty="0"/>
              <a:t>内核未提供专门的线程实现机制</a:t>
            </a:r>
            <a:r>
              <a:rPr lang="zh-CN" altLang="en-US" dirty="0"/>
              <a:t>。</a:t>
            </a:r>
            <a:endParaRPr lang="en-US" altLang="zh-CN" dirty="0"/>
          </a:p>
          <a:p>
            <a:r>
              <a:rPr lang="en-US" altLang="zh-CN" dirty="0" err="1"/>
              <a:t>openEuler</a:t>
            </a:r>
            <a:r>
              <a:rPr lang="zh-CN" altLang="zh-CN" dirty="0"/>
              <a:t>并未为线程提供特有的数据结构，而是复用进程的数据结构</a:t>
            </a:r>
            <a:r>
              <a:rPr lang="en-US" altLang="zh-CN" dirty="0" err="1"/>
              <a:t>task_struct</a:t>
            </a:r>
            <a:r>
              <a:rPr lang="zh-CN" altLang="en-US" dirty="0"/>
              <a:t>。</a:t>
            </a:r>
            <a:endParaRPr lang="en-US" altLang="zh-CN" dirty="0"/>
          </a:p>
          <a:p>
            <a:r>
              <a:rPr lang="en-US" altLang="zh-CN" dirty="0" err="1"/>
              <a:t>openEuler</a:t>
            </a:r>
            <a:r>
              <a:rPr lang="zh-CN" altLang="zh-CN" dirty="0"/>
              <a:t>中，共享同一个进程地址空间的一组线程称为一个线程组</a:t>
            </a:r>
            <a:r>
              <a:rPr lang="zh-CN" altLang="en-US" dirty="0"/>
              <a:t>。</a:t>
            </a:r>
            <a:endParaRPr lang="en-US" altLang="zh-CN" dirty="0"/>
          </a:p>
          <a:p>
            <a:pPr lvl="1"/>
            <a:r>
              <a:rPr lang="zh-CN" altLang="zh-CN" sz="2800" dirty="0"/>
              <a:t>实际上</a:t>
            </a:r>
            <a:r>
              <a:rPr lang="zh-CN" altLang="en-US" sz="2800" dirty="0"/>
              <a:t>，</a:t>
            </a:r>
            <a:r>
              <a:rPr lang="zh-CN" altLang="zh-CN" sz="2800" dirty="0"/>
              <a:t>进程由一个线程组</a:t>
            </a:r>
            <a:r>
              <a:rPr lang="zh-CN" altLang="en-US" sz="2800" dirty="0"/>
              <a:t>及其</a:t>
            </a:r>
            <a:r>
              <a:rPr lang="zh-CN" altLang="zh-CN" sz="2800" dirty="0"/>
              <a:t>共享的资源组成。</a:t>
            </a:r>
            <a:endParaRPr lang="en-US" altLang="zh-CN" sz="2800" dirty="0"/>
          </a:p>
          <a:p>
            <a:r>
              <a:rPr lang="en-US" altLang="zh-CN" sz="2800" dirty="0" err="1"/>
              <a:t>openEuler</a:t>
            </a:r>
            <a:r>
              <a:rPr lang="en-US" altLang="zh-CN" sz="2800" dirty="0"/>
              <a:t> </a:t>
            </a:r>
            <a:r>
              <a:rPr lang="zh-CN" altLang="en-US" sz="2800" dirty="0"/>
              <a:t>进程和线程在地址空间中的布局：</a:t>
            </a:r>
            <a:endParaRPr lang="en-US" altLang="zh-CN" dirty="0">
              <a:ea typeface="宋体" panose="02010600030101010101" pitchFamily="2" charset="-122"/>
            </a:endParaRPr>
          </a:p>
        </p:txBody>
      </p:sp>
    </p:spTree>
    <p:extLst>
      <p:ext uri="{BB962C8B-B14F-4D97-AF65-F5344CB8AC3E}">
        <p14:creationId xmlns:p14="http://schemas.microsoft.com/office/powerpoint/2010/main" val="62202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ppt_w</p:attrName>
                                        </p:attrNameLst>
                                      </p:cBhvr>
                                      <p:tavLst>
                                        <p:tav tm="0">
                                          <p:val>
                                            <p:fltVal val="0"/>
                                          </p:val>
                                        </p:tav>
                                        <p:tav tm="100000">
                                          <p:val>
                                            <p:strVal val="#ppt_w"/>
                                          </p:val>
                                        </p:tav>
                                      </p:tavLst>
                                    </p:anim>
                                    <p:anim calcmode="lin" valueType="num">
                                      <p:cBhvr>
                                        <p:cTn id="31" dur="500" fill="hold"/>
                                        <p:tgtEl>
                                          <p:spTgt spid="6"/>
                                        </p:tgtEl>
                                        <p:attrNameLst>
                                          <p:attrName>ppt_h</p:attrName>
                                        </p:attrNameLst>
                                      </p:cBhvr>
                                      <p:tavLst>
                                        <p:tav tm="0">
                                          <p:val>
                                            <p:fltVal val="0"/>
                                          </p:val>
                                        </p:tav>
                                        <p:tav tm="100000">
                                          <p:val>
                                            <p:strVal val="#ppt_h"/>
                                          </p:val>
                                        </p:tav>
                                      </p:tavLst>
                                    </p:anim>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88657-6666-4902-89BF-A3CDC7BBEDA7}"/>
              </a:ext>
            </a:extLst>
          </p:cNvPr>
          <p:cNvSpPr>
            <a:spLocks noGrp="1"/>
          </p:cNvSpPr>
          <p:nvPr>
            <p:ph type="title"/>
          </p:nvPr>
        </p:nvSpPr>
        <p:spPr/>
        <p:txBody>
          <a:bodyPr/>
          <a:lstStyle/>
          <a:p>
            <a:r>
              <a:rPr lang="en-US" altLang="zh-CN" kern="0" dirty="0" err="1">
                <a:effectLst/>
                <a:latin typeface="Times New Roman" panose="02020603050405020304" pitchFamily="18" charset="0"/>
                <a:ea typeface="宋体" panose="02010600030101010101" pitchFamily="2" charset="-122"/>
              </a:rPr>
              <a:t>openEuler</a:t>
            </a:r>
            <a:r>
              <a:rPr lang="zh-CN" altLang="zh-CN" kern="0" dirty="0">
                <a:effectLst/>
                <a:latin typeface="Times New Roman" panose="02020603050405020304" pitchFamily="18" charset="0"/>
                <a:ea typeface="宋体" panose="02010600030101010101" pitchFamily="2" charset="-122"/>
                <a:cs typeface="Times New Roman" panose="02020603050405020304" pitchFamily="18" charset="0"/>
              </a:rPr>
              <a:t>中线程的实现</a:t>
            </a:r>
            <a:endParaRPr lang="zh-CN" altLang="en-US" dirty="0"/>
          </a:p>
        </p:txBody>
      </p:sp>
      <p:sp>
        <p:nvSpPr>
          <p:cNvPr id="3" name="内容占位符 2">
            <a:extLst>
              <a:ext uri="{FF2B5EF4-FFF2-40B4-BE49-F238E27FC236}">
                <a16:creationId xmlns:a16="http://schemas.microsoft.com/office/drawing/2014/main" id="{878D165B-6460-4F5F-A983-F021D8253A58}"/>
              </a:ext>
            </a:extLst>
          </p:cNvPr>
          <p:cNvSpPr>
            <a:spLocks noGrp="1"/>
          </p:cNvSpPr>
          <p:nvPr>
            <p:ph idx="1"/>
          </p:nvPr>
        </p:nvSpPr>
        <p:spPr/>
        <p:txBody>
          <a:bodyPr>
            <a:normAutofit/>
          </a:bodyPr>
          <a:lstStyle/>
          <a:p>
            <a:r>
              <a:rPr lang="en-US" altLang="zh-CN" kern="0" dirty="0" err="1">
                <a:effectLst/>
              </a:rPr>
              <a:t>openEuler</a:t>
            </a:r>
            <a:r>
              <a:rPr lang="zh-CN" altLang="zh-CN" kern="0" dirty="0">
                <a:effectLst/>
              </a:rPr>
              <a:t>采用的是</a:t>
            </a:r>
            <a:r>
              <a:rPr lang="en-US" altLang="zh-CN" kern="0" dirty="0">
                <a:effectLst/>
              </a:rPr>
              <a:t>1:1</a:t>
            </a:r>
            <a:r>
              <a:rPr lang="zh-CN" altLang="zh-CN" dirty="0"/>
              <a:t>模型，其</a:t>
            </a:r>
            <a:r>
              <a:rPr lang="zh-CN" altLang="zh-CN" kern="0" dirty="0">
                <a:effectLst/>
              </a:rPr>
              <a:t>向用户提供的线程库是</a:t>
            </a:r>
            <a:r>
              <a:rPr lang="en-US" altLang="zh-CN" kern="0" dirty="0">
                <a:effectLst/>
              </a:rPr>
              <a:t>NPTL.</a:t>
            </a:r>
          </a:p>
          <a:p>
            <a:r>
              <a:rPr lang="zh-CN" altLang="zh-CN" kern="0" dirty="0">
                <a:effectLst/>
              </a:rPr>
              <a:t>线程的生命周期</a:t>
            </a:r>
            <a:r>
              <a:rPr lang="en-US" altLang="zh-CN" kern="0" dirty="0">
                <a:effectLst/>
              </a:rPr>
              <a:t>:</a:t>
            </a:r>
            <a:endParaRPr lang="zh-CN" altLang="en-US" dirty="0"/>
          </a:p>
        </p:txBody>
      </p:sp>
      <p:sp>
        <p:nvSpPr>
          <p:cNvPr id="4" name="灯片编号占位符 3">
            <a:extLst>
              <a:ext uri="{FF2B5EF4-FFF2-40B4-BE49-F238E27FC236}">
                <a16:creationId xmlns:a16="http://schemas.microsoft.com/office/drawing/2014/main" id="{393B9BAE-23C3-41D1-B7B6-196E890B0BA3}"/>
              </a:ext>
            </a:extLst>
          </p:cNvPr>
          <p:cNvSpPr>
            <a:spLocks noGrp="1"/>
          </p:cNvSpPr>
          <p:nvPr>
            <p:ph type="sldNum" sz="quarter" idx="10"/>
          </p:nvPr>
        </p:nvSpPr>
        <p:spPr/>
        <p:txBody>
          <a:bodyPr/>
          <a:lstStyle/>
          <a:p>
            <a:fld id="{E66D2CC7-F4CF-4117-A897-807AC786776F}" type="slidenum">
              <a:rPr lang="en-US" altLang="zh-CN" smtClean="0"/>
              <a:pPr/>
              <a:t>66</a:t>
            </a:fld>
            <a:endParaRPr lang="en-US" altLang="zh-CN"/>
          </a:p>
        </p:txBody>
      </p:sp>
      <p:pic>
        <p:nvPicPr>
          <p:cNvPr id="7" name="内容占位符 6">
            <a:extLst>
              <a:ext uri="{FF2B5EF4-FFF2-40B4-BE49-F238E27FC236}">
                <a16:creationId xmlns:a16="http://schemas.microsoft.com/office/drawing/2014/main" id="{E2BDCE0B-4E12-4DD7-903E-D1552F9EC56D}"/>
              </a:ext>
            </a:extLst>
          </p:cNvPr>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bwMode="auto">
          <a:xfrm>
            <a:off x="875420" y="2573905"/>
            <a:ext cx="9794875" cy="3408362"/>
          </a:xfrm>
          <a:prstGeom prst="rect">
            <a:avLst/>
          </a:prstGeom>
          <a:noFill/>
          <a:ln>
            <a:noFill/>
          </a:ln>
        </p:spPr>
      </p:pic>
    </p:spTree>
    <p:extLst>
      <p:ext uri="{BB962C8B-B14F-4D97-AF65-F5344CB8AC3E}">
        <p14:creationId xmlns:p14="http://schemas.microsoft.com/office/powerpoint/2010/main" val="409599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D0EBB58A-9F2E-4062-9453-E6D8A5EFA295}"/>
              </a:ext>
            </a:extLst>
          </p:cNvPr>
          <p:cNvSpPr>
            <a:spLocks noGrp="1"/>
          </p:cNvSpPr>
          <p:nvPr>
            <p:ph idx="1"/>
          </p:nvPr>
        </p:nvSpPr>
        <p:spPr/>
        <p:txBody>
          <a:bodyPr>
            <a:normAutofit/>
          </a:bodyPr>
          <a:lstStyle/>
          <a:p>
            <a:r>
              <a:rPr lang="en-US" altLang="zh-CN" kern="0" dirty="0">
                <a:effectLst/>
              </a:rPr>
              <a:t>NPTL</a:t>
            </a:r>
            <a:r>
              <a:rPr lang="zh-CN" altLang="zh-CN" kern="0" dirty="0">
                <a:effectLst/>
              </a:rPr>
              <a:t>中的</a:t>
            </a:r>
            <a:r>
              <a:rPr lang="en-US" altLang="zh-CN" kern="0" dirty="0">
                <a:effectLst/>
              </a:rPr>
              <a:t>API</a:t>
            </a:r>
            <a:r>
              <a:rPr lang="zh-CN" altLang="zh-CN" kern="0" dirty="0">
                <a:effectLst/>
              </a:rPr>
              <a:t>函数最终会调用内核提供给用户空间的系统调用接口，进而借助内核中的原语，完成线程控制。</a:t>
            </a:r>
            <a:endParaRPr lang="en-US" altLang="zh-CN" kern="0" dirty="0">
              <a:effectLst/>
            </a:endParaRPr>
          </a:p>
          <a:p>
            <a:r>
              <a:rPr lang="en-US" altLang="zh-CN" kern="0" dirty="0" err="1">
                <a:effectLst/>
              </a:rPr>
              <a:t>openEuler</a:t>
            </a:r>
            <a:r>
              <a:rPr lang="zh-CN" altLang="zh-CN" kern="0" dirty="0">
                <a:effectLst/>
              </a:rPr>
              <a:t>没有为线程定义原语，使用进程原语对其控制，所以</a:t>
            </a:r>
            <a:r>
              <a:rPr lang="en-US" altLang="zh-CN" kern="0" dirty="0">
                <a:effectLst/>
              </a:rPr>
              <a:t>NPTL</a:t>
            </a:r>
            <a:r>
              <a:rPr lang="zh-CN" altLang="zh-CN" kern="0" dirty="0">
                <a:effectLst/>
              </a:rPr>
              <a:t>中的函数最终对应的是进程原语</a:t>
            </a:r>
            <a:r>
              <a:rPr lang="zh-CN" altLang="en-US" kern="0" dirty="0">
                <a:effectLst/>
              </a:rPr>
              <a:t>。</a:t>
            </a:r>
            <a:endParaRPr lang="en-US" altLang="zh-CN" kern="0" dirty="0">
              <a:effectLst/>
            </a:endParaRPr>
          </a:p>
          <a:p>
            <a:r>
              <a:rPr lang="zh-CN" altLang="zh-CN" kern="0" dirty="0">
                <a:effectLst/>
              </a:rPr>
              <a:t>对应关系</a:t>
            </a:r>
            <a:r>
              <a:rPr lang="zh-CN" altLang="en-US" kern="0" dirty="0">
                <a:effectLst/>
              </a:rPr>
              <a:t>：</a:t>
            </a:r>
            <a:endParaRPr lang="zh-CN" altLang="en-US" dirty="0"/>
          </a:p>
        </p:txBody>
      </p:sp>
      <p:sp>
        <p:nvSpPr>
          <p:cNvPr id="4" name="灯片编号占位符 3">
            <a:extLst>
              <a:ext uri="{FF2B5EF4-FFF2-40B4-BE49-F238E27FC236}">
                <a16:creationId xmlns:a16="http://schemas.microsoft.com/office/drawing/2014/main" id="{787CC8AF-DA93-4BBA-83C8-1605FCAF9BF0}"/>
              </a:ext>
            </a:extLst>
          </p:cNvPr>
          <p:cNvSpPr>
            <a:spLocks noGrp="1"/>
          </p:cNvSpPr>
          <p:nvPr>
            <p:ph type="sldNum" sz="quarter" idx="10"/>
          </p:nvPr>
        </p:nvSpPr>
        <p:spPr/>
        <p:txBody>
          <a:bodyPr/>
          <a:lstStyle/>
          <a:p>
            <a:fld id="{E66D2CC7-F4CF-4117-A897-807AC786776F}" type="slidenum">
              <a:rPr lang="en-US" altLang="zh-CN" smtClean="0"/>
              <a:pPr/>
              <a:t>67</a:t>
            </a:fld>
            <a:endParaRPr lang="en-US" altLang="zh-CN"/>
          </a:p>
        </p:txBody>
      </p:sp>
      <p:sp>
        <p:nvSpPr>
          <p:cNvPr id="6" name="标题 5">
            <a:extLst>
              <a:ext uri="{FF2B5EF4-FFF2-40B4-BE49-F238E27FC236}">
                <a16:creationId xmlns:a16="http://schemas.microsoft.com/office/drawing/2014/main" id="{D2514850-626A-455A-B26B-EAEE562DA19C}"/>
              </a:ext>
            </a:extLst>
          </p:cNvPr>
          <p:cNvSpPr>
            <a:spLocks noGrp="1"/>
          </p:cNvSpPr>
          <p:nvPr>
            <p:ph type="title"/>
          </p:nvPr>
        </p:nvSpPr>
        <p:spPr/>
        <p:txBody>
          <a:bodyPr/>
          <a:lstStyle/>
          <a:p>
            <a:r>
              <a:rPr lang="en-US" altLang="zh-CN" kern="0" dirty="0">
                <a:effectLst/>
                <a:latin typeface="Times New Roman" panose="02020603050405020304" pitchFamily="18" charset="0"/>
                <a:ea typeface="宋体" panose="02010600030101010101" pitchFamily="2" charset="-122"/>
              </a:rPr>
              <a:t>NPTL</a:t>
            </a:r>
            <a:r>
              <a:rPr lang="zh-CN" altLang="zh-CN" kern="0" dirty="0">
                <a:effectLst/>
                <a:latin typeface="Times New Roman" panose="02020603050405020304" pitchFamily="18" charset="0"/>
                <a:ea typeface="宋体" panose="02010600030101010101" pitchFamily="2" charset="-122"/>
                <a:cs typeface="Times New Roman" panose="02020603050405020304" pitchFamily="18" charset="0"/>
              </a:rPr>
              <a:t>中的</a:t>
            </a:r>
            <a:r>
              <a:rPr lang="en-US" altLang="zh-CN" kern="0" dirty="0">
                <a:effectLst/>
                <a:latin typeface="Times New Roman" panose="02020603050405020304" pitchFamily="18" charset="0"/>
                <a:ea typeface="宋体" panose="02010600030101010101" pitchFamily="2" charset="-122"/>
              </a:rPr>
              <a:t>API</a:t>
            </a:r>
            <a:endParaRPr lang="zh-CN" altLang="en-US" dirty="0"/>
          </a:p>
        </p:txBody>
      </p:sp>
      <p:pic>
        <p:nvPicPr>
          <p:cNvPr id="8" name="内容占位符 7">
            <a:extLst>
              <a:ext uri="{FF2B5EF4-FFF2-40B4-BE49-F238E27FC236}">
                <a16:creationId xmlns:a16="http://schemas.microsoft.com/office/drawing/2014/main" id="{80A2E462-7F36-FA05-2B83-A9336FBE9F84}"/>
              </a:ext>
            </a:extLst>
          </p:cNvPr>
          <p:cNvPicPr>
            <a:picLocks noGrp="1" noChangeAspect="1"/>
          </p:cNvPicPr>
          <p:nvPr>
            <p:ph idx="11"/>
          </p:nvPr>
        </p:nvPicPr>
        <p:blipFill>
          <a:blip r:embed="rId2"/>
          <a:stretch>
            <a:fillRect/>
          </a:stretch>
        </p:blipFill>
        <p:spPr>
          <a:xfrm>
            <a:off x="689624" y="3789363"/>
            <a:ext cx="10896890" cy="2700337"/>
          </a:xfrm>
          <a:prstGeom prst="rect">
            <a:avLst/>
          </a:prstGeom>
        </p:spPr>
      </p:pic>
    </p:spTree>
    <p:extLst>
      <p:ext uri="{BB962C8B-B14F-4D97-AF65-F5344CB8AC3E}">
        <p14:creationId xmlns:p14="http://schemas.microsoft.com/office/powerpoint/2010/main" val="93145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AC03E93D-C35C-CDA0-9864-A2A3DAF1547F}"/>
              </a:ext>
            </a:extLst>
          </p:cNvPr>
          <p:cNvPicPr>
            <a:picLocks noGrp="1" noChangeAspect="1"/>
          </p:cNvPicPr>
          <p:nvPr>
            <p:ph idx="1"/>
          </p:nvPr>
        </p:nvPicPr>
        <p:blipFill>
          <a:blip r:embed="rId2"/>
          <a:stretch>
            <a:fillRect/>
          </a:stretch>
        </p:blipFill>
        <p:spPr>
          <a:xfrm>
            <a:off x="396000" y="1116000"/>
            <a:ext cx="11555412" cy="2071478"/>
          </a:xfrm>
        </p:spPr>
      </p:pic>
      <p:sp>
        <p:nvSpPr>
          <p:cNvPr id="4" name="灯片编号占位符 3">
            <a:extLst>
              <a:ext uri="{FF2B5EF4-FFF2-40B4-BE49-F238E27FC236}">
                <a16:creationId xmlns:a16="http://schemas.microsoft.com/office/drawing/2014/main" id="{1A362ABB-F7FD-4902-B835-D50237148771}"/>
              </a:ext>
            </a:extLst>
          </p:cNvPr>
          <p:cNvSpPr>
            <a:spLocks noGrp="1"/>
          </p:cNvSpPr>
          <p:nvPr>
            <p:ph type="sldNum" sz="quarter" idx="10"/>
          </p:nvPr>
        </p:nvSpPr>
        <p:spPr/>
        <p:txBody>
          <a:bodyPr/>
          <a:lstStyle/>
          <a:p>
            <a:fld id="{E66D2CC7-F4CF-4117-A897-807AC786776F}" type="slidenum">
              <a:rPr lang="en-US" altLang="zh-CN" smtClean="0"/>
              <a:pPr/>
              <a:t>68</a:t>
            </a:fld>
            <a:endParaRPr lang="en-US" altLang="zh-CN"/>
          </a:p>
        </p:txBody>
      </p:sp>
      <p:sp>
        <p:nvSpPr>
          <p:cNvPr id="5" name="内容占位符 4">
            <a:extLst>
              <a:ext uri="{FF2B5EF4-FFF2-40B4-BE49-F238E27FC236}">
                <a16:creationId xmlns:a16="http://schemas.microsoft.com/office/drawing/2014/main" id="{4C10F63E-6774-4FA5-A6D0-C2F67BD469F1}"/>
              </a:ext>
            </a:extLst>
          </p:cNvPr>
          <p:cNvSpPr>
            <a:spLocks noGrp="1"/>
          </p:cNvSpPr>
          <p:nvPr>
            <p:ph idx="11"/>
          </p:nvPr>
        </p:nvSpPr>
        <p:spPr>
          <a:xfrm>
            <a:off x="360000" y="3501188"/>
            <a:ext cx="11556000" cy="2987852"/>
          </a:xfrm>
        </p:spPr>
        <p:txBody>
          <a:bodyPr>
            <a:noAutofit/>
          </a:bodyPr>
          <a:lstStyle/>
          <a:p>
            <a:r>
              <a:rPr lang="zh-CN" altLang="zh-CN" kern="0" dirty="0">
                <a:effectLst/>
              </a:rPr>
              <a:t>首先配置线程的用户空间环境，包括线程属性、用户栈空间及线程描述符等信息</a:t>
            </a:r>
            <a:r>
              <a:rPr lang="zh-CN" altLang="en-US" kern="0" dirty="0">
                <a:effectLst/>
              </a:rPr>
              <a:t>；</a:t>
            </a:r>
            <a:endParaRPr lang="en-US" altLang="zh-CN" kern="0" dirty="0">
              <a:effectLst/>
            </a:endParaRPr>
          </a:p>
          <a:p>
            <a:r>
              <a:rPr lang="zh-CN" altLang="zh-CN" kern="0" dirty="0">
                <a:effectLst/>
              </a:rPr>
              <a:t>调用函数</a:t>
            </a:r>
            <a:r>
              <a:rPr lang="en-US" altLang="zh-CN" kern="0" dirty="0" err="1">
                <a:effectLst/>
              </a:rPr>
              <a:t>create_thread</a:t>
            </a:r>
            <a:r>
              <a:rPr lang="en-US" altLang="zh-CN" kern="0" dirty="0">
                <a:effectLst/>
              </a:rPr>
              <a:t>()</a:t>
            </a:r>
            <a:r>
              <a:rPr lang="zh-CN" altLang="zh-CN" kern="0" dirty="0">
                <a:effectLst/>
              </a:rPr>
              <a:t>，进而调用</a:t>
            </a:r>
            <a:r>
              <a:rPr lang="en-US" altLang="zh-CN" kern="0" dirty="0" err="1">
                <a:effectLst/>
              </a:rPr>
              <a:t>do_clone</a:t>
            </a:r>
            <a:r>
              <a:rPr lang="en-US" altLang="zh-CN" kern="0" dirty="0">
                <a:effectLst/>
              </a:rPr>
              <a:t>()</a:t>
            </a:r>
            <a:r>
              <a:rPr lang="zh-CN" altLang="zh-CN" kern="0" dirty="0">
                <a:effectLst/>
              </a:rPr>
              <a:t>去请求内核创建一个内核级线程。</a:t>
            </a:r>
            <a:endParaRPr lang="en-US" altLang="zh-CN" kern="0" dirty="0">
              <a:effectLst/>
            </a:endParaRPr>
          </a:p>
          <a:p>
            <a:r>
              <a:rPr lang="zh-CN" altLang="zh-CN" kern="0" dirty="0">
                <a:effectLst/>
              </a:rPr>
              <a:t>内核在接收到线程创建请求后，将调用内核函数</a:t>
            </a:r>
            <a:r>
              <a:rPr lang="en-US" altLang="zh-CN" kern="0" dirty="0" err="1">
                <a:effectLst/>
              </a:rPr>
              <a:t>sys_clone</a:t>
            </a:r>
            <a:r>
              <a:rPr lang="en-US" altLang="zh-CN" kern="0" dirty="0">
                <a:effectLst/>
              </a:rPr>
              <a:t>()</a:t>
            </a:r>
            <a:r>
              <a:rPr lang="zh-CN" altLang="zh-CN" kern="0" dirty="0">
                <a:effectLst/>
              </a:rPr>
              <a:t>，最终调用函数</a:t>
            </a:r>
            <a:r>
              <a:rPr lang="en-US" altLang="zh-CN" kern="0" dirty="0">
                <a:effectLst/>
              </a:rPr>
              <a:t>_</a:t>
            </a:r>
            <a:r>
              <a:rPr lang="en-US" altLang="zh-CN" kern="0" dirty="0" err="1">
                <a:effectLst/>
              </a:rPr>
              <a:t>do_fork</a:t>
            </a:r>
            <a:r>
              <a:rPr lang="en-US" altLang="zh-CN" kern="0" dirty="0">
                <a:effectLst/>
              </a:rPr>
              <a:t>()</a:t>
            </a:r>
            <a:r>
              <a:rPr lang="zh-CN" altLang="zh-CN" kern="0" dirty="0">
                <a:effectLst/>
              </a:rPr>
              <a:t>完成内核级线程的创建。</a:t>
            </a:r>
            <a:endParaRPr lang="zh-CN" altLang="en-US" dirty="0"/>
          </a:p>
        </p:txBody>
      </p:sp>
      <p:sp>
        <p:nvSpPr>
          <p:cNvPr id="2" name="标题 1">
            <a:extLst>
              <a:ext uri="{FF2B5EF4-FFF2-40B4-BE49-F238E27FC236}">
                <a16:creationId xmlns:a16="http://schemas.microsoft.com/office/drawing/2014/main" id="{8F70C85F-76DC-4C0F-9571-E07C184EC610}"/>
              </a:ext>
            </a:extLst>
          </p:cNvPr>
          <p:cNvSpPr>
            <a:spLocks noGrp="1"/>
          </p:cNvSpPr>
          <p:nvPr>
            <p:ph type="title"/>
          </p:nvPr>
        </p:nvSpPr>
        <p:spPr/>
        <p:txBody>
          <a:bodyPr/>
          <a:lstStyle/>
          <a:p>
            <a:r>
              <a:rPr lang="zh-CN" altLang="en-US" b="0" dirty="0"/>
              <a:t>线程创建</a:t>
            </a:r>
          </a:p>
        </p:txBody>
      </p:sp>
    </p:spTree>
    <p:extLst>
      <p:ext uri="{BB962C8B-B14F-4D97-AF65-F5344CB8AC3E}">
        <p14:creationId xmlns:p14="http://schemas.microsoft.com/office/powerpoint/2010/main" val="187031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AD7A79C-11B0-46BF-80E9-AE87DED561DC}"/>
              </a:ext>
            </a:extLst>
          </p:cNvPr>
          <p:cNvSpPr>
            <a:spLocks noGrp="1"/>
          </p:cNvSpPr>
          <p:nvPr>
            <p:ph type="title"/>
          </p:nvPr>
        </p:nvSpPr>
        <p:spPr/>
        <p:txBody>
          <a:bodyPr/>
          <a:lstStyle/>
          <a:p>
            <a:r>
              <a:rPr lang="en-US" altLang="zh-CN" kern="0" dirty="0" err="1">
                <a:effectLst/>
                <a:latin typeface="Times New Roman" panose="02020603050405020304" pitchFamily="18" charset="0"/>
                <a:ea typeface="宋体" panose="02010600030101010101" pitchFamily="2" charset="-122"/>
              </a:rPr>
              <a:t>pthread_create</a:t>
            </a:r>
            <a:r>
              <a:rPr lang="en-US" altLang="zh-CN" kern="0" dirty="0">
                <a:effectLst/>
                <a:latin typeface="Times New Roman" panose="02020603050405020304" pitchFamily="18" charset="0"/>
                <a:ea typeface="宋体" panose="02010600030101010101" pitchFamily="2" charset="-122"/>
              </a:rPr>
              <a:t>()</a:t>
            </a:r>
            <a:r>
              <a:rPr lang="zh-CN" altLang="zh-CN" kern="0" dirty="0">
                <a:effectLst/>
                <a:latin typeface="Times New Roman" panose="02020603050405020304" pitchFamily="18" charset="0"/>
                <a:ea typeface="宋体" panose="02010600030101010101" pitchFamily="2" charset="-122"/>
                <a:cs typeface="Times New Roman" panose="02020603050405020304" pitchFamily="18" charset="0"/>
              </a:rPr>
              <a:t>的创建流程</a:t>
            </a:r>
            <a:endParaRPr lang="zh-CN" altLang="en-US" dirty="0"/>
          </a:p>
        </p:txBody>
      </p:sp>
      <p:pic>
        <p:nvPicPr>
          <p:cNvPr id="8" name="内容占位符 7">
            <a:extLst>
              <a:ext uri="{FF2B5EF4-FFF2-40B4-BE49-F238E27FC236}">
                <a16:creationId xmlns:a16="http://schemas.microsoft.com/office/drawing/2014/main" id="{2EB1CB3C-7900-43C2-ADC4-61D9824079F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911120" y="1042988"/>
            <a:ext cx="6453897" cy="5580062"/>
          </a:xfrm>
          <a:prstGeom prst="rect">
            <a:avLst/>
          </a:prstGeom>
          <a:noFill/>
          <a:ln>
            <a:noFill/>
          </a:ln>
        </p:spPr>
      </p:pic>
      <p:sp>
        <p:nvSpPr>
          <p:cNvPr id="4" name="灯片编号占位符 3">
            <a:extLst>
              <a:ext uri="{FF2B5EF4-FFF2-40B4-BE49-F238E27FC236}">
                <a16:creationId xmlns:a16="http://schemas.microsoft.com/office/drawing/2014/main" id="{36551C4C-0995-4EC6-887A-5B501A157F86}"/>
              </a:ext>
            </a:extLst>
          </p:cNvPr>
          <p:cNvSpPr>
            <a:spLocks noGrp="1"/>
          </p:cNvSpPr>
          <p:nvPr>
            <p:ph type="sldNum" sz="quarter" idx="10"/>
          </p:nvPr>
        </p:nvSpPr>
        <p:spPr/>
        <p:txBody>
          <a:bodyPr/>
          <a:lstStyle/>
          <a:p>
            <a:fld id="{E66D2CC7-F4CF-4117-A897-807AC786776F}" type="slidenum">
              <a:rPr lang="en-US" altLang="zh-CN" smtClean="0"/>
              <a:pPr/>
              <a:t>69</a:t>
            </a:fld>
            <a:endParaRPr lang="en-US" altLang="zh-CN"/>
          </a:p>
        </p:txBody>
      </p:sp>
    </p:spTree>
    <p:extLst>
      <p:ext uri="{BB962C8B-B14F-4D97-AF65-F5344CB8AC3E}">
        <p14:creationId xmlns:p14="http://schemas.microsoft.com/office/powerpoint/2010/main" val="38472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Motivation</a:t>
            </a:r>
            <a:endParaRPr lang="zh-CN" altLang="en-US" dirty="0"/>
          </a:p>
        </p:txBody>
      </p:sp>
      <p:sp>
        <p:nvSpPr>
          <p:cNvPr id="3" name="内容占位符 2"/>
          <p:cNvSpPr>
            <a:spLocks noGrp="1"/>
          </p:cNvSpPr>
          <p:nvPr>
            <p:ph sz="half" idx="1"/>
          </p:nvPr>
        </p:nvSpPr>
        <p:spPr>
          <a:xfrm>
            <a:off x="381005" y="998730"/>
            <a:ext cx="5760000" cy="5616000"/>
          </a:xfrm>
        </p:spPr>
        <p:txBody>
          <a:bodyPr>
            <a:normAutofit fontScale="92500" lnSpcReduction="20000"/>
          </a:bodyPr>
          <a:lstStyle/>
          <a:p>
            <a:pPr>
              <a:lnSpc>
                <a:spcPct val="120000"/>
              </a:lnSpc>
              <a:spcBef>
                <a:spcPts val="0"/>
              </a:spcBef>
            </a:pPr>
            <a:r>
              <a:rPr lang="en-US" altLang="zh-CN" dirty="0"/>
              <a:t>Process creation is time consuming and resource intensive.</a:t>
            </a:r>
          </a:p>
          <a:p>
            <a:pPr>
              <a:lnSpc>
                <a:spcPct val="120000"/>
              </a:lnSpc>
              <a:spcBef>
                <a:spcPts val="0"/>
              </a:spcBef>
            </a:pPr>
            <a:r>
              <a:rPr lang="en-US" altLang="en-US" dirty="0"/>
              <a:t>Process creation is heavy-weight while thread creation is light-weight.</a:t>
            </a:r>
          </a:p>
          <a:p>
            <a:pPr>
              <a:lnSpc>
                <a:spcPct val="120000"/>
              </a:lnSpc>
              <a:spcBef>
                <a:spcPts val="0"/>
              </a:spcBef>
            </a:pPr>
            <a:r>
              <a:rPr lang="en-US" altLang="en-US" dirty="0"/>
              <a:t>Most modern applications are multithreaded.</a:t>
            </a:r>
          </a:p>
          <a:p>
            <a:pPr>
              <a:lnSpc>
                <a:spcPct val="120000"/>
              </a:lnSpc>
              <a:spcBef>
                <a:spcPts val="0"/>
              </a:spcBef>
            </a:pPr>
            <a:r>
              <a:rPr lang="en-US" altLang="zh-CN" dirty="0"/>
              <a:t>E.g.  A busy web server</a:t>
            </a:r>
          </a:p>
          <a:p>
            <a:pPr lvl="1">
              <a:lnSpc>
                <a:spcPct val="120000"/>
              </a:lnSpc>
              <a:spcBef>
                <a:spcPts val="0"/>
              </a:spcBef>
            </a:pPr>
            <a:r>
              <a:rPr lang="en-US" altLang="zh-CN" dirty="0"/>
              <a:t>Traditional single-threaded process.</a:t>
            </a:r>
            <a:br>
              <a:rPr lang="en-US" altLang="zh-CN" dirty="0"/>
            </a:br>
            <a:r>
              <a:rPr lang="en-US" altLang="zh-CN" dirty="0"/>
              <a:t>run as a single process that accepts requests.</a:t>
            </a:r>
          </a:p>
          <a:p>
            <a:pPr lvl="1">
              <a:lnSpc>
                <a:spcPct val="120000"/>
              </a:lnSpc>
              <a:spcBef>
                <a:spcPts val="0"/>
              </a:spcBef>
            </a:pPr>
            <a:r>
              <a:rPr lang="en-US" altLang="zh-CN" dirty="0"/>
              <a:t>multithreaded, create a separate thread listening for client requests. </a:t>
            </a:r>
            <a:br>
              <a:rPr lang="en-US" altLang="zh-CN" dirty="0"/>
            </a:br>
            <a:r>
              <a:rPr lang="en-US" altLang="zh-CN" dirty="0"/>
              <a:t>When a request is made, creates a new thread to service the request and resume listening for additional requests.</a:t>
            </a:r>
            <a:endParaRPr lang="zh-CN" altLang="en-US" dirty="0"/>
          </a:p>
        </p:txBody>
      </p:sp>
      <p:sp>
        <p:nvSpPr>
          <p:cNvPr id="5" name="内容占位符 4">
            <a:extLst>
              <a:ext uri="{FF2B5EF4-FFF2-40B4-BE49-F238E27FC236}">
                <a16:creationId xmlns:a16="http://schemas.microsoft.com/office/drawing/2014/main" id="{18D7C75E-D43F-415A-9E8B-C87259585C31}"/>
              </a:ext>
            </a:extLst>
          </p:cNvPr>
          <p:cNvSpPr>
            <a:spLocks noGrp="1"/>
          </p:cNvSpPr>
          <p:nvPr>
            <p:ph sz="half" idx="2"/>
          </p:nvPr>
        </p:nvSpPr>
        <p:spPr>
          <a:xfrm>
            <a:off x="6231015" y="3789040"/>
            <a:ext cx="5689600" cy="2768252"/>
          </a:xfrm>
        </p:spPr>
        <p:txBody>
          <a:bodyPr>
            <a:normAutofit fontScale="92500" lnSpcReduction="20000"/>
          </a:bodyPr>
          <a:lstStyle/>
          <a:p>
            <a:r>
              <a:rPr lang="en-US" altLang="en-US" dirty="0"/>
              <a:t>Multiple tasks with the application can be implemented by separate threads</a:t>
            </a:r>
          </a:p>
          <a:p>
            <a:pPr lvl="1"/>
            <a:r>
              <a:rPr lang="en-US" altLang="en-US" dirty="0"/>
              <a:t>Update display, Fetch data, Spell checking, Answer a network request</a:t>
            </a:r>
          </a:p>
          <a:p>
            <a:r>
              <a:rPr lang="en-US" altLang="en-US" dirty="0"/>
              <a:t>Can simplify code, increase efficiency</a:t>
            </a:r>
          </a:p>
          <a:p>
            <a:r>
              <a:rPr lang="en-US" altLang="en-US" dirty="0"/>
              <a:t>Kernels are generally multithreaded</a:t>
            </a:r>
          </a:p>
          <a:p>
            <a:endParaRPr lang="zh-CN" altLang="en-US" dirty="0"/>
          </a:p>
        </p:txBody>
      </p:sp>
      <p:sp>
        <p:nvSpPr>
          <p:cNvPr id="4" name="灯片编号占位符 3"/>
          <p:cNvSpPr>
            <a:spLocks noGrp="1"/>
          </p:cNvSpPr>
          <p:nvPr>
            <p:ph type="sldNum" sz="quarter" idx="10"/>
          </p:nvPr>
        </p:nvSpPr>
        <p:spPr/>
        <p:txBody>
          <a:bodyPr/>
          <a:lstStyle/>
          <a:p>
            <a:pPr>
              <a:defRPr/>
            </a:pPr>
            <a:fld id="{FC083414-67DD-4026-BC1F-C45EDDE6F9A8}" type="slidenum">
              <a:rPr lang="en-US" altLang="zh-CN" smtClean="0"/>
              <a:pPr>
                <a:defRPr/>
              </a:pPr>
              <a:t>7</a:t>
            </a:fld>
            <a:endParaRPr lang="en-US" altLang="zh-CN"/>
          </a:p>
        </p:txBody>
      </p:sp>
      <p:pic>
        <p:nvPicPr>
          <p:cNvPr id="7" name="图片 6">
            <a:extLst>
              <a:ext uri="{FF2B5EF4-FFF2-40B4-BE49-F238E27FC236}">
                <a16:creationId xmlns:a16="http://schemas.microsoft.com/office/drawing/2014/main" id="{C8C5D57B-C4D4-4DFB-8D73-59B990961EBE}"/>
              </a:ext>
            </a:extLst>
          </p:cNvPr>
          <p:cNvPicPr>
            <a:picLocks noChangeAspect="1"/>
          </p:cNvPicPr>
          <p:nvPr/>
        </p:nvPicPr>
        <p:blipFill>
          <a:blip r:embed="rId3"/>
          <a:stretch>
            <a:fillRect/>
          </a:stretch>
        </p:blipFill>
        <p:spPr>
          <a:xfrm>
            <a:off x="6877050" y="1110094"/>
            <a:ext cx="4705350" cy="2552700"/>
          </a:xfrm>
          <a:prstGeom prst="rect">
            <a:avLst/>
          </a:prstGeom>
        </p:spPr>
      </p:pic>
    </p:spTree>
    <p:extLst>
      <p:ext uri="{BB962C8B-B14F-4D97-AF65-F5344CB8AC3E}">
        <p14:creationId xmlns:p14="http://schemas.microsoft.com/office/powerpoint/2010/main" val="40006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wipe(left)">
                                      <p:cBhvr>
                                        <p:cTn id="38" dur="500"/>
                                        <p:tgtEl>
                                          <p:spTgt spid="5">
                                            <p:txEl>
                                              <p:pRg st="0" end="0"/>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wipe(left)">
                                      <p:cBhvr>
                                        <p:cTn id="41" dur="500"/>
                                        <p:tgtEl>
                                          <p:spTgt spid="5">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
                                            <p:txEl>
                                              <p:pRg st="2" end="2"/>
                                            </p:txEl>
                                          </p:spTgt>
                                        </p:tgtEl>
                                        <p:attrNameLst>
                                          <p:attrName>style.visibility</p:attrName>
                                        </p:attrNameLst>
                                      </p:cBhvr>
                                      <p:to>
                                        <p:strVal val="visible"/>
                                      </p:to>
                                    </p:set>
                                    <p:animEffect transition="in" filter="wipe(left)">
                                      <p:cBhvr>
                                        <p:cTn id="46" dur="500"/>
                                        <p:tgtEl>
                                          <p:spTgt spid="5">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Effect transition="in" filter="wipe(left)">
                                      <p:cBhvr>
                                        <p:cTn id="5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848C7-DFCA-4FA5-87C4-AD427EE82356}"/>
              </a:ext>
            </a:extLst>
          </p:cNvPr>
          <p:cNvSpPr>
            <a:spLocks noGrp="1"/>
          </p:cNvSpPr>
          <p:nvPr>
            <p:ph type="title"/>
          </p:nvPr>
        </p:nvSpPr>
        <p:spPr>
          <a:solidFill>
            <a:srgbClr val="002060"/>
          </a:solidFill>
        </p:spPr>
        <p:txBody>
          <a:bodyPr/>
          <a:lstStyle/>
          <a:p>
            <a:r>
              <a:rPr lang="en-US" altLang="zh-CN" kern="0" dirty="0" err="1">
                <a:effectLst/>
                <a:latin typeface="Times New Roman" panose="02020603050405020304" pitchFamily="18" charset="0"/>
                <a:ea typeface="宋体" panose="02010600030101010101" pitchFamily="2" charset="-122"/>
              </a:rPr>
              <a:t>copy_process</a:t>
            </a:r>
            <a:r>
              <a:rPr lang="en-US" altLang="zh-CN" kern="0" dirty="0">
                <a:effectLst/>
                <a:latin typeface="Times New Roman" panose="02020603050405020304" pitchFamily="18" charset="0"/>
                <a:ea typeface="宋体" panose="02010600030101010101" pitchFamily="2" charset="-122"/>
              </a:rPr>
              <a:t>()</a:t>
            </a:r>
            <a:r>
              <a:rPr lang="zh-CN" altLang="en-US" kern="0" dirty="0">
                <a:effectLst/>
                <a:latin typeface="Times New Roman" panose="02020603050405020304" pitchFamily="18" charset="0"/>
                <a:ea typeface="宋体" panose="02010600030101010101" pitchFamily="2" charset="-122"/>
              </a:rPr>
              <a:t>：</a:t>
            </a:r>
            <a:r>
              <a:rPr lang="zh-CN" altLang="zh-CN" kern="0" dirty="0">
                <a:effectLst/>
                <a:latin typeface="Times New Roman" panose="02020603050405020304" pitchFamily="18" charset="0"/>
                <a:ea typeface="宋体" panose="02010600030101010101" pitchFamily="2" charset="-122"/>
                <a:cs typeface="Times New Roman" panose="02020603050405020304" pitchFamily="18" charset="0"/>
              </a:rPr>
              <a:t>实现资源复制</a:t>
            </a:r>
            <a:endParaRPr lang="zh-CN" altLang="en-US" dirty="0"/>
          </a:p>
        </p:txBody>
      </p:sp>
      <p:pic>
        <p:nvPicPr>
          <p:cNvPr id="6" name="内容占位符 5">
            <a:extLst>
              <a:ext uri="{FF2B5EF4-FFF2-40B4-BE49-F238E27FC236}">
                <a16:creationId xmlns:a16="http://schemas.microsoft.com/office/drawing/2014/main" id="{3340EA9E-0966-9BB9-CB19-5DDD11431CA4}"/>
              </a:ext>
            </a:extLst>
          </p:cNvPr>
          <p:cNvPicPr>
            <a:picLocks noGrp="1" noChangeAspect="1"/>
          </p:cNvPicPr>
          <p:nvPr>
            <p:ph idx="1"/>
          </p:nvPr>
        </p:nvPicPr>
        <p:blipFill>
          <a:blip r:embed="rId2"/>
          <a:stretch>
            <a:fillRect/>
          </a:stretch>
        </p:blipFill>
        <p:spPr>
          <a:xfrm>
            <a:off x="396000" y="1116000"/>
            <a:ext cx="11520000" cy="3822567"/>
          </a:xfrm>
        </p:spPr>
      </p:pic>
      <p:sp>
        <p:nvSpPr>
          <p:cNvPr id="4" name="灯片编号占位符 3">
            <a:extLst>
              <a:ext uri="{FF2B5EF4-FFF2-40B4-BE49-F238E27FC236}">
                <a16:creationId xmlns:a16="http://schemas.microsoft.com/office/drawing/2014/main" id="{BB05D0A8-EC77-46A8-9AD9-48016CBD333E}"/>
              </a:ext>
            </a:extLst>
          </p:cNvPr>
          <p:cNvSpPr>
            <a:spLocks noGrp="1"/>
          </p:cNvSpPr>
          <p:nvPr>
            <p:ph type="sldNum" sz="quarter" idx="10"/>
          </p:nvPr>
        </p:nvSpPr>
        <p:spPr/>
        <p:txBody>
          <a:bodyPr/>
          <a:lstStyle/>
          <a:p>
            <a:fld id="{E66D2CC7-F4CF-4117-A897-807AC786776F}" type="slidenum">
              <a:rPr lang="en-US" altLang="zh-CN" smtClean="0"/>
              <a:pPr/>
              <a:t>70</a:t>
            </a:fld>
            <a:endParaRPr lang="en-US" altLang="zh-CN"/>
          </a:p>
        </p:txBody>
      </p:sp>
    </p:spTree>
    <p:extLst>
      <p:ext uri="{BB962C8B-B14F-4D97-AF65-F5344CB8AC3E}">
        <p14:creationId xmlns:p14="http://schemas.microsoft.com/office/powerpoint/2010/main" val="39885578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B8B91-FF53-49AB-AAFE-98785D86A1CE}"/>
              </a:ext>
            </a:extLst>
          </p:cNvPr>
          <p:cNvSpPr>
            <a:spLocks noGrp="1"/>
          </p:cNvSpPr>
          <p:nvPr>
            <p:ph type="title"/>
          </p:nvPr>
        </p:nvSpPr>
        <p:spPr/>
        <p:txBody>
          <a:bodyPr/>
          <a:lstStyle/>
          <a:p>
            <a:r>
              <a:rPr lang="en-US" altLang="zh-CN" kern="0" dirty="0" err="1">
                <a:effectLst/>
                <a:latin typeface="Times New Roman" panose="02020603050405020304" pitchFamily="18" charset="0"/>
                <a:ea typeface="宋体" panose="02010600030101010101" pitchFamily="2" charset="-122"/>
              </a:rPr>
              <a:t>copy_process</a:t>
            </a:r>
            <a:r>
              <a:rPr lang="en-US" altLang="zh-CN" kern="0" dirty="0">
                <a:effectLst/>
                <a:latin typeface="Times New Roman" panose="02020603050405020304" pitchFamily="18" charset="0"/>
                <a:ea typeface="宋体" panose="02010600030101010101" pitchFamily="2" charset="-122"/>
              </a:rPr>
              <a:t>()</a:t>
            </a:r>
            <a:r>
              <a:rPr lang="zh-CN" altLang="en-US" kern="0" dirty="0">
                <a:effectLst/>
                <a:latin typeface="Times New Roman" panose="02020603050405020304" pitchFamily="18" charset="0"/>
                <a:ea typeface="宋体" panose="02010600030101010101" pitchFamily="2" charset="-122"/>
              </a:rPr>
              <a:t>：</a:t>
            </a:r>
            <a:r>
              <a:rPr lang="zh-CN" altLang="zh-CN" kern="0" dirty="0">
                <a:effectLst/>
                <a:latin typeface="Times New Roman" panose="02020603050405020304" pitchFamily="18" charset="0"/>
                <a:ea typeface="宋体" panose="02010600030101010101" pitchFamily="2" charset="-122"/>
                <a:cs typeface="Times New Roman" panose="02020603050405020304" pitchFamily="18" charset="0"/>
              </a:rPr>
              <a:t>实现资源复制</a:t>
            </a:r>
            <a:endParaRPr lang="zh-CN" altLang="en-US" dirty="0"/>
          </a:p>
        </p:txBody>
      </p:sp>
      <p:pic>
        <p:nvPicPr>
          <p:cNvPr id="6" name="内容占位符 5">
            <a:extLst>
              <a:ext uri="{FF2B5EF4-FFF2-40B4-BE49-F238E27FC236}">
                <a16:creationId xmlns:a16="http://schemas.microsoft.com/office/drawing/2014/main" id="{2014DF4A-4C50-1013-4B1F-BC08887E8D7C}"/>
              </a:ext>
            </a:extLst>
          </p:cNvPr>
          <p:cNvPicPr>
            <a:picLocks noGrp="1" noChangeAspect="1"/>
          </p:cNvPicPr>
          <p:nvPr>
            <p:ph idx="1"/>
          </p:nvPr>
        </p:nvPicPr>
        <p:blipFill>
          <a:blip r:embed="rId2"/>
          <a:stretch>
            <a:fillRect/>
          </a:stretch>
        </p:blipFill>
        <p:spPr>
          <a:xfrm>
            <a:off x="395999" y="1116000"/>
            <a:ext cx="11520000" cy="5370297"/>
          </a:xfrm>
        </p:spPr>
      </p:pic>
      <p:sp>
        <p:nvSpPr>
          <p:cNvPr id="4" name="灯片编号占位符 3">
            <a:extLst>
              <a:ext uri="{FF2B5EF4-FFF2-40B4-BE49-F238E27FC236}">
                <a16:creationId xmlns:a16="http://schemas.microsoft.com/office/drawing/2014/main" id="{4CA0AC42-1AC6-46DD-B4B3-D5376E12F21D}"/>
              </a:ext>
            </a:extLst>
          </p:cNvPr>
          <p:cNvSpPr>
            <a:spLocks noGrp="1"/>
          </p:cNvSpPr>
          <p:nvPr>
            <p:ph type="sldNum" sz="quarter" idx="10"/>
          </p:nvPr>
        </p:nvSpPr>
        <p:spPr/>
        <p:txBody>
          <a:bodyPr/>
          <a:lstStyle/>
          <a:p>
            <a:fld id="{E66D2CC7-F4CF-4117-A897-807AC786776F}" type="slidenum">
              <a:rPr lang="en-US" altLang="zh-CN" smtClean="0"/>
              <a:pPr/>
              <a:t>71</a:t>
            </a:fld>
            <a:endParaRPr lang="en-US" altLang="zh-CN"/>
          </a:p>
        </p:txBody>
      </p:sp>
    </p:spTree>
    <p:extLst>
      <p:ext uri="{BB962C8B-B14F-4D97-AF65-F5344CB8AC3E}">
        <p14:creationId xmlns:p14="http://schemas.microsoft.com/office/powerpoint/2010/main" val="38280884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88845-565C-4D7C-BA67-53DADF675103}"/>
              </a:ext>
            </a:extLst>
          </p:cNvPr>
          <p:cNvSpPr>
            <a:spLocks noGrp="1"/>
          </p:cNvSpPr>
          <p:nvPr>
            <p:ph type="title"/>
          </p:nvPr>
        </p:nvSpPr>
        <p:spPr/>
        <p:txBody>
          <a:bodyPr/>
          <a:lstStyle/>
          <a:p>
            <a:r>
              <a:rPr lang="zh-CN" altLang="en-US" b="0" dirty="0"/>
              <a:t>线程切换</a:t>
            </a:r>
          </a:p>
        </p:txBody>
      </p:sp>
      <p:sp>
        <p:nvSpPr>
          <p:cNvPr id="3" name="内容占位符 2">
            <a:extLst>
              <a:ext uri="{FF2B5EF4-FFF2-40B4-BE49-F238E27FC236}">
                <a16:creationId xmlns:a16="http://schemas.microsoft.com/office/drawing/2014/main" id="{05958A92-20A8-468F-869A-3256EC59E461}"/>
              </a:ext>
            </a:extLst>
          </p:cNvPr>
          <p:cNvSpPr>
            <a:spLocks noGrp="1"/>
          </p:cNvSpPr>
          <p:nvPr>
            <p:ph idx="1"/>
          </p:nvPr>
        </p:nvSpPr>
        <p:spPr/>
        <p:txBody>
          <a:bodyPr>
            <a:normAutofit/>
          </a:bodyPr>
          <a:lstStyle/>
          <a:p>
            <a:r>
              <a:rPr lang="zh-CN" altLang="zh-CN" kern="0" dirty="0">
                <a:effectLst/>
                <a:latin typeface="宋体" panose="02010600030101010101" pitchFamily="2" charset="-122"/>
                <a:ea typeface="宋体" panose="02010600030101010101" pitchFamily="2" charset="-122"/>
              </a:rPr>
              <a:t>三个主要步骤： 地址空间切换、内核栈切换和上下文切换。</a:t>
            </a:r>
            <a:endParaRPr lang="zh-CN" altLang="en-US"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FD64BFCD-9747-40E8-805D-0559EA1A79E5}"/>
              </a:ext>
            </a:extLst>
          </p:cNvPr>
          <p:cNvSpPr>
            <a:spLocks noGrp="1"/>
          </p:cNvSpPr>
          <p:nvPr>
            <p:ph type="sldNum" sz="quarter" idx="10"/>
          </p:nvPr>
        </p:nvSpPr>
        <p:spPr/>
        <p:txBody>
          <a:bodyPr/>
          <a:lstStyle/>
          <a:p>
            <a:fld id="{E66D2CC7-F4CF-4117-A897-807AC786776F}" type="slidenum">
              <a:rPr lang="en-US" altLang="zh-CN" smtClean="0"/>
              <a:pPr/>
              <a:t>72</a:t>
            </a:fld>
            <a:endParaRPr lang="en-US" altLang="zh-CN"/>
          </a:p>
        </p:txBody>
      </p:sp>
      <p:pic>
        <p:nvPicPr>
          <p:cNvPr id="7" name="图片 6">
            <a:extLst>
              <a:ext uri="{FF2B5EF4-FFF2-40B4-BE49-F238E27FC236}">
                <a16:creationId xmlns:a16="http://schemas.microsoft.com/office/drawing/2014/main" id="{A3EC5AD0-5BF8-82A0-88EC-311F467F109F}"/>
              </a:ext>
            </a:extLst>
          </p:cNvPr>
          <p:cNvPicPr>
            <a:picLocks noChangeAspect="1"/>
          </p:cNvPicPr>
          <p:nvPr/>
        </p:nvPicPr>
        <p:blipFill>
          <a:blip r:embed="rId2"/>
          <a:stretch>
            <a:fillRect/>
          </a:stretch>
        </p:blipFill>
        <p:spPr>
          <a:xfrm>
            <a:off x="396000" y="1836000"/>
            <a:ext cx="11520000" cy="3695185"/>
          </a:xfrm>
          <a:prstGeom prst="rect">
            <a:avLst/>
          </a:prstGeom>
        </p:spPr>
      </p:pic>
    </p:spTree>
    <p:extLst>
      <p:ext uri="{BB962C8B-B14F-4D97-AF65-F5344CB8AC3E}">
        <p14:creationId xmlns:p14="http://schemas.microsoft.com/office/powerpoint/2010/main" val="11397045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22469-F011-4760-AB9F-A21AA657001F}"/>
              </a:ext>
            </a:extLst>
          </p:cNvPr>
          <p:cNvSpPr>
            <a:spLocks noGrp="1"/>
          </p:cNvSpPr>
          <p:nvPr>
            <p:ph type="title"/>
          </p:nvPr>
        </p:nvSpPr>
        <p:spPr/>
        <p:txBody>
          <a:bodyPr/>
          <a:lstStyle/>
          <a:p>
            <a:r>
              <a:rPr lang="zh-CN" altLang="en-US" b="0" dirty="0"/>
              <a:t>线程切换</a:t>
            </a:r>
          </a:p>
        </p:txBody>
      </p:sp>
      <p:pic>
        <p:nvPicPr>
          <p:cNvPr id="7" name="内容占位符 6">
            <a:extLst>
              <a:ext uri="{FF2B5EF4-FFF2-40B4-BE49-F238E27FC236}">
                <a16:creationId xmlns:a16="http://schemas.microsoft.com/office/drawing/2014/main" id="{B98974C9-18A3-CF38-78E4-970B82997D2E}"/>
              </a:ext>
            </a:extLst>
          </p:cNvPr>
          <p:cNvPicPr>
            <a:picLocks noGrp="1" noChangeAspect="1"/>
          </p:cNvPicPr>
          <p:nvPr>
            <p:ph idx="1"/>
          </p:nvPr>
        </p:nvPicPr>
        <p:blipFill>
          <a:blip r:embed="rId2"/>
          <a:stretch>
            <a:fillRect/>
          </a:stretch>
        </p:blipFill>
        <p:spPr>
          <a:xfrm>
            <a:off x="395999" y="1116000"/>
            <a:ext cx="11520000" cy="5007867"/>
          </a:xfrm>
        </p:spPr>
      </p:pic>
      <p:sp>
        <p:nvSpPr>
          <p:cNvPr id="4" name="灯片编号占位符 3">
            <a:extLst>
              <a:ext uri="{FF2B5EF4-FFF2-40B4-BE49-F238E27FC236}">
                <a16:creationId xmlns:a16="http://schemas.microsoft.com/office/drawing/2014/main" id="{E3B26193-E7B7-4364-9453-6F30B4696BBC}"/>
              </a:ext>
            </a:extLst>
          </p:cNvPr>
          <p:cNvSpPr>
            <a:spLocks noGrp="1"/>
          </p:cNvSpPr>
          <p:nvPr>
            <p:ph type="sldNum" sz="quarter" idx="10"/>
          </p:nvPr>
        </p:nvSpPr>
        <p:spPr/>
        <p:txBody>
          <a:bodyPr/>
          <a:lstStyle/>
          <a:p>
            <a:fld id="{E66D2CC7-F4CF-4117-A897-807AC786776F}" type="slidenum">
              <a:rPr lang="en-US" altLang="zh-CN" smtClean="0"/>
              <a:pPr/>
              <a:t>73</a:t>
            </a:fld>
            <a:endParaRPr lang="en-US" altLang="zh-CN"/>
          </a:p>
        </p:txBody>
      </p:sp>
      <p:sp>
        <p:nvSpPr>
          <p:cNvPr id="5" name="五边形 4">
            <a:hlinkClick r:id="rId3" action="ppaction://hlinksldjump"/>
            <a:extLst>
              <a:ext uri="{FF2B5EF4-FFF2-40B4-BE49-F238E27FC236}">
                <a16:creationId xmlns:a16="http://schemas.microsoft.com/office/drawing/2014/main" id="{DB6B96E2-3A55-F62E-0590-827D461EF942}"/>
              </a:ext>
            </a:extLst>
          </p:cNvPr>
          <p:cNvSpPr/>
          <p:nvPr/>
        </p:nvSpPr>
        <p:spPr bwMode="auto">
          <a:xfrm>
            <a:off x="11406590" y="6264315"/>
            <a:ext cx="720080" cy="540060"/>
          </a:xfrm>
          <a:prstGeom prst="pentagon">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417450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Benefits of Threads</a:t>
            </a:r>
            <a:endParaRPr lang="zh-CN" altLang="en-US" dirty="0"/>
          </a:p>
        </p:txBody>
      </p:sp>
      <p:sp>
        <p:nvSpPr>
          <p:cNvPr id="9220" name="Rectangle 3"/>
          <p:cNvSpPr>
            <a:spLocks noGrp="1" noChangeArrowheads="1"/>
          </p:cNvSpPr>
          <p:nvPr>
            <p:ph idx="1"/>
          </p:nvPr>
        </p:nvSpPr>
        <p:spPr/>
        <p:txBody>
          <a:bodyPr>
            <a:normAutofit/>
          </a:bodyPr>
          <a:lstStyle/>
          <a:p>
            <a:pPr eaLnBrk="1" hangingPunct="1"/>
            <a:r>
              <a:rPr lang="en-US" altLang="zh-CN" dirty="0"/>
              <a:t>Responsiveness</a:t>
            </a:r>
          </a:p>
          <a:p>
            <a:pPr lvl="1"/>
            <a:r>
              <a:rPr lang="en-US" altLang="en-US" dirty="0"/>
              <a:t>may allow continued execution if part of process is blocked, especially important for user interfaces.</a:t>
            </a:r>
            <a:endParaRPr lang="en-US" altLang="zh-CN" dirty="0"/>
          </a:p>
          <a:p>
            <a:pPr lvl="1"/>
            <a:r>
              <a:rPr lang="en-US" altLang="zh-CN" dirty="0"/>
              <a:t>Takes less time to create a new thread than a process.</a:t>
            </a:r>
          </a:p>
          <a:p>
            <a:pPr lvl="1"/>
            <a:r>
              <a:rPr lang="en-US" altLang="zh-CN" dirty="0"/>
              <a:t>Less time to terminate a thread than a process.</a:t>
            </a:r>
          </a:p>
          <a:p>
            <a:pPr lvl="1"/>
            <a:r>
              <a:rPr lang="en-US" altLang="zh-CN" dirty="0"/>
              <a:t>Less time to switch between two threads within the same process.</a:t>
            </a:r>
          </a:p>
          <a:p>
            <a:pPr lvl="1"/>
            <a:r>
              <a:rPr lang="en-US" altLang="zh-CN" dirty="0"/>
              <a:t>Since threads within the same process share memory and files, they can communicate with each other without invoking the kernel.</a:t>
            </a:r>
          </a:p>
          <a:p>
            <a:pPr eaLnBrk="1" hangingPunct="1"/>
            <a:r>
              <a:rPr lang="en-US" altLang="zh-CN" dirty="0"/>
              <a:t>Resource Sharing</a:t>
            </a:r>
          </a:p>
          <a:p>
            <a:pPr eaLnBrk="1" hangingPunct="1"/>
            <a:r>
              <a:rPr lang="en-US" altLang="zh-CN" dirty="0"/>
              <a:t>Economy</a:t>
            </a:r>
          </a:p>
          <a:p>
            <a:pPr eaLnBrk="1" hangingPunct="1"/>
            <a:r>
              <a:rPr lang="en-US" altLang="zh-CN" dirty="0"/>
              <a:t>Utilization of MP Architectures</a:t>
            </a:r>
          </a:p>
        </p:txBody>
      </p:sp>
      <p:sp>
        <p:nvSpPr>
          <p:cNvPr id="9218"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ACD2062-2FC6-4BCD-9BD3-4D6158F634B1}" type="slidenum">
              <a:rPr lang="en-US" altLang="zh-CN" sz="1400">
                <a:latin typeface="Arial" charset="0"/>
              </a:rPr>
              <a:pPr eaLnBrk="1" hangingPunct="1"/>
              <a:t>8</a:t>
            </a:fld>
            <a:endParaRPr lang="en-US" altLang="zh-CN" sz="1400">
              <a:latin typeface="Arial" charset="0"/>
            </a:endParaRPr>
          </a:p>
        </p:txBody>
      </p:sp>
      <p:sp>
        <p:nvSpPr>
          <p:cNvPr id="2" name="圆角矩形 1"/>
          <p:cNvSpPr/>
          <p:nvPr/>
        </p:nvSpPr>
        <p:spPr bwMode="auto">
          <a:xfrm>
            <a:off x="7581165" y="5264588"/>
            <a:ext cx="4194297" cy="720080"/>
          </a:xfrm>
          <a:prstGeom prst="roundRect">
            <a:avLst>
              <a:gd name="adj" fmla="val 7790"/>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ea typeface="楷体" panose="02010609060101010101" pitchFamily="49" charset="-122"/>
                <a:cs typeface="Times New Roman" panose="02020603050405020304" pitchFamily="18" charset="0"/>
              </a:rPr>
              <a:t>资源共享：内存、文件、</a:t>
            </a:r>
            <a:r>
              <a:rPr lang="en-US" altLang="zh-CN" sz="2000" b="1" dirty="0">
                <a:ea typeface="楷体" panose="02010609060101010101" pitchFamily="49" charset="-122"/>
                <a:cs typeface="Times New Roman" panose="02020603050405020304" pitchFamily="18" charset="0"/>
              </a:rPr>
              <a:t>I/O</a:t>
            </a:r>
            <a:r>
              <a:rPr lang="zh-CN" altLang="en-US" sz="2000" b="1" dirty="0">
                <a:ea typeface="楷体" panose="02010609060101010101" pitchFamily="49" charset="-122"/>
                <a:cs typeface="Times New Roman" panose="02020603050405020304" pitchFamily="18" charset="0"/>
              </a:rPr>
              <a:t>设备</a:t>
            </a:r>
            <a:endParaRPr lang="en-US" altLang="zh-CN" sz="2000" b="1" dirty="0">
              <a:ea typeface="楷体" panose="02010609060101010101" pitchFamily="49" charset="-122"/>
              <a:cs typeface="Times New Roman" panose="02020603050405020304" pitchFamily="18" charset="0"/>
            </a:endParaRPr>
          </a:p>
          <a:p>
            <a:r>
              <a:rPr lang="zh-CN" altLang="en-US" sz="2000" b="1" dirty="0">
                <a:ea typeface="楷体" panose="02010609060101010101" pitchFamily="49" charset="-122"/>
                <a:cs typeface="Times New Roman" panose="02020603050405020304" pitchFamily="18" charset="0"/>
              </a:rPr>
              <a:t>效率高：响应快、多处理器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wipe(left)">
                                      <p:cBhvr>
                                        <p:cTn id="7" dur="500"/>
                                        <p:tgtEl>
                                          <p:spTgt spid="9220">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220">
                                            <p:txEl>
                                              <p:pRg st="1" end="1"/>
                                            </p:txEl>
                                          </p:spTgt>
                                        </p:tgtEl>
                                        <p:attrNameLst>
                                          <p:attrName>style.visibility</p:attrName>
                                        </p:attrNameLst>
                                      </p:cBhvr>
                                      <p:to>
                                        <p:strVal val="visible"/>
                                      </p:to>
                                    </p:set>
                                    <p:animEffect transition="in" filter="wipe(left)">
                                      <p:cBhvr>
                                        <p:cTn id="10" dur="500"/>
                                        <p:tgtEl>
                                          <p:spTgt spid="9220">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220">
                                            <p:txEl>
                                              <p:pRg st="2" end="2"/>
                                            </p:txEl>
                                          </p:spTgt>
                                        </p:tgtEl>
                                        <p:attrNameLst>
                                          <p:attrName>style.visibility</p:attrName>
                                        </p:attrNameLst>
                                      </p:cBhvr>
                                      <p:to>
                                        <p:strVal val="visible"/>
                                      </p:to>
                                    </p:set>
                                    <p:animEffect transition="in" filter="wipe(left)">
                                      <p:cBhvr>
                                        <p:cTn id="13" dur="500"/>
                                        <p:tgtEl>
                                          <p:spTgt spid="9220">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220">
                                            <p:txEl>
                                              <p:pRg st="3" end="3"/>
                                            </p:txEl>
                                          </p:spTgt>
                                        </p:tgtEl>
                                        <p:attrNameLst>
                                          <p:attrName>style.visibility</p:attrName>
                                        </p:attrNameLst>
                                      </p:cBhvr>
                                      <p:to>
                                        <p:strVal val="visible"/>
                                      </p:to>
                                    </p:set>
                                    <p:animEffect transition="in" filter="wipe(left)">
                                      <p:cBhvr>
                                        <p:cTn id="16" dur="500"/>
                                        <p:tgtEl>
                                          <p:spTgt spid="9220">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220">
                                            <p:txEl>
                                              <p:pRg st="4" end="4"/>
                                            </p:txEl>
                                          </p:spTgt>
                                        </p:tgtEl>
                                        <p:attrNameLst>
                                          <p:attrName>style.visibility</p:attrName>
                                        </p:attrNameLst>
                                      </p:cBhvr>
                                      <p:to>
                                        <p:strVal val="visible"/>
                                      </p:to>
                                    </p:set>
                                    <p:animEffect transition="in" filter="wipe(left)">
                                      <p:cBhvr>
                                        <p:cTn id="19" dur="500"/>
                                        <p:tgtEl>
                                          <p:spTgt spid="9220">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220">
                                            <p:txEl>
                                              <p:pRg st="5" end="5"/>
                                            </p:txEl>
                                          </p:spTgt>
                                        </p:tgtEl>
                                        <p:attrNameLst>
                                          <p:attrName>style.visibility</p:attrName>
                                        </p:attrNameLst>
                                      </p:cBhvr>
                                      <p:to>
                                        <p:strVal val="visible"/>
                                      </p:to>
                                    </p:set>
                                    <p:animEffect transition="in" filter="wipe(left)">
                                      <p:cBhvr>
                                        <p:cTn id="22" dur="500"/>
                                        <p:tgtEl>
                                          <p:spTgt spid="922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20">
                                            <p:txEl>
                                              <p:pRg st="6" end="6"/>
                                            </p:txEl>
                                          </p:spTgt>
                                        </p:tgtEl>
                                        <p:attrNameLst>
                                          <p:attrName>style.visibility</p:attrName>
                                        </p:attrNameLst>
                                      </p:cBhvr>
                                      <p:to>
                                        <p:strVal val="visible"/>
                                      </p:to>
                                    </p:set>
                                    <p:animEffect transition="in" filter="wipe(left)">
                                      <p:cBhvr>
                                        <p:cTn id="27" dur="500"/>
                                        <p:tgtEl>
                                          <p:spTgt spid="922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20">
                                            <p:txEl>
                                              <p:pRg st="7" end="7"/>
                                            </p:txEl>
                                          </p:spTgt>
                                        </p:tgtEl>
                                        <p:attrNameLst>
                                          <p:attrName>style.visibility</p:attrName>
                                        </p:attrNameLst>
                                      </p:cBhvr>
                                      <p:to>
                                        <p:strVal val="visible"/>
                                      </p:to>
                                    </p:set>
                                    <p:animEffect transition="in" filter="wipe(left)">
                                      <p:cBhvr>
                                        <p:cTn id="32" dur="500"/>
                                        <p:tgtEl>
                                          <p:spTgt spid="922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20">
                                            <p:txEl>
                                              <p:pRg st="8" end="8"/>
                                            </p:txEl>
                                          </p:spTgt>
                                        </p:tgtEl>
                                        <p:attrNameLst>
                                          <p:attrName>style.visibility</p:attrName>
                                        </p:attrNameLst>
                                      </p:cBhvr>
                                      <p:to>
                                        <p:strVal val="visible"/>
                                      </p:to>
                                    </p:set>
                                    <p:animEffect transition="in" filter="wipe(left)">
                                      <p:cBhvr>
                                        <p:cTn id="37" dur="500"/>
                                        <p:tgtEl>
                                          <p:spTgt spid="9220">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solidFill>
            <a:srgbClr val="002060"/>
          </a:solidFill>
        </p:spPr>
        <p:txBody>
          <a:bodyPr/>
          <a:lstStyle/>
          <a:p>
            <a:r>
              <a:rPr lang="en-US" altLang="zh-CN" dirty="0"/>
              <a:t>Multithreading</a:t>
            </a:r>
          </a:p>
        </p:txBody>
      </p:sp>
      <p:sp>
        <p:nvSpPr>
          <p:cNvPr id="210947" name="Rectangle 3"/>
          <p:cNvSpPr>
            <a:spLocks noGrp="1" noChangeArrowheads="1"/>
          </p:cNvSpPr>
          <p:nvPr>
            <p:ph idx="1"/>
          </p:nvPr>
        </p:nvSpPr>
        <p:spPr/>
        <p:txBody>
          <a:bodyPr/>
          <a:lstStyle/>
          <a:p>
            <a:r>
              <a:rPr lang="en-US" altLang="zh-CN" dirty="0"/>
              <a:t>MS-DOS supports a single thread.</a:t>
            </a:r>
          </a:p>
          <a:p>
            <a:r>
              <a:rPr lang="en-US" altLang="zh-CN" dirty="0"/>
              <a:t>UNIX supports multiple user processes but only supports one thread per process.</a:t>
            </a:r>
          </a:p>
          <a:p>
            <a:r>
              <a:rPr lang="en-US" altLang="zh-CN" dirty="0"/>
              <a:t>Windows, Solaris, Linux, Mach, and OS/2 support multiple threads.</a:t>
            </a:r>
          </a:p>
          <a:p>
            <a:endParaRPr lang="en-US" altLang="zh-CN" dirty="0"/>
          </a:p>
        </p:txBody>
      </p:sp>
      <p:sp>
        <p:nvSpPr>
          <p:cNvPr id="5"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B74DCFF-2850-4537-9692-B1FA751A61C2}" type="slidenum">
              <a:rPr lang="en-US" altLang="zh-CN" sz="1400">
                <a:latin typeface="Arial" charset="0"/>
              </a:rPr>
              <a:pPr eaLnBrk="1" hangingPunct="1"/>
              <a:t>9</a:t>
            </a:fld>
            <a:endParaRPr lang="en-US" altLang="zh-CN" sz="1400" dirty="0">
              <a:latin typeface="Arial" charset="0"/>
            </a:endParaRPr>
          </a:p>
        </p:txBody>
      </p:sp>
      <p:pic>
        <p:nvPicPr>
          <p:cNvPr id="849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218" y="3437251"/>
            <a:ext cx="1879579"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9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5580" y="3429000"/>
            <a:ext cx="3264000"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9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5940" y="3429000"/>
            <a:ext cx="3991579"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9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8957" y="3411125"/>
            <a:ext cx="2455579"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595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wipe(left)">
                                      <p:cBhvr>
                                        <p:cTn id="7" dur="500"/>
                                        <p:tgtEl>
                                          <p:spTgt spid="210947">
                                            <p:txEl>
                                              <p:pRg st="0" end="0"/>
                                            </p:txEl>
                                          </p:spTgt>
                                        </p:tgtEl>
                                      </p:cBhvr>
                                    </p:animEffect>
                                  </p:childTnLst>
                                </p:cTn>
                              </p:par>
                            </p:childTnLst>
                          </p:cTn>
                        </p:par>
                        <p:par>
                          <p:cTn id="8" fill="hold" nodeType="withGroup">
                            <p:stCondLst>
                              <p:cond delay="500"/>
                            </p:stCondLst>
                            <p:childTnLst>
                              <p:par>
                                <p:cTn id="9" presetID="16" presetClass="entr" presetSubtype="21" fill="hold" nodeType="afterEffect">
                                  <p:stCondLst>
                                    <p:cond delay="0"/>
                                  </p:stCondLst>
                                  <p:childTnLst>
                                    <p:set>
                                      <p:cBhvr>
                                        <p:cTn id="10" dur="1" fill="hold">
                                          <p:stCondLst>
                                            <p:cond delay="0"/>
                                          </p:stCondLst>
                                        </p:cTn>
                                        <p:tgtEl>
                                          <p:spTgt spid="84994"/>
                                        </p:tgtEl>
                                        <p:attrNameLst>
                                          <p:attrName>style.visibility</p:attrName>
                                        </p:attrNameLst>
                                      </p:cBhvr>
                                      <p:to>
                                        <p:strVal val="visible"/>
                                      </p:to>
                                    </p:set>
                                    <p:animEffect transition="in" filter="barn(inVertical)">
                                      <p:cBhvr>
                                        <p:cTn id="11" dur="500"/>
                                        <p:tgtEl>
                                          <p:spTgt spid="8499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0947">
                                            <p:txEl>
                                              <p:pRg st="1" end="1"/>
                                            </p:txEl>
                                          </p:spTgt>
                                        </p:tgtEl>
                                        <p:attrNameLst>
                                          <p:attrName>style.visibility</p:attrName>
                                        </p:attrNameLst>
                                      </p:cBhvr>
                                      <p:to>
                                        <p:strVal val="visible"/>
                                      </p:to>
                                    </p:set>
                                    <p:animEffect transition="in" filter="wipe(left)">
                                      <p:cBhvr>
                                        <p:cTn id="16" dur="500"/>
                                        <p:tgtEl>
                                          <p:spTgt spid="210947">
                                            <p:txEl>
                                              <p:pRg st="1" end="1"/>
                                            </p:txEl>
                                          </p:spTgt>
                                        </p:tgtEl>
                                      </p:cBhvr>
                                    </p:animEffect>
                                  </p:childTnLst>
                                </p:cTn>
                              </p:par>
                            </p:childTnLst>
                          </p:cTn>
                        </p:par>
                        <p:par>
                          <p:cTn id="17" fill="hold" nodeType="withGroup">
                            <p:stCondLst>
                              <p:cond delay="500"/>
                            </p:stCondLst>
                            <p:childTnLst>
                              <p:par>
                                <p:cTn id="18" presetID="16" presetClass="entr" presetSubtype="21" fill="hold" nodeType="afterEffect">
                                  <p:stCondLst>
                                    <p:cond delay="0"/>
                                  </p:stCondLst>
                                  <p:childTnLst>
                                    <p:set>
                                      <p:cBhvr>
                                        <p:cTn id="19" dur="1" fill="hold">
                                          <p:stCondLst>
                                            <p:cond delay="0"/>
                                          </p:stCondLst>
                                        </p:cTn>
                                        <p:tgtEl>
                                          <p:spTgt spid="84995"/>
                                        </p:tgtEl>
                                        <p:attrNameLst>
                                          <p:attrName>style.visibility</p:attrName>
                                        </p:attrNameLst>
                                      </p:cBhvr>
                                      <p:to>
                                        <p:strVal val="visible"/>
                                      </p:to>
                                    </p:set>
                                    <p:animEffect transition="in" filter="barn(inVertical)">
                                      <p:cBhvr>
                                        <p:cTn id="20" dur="500"/>
                                        <p:tgtEl>
                                          <p:spTgt spid="8499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0947">
                                            <p:txEl>
                                              <p:pRg st="2" end="2"/>
                                            </p:txEl>
                                          </p:spTgt>
                                        </p:tgtEl>
                                        <p:attrNameLst>
                                          <p:attrName>style.visibility</p:attrName>
                                        </p:attrNameLst>
                                      </p:cBhvr>
                                      <p:to>
                                        <p:strVal val="visible"/>
                                      </p:to>
                                    </p:set>
                                    <p:animEffect transition="in" filter="wipe(left)">
                                      <p:cBhvr>
                                        <p:cTn id="25" dur="500"/>
                                        <p:tgtEl>
                                          <p:spTgt spid="210947">
                                            <p:txEl>
                                              <p:pRg st="2" end="2"/>
                                            </p:txEl>
                                          </p:spTgt>
                                        </p:tgtEl>
                                      </p:cBhvr>
                                    </p:animEffect>
                                  </p:childTnLst>
                                </p:cTn>
                              </p:par>
                            </p:childTnLst>
                          </p:cTn>
                        </p:par>
                        <p:par>
                          <p:cTn id="26" fill="hold">
                            <p:stCondLst>
                              <p:cond delay="500"/>
                            </p:stCondLst>
                            <p:childTnLst>
                              <p:par>
                                <p:cTn id="27" presetID="16" presetClass="entr" presetSubtype="21" fill="hold" nodeType="afterEffect">
                                  <p:stCondLst>
                                    <p:cond delay="0"/>
                                  </p:stCondLst>
                                  <p:childTnLst>
                                    <p:set>
                                      <p:cBhvr>
                                        <p:cTn id="28" dur="1" fill="hold">
                                          <p:stCondLst>
                                            <p:cond delay="0"/>
                                          </p:stCondLst>
                                        </p:cTn>
                                        <p:tgtEl>
                                          <p:spTgt spid="84996"/>
                                        </p:tgtEl>
                                        <p:attrNameLst>
                                          <p:attrName>style.visibility</p:attrName>
                                        </p:attrNameLst>
                                      </p:cBhvr>
                                      <p:to>
                                        <p:strVal val="visible"/>
                                      </p:to>
                                    </p:set>
                                    <p:animEffect transition="in" filter="barn(inVertical)">
                                      <p:cBhvr>
                                        <p:cTn id="29" dur="500"/>
                                        <p:tgtEl>
                                          <p:spTgt spid="84996"/>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84997"/>
                                        </p:tgtEl>
                                        <p:attrNameLst>
                                          <p:attrName>style.visibility</p:attrName>
                                        </p:attrNameLst>
                                      </p:cBhvr>
                                      <p:to>
                                        <p:strVal val="visible"/>
                                      </p:to>
                                    </p:set>
                                    <p:animEffect transition="in" filter="barn(inVertical)">
                                      <p:cBhvr>
                                        <p:cTn id="34"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uiExpand="1" build="p"/>
    </p:bldLst>
  </p:timing>
</p:sld>
</file>

<file path=ppt/theme/theme1.xml><?xml version="1.0" encoding="utf-8"?>
<a:theme xmlns:a="http://schemas.openxmlformats.org/drawingml/2006/main" name="2_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5454</TotalTime>
  <Words>4475</Words>
  <Application>Microsoft Office PowerPoint</Application>
  <PresentationFormat>宽屏</PresentationFormat>
  <Paragraphs>644</Paragraphs>
  <Slides>73</Slides>
  <Notes>41</Notes>
  <HiddenSlides>2</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83" baseType="lpstr">
      <vt:lpstr>Monotype Sorts</vt:lpstr>
      <vt:lpstr>黑体</vt:lpstr>
      <vt:lpstr>楷体</vt:lpstr>
      <vt:lpstr>宋体</vt:lpstr>
      <vt:lpstr>Arial</vt:lpstr>
      <vt:lpstr>Courier New</vt:lpstr>
      <vt:lpstr>Times New Roman</vt:lpstr>
      <vt:lpstr>Wingdings</vt:lpstr>
      <vt:lpstr>2_领带型模板</vt:lpstr>
      <vt:lpstr>剪辑</vt:lpstr>
      <vt:lpstr>Chapter 4  Threads</vt:lpstr>
      <vt:lpstr>教学内容、目标与要求</vt:lpstr>
      <vt:lpstr>Contents </vt:lpstr>
      <vt:lpstr>4.1  Overview</vt:lpstr>
      <vt:lpstr>Overview</vt:lpstr>
      <vt:lpstr>Single-threaded and Multithreaded Processes</vt:lpstr>
      <vt:lpstr>Motivation</vt:lpstr>
      <vt:lpstr>Benefits of Threads</vt:lpstr>
      <vt:lpstr>Multithreading</vt:lpstr>
      <vt:lpstr>Example of Uses of Threads in a Single-User Multiprocessing System</vt:lpstr>
      <vt:lpstr>Threads</vt:lpstr>
      <vt:lpstr>Multicore Programming</vt:lpstr>
      <vt:lpstr>Multicore Programming</vt:lpstr>
      <vt:lpstr>Multicore Programming</vt:lpstr>
      <vt:lpstr>Programming Challenges </vt:lpstr>
      <vt:lpstr>4.2  Multithreading Models</vt:lpstr>
      <vt:lpstr>User Threads</vt:lpstr>
      <vt:lpstr>Many-to-One Model</vt:lpstr>
      <vt:lpstr>ULT States vs. Process States </vt:lpstr>
      <vt:lpstr>One-to-One Model</vt:lpstr>
      <vt:lpstr>Many-to-Many Model</vt:lpstr>
      <vt:lpstr>Two-level Model</vt:lpstr>
      <vt:lpstr>Comparison of these three models</vt:lpstr>
      <vt:lpstr>Comparison of these three models</vt:lpstr>
      <vt:lpstr>4.3  Thread Libraries</vt:lpstr>
      <vt:lpstr>Global data and local data</vt:lpstr>
      <vt:lpstr>Strategies for Creating Multiple Threads</vt:lpstr>
      <vt:lpstr>Strategies for Creating Multiple Threads</vt:lpstr>
      <vt:lpstr>Pthreads</vt:lpstr>
      <vt:lpstr>Multithreaded C program using the Pthreads API</vt:lpstr>
      <vt:lpstr>Multithreaded C program using the Pthreads API</vt:lpstr>
      <vt:lpstr>Example 1: creates 1 thread</vt:lpstr>
      <vt:lpstr>Example 2:</vt:lpstr>
      <vt:lpstr>Example 3:</vt:lpstr>
      <vt:lpstr>Wait for multiple child threads</vt:lpstr>
      <vt:lpstr>Example 4: creates 2 threads</vt:lpstr>
      <vt:lpstr>Example 4: creates 2 threads</vt:lpstr>
      <vt:lpstr>Windows threads</vt:lpstr>
      <vt:lpstr>Multithreaded C program using Windows API</vt:lpstr>
      <vt:lpstr>Multithreaded C program using Windows API</vt:lpstr>
      <vt:lpstr>Example 5: WaitForSingleObject</vt:lpstr>
      <vt:lpstr>Wait for multiple child threads</vt:lpstr>
      <vt:lpstr>Example 6: WaitForMultipleObjects</vt:lpstr>
      <vt:lpstr>Example 6: WaitForMultipleObjects</vt:lpstr>
      <vt:lpstr>Java Threads</vt:lpstr>
      <vt:lpstr>Java Thread States </vt:lpstr>
      <vt:lpstr>4.4  Threading Issues</vt:lpstr>
      <vt:lpstr>1. The fork() and exec() system calls</vt:lpstr>
      <vt:lpstr>2. Thread cancellation</vt:lpstr>
      <vt:lpstr>Thread cancellation</vt:lpstr>
      <vt:lpstr>3. Signal handling </vt:lpstr>
      <vt:lpstr>Signal handling</vt:lpstr>
      <vt:lpstr>Signal handling</vt:lpstr>
      <vt:lpstr>4. Thread pools</vt:lpstr>
      <vt:lpstr>5. Thread-specific data</vt:lpstr>
      <vt:lpstr>POSIX API</vt:lpstr>
      <vt:lpstr>6. Scheduler Activations</vt:lpstr>
      <vt:lpstr>Scheduler Activations</vt:lpstr>
      <vt:lpstr>Scheduler Activations</vt:lpstr>
      <vt:lpstr>4.5  Operating-system examples</vt:lpstr>
      <vt:lpstr>Exercise 1</vt:lpstr>
      <vt:lpstr>课后作业及研究性学习</vt:lpstr>
      <vt:lpstr>multithreaded programming</vt:lpstr>
      <vt:lpstr>A1：openEuler 线程实现</vt:lpstr>
      <vt:lpstr>openEuler 线程</vt:lpstr>
      <vt:lpstr>openEuler中线程的实现</vt:lpstr>
      <vt:lpstr>NPTL中的API</vt:lpstr>
      <vt:lpstr>线程创建</vt:lpstr>
      <vt:lpstr>pthread_create()的创建流程</vt:lpstr>
      <vt:lpstr>copy_process()：实现资源复制</vt:lpstr>
      <vt:lpstr>copy_process()：实现资源复制</vt:lpstr>
      <vt:lpstr>线程切换</vt:lpstr>
      <vt:lpstr>线程切换</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dc:title>
  <dc:creator>Li Wensheng</dc:creator>
  <cp:lastModifiedBy>wensheng li</cp:lastModifiedBy>
  <cp:revision>390</cp:revision>
  <cp:lastPrinted>2002-07-19T08:01:10Z</cp:lastPrinted>
  <dcterms:created xsi:type="dcterms:W3CDTF">2002-06-11T01:14:55Z</dcterms:created>
  <dcterms:modified xsi:type="dcterms:W3CDTF">2024-09-03T02:19:33Z</dcterms:modified>
</cp:coreProperties>
</file>