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102"/>
  </p:notesMasterIdLst>
  <p:handoutMasterIdLst>
    <p:handoutMasterId r:id="rId103"/>
  </p:handoutMasterIdLst>
  <p:sldIdLst>
    <p:sldId id="437" r:id="rId2"/>
    <p:sldId id="435" r:id="rId3"/>
    <p:sldId id="394" r:id="rId4"/>
    <p:sldId id="395" r:id="rId5"/>
    <p:sldId id="269" r:id="rId6"/>
    <p:sldId id="270" r:id="rId7"/>
    <p:sldId id="271" r:id="rId8"/>
    <p:sldId id="398" r:id="rId9"/>
    <p:sldId id="280" r:id="rId10"/>
    <p:sldId id="281" r:id="rId11"/>
    <p:sldId id="399" r:id="rId12"/>
    <p:sldId id="284" r:id="rId13"/>
    <p:sldId id="286" r:id="rId14"/>
    <p:sldId id="287" r:id="rId15"/>
    <p:sldId id="288" r:id="rId16"/>
    <p:sldId id="438" r:id="rId17"/>
    <p:sldId id="401" r:id="rId18"/>
    <p:sldId id="362" r:id="rId19"/>
    <p:sldId id="363" r:id="rId20"/>
    <p:sldId id="293" r:id="rId21"/>
    <p:sldId id="294" r:id="rId22"/>
    <p:sldId id="389" r:id="rId23"/>
    <p:sldId id="390" r:id="rId24"/>
    <p:sldId id="391" r:id="rId25"/>
    <p:sldId id="392" r:id="rId26"/>
    <p:sldId id="433" r:id="rId27"/>
    <p:sldId id="434" r:id="rId28"/>
    <p:sldId id="402" r:id="rId29"/>
    <p:sldId id="364" r:id="rId30"/>
    <p:sldId id="387" r:id="rId31"/>
    <p:sldId id="297" r:id="rId32"/>
    <p:sldId id="366" r:id="rId33"/>
    <p:sldId id="367" r:id="rId34"/>
    <p:sldId id="368" r:id="rId35"/>
    <p:sldId id="403" r:id="rId36"/>
    <p:sldId id="299" r:id="rId37"/>
    <p:sldId id="300" r:id="rId38"/>
    <p:sldId id="302" r:id="rId39"/>
    <p:sldId id="372" r:id="rId40"/>
    <p:sldId id="303" r:id="rId41"/>
    <p:sldId id="462" r:id="rId42"/>
    <p:sldId id="465" r:id="rId43"/>
    <p:sldId id="464" r:id="rId44"/>
    <p:sldId id="463" r:id="rId45"/>
    <p:sldId id="520" r:id="rId46"/>
    <p:sldId id="304" r:id="rId47"/>
    <p:sldId id="404" r:id="rId48"/>
    <p:sldId id="405" r:id="rId49"/>
    <p:sldId id="308" r:id="rId50"/>
    <p:sldId id="360" r:id="rId51"/>
    <p:sldId id="380" r:id="rId52"/>
    <p:sldId id="467" r:id="rId53"/>
    <p:sldId id="466" r:id="rId54"/>
    <p:sldId id="521" r:id="rId55"/>
    <p:sldId id="311" r:id="rId56"/>
    <p:sldId id="408" r:id="rId57"/>
    <p:sldId id="409" r:id="rId58"/>
    <p:sldId id="410" r:id="rId59"/>
    <p:sldId id="411" r:id="rId60"/>
    <p:sldId id="357" r:id="rId61"/>
    <p:sldId id="421" r:id="rId62"/>
    <p:sldId id="417" r:id="rId63"/>
    <p:sldId id="418" r:id="rId64"/>
    <p:sldId id="419" r:id="rId65"/>
    <p:sldId id="343" r:id="rId66"/>
    <p:sldId id="428" r:id="rId67"/>
    <p:sldId id="427" r:id="rId68"/>
    <p:sldId id="348" r:id="rId69"/>
    <p:sldId id="429" r:id="rId70"/>
    <p:sldId id="333" r:id="rId71"/>
    <p:sldId id="388" r:id="rId72"/>
    <p:sldId id="459" r:id="rId73"/>
    <p:sldId id="469" r:id="rId74"/>
    <p:sldId id="460" r:id="rId75"/>
    <p:sldId id="470" r:id="rId76"/>
    <p:sldId id="258" r:id="rId77"/>
    <p:sldId id="263" r:id="rId78"/>
    <p:sldId id="259" r:id="rId79"/>
    <p:sldId id="261" r:id="rId80"/>
    <p:sldId id="260" r:id="rId81"/>
    <p:sldId id="262" r:id="rId82"/>
    <p:sldId id="440" r:id="rId83"/>
    <p:sldId id="442" r:id="rId84"/>
    <p:sldId id="436" r:id="rId85"/>
    <p:sldId id="443" r:id="rId86"/>
    <p:sldId id="444" r:id="rId87"/>
    <p:sldId id="445" r:id="rId88"/>
    <p:sldId id="446" r:id="rId89"/>
    <p:sldId id="447" r:id="rId90"/>
    <p:sldId id="448" r:id="rId91"/>
    <p:sldId id="449" r:id="rId92"/>
    <p:sldId id="450" r:id="rId93"/>
    <p:sldId id="451" r:id="rId94"/>
    <p:sldId id="452" r:id="rId95"/>
    <p:sldId id="453" r:id="rId96"/>
    <p:sldId id="454" r:id="rId97"/>
    <p:sldId id="455" r:id="rId98"/>
    <p:sldId id="456" r:id="rId99"/>
    <p:sldId id="457" r:id="rId100"/>
    <p:sldId id="458" r:id="rId101"/>
  </p:sldIdLst>
  <p:sldSz cx="12192000" cy="6858000"/>
  <p:notesSz cx="9942513" cy="6815138"/>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47">
          <p15:clr>
            <a:srgbClr val="A4A3A4"/>
          </p15:clr>
        </p15:guide>
        <p15:guide id="2" pos="3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3300"/>
    <a:srgbClr val="0000FF"/>
    <a:srgbClr val="00FFFF"/>
    <a:srgbClr val="66FFFF"/>
    <a:srgbClr val="66FF66"/>
    <a:srgbClr val="FFFF00"/>
    <a:srgbClr val="008000"/>
    <a:srgbClr val="0033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64" autoAdjust="0"/>
  </p:normalViewPr>
  <p:slideViewPr>
    <p:cSldViewPr>
      <p:cViewPr varScale="1">
        <p:scale>
          <a:sx n="63" d="100"/>
          <a:sy n="63" d="100"/>
        </p:scale>
        <p:origin x="586" y="51"/>
      </p:cViewPr>
      <p:guideLst>
        <p:guide orient="horz" pos="2160"/>
        <p:guide pos="3840"/>
      </p:guideLst>
    </p:cSldViewPr>
  </p:slideViewPr>
  <p:notesTextViewPr>
    <p:cViewPr>
      <p:scale>
        <a:sx n="3" d="2"/>
        <a:sy n="3" d="2"/>
      </p:scale>
      <p:origin x="0" y="0"/>
    </p:cViewPr>
  </p:notesTextViewPr>
  <p:sorterViewPr>
    <p:cViewPr>
      <p:scale>
        <a:sx n="66" d="100"/>
        <a:sy n="66" d="100"/>
      </p:scale>
      <p:origin x="0" y="0"/>
    </p:cViewPr>
  </p:sorterViewPr>
  <p:notesViewPr>
    <p:cSldViewPr>
      <p:cViewPr>
        <p:scale>
          <a:sx n="75" d="100"/>
          <a:sy n="75" d="100"/>
        </p:scale>
        <p:origin x="-1404" y="702"/>
      </p:cViewPr>
      <p:guideLst>
        <p:guide orient="horz" pos="2147"/>
        <p:guide pos="3132"/>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defTabSz="957263">
              <a:defRPr sz="1300" smtClean="0"/>
            </a:lvl1pPr>
          </a:lstStyle>
          <a:p>
            <a:pPr>
              <a:defRPr/>
            </a:pPr>
            <a:endParaRPr lang="en-US" altLang="zh-CN"/>
          </a:p>
        </p:txBody>
      </p:sp>
      <p:sp>
        <p:nvSpPr>
          <p:cNvPr id="32771" name="Rectangle 3"/>
          <p:cNvSpPr>
            <a:spLocks noGrp="1" noChangeArrowheads="1"/>
          </p:cNvSpPr>
          <p:nvPr>
            <p:ph type="dt" sz="quarter" idx="1"/>
          </p:nvPr>
        </p:nvSpPr>
        <p:spPr bwMode="auto">
          <a:xfrm>
            <a:off x="5634038"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algn="r" defTabSz="957263">
              <a:defRPr sz="1300" smtClean="0"/>
            </a:lvl1pPr>
          </a:lstStyle>
          <a:p>
            <a:pPr>
              <a:defRPr/>
            </a:pPr>
            <a:endParaRPr lang="en-US" altLang="zh-CN"/>
          </a:p>
        </p:txBody>
      </p:sp>
      <p:sp>
        <p:nvSpPr>
          <p:cNvPr id="32772" name="Rectangle 4"/>
          <p:cNvSpPr>
            <a:spLocks noGrp="1" noChangeArrowheads="1"/>
          </p:cNvSpPr>
          <p:nvPr>
            <p:ph type="ftr" sz="quarter" idx="2"/>
          </p:nvPr>
        </p:nvSpPr>
        <p:spPr bwMode="auto">
          <a:xfrm>
            <a:off x="0"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defTabSz="957263">
              <a:defRPr sz="1300" smtClean="0"/>
            </a:lvl1pPr>
          </a:lstStyle>
          <a:p>
            <a:pPr>
              <a:defRPr/>
            </a:pPr>
            <a:endParaRPr lang="en-US" altLang="zh-CN"/>
          </a:p>
        </p:txBody>
      </p:sp>
      <p:sp>
        <p:nvSpPr>
          <p:cNvPr id="32773" name="Rectangle 5"/>
          <p:cNvSpPr>
            <a:spLocks noGrp="1" noChangeArrowheads="1"/>
          </p:cNvSpPr>
          <p:nvPr>
            <p:ph type="sldNum" sz="quarter" idx="3"/>
          </p:nvPr>
        </p:nvSpPr>
        <p:spPr bwMode="auto">
          <a:xfrm>
            <a:off x="5634038"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algn="r" defTabSz="957263">
              <a:defRPr sz="1300" smtClean="0"/>
            </a:lvl1pPr>
          </a:lstStyle>
          <a:p>
            <a:pPr>
              <a:defRPr/>
            </a:pPr>
            <a:fld id="{D40EF2DB-1BFC-40E0-9ED5-1101F64AF640}" type="slidenum">
              <a:rPr lang="en-US" altLang="zh-CN"/>
              <a:pPr>
                <a:defRPr/>
              </a:pPr>
              <a:t>‹#›</a:t>
            </a:fld>
            <a:endParaRPr lang="en-US" altLang="zh-CN"/>
          </a:p>
        </p:txBody>
      </p:sp>
    </p:spTree>
    <p:extLst>
      <p:ext uri="{BB962C8B-B14F-4D97-AF65-F5344CB8AC3E}">
        <p14:creationId xmlns:p14="http://schemas.microsoft.com/office/powerpoint/2010/main" val="9473158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defTabSz="957263">
              <a:defRPr sz="1300" smtClean="0"/>
            </a:lvl1pPr>
          </a:lstStyle>
          <a:p>
            <a:pPr>
              <a:defRPr/>
            </a:pPr>
            <a:endParaRPr lang="en-US" altLang="zh-CN"/>
          </a:p>
        </p:txBody>
      </p:sp>
      <p:sp>
        <p:nvSpPr>
          <p:cNvPr id="6147" name="Rectangle 3"/>
          <p:cNvSpPr>
            <a:spLocks noGrp="1" noChangeArrowheads="1"/>
          </p:cNvSpPr>
          <p:nvPr>
            <p:ph type="dt" idx="1"/>
          </p:nvPr>
        </p:nvSpPr>
        <p:spPr bwMode="auto">
          <a:xfrm>
            <a:off x="5634038" y="0"/>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lvl1pPr algn="r" defTabSz="957263">
              <a:defRPr sz="1300" smtClean="0"/>
            </a:lvl1pPr>
          </a:lstStyle>
          <a:p>
            <a:pPr>
              <a:defRPr/>
            </a:pPr>
            <a:endParaRPr lang="en-US" altLang="zh-CN"/>
          </a:p>
        </p:txBody>
      </p:sp>
      <p:sp>
        <p:nvSpPr>
          <p:cNvPr id="80900" name="Rectangle 4"/>
          <p:cNvSpPr>
            <a:spLocks noGrp="1" noRot="1" noChangeAspect="1" noChangeArrowheads="1" noTextEdit="1"/>
          </p:cNvSpPr>
          <p:nvPr>
            <p:ph type="sldImg" idx="2"/>
          </p:nvPr>
        </p:nvSpPr>
        <p:spPr bwMode="auto">
          <a:xfrm>
            <a:off x="2701925" y="512763"/>
            <a:ext cx="4537075" cy="2552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1323975" y="3294063"/>
            <a:ext cx="7294563"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p:cNvSpPr>
            <a:spLocks noGrp="1" noChangeArrowheads="1"/>
          </p:cNvSpPr>
          <p:nvPr>
            <p:ph type="ftr" sz="quarter" idx="4"/>
          </p:nvPr>
        </p:nvSpPr>
        <p:spPr bwMode="auto">
          <a:xfrm>
            <a:off x="0"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defTabSz="957263">
              <a:defRPr sz="1300" smtClean="0"/>
            </a:lvl1pPr>
          </a:lstStyle>
          <a:p>
            <a:pPr>
              <a:defRPr/>
            </a:pPr>
            <a:endParaRPr lang="en-US" altLang="zh-CN"/>
          </a:p>
        </p:txBody>
      </p:sp>
      <p:sp>
        <p:nvSpPr>
          <p:cNvPr id="6151" name="Rectangle 7"/>
          <p:cNvSpPr>
            <a:spLocks noGrp="1" noChangeArrowheads="1"/>
          </p:cNvSpPr>
          <p:nvPr>
            <p:ph type="sldNum" sz="quarter" idx="5"/>
          </p:nvPr>
        </p:nvSpPr>
        <p:spPr bwMode="auto">
          <a:xfrm>
            <a:off x="5634038" y="6475413"/>
            <a:ext cx="4308475" cy="33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5750" tIns="47875" rIns="95750" bIns="47875" numCol="1" anchor="b" anchorCtr="0" compatLnSpc="1">
            <a:prstTxWarp prst="textNoShape">
              <a:avLst/>
            </a:prstTxWarp>
          </a:bodyPr>
          <a:lstStyle>
            <a:lvl1pPr algn="r" defTabSz="957263">
              <a:defRPr sz="1300" smtClean="0"/>
            </a:lvl1pPr>
          </a:lstStyle>
          <a:p>
            <a:pPr>
              <a:defRPr/>
            </a:pPr>
            <a:fld id="{8DF89A40-911B-4311-A38A-F3E5253258B7}" type="slidenum">
              <a:rPr lang="en-US" altLang="zh-CN"/>
              <a:pPr>
                <a:defRPr/>
              </a:pPr>
              <a:t>‹#›</a:t>
            </a:fld>
            <a:endParaRPr lang="en-US" altLang="zh-CN"/>
          </a:p>
        </p:txBody>
      </p:sp>
    </p:spTree>
    <p:extLst>
      <p:ext uri="{BB962C8B-B14F-4D97-AF65-F5344CB8AC3E}">
        <p14:creationId xmlns:p14="http://schemas.microsoft.com/office/powerpoint/2010/main" val="6122193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DF89A40-911B-4311-A38A-F3E5253258B7}" type="slidenum">
              <a:rPr lang="en-US" altLang="zh-CN" smtClean="0"/>
              <a:pPr>
                <a:defRPr/>
              </a:pPr>
              <a:t>1</a:t>
            </a:fld>
            <a:endParaRPr lang="en-US" altLang="zh-CN"/>
          </a:p>
        </p:txBody>
      </p:sp>
    </p:spTree>
    <p:extLst>
      <p:ext uri="{BB962C8B-B14F-4D97-AF65-F5344CB8AC3E}">
        <p14:creationId xmlns:p14="http://schemas.microsoft.com/office/powerpoint/2010/main" val="547683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3F3A0A9-F798-439F-92B1-25E2B7438886}" type="slidenum">
              <a:rPr lang="en-US" altLang="zh-CN" sz="1300"/>
              <a:pPr eaLnBrk="1" hangingPunct="1"/>
              <a:t>13</a:t>
            </a:fld>
            <a:endParaRPr lang="en-US" altLang="zh-CN" sz="1300"/>
          </a:p>
        </p:txBody>
      </p:sp>
      <p:sp>
        <p:nvSpPr>
          <p:cNvPr id="93187" name="Rectangle 2"/>
          <p:cNvSpPr>
            <a:spLocks noGrp="1" noRot="1" noChangeAspect="1" noChangeArrowheads="1" noTextEdit="1"/>
          </p:cNvSpPr>
          <p:nvPr>
            <p:ph type="sldImg"/>
          </p:nvPr>
        </p:nvSpPr>
        <p:spPr>
          <a:xfrm>
            <a:off x="2701925" y="512763"/>
            <a:ext cx="4537075" cy="2552700"/>
          </a:xfrm>
          <a:ln/>
        </p:spPr>
      </p:sp>
      <p:sp>
        <p:nvSpPr>
          <p:cNvPr id="93188"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2224061-7D5E-49F0-B8D1-6AC1AA0E3A2B}" type="slidenum">
              <a:rPr lang="en-US" altLang="zh-CN" sz="1300"/>
              <a:pPr eaLnBrk="1" hangingPunct="1"/>
              <a:t>14</a:t>
            </a:fld>
            <a:endParaRPr lang="en-US" altLang="zh-CN" sz="1300"/>
          </a:p>
        </p:txBody>
      </p:sp>
      <p:sp>
        <p:nvSpPr>
          <p:cNvPr id="94211" name="Rectangle 2"/>
          <p:cNvSpPr>
            <a:spLocks noGrp="1" noRot="1" noChangeAspect="1" noChangeArrowheads="1" noTextEdit="1"/>
          </p:cNvSpPr>
          <p:nvPr>
            <p:ph type="sldImg"/>
          </p:nvPr>
        </p:nvSpPr>
        <p:spPr>
          <a:xfrm>
            <a:off x="2701925" y="512763"/>
            <a:ext cx="4537075" cy="2552700"/>
          </a:xfrm>
          <a:ln/>
        </p:spPr>
      </p:sp>
      <p:sp>
        <p:nvSpPr>
          <p:cNvPr id="94212"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7977D78-FAE2-471C-9849-916F98A05DBA}" type="slidenum">
              <a:rPr lang="en-US" altLang="zh-CN" sz="1300"/>
              <a:pPr eaLnBrk="1" hangingPunct="1"/>
              <a:t>15</a:t>
            </a:fld>
            <a:endParaRPr lang="en-US" altLang="zh-CN" sz="1300"/>
          </a:p>
        </p:txBody>
      </p:sp>
      <p:sp>
        <p:nvSpPr>
          <p:cNvPr id="95235" name="Rectangle 2"/>
          <p:cNvSpPr>
            <a:spLocks noGrp="1" noRot="1" noChangeAspect="1" noChangeArrowheads="1" noTextEdit="1"/>
          </p:cNvSpPr>
          <p:nvPr>
            <p:ph type="sldImg"/>
          </p:nvPr>
        </p:nvSpPr>
        <p:spPr>
          <a:xfrm>
            <a:off x="2701925" y="512763"/>
            <a:ext cx="4537075" cy="2552700"/>
          </a:xfrm>
          <a:ln/>
        </p:spPr>
      </p:sp>
      <p:sp>
        <p:nvSpPr>
          <p:cNvPr id="95236" name="Rectangle 3"/>
          <p:cNvSpPr>
            <a:spLocks noGrp="1" noChangeArrowheads="1"/>
          </p:cNvSpPr>
          <p:nvPr>
            <p:ph type="body" idx="1"/>
          </p:nvPr>
        </p:nvSpPr>
        <p:spPr>
          <a:xfrm>
            <a:off x="1631950" y="3294063"/>
            <a:ext cx="7308850" cy="3008312"/>
          </a:xfrm>
          <a:noFill/>
        </p:spPr>
        <p:txBody>
          <a:bodyPr/>
          <a:lstStyle/>
          <a:p>
            <a:pPr eaLnBrk="1" hangingPunct="1"/>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8F69923-6F5E-40C7-9C82-3729BB1ED827}" type="slidenum">
              <a:rPr lang="en-US" altLang="zh-CN" sz="1300"/>
              <a:pPr eaLnBrk="1" hangingPunct="1"/>
              <a:t>17</a:t>
            </a:fld>
            <a:endParaRPr lang="en-US" altLang="zh-CN" sz="1300"/>
          </a:p>
        </p:txBody>
      </p:sp>
      <p:sp>
        <p:nvSpPr>
          <p:cNvPr id="97283" name="Rectangle 2"/>
          <p:cNvSpPr>
            <a:spLocks noGrp="1" noRot="1" noChangeAspect="1" noChangeArrowheads="1" noTextEdit="1"/>
          </p:cNvSpPr>
          <p:nvPr>
            <p:ph type="sldImg"/>
          </p:nvPr>
        </p:nvSpPr>
        <p:spPr>
          <a:xfrm>
            <a:off x="2701925" y="512763"/>
            <a:ext cx="4537075" cy="2552700"/>
          </a:xfrm>
          <a:ln/>
        </p:spPr>
      </p:sp>
      <p:sp>
        <p:nvSpPr>
          <p:cNvPr id="97284" name="Rectangle 3"/>
          <p:cNvSpPr>
            <a:spLocks noGrp="1" noChangeArrowheads="1"/>
          </p:cNvSpPr>
          <p:nvPr>
            <p:ph type="body" idx="1"/>
          </p:nvPr>
        </p:nvSpPr>
        <p:spPr>
          <a:xfrm>
            <a:off x="1631950" y="3294063"/>
            <a:ext cx="6986588" cy="3008312"/>
          </a:xfrm>
          <a:noFill/>
        </p:spPr>
        <p:txBody>
          <a:bodyPr/>
          <a:lstStyle/>
          <a:p>
            <a:pPr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5A23041-E991-4F2B-B0E6-E47BE4E2065A}" type="slidenum">
              <a:rPr lang="en-US" altLang="zh-CN" sz="1300"/>
              <a:pPr eaLnBrk="1" hangingPunct="1"/>
              <a:t>20</a:t>
            </a:fld>
            <a:endParaRPr lang="en-US" altLang="zh-CN" sz="1300"/>
          </a:p>
        </p:txBody>
      </p:sp>
      <p:sp>
        <p:nvSpPr>
          <p:cNvPr id="100355" name="Rectangle 2"/>
          <p:cNvSpPr>
            <a:spLocks noGrp="1" noRot="1" noChangeAspect="1" noChangeArrowheads="1" noTextEdit="1"/>
          </p:cNvSpPr>
          <p:nvPr>
            <p:ph type="sldImg"/>
          </p:nvPr>
        </p:nvSpPr>
        <p:spPr>
          <a:xfrm>
            <a:off x="2701925" y="512763"/>
            <a:ext cx="4537075" cy="2552700"/>
          </a:xfrm>
          <a:ln/>
        </p:spPr>
      </p:sp>
      <p:sp>
        <p:nvSpPr>
          <p:cNvPr id="100356" name="Rectangle 3"/>
          <p:cNvSpPr>
            <a:spLocks noGrp="1" noChangeArrowheads="1"/>
          </p:cNvSpPr>
          <p:nvPr>
            <p:ph type="body" idx="1"/>
          </p:nvPr>
        </p:nvSpPr>
        <p:spPr>
          <a:xfrm>
            <a:off x="1736725" y="3294063"/>
            <a:ext cx="7204075" cy="3008312"/>
          </a:xfrm>
          <a:noFill/>
        </p:spPr>
        <p:txBody>
          <a:bodyPr/>
          <a:lstStyle/>
          <a:p>
            <a:pPr eaLnBrk="1" hangingPunct="1"/>
            <a:endParaRPr lang="en-US"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98FE633-D48A-45AE-875E-733E7A8446B4}" type="slidenum">
              <a:rPr lang="en-US" altLang="zh-CN" sz="1300"/>
              <a:pPr eaLnBrk="1" hangingPunct="1"/>
              <a:t>21</a:t>
            </a:fld>
            <a:endParaRPr lang="en-US" altLang="zh-CN" sz="1300"/>
          </a:p>
        </p:txBody>
      </p:sp>
      <p:sp>
        <p:nvSpPr>
          <p:cNvPr id="101379" name="Rectangle 2"/>
          <p:cNvSpPr>
            <a:spLocks noGrp="1" noRot="1" noChangeAspect="1" noChangeArrowheads="1" noTextEdit="1"/>
          </p:cNvSpPr>
          <p:nvPr>
            <p:ph type="sldImg"/>
          </p:nvPr>
        </p:nvSpPr>
        <p:spPr>
          <a:xfrm>
            <a:off x="2701925" y="512763"/>
            <a:ext cx="4537075" cy="2552700"/>
          </a:xfrm>
          <a:ln/>
        </p:spPr>
      </p:sp>
      <p:sp>
        <p:nvSpPr>
          <p:cNvPr id="101380"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E298D1F4-3EDE-4737-B85B-C4BA54CB2F0D}" type="slidenum">
              <a:rPr lang="en-US" altLang="zh-CN" sz="1300"/>
              <a:pPr eaLnBrk="1" hangingPunct="1"/>
              <a:t>28</a:t>
            </a:fld>
            <a:endParaRPr lang="en-US" altLang="zh-CN" sz="1300"/>
          </a:p>
        </p:txBody>
      </p:sp>
      <p:sp>
        <p:nvSpPr>
          <p:cNvPr id="103427" name="Rectangle 2"/>
          <p:cNvSpPr>
            <a:spLocks noGrp="1" noRot="1" noChangeAspect="1" noChangeArrowheads="1" noTextEdit="1"/>
          </p:cNvSpPr>
          <p:nvPr>
            <p:ph type="sldImg"/>
          </p:nvPr>
        </p:nvSpPr>
        <p:spPr>
          <a:xfrm>
            <a:off x="2701925" y="512763"/>
            <a:ext cx="4537075" cy="2552700"/>
          </a:xfrm>
          <a:ln/>
        </p:spPr>
      </p:sp>
      <p:sp>
        <p:nvSpPr>
          <p:cNvPr id="103428" name="Rectangle 3"/>
          <p:cNvSpPr>
            <a:spLocks noGrp="1" noChangeArrowheads="1"/>
          </p:cNvSpPr>
          <p:nvPr>
            <p:ph type="body" idx="1"/>
          </p:nvPr>
        </p:nvSpPr>
        <p:spPr>
          <a:xfrm>
            <a:off x="1736725" y="3294063"/>
            <a:ext cx="6881813" cy="3008312"/>
          </a:xfrm>
          <a:noFill/>
        </p:spPr>
        <p:txBody>
          <a:bodyPr/>
          <a:lstStyle/>
          <a:p>
            <a:pPr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F97A1B5-75C2-4823-AB3E-DBAB91115EEF}" type="slidenum">
              <a:rPr lang="en-US" altLang="zh-CN" sz="1300"/>
              <a:pPr eaLnBrk="1" hangingPunct="1"/>
              <a:t>31</a:t>
            </a:fld>
            <a:endParaRPr lang="en-US" altLang="zh-CN" sz="1300"/>
          </a:p>
        </p:txBody>
      </p:sp>
      <p:sp>
        <p:nvSpPr>
          <p:cNvPr id="104451" name="Rectangle 2"/>
          <p:cNvSpPr>
            <a:spLocks noGrp="1" noRot="1" noChangeAspect="1" noChangeArrowheads="1" noTextEdit="1"/>
          </p:cNvSpPr>
          <p:nvPr>
            <p:ph type="sldImg"/>
          </p:nvPr>
        </p:nvSpPr>
        <p:spPr>
          <a:xfrm>
            <a:off x="2701925" y="512763"/>
            <a:ext cx="4537075" cy="2552700"/>
          </a:xfrm>
          <a:ln/>
        </p:spPr>
      </p:sp>
      <p:sp>
        <p:nvSpPr>
          <p:cNvPr id="104452" name="Rectangle 3"/>
          <p:cNvSpPr>
            <a:spLocks noGrp="1" noChangeArrowheads="1"/>
          </p:cNvSpPr>
          <p:nvPr>
            <p:ph type="body" idx="1"/>
          </p:nvPr>
        </p:nvSpPr>
        <p:spPr>
          <a:xfrm>
            <a:off x="1631950" y="3294063"/>
            <a:ext cx="6986588" cy="3008312"/>
          </a:xfrm>
          <a:noFill/>
        </p:spPr>
        <p:txBody>
          <a:bodyPr/>
          <a:lstStyle/>
          <a:p>
            <a:pPr eaLnBrk="1" hangingPunct="1"/>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53DF433-9AED-4CBE-A1B6-E2854332EE69}" type="slidenum">
              <a:rPr lang="en-US" altLang="zh-CN" sz="1300"/>
              <a:pPr eaLnBrk="1" hangingPunct="1"/>
              <a:t>35</a:t>
            </a:fld>
            <a:endParaRPr lang="en-US" altLang="zh-CN" sz="1300"/>
          </a:p>
        </p:txBody>
      </p:sp>
      <p:sp>
        <p:nvSpPr>
          <p:cNvPr id="105475" name="Rectangle 2"/>
          <p:cNvSpPr>
            <a:spLocks noGrp="1" noRot="1" noChangeAspect="1" noChangeArrowheads="1" noTextEdit="1"/>
          </p:cNvSpPr>
          <p:nvPr>
            <p:ph type="sldImg"/>
          </p:nvPr>
        </p:nvSpPr>
        <p:spPr>
          <a:xfrm>
            <a:off x="2701925" y="512763"/>
            <a:ext cx="4537075" cy="2552700"/>
          </a:xfrm>
          <a:ln/>
        </p:spPr>
      </p:sp>
      <p:sp>
        <p:nvSpPr>
          <p:cNvPr id="105476" name="Rectangle 3"/>
          <p:cNvSpPr>
            <a:spLocks noGrp="1" noChangeArrowheads="1"/>
          </p:cNvSpPr>
          <p:nvPr>
            <p:ph type="body" idx="1"/>
          </p:nvPr>
        </p:nvSpPr>
        <p:spPr>
          <a:xfrm>
            <a:off x="1736725" y="3294063"/>
            <a:ext cx="6881813" cy="3008312"/>
          </a:xfrm>
          <a:noFill/>
        </p:spPr>
        <p:txBody>
          <a:bodyPr/>
          <a:lstStyle/>
          <a:p>
            <a:pPr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B0DBE05-3691-4295-9FA7-E1B65D2F6FEA}" type="slidenum">
              <a:rPr lang="en-US" altLang="zh-CN" sz="1300"/>
              <a:pPr eaLnBrk="1" hangingPunct="1"/>
              <a:t>36</a:t>
            </a:fld>
            <a:endParaRPr lang="en-US" altLang="zh-CN" sz="1300"/>
          </a:p>
        </p:txBody>
      </p:sp>
      <p:sp>
        <p:nvSpPr>
          <p:cNvPr id="106499" name="Rectangle 2"/>
          <p:cNvSpPr>
            <a:spLocks noGrp="1" noRot="1" noChangeAspect="1" noChangeArrowheads="1" noTextEdit="1"/>
          </p:cNvSpPr>
          <p:nvPr>
            <p:ph type="sldImg"/>
          </p:nvPr>
        </p:nvSpPr>
        <p:spPr>
          <a:xfrm>
            <a:off x="2701925" y="512763"/>
            <a:ext cx="4537075" cy="2552700"/>
          </a:xfrm>
          <a:ln/>
        </p:spPr>
      </p:sp>
      <p:sp>
        <p:nvSpPr>
          <p:cNvPr id="106500" name="Rectangle 3"/>
          <p:cNvSpPr>
            <a:spLocks noGrp="1" noChangeArrowheads="1"/>
          </p:cNvSpPr>
          <p:nvPr>
            <p:ph type="body" idx="1"/>
          </p:nvPr>
        </p:nvSpPr>
        <p:spPr>
          <a:noFill/>
        </p:spPr>
        <p:txBody>
          <a:bodyPr/>
          <a:lstStyle/>
          <a:p>
            <a:pPr eaLnBrk="1" hangingPunct="1"/>
            <a:endParaRPr lang="en-US"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1A2ED6-D064-430C-8EDB-501C3025D176}" type="slidenum">
              <a:rPr lang="en-US" altLang="zh-CN"/>
              <a:pPr/>
              <a:t>3</a:t>
            </a:fld>
            <a:endParaRPr lang="en-US" altLang="zh-CN"/>
          </a:p>
        </p:txBody>
      </p:sp>
      <p:sp>
        <p:nvSpPr>
          <p:cNvPr id="182274" name="Rectangle 2"/>
          <p:cNvSpPr>
            <a:spLocks noGrp="1" noRot="1" noChangeAspect="1" noChangeArrowheads="1" noTextEdit="1"/>
          </p:cNvSpPr>
          <p:nvPr>
            <p:ph type="sldImg"/>
          </p:nvPr>
        </p:nvSpPr>
        <p:spPr>
          <a:xfrm>
            <a:off x="2701925" y="512763"/>
            <a:ext cx="4537075" cy="2552700"/>
          </a:xfrm>
          <a:ln/>
        </p:spPr>
      </p:sp>
      <p:sp>
        <p:nvSpPr>
          <p:cNvPr id="182275" name="Rectangle 3"/>
          <p:cNvSpPr>
            <a:spLocks noGrp="1" noChangeArrowheads="1"/>
          </p:cNvSpPr>
          <p:nvPr>
            <p:ph type="body" idx="1"/>
          </p:nvPr>
        </p:nvSpPr>
        <p:spPr>
          <a:xfrm>
            <a:off x="1632768" y="3293857"/>
            <a:ext cx="6985003" cy="3009847"/>
          </a:xfrm>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7CBF1AF-B3A9-4733-96E7-F10D0228CCC9}" type="slidenum">
              <a:rPr lang="en-US" altLang="zh-CN" sz="1300"/>
              <a:pPr eaLnBrk="1" hangingPunct="1"/>
              <a:t>37</a:t>
            </a:fld>
            <a:endParaRPr lang="en-US" altLang="zh-CN" sz="1300"/>
          </a:p>
        </p:txBody>
      </p:sp>
      <p:sp>
        <p:nvSpPr>
          <p:cNvPr id="107523" name="Rectangle 2"/>
          <p:cNvSpPr>
            <a:spLocks noGrp="1" noRot="1" noChangeAspect="1" noChangeArrowheads="1" noTextEdit="1"/>
          </p:cNvSpPr>
          <p:nvPr>
            <p:ph type="sldImg"/>
          </p:nvPr>
        </p:nvSpPr>
        <p:spPr>
          <a:xfrm>
            <a:off x="2701925" y="512763"/>
            <a:ext cx="4537075" cy="2552700"/>
          </a:xfrm>
          <a:ln/>
        </p:spPr>
      </p:sp>
      <p:sp>
        <p:nvSpPr>
          <p:cNvPr id="107524" name="Rectangle 3"/>
          <p:cNvSpPr>
            <a:spLocks noGrp="1" noChangeArrowheads="1"/>
          </p:cNvSpPr>
          <p:nvPr>
            <p:ph type="body" idx="1"/>
          </p:nvPr>
        </p:nvSpPr>
        <p:spPr>
          <a:xfrm>
            <a:off x="1631950" y="3294063"/>
            <a:ext cx="6986588" cy="3008312"/>
          </a:xfrm>
          <a:noFill/>
        </p:spPr>
        <p:txBody>
          <a:bodyPr/>
          <a:lstStyle/>
          <a:p>
            <a:pPr eaLnBrk="1" hangingPunct="1"/>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1FEFCB49-AF83-4A78-9E33-D5C1CD4BE9A4}" type="slidenum">
              <a:rPr lang="en-US" altLang="zh-CN" sz="1300"/>
              <a:pPr eaLnBrk="1" hangingPunct="1"/>
              <a:t>38</a:t>
            </a:fld>
            <a:endParaRPr lang="en-US" altLang="zh-CN" sz="1300"/>
          </a:p>
        </p:txBody>
      </p:sp>
      <p:sp>
        <p:nvSpPr>
          <p:cNvPr id="109571" name="Rectangle 2"/>
          <p:cNvSpPr>
            <a:spLocks noGrp="1" noRot="1" noChangeAspect="1" noChangeArrowheads="1" noTextEdit="1"/>
          </p:cNvSpPr>
          <p:nvPr>
            <p:ph type="sldImg"/>
          </p:nvPr>
        </p:nvSpPr>
        <p:spPr>
          <a:xfrm>
            <a:off x="2701925" y="512763"/>
            <a:ext cx="4537075" cy="2552700"/>
          </a:xfrm>
          <a:ln/>
        </p:spPr>
      </p:sp>
      <p:sp>
        <p:nvSpPr>
          <p:cNvPr id="109572"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5CF9970-30EF-4BF4-A136-42AA61F5A415}" type="slidenum">
              <a:rPr lang="en-US" altLang="zh-CN" sz="1300"/>
              <a:pPr eaLnBrk="1" hangingPunct="1"/>
              <a:t>39</a:t>
            </a:fld>
            <a:endParaRPr lang="en-US" altLang="zh-CN" sz="1300"/>
          </a:p>
        </p:txBody>
      </p:sp>
      <p:sp>
        <p:nvSpPr>
          <p:cNvPr id="110595" name="Rectangle 2"/>
          <p:cNvSpPr>
            <a:spLocks noGrp="1" noRot="1" noChangeAspect="1" noChangeArrowheads="1" noTextEdit="1"/>
          </p:cNvSpPr>
          <p:nvPr>
            <p:ph type="sldImg"/>
          </p:nvPr>
        </p:nvSpPr>
        <p:spPr>
          <a:xfrm>
            <a:off x="2701925" y="512763"/>
            <a:ext cx="4537075" cy="2552700"/>
          </a:xfrm>
          <a:ln/>
        </p:spPr>
      </p:sp>
      <p:sp>
        <p:nvSpPr>
          <p:cNvPr id="110596" name="Rectangle 3"/>
          <p:cNvSpPr>
            <a:spLocks noGrp="1" noChangeArrowheads="1"/>
          </p:cNvSpPr>
          <p:nvPr>
            <p:ph type="body" idx="1"/>
          </p:nvPr>
        </p:nvSpPr>
        <p:spPr>
          <a:noFill/>
        </p:spPr>
        <p:txBody>
          <a:bodyPr/>
          <a:lstStyle/>
          <a:p>
            <a:pPr eaLnBrk="1" hangingPunct="1"/>
            <a:endParaRPr lang="zh-CN"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DE4E8C1-36E1-40FD-BE25-308A85F64F26}" type="slidenum">
              <a:rPr lang="en-US" altLang="zh-CN" sz="1300"/>
              <a:pPr eaLnBrk="1" hangingPunct="1"/>
              <a:t>40</a:t>
            </a:fld>
            <a:endParaRPr lang="en-US" altLang="zh-CN" sz="1300"/>
          </a:p>
        </p:txBody>
      </p:sp>
      <p:sp>
        <p:nvSpPr>
          <p:cNvPr id="111619" name="Rectangle 2"/>
          <p:cNvSpPr>
            <a:spLocks noGrp="1" noRot="1" noChangeAspect="1" noChangeArrowheads="1" noTextEdit="1"/>
          </p:cNvSpPr>
          <p:nvPr>
            <p:ph type="sldImg"/>
          </p:nvPr>
        </p:nvSpPr>
        <p:spPr>
          <a:xfrm>
            <a:off x="2701925" y="512763"/>
            <a:ext cx="4537075" cy="2552700"/>
          </a:xfrm>
          <a:ln/>
        </p:spPr>
      </p:sp>
      <p:sp>
        <p:nvSpPr>
          <p:cNvPr id="111620"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DF89A40-911B-4311-A38A-F3E5253258B7}" type="slidenum">
              <a:rPr lang="en-US" altLang="zh-CN" smtClean="0"/>
              <a:pPr>
                <a:defRPr/>
              </a:pPr>
              <a:t>44</a:t>
            </a:fld>
            <a:endParaRPr lang="en-US" altLang="zh-CN"/>
          </a:p>
        </p:txBody>
      </p:sp>
    </p:spTree>
    <p:extLst>
      <p:ext uri="{BB962C8B-B14F-4D97-AF65-F5344CB8AC3E}">
        <p14:creationId xmlns:p14="http://schemas.microsoft.com/office/powerpoint/2010/main" val="2669156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8DF89A40-911B-4311-A38A-F3E5253258B7}" type="slidenum">
              <a:rPr lang="en-US" altLang="zh-CN" smtClean="0"/>
              <a:pPr>
                <a:defRPr/>
              </a:pPr>
              <a:t>45</a:t>
            </a:fld>
            <a:endParaRPr lang="en-US" altLang="zh-CN"/>
          </a:p>
        </p:txBody>
      </p:sp>
    </p:spTree>
    <p:extLst>
      <p:ext uri="{BB962C8B-B14F-4D97-AF65-F5344CB8AC3E}">
        <p14:creationId xmlns:p14="http://schemas.microsoft.com/office/powerpoint/2010/main" val="26472928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8D631FBE-4FFF-4881-AAD9-C34CD0EB4CDF}" type="slidenum">
              <a:rPr lang="en-US" altLang="zh-CN" sz="1300"/>
              <a:pPr eaLnBrk="1" hangingPunct="1"/>
              <a:t>46</a:t>
            </a:fld>
            <a:endParaRPr lang="en-US" altLang="zh-CN" sz="1300"/>
          </a:p>
        </p:txBody>
      </p:sp>
      <p:sp>
        <p:nvSpPr>
          <p:cNvPr id="112643" name="Rectangle 2"/>
          <p:cNvSpPr>
            <a:spLocks noGrp="1" noRot="1" noChangeAspect="1" noChangeArrowheads="1" noTextEdit="1"/>
          </p:cNvSpPr>
          <p:nvPr>
            <p:ph type="sldImg"/>
          </p:nvPr>
        </p:nvSpPr>
        <p:spPr>
          <a:xfrm>
            <a:off x="2701925" y="512763"/>
            <a:ext cx="4537075" cy="2552700"/>
          </a:xfrm>
          <a:ln/>
        </p:spPr>
      </p:sp>
      <p:sp>
        <p:nvSpPr>
          <p:cNvPr id="112644" name="Rectangle 3"/>
          <p:cNvSpPr>
            <a:spLocks noGrp="1" noChangeArrowheads="1"/>
          </p:cNvSpPr>
          <p:nvPr>
            <p:ph type="body" idx="1"/>
          </p:nvPr>
        </p:nvSpPr>
        <p:spPr>
          <a:xfrm>
            <a:off x="1631950" y="3294063"/>
            <a:ext cx="6986588" cy="3008312"/>
          </a:xfrm>
          <a:noFill/>
        </p:spPr>
        <p:txBody>
          <a:bodyPr/>
          <a:lstStyle/>
          <a:p>
            <a:pPr eaLnBrk="1" hangingPunct="1"/>
            <a:endParaRPr lang="zh-CN"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60186B1-7E09-4340-B047-D58160732FAE}" type="slidenum">
              <a:rPr lang="en-US" altLang="zh-CN" sz="1300"/>
              <a:pPr eaLnBrk="1" hangingPunct="1"/>
              <a:t>47</a:t>
            </a:fld>
            <a:endParaRPr lang="en-US" altLang="zh-CN" sz="1300"/>
          </a:p>
        </p:txBody>
      </p:sp>
      <p:sp>
        <p:nvSpPr>
          <p:cNvPr id="113667" name="Rectangle 2"/>
          <p:cNvSpPr>
            <a:spLocks noGrp="1" noRot="1" noChangeAspect="1" noChangeArrowheads="1" noTextEdit="1"/>
          </p:cNvSpPr>
          <p:nvPr>
            <p:ph type="sldImg"/>
          </p:nvPr>
        </p:nvSpPr>
        <p:spPr>
          <a:xfrm>
            <a:off x="2701925" y="512763"/>
            <a:ext cx="4537075" cy="2552700"/>
          </a:xfrm>
          <a:ln/>
        </p:spPr>
      </p:sp>
      <p:sp>
        <p:nvSpPr>
          <p:cNvPr id="113668" name="Rectangle 3"/>
          <p:cNvSpPr>
            <a:spLocks noGrp="1" noChangeArrowheads="1"/>
          </p:cNvSpPr>
          <p:nvPr>
            <p:ph type="body" idx="1"/>
          </p:nvPr>
        </p:nvSpPr>
        <p:spPr>
          <a:xfrm>
            <a:off x="1631950" y="3294063"/>
            <a:ext cx="6986588" cy="3008312"/>
          </a:xfrm>
          <a:noFill/>
        </p:spPr>
        <p:txBody>
          <a:bodyPr/>
          <a:lstStyle/>
          <a:p>
            <a:pPr eaLnBrk="1" hangingPunct="1"/>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A9973DA0-B787-4DE9-900B-6C98DD3F3E57}" type="slidenum">
              <a:rPr lang="en-US" altLang="zh-CN" sz="1300"/>
              <a:pPr eaLnBrk="1" hangingPunct="1"/>
              <a:t>48</a:t>
            </a:fld>
            <a:endParaRPr lang="en-US" altLang="zh-CN" sz="1300"/>
          </a:p>
        </p:txBody>
      </p:sp>
      <p:sp>
        <p:nvSpPr>
          <p:cNvPr id="115715" name="Rectangle 2"/>
          <p:cNvSpPr>
            <a:spLocks noGrp="1" noRot="1" noChangeAspect="1" noChangeArrowheads="1" noTextEdit="1"/>
          </p:cNvSpPr>
          <p:nvPr>
            <p:ph type="sldImg"/>
          </p:nvPr>
        </p:nvSpPr>
        <p:spPr>
          <a:xfrm>
            <a:off x="2701925" y="512763"/>
            <a:ext cx="4537075" cy="2552700"/>
          </a:xfrm>
          <a:ln/>
        </p:spPr>
      </p:sp>
      <p:sp>
        <p:nvSpPr>
          <p:cNvPr id="115716" name="Rectangle 3"/>
          <p:cNvSpPr>
            <a:spLocks noGrp="1" noChangeArrowheads="1"/>
          </p:cNvSpPr>
          <p:nvPr>
            <p:ph type="body" idx="1"/>
          </p:nvPr>
        </p:nvSpPr>
        <p:spPr>
          <a:xfrm>
            <a:off x="1631950" y="3294063"/>
            <a:ext cx="7424738" cy="3008312"/>
          </a:xfrm>
          <a:noFill/>
        </p:spPr>
        <p:txBody>
          <a:bodyPr/>
          <a:lstStyle/>
          <a:p>
            <a:pPr eaLnBrk="1" hangingPunct="1"/>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52F5378-2E95-4B70-A11C-1F264D63D69B}" type="slidenum">
              <a:rPr lang="en-US" altLang="zh-CN" sz="1300"/>
              <a:pPr eaLnBrk="1" hangingPunct="1"/>
              <a:t>49</a:t>
            </a:fld>
            <a:endParaRPr lang="en-US" altLang="zh-CN" sz="1300"/>
          </a:p>
        </p:txBody>
      </p:sp>
      <p:sp>
        <p:nvSpPr>
          <p:cNvPr id="116739" name="Rectangle 2"/>
          <p:cNvSpPr>
            <a:spLocks noGrp="1" noRot="1" noChangeAspect="1" noChangeArrowheads="1" noTextEdit="1"/>
          </p:cNvSpPr>
          <p:nvPr>
            <p:ph type="sldImg"/>
          </p:nvPr>
        </p:nvSpPr>
        <p:spPr>
          <a:xfrm>
            <a:off x="2701925" y="512763"/>
            <a:ext cx="4537075" cy="2552700"/>
          </a:xfrm>
          <a:ln/>
        </p:spPr>
      </p:sp>
      <p:sp>
        <p:nvSpPr>
          <p:cNvPr id="116740" name="Rectangle 3"/>
          <p:cNvSpPr>
            <a:spLocks noGrp="1" noChangeArrowheads="1"/>
          </p:cNvSpPr>
          <p:nvPr>
            <p:ph type="body" idx="1"/>
          </p:nvPr>
        </p:nvSpPr>
        <p:spPr>
          <a:xfrm>
            <a:off x="1631950" y="3294063"/>
            <a:ext cx="6986588" cy="3008312"/>
          </a:xfrm>
          <a:noFill/>
        </p:spPr>
        <p:txBody>
          <a:bodyPr/>
          <a:lstStyle/>
          <a:p>
            <a:pPr eaLnBrk="1" hangingPunct="1"/>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8EB111D-682A-4B4C-943E-BAE8EC6EA6D9}" type="slidenum">
              <a:rPr lang="en-US" altLang="zh-CN" sz="1300"/>
              <a:pPr eaLnBrk="1" hangingPunct="1"/>
              <a:t>5</a:t>
            </a:fld>
            <a:endParaRPr lang="en-US" altLang="zh-CN" sz="1300"/>
          </a:p>
        </p:txBody>
      </p:sp>
      <p:sp>
        <p:nvSpPr>
          <p:cNvPr id="82947" name="Rectangle 2"/>
          <p:cNvSpPr>
            <a:spLocks noGrp="1" noRot="1" noChangeAspect="1" noChangeArrowheads="1" noTextEdit="1"/>
          </p:cNvSpPr>
          <p:nvPr>
            <p:ph type="sldImg"/>
          </p:nvPr>
        </p:nvSpPr>
        <p:spPr>
          <a:xfrm>
            <a:off x="2701925" y="512763"/>
            <a:ext cx="4537075" cy="2552700"/>
          </a:xfrm>
          <a:ln/>
        </p:spPr>
      </p:sp>
      <p:sp>
        <p:nvSpPr>
          <p:cNvPr id="82948"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3F3A0A9-F798-439F-92B1-25E2B7438886}" type="slidenum">
              <a:rPr lang="en-US" altLang="zh-CN" sz="1300"/>
              <a:pPr eaLnBrk="1" hangingPunct="1"/>
              <a:t>54</a:t>
            </a:fld>
            <a:endParaRPr lang="en-US" altLang="zh-CN" sz="13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p:spPr>
        <p:txBody>
          <a:bodyPr/>
          <a:lstStyle/>
          <a:p>
            <a:pPr eaLnBrk="1" hangingPunct="1"/>
            <a:endParaRPr lang="zh-CN" altLang="en-US" b="0" dirty="0"/>
          </a:p>
        </p:txBody>
      </p:sp>
    </p:spTree>
    <p:extLst>
      <p:ext uri="{BB962C8B-B14F-4D97-AF65-F5344CB8AC3E}">
        <p14:creationId xmlns:p14="http://schemas.microsoft.com/office/powerpoint/2010/main" val="11594244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82E2FBC-BC25-4822-ADBE-71D6A21B4365}" type="slidenum">
              <a:rPr lang="en-US" altLang="zh-CN" sz="1300"/>
              <a:pPr eaLnBrk="1" hangingPunct="1"/>
              <a:t>55</a:t>
            </a:fld>
            <a:endParaRPr lang="en-US" altLang="zh-CN" sz="1300"/>
          </a:p>
        </p:txBody>
      </p:sp>
      <p:sp>
        <p:nvSpPr>
          <p:cNvPr id="119811" name="Rectangle 2"/>
          <p:cNvSpPr>
            <a:spLocks noGrp="1" noRot="1" noChangeAspect="1" noChangeArrowheads="1" noTextEdit="1"/>
          </p:cNvSpPr>
          <p:nvPr>
            <p:ph type="sldImg"/>
          </p:nvPr>
        </p:nvSpPr>
        <p:spPr>
          <a:xfrm>
            <a:off x="2701925" y="512763"/>
            <a:ext cx="4537075" cy="2552700"/>
          </a:xfrm>
          <a:ln/>
        </p:spPr>
      </p:sp>
      <p:sp>
        <p:nvSpPr>
          <p:cNvPr id="119812" name="Rectangle 3"/>
          <p:cNvSpPr>
            <a:spLocks noGrp="1" noChangeArrowheads="1"/>
          </p:cNvSpPr>
          <p:nvPr>
            <p:ph type="body" idx="1"/>
          </p:nvPr>
        </p:nvSpPr>
        <p:spPr>
          <a:xfrm>
            <a:off x="1631950" y="3294063"/>
            <a:ext cx="7205663" cy="3008312"/>
          </a:xfrm>
          <a:noFill/>
        </p:spPr>
        <p:txBody>
          <a:bodyPr/>
          <a:lstStyle/>
          <a:p>
            <a:pPr eaLnBrk="1" hangingPunct="1"/>
            <a:endParaRPr lang="zh-CN"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F1068BF5-34BB-4266-BAE4-A2D31DF642AB}" type="slidenum">
              <a:rPr lang="en-US" altLang="zh-CN" sz="1300"/>
              <a:pPr eaLnBrk="1" hangingPunct="1"/>
              <a:t>58</a:t>
            </a:fld>
            <a:endParaRPr lang="en-US" altLang="zh-CN" sz="1300"/>
          </a:p>
        </p:txBody>
      </p:sp>
      <p:sp>
        <p:nvSpPr>
          <p:cNvPr id="123907" name="Rectangle 2"/>
          <p:cNvSpPr>
            <a:spLocks noGrp="1" noRot="1" noChangeAspect="1" noChangeArrowheads="1" noTextEdit="1"/>
          </p:cNvSpPr>
          <p:nvPr>
            <p:ph type="sldImg"/>
          </p:nvPr>
        </p:nvSpPr>
        <p:spPr>
          <a:xfrm>
            <a:off x="2701925" y="512763"/>
            <a:ext cx="4537075" cy="2552700"/>
          </a:xfrm>
          <a:ln/>
        </p:spPr>
      </p:sp>
      <p:sp>
        <p:nvSpPr>
          <p:cNvPr id="123908" name="Rectangle 3"/>
          <p:cNvSpPr>
            <a:spLocks noGrp="1" noChangeArrowheads="1"/>
          </p:cNvSpPr>
          <p:nvPr>
            <p:ph type="body" idx="1"/>
          </p:nvPr>
        </p:nvSpPr>
        <p:spPr>
          <a:noFill/>
        </p:spPr>
        <p:txBody>
          <a:bodyPr/>
          <a:lstStyle/>
          <a:p>
            <a:pPr eaLnBrk="1" hangingPunct="1"/>
            <a:endParaRPr lang="zh-CN"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01925" y="512763"/>
            <a:ext cx="4537075" cy="25527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F89A40-911B-4311-A38A-F3E5253258B7}" type="slidenum">
              <a:rPr lang="en-US" altLang="zh-CN" smtClean="0"/>
              <a:pPr>
                <a:defRPr/>
              </a:pPr>
              <a:t>59</a:t>
            </a:fld>
            <a:endParaRPr lang="en-US" altLang="zh-CN"/>
          </a:p>
        </p:txBody>
      </p:sp>
    </p:spTree>
    <p:extLst>
      <p:ext uri="{BB962C8B-B14F-4D97-AF65-F5344CB8AC3E}">
        <p14:creationId xmlns:p14="http://schemas.microsoft.com/office/powerpoint/2010/main" val="2820941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062EDC9F-AB8F-496A-9D84-4FBBE9B4150D}" type="slidenum">
              <a:rPr lang="en-US" altLang="zh-CN" sz="1300"/>
              <a:pPr eaLnBrk="1" hangingPunct="1"/>
              <a:t>61</a:t>
            </a:fld>
            <a:endParaRPr lang="en-US" altLang="zh-CN" sz="1300"/>
          </a:p>
        </p:txBody>
      </p:sp>
      <p:sp>
        <p:nvSpPr>
          <p:cNvPr id="124931" name="Rectangle 2"/>
          <p:cNvSpPr>
            <a:spLocks noGrp="1" noRot="1" noChangeAspect="1" noChangeArrowheads="1" noTextEdit="1"/>
          </p:cNvSpPr>
          <p:nvPr>
            <p:ph type="sldImg"/>
          </p:nvPr>
        </p:nvSpPr>
        <p:spPr>
          <a:xfrm>
            <a:off x="2701925" y="512763"/>
            <a:ext cx="4537075" cy="2552700"/>
          </a:xfrm>
          <a:ln/>
        </p:spPr>
      </p:sp>
      <p:sp>
        <p:nvSpPr>
          <p:cNvPr id="124932" name="Rectangle 3"/>
          <p:cNvSpPr>
            <a:spLocks noGrp="1" noChangeArrowheads="1"/>
          </p:cNvSpPr>
          <p:nvPr>
            <p:ph type="body" idx="1"/>
          </p:nvPr>
        </p:nvSpPr>
        <p:spPr>
          <a:xfrm>
            <a:off x="1631950" y="3294063"/>
            <a:ext cx="6986588" cy="3008312"/>
          </a:xfrm>
          <a:noFill/>
        </p:spPr>
        <p:txBody>
          <a:bodyPr/>
          <a:lstStyle/>
          <a:p>
            <a:pPr eaLnBrk="1" hangingPunct="1"/>
            <a:endParaRPr lang="zh-CN"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701925" y="512763"/>
            <a:ext cx="4537075" cy="25527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8DF89A40-911B-4311-A38A-F3E5253258B7}" type="slidenum">
              <a:rPr lang="en-US" altLang="zh-CN" smtClean="0"/>
              <a:pPr>
                <a:defRPr/>
              </a:pPr>
              <a:t>62</a:t>
            </a:fld>
            <a:endParaRPr lang="en-US" altLang="zh-CN"/>
          </a:p>
        </p:txBody>
      </p:sp>
    </p:spTree>
    <p:extLst>
      <p:ext uri="{BB962C8B-B14F-4D97-AF65-F5344CB8AC3E}">
        <p14:creationId xmlns:p14="http://schemas.microsoft.com/office/powerpoint/2010/main" val="13079636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C21AC852-01CE-4E9D-AFCB-74EB3AD391C1}" type="slidenum">
              <a:rPr lang="en-US" altLang="zh-CN" sz="1300"/>
              <a:pPr eaLnBrk="1" hangingPunct="1"/>
              <a:t>70</a:t>
            </a:fld>
            <a:endParaRPr lang="en-US" altLang="zh-CN" sz="1300"/>
          </a:p>
        </p:txBody>
      </p:sp>
      <p:sp>
        <p:nvSpPr>
          <p:cNvPr id="125955" name="Rectangle 2"/>
          <p:cNvSpPr>
            <a:spLocks noGrp="1" noRot="1" noChangeAspect="1" noChangeArrowheads="1" noTextEdit="1"/>
          </p:cNvSpPr>
          <p:nvPr>
            <p:ph type="sldImg"/>
          </p:nvPr>
        </p:nvSpPr>
        <p:spPr>
          <a:xfrm>
            <a:off x="2701925" y="512763"/>
            <a:ext cx="4537075" cy="2552700"/>
          </a:xfrm>
          <a:ln/>
        </p:spPr>
      </p:sp>
      <p:sp>
        <p:nvSpPr>
          <p:cNvPr id="125956" name="Rectangle 3"/>
          <p:cNvSpPr>
            <a:spLocks noGrp="1" noChangeArrowheads="1"/>
          </p:cNvSpPr>
          <p:nvPr>
            <p:ph type="body" idx="1"/>
          </p:nvPr>
        </p:nvSpPr>
        <p:spPr>
          <a:xfrm>
            <a:off x="1631950" y="3294063"/>
            <a:ext cx="6986588" cy="3008312"/>
          </a:xfrm>
          <a:noFill/>
        </p:spPr>
        <p:txBody>
          <a:bodyPr/>
          <a:lstStyle/>
          <a:p>
            <a:pPr eaLnBrk="1" hangingPunct="1"/>
            <a:endParaRPr lang="zh-CN"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793195-F8C2-43A5-82AB-CA9FDA5D1A8C}" type="slidenum">
              <a:rPr lang="en-US" altLang="zh-CN" smtClean="0"/>
              <a:pPr/>
              <a:t>88</a:t>
            </a:fld>
            <a:endParaRPr lang="en-US" altLang="zh-CN"/>
          </a:p>
        </p:txBody>
      </p:sp>
    </p:spTree>
    <p:extLst>
      <p:ext uri="{BB962C8B-B14F-4D97-AF65-F5344CB8AC3E}">
        <p14:creationId xmlns:p14="http://schemas.microsoft.com/office/powerpoint/2010/main" val="215133167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9700" y="768350"/>
            <a:ext cx="6819900"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D793195-F8C2-43A5-82AB-CA9FDA5D1A8C}" type="slidenum">
              <a:rPr lang="en-US" altLang="zh-CN" smtClean="0"/>
              <a:pPr/>
              <a:t>89</a:t>
            </a:fld>
            <a:endParaRPr lang="en-US" altLang="zh-CN"/>
          </a:p>
        </p:txBody>
      </p:sp>
    </p:spTree>
    <p:extLst>
      <p:ext uri="{BB962C8B-B14F-4D97-AF65-F5344CB8AC3E}">
        <p14:creationId xmlns:p14="http://schemas.microsoft.com/office/powerpoint/2010/main" val="4172119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F208FD5-A2DD-49EF-965F-E62EC7B2E38F}" type="slidenum">
              <a:rPr lang="en-US" altLang="zh-CN" sz="1300"/>
              <a:pPr eaLnBrk="1" hangingPunct="1"/>
              <a:t>6</a:t>
            </a:fld>
            <a:endParaRPr lang="en-US" altLang="zh-CN" sz="1300"/>
          </a:p>
        </p:txBody>
      </p:sp>
      <p:sp>
        <p:nvSpPr>
          <p:cNvPr id="83971" name="Rectangle 2"/>
          <p:cNvSpPr>
            <a:spLocks noGrp="1" noRot="1" noChangeAspect="1" noChangeArrowheads="1" noTextEdit="1"/>
          </p:cNvSpPr>
          <p:nvPr>
            <p:ph type="sldImg"/>
          </p:nvPr>
        </p:nvSpPr>
        <p:spPr>
          <a:xfrm>
            <a:off x="2701925" y="512763"/>
            <a:ext cx="4537075" cy="2552700"/>
          </a:xfrm>
          <a:ln/>
        </p:spPr>
      </p:sp>
      <p:sp>
        <p:nvSpPr>
          <p:cNvPr id="83972" name="Rectangle 3"/>
          <p:cNvSpPr>
            <a:spLocks noGrp="1" noChangeArrowheads="1"/>
          </p:cNvSpPr>
          <p:nvPr>
            <p:ph type="body" idx="1"/>
          </p:nvPr>
        </p:nvSpPr>
        <p:spPr>
          <a:xfrm>
            <a:off x="1631950" y="3294063"/>
            <a:ext cx="7096125" cy="3008312"/>
          </a:xfrm>
          <a:noFill/>
        </p:spPr>
        <p:txBody>
          <a:bodyPr/>
          <a:lstStyle/>
          <a:p>
            <a:pPr eaLnBrk="1" hangingPunct="1"/>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2B260138-5A25-4DF5-82BC-45A46DF19C12}" type="slidenum">
              <a:rPr lang="en-US" altLang="zh-CN" sz="1300"/>
              <a:pPr eaLnBrk="1" hangingPunct="1"/>
              <a:t>8</a:t>
            </a:fld>
            <a:endParaRPr lang="en-US" altLang="zh-CN" sz="1300"/>
          </a:p>
        </p:txBody>
      </p:sp>
      <p:sp>
        <p:nvSpPr>
          <p:cNvPr id="86019" name="Rectangle 2"/>
          <p:cNvSpPr>
            <a:spLocks noGrp="1" noRot="1" noChangeAspect="1" noChangeArrowheads="1" noTextEdit="1"/>
          </p:cNvSpPr>
          <p:nvPr>
            <p:ph type="sldImg"/>
          </p:nvPr>
        </p:nvSpPr>
        <p:spPr>
          <a:xfrm>
            <a:off x="2701925" y="512763"/>
            <a:ext cx="4537075" cy="2552700"/>
          </a:xfrm>
          <a:ln/>
        </p:spPr>
      </p:sp>
      <p:sp>
        <p:nvSpPr>
          <p:cNvPr id="86020" name="Rectangle 3"/>
          <p:cNvSpPr>
            <a:spLocks noGrp="1" noChangeArrowheads="1"/>
          </p:cNvSpPr>
          <p:nvPr>
            <p:ph type="body" idx="1"/>
          </p:nvPr>
        </p:nvSpPr>
        <p:spPr>
          <a:xfrm>
            <a:off x="1631950" y="3294063"/>
            <a:ext cx="7096125" cy="3008312"/>
          </a:xfrm>
          <a:noFill/>
        </p:spPr>
        <p:txBody>
          <a:bodyPr/>
          <a:lstStyle/>
          <a:p>
            <a:pPr eaLnBrk="1" hangingPunct="1"/>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222EF97-D5CC-4611-B3FA-8D076843C5D8}" type="slidenum">
              <a:rPr lang="en-US" altLang="zh-CN" sz="1300"/>
              <a:pPr eaLnBrk="1" hangingPunct="1"/>
              <a:t>9</a:t>
            </a:fld>
            <a:endParaRPr lang="en-US" altLang="zh-CN" sz="1300"/>
          </a:p>
        </p:txBody>
      </p:sp>
      <p:sp>
        <p:nvSpPr>
          <p:cNvPr id="87043" name="Rectangle 2"/>
          <p:cNvSpPr>
            <a:spLocks noGrp="1" noRot="1" noChangeAspect="1" noChangeArrowheads="1" noTextEdit="1"/>
          </p:cNvSpPr>
          <p:nvPr>
            <p:ph type="sldImg"/>
          </p:nvPr>
        </p:nvSpPr>
        <p:spPr>
          <a:xfrm>
            <a:off x="2701925" y="512763"/>
            <a:ext cx="4537075" cy="2552700"/>
          </a:xfrm>
          <a:ln/>
        </p:spPr>
      </p:sp>
      <p:sp>
        <p:nvSpPr>
          <p:cNvPr id="87044" name="Rectangle 3"/>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1EB600A-1B61-4D1F-B9C9-3A23E3AF77A5}" type="slidenum">
              <a:rPr lang="en-US" altLang="zh-CN" sz="1300"/>
              <a:pPr eaLnBrk="1" hangingPunct="1"/>
              <a:t>10</a:t>
            </a:fld>
            <a:endParaRPr lang="en-US" altLang="zh-CN" sz="1300"/>
          </a:p>
        </p:txBody>
      </p:sp>
      <p:sp>
        <p:nvSpPr>
          <p:cNvPr id="88067" name="Rectangle 2"/>
          <p:cNvSpPr>
            <a:spLocks noGrp="1" noRot="1" noChangeAspect="1" noChangeArrowheads="1" noTextEdit="1"/>
          </p:cNvSpPr>
          <p:nvPr>
            <p:ph type="sldImg"/>
          </p:nvPr>
        </p:nvSpPr>
        <p:spPr>
          <a:xfrm>
            <a:off x="2701925" y="512763"/>
            <a:ext cx="4537075" cy="2552700"/>
          </a:xfrm>
          <a:ln/>
        </p:spPr>
      </p:sp>
      <p:sp>
        <p:nvSpPr>
          <p:cNvPr id="88068" name="Rectangle 3"/>
          <p:cNvSpPr>
            <a:spLocks noGrp="1" noChangeArrowheads="1"/>
          </p:cNvSpPr>
          <p:nvPr>
            <p:ph type="body" idx="1"/>
          </p:nvPr>
        </p:nvSpPr>
        <p:spPr>
          <a:xfrm>
            <a:off x="1736725" y="3294063"/>
            <a:ext cx="6881813" cy="3008312"/>
          </a:xfrm>
          <a:noFill/>
        </p:spPr>
        <p:txBody>
          <a:bodyPr/>
          <a:lstStyle/>
          <a:p>
            <a:pPr eaLnBrk="1" hangingPunct="1"/>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39C05CC3-74D4-4731-85CB-58F1D2E88652}" type="slidenum">
              <a:rPr lang="en-US" altLang="zh-CN" sz="1300"/>
              <a:pPr eaLnBrk="1" hangingPunct="1"/>
              <a:t>11</a:t>
            </a:fld>
            <a:endParaRPr lang="en-US" altLang="zh-CN" sz="1300"/>
          </a:p>
        </p:txBody>
      </p:sp>
      <p:sp>
        <p:nvSpPr>
          <p:cNvPr id="89091" name="Rectangle 2"/>
          <p:cNvSpPr>
            <a:spLocks noGrp="1" noRot="1" noChangeAspect="1" noChangeArrowheads="1" noTextEdit="1"/>
          </p:cNvSpPr>
          <p:nvPr>
            <p:ph type="sldImg"/>
          </p:nvPr>
        </p:nvSpPr>
        <p:spPr>
          <a:xfrm>
            <a:off x="2701925" y="512763"/>
            <a:ext cx="4537075" cy="2552700"/>
          </a:xfrm>
          <a:ln/>
        </p:spPr>
      </p:sp>
      <p:sp>
        <p:nvSpPr>
          <p:cNvPr id="89092" name="Rectangle 3"/>
          <p:cNvSpPr>
            <a:spLocks noGrp="1" noChangeArrowheads="1"/>
          </p:cNvSpPr>
          <p:nvPr>
            <p:ph type="body" idx="1"/>
          </p:nvPr>
        </p:nvSpPr>
        <p:spPr>
          <a:xfrm>
            <a:off x="1736725" y="3294063"/>
            <a:ext cx="6881813" cy="3008312"/>
          </a:xfrm>
          <a:noFill/>
        </p:spPr>
        <p:txBody>
          <a:bodyPr/>
          <a:lstStyle/>
          <a:p>
            <a:pPr eaLnBrk="1" hangingPunct="1"/>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lvl1pPr defTabSz="957263" eaLnBrk="0" hangingPunct="0">
              <a:defRPr kumimoji="1" sz="2400">
                <a:solidFill>
                  <a:schemeClr val="tx1"/>
                </a:solidFill>
                <a:latin typeface="Times New Roman" pitchFamily="18" charset="0"/>
                <a:ea typeface="宋体" pitchFamily="2" charset="-122"/>
              </a:defRPr>
            </a:lvl1pPr>
            <a:lvl2pPr marL="742950" indent="-285750" defTabSz="957263" eaLnBrk="0" hangingPunct="0">
              <a:defRPr kumimoji="1" sz="2400">
                <a:solidFill>
                  <a:schemeClr val="tx1"/>
                </a:solidFill>
                <a:latin typeface="Times New Roman" pitchFamily="18" charset="0"/>
                <a:ea typeface="宋体" pitchFamily="2" charset="-122"/>
              </a:defRPr>
            </a:lvl2pPr>
            <a:lvl3pPr marL="1143000" indent="-228600" defTabSz="957263" eaLnBrk="0" hangingPunct="0">
              <a:defRPr kumimoji="1" sz="2400">
                <a:solidFill>
                  <a:schemeClr val="tx1"/>
                </a:solidFill>
                <a:latin typeface="Times New Roman" pitchFamily="18" charset="0"/>
                <a:ea typeface="宋体" pitchFamily="2" charset="-122"/>
              </a:defRPr>
            </a:lvl3pPr>
            <a:lvl4pPr marL="1600200" indent="-228600" defTabSz="957263" eaLnBrk="0" hangingPunct="0">
              <a:defRPr kumimoji="1" sz="2400">
                <a:solidFill>
                  <a:schemeClr val="tx1"/>
                </a:solidFill>
                <a:latin typeface="Times New Roman" pitchFamily="18" charset="0"/>
                <a:ea typeface="宋体" pitchFamily="2" charset="-122"/>
              </a:defRPr>
            </a:lvl4pPr>
            <a:lvl5pPr marL="2057400" indent="-228600" defTabSz="957263" eaLnBrk="0" hangingPunct="0">
              <a:defRPr kumimoji="1" sz="2400">
                <a:solidFill>
                  <a:schemeClr val="tx1"/>
                </a:solidFill>
                <a:latin typeface="Times New Roman" pitchFamily="18" charset="0"/>
                <a:ea typeface="宋体" pitchFamily="2" charset="-122"/>
              </a:defRPr>
            </a:lvl5pPr>
            <a:lvl6pPr marL="25146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defTabSz="957263"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42E19112-74D1-4E67-AAF9-6C0707D82FC5}" type="slidenum">
              <a:rPr lang="en-US" altLang="zh-CN" sz="1300"/>
              <a:pPr eaLnBrk="1" hangingPunct="1"/>
              <a:t>12</a:t>
            </a:fld>
            <a:endParaRPr lang="en-US" altLang="zh-CN" sz="1300"/>
          </a:p>
        </p:txBody>
      </p:sp>
      <p:sp>
        <p:nvSpPr>
          <p:cNvPr id="91139" name="Rectangle 2"/>
          <p:cNvSpPr>
            <a:spLocks noGrp="1" noRot="1" noChangeAspect="1" noChangeArrowheads="1" noTextEdit="1"/>
          </p:cNvSpPr>
          <p:nvPr>
            <p:ph type="sldImg"/>
          </p:nvPr>
        </p:nvSpPr>
        <p:spPr>
          <a:xfrm>
            <a:off x="2701925" y="512763"/>
            <a:ext cx="4537075" cy="2552700"/>
          </a:xfrm>
          <a:ln/>
        </p:spPr>
      </p:sp>
      <p:sp>
        <p:nvSpPr>
          <p:cNvPr id="91140" name="Rectangle 3"/>
          <p:cNvSpPr>
            <a:spLocks noGrp="1" noChangeArrowheads="1"/>
          </p:cNvSpPr>
          <p:nvPr>
            <p:ph type="body" idx="1"/>
          </p:nvPr>
        </p:nvSpPr>
        <p:spPr>
          <a:xfrm>
            <a:off x="1736725" y="3294063"/>
            <a:ext cx="6881813" cy="3008312"/>
          </a:xfrm>
          <a:noFill/>
        </p:spPr>
        <p:txBody>
          <a:bodyPr/>
          <a:lstStyle/>
          <a:p>
            <a:pPr eaLnBrk="1" hangingPunct="1"/>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标题幻灯片">
    <p:spTree>
      <p:nvGrpSpPr>
        <p:cNvPr id="1" name=""/>
        <p:cNvGrpSpPr/>
        <p:nvPr/>
      </p:nvGrpSpPr>
      <p:grpSpPr>
        <a:xfrm>
          <a:off x="0" y="0"/>
          <a:ext cx="0" cy="0"/>
          <a:chOff x="0" y="0"/>
          <a:chExt cx="0" cy="0"/>
        </a:xfrm>
      </p:grpSpPr>
      <p:sp>
        <p:nvSpPr>
          <p:cNvPr id="5145" name="Rectangle 25"/>
          <p:cNvSpPr>
            <a:spLocks noGrp="1" noChangeArrowheads="1"/>
          </p:cNvSpPr>
          <p:nvPr>
            <p:ph type="ctrTitle"/>
          </p:nvPr>
        </p:nvSpPr>
        <p:spPr>
          <a:xfrm>
            <a:off x="360000" y="1980000"/>
            <a:ext cx="11581473" cy="1668189"/>
          </a:xfrm>
          <a:noFill/>
        </p:spPr>
        <p:txBody>
          <a:bodyPr/>
          <a:lstStyle>
            <a:lvl1pPr algn="ctr">
              <a:defRPr sz="4800" b="1">
                <a:ln>
                  <a:noFill/>
                </a:ln>
                <a:solidFill>
                  <a:srgbClr val="0000FF"/>
                </a:solidFill>
                <a:latin typeface="Times New Roman" panose="02020603050405020304" pitchFamily="18" charset="0"/>
                <a:cs typeface="Times New Roman" panose="02020603050405020304" pitchFamily="18" charset="0"/>
              </a:defRPr>
            </a:lvl1pPr>
          </a:lstStyle>
          <a:p>
            <a:pPr lvl="0"/>
            <a:endParaRPr lang="zh-CN" altLang="zh-CN" noProof="0" dirty="0"/>
          </a:p>
        </p:txBody>
      </p:sp>
      <p:grpSp>
        <p:nvGrpSpPr>
          <p:cNvPr id="2" name="组合 1">
            <a:extLst>
              <a:ext uri="{FF2B5EF4-FFF2-40B4-BE49-F238E27FC236}">
                <a16:creationId xmlns:a16="http://schemas.microsoft.com/office/drawing/2014/main" id="{CBDB8BB6-68DD-4B6F-AF6B-6131FC9E823D}"/>
              </a:ext>
            </a:extLst>
          </p:cNvPr>
          <p:cNvGrpSpPr/>
          <p:nvPr userDrawn="1"/>
        </p:nvGrpSpPr>
        <p:grpSpPr>
          <a:xfrm>
            <a:off x="275369" y="3672000"/>
            <a:ext cx="11641263" cy="432000"/>
            <a:chOff x="323850" y="2419349"/>
            <a:chExt cx="8730947" cy="432000"/>
          </a:xfrm>
        </p:grpSpPr>
        <p:graphicFrame>
          <p:nvGraphicFramePr>
            <p:cNvPr id="5153" name="Object 33"/>
            <p:cNvGraphicFramePr>
              <a:graphicFrameLocks noChangeAspect="1"/>
            </p:cNvGraphicFramePr>
            <p:nvPr>
              <p:extLst>
                <p:ext uri="{D42A27DB-BD31-4B8C-83A1-F6EECF244321}">
                  <p14:modId xmlns:p14="http://schemas.microsoft.com/office/powerpoint/2010/main" val="3744638467"/>
                </p:ext>
              </p:extLst>
            </p:nvPr>
          </p:nvGraphicFramePr>
          <p:xfrm>
            <a:off x="323850" y="2419349"/>
            <a:ext cx="8730947" cy="432000"/>
          </p:xfrm>
          <a:graphic>
            <a:graphicData uri="http://schemas.openxmlformats.org/presentationml/2006/ole">
              <mc:AlternateContent xmlns:mc="http://schemas.openxmlformats.org/markup-compatibility/2006">
                <mc:Choice xmlns:v="urn:schemas-microsoft-com:vml" Requires="v">
                  <p:oleObj name="剪辑" r:id="rId2" imgW="4732560" imgH="423000" progId="MS_ClipArt_Gallery.2">
                    <p:embed/>
                  </p:oleObj>
                </mc:Choice>
                <mc:Fallback>
                  <p:oleObj name="剪辑" r:id="rId2" imgW="4732560" imgH="423000" progId="MS_ClipArt_Gallery.2">
                    <p:embed/>
                    <p:pic>
                      <p:nvPicPr>
                        <p:cNvPr id="5153"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419349"/>
                          <a:ext cx="8730947" cy="4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56" name="Text Box 36"/>
            <p:cNvSpPr txBox="1">
              <a:spLocks noChangeArrowheads="1"/>
            </p:cNvSpPr>
            <p:nvPr/>
          </p:nvSpPr>
          <p:spPr bwMode="auto">
            <a:xfrm>
              <a:off x="2339975" y="2436883"/>
              <a:ext cx="45370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US" altLang="zh-CN" sz="2000" i="1" dirty="0">
                  <a:solidFill>
                    <a:srgbClr val="0000FF"/>
                  </a:solidFill>
                  <a:ea typeface="宋体" pitchFamily="2" charset="-122"/>
                </a:rPr>
                <a:t>wenshli@bupt.edu.cn</a:t>
              </a:r>
            </a:p>
          </p:txBody>
        </p:sp>
      </p:grpSp>
      <p:sp>
        <p:nvSpPr>
          <p:cNvPr id="5159" name="Rectangle 39"/>
          <p:cNvSpPr>
            <a:spLocks noChangeArrowheads="1"/>
          </p:cNvSpPr>
          <p:nvPr userDrawn="1"/>
        </p:nvSpPr>
        <p:spPr bwMode="auto">
          <a:xfrm>
            <a:off x="360000" y="3672000"/>
            <a:ext cx="11581473" cy="1926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chor="ctr" anchorCtr="0"/>
          <a:lstStyle/>
          <a:p>
            <a:pPr algn="ctr"/>
            <a:r>
              <a:rPr lang="zh-CN" altLang="en-US" sz="4000" dirty="0">
                <a:latin typeface="Times New Roman" panose="02020603050405020304" pitchFamily="18" charset="0"/>
                <a:ea typeface="楷体" panose="02010609060101010101" pitchFamily="49" charset="-122"/>
                <a:cs typeface="Times New Roman" panose="02020603050405020304" pitchFamily="18" charset="0"/>
              </a:rPr>
              <a:t>李文生</a:t>
            </a:r>
            <a:endParaRPr lang="en-US" altLang="zh-CN" sz="40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椭圆 7"/>
          <p:cNvSpPr/>
          <p:nvPr userDrawn="1"/>
        </p:nvSpPr>
        <p:spPr>
          <a:xfrm>
            <a:off x="10776680" y="0"/>
            <a:ext cx="1440000" cy="1440000"/>
          </a:xfrm>
          <a:prstGeom prst="ellipse">
            <a:avLst/>
          </a:prstGeom>
          <a:blipFill rotWithShape="1">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800"/>
          </a:p>
        </p:txBody>
      </p:sp>
      <p:pic>
        <p:nvPicPr>
          <p:cNvPr id="9" name="图片 8">
            <a:extLst>
              <a:ext uri="{FF2B5EF4-FFF2-40B4-BE49-F238E27FC236}">
                <a16:creationId xmlns:a16="http://schemas.microsoft.com/office/drawing/2014/main" id="{2A41BBDC-80EF-4613-8147-CFF6A6611F15}"/>
              </a:ext>
            </a:extLst>
          </p:cNvPr>
          <p:cNvPicPr>
            <a:picLocks noChangeAspect="1"/>
          </p:cNvPicPr>
          <p:nvPr userDrawn="1"/>
        </p:nvPicPr>
        <p:blipFill>
          <a:blip r:embed="rId5"/>
          <a:stretch>
            <a:fillRect/>
          </a:stretch>
        </p:blipFill>
        <p:spPr>
          <a:xfrm>
            <a:off x="20325" y="5769260"/>
            <a:ext cx="6120000" cy="1080120"/>
          </a:xfrm>
          <a:prstGeom prst="rect">
            <a:avLst/>
          </a:prstGeom>
        </p:spPr>
      </p:pic>
      <p:sp>
        <p:nvSpPr>
          <p:cNvPr id="3" name="Rectangle 25">
            <a:extLst>
              <a:ext uri="{FF2B5EF4-FFF2-40B4-BE49-F238E27FC236}">
                <a16:creationId xmlns:a16="http://schemas.microsoft.com/office/drawing/2014/main" id="{408409CD-240E-5C95-9743-B3988388BF2D}"/>
              </a:ext>
            </a:extLst>
          </p:cNvPr>
          <p:cNvSpPr txBox="1">
            <a:spLocks noChangeArrowheads="1"/>
          </p:cNvSpPr>
          <p:nvPr userDrawn="1"/>
        </p:nvSpPr>
        <p:spPr bwMode="auto">
          <a:xfrm>
            <a:off x="360000" y="252000"/>
            <a:ext cx="5241553" cy="1143001"/>
          </a:xfrm>
          <a:prstGeom prst="rect">
            <a:avLst/>
          </a:prstGeom>
          <a:noFill/>
          <a:ln w="9525">
            <a:noFill/>
            <a:miter lim="800000"/>
            <a:headEnd/>
            <a:tailEn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ln>
                  <a:noFill/>
                </a:ln>
                <a:solidFill>
                  <a:srgbClr val="FF3300"/>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l"/>
            <a:r>
              <a:rPr lang="zh-CN" altLang="en-US" sz="3200" kern="0" dirty="0">
                <a:latin typeface="楷体" panose="02010609060101010101" pitchFamily="49" charset="-122"/>
                <a:ea typeface="楷体" panose="02010609060101010101" pitchFamily="49" charset="-122"/>
              </a:rPr>
              <a:t>教育部课程思政示范课程</a:t>
            </a:r>
            <a:endParaRPr lang="en-US" altLang="zh-CN" sz="3200" kern="0" dirty="0">
              <a:latin typeface="楷体" panose="02010609060101010101" pitchFamily="49" charset="-122"/>
              <a:ea typeface="楷体" panose="02010609060101010101" pitchFamily="49" charset="-122"/>
            </a:endParaRPr>
          </a:p>
          <a:p>
            <a:pPr algn="l"/>
            <a:r>
              <a:rPr lang="zh-CN" altLang="en-US" sz="3200" kern="0" dirty="0">
                <a:latin typeface="楷体" panose="02010609060101010101" pitchFamily="49" charset="-122"/>
                <a:ea typeface="楷体" panose="02010609060101010101" pitchFamily="49" charset="-122"/>
              </a:rPr>
              <a:t>北京邮电大学高新课程</a:t>
            </a:r>
            <a:endParaRPr lang="zh-CN" altLang="zh-CN" sz="3200" kern="0" dirty="0">
              <a:latin typeface="楷体" panose="02010609060101010101" pitchFamily="49" charset="-122"/>
              <a:ea typeface="楷体" panose="02010609060101010101" pitchFamily="49" charset="-122"/>
            </a:endParaRPr>
          </a:p>
        </p:txBody>
      </p:sp>
      <p:sp>
        <p:nvSpPr>
          <p:cNvPr id="4" name="日期占位符 3">
            <a:extLst>
              <a:ext uri="{FF2B5EF4-FFF2-40B4-BE49-F238E27FC236}">
                <a16:creationId xmlns:a16="http://schemas.microsoft.com/office/drawing/2014/main" id="{6DAD563C-1915-5373-AB02-3AA21B69F725}"/>
              </a:ext>
            </a:extLst>
          </p:cNvPr>
          <p:cNvSpPr>
            <a:spLocks noGrp="1"/>
          </p:cNvSpPr>
          <p:nvPr>
            <p:ph type="dt" sz="half" idx="10"/>
          </p:nvPr>
        </p:nvSpPr>
        <p:spPr>
          <a:xfrm>
            <a:off x="4320000" y="5040000"/>
            <a:ext cx="3600000" cy="402963"/>
          </a:xfrm>
          <a:prstGeom prst="rect">
            <a:avLst/>
          </a:prstGeom>
        </p:spPr>
        <p:txBody>
          <a:bodyPr/>
          <a:lstStyle>
            <a:defPPr>
              <a:defRPr lang="zh-CN"/>
            </a:defPPr>
            <a:lvl1pPr algn="ctr" rtl="0" fontAlgn="base">
              <a:spcBef>
                <a:spcPct val="0"/>
              </a:spcBef>
              <a:spcAft>
                <a:spcPct val="0"/>
              </a:spcAft>
              <a:defRPr kumimoji="1" sz="2000" kern="1200">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457200" algn="l" rtl="0" fontAlgn="base">
              <a:spcBef>
                <a:spcPct val="0"/>
              </a:spcBef>
              <a:spcAft>
                <a:spcPct val="0"/>
              </a:spcAft>
              <a:defRPr kumimoji="1" sz="2400" kern="1200">
                <a:solidFill>
                  <a:schemeClr val="tx1"/>
                </a:solidFill>
                <a:latin typeface="Times New Roman" pitchFamily="18" charset="0"/>
                <a:ea typeface="宋体"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charset="-122"/>
                <a:cs typeface="+mn-cs"/>
              </a:defRPr>
            </a:lvl5pPr>
            <a:lvl6pPr marL="2286000" algn="l" defTabSz="914400" rtl="0" eaLnBrk="1" latinLnBrk="0" hangingPunct="1">
              <a:defRPr kumimoji="1" sz="2400" kern="1200">
                <a:solidFill>
                  <a:schemeClr val="tx1"/>
                </a:solidFill>
                <a:latin typeface="Times New Roman" pitchFamily="18" charset="0"/>
                <a:ea typeface="宋体" charset="-122"/>
                <a:cs typeface="+mn-cs"/>
              </a:defRPr>
            </a:lvl6pPr>
            <a:lvl7pPr marL="2743200" algn="l" defTabSz="914400" rtl="0" eaLnBrk="1" latinLnBrk="0" hangingPunct="1">
              <a:defRPr kumimoji="1" sz="2400" kern="1200">
                <a:solidFill>
                  <a:schemeClr val="tx1"/>
                </a:solidFill>
                <a:latin typeface="Times New Roman" pitchFamily="18" charset="0"/>
                <a:ea typeface="宋体" charset="-122"/>
                <a:cs typeface="+mn-cs"/>
              </a:defRPr>
            </a:lvl7pPr>
            <a:lvl8pPr marL="3200400" algn="l" defTabSz="914400" rtl="0" eaLnBrk="1" latinLnBrk="0" hangingPunct="1">
              <a:defRPr kumimoji="1" sz="2400" kern="1200">
                <a:solidFill>
                  <a:schemeClr val="tx1"/>
                </a:solidFill>
                <a:latin typeface="Times New Roman" pitchFamily="18" charset="0"/>
                <a:ea typeface="宋体" charset="-122"/>
                <a:cs typeface="+mn-cs"/>
              </a:defRPr>
            </a:lvl8pPr>
            <a:lvl9pPr marL="3657600" algn="l" defTabSz="914400" rtl="0" eaLnBrk="1" latinLnBrk="0" hangingPunct="1">
              <a:defRPr kumimoji="1" sz="2400" kern="1200">
                <a:solidFill>
                  <a:schemeClr val="tx1"/>
                </a:solidFill>
                <a:latin typeface="Times New Roman" pitchFamily="18" charset="0"/>
                <a:ea typeface="宋体" charset="-122"/>
                <a:cs typeface="+mn-cs"/>
              </a:defRPr>
            </a:lvl9pPr>
          </a:lstStyle>
          <a:p>
            <a:fld id="{6FE94433-00FA-4F71-914E-060E62B54059}" type="datetime3">
              <a:rPr lang="zh-CN" altLang="en-US" smtClean="0"/>
              <a:pPr/>
              <a:t>2024年9月3日星期二</a:t>
            </a:fld>
            <a:endParaRPr lang="zh-CN" altLang="en-US" dirty="0"/>
          </a:p>
        </p:txBody>
      </p:sp>
      <p:sp>
        <p:nvSpPr>
          <p:cNvPr id="5" name="标题 1">
            <a:extLst>
              <a:ext uri="{FF2B5EF4-FFF2-40B4-BE49-F238E27FC236}">
                <a16:creationId xmlns:a16="http://schemas.microsoft.com/office/drawing/2014/main" id="{F8DB766C-7813-08DC-053F-E7D2D4DC7502}"/>
              </a:ext>
            </a:extLst>
          </p:cNvPr>
          <p:cNvSpPr txBox="1">
            <a:spLocks/>
          </p:cNvSpPr>
          <p:nvPr userDrawn="1"/>
        </p:nvSpPr>
        <p:spPr bwMode="auto">
          <a:xfrm>
            <a:off x="5015880" y="203511"/>
            <a:ext cx="5760800" cy="1110254"/>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a:lstStyle>
          <a:p>
            <a:pPr algn="ctr"/>
            <a:r>
              <a:rPr lang="en-US" altLang="zh-CN" sz="5400" kern="0" dirty="0">
                <a:solidFill>
                  <a:schemeClr val="tx1"/>
                </a:solidFill>
              </a:rPr>
              <a:t>Operating System</a:t>
            </a:r>
            <a:endParaRPr lang="zh-CN" altLang="en-US" sz="5400" kern="0" dirty="0">
              <a:solidFill>
                <a:schemeClr val="tx1"/>
              </a:solidFill>
            </a:endParaRPr>
          </a:p>
        </p:txBody>
      </p:sp>
    </p:spTree>
    <p:extLst>
      <p:ext uri="{BB962C8B-B14F-4D97-AF65-F5344CB8AC3E}">
        <p14:creationId xmlns:p14="http://schemas.microsoft.com/office/powerpoint/2010/main" val="712127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3" name="星形: 五角 2">
            <a:extLst>
              <a:ext uri="{FF2B5EF4-FFF2-40B4-BE49-F238E27FC236}">
                <a16:creationId xmlns:a16="http://schemas.microsoft.com/office/drawing/2014/main" id="{DE333CBB-62FC-7663-B5C5-A45B3DC753ED}"/>
              </a:ext>
            </a:extLst>
          </p:cNvPr>
          <p:cNvSpPr/>
          <p:nvPr userDrawn="1"/>
        </p:nvSpPr>
        <p:spPr bwMode="auto">
          <a:xfrm>
            <a:off x="155360" y="143655"/>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33857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Rectangle 29"/>
          <p:cNvSpPr>
            <a:spLocks noGrp="1" noChangeArrowheads="1"/>
          </p:cNvSpPr>
          <p:nvPr>
            <p:ph type="sldNum" sz="quarter" idx="10"/>
          </p:nvPr>
        </p:nvSpPr>
        <p:spPr>
          <a:ln/>
        </p:spPr>
        <p:txBody>
          <a:bodyPr/>
          <a:lstStyle>
            <a:lvl1pPr>
              <a:defRPr/>
            </a:lvl1pPr>
          </a:lstStyle>
          <a:p>
            <a:pPr>
              <a:defRPr/>
            </a:pPr>
            <a:fld id="{56A76461-E082-43AD-9577-1E67FD9444D8}" type="slidenum">
              <a:rPr lang="en-US" altLang="zh-CN"/>
              <a:pPr>
                <a:defRPr/>
              </a:pPr>
              <a:t>‹#›</a:t>
            </a:fld>
            <a:endParaRPr lang="en-US" altLang="zh-CN"/>
          </a:p>
        </p:txBody>
      </p:sp>
      <p:sp>
        <p:nvSpPr>
          <p:cNvPr id="6" name="标题 1">
            <a:extLst>
              <a:ext uri="{FF2B5EF4-FFF2-40B4-BE49-F238E27FC236}">
                <a16:creationId xmlns:a16="http://schemas.microsoft.com/office/drawing/2014/main" id="{4FFDEC6C-BDD3-2A54-F59D-C780C472531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2" name="星形: 五角 1">
            <a:extLst>
              <a:ext uri="{FF2B5EF4-FFF2-40B4-BE49-F238E27FC236}">
                <a16:creationId xmlns:a16="http://schemas.microsoft.com/office/drawing/2014/main" id="{5602DB56-B20F-0EEA-840C-5A87D3CA6EE0}"/>
              </a:ext>
            </a:extLst>
          </p:cNvPr>
          <p:cNvSpPr/>
          <p:nvPr userDrawn="1"/>
        </p:nvSpPr>
        <p:spPr bwMode="auto">
          <a:xfrm>
            <a:off x="155360" y="143655"/>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2350558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360000" y="108000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itchFamily="2" charset="2"/>
              <a:buChar char="p"/>
              <a:defRPr/>
            </a:lvl2pPr>
            <a:lvl3pPr marL="1143000" indent="-228600">
              <a:buClr>
                <a:srgbClr val="0000FF"/>
              </a:buClr>
              <a:buFont typeface="Wingdings" pitchFamily="2" charset="2"/>
              <a:buChar char="Ø"/>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内容占位符 2">
            <a:extLst>
              <a:ext uri="{FF2B5EF4-FFF2-40B4-BE49-F238E27FC236}">
                <a16:creationId xmlns:a16="http://schemas.microsoft.com/office/drawing/2014/main" id="{F3881BF2-1BD1-463C-A35B-B2D3CDCFA600}"/>
              </a:ext>
            </a:extLst>
          </p:cNvPr>
          <p:cNvSpPr>
            <a:spLocks noGrp="1"/>
          </p:cNvSpPr>
          <p:nvPr>
            <p:ph idx="11"/>
          </p:nvPr>
        </p:nvSpPr>
        <p:spPr>
          <a:xfrm>
            <a:off x="360000" y="3789040"/>
            <a:ext cx="11556000" cy="2700000"/>
          </a:xfrm>
        </p:spPr>
        <p:txBody>
          <a:bodyPr>
            <a:normAutofit/>
          </a:bodyPr>
          <a:lstStyle>
            <a:lvl1pPr marL="342900" indent="-342900">
              <a:buClr>
                <a:srgbClr val="0000FF"/>
              </a:buClr>
              <a:buSzPct val="80000"/>
              <a:buFont typeface="Wingdings" panose="05000000000000000000" pitchFamily="2" charset="2"/>
              <a:buChar char="n"/>
              <a:defRPr/>
            </a:lvl1pPr>
            <a:lvl2pPr marL="742950" indent="-285750">
              <a:buClr>
                <a:srgbClr val="0000FF"/>
              </a:buClr>
              <a:buFont typeface="Wingdings" pitchFamily="2" charset="2"/>
              <a:buChar char="p"/>
              <a:defRPr/>
            </a:lvl2pPr>
            <a:lvl3pPr marL="1143000" indent="-228600">
              <a:buClr>
                <a:srgbClr val="0000FF"/>
              </a:buClr>
              <a:buFont typeface="Wingdings" pitchFamily="2" charset="2"/>
              <a:buChar char="Ø"/>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标题 1">
            <a:extLst>
              <a:ext uri="{FF2B5EF4-FFF2-40B4-BE49-F238E27FC236}">
                <a16:creationId xmlns:a16="http://schemas.microsoft.com/office/drawing/2014/main" id="{DC3DB602-60A7-64FE-D173-40BD19F4FF3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Tree>
    <p:extLst>
      <p:ext uri="{BB962C8B-B14F-4D97-AF65-F5344CB8AC3E}">
        <p14:creationId xmlns:p14="http://schemas.microsoft.com/office/powerpoint/2010/main" val="3645741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CD012BB-DED6-339D-5EA5-40D97F367037}"/>
              </a:ext>
            </a:extLst>
          </p:cNvPr>
          <p:cNvSpPr>
            <a:spLocks noGrp="1"/>
          </p:cNvSpPr>
          <p:nvPr>
            <p:ph type="dt" sz="half" idx="10"/>
          </p:nvPr>
        </p:nvSpPr>
        <p:spPr/>
        <p:txBody>
          <a:bodyPr/>
          <a:lstStyle/>
          <a:p>
            <a:fld id="{9A64C907-2C29-43E4-84A9-8C11D66C9BC2}" type="datetimeFigureOut">
              <a:rPr lang="zh-CN" altLang="en-US" smtClean="0"/>
              <a:t>2024/9/3</a:t>
            </a:fld>
            <a:endParaRPr lang="zh-CN" altLang="en-US"/>
          </a:p>
        </p:txBody>
      </p:sp>
      <p:sp>
        <p:nvSpPr>
          <p:cNvPr id="3" name="页脚占位符 2">
            <a:extLst>
              <a:ext uri="{FF2B5EF4-FFF2-40B4-BE49-F238E27FC236}">
                <a16:creationId xmlns:a16="http://schemas.microsoft.com/office/drawing/2014/main" id="{E81C682E-59E4-D778-C057-560B62A357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65727DD-FC34-C40C-4369-AEB137D66AB8}"/>
              </a:ext>
            </a:extLst>
          </p:cNvPr>
          <p:cNvSpPr>
            <a:spLocks noGrp="1"/>
          </p:cNvSpPr>
          <p:nvPr>
            <p:ph type="sldNum" sz="quarter" idx="12"/>
          </p:nvPr>
        </p:nvSpPr>
        <p:spPr/>
        <p:txBody>
          <a:bodyPr/>
          <a:lstStyle/>
          <a:p>
            <a:fld id="{E2C323C3-B5F7-4119-A167-7D44BC69C001}" type="slidenum">
              <a:rPr lang="zh-CN" altLang="en-US" smtClean="0"/>
              <a:t>‹#›</a:t>
            </a:fld>
            <a:endParaRPr lang="zh-CN" altLang="en-US"/>
          </a:p>
        </p:txBody>
      </p:sp>
    </p:spTree>
    <p:extLst>
      <p:ext uri="{BB962C8B-B14F-4D97-AF65-F5344CB8AC3E}">
        <p14:creationId xmlns:p14="http://schemas.microsoft.com/office/powerpoint/2010/main" val="2207838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Tree>
    <p:extLst>
      <p:ext uri="{BB962C8B-B14F-4D97-AF65-F5344CB8AC3E}">
        <p14:creationId xmlns:p14="http://schemas.microsoft.com/office/powerpoint/2010/main" val="1708519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内容占位符 3"/>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灯片编号占位符 4"/>
          <p:cNvSpPr>
            <a:spLocks noGrp="1"/>
          </p:cNvSpPr>
          <p:nvPr>
            <p:ph type="sldNum" sz="quarter" idx="10"/>
          </p:nvPr>
        </p:nvSpPr>
        <p:spPr/>
        <p:txBody>
          <a:bodyPr/>
          <a:lstStyle>
            <a:lvl1pPr>
              <a:defRPr/>
            </a:lvl1pPr>
          </a:lstStyle>
          <a:p>
            <a:fld id="{8CDF8177-B492-4B3A-BE83-F6A6FE842A03}" type="slidenum">
              <a:rPr lang="en-US" altLang="zh-CN"/>
              <a:pPr/>
              <a:t>‹#›</a:t>
            </a:fld>
            <a:endParaRPr lang="en-US" altLang="zh-CN"/>
          </a:p>
        </p:txBody>
      </p:sp>
    </p:spTree>
    <p:extLst>
      <p:ext uri="{BB962C8B-B14F-4D97-AF65-F5344CB8AC3E}">
        <p14:creationId xmlns:p14="http://schemas.microsoft.com/office/powerpoint/2010/main" val="1206986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灯片编号占位符 2"/>
          <p:cNvSpPr>
            <a:spLocks noGrp="1"/>
          </p:cNvSpPr>
          <p:nvPr>
            <p:ph type="sldNum" sz="quarter" idx="10"/>
          </p:nvPr>
        </p:nvSpPr>
        <p:spPr/>
        <p:txBody>
          <a:bodyPr/>
          <a:lstStyle>
            <a:lvl1pPr>
              <a:defRPr/>
            </a:lvl1pPr>
          </a:lstStyle>
          <a:p>
            <a:fld id="{B46DCD4B-A773-44AB-A5AF-CE3CB9FE704A}" type="slidenum">
              <a:rPr lang="en-US" altLang="zh-CN"/>
              <a:pPr/>
              <a:t>‹#›</a:t>
            </a:fld>
            <a:endParaRPr lang="en-US" altLang="zh-CN"/>
          </a:p>
        </p:txBody>
      </p:sp>
    </p:spTree>
    <p:extLst>
      <p:ext uri="{BB962C8B-B14F-4D97-AF65-F5344CB8AC3E}">
        <p14:creationId xmlns:p14="http://schemas.microsoft.com/office/powerpoint/2010/main" val="2450165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p>
            <a:r>
              <a:rPr lang="zh-CN" altLang="en-US" dirty="0"/>
              <a:t>单击此处编辑母版标题样式</a:t>
            </a:r>
          </a:p>
        </p:txBody>
      </p:sp>
      <p:sp>
        <p:nvSpPr>
          <p:cNvPr id="5" name="灯片编号占位符 4"/>
          <p:cNvSpPr>
            <a:spLocks noGrp="1"/>
          </p:cNvSpPr>
          <p:nvPr>
            <p:ph type="sldNum" sz="quarter" idx="10"/>
          </p:nvPr>
        </p:nvSpPr>
        <p:spPr>
          <a:xfrm>
            <a:off x="11074400" y="6453188"/>
            <a:ext cx="1016000" cy="328612"/>
          </a:xfrm>
        </p:spPr>
        <p:txBody>
          <a:bodyPr/>
          <a:lstStyle>
            <a:lvl1pPr>
              <a:defRPr/>
            </a:lvl1pPr>
          </a:lstStyle>
          <a:p>
            <a:fld id="{C31F608A-0643-4209-BE2E-4A085FC8A795}" type="slidenum">
              <a:rPr lang="en-US" altLang="zh-CN"/>
              <a:pPr/>
              <a:t>‹#›</a:t>
            </a:fld>
            <a:endParaRPr lang="en-US" altLang="zh-CN"/>
          </a:p>
        </p:txBody>
      </p:sp>
      <p:sp>
        <p:nvSpPr>
          <p:cNvPr id="6" name="内容占位符 2">
            <a:extLst>
              <a:ext uri="{FF2B5EF4-FFF2-40B4-BE49-F238E27FC236}">
                <a16:creationId xmlns:a16="http://schemas.microsoft.com/office/drawing/2014/main" id="{A8641377-DB25-EE77-6EA2-57D378B8D233}"/>
              </a:ext>
            </a:extLst>
          </p:cNvPr>
          <p:cNvSpPr>
            <a:spLocks noGrp="1"/>
          </p:cNvSpPr>
          <p:nvPr>
            <p:ph sz="half" idx="1"/>
          </p:nvPr>
        </p:nvSpPr>
        <p:spPr>
          <a:xfrm>
            <a:off x="360000" y="1080000"/>
            <a:ext cx="5760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7" name="内容占位符 3">
            <a:extLst>
              <a:ext uri="{FF2B5EF4-FFF2-40B4-BE49-F238E27FC236}">
                <a16:creationId xmlns:a16="http://schemas.microsoft.com/office/drawing/2014/main" id="{B168A1F0-DCE0-366D-07C9-0A59486F4F7D}"/>
              </a:ext>
            </a:extLst>
          </p:cNvPr>
          <p:cNvSpPr>
            <a:spLocks noGrp="1"/>
          </p:cNvSpPr>
          <p:nvPr>
            <p:ph sz="half" idx="2"/>
          </p:nvPr>
        </p:nvSpPr>
        <p:spPr>
          <a:xfrm>
            <a:off x="6240648" y="1080000"/>
            <a:ext cx="5688000" cy="5580000"/>
          </a:xfrm>
        </p:spPr>
        <p:txBody>
          <a:bodyPr/>
          <a:lstStyle>
            <a:lvl1pPr>
              <a:defRPr sz="2800">
                <a:latin typeface="Times New Roman" panose="02020603050405020304" pitchFamily="18" charset="0"/>
                <a:cs typeface="Times New Roman" panose="02020603050405020304" pitchFamily="18" charset="0"/>
              </a:defRPr>
            </a:lvl1pPr>
            <a:lvl2pPr>
              <a:defRPr sz="2400">
                <a:latin typeface="Times New Roman" panose="02020603050405020304" pitchFamily="18" charset="0"/>
                <a:cs typeface="Times New Roman" panose="02020603050405020304" pitchFamily="18" charset="0"/>
              </a:defRPr>
            </a:lvl2pPr>
            <a:lvl3pPr>
              <a:defRPr sz="2000">
                <a:latin typeface="Times New Roman" panose="02020603050405020304" pitchFamily="18" charset="0"/>
                <a:cs typeface="Times New Roman" panose="02020603050405020304" pitchFamily="18" charset="0"/>
              </a:defRPr>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2473700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和表格">
    <p:spTree>
      <p:nvGrpSpPr>
        <p:cNvPr id="1" name=""/>
        <p:cNvGrpSpPr/>
        <p:nvPr/>
      </p:nvGrpSpPr>
      <p:grpSpPr>
        <a:xfrm>
          <a:off x="0" y="0"/>
          <a:ext cx="0" cy="0"/>
          <a:chOff x="0" y="0"/>
          <a:chExt cx="0" cy="0"/>
        </a:xfrm>
      </p:grpSpPr>
      <p:sp>
        <p:nvSpPr>
          <p:cNvPr id="3" name="表格占位符 2"/>
          <p:cNvSpPr>
            <a:spLocks noGrp="1"/>
          </p:cNvSpPr>
          <p:nvPr>
            <p:ph type="tbl" idx="1"/>
          </p:nvPr>
        </p:nvSpPr>
        <p:spPr>
          <a:xfrm>
            <a:off x="360000" y="1080000"/>
            <a:ext cx="11556000" cy="5580000"/>
          </a:xfrm>
        </p:spPr>
        <p:txBody>
          <a:bodyPr/>
          <a:lstStyle>
            <a:lvl1pPr marL="342900" indent="-342900">
              <a:buFont typeface="Wingdings" panose="05000000000000000000" pitchFamily="2" charset="2"/>
              <a:buChar char="n"/>
              <a:defRPr/>
            </a:lvl1pPr>
          </a:lstStyle>
          <a:p>
            <a:endParaRPr lang="zh-CN" altLang="en-US" dirty="0"/>
          </a:p>
        </p:txBody>
      </p:sp>
      <p:sp>
        <p:nvSpPr>
          <p:cNvPr id="4" name="灯片编号占位符 3"/>
          <p:cNvSpPr>
            <a:spLocks noGrp="1"/>
          </p:cNvSpPr>
          <p:nvPr>
            <p:ph type="sldNum" sz="quarter" idx="10"/>
          </p:nvPr>
        </p:nvSpPr>
        <p:spPr>
          <a:xfrm>
            <a:off x="11074400" y="6453188"/>
            <a:ext cx="1016000" cy="328612"/>
          </a:xfrm>
        </p:spPr>
        <p:txBody>
          <a:bodyPr/>
          <a:lstStyle>
            <a:lvl1pPr>
              <a:defRPr/>
            </a:lvl1pPr>
          </a:lstStyle>
          <a:p>
            <a:fld id="{E6A0E2BD-5DC8-49A0-B25A-742D5D9C1508}" type="slidenum">
              <a:rPr lang="en-US" altLang="zh-CN"/>
              <a:pPr/>
              <a:t>‹#›</a:t>
            </a:fld>
            <a:endParaRPr lang="en-US" altLang="zh-CN"/>
          </a:p>
        </p:txBody>
      </p:sp>
      <p:sp>
        <p:nvSpPr>
          <p:cNvPr id="2" name="标题 1">
            <a:extLst>
              <a:ext uri="{FF2B5EF4-FFF2-40B4-BE49-F238E27FC236}">
                <a16:creationId xmlns:a16="http://schemas.microsoft.com/office/drawing/2014/main" id="{975BF83C-15D6-15E6-4E27-7BC2BE7CBCEA}"/>
              </a:ext>
            </a:extLst>
          </p:cNvPr>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Tree>
    <p:extLst>
      <p:ext uri="{BB962C8B-B14F-4D97-AF65-F5344CB8AC3E}">
        <p14:creationId xmlns:p14="http://schemas.microsoft.com/office/powerpoint/2010/main" val="38627773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标题和内容在文本之上">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360000" y="1088740"/>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文本占位符 3"/>
          <p:cNvSpPr>
            <a:spLocks noGrp="1"/>
          </p:cNvSpPr>
          <p:nvPr>
            <p:ph type="body" sz="half" idx="2"/>
          </p:nvPr>
        </p:nvSpPr>
        <p:spPr>
          <a:xfrm>
            <a:off x="360000" y="3888355"/>
            <a:ext cx="11592000" cy="2736000"/>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5" name="Rectangle 29"/>
          <p:cNvSpPr>
            <a:spLocks noGrp="1" noChangeArrowheads="1"/>
          </p:cNvSpPr>
          <p:nvPr>
            <p:ph type="sldNum" sz="quarter" idx="10"/>
          </p:nvPr>
        </p:nvSpPr>
        <p:spPr>
          <a:ln/>
        </p:spPr>
        <p:txBody>
          <a:bodyPr/>
          <a:lstStyle>
            <a:lvl1pPr>
              <a:defRPr/>
            </a:lvl1pPr>
          </a:lstStyle>
          <a:p>
            <a:pPr>
              <a:defRPr/>
            </a:pPr>
            <a:fld id="{56A76461-E082-43AD-9577-1E67FD9444D8}" type="slidenum">
              <a:rPr lang="en-US" altLang="zh-CN"/>
              <a:pPr>
                <a:defRPr/>
              </a:pPr>
              <a:t>‹#›</a:t>
            </a:fld>
            <a:endParaRPr lang="en-US" altLang="zh-CN"/>
          </a:p>
        </p:txBody>
      </p:sp>
      <p:sp>
        <p:nvSpPr>
          <p:cNvPr id="6" name="标题 1">
            <a:extLst>
              <a:ext uri="{FF2B5EF4-FFF2-40B4-BE49-F238E27FC236}">
                <a16:creationId xmlns:a16="http://schemas.microsoft.com/office/drawing/2014/main" id="{4FFDEC6C-BDD3-2A54-F59D-C780C472531B}"/>
              </a:ext>
            </a:extLst>
          </p:cNvPr>
          <p:cNvSpPr>
            <a:spLocks noGrp="1"/>
          </p:cNvSpPr>
          <p:nvPr>
            <p:ph type="title"/>
          </p:nvPr>
        </p:nvSpPr>
        <p:spPr>
          <a:xfrm>
            <a:off x="360000" y="108000"/>
            <a:ext cx="11592000" cy="720000"/>
          </a:xfrm>
        </p:spPr>
        <p:txBody>
          <a:bodyPr/>
          <a:lstStyle/>
          <a:p>
            <a:r>
              <a:rPr lang="zh-CN" altLang="en-US" dirty="0"/>
              <a:t>单击此处编辑母版标题样式</a:t>
            </a:r>
          </a:p>
        </p:txBody>
      </p:sp>
    </p:spTree>
    <p:extLst>
      <p:ext uri="{BB962C8B-B14F-4D97-AF65-F5344CB8AC3E}">
        <p14:creationId xmlns:p14="http://schemas.microsoft.com/office/powerpoint/2010/main" val="3031711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a:solidFill>
            <a:srgbClr val="00FFFF"/>
          </a:solidFill>
        </p:spPr>
        <p:txBody>
          <a:bodyPr/>
          <a:lstStyle>
            <a:lvl1pPr>
              <a:defRPr>
                <a:solidFill>
                  <a:srgbClr val="0000FF"/>
                </a:solidFill>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星形: 五角 4">
            <a:extLst>
              <a:ext uri="{FF2B5EF4-FFF2-40B4-BE49-F238E27FC236}">
                <a16:creationId xmlns:a16="http://schemas.microsoft.com/office/drawing/2014/main" id="{9B7F8E20-A782-B17C-259E-730622BFF91D}"/>
              </a:ext>
            </a:extLst>
          </p:cNvPr>
          <p:cNvSpPr/>
          <p:nvPr userDrawn="1"/>
        </p:nvSpPr>
        <p:spPr bwMode="auto">
          <a:xfrm>
            <a:off x="155360" y="143655"/>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3046841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60000" y="108000"/>
            <a:ext cx="11592000" cy="720000"/>
          </a:xfrm>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p:cNvSpPr>
            <a:spLocks noGrp="1"/>
          </p:cNvSpPr>
          <p:nvPr>
            <p:ph idx="1"/>
          </p:nvPr>
        </p:nvSpPr>
        <p:spPr>
          <a:xfrm>
            <a:off x="360000" y="1043735"/>
            <a:ext cx="11556000" cy="5580000"/>
          </a:xfrm>
        </p:spPr>
        <p:txBody>
          <a:bodyPr/>
          <a:lstStyle>
            <a:lvl1pPr marL="342900" indent="-342900">
              <a:buClr>
                <a:srgbClr val="0000FF"/>
              </a:buClr>
              <a:buSzPct val="80000"/>
              <a:buFont typeface="Wingdings" panose="05000000000000000000" pitchFamily="2" charset="2"/>
              <a:buChar char="n"/>
              <a:defRPr>
                <a:latin typeface="Times New Roman" panose="02020603050405020304" pitchFamily="18" charset="0"/>
                <a:cs typeface="Times New Roman" panose="02020603050405020304" pitchFamily="18" charset="0"/>
              </a:defRPr>
            </a:lvl1pPr>
            <a:lvl2pPr marL="742950" indent="-285750">
              <a:buClr>
                <a:srgbClr val="0000FF"/>
              </a:buClr>
              <a:buFont typeface="Wingdings" pitchFamily="2" charset="2"/>
              <a:buChar char="p"/>
              <a:defRPr>
                <a:latin typeface="Times New Roman" panose="02020603050405020304" pitchFamily="18" charset="0"/>
                <a:cs typeface="Times New Roman" panose="02020603050405020304" pitchFamily="18" charset="0"/>
              </a:defRPr>
            </a:lvl2pPr>
            <a:lvl3pPr marL="1143000" indent="-228600">
              <a:buClr>
                <a:srgbClr val="0000FF"/>
              </a:buClr>
              <a:buFont typeface="Wingdings" pitchFamily="2" charset="2"/>
              <a:buChar char="Ø"/>
              <a:defRPr>
                <a:latin typeface="Times New Roman" panose="02020603050405020304" pitchFamily="18" charset="0"/>
                <a:cs typeface="Times New Roman" panose="02020603050405020304" pitchFamily="18" charset="0"/>
              </a:defRPr>
            </a:lvl3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 name="灯片编号占位符 3"/>
          <p:cNvSpPr>
            <a:spLocks noGrp="1"/>
          </p:cNvSpPr>
          <p:nvPr>
            <p:ph type="sldNum" sz="quarter" idx="10"/>
          </p:nvPr>
        </p:nvSpPr>
        <p:spPr/>
        <p:txBody>
          <a:bodyPr/>
          <a:lstStyle>
            <a:lvl1pPr>
              <a:defRPr/>
            </a:lvl1pPr>
          </a:lstStyle>
          <a:p>
            <a:fld id="{E66D2CC7-F4CF-4117-A897-807AC786776F}" type="slidenum">
              <a:rPr lang="en-US" altLang="zh-CN"/>
              <a:pPr/>
              <a:t>‹#›</a:t>
            </a:fld>
            <a:endParaRPr lang="en-US" altLang="zh-CN"/>
          </a:p>
        </p:txBody>
      </p:sp>
      <p:sp>
        <p:nvSpPr>
          <p:cNvPr id="5" name="星形: 五角 4">
            <a:extLst>
              <a:ext uri="{FF2B5EF4-FFF2-40B4-BE49-F238E27FC236}">
                <a16:creationId xmlns:a16="http://schemas.microsoft.com/office/drawing/2014/main" id="{45A24E17-162B-B682-C1DF-47999C5D98DB}"/>
              </a:ext>
            </a:extLst>
          </p:cNvPr>
          <p:cNvSpPr/>
          <p:nvPr userDrawn="1"/>
        </p:nvSpPr>
        <p:spPr bwMode="auto">
          <a:xfrm>
            <a:off x="155360" y="143655"/>
            <a:ext cx="180000" cy="180000"/>
          </a:xfrm>
          <a:prstGeom prst="star5">
            <a:avLst/>
          </a:prstGeom>
          <a:solidFill>
            <a:srgbClr val="00206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1079582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4121" name="Rectangle 25"/>
          <p:cNvSpPr>
            <a:spLocks noGrp="1" noChangeArrowheads="1"/>
          </p:cNvSpPr>
          <p:nvPr>
            <p:ph type="title"/>
          </p:nvPr>
        </p:nvSpPr>
        <p:spPr bwMode="auto">
          <a:xfrm>
            <a:off x="360000" y="108000"/>
            <a:ext cx="11592000" cy="720000"/>
          </a:xfrm>
          <a:prstGeom prst="rect">
            <a:avLst/>
          </a:prstGeom>
          <a:solidFill>
            <a:srgbClr val="002060"/>
          </a:solid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sp>
        <p:nvSpPr>
          <p:cNvPr id="4122" name="Rectangle 26"/>
          <p:cNvSpPr>
            <a:spLocks noGrp="1" noChangeArrowheads="1"/>
          </p:cNvSpPr>
          <p:nvPr>
            <p:ph type="body" idx="1"/>
          </p:nvPr>
        </p:nvSpPr>
        <p:spPr bwMode="auto">
          <a:xfrm>
            <a:off x="360000" y="1043735"/>
            <a:ext cx="11556000" cy="55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4126" name="Text Box 30"/>
          <p:cNvSpPr txBox="1">
            <a:spLocks noChangeArrowheads="1"/>
          </p:cNvSpPr>
          <p:nvPr/>
        </p:nvSpPr>
        <p:spPr bwMode="auto">
          <a:xfrm rot="5400000">
            <a:off x="-992187" y="5310560"/>
            <a:ext cx="240982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r"/>
            <a:r>
              <a:rPr lang="en-US" altLang="zh-CN" sz="1400" b="0" i="1" dirty="0">
                <a:solidFill>
                  <a:srgbClr val="0000FF"/>
                </a:solidFill>
                <a:latin typeface="Times New Roman" panose="02020603050405020304" pitchFamily="18" charset="0"/>
                <a:cs typeface="Times New Roman" panose="02020603050405020304" pitchFamily="18" charset="0"/>
              </a:rPr>
              <a:t>wenshli@bupt.edu.cn</a:t>
            </a:r>
          </a:p>
        </p:txBody>
      </p:sp>
      <p:sp>
        <p:nvSpPr>
          <p:cNvPr id="4125" name="Rectangle 29"/>
          <p:cNvSpPr>
            <a:spLocks noGrp="1" noChangeArrowheads="1"/>
          </p:cNvSpPr>
          <p:nvPr>
            <p:ph type="sldNum" sz="quarter" idx="4"/>
          </p:nvPr>
        </p:nvSpPr>
        <p:spPr bwMode="auto">
          <a:xfrm>
            <a:off x="11136560" y="6475763"/>
            <a:ext cx="1016000" cy="3286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spcBef>
                <a:spcPct val="50000"/>
              </a:spcBef>
              <a:defRPr sz="1400" b="0">
                <a:latin typeface="Times New Roman" panose="02020603050405020304" pitchFamily="18" charset="0"/>
                <a:cs typeface="Times New Roman" panose="02020603050405020304" pitchFamily="18" charset="0"/>
              </a:defRPr>
            </a:lvl1pPr>
          </a:lstStyle>
          <a:p>
            <a:fld id="{94B65F5E-76AF-4616-8AB7-5F4F37EF1F71}" type="slidenum">
              <a:rPr lang="en-US" altLang="zh-CN" smtClean="0"/>
              <a:pPr/>
              <a:t>‹#›</a:t>
            </a:fld>
            <a:endParaRPr lang="en-US" altLang="zh-CN"/>
          </a:p>
        </p:txBody>
      </p:sp>
      <p:grpSp>
        <p:nvGrpSpPr>
          <p:cNvPr id="2" name="组合 1">
            <a:extLst>
              <a:ext uri="{FF2B5EF4-FFF2-40B4-BE49-F238E27FC236}">
                <a16:creationId xmlns:a16="http://schemas.microsoft.com/office/drawing/2014/main" id="{C97C6F2A-58FC-DA1E-64BA-12E37F77A954}"/>
              </a:ext>
            </a:extLst>
          </p:cNvPr>
          <p:cNvGrpSpPr/>
          <p:nvPr userDrawn="1"/>
        </p:nvGrpSpPr>
        <p:grpSpPr>
          <a:xfrm>
            <a:off x="360000" y="108000"/>
            <a:ext cx="1800000" cy="540060"/>
            <a:chOff x="360000" y="108000"/>
            <a:chExt cx="1800000" cy="540060"/>
          </a:xfrm>
        </p:grpSpPr>
        <p:cxnSp>
          <p:nvCxnSpPr>
            <p:cNvPr id="4" name="直接连接符 3"/>
            <p:cNvCxnSpPr/>
            <p:nvPr userDrawn="1"/>
          </p:nvCxnSpPr>
          <p:spPr bwMode="auto">
            <a:xfrm>
              <a:off x="360000" y="108000"/>
              <a:ext cx="0" cy="54006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直接连接符 5"/>
            <p:cNvCxnSpPr/>
            <p:nvPr userDrawn="1"/>
          </p:nvCxnSpPr>
          <p:spPr bwMode="auto">
            <a:xfrm>
              <a:off x="360000" y="108000"/>
              <a:ext cx="1800000" cy="0"/>
            </a:xfrm>
            <a:prstGeom prst="line">
              <a:avLst/>
            </a:prstGeom>
            <a:solidFill>
              <a:schemeClr val="accent1"/>
            </a:solidFill>
            <a:ln w="6350" cap="flat" cmpd="sng" algn="ctr">
              <a:solidFill>
                <a:schemeClr val="bg1">
                  <a:lumMod val="50000"/>
                </a:schemeClr>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7" name="组合 6"/>
          <p:cNvGrpSpPr/>
          <p:nvPr userDrawn="1"/>
        </p:nvGrpSpPr>
        <p:grpSpPr>
          <a:xfrm>
            <a:off x="360000" y="4824000"/>
            <a:ext cx="1080000" cy="1800000"/>
            <a:chOff x="251520" y="4869360"/>
            <a:chExt cx="3600400" cy="1800000"/>
          </a:xfrm>
        </p:grpSpPr>
        <p:sp>
          <p:nvSpPr>
            <p:cNvPr id="15" name="Line 8"/>
            <p:cNvSpPr>
              <a:spLocks noChangeShapeType="1"/>
            </p:cNvSpPr>
            <p:nvPr userDrawn="1"/>
          </p:nvSpPr>
          <p:spPr bwMode="auto">
            <a:xfrm>
              <a:off x="251520" y="4869360"/>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17" name="Line 8"/>
            <p:cNvSpPr>
              <a:spLocks noChangeShapeType="1"/>
            </p:cNvSpPr>
            <p:nvPr userDrawn="1"/>
          </p:nvSpPr>
          <p:spPr bwMode="auto">
            <a:xfrm rot="5400000">
              <a:off x="2051920" y="4869360"/>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grpSp>
        <p:nvGrpSpPr>
          <p:cNvPr id="8" name="组合 7"/>
          <p:cNvGrpSpPr/>
          <p:nvPr userDrawn="1"/>
        </p:nvGrpSpPr>
        <p:grpSpPr>
          <a:xfrm>
            <a:off x="10128648" y="1043855"/>
            <a:ext cx="1800000" cy="1080000"/>
            <a:chOff x="5382090" y="1043735"/>
            <a:chExt cx="3600400" cy="1800000"/>
          </a:xfrm>
        </p:grpSpPr>
        <p:sp>
          <p:nvSpPr>
            <p:cNvPr id="20" name="Line 8"/>
            <p:cNvSpPr>
              <a:spLocks noChangeShapeType="1"/>
            </p:cNvSpPr>
            <p:nvPr userDrawn="1"/>
          </p:nvSpPr>
          <p:spPr bwMode="auto">
            <a:xfrm>
              <a:off x="8982490" y="1043735"/>
              <a:ext cx="0" cy="18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sp>
          <p:nvSpPr>
            <p:cNvPr id="21" name="Line 8"/>
            <p:cNvSpPr>
              <a:spLocks noChangeShapeType="1"/>
            </p:cNvSpPr>
            <p:nvPr userDrawn="1"/>
          </p:nvSpPr>
          <p:spPr bwMode="auto">
            <a:xfrm rot="5400000">
              <a:off x="7182090" y="-756265"/>
              <a:ext cx="0" cy="3600000"/>
            </a:xfrm>
            <a:prstGeom prst="line">
              <a:avLst/>
            </a:prstGeom>
            <a:noFill/>
            <a:ln w="6350">
              <a:solidFill>
                <a:schemeClr val="bg1">
                  <a:lumMod val="5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400"/>
            </a:p>
          </p:txBody>
        </p:sp>
      </p:grpSp>
    </p:spTree>
    <p:extLst>
      <p:ext uri="{BB962C8B-B14F-4D97-AF65-F5344CB8AC3E}">
        <p14:creationId xmlns:p14="http://schemas.microsoft.com/office/powerpoint/2010/main" val="2309156910"/>
      </p:ext>
    </p:extLst>
  </p:cSld>
  <p:clrMap bg1="lt1" tx1="dk1" bg2="lt2" tx2="dk2" accent1="accent1" accent2="accent2" accent3="accent3" accent4="accent4" accent5="accent5" accent6="accent6" hlink="hlink" folHlink="folHlink"/>
  <p:sldLayoutIdLst>
    <p:sldLayoutId id="2147483727" r:id="rId1"/>
    <p:sldLayoutId id="2147483721" r:id="rId2"/>
    <p:sldLayoutId id="2147483722" r:id="rId3"/>
    <p:sldLayoutId id="2147483723" r:id="rId4"/>
    <p:sldLayoutId id="2147483724" r:id="rId5"/>
    <p:sldLayoutId id="2147483725" r:id="rId6"/>
    <p:sldLayoutId id="2147483726" r:id="rId7"/>
    <p:sldLayoutId id="2147483729" r:id="rId8"/>
    <p:sldLayoutId id="2147483728" r:id="rId9"/>
    <p:sldLayoutId id="2147483730" r:id="rId10"/>
    <p:sldLayoutId id="2147483731" r:id="rId11"/>
    <p:sldLayoutId id="2147483732" r:id="rId12"/>
    <p:sldLayoutId id="2147483733" r:id="rId13"/>
  </p:sldLayoutIdLst>
  <p:hf hdr="0" ftr="0"/>
  <p:txStyles>
    <p:titleStyle>
      <a:lvl1pPr algn="l" rtl="0" fontAlgn="base">
        <a:spcBef>
          <a:spcPct val="0"/>
        </a:spcBef>
        <a:spcAft>
          <a:spcPct val="0"/>
        </a:spcAft>
        <a:defRPr kumimoji="1" sz="3600" b="1">
          <a:ln>
            <a:noFill/>
          </a:ln>
          <a:solidFill>
            <a:schemeClr val="bg1"/>
          </a:solidFill>
          <a:latin typeface="Times New Roman" panose="02020603050405020304" pitchFamily="18" charset="0"/>
          <a:ea typeface="+mj-ea"/>
          <a:cs typeface="Times New Roman" panose="02020603050405020304" pitchFamily="18" charset="0"/>
        </a:defRPr>
      </a:lvl1pPr>
      <a:lvl2pPr algn="l" rtl="0" fontAlgn="base">
        <a:spcBef>
          <a:spcPct val="0"/>
        </a:spcBef>
        <a:spcAft>
          <a:spcPct val="0"/>
        </a:spcAft>
        <a:defRPr kumimoji="1" sz="4000">
          <a:solidFill>
            <a:srgbClr val="FF3300"/>
          </a:solidFill>
          <a:latin typeface="黑体" pitchFamily="2" charset="-122"/>
          <a:ea typeface="黑体" pitchFamily="2" charset="-122"/>
        </a:defRPr>
      </a:lvl2pPr>
      <a:lvl3pPr algn="l" rtl="0" fontAlgn="base">
        <a:spcBef>
          <a:spcPct val="0"/>
        </a:spcBef>
        <a:spcAft>
          <a:spcPct val="0"/>
        </a:spcAft>
        <a:defRPr kumimoji="1" sz="4000">
          <a:solidFill>
            <a:srgbClr val="FF3300"/>
          </a:solidFill>
          <a:latin typeface="黑体" pitchFamily="2" charset="-122"/>
          <a:ea typeface="黑体" pitchFamily="2" charset="-122"/>
        </a:defRPr>
      </a:lvl3pPr>
      <a:lvl4pPr algn="l" rtl="0" fontAlgn="base">
        <a:spcBef>
          <a:spcPct val="0"/>
        </a:spcBef>
        <a:spcAft>
          <a:spcPct val="0"/>
        </a:spcAft>
        <a:defRPr kumimoji="1" sz="4000">
          <a:solidFill>
            <a:srgbClr val="FF3300"/>
          </a:solidFill>
          <a:latin typeface="黑体" pitchFamily="2" charset="-122"/>
          <a:ea typeface="黑体" pitchFamily="2" charset="-122"/>
        </a:defRPr>
      </a:lvl4pPr>
      <a:lvl5pPr algn="l" rtl="0" fontAlgn="base">
        <a:spcBef>
          <a:spcPct val="0"/>
        </a:spcBef>
        <a:spcAft>
          <a:spcPct val="0"/>
        </a:spcAft>
        <a:defRPr kumimoji="1" sz="4000">
          <a:solidFill>
            <a:srgbClr val="FF3300"/>
          </a:solidFill>
          <a:latin typeface="黑体" pitchFamily="2" charset="-122"/>
          <a:ea typeface="黑体" pitchFamily="2" charset="-122"/>
        </a:defRPr>
      </a:lvl5pPr>
      <a:lvl6pPr marL="457200" algn="l" rtl="0" fontAlgn="base">
        <a:spcBef>
          <a:spcPct val="0"/>
        </a:spcBef>
        <a:spcAft>
          <a:spcPct val="0"/>
        </a:spcAft>
        <a:defRPr kumimoji="1" sz="4000">
          <a:solidFill>
            <a:srgbClr val="FF3300"/>
          </a:solidFill>
          <a:latin typeface="黑体" pitchFamily="2" charset="-122"/>
          <a:ea typeface="黑体" pitchFamily="2" charset="-122"/>
        </a:defRPr>
      </a:lvl6pPr>
      <a:lvl7pPr marL="914400" algn="l" rtl="0" fontAlgn="base">
        <a:spcBef>
          <a:spcPct val="0"/>
        </a:spcBef>
        <a:spcAft>
          <a:spcPct val="0"/>
        </a:spcAft>
        <a:defRPr kumimoji="1" sz="4000">
          <a:solidFill>
            <a:srgbClr val="FF3300"/>
          </a:solidFill>
          <a:latin typeface="黑体" pitchFamily="2" charset="-122"/>
          <a:ea typeface="黑体" pitchFamily="2" charset="-122"/>
        </a:defRPr>
      </a:lvl7pPr>
      <a:lvl8pPr marL="1371600" algn="l" rtl="0" fontAlgn="base">
        <a:spcBef>
          <a:spcPct val="0"/>
        </a:spcBef>
        <a:spcAft>
          <a:spcPct val="0"/>
        </a:spcAft>
        <a:defRPr kumimoji="1" sz="4000">
          <a:solidFill>
            <a:srgbClr val="FF3300"/>
          </a:solidFill>
          <a:latin typeface="黑体" pitchFamily="2" charset="-122"/>
          <a:ea typeface="黑体" pitchFamily="2" charset="-122"/>
        </a:defRPr>
      </a:lvl8pPr>
      <a:lvl9pPr marL="1828800" algn="l" rtl="0" fontAlgn="base">
        <a:spcBef>
          <a:spcPct val="0"/>
        </a:spcBef>
        <a:spcAft>
          <a:spcPct val="0"/>
        </a:spcAft>
        <a:defRPr kumimoji="1" sz="4000">
          <a:solidFill>
            <a:srgbClr val="FF3300"/>
          </a:solidFill>
          <a:latin typeface="黑体" pitchFamily="2" charset="-122"/>
          <a:ea typeface="黑体" pitchFamily="2" charset="-122"/>
        </a:defRPr>
      </a:lvl9pPr>
    </p:titleStyle>
    <p:body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slide" Target="slide71.xml"/><Relationship Id="rId2" Type="http://schemas.openxmlformats.org/officeDocument/2006/relationships/image" Target="../media/image7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4.xml"/><Relationship Id="rId5" Type="http://schemas.openxmlformats.org/officeDocument/2006/relationships/image" Target="../media/image32.png"/><Relationship Id="rId4"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slide" Target="slide82.xml"/><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60.w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6.xml.rels><?xml version="1.0" encoding="UTF-8" standalone="yes"?>
<Relationships xmlns="http://schemas.openxmlformats.org/package/2006/relationships"><Relationship Id="rId2" Type="http://schemas.openxmlformats.org/officeDocument/2006/relationships/image" Target="../media/image62.tiff"/><Relationship Id="rId1" Type="http://schemas.openxmlformats.org/officeDocument/2006/relationships/slideLayout" Target="../slideLayouts/slideLayout1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8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9.xml"/></Relationships>
</file>

<file path=ppt/slides/_rels/slide9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8.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29952A-E7DB-422D-9890-A048CB436657}"/>
              </a:ext>
            </a:extLst>
          </p:cNvPr>
          <p:cNvSpPr>
            <a:spLocks noGrp="1"/>
          </p:cNvSpPr>
          <p:nvPr>
            <p:ph type="ctrTitle"/>
          </p:nvPr>
        </p:nvSpPr>
        <p:spPr/>
        <p:txBody>
          <a:bodyPr/>
          <a:lstStyle/>
          <a:p>
            <a:r>
              <a:rPr lang="en-US" altLang="zh-CN" sz="4800" b="1" dirty="0"/>
              <a:t>Chapter 5   CPU Scheduling</a:t>
            </a:r>
            <a:endParaRPr lang="zh-CN" altLang="en-US" sz="4800" dirty="0"/>
          </a:p>
        </p:txBody>
      </p:sp>
      <p:sp>
        <p:nvSpPr>
          <p:cNvPr id="3" name="日期占位符 2">
            <a:extLst>
              <a:ext uri="{FF2B5EF4-FFF2-40B4-BE49-F238E27FC236}">
                <a16:creationId xmlns:a16="http://schemas.microsoft.com/office/drawing/2014/main" id="{1D7045AD-2267-C953-4DEA-486203B10EDA}"/>
              </a:ext>
            </a:extLst>
          </p:cNvPr>
          <p:cNvSpPr>
            <a:spLocks noGrp="1"/>
          </p:cNvSpPr>
          <p:nvPr>
            <p:ph type="dt" sz="half" idx="10"/>
          </p:nvPr>
        </p:nvSpPr>
        <p:spPr/>
        <p:txBody>
          <a:bodyPr/>
          <a:lstStyle/>
          <a:p>
            <a:fld id="{D430F34B-E655-4E12-9390-5428C3F95004}" type="datetime3">
              <a:rPr lang="zh-CN" altLang="en-US" smtClean="0"/>
              <a:t>2024年9月3日星期二</a:t>
            </a:fld>
            <a:endParaRPr lang="zh-CN" altLang="en-US" dirty="0"/>
          </a:p>
        </p:txBody>
      </p:sp>
    </p:spTree>
    <p:extLst>
      <p:ext uri="{BB962C8B-B14F-4D97-AF65-F5344CB8AC3E}">
        <p14:creationId xmlns:p14="http://schemas.microsoft.com/office/powerpoint/2010/main" val="1552497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altLang="zh-CN" dirty="0"/>
              <a:t>Dispatcher</a:t>
            </a:r>
          </a:p>
        </p:txBody>
      </p:sp>
      <p:sp>
        <p:nvSpPr>
          <p:cNvPr id="197635" name="Rectangle 3"/>
          <p:cNvSpPr>
            <a:spLocks noGrp="1" noChangeArrowheads="1"/>
          </p:cNvSpPr>
          <p:nvPr>
            <p:ph idx="1"/>
          </p:nvPr>
        </p:nvSpPr>
        <p:spPr/>
        <p:txBody>
          <a:bodyPr/>
          <a:lstStyle/>
          <a:p>
            <a:pPr eaLnBrk="1" hangingPunct="1"/>
            <a:r>
              <a:rPr lang="en-US" altLang="zh-CN" dirty="0"/>
              <a:t>Dispatcher module gives control of the CPU to the process selected by the short-term scheduler; </a:t>
            </a:r>
            <a:br>
              <a:rPr lang="en-US" altLang="zh-CN" dirty="0"/>
            </a:br>
            <a:r>
              <a:rPr lang="en-US" altLang="zh-CN" dirty="0"/>
              <a:t>this involves:</a:t>
            </a:r>
          </a:p>
          <a:p>
            <a:pPr lvl="1" eaLnBrk="1" hangingPunct="1"/>
            <a:r>
              <a:rPr lang="en-US" altLang="zh-CN" dirty="0"/>
              <a:t>switching context</a:t>
            </a:r>
          </a:p>
          <a:p>
            <a:pPr lvl="1" eaLnBrk="1" hangingPunct="1"/>
            <a:r>
              <a:rPr lang="en-US" altLang="zh-CN" dirty="0"/>
              <a:t>switching to user mode</a:t>
            </a:r>
          </a:p>
          <a:p>
            <a:pPr lvl="1" eaLnBrk="1" hangingPunct="1"/>
            <a:r>
              <a:rPr lang="en-US" altLang="zh-CN" dirty="0"/>
              <a:t>jumping to the proper location in the user program to restart that program</a:t>
            </a:r>
          </a:p>
          <a:p>
            <a:pPr eaLnBrk="1" hangingPunct="1"/>
            <a:r>
              <a:rPr lang="en-US" altLang="zh-CN" i="1" dirty="0">
                <a:solidFill>
                  <a:srgbClr val="0000FF"/>
                </a:solidFill>
              </a:rPr>
              <a:t>Dispatch latency</a:t>
            </a:r>
            <a:r>
              <a:rPr lang="en-US" altLang="zh-CN" dirty="0"/>
              <a:t> – time it takes for the dispatcher to stop one process and start another running.</a:t>
            </a:r>
          </a:p>
        </p:txBody>
      </p:sp>
      <p:sp>
        <p:nvSpPr>
          <p:cNvPr id="11266"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1C30E61-A3F6-41FB-BB3B-D6123F8A265E}" type="slidenum">
              <a:rPr lang="en-US" altLang="zh-CN" sz="1400">
                <a:latin typeface="Arial" charset="0"/>
              </a:rPr>
              <a:pPr eaLnBrk="1" hangingPunct="1"/>
              <a:t>10</a:t>
            </a:fld>
            <a:endParaRPr lang="en-US" altLang="zh-CN" sz="1400">
              <a:latin typeface="Arial" charset="0"/>
            </a:endParaRPr>
          </a:p>
        </p:txBody>
      </p:sp>
      <p:sp>
        <p:nvSpPr>
          <p:cNvPr id="7" name="动作按钮: 结束 6">
            <a:hlinkClick r:id="" action="ppaction://noaction" highlightClick="1"/>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left)">
                                      <p:cBhvr>
                                        <p:cTn id="7" dur="500"/>
                                        <p:tgtEl>
                                          <p:spTgt spid="1976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7635">
                                            <p:txEl>
                                              <p:pRg st="1" end="1"/>
                                            </p:txEl>
                                          </p:spTgt>
                                        </p:tgtEl>
                                        <p:attrNameLst>
                                          <p:attrName>style.visibility</p:attrName>
                                        </p:attrNameLst>
                                      </p:cBhvr>
                                      <p:to>
                                        <p:strVal val="visible"/>
                                      </p:to>
                                    </p:set>
                                    <p:animEffect transition="in" filter="wipe(left)">
                                      <p:cBhvr>
                                        <p:cTn id="10" dur="500"/>
                                        <p:tgtEl>
                                          <p:spTgt spid="1976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7635">
                                            <p:txEl>
                                              <p:pRg st="2" end="2"/>
                                            </p:txEl>
                                          </p:spTgt>
                                        </p:tgtEl>
                                        <p:attrNameLst>
                                          <p:attrName>style.visibility</p:attrName>
                                        </p:attrNameLst>
                                      </p:cBhvr>
                                      <p:to>
                                        <p:strVal val="visible"/>
                                      </p:to>
                                    </p:set>
                                    <p:animEffect transition="in" filter="wipe(left)">
                                      <p:cBhvr>
                                        <p:cTn id="13" dur="500"/>
                                        <p:tgtEl>
                                          <p:spTgt spid="197635">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97635">
                                            <p:txEl>
                                              <p:pRg st="3" end="3"/>
                                            </p:txEl>
                                          </p:spTgt>
                                        </p:tgtEl>
                                        <p:attrNameLst>
                                          <p:attrName>style.visibility</p:attrName>
                                        </p:attrNameLst>
                                      </p:cBhvr>
                                      <p:to>
                                        <p:strVal val="visible"/>
                                      </p:to>
                                    </p:set>
                                    <p:animEffect transition="in" filter="wipe(left)">
                                      <p:cBhvr>
                                        <p:cTn id="16" dur="500"/>
                                        <p:tgtEl>
                                          <p:spTgt spid="197635">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97635">
                                            <p:txEl>
                                              <p:pRg st="4" end="4"/>
                                            </p:txEl>
                                          </p:spTgt>
                                        </p:tgtEl>
                                        <p:attrNameLst>
                                          <p:attrName>style.visibility</p:attrName>
                                        </p:attrNameLst>
                                      </p:cBhvr>
                                      <p:to>
                                        <p:strVal val="visible"/>
                                      </p:to>
                                    </p:set>
                                    <p:animEffect transition="in" filter="wipe(left)">
                                      <p:cBhvr>
                                        <p:cTn id="21" dur="500"/>
                                        <p:tgtEl>
                                          <p:spTgt spid="19763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6" presetClass="entr" presetSubtype="32"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circle(ou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p:bldP spid="7"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BB66C6-C8A3-4E64-962D-3E5F2291DC16}"/>
              </a:ext>
            </a:extLst>
          </p:cNvPr>
          <p:cNvSpPr>
            <a:spLocks noGrp="1"/>
          </p:cNvSpPr>
          <p:nvPr>
            <p:ph type="title"/>
          </p:nvPr>
        </p:nvSpPr>
        <p:spPr/>
        <p:txBody>
          <a:bodyPr/>
          <a:lstStyle/>
          <a:p>
            <a:r>
              <a:rPr lang="zh-CN" altLang="en-US" dirty="0"/>
              <a:t>调度过程</a:t>
            </a:r>
          </a:p>
        </p:txBody>
      </p:sp>
      <p:sp>
        <p:nvSpPr>
          <p:cNvPr id="3" name="内容占位符 2">
            <a:extLst>
              <a:ext uri="{FF2B5EF4-FFF2-40B4-BE49-F238E27FC236}">
                <a16:creationId xmlns:a16="http://schemas.microsoft.com/office/drawing/2014/main" id="{1E06AAD1-1E0D-4831-AB77-03FBE2B8E177}"/>
              </a:ext>
            </a:extLst>
          </p:cNvPr>
          <p:cNvSpPr>
            <a:spLocks noGrp="1"/>
          </p:cNvSpPr>
          <p:nvPr>
            <p:ph idx="1"/>
          </p:nvPr>
        </p:nvSpPr>
        <p:spPr/>
        <p:txBody>
          <a:bodyPr/>
          <a:lstStyle/>
          <a:p>
            <a:r>
              <a:rPr lang="en-US" altLang="zh-CN" dirty="0" err="1"/>
              <a:t>pick_next_task_fair</a:t>
            </a:r>
            <a:r>
              <a:rPr lang="en-US" altLang="zh-CN" dirty="0"/>
              <a:t>()</a:t>
            </a:r>
            <a:r>
              <a:rPr lang="zh-CN" altLang="en-US" dirty="0"/>
              <a:t>的实现</a:t>
            </a:r>
            <a:endParaRPr lang="en-US" altLang="zh-CN" dirty="0"/>
          </a:p>
          <a:p>
            <a:pPr lvl="1"/>
            <a:r>
              <a:rPr lang="zh-CN" altLang="en-US" dirty="0"/>
              <a:t>关键是函数</a:t>
            </a:r>
            <a:r>
              <a:rPr lang="en-US" altLang="zh-CN" dirty="0" err="1"/>
              <a:t>pick_next_entity</a:t>
            </a:r>
            <a:r>
              <a:rPr lang="en-US" altLang="zh-CN" dirty="0"/>
              <a:t>()</a:t>
            </a:r>
            <a:endParaRPr lang="zh-CN" altLang="en-US" dirty="0"/>
          </a:p>
        </p:txBody>
      </p:sp>
      <p:pic>
        <p:nvPicPr>
          <p:cNvPr id="7" name="图片 6">
            <a:extLst>
              <a:ext uri="{FF2B5EF4-FFF2-40B4-BE49-F238E27FC236}">
                <a16:creationId xmlns:a16="http://schemas.microsoft.com/office/drawing/2014/main" id="{2D6FB305-EE0B-E148-787A-FA0961CC6CDE}"/>
              </a:ext>
            </a:extLst>
          </p:cNvPr>
          <p:cNvPicPr>
            <a:picLocks noChangeAspect="1"/>
          </p:cNvPicPr>
          <p:nvPr/>
        </p:nvPicPr>
        <p:blipFill>
          <a:blip r:embed="rId2"/>
          <a:stretch>
            <a:fillRect/>
          </a:stretch>
        </p:blipFill>
        <p:spPr>
          <a:xfrm>
            <a:off x="830415" y="2078850"/>
            <a:ext cx="9864000" cy="4418392"/>
          </a:xfrm>
          <a:prstGeom prst="rect">
            <a:avLst/>
          </a:prstGeom>
          <a:ln>
            <a:solidFill>
              <a:schemeClr val="tx1"/>
            </a:solidFill>
          </a:ln>
        </p:spPr>
      </p:pic>
      <p:sp>
        <p:nvSpPr>
          <p:cNvPr id="8" name="灯片编号占位符 3">
            <a:extLst>
              <a:ext uri="{FF2B5EF4-FFF2-40B4-BE49-F238E27FC236}">
                <a16:creationId xmlns:a16="http://schemas.microsoft.com/office/drawing/2014/main" id="{84B59CD4-134D-585E-6788-B910FAA53C86}"/>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100</a:t>
            </a:fld>
            <a:endParaRPr lang="en-US" altLang="zh-CN" dirty="0"/>
          </a:p>
        </p:txBody>
      </p:sp>
      <p:sp>
        <p:nvSpPr>
          <p:cNvPr id="6" name="五边形 5">
            <a:hlinkClick r:id="rId3" action="ppaction://hlinksldjump"/>
            <a:extLst>
              <a:ext uri="{FF2B5EF4-FFF2-40B4-BE49-F238E27FC236}">
                <a16:creationId xmlns:a16="http://schemas.microsoft.com/office/drawing/2014/main" id="{BEA48619-7056-1F47-3FB1-3E7A68429F16}"/>
              </a:ext>
            </a:extLst>
          </p:cNvPr>
          <p:cNvSpPr/>
          <p:nvPr/>
        </p:nvSpPr>
        <p:spPr bwMode="auto">
          <a:xfrm>
            <a:off x="11432480" y="6260028"/>
            <a:ext cx="720080" cy="540060"/>
          </a:xfrm>
          <a:prstGeom prst="pentagon">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3270750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r>
              <a:rPr lang="en-US" altLang="zh-CN" dirty="0"/>
              <a:t>5.2  Scheduling Criteria</a:t>
            </a:r>
          </a:p>
        </p:txBody>
      </p:sp>
      <p:sp>
        <p:nvSpPr>
          <p:cNvPr id="199683" name="Rectangle 3"/>
          <p:cNvSpPr>
            <a:spLocks noGrp="1" noChangeArrowheads="1"/>
          </p:cNvSpPr>
          <p:nvPr>
            <p:ph idx="1"/>
          </p:nvPr>
        </p:nvSpPr>
        <p:spPr/>
        <p:txBody>
          <a:bodyPr>
            <a:normAutofit lnSpcReduction="10000"/>
          </a:bodyPr>
          <a:lstStyle/>
          <a:p>
            <a:pPr eaLnBrk="1" hangingPunct="1"/>
            <a:r>
              <a:rPr lang="en-US" altLang="zh-CN" dirty="0">
                <a:solidFill>
                  <a:srgbClr val="0000FF"/>
                </a:solidFill>
              </a:rPr>
              <a:t>CPU</a:t>
            </a:r>
            <a:r>
              <a:rPr lang="en-US" altLang="zh-CN" dirty="0">
                <a:solidFill>
                  <a:srgbClr val="0033CC"/>
                </a:solidFill>
              </a:rPr>
              <a:t> </a:t>
            </a:r>
            <a:r>
              <a:rPr lang="en-US" altLang="zh-CN" dirty="0">
                <a:solidFill>
                  <a:srgbClr val="0000FF"/>
                </a:solidFill>
              </a:rPr>
              <a:t>utilization</a:t>
            </a:r>
            <a:r>
              <a:rPr lang="en-US" altLang="zh-CN" dirty="0">
                <a:solidFill>
                  <a:srgbClr val="0033CC"/>
                </a:solidFill>
              </a:rPr>
              <a:t> </a:t>
            </a:r>
            <a:r>
              <a:rPr lang="en-US" altLang="zh-CN" dirty="0"/>
              <a:t>– keep the CPU as busy as possible</a:t>
            </a:r>
          </a:p>
          <a:p>
            <a:pPr lvl="1" eaLnBrk="1" hangingPunct="1"/>
            <a:r>
              <a:rPr lang="en-US" altLang="zh-CN" dirty="0"/>
              <a:t>In a real system, range from 40%  to 90%</a:t>
            </a:r>
          </a:p>
          <a:p>
            <a:pPr eaLnBrk="1" hangingPunct="1"/>
            <a:r>
              <a:rPr lang="en-US" altLang="zh-CN" dirty="0">
                <a:solidFill>
                  <a:srgbClr val="0000FF"/>
                </a:solidFill>
              </a:rPr>
              <a:t>throughput</a:t>
            </a:r>
            <a:r>
              <a:rPr lang="en-US" altLang="zh-CN" dirty="0">
                <a:solidFill>
                  <a:srgbClr val="0033CC"/>
                </a:solidFill>
              </a:rPr>
              <a:t> </a:t>
            </a:r>
            <a:r>
              <a:rPr lang="en-US" altLang="zh-CN" dirty="0"/>
              <a:t>(</a:t>
            </a:r>
            <a:r>
              <a:rPr lang="zh-CN" altLang="en-US" dirty="0"/>
              <a:t>吞吐量</a:t>
            </a:r>
            <a:r>
              <a:rPr lang="en-US" altLang="zh-CN" dirty="0"/>
              <a:t>) – the number of processes that complete their execution per time unit.</a:t>
            </a:r>
          </a:p>
          <a:p>
            <a:pPr eaLnBrk="1" hangingPunct="1"/>
            <a:r>
              <a:rPr lang="en-US" altLang="zh-CN" dirty="0">
                <a:solidFill>
                  <a:srgbClr val="0000FF"/>
                </a:solidFill>
              </a:rPr>
              <a:t>turnaround</a:t>
            </a:r>
            <a:r>
              <a:rPr lang="en-US" altLang="zh-CN" dirty="0">
                <a:solidFill>
                  <a:srgbClr val="0033CC"/>
                </a:solidFill>
              </a:rPr>
              <a:t> </a:t>
            </a:r>
            <a:r>
              <a:rPr lang="en-US" altLang="zh-CN" dirty="0">
                <a:solidFill>
                  <a:srgbClr val="0000FF"/>
                </a:solidFill>
              </a:rPr>
              <a:t>time</a:t>
            </a:r>
            <a:r>
              <a:rPr lang="en-US" altLang="zh-CN" dirty="0">
                <a:solidFill>
                  <a:srgbClr val="0033CC"/>
                </a:solidFill>
              </a:rPr>
              <a:t> </a:t>
            </a:r>
            <a:r>
              <a:rPr lang="en-US" altLang="zh-CN" dirty="0"/>
              <a:t>(</a:t>
            </a:r>
            <a:r>
              <a:rPr lang="zh-CN" altLang="en-US" dirty="0"/>
              <a:t>周转时间</a:t>
            </a:r>
            <a:r>
              <a:rPr lang="en-US" altLang="zh-CN" dirty="0"/>
              <a:t>)</a:t>
            </a:r>
            <a:r>
              <a:rPr lang="en-US" altLang="zh-CN" dirty="0">
                <a:solidFill>
                  <a:srgbClr val="0033CC"/>
                </a:solidFill>
              </a:rPr>
              <a:t> </a:t>
            </a:r>
            <a:r>
              <a:rPr lang="en-US" altLang="zh-CN" dirty="0"/>
              <a:t>– amount of time to execute a particular process. </a:t>
            </a:r>
          </a:p>
          <a:p>
            <a:pPr lvl="1" eaLnBrk="1" hangingPunct="1"/>
            <a:r>
              <a:rPr lang="en-US" altLang="zh-CN" dirty="0"/>
              <a:t>The interval from the time of submission of a process to the time of completion.</a:t>
            </a:r>
          </a:p>
          <a:p>
            <a:pPr eaLnBrk="1" hangingPunct="1"/>
            <a:r>
              <a:rPr lang="en-US" altLang="zh-CN" dirty="0">
                <a:solidFill>
                  <a:srgbClr val="0000FF"/>
                </a:solidFill>
              </a:rPr>
              <a:t>waiting time </a:t>
            </a:r>
            <a:r>
              <a:rPr lang="en-US" altLang="zh-CN" dirty="0"/>
              <a:t>– amount of time a process has been </a:t>
            </a:r>
            <a:r>
              <a:rPr lang="en-US" altLang="zh-CN" dirty="0">
                <a:solidFill>
                  <a:srgbClr val="0000FF"/>
                </a:solidFill>
              </a:rPr>
              <a:t>waiting in the ready queue</a:t>
            </a:r>
            <a:r>
              <a:rPr lang="en-US" altLang="zh-CN" dirty="0"/>
              <a:t>.</a:t>
            </a:r>
          </a:p>
          <a:p>
            <a:pPr lvl="1" eaLnBrk="1" hangingPunct="1"/>
            <a:r>
              <a:rPr lang="en-US" altLang="zh-CN" dirty="0"/>
              <a:t>the sum of the periods spent waiting in the ready queue.</a:t>
            </a:r>
          </a:p>
          <a:p>
            <a:pPr eaLnBrk="1" hangingPunct="1"/>
            <a:r>
              <a:rPr lang="en-US" altLang="zh-CN" dirty="0">
                <a:solidFill>
                  <a:srgbClr val="0000FF"/>
                </a:solidFill>
              </a:rPr>
              <a:t>response time </a:t>
            </a:r>
            <a:r>
              <a:rPr lang="en-US" altLang="zh-CN" dirty="0"/>
              <a:t>– amount of time it takes from when a request was submitted until the first response is produced, not output  (for time-sharing environment)</a:t>
            </a:r>
          </a:p>
        </p:txBody>
      </p:sp>
      <p:sp>
        <p:nvSpPr>
          <p:cNvPr id="2" name="TextBox 1"/>
          <p:cNvSpPr txBox="1"/>
          <p:nvPr/>
        </p:nvSpPr>
        <p:spPr>
          <a:xfrm>
            <a:off x="10966774" y="1262080"/>
            <a:ext cx="934871" cy="400110"/>
          </a:xfrm>
          <a:prstGeom prst="rect">
            <a:avLst/>
          </a:prstGeom>
          <a:solidFill>
            <a:srgbClr val="FFFF00"/>
          </a:solidFill>
        </p:spPr>
        <p:txBody>
          <a:bodyPr wrap="none" rtlCol="0">
            <a:spAutoFit/>
          </a:bodyPr>
          <a:lstStyle/>
          <a:p>
            <a:r>
              <a:rPr lang="en-US" altLang="zh-CN" sz="2000" b="1" dirty="0">
                <a:sym typeface="Symbol"/>
              </a:rPr>
              <a:t></a:t>
            </a:r>
            <a:r>
              <a:rPr lang="en-US" altLang="zh-CN" sz="2000" b="1" dirty="0">
                <a:solidFill>
                  <a:srgbClr val="0000FF"/>
                </a:solidFill>
              </a:rPr>
              <a:t>Max</a:t>
            </a:r>
            <a:endParaRPr lang="zh-CN" altLang="en-US" sz="2000" b="1" dirty="0"/>
          </a:p>
        </p:txBody>
      </p:sp>
      <p:sp>
        <p:nvSpPr>
          <p:cNvPr id="6" name="TextBox 5"/>
          <p:cNvSpPr txBox="1"/>
          <p:nvPr/>
        </p:nvSpPr>
        <p:spPr>
          <a:xfrm>
            <a:off x="10966774" y="2398820"/>
            <a:ext cx="934871" cy="400110"/>
          </a:xfrm>
          <a:prstGeom prst="rect">
            <a:avLst/>
          </a:prstGeom>
          <a:solidFill>
            <a:srgbClr val="FFFF00"/>
          </a:solidFill>
        </p:spPr>
        <p:txBody>
          <a:bodyPr wrap="none" rtlCol="0">
            <a:spAutoFit/>
          </a:bodyPr>
          <a:lstStyle/>
          <a:p>
            <a:r>
              <a:rPr lang="en-US" altLang="zh-CN" sz="2000" b="1" dirty="0">
                <a:sym typeface="Symbol"/>
              </a:rPr>
              <a:t></a:t>
            </a:r>
            <a:r>
              <a:rPr lang="en-US" altLang="zh-CN" sz="2000" b="1" dirty="0">
                <a:solidFill>
                  <a:srgbClr val="0000FF"/>
                </a:solidFill>
              </a:rPr>
              <a:t>Max</a:t>
            </a:r>
            <a:endParaRPr lang="zh-CN" altLang="en-US" sz="2000" b="1" dirty="0"/>
          </a:p>
        </p:txBody>
      </p:sp>
      <p:sp>
        <p:nvSpPr>
          <p:cNvPr id="7" name="TextBox 6"/>
          <p:cNvSpPr txBox="1"/>
          <p:nvPr/>
        </p:nvSpPr>
        <p:spPr>
          <a:xfrm>
            <a:off x="11010054" y="3248980"/>
            <a:ext cx="891591" cy="400110"/>
          </a:xfrm>
          <a:prstGeom prst="rect">
            <a:avLst/>
          </a:prstGeom>
          <a:solidFill>
            <a:srgbClr val="FFFF00"/>
          </a:solidFill>
        </p:spPr>
        <p:txBody>
          <a:bodyPr wrap="none" rtlCol="0">
            <a:spAutoFit/>
          </a:bodyPr>
          <a:lstStyle/>
          <a:p>
            <a:r>
              <a:rPr lang="en-US" altLang="zh-CN" sz="2000" b="1" dirty="0">
                <a:sym typeface="Symbol"/>
              </a:rPr>
              <a:t></a:t>
            </a:r>
            <a:r>
              <a:rPr lang="en-US" altLang="zh-CN" sz="2000" b="1" dirty="0">
                <a:solidFill>
                  <a:srgbClr val="0000FF"/>
                </a:solidFill>
              </a:rPr>
              <a:t>Min</a:t>
            </a:r>
            <a:endParaRPr lang="zh-CN" altLang="en-US" sz="2000" b="1" dirty="0"/>
          </a:p>
        </p:txBody>
      </p:sp>
      <p:sp>
        <p:nvSpPr>
          <p:cNvPr id="8" name="TextBox 7"/>
          <p:cNvSpPr txBox="1"/>
          <p:nvPr/>
        </p:nvSpPr>
        <p:spPr>
          <a:xfrm>
            <a:off x="10988413" y="4559060"/>
            <a:ext cx="891591" cy="400110"/>
          </a:xfrm>
          <a:prstGeom prst="rect">
            <a:avLst/>
          </a:prstGeom>
          <a:solidFill>
            <a:srgbClr val="FFFF00"/>
          </a:solidFill>
        </p:spPr>
        <p:txBody>
          <a:bodyPr wrap="none" rtlCol="0">
            <a:spAutoFit/>
          </a:bodyPr>
          <a:lstStyle/>
          <a:p>
            <a:r>
              <a:rPr lang="en-US" altLang="zh-CN" sz="2000" b="1" dirty="0">
                <a:sym typeface="Symbol"/>
              </a:rPr>
              <a:t></a:t>
            </a:r>
            <a:r>
              <a:rPr lang="en-US" altLang="zh-CN" sz="2000" b="1" dirty="0">
                <a:solidFill>
                  <a:srgbClr val="0000FF"/>
                </a:solidFill>
              </a:rPr>
              <a:t>Min</a:t>
            </a:r>
            <a:endParaRPr lang="zh-CN" altLang="en-US" sz="2000" b="1" dirty="0"/>
          </a:p>
        </p:txBody>
      </p:sp>
      <p:sp>
        <p:nvSpPr>
          <p:cNvPr id="9" name="TextBox 8"/>
          <p:cNvSpPr txBox="1"/>
          <p:nvPr/>
        </p:nvSpPr>
        <p:spPr>
          <a:xfrm>
            <a:off x="11010054" y="5324145"/>
            <a:ext cx="891591" cy="400110"/>
          </a:xfrm>
          <a:prstGeom prst="rect">
            <a:avLst/>
          </a:prstGeom>
          <a:solidFill>
            <a:srgbClr val="FFFF00"/>
          </a:solidFill>
        </p:spPr>
        <p:txBody>
          <a:bodyPr wrap="none" rtlCol="0">
            <a:spAutoFit/>
          </a:bodyPr>
          <a:lstStyle/>
          <a:p>
            <a:r>
              <a:rPr lang="en-US" altLang="zh-CN" sz="2000" b="1" dirty="0">
                <a:sym typeface="Symbol"/>
              </a:rPr>
              <a:t></a:t>
            </a:r>
            <a:r>
              <a:rPr lang="en-US" altLang="zh-CN" sz="2000" b="1" dirty="0">
                <a:solidFill>
                  <a:srgbClr val="0000FF"/>
                </a:solidFill>
              </a:rPr>
              <a:t>Min</a:t>
            </a:r>
            <a:endParaRPr lang="zh-CN" altLang="en-US" sz="2000" b="1" dirty="0"/>
          </a:p>
        </p:txBody>
      </p:sp>
      <p:sp>
        <p:nvSpPr>
          <p:cNvPr id="3" name="矩形 2"/>
          <p:cNvSpPr/>
          <p:nvPr/>
        </p:nvSpPr>
        <p:spPr bwMode="auto">
          <a:xfrm>
            <a:off x="10476000" y="252000"/>
            <a:ext cx="1440000" cy="432000"/>
          </a:xfrm>
          <a:prstGeom prst="rect">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综合最优</a:t>
            </a:r>
          </a:p>
        </p:txBody>
      </p:sp>
      <p:sp>
        <p:nvSpPr>
          <p:cNvPr id="4" name="灯片编号占位符 3">
            <a:extLst>
              <a:ext uri="{FF2B5EF4-FFF2-40B4-BE49-F238E27FC236}">
                <a16:creationId xmlns:a16="http://schemas.microsoft.com/office/drawing/2014/main" id="{BD68440F-44DA-8EA8-B9CF-64F481044531}"/>
              </a:ext>
            </a:extLst>
          </p:cNvPr>
          <p:cNvSpPr>
            <a:spLocks noGrp="1"/>
          </p:cNvSpPr>
          <p:nvPr>
            <p:ph type="sldNum" sz="quarter" idx="10"/>
          </p:nvPr>
        </p:nvSpPr>
        <p:spPr>
          <a:xfrm>
            <a:off x="11136560" y="6475763"/>
            <a:ext cx="1016000" cy="328612"/>
          </a:xfrm>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CC606A8-0610-40FE-9717-65B7E22118DB}" type="slidenum">
              <a:rPr lang="en-US" altLang="zh-CN" sz="1400">
                <a:latin typeface="Arial" charset="0"/>
              </a:rPr>
              <a:pPr eaLnBrk="1" hangingPunct="1"/>
              <a:t>11</a:t>
            </a:fld>
            <a:endParaRPr lang="en-US" altLang="zh-CN" sz="1400">
              <a:latin typeface="Arial" charset="0"/>
            </a:endParaRPr>
          </a:p>
        </p:txBody>
      </p:sp>
    </p:spTree>
    <p:extLst>
      <p:ext uri="{BB962C8B-B14F-4D97-AF65-F5344CB8AC3E}">
        <p14:creationId xmlns:p14="http://schemas.microsoft.com/office/powerpoint/2010/main" val="1103215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9683">
                                            <p:txEl>
                                              <p:pRg st="0" end="0"/>
                                            </p:txEl>
                                          </p:spTgt>
                                        </p:tgtEl>
                                        <p:attrNameLst>
                                          <p:attrName>style.visibility</p:attrName>
                                        </p:attrNameLst>
                                      </p:cBhvr>
                                      <p:to>
                                        <p:strVal val="visible"/>
                                      </p:to>
                                    </p:set>
                                    <p:animEffect transition="in" filter="wipe(left)">
                                      <p:cBhvr>
                                        <p:cTn id="7" dur="500"/>
                                        <p:tgtEl>
                                          <p:spTgt spid="19968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9683">
                                            <p:txEl>
                                              <p:pRg st="1" end="1"/>
                                            </p:txEl>
                                          </p:spTgt>
                                        </p:tgtEl>
                                        <p:attrNameLst>
                                          <p:attrName>style.visibility</p:attrName>
                                        </p:attrNameLst>
                                      </p:cBhvr>
                                      <p:to>
                                        <p:strVal val="visible"/>
                                      </p:to>
                                    </p:set>
                                    <p:animEffect transition="in" filter="wipe(left)">
                                      <p:cBhvr>
                                        <p:cTn id="10" dur="500"/>
                                        <p:tgtEl>
                                          <p:spTgt spid="19968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99683">
                                            <p:txEl>
                                              <p:pRg st="2" end="2"/>
                                            </p:txEl>
                                          </p:spTgt>
                                        </p:tgtEl>
                                        <p:attrNameLst>
                                          <p:attrName>style.visibility</p:attrName>
                                        </p:attrNameLst>
                                      </p:cBhvr>
                                      <p:to>
                                        <p:strVal val="visible"/>
                                      </p:to>
                                    </p:set>
                                    <p:animEffect transition="in" filter="wipe(left)">
                                      <p:cBhvr>
                                        <p:cTn id="15" dur="500"/>
                                        <p:tgtEl>
                                          <p:spTgt spid="19968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99683">
                                            <p:txEl>
                                              <p:pRg st="3" end="3"/>
                                            </p:txEl>
                                          </p:spTgt>
                                        </p:tgtEl>
                                        <p:attrNameLst>
                                          <p:attrName>style.visibility</p:attrName>
                                        </p:attrNameLst>
                                      </p:cBhvr>
                                      <p:to>
                                        <p:strVal val="visible"/>
                                      </p:to>
                                    </p:set>
                                    <p:animEffect transition="in" filter="wipe(left)">
                                      <p:cBhvr>
                                        <p:cTn id="20" dur="500"/>
                                        <p:tgtEl>
                                          <p:spTgt spid="19968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99683">
                                            <p:txEl>
                                              <p:pRg st="4" end="4"/>
                                            </p:txEl>
                                          </p:spTgt>
                                        </p:tgtEl>
                                        <p:attrNameLst>
                                          <p:attrName>style.visibility</p:attrName>
                                        </p:attrNameLst>
                                      </p:cBhvr>
                                      <p:to>
                                        <p:strVal val="visible"/>
                                      </p:to>
                                    </p:set>
                                    <p:animEffect transition="in" filter="wipe(left)">
                                      <p:cBhvr>
                                        <p:cTn id="23" dur="500"/>
                                        <p:tgtEl>
                                          <p:spTgt spid="19968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9683">
                                            <p:txEl>
                                              <p:pRg st="5" end="5"/>
                                            </p:txEl>
                                          </p:spTgt>
                                        </p:tgtEl>
                                        <p:attrNameLst>
                                          <p:attrName>style.visibility</p:attrName>
                                        </p:attrNameLst>
                                      </p:cBhvr>
                                      <p:to>
                                        <p:strVal val="visible"/>
                                      </p:to>
                                    </p:set>
                                    <p:animEffect transition="in" filter="wipe(left)">
                                      <p:cBhvr>
                                        <p:cTn id="28" dur="500"/>
                                        <p:tgtEl>
                                          <p:spTgt spid="19968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199683">
                                            <p:txEl>
                                              <p:pRg st="6" end="6"/>
                                            </p:txEl>
                                          </p:spTgt>
                                        </p:tgtEl>
                                        <p:attrNameLst>
                                          <p:attrName>style.visibility</p:attrName>
                                        </p:attrNameLst>
                                      </p:cBhvr>
                                      <p:to>
                                        <p:strVal val="visible"/>
                                      </p:to>
                                    </p:set>
                                    <p:animEffect transition="in" filter="wipe(left)">
                                      <p:cBhvr>
                                        <p:cTn id="31" dur="500"/>
                                        <p:tgtEl>
                                          <p:spTgt spid="199683">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9683">
                                            <p:txEl>
                                              <p:pRg st="7" end="7"/>
                                            </p:txEl>
                                          </p:spTgt>
                                        </p:tgtEl>
                                        <p:attrNameLst>
                                          <p:attrName>style.visibility</p:attrName>
                                        </p:attrNameLst>
                                      </p:cBhvr>
                                      <p:to>
                                        <p:strVal val="visible"/>
                                      </p:to>
                                    </p:set>
                                    <p:animEffect transition="in" filter="wipe(left)">
                                      <p:cBhvr>
                                        <p:cTn id="36" dur="500"/>
                                        <p:tgtEl>
                                          <p:spTgt spid="19968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left)">
                                      <p:cBhvr>
                                        <p:cTn id="41" dur="500"/>
                                        <p:tgtEl>
                                          <p:spTgt spid="2"/>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left)">
                                      <p:cBhvr>
                                        <p:cTn id="49" dur="500"/>
                                        <p:tgtEl>
                                          <p:spTgt spid="7"/>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left)">
                                      <p:cBhvr>
                                        <p:cTn id="52" dur="500"/>
                                        <p:tgtEl>
                                          <p:spTgt spid="8"/>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
                                        </p:tgtEl>
                                        <p:attrNameLst>
                                          <p:attrName>style.visibility</p:attrName>
                                        </p:attrNameLst>
                                      </p:cBhvr>
                                      <p:to>
                                        <p:strVal val="visible"/>
                                      </p:to>
                                    </p:set>
                                    <p:animEffect transition="in" filter="wipe(left)">
                                      <p:cBhvr>
                                        <p:cTn id="6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p:bldP spid="2" grpId="0" animBg="1"/>
      <p:bldP spid="6" grpId="0" animBg="1"/>
      <p:bldP spid="7" grpId="0" animBg="1"/>
      <p:bldP spid="8" grpId="0" animBg="1"/>
      <p:bldP spid="9" grpId="0" animBg="1"/>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Classification of Scheduling Criteria</a:t>
            </a:r>
            <a:endParaRPr lang="zh-CN" altLang="en-US" dirty="0"/>
          </a:p>
        </p:txBody>
      </p:sp>
      <p:graphicFrame>
        <p:nvGraphicFramePr>
          <p:cNvPr id="203798" name="Group 22"/>
          <p:cNvGraphicFramePr>
            <a:graphicFrameLocks noGrp="1"/>
          </p:cNvGraphicFramePr>
          <p:nvPr>
            <p:ph idx="1"/>
            <p:extLst>
              <p:ext uri="{D42A27DB-BD31-4B8C-83A1-F6EECF244321}">
                <p14:modId xmlns:p14="http://schemas.microsoft.com/office/powerpoint/2010/main" val="3705452200"/>
              </p:ext>
            </p:extLst>
          </p:nvPr>
        </p:nvGraphicFramePr>
        <p:xfrm>
          <a:off x="360363" y="1043733"/>
          <a:ext cx="11555410" cy="4950550"/>
        </p:xfrm>
        <a:graphic>
          <a:graphicData uri="http://schemas.openxmlformats.org/drawingml/2006/table">
            <a:tbl>
              <a:tblPr/>
              <a:tblGrid>
                <a:gridCol w="1639876">
                  <a:extLst>
                    <a:ext uri="{9D8B030D-6E8A-4147-A177-3AD203B41FA5}">
                      <a16:colId xmlns:a16="http://schemas.microsoft.com/office/drawing/2014/main" val="20000"/>
                    </a:ext>
                  </a:extLst>
                </a:gridCol>
                <a:gridCol w="4957767">
                  <a:extLst>
                    <a:ext uri="{9D8B030D-6E8A-4147-A177-3AD203B41FA5}">
                      <a16:colId xmlns:a16="http://schemas.microsoft.com/office/drawing/2014/main" val="20001"/>
                    </a:ext>
                  </a:extLst>
                </a:gridCol>
                <a:gridCol w="4957767">
                  <a:extLst>
                    <a:ext uri="{9D8B030D-6E8A-4147-A177-3AD203B41FA5}">
                      <a16:colId xmlns:a16="http://schemas.microsoft.com/office/drawing/2014/main" val="20002"/>
                    </a:ext>
                  </a:extLst>
                </a:gridCol>
              </a:tblGrid>
              <a:tr h="1350150">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zh-CN" altLang="en-US" sz="2600" b="1" i="0" u="none" strike="noStrike" cap="none" normalizeH="0" baseline="0" dirty="0">
                          <a:ln>
                            <a:noFill/>
                          </a:ln>
                          <a:solidFill>
                            <a:schemeClr val="tx1"/>
                          </a:solidFill>
                          <a:effectLst/>
                          <a:latin typeface="Times New Roman" pitchFamily="18" charset="0"/>
                          <a:ea typeface="宋体" pitchFamily="2" charset="-122"/>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Performance Related</a:t>
                      </a:r>
                    </a:p>
                    <a:p>
                      <a:pPr marL="342900" marR="0" lvl="0" indent="-342900" algn="ctr" defTabSz="914400" rtl="0" eaLnBrk="1" fontAlgn="ctr" latinLnBrk="0" hangingPunct="1">
                        <a:lnSpc>
                          <a:spcPct val="100000"/>
                        </a:lnSpc>
                        <a:spcBef>
                          <a:spcPct val="0"/>
                        </a:spcBef>
                        <a:spcAft>
                          <a:spcPct val="0"/>
                        </a:spcAft>
                        <a:buClrTx/>
                        <a:buSzTx/>
                        <a:buFontTx/>
                        <a:buNone/>
                        <a:tabLst/>
                        <a:defRPr/>
                      </a:pPr>
                      <a:r>
                        <a:rPr kumimoji="1" lang="en-US" altLang="zh-CN" sz="2600" b="1" i="0" u="none" strike="noStrike" kern="1200" cap="none" normalizeH="0" baseline="0" dirty="0">
                          <a:ln>
                            <a:noFill/>
                          </a:ln>
                          <a:solidFill>
                            <a:schemeClr val="tx1"/>
                          </a:solidFill>
                          <a:effectLst/>
                          <a:latin typeface="Times New Roman" pitchFamily="18" charset="0"/>
                          <a:ea typeface="宋体" pitchFamily="2" charset="-122"/>
                          <a:cs typeface="+mn-cs"/>
                        </a:rPr>
                        <a:t>Quantitative (</a:t>
                      </a:r>
                      <a:r>
                        <a:rPr kumimoji="1" lang="zh-CN" altLang="en-US" sz="2600" b="1" i="0" u="none" strike="noStrike" kern="1200" cap="none" normalizeH="0" baseline="0" dirty="0">
                          <a:ln>
                            <a:noFill/>
                          </a:ln>
                          <a:solidFill>
                            <a:schemeClr val="tx1"/>
                          </a:solidFill>
                          <a:effectLst/>
                          <a:latin typeface="Times New Roman" pitchFamily="18" charset="0"/>
                          <a:ea typeface="宋体" pitchFamily="2" charset="-122"/>
                          <a:cs typeface="+mn-cs"/>
                        </a:rPr>
                        <a:t>定量的</a:t>
                      </a:r>
                      <a:r>
                        <a:rPr kumimoji="1" lang="en-US" altLang="zh-CN" sz="2600" b="1" i="0" u="none" strike="noStrike" kern="1200" cap="none" normalizeH="0" baseline="0" dirty="0">
                          <a:ln>
                            <a:noFill/>
                          </a:ln>
                          <a:solidFill>
                            <a:schemeClr val="tx1"/>
                          </a:solidFill>
                          <a:effectLst/>
                          <a:latin typeface="Times New Roman" pitchFamily="18" charset="0"/>
                          <a:ea typeface="宋体" pitchFamily="2" charset="-122"/>
                          <a:cs typeface="+mn-cs"/>
                        </a:rPr>
                        <a:t>)</a:t>
                      </a:r>
                      <a:endParaRPr kumimoji="1" lang="en-US" altLang="zh-CN" sz="26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not performance Related</a:t>
                      </a:r>
                    </a:p>
                    <a:p>
                      <a:pPr marL="342900" marR="0" lvl="0" indent="-342900" algn="ctr" defTabSz="914400" rtl="0" eaLnBrk="1" fontAlgn="ctr" latinLnBrk="0" hangingPunct="1">
                        <a:lnSpc>
                          <a:spcPct val="100000"/>
                        </a:lnSpc>
                        <a:spcBef>
                          <a:spcPct val="0"/>
                        </a:spcBef>
                        <a:spcAft>
                          <a:spcPct val="0"/>
                        </a:spcAft>
                        <a:buClrTx/>
                        <a:buSzTx/>
                        <a:buFontTx/>
                        <a:buNone/>
                        <a:tabLst/>
                        <a:defRPr/>
                      </a:pPr>
                      <a:r>
                        <a:rPr kumimoji="1" lang="en-US" altLang="zh-CN" sz="2600" b="1" i="0" u="none" strike="noStrike" kern="1200" cap="none" normalizeH="0" baseline="0" dirty="0">
                          <a:ln>
                            <a:noFill/>
                          </a:ln>
                          <a:solidFill>
                            <a:schemeClr val="tx1"/>
                          </a:solidFill>
                          <a:effectLst/>
                          <a:latin typeface="Times New Roman" pitchFamily="18" charset="0"/>
                          <a:ea typeface="宋体" pitchFamily="2" charset="-122"/>
                          <a:cs typeface="+mn-cs"/>
                        </a:rPr>
                        <a:t>Qualitative (</a:t>
                      </a:r>
                      <a:r>
                        <a:rPr kumimoji="1" lang="zh-CN" altLang="en-US" sz="2600" b="1" i="0" u="none" strike="noStrike" kern="1200" cap="none" normalizeH="0" baseline="0" dirty="0">
                          <a:ln>
                            <a:noFill/>
                          </a:ln>
                          <a:solidFill>
                            <a:schemeClr val="tx1"/>
                          </a:solidFill>
                          <a:effectLst/>
                          <a:latin typeface="Times New Roman" pitchFamily="18" charset="0"/>
                          <a:ea typeface="宋体" pitchFamily="2" charset="-122"/>
                          <a:cs typeface="+mn-cs"/>
                        </a:rPr>
                        <a:t>定性的</a:t>
                      </a:r>
                      <a:r>
                        <a:rPr kumimoji="1" lang="en-US" altLang="zh-CN" sz="2600" b="1" i="0" u="none" strike="noStrike" kern="1200" cap="none" normalizeH="0" baseline="0" dirty="0">
                          <a:ln>
                            <a:noFill/>
                          </a:ln>
                          <a:solidFill>
                            <a:schemeClr val="tx1"/>
                          </a:solidFill>
                          <a:effectLst/>
                          <a:latin typeface="Times New Roman" pitchFamily="18" charset="0"/>
                          <a:ea typeface="宋体" pitchFamily="2" charset="-122"/>
                          <a:cs typeface="+mn-cs"/>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0"/>
                  </a:ext>
                </a:extLst>
              </a:tr>
              <a:tr h="18002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user</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oriented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turnaround time</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waiting time</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response time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predictability</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Deadline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0200">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system</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oriented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throughput</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CPU utilization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fairness</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forced priority</a:t>
                      </a:r>
                    </a:p>
                    <a:p>
                      <a:pPr marL="342900" marR="0" lvl="0" indent="-342900" algn="ctr" defTabSz="914400" rtl="0" eaLnBrk="1" fontAlgn="ctr" latinLnBrk="0" hangingPunct="1">
                        <a:lnSpc>
                          <a:spcPct val="100000"/>
                        </a:lnSpc>
                        <a:spcBef>
                          <a:spcPct val="0"/>
                        </a:spcBef>
                        <a:spcAft>
                          <a:spcPct val="0"/>
                        </a:spcAft>
                        <a:buClrTx/>
                        <a:buSzTx/>
                        <a:buFontTx/>
                        <a:buNone/>
                        <a:tabLst/>
                      </a:pPr>
                      <a:r>
                        <a:rPr kumimoji="1" lang="en-US" altLang="zh-CN" sz="2600" b="1" i="0" u="none" strike="noStrike" cap="none" normalizeH="0" baseline="0" dirty="0">
                          <a:ln>
                            <a:noFill/>
                          </a:ln>
                          <a:solidFill>
                            <a:schemeClr val="tx1"/>
                          </a:solidFill>
                          <a:effectLst/>
                          <a:latin typeface="Times New Roman" pitchFamily="18" charset="0"/>
                          <a:ea typeface="宋体" pitchFamily="2" charset="-122"/>
                        </a:rPr>
                        <a:t>balance resources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33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BF881768-4C61-4641-AA1A-89D830A10C7C}" type="slidenum">
              <a:rPr lang="en-US" altLang="zh-CN" sz="1400">
                <a:latin typeface="Arial" charset="0"/>
              </a:rPr>
              <a:pPr eaLnBrk="1" hangingPunct="1"/>
              <a:t>12</a:t>
            </a:fld>
            <a:endParaRPr lang="en-US" altLang="zh-CN" sz="1400">
              <a:latin typeface="Arial" charset="0"/>
            </a:endParaRPr>
          </a:p>
        </p:txBody>
      </p:sp>
      <p:sp>
        <p:nvSpPr>
          <p:cNvPr id="3" name="动作按钮: 结束 6">
            <a:hlinkClick r:id="" action="ppaction://noaction" highlightClick="1"/>
            <a:extLst>
              <a:ext uri="{FF2B5EF4-FFF2-40B4-BE49-F238E27FC236}">
                <a16:creationId xmlns:a16="http://schemas.microsoft.com/office/drawing/2014/main" id="{C4DC60A8-2E2D-1F07-A0E3-472CEC63F2EA}"/>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ou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ltLang="zh-CN" dirty="0"/>
              <a:t>5.3  Scheduling Algorithms</a:t>
            </a:r>
          </a:p>
        </p:txBody>
      </p:sp>
      <p:sp>
        <p:nvSpPr>
          <p:cNvPr id="16388" name="Rectangle 3"/>
          <p:cNvSpPr>
            <a:spLocks noGrp="1" noChangeArrowheads="1"/>
          </p:cNvSpPr>
          <p:nvPr>
            <p:ph idx="1"/>
          </p:nvPr>
        </p:nvSpPr>
        <p:spPr/>
        <p:txBody>
          <a:bodyPr/>
          <a:lstStyle/>
          <a:p>
            <a:pPr eaLnBrk="1" hangingPunct="1"/>
            <a:r>
              <a:rPr lang="en-US" altLang="zh-CN" dirty="0"/>
              <a:t>First-Come, First-Served (FCFS) Scheduling</a:t>
            </a:r>
            <a:endParaRPr lang="en-US" altLang="zh-CN" sz="2400" dirty="0"/>
          </a:p>
          <a:p>
            <a:pPr eaLnBrk="1" hangingPunct="1"/>
            <a:r>
              <a:rPr lang="en-US" altLang="zh-CN" dirty="0"/>
              <a:t>Shortest-Job-First (SJF) Scheduling</a:t>
            </a:r>
          </a:p>
          <a:p>
            <a:pPr eaLnBrk="1" hangingPunct="1"/>
            <a:r>
              <a:rPr lang="en-US" altLang="zh-CN" dirty="0"/>
              <a:t>Priority Scheduling</a:t>
            </a:r>
          </a:p>
          <a:p>
            <a:pPr eaLnBrk="1" hangingPunct="1"/>
            <a:r>
              <a:rPr lang="en-US" altLang="zh-CN" dirty="0"/>
              <a:t>Round Robin (RR) Scheduling</a:t>
            </a:r>
          </a:p>
          <a:p>
            <a:pPr eaLnBrk="1" hangingPunct="1"/>
            <a:r>
              <a:rPr lang="en-US" altLang="zh-CN" dirty="0"/>
              <a:t>Multilevel Queue Scheduling</a:t>
            </a:r>
          </a:p>
          <a:p>
            <a:pPr eaLnBrk="1" hangingPunct="1"/>
            <a:r>
              <a:rPr lang="en-US" altLang="zh-CN" dirty="0"/>
              <a:t>Multilevel Feedback Queue Scheduling</a:t>
            </a:r>
          </a:p>
          <a:p>
            <a:pPr eaLnBrk="1" hangingPunct="1"/>
            <a:r>
              <a:rPr lang="en-US" altLang="zh-CN" dirty="0"/>
              <a:t>Highest Response-Ratio Next (HRRN) scheduling*</a:t>
            </a:r>
          </a:p>
        </p:txBody>
      </p:sp>
      <p:sp>
        <p:nvSpPr>
          <p:cNvPr id="2" name="灯片编号占位符 3">
            <a:extLst>
              <a:ext uri="{FF2B5EF4-FFF2-40B4-BE49-F238E27FC236}">
                <a16:creationId xmlns:a16="http://schemas.microsoft.com/office/drawing/2014/main" id="{372919CF-07E2-E08E-289C-334A5C3E31BE}"/>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13</a:t>
            </a:fld>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First-Come First-Served (FCFS) Scheduling</a:t>
            </a:r>
            <a:endParaRPr lang="zh-CN" altLang="en-US" dirty="0"/>
          </a:p>
        </p:txBody>
      </p:sp>
      <p:sp>
        <p:nvSpPr>
          <p:cNvPr id="209923" name="Rectangle 3"/>
          <p:cNvSpPr>
            <a:spLocks noGrp="1" noChangeArrowheads="1"/>
          </p:cNvSpPr>
          <p:nvPr>
            <p:ph idx="1"/>
          </p:nvPr>
        </p:nvSpPr>
        <p:spPr/>
        <p:txBody>
          <a:bodyPr/>
          <a:lstStyle/>
          <a:p>
            <a:pPr>
              <a:lnSpc>
                <a:spcPct val="90000"/>
              </a:lnSpc>
              <a:tabLst>
                <a:tab pos="3032125" algn="ctr"/>
                <a:tab pos="4635500" algn="ctr"/>
              </a:tabLst>
            </a:pPr>
            <a:r>
              <a:rPr lang="en-US" altLang="zh-CN" sz="2400" dirty="0"/>
              <a:t>Each process joins the </a:t>
            </a:r>
            <a:r>
              <a:rPr lang="en-US" altLang="zh-CN" sz="2400" dirty="0">
                <a:solidFill>
                  <a:srgbClr val="0000FF"/>
                </a:solidFill>
              </a:rPr>
              <a:t>ready</a:t>
            </a:r>
            <a:r>
              <a:rPr lang="en-US" altLang="zh-CN" sz="2400" dirty="0">
                <a:solidFill>
                  <a:srgbClr val="0033CC"/>
                </a:solidFill>
              </a:rPr>
              <a:t> </a:t>
            </a:r>
            <a:r>
              <a:rPr lang="en-US" altLang="zh-CN" sz="2400" dirty="0">
                <a:solidFill>
                  <a:srgbClr val="0000FF"/>
                </a:solidFill>
              </a:rPr>
              <a:t>queue, a FIFO queue</a:t>
            </a:r>
            <a:r>
              <a:rPr lang="en-US" altLang="zh-CN" sz="2400" dirty="0">
                <a:solidFill>
                  <a:srgbClr val="0033CC"/>
                </a:solidFill>
              </a:rPr>
              <a:t>.</a:t>
            </a:r>
          </a:p>
          <a:p>
            <a:pPr>
              <a:lnSpc>
                <a:spcPct val="90000"/>
              </a:lnSpc>
              <a:tabLst>
                <a:tab pos="3032125" algn="ctr"/>
                <a:tab pos="4635500" algn="ctr"/>
              </a:tabLst>
            </a:pPr>
            <a:r>
              <a:rPr lang="en-US" altLang="zh-CN" sz="2400" dirty="0"/>
              <a:t>When the current process ceases to execute, the </a:t>
            </a:r>
            <a:r>
              <a:rPr lang="en-US" altLang="zh-CN" sz="2400" u="sng" dirty="0">
                <a:solidFill>
                  <a:srgbClr val="FF0000"/>
                </a:solidFill>
              </a:rPr>
              <a:t>oldest</a:t>
            </a:r>
            <a:r>
              <a:rPr lang="en-US" altLang="zh-CN" sz="2400" dirty="0"/>
              <a:t> process in the ready queue is selected.</a:t>
            </a:r>
          </a:p>
          <a:p>
            <a:pPr>
              <a:lnSpc>
                <a:spcPct val="90000"/>
              </a:lnSpc>
              <a:tabLst>
                <a:tab pos="3032125" algn="ctr"/>
                <a:tab pos="4635500" algn="ctr"/>
              </a:tabLst>
            </a:pPr>
            <a:r>
              <a:rPr lang="en-US" altLang="zh-CN" sz="2400" dirty="0"/>
              <a:t>The FCFS scheduling algorithm is </a:t>
            </a:r>
            <a:r>
              <a:rPr lang="en-US" altLang="zh-CN" sz="2400" dirty="0" err="1">
                <a:solidFill>
                  <a:srgbClr val="0000FF"/>
                </a:solidFill>
              </a:rPr>
              <a:t>nonpreemptive</a:t>
            </a:r>
            <a:r>
              <a:rPr lang="en-US" altLang="zh-CN" sz="2400" dirty="0"/>
              <a:t>.</a:t>
            </a:r>
          </a:p>
          <a:p>
            <a:pPr>
              <a:lnSpc>
                <a:spcPct val="90000"/>
              </a:lnSpc>
              <a:buNone/>
              <a:tabLst>
                <a:tab pos="3032125" algn="ctr"/>
                <a:tab pos="4635500" algn="ctr"/>
              </a:tabLst>
            </a:pPr>
            <a:r>
              <a:rPr lang="en-US" altLang="zh-CN" sz="2000" dirty="0"/>
              <a:t>	for example:	</a:t>
            </a:r>
            <a:r>
              <a:rPr lang="en-US" altLang="zh-CN" sz="2000" u="sng" dirty="0"/>
              <a:t>Process</a:t>
            </a:r>
            <a:r>
              <a:rPr lang="en-US" altLang="zh-CN" sz="2000" dirty="0"/>
              <a:t>	</a:t>
            </a:r>
            <a:r>
              <a:rPr lang="en-US" altLang="zh-CN" sz="2000" u="sng" dirty="0"/>
              <a:t>Burst Time	</a:t>
            </a:r>
          </a:p>
          <a:p>
            <a:pPr>
              <a:lnSpc>
                <a:spcPct val="90000"/>
              </a:lnSpc>
              <a:buNone/>
              <a:tabLst>
                <a:tab pos="3032125" algn="ctr"/>
                <a:tab pos="4635500" algn="ctr"/>
              </a:tabLst>
            </a:pPr>
            <a:r>
              <a:rPr lang="en-US" altLang="zh-CN" sz="2000" dirty="0"/>
              <a:t>		</a:t>
            </a:r>
            <a:r>
              <a:rPr lang="en-US" altLang="zh-CN" sz="2000" i="1" dirty="0"/>
              <a:t>P</a:t>
            </a:r>
            <a:r>
              <a:rPr lang="en-US" altLang="zh-CN" sz="2000" i="1" baseline="-25000" dirty="0"/>
              <a:t>1</a:t>
            </a:r>
            <a:r>
              <a:rPr lang="en-US" altLang="zh-CN" sz="2000" dirty="0"/>
              <a:t>	24</a:t>
            </a:r>
          </a:p>
          <a:p>
            <a:pPr>
              <a:lnSpc>
                <a:spcPct val="90000"/>
              </a:lnSpc>
              <a:buNone/>
              <a:tabLst>
                <a:tab pos="3032125" algn="ctr"/>
                <a:tab pos="4635500" algn="ctr"/>
              </a:tabLst>
            </a:pPr>
            <a:r>
              <a:rPr lang="en-US" altLang="zh-CN" sz="2000" dirty="0"/>
              <a:t>		 </a:t>
            </a:r>
            <a:r>
              <a:rPr lang="en-US" altLang="zh-CN" sz="2000" i="1" dirty="0"/>
              <a:t>P</a:t>
            </a:r>
            <a:r>
              <a:rPr lang="en-US" altLang="zh-CN" sz="2000" i="1" baseline="-25000" dirty="0"/>
              <a:t>2</a:t>
            </a:r>
            <a:r>
              <a:rPr lang="en-US" altLang="zh-CN" sz="2000" dirty="0"/>
              <a:t> 	3</a:t>
            </a:r>
          </a:p>
          <a:p>
            <a:pPr>
              <a:lnSpc>
                <a:spcPct val="90000"/>
              </a:lnSpc>
              <a:buNone/>
              <a:tabLst>
                <a:tab pos="3032125" algn="ctr"/>
                <a:tab pos="4635500" algn="ctr"/>
              </a:tabLst>
            </a:pPr>
            <a:r>
              <a:rPr lang="en-US" altLang="zh-CN" sz="2000" dirty="0"/>
              <a:t>		 </a:t>
            </a:r>
            <a:r>
              <a:rPr lang="en-US" altLang="zh-CN" sz="2000" i="1" dirty="0"/>
              <a:t>P</a:t>
            </a:r>
            <a:r>
              <a:rPr lang="en-US" altLang="zh-CN" sz="2000" i="1" baseline="-25000" dirty="0"/>
              <a:t>3	 </a:t>
            </a:r>
            <a:r>
              <a:rPr lang="en-US" altLang="zh-CN" sz="2000" dirty="0"/>
              <a:t>3</a:t>
            </a:r>
            <a:r>
              <a:rPr lang="en-US" altLang="zh-CN" sz="2000" i="1" baseline="-25000" dirty="0"/>
              <a:t> </a:t>
            </a:r>
          </a:p>
          <a:p>
            <a:pPr>
              <a:lnSpc>
                <a:spcPct val="90000"/>
              </a:lnSpc>
              <a:tabLst>
                <a:tab pos="3032125" algn="ctr"/>
                <a:tab pos="4635500" algn="ctr"/>
              </a:tabLst>
            </a:pPr>
            <a:r>
              <a:rPr lang="en-US" altLang="zh-CN" sz="2400" dirty="0"/>
              <a:t>Suppose that the processes arrive in the order: </a:t>
            </a:r>
            <a:r>
              <a:rPr lang="en-US" altLang="zh-CN" sz="2400" i="1" dirty="0"/>
              <a:t>P</a:t>
            </a:r>
            <a:r>
              <a:rPr lang="en-US" altLang="zh-CN" sz="2400" i="1" baseline="-25000" dirty="0"/>
              <a:t>1</a:t>
            </a:r>
            <a:r>
              <a:rPr lang="en-US" altLang="zh-CN" sz="2400" dirty="0"/>
              <a:t>, </a:t>
            </a:r>
            <a:r>
              <a:rPr lang="en-US" altLang="zh-CN" sz="2400" i="1" dirty="0"/>
              <a:t>P</a:t>
            </a:r>
            <a:r>
              <a:rPr lang="en-US" altLang="zh-CN" sz="2400" i="1" baseline="-25000" dirty="0"/>
              <a:t>2</a:t>
            </a:r>
            <a:r>
              <a:rPr lang="en-US" altLang="zh-CN" sz="2400" dirty="0"/>
              <a:t>, </a:t>
            </a:r>
            <a:r>
              <a:rPr lang="en-US" altLang="zh-CN" sz="2400" i="1" dirty="0"/>
              <a:t>P</a:t>
            </a:r>
            <a:r>
              <a:rPr lang="en-US" altLang="zh-CN" sz="2400" i="1" baseline="-25000" dirty="0"/>
              <a:t>3  </a:t>
            </a:r>
            <a:br>
              <a:rPr lang="en-US" altLang="zh-CN" sz="2400" i="1" baseline="-25000" dirty="0"/>
            </a:br>
            <a:r>
              <a:rPr lang="en-US" altLang="zh-CN" sz="2400" dirty="0"/>
              <a:t>The Gantt Chart for the schedule is:</a:t>
            </a:r>
          </a:p>
        </p:txBody>
      </p:sp>
      <p:sp>
        <p:nvSpPr>
          <p:cNvPr id="209939" name="Rectangle 19"/>
          <p:cNvSpPr>
            <a:spLocks noChangeArrowheads="1"/>
          </p:cNvSpPr>
          <p:nvPr/>
        </p:nvSpPr>
        <p:spPr bwMode="auto">
          <a:xfrm>
            <a:off x="406400" y="5655980"/>
            <a:ext cx="9956800" cy="968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33CC"/>
              </a:buClr>
              <a:buSzPct val="80000"/>
              <a:buFont typeface="Wingdings" panose="05000000000000000000" pitchFamily="2" charset="2"/>
              <a:buChar char="n"/>
              <a:tabLst>
                <a:tab pos="3032125" algn="ctr"/>
                <a:tab pos="4635500" algn="ctr"/>
              </a:tabLst>
            </a:pPr>
            <a:r>
              <a:rPr lang="en-US" altLang="zh-CN" b="1" dirty="0"/>
              <a:t>Waiting time for </a:t>
            </a:r>
            <a:r>
              <a:rPr lang="en-US" altLang="zh-CN" b="1" i="1" dirty="0"/>
              <a:t>P</a:t>
            </a:r>
            <a:r>
              <a:rPr lang="en-US" altLang="zh-CN" b="1" i="1" baseline="-25000" dirty="0"/>
              <a:t>1</a:t>
            </a:r>
            <a:r>
              <a:rPr lang="en-US" altLang="zh-CN" b="1" dirty="0"/>
              <a:t>  = 0;  </a:t>
            </a:r>
            <a:r>
              <a:rPr lang="en-US" altLang="zh-CN" b="1" i="1" dirty="0"/>
              <a:t>P</a:t>
            </a:r>
            <a:r>
              <a:rPr lang="en-US" altLang="zh-CN" b="1" i="1" baseline="-25000" dirty="0"/>
              <a:t>2</a:t>
            </a:r>
            <a:r>
              <a:rPr lang="en-US" altLang="zh-CN" b="1" dirty="0"/>
              <a:t>  = 24;  </a:t>
            </a:r>
            <a:r>
              <a:rPr lang="en-US" altLang="zh-CN" b="1" i="1" dirty="0"/>
              <a:t>P</a:t>
            </a:r>
            <a:r>
              <a:rPr lang="en-US" altLang="zh-CN" b="1" i="1" baseline="-25000" dirty="0"/>
              <a:t>3 </a:t>
            </a:r>
            <a:r>
              <a:rPr lang="en-US" altLang="zh-CN" b="1" dirty="0"/>
              <a:t>= 27</a:t>
            </a:r>
          </a:p>
          <a:p>
            <a:pPr marL="342900" indent="-342900">
              <a:spcBef>
                <a:spcPct val="20000"/>
              </a:spcBef>
              <a:buClr>
                <a:srgbClr val="0033CC"/>
              </a:buClr>
              <a:buSzPct val="80000"/>
              <a:buFont typeface="Wingdings" panose="05000000000000000000" pitchFamily="2" charset="2"/>
              <a:buChar char="n"/>
              <a:tabLst>
                <a:tab pos="3032125" algn="ctr"/>
                <a:tab pos="4635500" algn="ctr"/>
              </a:tabLst>
            </a:pPr>
            <a:r>
              <a:rPr lang="en-US" altLang="zh-CN" b="1" dirty="0"/>
              <a:t>Average waiting time:  (0 + 24 + 27)/3 = 17</a:t>
            </a:r>
          </a:p>
        </p:txBody>
      </p:sp>
      <p:pic>
        <p:nvPicPr>
          <p:cNvPr id="136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0555" y="4746313"/>
            <a:ext cx="7560000" cy="7979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3">
            <a:extLst>
              <a:ext uri="{FF2B5EF4-FFF2-40B4-BE49-F238E27FC236}">
                <a16:creationId xmlns:a16="http://schemas.microsoft.com/office/drawing/2014/main" id="{A95C2834-2E72-E3BC-20D5-CD4E6C6241C8}"/>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14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wipe(left)">
                                      <p:cBhvr>
                                        <p:cTn id="7" dur="500"/>
                                        <p:tgtEl>
                                          <p:spTgt spid="209923">
                                            <p:txEl>
                                              <p:pRg st="0" end="0"/>
                                            </p:txEl>
                                          </p:spTgt>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9923">
                                            <p:txEl>
                                              <p:pRg st="1" end="1"/>
                                            </p:txEl>
                                          </p:spTgt>
                                        </p:tgtEl>
                                        <p:attrNameLst>
                                          <p:attrName>style.visibility</p:attrName>
                                        </p:attrNameLst>
                                      </p:cBhvr>
                                      <p:to>
                                        <p:strVal val="visible"/>
                                      </p:to>
                                    </p:set>
                                    <p:animEffect transition="in" filter="wipe(left)">
                                      <p:cBhvr>
                                        <p:cTn id="11" dur="500"/>
                                        <p:tgtEl>
                                          <p:spTgt spid="209923">
                                            <p:txEl>
                                              <p:pRg st="1" end="1"/>
                                            </p:txEl>
                                          </p:spTgt>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9923">
                                            <p:txEl>
                                              <p:pRg st="2" end="2"/>
                                            </p:txEl>
                                          </p:spTgt>
                                        </p:tgtEl>
                                        <p:attrNameLst>
                                          <p:attrName>style.visibility</p:attrName>
                                        </p:attrNameLst>
                                      </p:cBhvr>
                                      <p:to>
                                        <p:strVal val="visible"/>
                                      </p:to>
                                    </p:set>
                                    <p:animEffect transition="in" filter="wipe(left)">
                                      <p:cBhvr>
                                        <p:cTn id="15" dur="500"/>
                                        <p:tgtEl>
                                          <p:spTgt spid="209923">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09923">
                                            <p:txEl>
                                              <p:pRg st="3" end="3"/>
                                            </p:txEl>
                                          </p:spTgt>
                                        </p:tgtEl>
                                        <p:attrNameLst>
                                          <p:attrName>style.visibility</p:attrName>
                                        </p:attrNameLst>
                                      </p:cBhvr>
                                      <p:to>
                                        <p:strVal val="visible"/>
                                      </p:to>
                                    </p:set>
                                    <p:animEffect transition="in" filter="wipe(left)">
                                      <p:cBhvr>
                                        <p:cTn id="20" dur="500"/>
                                        <p:tgtEl>
                                          <p:spTgt spid="20992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09923">
                                            <p:txEl>
                                              <p:pRg st="4" end="4"/>
                                            </p:txEl>
                                          </p:spTgt>
                                        </p:tgtEl>
                                        <p:attrNameLst>
                                          <p:attrName>style.visibility</p:attrName>
                                        </p:attrNameLst>
                                      </p:cBhvr>
                                      <p:to>
                                        <p:strVal val="visible"/>
                                      </p:to>
                                    </p:set>
                                    <p:animEffect transition="in" filter="wipe(left)">
                                      <p:cBhvr>
                                        <p:cTn id="23" dur="500"/>
                                        <p:tgtEl>
                                          <p:spTgt spid="20992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09923">
                                            <p:txEl>
                                              <p:pRg st="5" end="5"/>
                                            </p:txEl>
                                          </p:spTgt>
                                        </p:tgtEl>
                                        <p:attrNameLst>
                                          <p:attrName>style.visibility</p:attrName>
                                        </p:attrNameLst>
                                      </p:cBhvr>
                                      <p:to>
                                        <p:strVal val="visible"/>
                                      </p:to>
                                    </p:set>
                                    <p:animEffect transition="in" filter="wipe(left)">
                                      <p:cBhvr>
                                        <p:cTn id="26" dur="500"/>
                                        <p:tgtEl>
                                          <p:spTgt spid="20992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09923">
                                            <p:txEl>
                                              <p:pRg st="6" end="6"/>
                                            </p:txEl>
                                          </p:spTgt>
                                        </p:tgtEl>
                                        <p:attrNameLst>
                                          <p:attrName>style.visibility</p:attrName>
                                        </p:attrNameLst>
                                      </p:cBhvr>
                                      <p:to>
                                        <p:strVal val="visible"/>
                                      </p:to>
                                    </p:set>
                                    <p:animEffect transition="in" filter="wipe(left)">
                                      <p:cBhvr>
                                        <p:cTn id="29" dur="500"/>
                                        <p:tgtEl>
                                          <p:spTgt spid="209923">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209923">
                                            <p:txEl>
                                              <p:pRg st="7" end="7"/>
                                            </p:txEl>
                                          </p:spTgt>
                                        </p:tgtEl>
                                        <p:attrNameLst>
                                          <p:attrName>style.visibility</p:attrName>
                                        </p:attrNameLst>
                                      </p:cBhvr>
                                      <p:to>
                                        <p:strVal val="visible"/>
                                      </p:to>
                                    </p:set>
                                    <p:animEffect transition="in" filter="wipe(left)">
                                      <p:cBhvr>
                                        <p:cTn id="34" dur="500"/>
                                        <p:tgtEl>
                                          <p:spTgt spid="209923">
                                            <p:txEl>
                                              <p:pRg st="7" end="7"/>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136195"/>
                                        </p:tgtEl>
                                        <p:attrNameLst>
                                          <p:attrName>style.visibility</p:attrName>
                                        </p:attrNameLst>
                                      </p:cBhvr>
                                      <p:to>
                                        <p:strVal val="visible"/>
                                      </p:to>
                                    </p:set>
                                    <p:animEffect transition="in" filter="wipe(left)">
                                      <p:cBhvr>
                                        <p:cTn id="39" dur="500"/>
                                        <p:tgtEl>
                                          <p:spTgt spid="136195"/>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09939"/>
                                        </p:tgtEl>
                                        <p:attrNameLst>
                                          <p:attrName>style.visibility</p:attrName>
                                        </p:attrNameLst>
                                      </p:cBhvr>
                                      <p:to>
                                        <p:strVal val="visible"/>
                                      </p:to>
                                    </p:set>
                                    <p:animEffect transition="in" filter="wipe(left)">
                                      <p:cBhvr>
                                        <p:cTn id="44" dur="500"/>
                                        <p:tgtEl>
                                          <p:spTgt spid="2099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P spid="2099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altLang="zh-CN" dirty="0"/>
              <a:t>FCFS Scheduling</a:t>
            </a:r>
          </a:p>
        </p:txBody>
      </p:sp>
      <p:sp>
        <p:nvSpPr>
          <p:cNvPr id="211971" name="Rectangle 3"/>
          <p:cNvSpPr>
            <a:spLocks noGrp="1" noChangeArrowheads="1"/>
          </p:cNvSpPr>
          <p:nvPr>
            <p:ph idx="1"/>
          </p:nvPr>
        </p:nvSpPr>
        <p:spPr>
          <a:xfrm>
            <a:off x="360000" y="1043735"/>
            <a:ext cx="11556000" cy="2640144"/>
          </a:xfrm>
        </p:spPr>
        <p:txBody>
          <a:bodyPr>
            <a:normAutofit/>
          </a:bodyPr>
          <a:lstStyle/>
          <a:p>
            <a:pPr>
              <a:tabLst>
                <a:tab pos="3651250" algn="ctr"/>
              </a:tabLst>
            </a:pPr>
            <a:r>
              <a:rPr lang="en-US" altLang="zh-CN" dirty="0"/>
              <a:t>A short process may have to wait a very long time before it can execute.</a:t>
            </a:r>
          </a:p>
          <a:p>
            <a:pPr>
              <a:tabLst>
                <a:tab pos="3651250" algn="ctr"/>
              </a:tabLst>
            </a:pPr>
            <a:r>
              <a:rPr lang="en-US" altLang="zh-CN" dirty="0"/>
              <a:t>Favors CPU-bound processes.</a:t>
            </a:r>
          </a:p>
          <a:p>
            <a:pPr marL="800100" lvl="1" indent="-342900">
              <a:tabLst>
                <a:tab pos="3651250" algn="ctr"/>
              </a:tabLst>
            </a:pPr>
            <a:r>
              <a:rPr lang="en-US" altLang="zh-CN" dirty="0"/>
              <a:t>I/O processes have to wait until CPU-bound process completes.</a:t>
            </a:r>
          </a:p>
          <a:p>
            <a:pPr>
              <a:tabLst>
                <a:tab pos="3651250" algn="ctr"/>
              </a:tabLst>
            </a:pPr>
            <a:r>
              <a:rPr lang="en-US" altLang="zh-CN" dirty="0"/>
              <a:t>Suppose that the processes arrive in the order:   </a:t>
            </a:r>
            <a:r>
              <a:rPr lang="en-US" altLang="zh-CN" i="1" dirty="0"/>
              <a:t>P</a:t>
            </a:r>
            <a:r>
              <a:rPr lang="en-US" altLang="zh-CN" i="1" baseline="-25000" dirty="0"/>
              <a:t>2</a:t>
            </a:r>
            <a:r>
              <a:rPr lang="en-US" altLang="zh-CN" dirty="0"/>
              <a:t> , </a:t>
            </a:r>
            <a:r>
              <a:rPr lang="en-US" altLang="zh-CN" i="1" dirty="0"/>
              <a:t>P</a:t>
            </a:r>
            <a:r>
              <a:rPr lang="en-US" altLang="zh-CN" i="1" baseline="-25000" dirty="0"/>
              <a:t>3</a:t>
            </a:r>
            <a:r>
              <a:rPr lang="en-US" altLang="zh-CN" dirty="0"/>
              <a:t> , </a:t>
            </a:r>
            <a:r>
              <a:rPr lang="en-US" altLang="zh-CN" i="1" dirty="0"/>
              <a:t>P</a:t>
            </a:r>
            <a:r>
              <a:rPr lang="en-US" altLang="zh-CN" i="1" baseline="-25000" dirty="0"/>
              <a:t>1</a:t>
            </a:r>
            <a:r>
              <a:rPr lang="en-US" altLang="zh-CN" dirty="0"/>
              <a:t> .</a:t>
            </a:r>
          </a:p>
          <a:p>
            <a:pPr marL="0" indent="0">
              <a:buNone/>
              <a:tabLst>
                <a:tab pos="3651250" algn="ctr"/>
              </a:tabLst>
            </a:pPr>
            <a:r>
              <a:rPr lang="en-US" altLang="zh-CN" dirty="0"/>
              <a:t>    The Gantt chart for the schedule is:</a:t>
            </a:r>
          </a:p>
        </p:txBody>
      </p:sp>
      <p:sp>
        <p:nvSpPr>
          <p:cNvPr id="211987" name="Rectangle 19"/>
          <p:cNvSpPr>
            <a:spLocks noChangeArrowheads="1"/>
          </p:cNvSpPr>
          <p:nvPr/>
        </p:nvSpPr>
        <p:spPr bwMode="auto">
          <a:xfrm>
            <a:off x="396647" y="4914165"/>
            <a:ext cx="10424878" cy="16918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rgbClr val="0033CC"/>
              </a:buClr>
              <a:buSzPct val="80000"/>
              <a:buFont typeface="Wingdings" panose="05000000000000000000" pitchFamily="2" charset="2"/>
              <a:buChar char="n"/>
              <a:tabLst>
                <a:tab pos="3651250" algn="ctr"/>
              </a:tabLst>
            </a:pPr>
            <a:r>
              <a:rPr lang="en-US" altLang="zh-CN" sz="2800" b="1" dirty="0"/>
              <a:t>Waiting time for </a:t>
            </a:r>
            <a:r>
              <a:rPr lang="en-US" altLang="zh-CN" sz="2800" b="1" i="1" dirty="0"/>
              <a:t>P</a:t>
            </a:r>
            <a:r>
              <a:rPr lang="en-US" altLang="zh-CN" sz="2800" b="1" i="1" baseline="-25000" dirty="0"/>
              <a:t>1 </a:t>
            </a:r>
            <a:r>
              <a:rPr lang="en-US" altLang="zh-CN" sz="2800" b="1" i="1" dirty="0"/>
              <a:t>=</a:t>
            </a:r>
            <a:r>
              <a:rPr lang="en-US" altLang="zh-CN" sz="2800" b="1" dirty="0"/>
              <a:t> 6;  </a:t>
            </a:r>
            <a:r>
              <a:rPr lang="en-US" altLang="zh-CN" sz="2800" b="1" i="1" dirty="0"/>
              <a:t>P</a:t>
            </a:r>
            <a:r>
              <a:rPr lang="en-US" altLang="zh-CN" sz="2800" b="1" i="1" baseline="-25000" dirty="0"/>
              <a:t>2</a:t>
            </a:r>
            <a:r>
              <a:rPr lang="en-US" altLang="zh-CN" sz="2800" b="1" dirty="0"/>
              <a:t> = 0;  </a:t>
            </a:r>
            <a:r>
              <a:rPr lang="en-US" altLang="zh-CN" sz="2800" b="1" i="1" dirty="0"/>
              <a:t>P</a:t>
            </a:r>
            <a:r>
              <a:rPr lang="en-US" altLang="zh-CN" sz="2800" b="1" i="1" baseline="-25000" dirty="0"/>
              <a:t>3 </a:t>
            </a:r>
            <a:r>
              <a:rPr lang="en-US" altLang="zh-CN" sz="2800" b="1" i="1" dirty="0"/>
              <a:t>= </a:t>
            </a:r>
            <a:r>
              <a:rPr lang="en-US" altLang="zh-CN" sz="2800" b="1" dirty="0"/>
              <a:t>3</a:t>
            </a:r>
            <a:endParaRPr lang="en-US" altLang="zh-CN" sz="2800" b="1" i="1" dirty="0"/>
          </a:p>
          <a:p>
            <a:pPr marL="342900" indent="-342900">
              <a:spcBef>
                <a:spcPct val="20000"/>
              </a:spcBef>
              <a:buClr>
                <a:srgbClr val="0033CC"/>
              </a:buClr>
              <a:buSzPct val="80000"/>
              <a:buFont typeface="Wingdings" panose="05000000000000000000" pitchFamily="2" charset="2"/>
              <a:buChar char="n"/>
              <a:tabLst>
                <a:tab pos="3651250" algn="ctr"/>
              </a:tabLst>
            </a:pPr>
            <a:r>
              <a:rPr lang="en-US" altLang="zh-CN" sz="2800" b="1" dirty="0"/>
              <a:t>Average waiting time:   (6 + 0 + 3)/3 = 3</a:t>
            </a:r>
          </a:p>
          <a:p>
            <a:pPr marL="342900" indent="-342900">
              <a:spcBef>
                <a:spcPct val="20000"/>
              </a:spcBef>
              <a:buClr>
                <a:srgbClr val="0033CC"/>
              </a:buClr>
              <a:buSzPct val="80000"/>
              <a:buFont typeface="Wingdings" panose="05000000000000000000" pitchFamily="2" charset="2"/>
              <a:buChar char="n"/>
              <a:tabLst>
                <a:tab pos="3651250" algn="ctr"/>
              </a:tabLst>
            </a:pPr>
            <a:r>
              <a:rPr lang="en-US" altLang="zh-CN" sz="2800" b="1" i="1" dirty="0">
                <a:solidFill>
                  <a:srgbClr val="0000FF"/>
                </a:solidFill>
              </a:rPr>
              <a:t>Convoy(</a:t>
            </a:r>
            <a:r>
              <a:rPr lang="zh-CN" altLang="en-US" sz="2800" b="1" i="1" dirty="0">
                <a:solidFill>
                  <a:srgbClr val="0000FF"/>
                </a:solidFill>
              </a:rPr>
              <a:t>护航</a:t>
            </a:r>
            <a:r>
              <a:rPr lang="en-US" altLang="zh-CN" sz="2800" b="1" i="1" dirty="0">
                <a:solidFill>
                  <a:srgbClr val="0000FF"/>
                </a:solidFill>
              </a:rPr>
              <a:t>) effect:</a:t>
            </a:r>
            <a:r>
              <a:rPr lang="en-US" altLang="zh-CN" sz="2800" b="1" dirty="0"/>
              <a:t> short process behind long process</a:t>
            </a:r>
          </a:p>
        </p:txBody>
      </p:sp>
      <p:pic>
        <p:nvPicPr>
          <p:cNvPr id="137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0505" y="3705554"/>
            <a:ext cx="7560000" cy="884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圆角矩形 1"/>
          <p:cNvSpPr/>
          <p:nvPr/>
        </p:nvSpPr>
        <p:spPr bwMode="auto">
          <a:xfrm>
            <a:off x="8526270" y="252000"/>
            <a:ext cx="3389730" cy="432000"/>
          </a:xfrm>
          <a:prstGeom prst="roundRect">
            <a:avLst>
              <a:gd name="adj" fmla="val 6253"/>
            </a:avLst>
          </a:prstGeom>
          <a:solidFill>
            <a:srgbClr val="66FF66"/>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t>遵守秩序，排队！先到先得</a:t>
            </a:r>
          </a:p>
        </p:txBody>
      </p:sp>
      <p:sp>
        <p:nvSpPr>
          <p:cNvPr id="4" name="灯片编号占位符 3">
            <a:extLst>
              <a:ext uri="{FF2B5EF4-FFF2-40B4-BE49-F238E27FC236}">
                <a16:creationId xmlns:a16="http://schemas.microsoft.com/office/drawing/2014/main" id="{08CFFE4A-6891-33E3-F156-F89B969F3E3E}"/>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1971">
                                            <p:txEl>
                                              <p:pRg st="0" end="0"/>
                                            </p:txEl>
                                          </p:spTgt>
                                        </p:tgtEl>
                                        <p:attrNameLst>
                                          <p:attrName>style.visibility</p:attrName>
                                        </p:attrNameLst>
                                      </p:cBhvr>
                                      <p:to>
                                        <p:strVal val="visible"/>
                                      </p:to>
                                    </p:set>
                                    <p:animEffect transition="in" filter="wipe(left)">
                                      <p:cBhvr>
                                        <p:cTn id="7" dur="500"/>
                                        <p:tgtEl>
                                          <p:spTgt spid="2119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1971">
                                            <p:txEl>
                                              <p:pRg st="1" end="1"/>
                                            </p:txEl>
                                          </p:spTgt>
                                        </p:tgtEl>
                                        <p:attrNameLst>
                                          <p:attrName>style.visibility</p:attrName>
                                        </p:attrNameLst>
                                      </p:cBhvr>
                                      <p:to>
                                        <p:strVal val="visible"/>
                                      </p:to>
                                    </p:set>
                                    <p:animEffect transition="in" filter="wipe(left)">
                                      <p:cBhvr>
                                        <p:cTn id="12" dur="500"/>
                                        <p:tgtEl>
                                          <p:spTgt spid="21197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11971">
                                            <p:txEl>
                                              <p:pRg st="2" end="2"/>
                                            </p:txEl>
                                          </p:spTgt>
                                        </p:tgtEl>
                                        <p:attrNameLst>
                                          <p:attrName>style.visibility</p:attrName>
                                        </p:attrNameLst>
                                      </p:cBhvr>
                                      <p:to>
                                        <p:strVal val="visible"/>
                                      </p:to>
                                    </p:set>
                                    <p:animEffect transition="in" filter="wipe(left)">
                                      <p:cBhvr>
                                        <p:cTn id="15" dur="500"/>
                                        <p:tgtEl>
                                          <p:spTgt spid="21197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1971">
                                            <p:txEl>
                                              <p:pRg st="3" end="3"/>
                                            </p:txEl>
                                          </p:spTgt>
                                        </p:tgtEl>
                                        <p:attrNameLst>
                                          <p:attrName>style.visibility</p:attrName>
                                        </p:attrNameLst>
                                      </p:cBhvr>
                                      <p:to>
                                        <p:strVal val="visible"/>
                                      </p:to>
                                    </p:set>
                                    <p:animEffect transition="in" filter="wipe(left)">
                                      <p:cBhvr>
                                        <p:cTn id="25" dur="500"/>
                                        <p:tgtEl>
                                          <p:spTgt spid="211971">
                                            <p:txEl>
                                              <p:pRg st="3" end="3"/>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11971">
                                            <p:txEl>
                                              <p:pRg st="4" end="4"/>
                                            </p:txEl>
                                          </p:spTgt>
                                        </p:tgtEl>
                                        <p:attrNameLst>
                                          <p:attrName>style.visibility</p:attrName>
                                        </p:attrNameLst>
                                      </p:cBhvr>
                                      <p:to>
                                        <p:strVal val="visible"/>
                                      </p:to>
                                    </p:set>
                                    <p:animEffect transition="in" filter="wipe(left)">
                                      <p:cBhvr>
                                        <p:cTn id="30" dur="500"/>
                                        <p:tgtEl>
                                          <p:spTgt spid="211971">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137218"/>
                                        </p:tgtEl>
                                        <p:attrNameLst>
                                          <p:attrName>style.visibility</p:attrName>
                                        </p:attrNameLst>
                                      </p:cBhvr>
                                      <p:to>
                                        <p:strVal val="visible"/>
                                      </p:to>
                                    </p:set>
                                    <p:animEffect transition="in" filter="wipe(left)">
                                      <p:cBhvr>
                                        <p:cTn id="35" dur="500"/>
                                        <p:tgtEl>
                                          <p:spTgt spid="137218"/>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11987">
                                            <p:txEl>
                                              <p:pRg st="0" end="0"/>
                                            </p:txEl>
                                          </p:spTgt>
                                        </p:tgtEl>
                                        <p:attrNameLst>
                                          <p:attrName>style.visibility</p:attrName>
                                        </p:attrNameLst>
                                      </p:cBhvr>
                                      <p:to>
                                        <p:strVal val="visible"/>
                                      </p:to>
                                    </p:set>
                                    <p:animEffect transition="in" filter="wipe(left)">
                                      <p:cBhvr>
                                        <p:cTn id="40" dur="500"/>
                                        <p:tgtEl>
                                          <p:spTgt spid="211987">
                                            <p:txEl>
                                              <p:pRg st="0" end="0"/>
                                            </p:txEl>
                                          </p:spTgt>
                                        </p:tgtEl>
                                      </p:cBhvr>
                                    </p:animEffect>
                                  </p:childTnLst>
                                </p:cTn>
                              </p:par>
                            </p:childTnLst>
                          </p:cTn>
                        </p:par>
                        <p:par>
                          <p:cTn id="41" fill="hold" nodeType="afterGroup">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211987">
                                            <p:txEl>
                                              <p:pRg st="1" end="1"/>
                                            </p:txEl>
                                          </p:spTgt>
                                        </p:tgtEl>
                                        <p:attrNameLst>
                                          <p:attrName>style.visibility</p:attrName>
                                        </p:attrNameLst>
                                      </p:cBhvr>
                                      <p:to>
                                        <p:strVal val="visible"/>
                                      </p:to>
                                    </p:set>
                                    <p:animEffect transition="in" filter="wipe(left)">
                                      <p:cBhvr>
                                        <p:cTn id="44" dur="500"/>
                                        <p:tgtEl>
                                          <p:spTgt spid="211987">
                                            <p:txEl>
                                              <p:pRg st="1" end="1"/>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211987">
                                            <p:txEl>
                                              <p:pRg st="2" end="2"/>
                                            </p:txEl>
                                          </p:spTgt>
                                        </p:tgtEl>
                                        <p:attrNameLst>
                                          <p:attrName>style.visibility</p:attrName>
                                        </p:attrNameLst>
                                      </p:cBhvr>
                                      <p:to>
                                        <p:strVal val="visible"/>
                                      </p:to>
                                    </p:set>
                                    <p:animEffect transition="in" filter="wipe(left)">
                                      <p:cBhvr>
                                        <p:cTn id="49" dur="500"/>
                                        <p:tgtEl>
                                          <p:spTgt spid="21198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971" grpId="0" uiExpand="1" build="p"/>
      <p:bldP spid="211987" grpId="0" uiExpand="1" build="p"/>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6B18AB-9826-4C98-8523-FE1B8C5D4365}"/>
              </a:ext>
            </a:extLst>
          </p:cNvPr>
          <p:cNvSpPr>
            <a:spLocks noGrp="1"/>
          </p:cNvSpPr>
          <p:nvPr>
            <p:ph type="title"/>
          </p:nvPr>
        </p:nvSpPr>
        <p:spPr>
          <a:solidFill>
            <a:srgbClr val="002060"/>
          </a:solidFill>
        </p:spPr>
        <p:txBody>
          <a:bodyPr/>
          <a:lstStyle/>
          <a:p>
            <a:r>
              <a:rPr lang="en-US" altLang="zh-CN" i="1" dirty="0"/>
              <a:t>Convoy(</a:t>
            </a:r>
            <a:r>
              <a:rPr lang="zh-CN" altLang="en-US" i="1" dirty="0"/>
              <a:t>护航</a:t>
            </a:r>
            <a:r>
              <a:rPr lang="en-US" altLang="zh-CN" i="1" dirty="0"/>
              <a:t>) effect</a:t>
            </a:r>
            <a:endParaRPr lang="zh-CN" altLang="en-US" dirty="0"/>
          </a:p>
        </p:txBody>
      </p:sp>
      <p:sp>
        <p:nvSpPr>
          <p:cNvPr id="3" name="内容占位符 2">
            <a:extLst>
              <a:ext uri="{FF2B5EF4-FFF2-40B4-BE49-F238E27FC236}">
                <a16:creationId xmlns:a16="http://schemas.microsoft.com/office/drawing/2014/main" id="{779E0BB4-1F23-43EA-A0DF-109DD5FADAEA}"/>
              </a:ext>
            </a:extLst>
          </p:cNvPr>
          <p:cNvSpPr>
            <a:spLocks noGrp="1"/>
          </p:cNvSpPr>
          <p:nvPr>
            <p:ph idx="1"/>
          </p:nvPr>
        </p:nvSpPr>
        <p:spPr>
          <a:xfrm>
            <a:off x="380365" y="5409220"/>
            <a:ext cx="11520000" cy="1215135"/>
          </a:xfrm>
        </p:spPr>
        <p:txBody>
          <a:bodyPr>
            <a:normAutofit lnSpcReduction="10000"/>
          </a:bodyPr>
          <a:lstStyle/>
          <a:p>
            <a:pPr>
              <a:buClr>
                <a:srgbClr val="0033CC"/>
              </a:buClr>
              <a:buSzPct val="80000"/>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All the other short/small processes wait for the one long/big process to get off the CPU. </a:t>
            </a:r>
          </a:p>
          <a:p>
            <a:pPr>
              <a:buClr>
                <a:srgbClr val="0033CC"/>
              </a:buClr>
              <a:buSzPct val="80000"/>
              <a:buFont typeface="Wingdings" panose="05000000000000000000" pitchFamily="2" charset="2"/>
              <a:buChar char="n"/>
            </a:pPr>
            <a:r>
              <a:rPr lang="en-US" altLang="zh-CN" sz="2400" dirty="0">
                <a:latin typeface="Times New Roman" panose="02020603050405020304" pitchFamily="18" charset="0"/>
                <a:cs typeface="Times New Roman" panose="02020603050405020304" pitchFamily="18" charset="0"/>
              </a:rPr>
              <a:t>lower CPU and device utilization.</a:t>
            </a:r>
            <a:endParaRPr lang="en-US" altLang="zh-CN" sz="2400" kern="0" dirty="0">
              <a:latin typeface="Times New Roman" panose="02020603050405020304" pitchFamily="18" charset="0"/>
              <a:cs typeface="Times New Roman" panose="02020603050405020304" pitchFamily="18" charset="0"/>
            </a:endParaRPr>
          </a:p>
          <a:p>
            <a:endParaRPr lang="zh-CN" altLang="en-US" sz="2400" dirty="0"/>
          </a:p>
        </p:txBody>
      </p:sp>
      <p:sp>
        <p:nvSpPr>
          <p:cNvPr id="4" name="灯片编号占位符 3">
            <a:extLst>
              <a:ext uri="{FF2B5EF4-FFF2-40B4-BE49-F238E27FC236}">
                <a16:creationId xmlns:a16="http://schemas.microsoft.com/office/drawing/2014/main" id="{6C578239-1110-4DBC-B1D0-7F5126BD358D}"/>
              </a:ext>
            </a:extLst>
          </p:cNvPr>
          <p:cNvSpPr>
            <a:spLocks noGrp="1"/>
          </p:cNvSpPr>
          <p:nvPr>
            <p:ph type="sldNum" sz="quarter" idx="10"/>
          </p:nvPr>
        </p:nvSpPr>
        <p:spPr/>
        <p:txBody>
          <a:bodyPr/>
          <a:lstStyle/>
          <a:p>
            <a:fld id="{E66D2CC7-F4CF-4117-A897-807AC786776F}" type="slidenum">
              <a:rPr lang="en-US" altLang="zh-CN" smtClean="0"/>
              <a:pPr/>
              <a:t>16</a:t>
            </a:fld>
            <a:endParaRPr lang="en-US" altLang="zh-CN" dirty="0"/>
          </a:p>
        </p:txBody>
      </p:sp>
      <p:pic>
        <p:nvPicPr>
          <p:cNvPr id="6" name="图片 5">
            <a:extLst>
              <a:ext uri="{FF2B5EF4-FFF2-40B4-BE49-F238E27FC236}">
                <a16:creationId xmlns:a16="http://schemas.microsoft.com/office/drawing/2014/main" id="{BCCCFB58-A261-4A65-9078-09B990A9E650}"/>
              </a:ext>
            </a:extLst>
          </p:cNvPr>
          <p:cNvPicPr>
            <a:picLocks noChangeAspect="1"/>
          </p:cNvPicPr>
          <p:nvPr/>
        </p:nvPicPr>
        <p:blipFill>
          <a:blip r:embed="rId2"/>
          <a:stretch>
            <a:fillRect/>
          </a:stretch>
        </p:blipFill>
        <p:spPr>
          <a:xfrm>
            <a:off x="1730515" y="1248013"/>
            <a:ext cx="8640960" cy="4026192"/>
          </a:xfrm>
          <a:prstGeom prst="rect">
            <a:avLst/>
          </a:prstGeom>
        </p:spPr>
      </p:pic>
      <p:sp>
        <p:nvSpPr>
          <p:cNvPr id="7" name="Oval 40">
            <a:extLst>
              <a:ext uri="{FF2B5EF4-FFF2-40B4-BE49-F238E27FC236}">
                <a16:creationId xmlns:a16="http://schemas.microsoft.com/office/drawing/2014/main" id="{7A7A5ED8-C61C-4492-85D4-FDF1B6CC086A}"/>
              </a:ext>
            </a:extLst>
          </p:cNvPr>
          <p:cNvSpPr>
            <a:spLocks noChangeArrowheads="1"/>
          </p:cNvSpPr>
          <p:nvPr/>
        </p:nvSpPr>
        <p:spPr bwMode="auto">
          <a:xfrm>
            <a:off x="7716180" y="1718850"/>
            <a:ext cx="360000" cy="360000"/>
          </a:xfrm>
          <a:prstGeom prst="ellipse">
            <a:avLst/>
          </a:prstGeom>
          <a:solidFill>
            <a:srgbClr val="FF00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 name="Oval 41">
            <a:extLst>
              <a:ext uri="{FF2B5EF4-FFF2-40B4-BE49-F238E27FC236}">
                <a16:creationId xmlns:a16="http://schemas.microsoft.com/office/drawing/2014/main" id="{799DEBB4-152F-4684-A2E0-63FBCADD0112}"/>
              </a:ext>
            </a:extLst>
          </p:cNvPr>
          <p:cNvSpPr>
            <a:spLocks noChangeArrowheads="1"/>
          </p:cNvSpPr>
          <p:nvPr/>
        </p:nvSpPr>
        <p:spPr bwMode="auto">
          <a:xfrm>
            <a:off x="5565735" y="1746507"/>
            <a:ext cx="71438"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 name="Oval 42">
            <a:extLst>
              <a:ext uri="{FF2B5EF4-FFF2-40B4-BE49-F238E27FC236}">
                <a16:creationId xmlns:a16="http://schemas.microsoft.com/office/drawing/2014/main" id="{A0E595D3-DD3C-4F5B-9AD3-CD7EA1363D81}"/>
              </a:ext>
            </a:extLst>
          </p:cNvPr>
          <p:cNvSpPr>
            <a:spLocks noChangeArrowheads="1"/>
          </p:cNvSpPr>
          <p:nvPr/>
        </p:nvSpPr>
        <p:spPr bwMode="auto">
          <a:xfrm>
            <a:off x="5276810" y="1746507"/>
            <a:ext cx="71438"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Oval 43">
            <a:extLst>
              <a:ext uri="{FF2B5EF4-FFF2-40B4-BE49-F238E27FC236}">
                <a16:creationId xmlns:a16="http://schemas.microsoft.com/office/drawing/2014/main" id="{3F857EFA-84DD-402E-A8CB-47769D91B6EE}"/>
              </a:ext>
            </a:extLst>
          </p:cNvPr>
          <p:cNvSpPr>
            <a:spLocks noChangeArrowheads="1"/>
          </p:cNvSpPr>
          <p:nvPr/>
        </p:nvSpPr>
        <p:spPr bwMode="auto">
          <a:xfrm>
            <a:off x="4989473" y="1746507"/>
            <a:ext cx="71437"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Oval 44">
            <a:extLst>
              <a:ext uri="{FF2B5EF4-FFF2-40B4-BE49-F238E27FC236}">
                <a16:creationId xmlns:a16="http://schemas.microsoft.com/office/drawing/2014/main" id="{8032BE67-9A6E-479D-A778-FA5BDE78C6B3}"/>
              </a:ext>
            </a:extLst>
          </p:cNvPr>
          <p:cNvSpPr>
            <a:spLocks noChangeArrowheads="1"/>
          </p:cNvSpPr>
          <p:nvPr/>
        </p:nvSpPr>
        <p:spPr bwMode="auto">
          <a:xfrm>
            <a:off x="4702135" y="1746507"/>
            <a:ext cx="71438"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Oval 45">
            <a:extLst>
              <a:ext uri="{FF2B5EF4-FFF2-40B4-BE49-F238E27FC236}">
                <a16:creationId xmlns:a16="http://schemas.microsoft.com/office/drawing/2014/main" id="{7F195209-56EF-41FA-B2F0-3D394203E79D}"/>
              </a:ext>
            </a:extLst>
          </p:cNvPr>
          <p:cNvSpPr>
            <a:spLocks noChangeArrowheads="1"/>
          </p:cNvSpPr>
          <p:nvPr/>
        </p:nvSpPr>
        <p:spPr bwMode="auto">
          <a:xfrm>
            <a:off x="4413210" y="1746507"/>
            <a:ext cx="71438"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Oval 46">
            <a:extLst>
              <a:ext uri="{FF2B5EF4-FFF2-40B4-BE49-F238E27FC236}">
                <a16:creationId xmlns:a16="http://schemas.microsoft.com/office/drawing/2014/main" id="{8DFE1A5A-942E-40CA-B9F7-8FAB2367E614}"/>
              </a:ext>
            </a:extLst>
          </p:cNvPr>
          <p:cNvSpPr>
            <a:spLocks noChangeArrowheads="1"/>
          </p:cNvSpPr>
          <p:nvPr/>
        </p:nvSpPr>
        <p:spPr bwMode="auto">
          <a:xfrm>
            <a:off x="4125873" y="1746507"/>
            <a:ext cx="71437" cy="287338"/>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06913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8"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0-#ppt_w/2"/>
                                          </p:val>
                                        </p:tav>
                                        <p:tav tm="100000">
                                          <p:val>
                                            <p:strVal val="#ppt_x"/>
                                          </p:val>
                                        </p:tav>
                                      </p:tavLst>
                                    </p:anim>
                                    <p:anim calcmode="lin" valueType="num">
                                      <p:cBhvr additive="base">
                                        <p:cTn id="13" dur="500" fill="hold"/>
                                        <p:tgtEl>
                                          <p:spTgt spid="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8"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0-#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8"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fill="hold"/>
                                        <p:tgtEl>
                                          <p:spTgt spid="17"/>
                                        </p:tgtEl>
                                        <p:attrNameLst>
                                          <p:attrName>ppt_x</p:attrName>
                                        </p:attrNameLst>
                                      </p:cBhvr>
                                      <p:tavLst>
                                        <p:tav tm="0">
                                          <p:val>
                                            <p:strVal val="0-#ppt_w/2"/>
                                          </p:val>
                                        </p:tav>
                                        <p:tav tm="100000">
                                          <p:val>
                                            <p:strVal val="#ppt_x"/>
                                          </p:val>
                                        </p:tav>
                                      </p:tavLst>
                                    </p:anim>
                                    <p:anim calcmode="lin" valueType="num">
                                      <p:cBhvr additive="base">
                                        <p:cTn id="23" dur="500" fill="hold"/>
                                        <p:tgtEl>
                                          <p:spTgt spid="17"/>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8" nodeType="afterEffect">
                                  <p:stCondLst>
                                    <p:cond delay="0"/>
                                  </p:stCondLst>
                                  <p:childTnLst>
                                    <p:set>
                                      <p:cBhvr>
                                        <p:cTn id="26" dur="1" fill="hold">
                                          <p:stCondLst>
                                            <p:cond delay="0"/>
                                          </p:stCondLst>
                                        </p:cTn>
                                        <p:tgtEl>
                                          <p:spTgt spid="18"/>
                                        </p:tgtEl>
                                        <p:attrNameLst>
                                          <p:attrName>style.visibility</p:attrName>
                                        </p:attrNameLst>
                                      </p:cBhvr>
                                      <p:to>
                                        <p:strVal val="visible"/>
                                      </p:to>
                                    </p:set>
                                    <p:anim calcmode="lin" valueType="num">
                                      <p:cBhvr additive="base">
                                        <p:cTn id="27" dur="500" fill="hold"/>
                                        <p:tgtEl>
                                          <p:spTgt spid="18"/>
                                        </p:tgtEl>
                                        <p:attrNameLst>
                                          <p:attrName>ppt_x</p:attrName>
                                        </p:attrNameLst>
                                      </p:cBhvr>
                                      <p:tavLst>
                                        <p:tav tm="0">
                                          <p:val>
                                            <p:strVal val="0-#ppt_w/2"/>
                                          </p:val>
                                        </p:tav>
                                        <p:tav tm="100000">
                                          <p:val>
                                            <p:strVal val="#ppt_x"/>
                                          </p:val>
                                        </p:tav>
                                      </p:tavLst>
                                    </p:anim>
                                    <p:anim calcmode="lin" valueType="num">
                                      <p:cBhvr additive="base">
                                        <p:cTn id="28" dur="500" fill="hold"/>
                                        <p:tgtEl>
                                          <p:spTgt spid="18"/>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8" nodeType="afterEffect">
                                  <p:stCondLst>
                                    <p:cond delay="0"/>
                                  </p:stCondLst>
                                  <p:childTnLst>
                                    <p:set>
                                      <p:cBhvr>
                                        <p:cTn id="31" dur="1" fill="hold">
                                          <p:stCondLst>
                                            <p:cond delay="0"/>
                                          </p:stCondLst>
                                        </p:cTn>
                                        <p:tgtEl>
                                          <p:spTgt spid="11"/>
                                        </p:tgtEl>
                                        <p:attrNameLst>
                                          <p:attrName>style.visibility</p:attrName>
                                        </p:attrNameLst>
                                      </p:cBhvr>
                                      <p:to>
                                        <p:strVal val="visible"/>
                                      </p:to>
                                    </p:set>
                                    <p:anim calcmode="lin" valueType="num">
                                      <p:cBhvr additive="base">
                                        <p:cTn id="32" dur="500" fill="hold"/>
                                        <p:tgtEl>
                                          <p:spTgt spid="11"/>
                                        </p:tgtEl>
                                        <p:attrNameLst>
                                          <p:attrName>ppt_x</p:attrName>
                                        </p:attrNameLst>
                                      </p:cBhvr>
                                      <p:tavLst>
                                        <p:tav tm="0">
                                          <p:val>
                                            <p:strVal val="0-#ppt_w/2"/>
                                          </p:val>
                                        </p:tav>
                                        <p:tav tm="100000">
                                          <p:val>
                                            <p:strVal val="#ppt_x"/>
                                          </p:val>
                                        </p:tav>
                                      </p:tavLst>
                                    </p:anim>
                                    <p:anim calcmode="lin" valueType="num">
                                      <p:cBhvr additive="base">
                                        <p:cTn id="33" dur="500" fill="hold"/>
                                        <p:tgtEl>
                                          <p:spTgt spid="11"/>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8" nodeType="after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fill="hold"/>
                                        <p:tgtEl>
                                          <p:spTgt spid="12"/>
                                        </p:tgtEl>
                                        <p:attrNameLst>
                                          <p:attrName>ppt_x</p:attrName>
                                        </p:attrNameLst>
                                      </p:cBhvr>
                                      <p:tavLst>
                                        <p:tav tm="0">
                                          <p:val>
                                            <p:strVal val="0-#ppt_w/2"/>
                                          </p:val>
                                        </p:tav>
                                        <p:tav tm="100000">
                                          <p:val>
                                            <p:strVal val="#ppt_x"/>
                                          </p:val>
                                        </p:tav>
                                      </p:tavLst>
                                    </p:anim>
                                    <p:anim calcmode="lin" valueType="num">
                                      <p:cBhvr additive="base">
                                        <p:cTn id="3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63" presetClass="path" presetSubtype="0" accel="50000" decel="50000" fill="hold" grpId="1" nodeType="clickEffect">
                                  <p:stCondLst>
                                    <p:cond delay="0"/>
                                  </p:stCondLst>
                                  <p:childTnLst>
                                    <p:animMotion origin="layout" path="M 3.75E-6 -1.85185E-6 L 0.06653 0.00648 " pathEditMode="relative" rAng="0" ptsTypes="AA">
                                      <p:cBhvr>
                                        <p:cTn id="42" dur="500" fill="hold"/>
                                        <p:tgtEl>
                                          <p:spTgt spid="7"/>
                                        </p:tgtEl>
                                        <p:attrNameLst>
                                          <p:attrName>ppt_x</p:attrName>
                                          <p:attrName>ppt_y</p:attrName>
                                        </p:attrNameLst>
                                      </p:cBhvr>
                                      <p:rCtr x="3320" y="0"/>
                                    </p:animMotion>
                                  </p:childTnLst>
                                </p:cTn>
                              </p:par>
                            </p:childTnLst>
                          </p:cTn>
                        </p:par>
                        <p:par>
                          <p:cTn id="43" fill="hold">
                            <p:stCondLst>
                              <p:cond delay="500"/>
                            </p:stCondLst>
                            <p:childTnLst>
                              <p:par>
                                <p:cTn id="44" presetID="42" presetClass="path" presetSubtype="0" accel="50000" decel="50000" fill="hold" grpId="2" nodeType="afterEffect">
                                  <p:stCondLst>
                                    <p:cond delay="0"/>
                                  </p:stCondLst>
                                  <p:childTnLst>
                                    <p:animMotion origin="layout" path="M 0.06653 0.00648 L 0.06276 0.4331 " pathEditMode="relative" rAng="0" ptsTypes="AA">
                                      <p:cBhvr>
                                        <p:cTn id="45" dur="500" fill="hold"/>
                                        <p:tgtEl>
                                          <p:spTgt spid="7"/>
                                        </p:tgtEl>
                                        <p:attrNameLst>
                                          <p:attrName>ppt_x</p:attrName>
                                          <p:attrName>ppt_y</p:attrName>
                                        </p:attrNameLst>
                                      </p:cBhvr>
                                      <p:rCtr x="-195" y="21319"/>
                                    </p:animMotion>
                                  </p:childTnLst>
                                </p:cTn>
                              </p:par>
                            </p:childTnLst>
                          </p:cTn>
                        </p:par>
                        <p:par>
                          <p:cTn id="46" fill="hold">
                            <p:stCondLst>
                              <p:cond delay="1000"/>
                            </p:stCondLst>
                            <p:childTnLst>
                              <p:par>
                                <p:cTn id="47" presetID="35" presetClass="path" presetSubtype="0" accel="50000" decel="50000" fill="hold" grpId="3" nodeType="afterEffect">
                                  <p:stCondLst>
                                    <p:cond delay="0"/>
                                  </p:stCondLst>
                                  <p:childTnLst>
                                    <p:animMotion origin="layout" path="M 0.06276 0.4331 L -0.20899 0.43982 " pathEditMode="relative" rAng="0" ptsTypes="AA">
                                      <p:cBhvr>
                                        <p:cTn id="48" dur="500" fill="hold"/>
                                        <p:tgtEl>
                                          <p:spTgt spid="7"/>
                                        </p:tgtEl>
                                        <p:attrNameLst>
                                          <p:attrName>ppt_x</p:attrName>
                                          <p:attrName>ppt_y</p:attrName>
                                        </p:attrNameLst>
                                      </p:cBhvr>
                                      <p:rCtr x="-13776" y="-324"/>
                                    </p:animMotion>
                                  </p:childTnLst>
                                </p:cTn>
                              </p:par>
                            </p:childTnLst>
                          </p:cTn>
                        </p:par>
                        <p:par>
                          <p:cTn id="49" fill="hold">
                            <p:stCondLst>
                              <p:cond delay="1500"/>
                            </p:stCondLst>
                            <p:childTnLst>
                              <p:par>
                                <p:cTn id="50" presetID="35" presetClass="path" presetSubtype="0" accel="50000" decel="50000" fill="hold" grpId="4" nodeType="afterEffect">
                                  <p:stCondLst>
                                    <p:cond delay="0"/>
                                  </p:stCondLst>
                                  <p:childTnLst>
                                    <p:animMotion origin="layout" path="M -0.20899 0.43982 L -0.4319 0.4463 " pathEditMode="relative" rAng="0" ptsTypes="AA">
                                      <p:cBhvr>
                                        <p:cTn id="51" dur="500" fill="hold"/>
                                        <p:tgtEl>
                                          <p:spTgt spid="7"/>
                                        </p:tgtEl>
                                        <p:attrNameLst>
                                          <p:attrName>ppt_x</p:attrName>
                                          <p:attrName>ppt_y</p:attrName>
                                        </p:attrNameLst>
                                      </p:cBhvr>
                                      <p:rCtr x="-11146" y="324"/>
                                    </p:animMotion>
                                  </p:childTnLst>
                                </p:cTn>
                              </p:par>
                            </p:childTnLst>
                          </p:cTn>
                        </p:par>
                        <p:par>
                          <p:cTn id="52" fill="hold">
                            <p:stCondLst>
                              <p:cond delay="2000"/>
                            </p:stCondLst>
                            <p:childTnLst>
                              <p:par>
                                <p:cTn id="53" presetID="63" presetClass="path" presetSubtype="0" accel="50000" decel="50000" fill="hold" grpId="0" nodeType="afterEffect">
                                  <p:stCondLst>
                                    <p:cond delay="0"/>
                                  </p:stCondLst>
                                  <p:childTnLst>
                                    <p:animMotion origin="layout" path="M 5E-6 -2.96296E-6 L 0.18829 0.00139 " pathEditMode="relative" rAng="0" ptsTypes="AA">
                                      <p:cBhvr>
                                        <p:cTn id="54" dur="250" fill="hold"/>
                                        <p:tgtEl>
                                          <p:spTgt spid="8"/>
                                        </p:tgtEl>
                                        <p:attrNameLst>
                                          <p:attrName>ppt_x</p:attrName>
                                          <p:attrName>ppt_y</p:attrName>
                                        </p:attrNameLst>
                                      </p:cBhvr>
                                      <p:rCtr x="9414" y="-255"/>
                                    </p:animMotion>
                                  </p:childTnLst>
                                </p:cTn>
                              </p:par>
                            </p:childTnLst>
                          </p:cTn>
                        </p:par>
                        <p:par>
                          <p:cTn id="55" fill="hold">
                            <p:stCondLst>
                              <p:cond delay="2250"/>
                            </p:stCondLst>
                            <p:childTnLst>
                              <p:par>
                                <p:cTn id="56" presetID="63" presetClass="path" presetSubtype="0" accel="50000" decel="50000" fill="hold" grpId="1" nodeType="afterEffect">
                                  <p:stCondLst>
                                    <p:cond delay="0"/>
                                  </p:stCondLst>
                                  <p:childTnLst>
                                    <p:animMotion origin="layout" path="M 0.18829 0.00139 L 0.25001 -2.96296E-6 " pathEditMode="relative" rAng="0" ptsTypes="AA">
                                      <p:cBhvr>
                                        <p:cTn id="57" dur="250" fill="hold"/>
                                        <p:tgtEl>
                                          <p:spTgt spid="8"/>
                                        </p:tgtEl>
                                        <p:attrNameLst>
                                          <p:attrName>ppt_x</p:attrName>
                                          <p:attrName>ppt_y</p:attrName>
                                        </p:attrNameLst>
                                      </p:cBhvr>
                                      <p:rCtr x="3086" y="-69"/>
                                    </p:animMotion>
                                  </p:childTnLst>
                                </p:cTn>
                              </p:par>
                            </p:childTnLst>
                          </p:cTn>
                        </p:par>
                        <p:par>
                          <p:cTn id="58" fill="hold">
                            <p:stCondLst>
                              <p:cond delay="2500"/>
                            </p:stCondLst>
                            <p:childTnLst>
                              <p:par>
                                <p:cTn id="59" presetID="42" presetClass="path" presetSubtype="0" accel="50000" decel="50000" fill="hold" grpId="2" nodeType="afterEffect">
                                  <p:stCondLst>
                                    <p:cond delay="0"/>
                                  </p:stCondLst>
                                  <p:childTnLst>
                                    <p:animMotion origin="layout" path="M 0.25482 0.00787 L 0.25104 0.43449 " pathEditMode="relative" rAng="0" ptsTypes="AA">
                                      <p:cBhvr>
                                        <p:cTn id="60" dur="250" fill="hold"/>
                                        <p:tgtEl>
                                          <p:spTgt spid="8"/>
                                        </p:tgtEl>
                                        <p:attrNameLst>
                                          <p:attrName>ppt_x</p:attrName>
                                          <p:attrName>ppt_y</p:attrName>
                                        </p:attrNameLst>
                                      </p:cBhvr>
                                      <p:rCtr x="-13" y="21667"/>
                                    </p:animMotion>
                                  </p:childTnLst>
                                </p:cTn>
                              </p:par>
                            </p:childTnLst>
                          </p:cTn>
                        </p:par>
                        <p:par>
                          <p:cTn id="61" fill="hold">
                            <p:stCondLst>
                              <p:cond delay="2750"/>
                            </p:stCondLst>
                            <p:childTnLst>
                              <p:par>
                                <p:cTn id="62" presetID="35" presetClass="path" presetSubtype="0" accel="50000" decel="50000" fill="hold" grpId="3" nodeType="afterEffect">
                                  <p:stCondLst>
                                    <p:cond delay="0"/>
                                  </p:stCondLst>
                                  <p:childTnLst>
                                    <p:animMotion origin="layout" path="M 0.25105 0.43449 L -0.0207 0.44121 " pathEditMode="relative" rAng="0" ptsTypes="AA">
                                      <p:cBhvr>
                                        <p:cTn id="63" dur="250" fill="hold"/>
                                        <p:tgtEl>
                                          <p:spTgt spid="8"/>
                                        </p:tgtEl>
                                        <p:attrNameLst>
                                          <p:attrName>ppt_x</p:attrName>
                                          <p:attrName>ppt_y</p:attrName>
                                        </p:attrNameLst>
                                      </p:cBhvr>
                                      <p:rCtr x="-13594" y="324"/>
                                    </p:animMotion>
                                  </p:childTnLst>
                                </p:cTn>
                              </p:par>
                            </p:childTnLst>
                          </p:cTn>
                        </p:par>
                        <p:par>
                          <p:cTn id="64" fill="hold">
                            <p:stCondLst>
                              <p:cond delay="3000"/>
                            </p:stCondLst>
                            <p:childTnLst>
                              <p:par>
                                <p:cTn id="65" presetID="63" presetClass="path" presetSubtype="0" accel="50000" decel="50000" fill="hold" grpId="0" nodeType="afterEffect">
                                  <p:stCondLst>
                                    <p:cond delay="0"/>
                                  </p:stCondLst>
                                  <p:childTnLst>
                                    <p:animMotion origin="layout" path="M 2.91667E-6 -2.96296E-6 L 0.21198 0.00139 " pathEditMode="relative" rAng="0" ptsTypes="AA">
                                      <p:cBhvr>
                                        <p:cTn id="66" dur="250" fill="hold"/>
                                        <p:tgtEl>
                                          <p:spTgt spid="9"/>
                                        </p:tgtEl>
                                        <p:attrNameLst>
                                          <p:attrName>ppt_x</p:attrName>
                                          <p:attrName>ppt_y</p:attrName>
                                        </p:attrNameLst>
                                      </p:cBhvr>
                                      <p:rCtr x="11042" y="-255"/>
                                    </p:animMotion>
                                  </p:childTnLst>
                                </p:cTn>
                              </p:par>
                            </p:childTnLst>
                          </p:cTn>
                        </p:par>
                        <p:par>
                          <p:cTn id="67" fill="hold">
                            <p:stCondLst>
                              <p:cond delay="3250"/>
                            </p:stCondLst>
                            <p:childTnLst>
                              <p:par>
                                <p:cTn id="68" presetID="63" presetClass="path" presetSubtype="0" accel="50000" decel="50000" fill="hold" grpId="1" nodeType="afterEffect">
                                  <p:stCondLst>
                                    <p:cond delay="0"/>
                                  </p:stCondLst>
                                  <p:childTnLst>
                                    <p:animMotion origin="layout" path="M 0.21198 0.00139 L 0.27851 0.00787 " pathEditMode="relative" rAng="0" ptsTypes="AA">
                                      <p:cBhvr>
                                        <p:cTn id="69" dur="250" fill="hold"/>
                                        <p:tgtEl>
                                          <p:spTgt spid="9"/>
                                        </p:tgtEl>
                                        <p:attrNameLst>
                                          <p:attrName>ppt_x</p:attrName>
                                          <p:attrName>ppt_y</p:attrName>
                                        </p:attrNameLst>
                                      </p:cBhvr>
                                      <p:rCtr x="3320" y="0"/>
                                    </p:animMotion>
                                  </p:childTnLst>
                                </p:cTn>
                              </p:par>
                            </p:childTnLst>
                          </p:cTn>
                        </p:par>
                        <p:par>
                          <p:cTn id="70" fill="hold">
                            <p:stCondLst>
                              <p:cond delay="3500"/>
                            </p:stCondLst>
                            <p:childTnLst>
                              <p:par>
                                <p:cTn id="71" presetID="42" presetClass="path" presetSubtype="0" accel="50000" decel="50000" fill="hold" grpId="2" nodeType="afterEffect">
                                  <p:stCondLst>
                                    <p:cond delay="0"/>
                                  </p:stCondLst>
                                  <p:childTnLst>
                                    <p:animMotion origin="layout" path="M 0.27851 0.00787 L 0.27474 0.43449 " pathEditMode="relative" rAng="0" ptsTypes="AA">
                                      <p:cBhvr>
                                        <p:cTn id="72" dur="250" fill="hold"/>
                                        <p:tgtEl>
                                          <p:spTgt spid="9"/>
                                        </p:tgtEl>
                                        <p:attrNameLst>
                                          <p:attrName>ppt_x</p:attrName>
                                          <p:attrName>ppt_y</p:attrName>
                                        </p:attrNameLst>
                                      </p:cBhvr>
                                      <p:rCtr x="182" y="21667"/>
                                    </p:animMotion>
                                  </p:childTnLst>
                                </p:cTn>
                              </p:par>
                            </p:childTnLst>
                          </p:cTn>
                        </p:par>
                        <p:par>
                          <p:cTn id="73" fill="hold">
                            <p:stCondLst>
                              <p:cond delay="3750"/>
                            </p:stCondLst>
                            <p:childTnLst>
                              <p:par>
                                <p:cTn id="74" presetID="35" presetClass="path" presetSubtype="0" accel="50000" decel="50000" fill="hold" grpId="3" nodeType="afterEffect">
                                  <p:stCondLst>
                                    <p:cond delay="0"/>
                                  </p:stCondLst>
                                  <p:childTnLst>
                                    <p:animMotion origin="layout" path="M 0.27474 0.44121 L 0.02474 0.44121 " pathEditMode="relative" rAng="0" ptsTypes="AA">
                                      <p:cBhvr>
                                        <p:cTn id="75" dur="250" fill="hold"/>
                                        <p:tgtEl>
                                          <p:spTgt spid="9"/>
                                        </p:tgtEl>
                                        <p:attrNameLst>
                                          <p:attrName>ppt_x</p:attrName>
                                          <p:attrName>ppt_y</p:attrName>
                                        </p:attrNameLst>
                                      </p:cBhvr>
                                      <p:rCtr x="-12500" y="0"/>
                                    </p:animMotion>
                                  </p:childTnLst>
                                </p:cTn>
                              </p:par>
                            </p:childTnLst>
                          </p:cTn>
                        </p:par>
                        <p:par>
                          <p:cTn id="76" fill="hold">
                            <p:stCondLst>
                              <p:cond delay="4000"/>
                            </p:stCondLst>
                            <p:childTnLst>
                              <p:par>
                                <p:cTn id="77" presetID="63" presetClass="path" presetSubtype="0" accel="50000" decel="50000" fill="hold" grpId="0" nodeType="afterEffect">
                                  <p:stCondLst>
                                    <p:cond delay="0"/>
                                  </p:stCondLst>
                                  <p:childTnLst>
                                    <p:animMotion origin="layout" path="M 6.25E-7 -2.96296E-6 L 0.23268 0.00139 " pathEditMode="relative" rAng="0" ptsTypes="AA">
                                      <p:cBhvr>
                                        <p:cTn id="78" dur="250" fill="hold"/>
                                        <p:tgtEl>
                                          <p:spTgt spid="17"/>
                                        </p:tgtEl>
                                        <p:attrNameLst>
                                          <p:attrName>ppt_x</p:attrName>
                                          <p:attrName>ppt_y</p:attrName>
                                        </p:attrNameLst>
                                      </p:cBhvr>
                                      <p:rCtr x="11628" y="69"/>
                                    </p:animMotion>
                                  </p:childTnLst>
                                </p:cTn>
                              </p:par>
                            </p:childTnLst>
                          </p:cTn>
                        </p:par>
                        <p:par>
                          <p:cTn id="79" fill="hold">
                            <p:stCondLst>
                              <p:cond delay="4250"/>
                            </p:stCondLst>
                            <p:childTnLst>
                              <p:par>
                                <p:cTn id="80" presetID="63" presetClass="path" presetSubtype="0" accel="50000" decel="50000" fill="hold" grpId="1" nodeType="afterEffect">
                                  <p:stCondLst>
                                    <p:cond delay="0"/>
                                  </p:stCondLst>
                                  <p:childTnLst>
                                    <p:animMotion origin="layout" path="M 0.23268 0.00139 L 0.29831 0.00139 " pathEditMode="relative" rAng="0" ptsTypes="AA">
                                      <p:cBhvr>
                                        <p:cTn id="81" dur="250" fill="hold"/>
                                        <p:tgtEl>
                                          <p:spTgt spid="17"/>
                                        </p:tgtEl>
                                        <p:attrNameLst>
                                          <p:attrName>ppt_x</p:attrName>
                                          <p:attrName>ppt_y</p:attrName>
                                        </p:attrNameLst>
                                      </p:cBhvr>
                                      <p:rCtr x="3281" y="0"/>
                                    </p:animMotion>
                                  </p:childTnLst>
                                </p:cTn>
                              </p:par>
                            </p:childTnLst>
                          </p:cTn>
                        </p:par>
                        <p:par>
                          <p:cTn id="82" fill="hold">
                            <p:stCondLst>
                              <p:cond delay="4500"/>
                            </p:stCondLst>
                            <p:childTnLst>
                              <p:par>
                                <p:cTn id="83" presetID="42" presetClass="path" presetSubtype="0" accel="50000" decel="50000" fill="hold" grpId="2" nodeType="afterEffect">
                                  <p:stCondLst>
                                    <p:cond delay="0"/>
                                  </p:stCondLst>
                                  <p:childTnLst>
                                    <p:animMotion origin="layout" path="M 0.29831 0.00139 L 0.29831 0.44121 " pathEditMode="relative" rAng="0" ptsTypes="AA">
                                      <p:cBhvr>
                                        <p:cTn id="84" dur="250" fill="hold"/>
                                        <p:tgtEl>
                                          <p:spTgt spid="17"/>
                                        </p:tgtEl>
                                        <p:attrNameLst>
                                          <p:attrName>ppt_x</p:attrName>
                                          <p:attrName>ppt_y</p:attrName>
                                        </p:attrNameLst>
                                      </p:cBhvr>
                                      <p:rCtr x="0" y="21991"/>
                                    </p:animMotion>
                                  </p:childTnLst>
                                </p:cTn>
                              </p:par>
                            </p:childTnLst>
                          </p:cTn>
                        </p:par>
                        <p:par>
                          <p:cTn id="85" fill="hold">
                            <p:stCondLst>
                              <p:cond delay="4750"/>
                            </p:stCondLst>
                            <p:childTnLst>
                              <p:par>
                                <p:cTn id="86" presetID="35" presetClass="path" presetSubtype="0" accel="50000" decel="50000" fill="hold" grpId="3" nodeType="afterEffect">
                                  <p:stCondLst>
                                    <p:cond delay="0"/>
                                  </p:stCondLst>
                                  <p:childTnLst>
                                    <p:animMotion origin="layout" path="M 0.29831 0.43449 L 0.07318 0.44098 " pathEditMode="relative" rAng="0" ptsTypes="AA">
                                      <p:cBhvr>
                                        <p:cTn id="87" dur="250" fill="hold"/>
                                        <p:tgtEl>
                                          <p:spTgt spid="17"/>
                                        </p:tgtEl>
                                        <p:attrNameLst>
                                          <p:attrName>ppt_x</p:attrName>
                                          <p:attrName>ppt_y</p:attrName>
                                        </p:attrNameLst>
                                      </p:cBhvr>
                                      <p:rCtr x="-11263" y="324"/>
                                    </p:animMotion>
                                  </p:childTnLst>
                                </p:cTn>
                              </p:par>
                            </p:childTnLst>
                          </p:cTn>
                        </p:par>
                        <p:par>
                          <p:cTn id="88" fill="hold">
                            <p:stCondLst>
                              <p:cond delay="5000"/>
                            </p:stCondLst>
                            <p:childTnLst>
                              <p:par>
                                <p:cTn id="89" presetID="63" presetClass="path" presetSubtype="0" accel="50000" decel="50000" fill="hold" grpId="0" nodeType="afterEffect">
                                  <p:stCondLst>
                                    <p:cond delay="0"/>
                                  </p:stCondLst>
                                  <p:childTnLst>
                                    <p:animMotion origin="layout" path="M -1.66667E-6 -2.96296E-6 L 0.26211 0.00139 " pathEditMode="relative" rAng="0" ptsTypes="AA">
                                      <p:cBhvr>
                                        <p:cTn id="90" dur="250" fill="hold"/>
                                        <p:tgtEl>
                                          <p:spTgt spid="18"/>
                                        </p:tgtEl>
                                        <p:attrNameLst>
                                          <p:attrName>ppt_x</p:attrName>
                                          <p:attrName>ppt_y</p:attrName>
                                        </p:attrNameLst>
                                      </p:cBhvr>
                                      <p:rCtr x="13099" y="69"/>
                                    </p:animMotion>
                                  </p:childTnLst>
                                </p:cTn>
                              </p:par>
                            </p:childTnLst>
                          </p:cTn>
                        </p:par>
                        <p:par>
                          <p:cTn id="91" fill="hold">
                            <p:stCondLst>
                              <p:cond delay="5250"/>
                            </p:stCondLst>
                            <p:childTnLst>
                              <p:par>
                                <p:cTn id="92" presetID="63" presetClass="path" presetSubtype="0" accel="50000" decel="50000" fill="hold" grpId="1" nodeType="afterEffect">
                                  <p:stCondLst>
                                    <p:cond delay="0"/>
                                  </p:stCondLst>
                                  <p:childTnLst>
                                    <p:animMotion origin="layout" path="M 0.26211 0.00139 L 0.32552 -2.96296E-6 " pathEditMode="relative" rAng="0" ptsTypes="AA">
                                      <p:cBhvr>
                                        <p:cTn id="93" dur="250" fill="hold"/>
                                        <p:tgtEl>
                                          <p:spTgt spid="18"/>
                                        </p:tgtEl>
                                        <p:attrNameLst>
                                          <p:attrName>ppt_x</p:attrName>
                                          <p:attrName>ppt_y</p:attrName>
                                        </p:attrNameLst>
                                      </p:cBhvr>
                                      <p:rCtr x="3320" y="-69"/>
                                    </p:animMotion>
                                  </p:childTnLst>
                                </p:cTn>
                              </p:par>
                            </p:childTnLst>
                          </p:cTn>
                        </p:par>
                        <p:par>
                          <p:cTn id="94" fill="hold">
                            <p:stCondLst>
                              <p:cond delay="5500"/>
                            </p:stCondLst>
                            <p:childTnLst>
                              <p:par>
                                <p:cTn id="95" presetID="42" presetClass="path" presetSubtype="0" accel="50000" decel="50000" fill="hold" grpId="2" nodeType="afterEffect">
                                  <p:stCondLst>
                                    <p:cond delay="0"/>
                                  </p:stCondLst>
                                  <p:childTnLst>
                                    <p:animMotion origin="layout" path="M 0.32552 -2.96296E-6 L 0.3293 0.44121 " pathEditMode="relative" rAng="0" ptsTypes="AA">
                                      <p:cBhvr>
                                        <p:cTn id="96" dur="250" fill="hold"/>
                                        <p:tgtEl>
                                          <p:spTgt spid="18"/>
                                        </p:tgtEl>
                                        <p:attrNameLst>
                                          <p:attrName>ppt_x</p:attrName>
                                          <p:attrName>ppt_y</p:attrName>
                                        </p:attrNameLst>
                                      </p:cBhvr>
                                      <p:rCtr x="182" y="22060"/>
                                    </p:animMotion>
                                  </p:childTnLst>
                                </p:cTn>
                              </p:par>
                            </p:childTnLst>
                          </p:cTn>
                        </p:par>
                        <p:par>
                          <p:cTn id="97" fill="hold">
                            <p:stCondLst>
                              <p:cond delay="5750"/>
                            </p:stCondLst>
                            <p:childTnLst>
                              <p:par>
                                <p:cTn id="98" presetID="35" presetClass="path" presetSubtype="0" accel="50000" decel="50000" fill="hold" grpId="3" nodeType="afterEffect">
                                  <p:stCondLst>
                                    <p:cond delay="0"/>
                                  </p:stCondLst>
                                  <p:childTnLst>
                                    <p:animMotion origin="layout" path="M 0.3293 0.44121 L 0.12253 0.44121 " pathEditMode="relative" rAng="0" ptsTypes="AA">
                                      <p:cBhvr>
                                        <p:cTn id="99" dur="250" fill="hold"/>
                                        <p:tgtEl>
                                          <p:spTgt spid="18"/>
                                        </p:tgtEl>
                                        <p:attrNameLst>
                                          <p:attrName>ppt_x</p:attrName>
                                          <p:attrName>ppt_y</p:attrName>
                                        </p:attrNameLst>
                                      </p:cBhvr>
                                      <p:rCtr x="-10339" y="0"/>
                                    </p:animMotion>
                                  </p:childTnLst>
                                </p:cTn>
                              </p:par>
                            </p:childTnLst>
                          </p:cTn>
                        </p:par>
                        <p:par>
                          <p:cTn id="100" fill="hold">
                            <p:stCondLst>
                              <p:cond delay="6000"/>
                            </p:stCondLst>
                            <p:childTnLst>
                              <p:par>
                                <p:cTn id="101" presetID="63" presetClass="path" presetSubtype="0" accel="50000" decel="50000" fill="hold" grpId="0" nodeType="afterEffect">
                                  <p:stCondLst>
                                    <p:cond delay="0"/>
                                  </p:stCondLst>
                                  <p:childTnLst>
                                    <p:animMotion origin="layout" path="M -3.75E-6 -2.96296E-6 L 0.28282 0.00139 " pathEditMode="relative" rAng="0" ptsTypes="AA">
                                      <p:cBhvr>
                                        <p:cTn id="102" dur="250" fill="hold"/>
                                        <p:tgtEl>
                                          <p:spTgt spid="11"/>
                                        </p:tgtEl>
                                        <p:attrNameLst>
                                          <p:attrName>ppt_x</p:attrName>
                                          <p:attrName>ppt_y</p:attrName>
                                        </p:attrNameLst>
                                      </p:cBhvr>
                                      <p:rCtr x="14141" y="69"/>
                                    </p:animMotion>
                                  </p:childTnLst>
                                </p:cTn>
                              </p:par>
                            </p:childTnLst>
                          </p:cTn>
                        </p:par>
                        <p:par>
                          <p:cTn id="103" fill="hold">
                            <p:stCondLst>
                              <p:cond delay="6250"/>
                            </p:stCondLst>
                            <p:childTnLst>
                              <p:par>
                                <p:cTn id="104" presetID="63" presetClass="path" presetSubtype="0" accel="50000" decel="50000" fill="hold" grpId="1" nodeType="afterEffect">
                                  <p:stCondLst>
                                    <p:cond delay="0"/>
                                  </p:stCondLst>
                                  <p:childTnLst>
                                    <p:animMotion origin="layout" path="M 0.28282 0.00139 L 0.34558 -0.00509 " pathEditMode="relative" rAng="0" ptsTypes="AA">
                                      <p:cBhvr>
                                        <p:cTn id="105" dur="250" fill="hold"/>
                                        <p:tgtEl>
                                          <p:spTgt spid="11"/>
                                        </p:tgtEl>
                                        <p:attrNameLst>
                                          <p:attrName>ppt_x</p:attrName>
                                          <p:attrName>ppt_y</p:attrName>
                                        </p:attrNameLst>
                                      </p:cBhvr>
                                      <p:rCtr x="3138" y="0"/>
                                    </p:animMotion>
                                  </p:childTnLst>
                                </p:cTn>
                              </p:par>
                            </p:childTnLst>
                          </p:cTn>
                        </p:par>
                        <p:par>
                          <p:cTn id="106" fill="hold">
                            <p:stCondLst>
                              <p:cond delay="6500"/>
                            </p:stCondLst>
                            <p:childTnLst>
                              <p:par>
                                <p:cTn id="107" presetID="42" presetClass="path" presetSubtype="0" accel="50000" decel="50000" fill="hold" grpId="2" nodeType="afterEffect">
                                  <p:stCondLst>
                                    <p:cond delay="0"/>
                                  </p:stCondLst>
                                  <p:childTnLst>
                                    <p:animMotion origin="layout" path="M 0.34558 -0.00509 L 0.34558 0.44121 " pathEditMode="relative" rAng="0" ptsTypes="AA">
                                      <p:cBhvr>
                                        <p:cTn id="108" dur="250" fill="hold"/>
                                        <p:tgtEl>
                                          <p:spTgt spid="11"/>
                                        </p:tgtEl>
                                        <p:attrNameLst>
                                          <p:attrName>ppt_x</p:attrName>
                                          <p:attrName>ppt_y</p:attrName>
                                        </p:attrNameLst>
                                      </p:cBhvr>
                                      <p:rCtr x="0" y="22315"/>
                                    </p:animMotion>
                                  </p:childTnLst>
                                </p:cTn>
                              </p:par>
                            </p:childTnLst>
                          </p:cTn>
                        </p:par>
                        <p:par>
                          <p:cTn id="109" fill="hold">
                            <p:stCondLst>
                              <p:cond delay="6750"/>
                            </p:stCondLst>
                            <p:childTnLst>
                              <p:par>
                                <p:cTn id="110" presetID="35" presetClass="path" presetSubtype="0" accel="50000" decel="50000" fill="hold" grpId="3" nodeType="afterEffect">
                                  <p:stCondLst>
                                    <p:cond delay="0"/>
                                  </p:stCondLst>
                                  <p:childTnLst>
                                    <p:animMotion origin="layout" path="M 0.34558 0.43449 L 0.16836 0.44098 " pathEditMode="relative" rAng="0" ptsTypes="AA">
                                      <p:cBhvr>
                                        <p:cTn id="111" dur="250" fill="hold"/>
                                        <p:tgtEl>
                                          <p:spTgt spid="11"/>
                                        </p:tgtEl>
                                        <p:attrNameLst>
                                          <p:attrName>ppt_x</p:attrName>
                                          <p:attrName>ppt_y</p:attrName>
                                        </p:attrNameLst>
                                      </p:cBhvr>
                                      <p:rCtr x="-8867" y="324"/>
                                    </p:animMotion>
                                  </p:childTnLst>
                                </p:cTn>
                              </p:par>
                            </p:childTnLst>
                          </p:cTn>
                        </p:par>
                        <p:par>
                          <p:cTn id="112" fill="hold">
                            <p:stCondLst>
                              <p:cond delay="7000"/>
                            </p:stCondLst>
                            <p:childTnLst>
                              <p:par>
                                <p:cTn id="113" presetID="63" presetClass="path" presetSubtype="0" accel="50000" decel="50000" fill="hold" grpId="0" nodeType="afterEffect">
                                  <p:stCondLst>
                                    <p:cond delay="0"/>
                                  </p:stCondLst>
                                  <p:childTnLst>
                                    <p:animMotion origin="layout" path="M 3.95833E-6 -2.96296E-6 L 0.30859 0.00139 " pathEditMode="relative" rAng="0" ptsTypes="AA">
                                      <p:cBhvr>
                                        <p:cTn id="114" dur="250" fill="hold"/>
                                        <p:tgtEl>
                                          <p:spTgt spid="12"/>
                                        </p:tgtEl>
                                        <p:attrNameLst>
                                          <p:attrName>ppt_x</p:attrName>
                                          <p:attrName>ppt_y</p:attrName>
                                        </p:attrNameLst>
                                      </p:cBhvr>
                                      <p:rCtr x="15430" y="69"/>
                                    </p:animMotion>
                                  </p:childTnLst>
                                </p:cTn>
                              </p:par>
                            </p:childTnLst>
                          </p:cTn>
                        </p:par>
                        <p:par>
                          <p:cTn id="115" fill="hold">
                            <p:stCondLst>
                              <p:cond delay="7250"/>
                            </p:stCondLst>
                            <p:childTnLst>
                              <p:par>
                                <p:cTn id="116" presetID="63" presetClass="path" presetSubtype="0" accel="50000" decel="50000" fill="hold" grpId="1" nodeType="afterEffect">
                                  <p:stCondLst>
                                    <p:cond delay="0"/>
                                  </p:stCondLst>
                                  <p:childTnLst>
                                    <p:animMotion origin="layout" path="M 0.30859 0.00139 L 0.36914 0.00139 " pathEditMode="relative" rAng="0" ptsTypes="AA">
                                      <p:cBhvr>
                                        <p:cTn id="117" dur="250" fill="hold"/>
                                        <p:tgtEl>
                                          <p:spTgt spid="12"/>
                                        </p:tgtEl>
                                        <p:attrNameLst>
                                          <p:attrName>ppt_x</p:attrName>
                                          <p:attrName>ppt_y</p:attrName>
                                        </p:attrNameLst>
                                      </p:cBhvr>
                                      <p:rCtr x="3021" y="0"/>
                                    </p:animMotion>
                                  </p:childTnLst>
                                </p:cTn>
                              </p:par>
                            </p:childTnLst>
                          </p:cTn>
                        </p:par>
                        <p:par>
                          <p:cTn id="118" fill="hold">
                            <p:stCondLst>
                              <p:cond delay="7500"/>
                            </p:stCondLst>
                            <p:childTnLst>
                              <p:par>
                                <p:cTn id="119" presetID="42" presetClass="path" presetSubtype="0" accel="50000" decel="50000" fill="hold" grpId="2" nodeType="afterEffect">
                                  <p:stCondLst>
                                    <p:cond delay="0"/>
                                  </p:stCondLst>
                                  <p:childTnLst>
                                    <p:animMotion origin="layout" path="M 0.36914 0.00139 L 0.36914 0.44121 " pathEditMode="relative" rAng="0" ptsTypes="AA">
                                      <p:cBhvr>
                                        <p:cTn id="120" dur="250" fill="hold"/>
                                        <p:tgtEl>
                                          <p:spTgt spid="12"/>
                                        </p:tgtEl>
                                        <p:attrNameLst>
                                          <p:attrName>ppt_x</p:attrName>
                                          <p:attrName>ppt_y</p:attrName>
                                        </p:attrNameLst>
                                      </p:cBhvr>
                                      <p:rCtr x="0" y="21991"/>
                                    </p:animMotion>
                                  </p:childTnLst>
                                </p:cTn>
                              </p:par>
                            </p:childTnLst>
                          </p:cTn>
                        </p:par>
                        <p:par>
                          <p:cTn id="121" fill="hold">
                            <p:stCondLst>
                              <p:cond delay="7750"/>
                            </p:stCondLst>
                            <p:childTnLst>
                              <p:par>
                                <p:cTn id="122" presetID="35" presetClass="path" presetSubtype="0" accel="50000" decel="50000" fill="hold" grpId="3" nodeType="afterEffect">
                                  <p:stCondLst>
                                    <p:cond delay="0"/>
                                  </p:stCondLst>
                                  <p:childTnLst>
                                    <p:animMotion origin="layout" path="M 0.36914 0.44121 L 0.21406 0.44121 " pathEditMode="relative" rAng="0" ptsTypes="AA">
                                      <p:cBhvr>
                                        <p:cTn id="123" dur="250" fill="hold"/>
                                        <p:tgtEl>
                                          <p:spTgt spid="12"/>
                                        </p:tgtEl>
                                        <p:attrNameLst>
                                          <p:attrName>ppt_x</p:attrName>
                                          <p:attrName>ppt_y</p:attrName>
                                        </p:attrNameLst>
                                      </p:cBhvr>
                                      <p:rCtr x="-7760" y="0"/>
                                    </p:animMotion>
                                  </p:childTnLst>
                                </p:cTn>
                              </p:par>
                            </p:childTnLst>
                          </p:cTn>
                        </p:par>
                      </p:childTnLst>
                    </p:cTn>
                  </p:par>
                  <p:par>
                    <p:cTn id="124" fill="hold">
                      <p:stCondLst>
                        <p:cond delay="indefinite"/>
                      </p:stCondLst>
                      <p:childTnLst>
                        <p:par>
                          <p:cTn id="125" fill="hold">
                            <p:stCondLst>
                              <p:cond delay="0"/>
                            </p:stCondLst>
                            <p:childTnLst>
                              <p:par>
                                <p:cTn id="126" presetID="35" presetClass="path" presetSubtype="0" accel="50000" decel="50000" fill="hold" grpId="5" nodeType="clickEffect">
                                  <p:stCondLst>
                                    <p:cond delay="0"/>
                                  </p:stCondLst>
                                  <p:childTnLst>
                                    <p:animMotion origin="layout" path="M -0.4319 0.4463 L -0.49831 0.4463 " pathEditMode="relative" rAng="0" ptsTypes="AA">
                                      <p:cBhvr>
                                        <p:cTn id="127" dur="500" fill="hold"/>
                                        <p:tgtEl>
                                          <p:spTgt spid="7"/>
                                        </p:tgtEl>
                                        <p:attrNameLst>
                                          <p:attrName>ppt_x</p:attrName>
                                          <p:attrName>ppt_y</p:attrName>
                                        </p:attrNameLst>
                                      </p:cBhvr>
                                      <p:rCtr x="-3320" y="0"/>
                                    </p:animMotion>
                                  </p:childTnLst>
                                </p:cTn>
                              </p:par>
                            </p:childTnLst>
                          </p:cTn>
                        </p:par>
                        <p:par>
                          <p:cTn id="128" fill="hold">
                            <p:stCondLst>
                              <p:cond delay="500"/>
                            </p:stCondLst>
                            <p:childTnLst>
                              <p:par>
                                <p:cTn id="129" presetID="64" presetClass="path" presetSubtype="0" accel="50000" decel="50000" fill="hold" grpId="6" nodeType="afterEffect">
                                  <p:stCondLst>
                                    <p:cond delay="0"/>
                                  </p:stCondLst>
                                  <p:childTnLst>
                                    <p:animMotion origin="layout" path="M -0.49831 0.4463 L -0.49831 -1.85185E-6 " pathEditMode="relative" rAng="0" ptsTypes="AA">
                                      <p:cBhvr>
                                        <p:cTn id="130" dur="500" fill="hold"/>
                                        <p:tgtEl>
                                          <p:spTgt spid="7"/>
                                        </p:tgtEl>
                                        <p:attrNameLst>
                                          <p:attrName>ppt_x</p:attrName>
                                          <p:attrName>ppt_y</p:attrName>
                                        </p:attrNameLst>
                                      </p:cBhvr>
                                      <p:rCtr x="0" y="-22315"/>
                                    </p:animMotion>
                                  </p:childTnLst>
                                </p:cTn>
                              </p:par>
                            </p:childTnLst>
                          </p:cTn>
                        </p:par>
                        <p:par>
                          <p:cTn id="131" fill="hold">
                            <p:stCondLst>
                              <p:cond delay="1000"/>
                            </p:stCondLst>
                            <p:childTnLst>
                              <p:par>
                                <p:cTn id="132" presetID="63" presetClass="path" presetSubtype="0" accel="50000" decel="50000" fill="hold" grpId="7" nodeType="afterEffect">
                                  <p:stCondLst>
                                    <p:cond delay="0"/>
                                  </p:stCondLst>
                                  <p:childTnLst>
                                    <p:animMotion origin="layout" path="M -0.49831 -1.85185E-6 L -0.19115 -0.00648 " pathEditMode="relative" rAng="0" ptsTypes="AA">
                                      <p:cBhvr>
                                        <p:cTn id="133" dur="500" fill="hold"/>
                                        <p:tgtEl>
                                          <p:spTgt spid="7"/>
                                        </p:tgtEl>
                                        <p:attrNameLst>
                                          <p:attrName>ppt_x</p:attrName>
                                          <p:attrName>ppt_y</p:attrName>
                                        </p:attrNameLst>
                                      </p:cBhvr>
                                      <p:rCtr x="15352" y="-324"/>
                                    </p:animMotion>
                                  </p:childTnLst>
                                </p:cTn>
                              </p:par>
                            </p:childTnLst>
                          </p:cTn>
                        </p:par>
                        <p:par>
                          <p:cTn id="134" fill="hold">
                            <p:stCondLst>
                              <p:cond delay="1500"/>
                            </p:stCondLst>
                            <p:childTnLst>
                              <p:par>
                                <p:cTn id="135" presetID="63" presetClass="path" presetSubtype="0" accel="50000" decel="50000" fill="hold" grpId="8" nodeType="afterEffect">
                                  <p:stCondLst>
                                    <p:cond delay="0"/>
                                  </p:stCondLst>
                                  <p:childTnLst>
                                    <p:animMotion origin="layout" path="M -0.19115 -0.00648 L -1.04167E-6 -1.85185E-6 " pathEditMode="relative" rAng="0" ptsTypes="AA">
                                      <p:cBhvr>
                                        <p:cTn id="136" dur="500" fill="hold"/>
                                        <p:tgtEl>
                                          <p:spTgt spid="7"/>
                                        </p:tgtEl>
                                        <p:attrNameLst>
                                          <p:attrName>ppt_x</p:attrName>
                                          <p:attrName>ppt_y</p:attrName>
                                        </p:attrNameLst>
                                      </p:cBhvr>
                                      <p:rCtr x="9701" y="324"/>
                                    </p:animMotion>
                                  </p:childTnLst>
                                </p:cTn>
                              </p:par>
                            </p:childTnLst>
                          </p:cTn>
                        </p:par>
                        <p:par>
                          <p:cTn id="137" fill="hold">
                            <p:stCondLst>
                              <p:cond delay="2000"/>
                            </p:stCondLst>
                            <p:childTnLst>
                              <p:par>
                                <p:cTn id="138" presetID="35" presetClass="path" presetSubtype="0" accel="50000" decel="50000" fill="hold" grpId="4" nodeType="afterEffect">
                                  <p:stCondLst>
                                    <p:cond delay="0"/>
                                  </p:stCondLst>
                                  <p:childTnLst>
                                    <p:animMotion origin="layout" path="M -0.0207 0.44121 L -0.24362 0.44768 " pathEditMode="relative" rAng="0" ptsTypes="AA">
                                      <p:cBhvr>
                                        <p:cTn id="139" dur="250" fill="hold"/>
                                        <p:tgtEl>
                                          <p:spTgt spid="8"/>
                                        </p:tgtEl>
                                        <p:attrNameLst>
                                          <p:attrName>ppt_x</p:attrName>
                                          <p:attrName>ppt_y</p:attrName>
                                        </p:attrNameLst>
                                      </p:cBhvr>
                                      <p:rCtr x="-11198" y="-671"/>
                                    </p:animMotion>
                                  </p:childTnLst>
                                </p:cTn>
                              </p:par>
                            </p:childTnLst>
                          </p:cTn>
                        </p:par>
                        <p:par>
                          <p:cTn id="140" fill="hold">
                            <p:stCondLst>
                              <p:cond delay="2250"/>
                            </p:stCondLst>
                            <p:childTnLst>
                              <p:par>
                                <p:cTn id="141" presetID="35" presetClass="path" presetSubtype="0" accel="50000" decel="50000" fill="hold" grpId="5" nodeType="afterEffect">
                                  <p:stCondLst>
                                    <p:cond delay="0"/>
                                  </p:stCondLst>
                                  <p:childTnLst>
                                    <p:animMotion origin="layout" path="M -0.24362 0.44769 L -0.31003 0.44769 " pathEditMode="relative" rAng="0" ptsTypes="AA">
                                      <p:cBhvr>
                                        <p:cTn id="142" dur="250" fill="hold"/>
                                        <p:tgtEl>
                                          <p:spTgt spid="8"/>
                                        </p:tgtEl>
                                        <p:attrNameLst>
                                          <p:attrName>ppt_x</p:attrName>
                                          <p:attrName>ppt_y</p:attrName>
                                        </p:attrNameLst>
                                      </p:cBhvr>
                                      <p:rCtr x="-3320" y="0"/>
                                    </p:animMotion>
                                  </p:childTnLst>
                                </p:cTn>
                              </p:par>
                            </p:childTnLst>
                          </p:cTn>
                        </p:par>
                        <p:par>
                          <p:cTn id="143" fill="hold">
                            <p:stCondLst>
                              <p:cond delay="2500"/>
                            </p:stCondLst>
                            <p:childTnLst>
                              <p:par>
                                <p:cTn id="144" presetID="64" presetClass="path" presetSubtype="0" accel="50000" decel="50000" fill="hold" grpId="6" nodeType="afterEffect">
                                  <p:stCondLst>
                                    <p:cond delay="0"/>
                                  </p:stCondLst>
                                  <p:childTnLst>
                                    <p:animMotion origin="layout" path="M -0.31003 0.44769 L -0.31003 0.00139 " pathEditMode="relative" rAng="0" ptsTypes="AA">
                                      <p:cBhvr>
                                        <p:cTn id="145" dur="250" fill="hold"/>
                                        <p:tgtEl>
                                          <p:spTgt spid="8"/>
                                        </p:tgtEl>
                                        <p:attrNameLst>
                                          <p:attrName>ppt_x</p:attrName>
                                          <p:attrName>ppt_y</p:attrName>
                                        </p:attrNameLst>
                                      </p:cBhvr>
                                      <p:rCtr x="0" y="-22315"/>
                                    </p:animMotion>
                                  </p:childTnLst>
                                </p:cTn>
                              </p:par>
                            </p:childTnLst>
                          </p:cTn>
                        </p:par>
                        <p:par>
                          <p:cTn id="146" fill="hold">
                            <p:stCondLst>
                              <p:cond delay="2750"/>
                            </p:stCondLst>
                            <p:childTnLst>
                              <p:par>
                                <p:cTn id="147" presetID="63" presetClass="path" presetSubtype="0" accel="50000" decel="50000" fill="hold" grpId="7" nodeType="afterEffect">
                                  <p:stCondLst>
                                    <p:cond delay="0"/>
                                  </p:stCondLst>
                                  <p:childTnLst>
                                    <p:animMotion origin="layout" path="M -0.31003 0.00139 L 2.08333E-7 -1.85185E-6 " pathEditMode="relative" rAng="0" ptsTypes="AA">
                                      <p:cBhvr>
                                        <p:cTn id="148" dur="250" fill="hold"/>
                                        <p:tgtEl>
                                          <p:spTgt spid="8"/>
                                        </p:tgtEl>
                                        <p:attrNameLst>
                                          <p:attrName>ppt_x</p:attrName>
                                          <p:attrName>ppt_y</p:attrName>
                                        </p:attrNameLst>
                                      </p:cBhvr>
                                      <p:rCtr x="15651" y="0"/>
                                    </p:animMotion>
                                  </p:childTnLst>
                                </p:cTn>
                              </p:par>
                            </p:childTnLst>
                          </p:cTn>
                        </p:par>
                        <p:par>
                          <p:cTn id="149" fill="hold">
                            <p:stCondLst>
                              <p:cond delay="3000"/>
                            </p:stCondLst>
                            <p:childTnLst>
                              <p:par>
                                <p:cTn id="150" presetID="35" presetClass="path" presetSubtype="0" accel="50000" decel="50000" fill="hold" grpId="4" nodeType="afterEffect">
                                  <p:stCondLst>
                                    <p:cond delay="0"/>
                                  </p:stCondLst>
                                  <p:childTnLst>
                                    <p:animMotion origin="layout" path="M 0.02747 0.44121 L -0.22253 0.44121 " pathEditMode="relative" rAng="0" ptsTypes="AA">
                                      <p:cBhvr>
                                        <p:cTn id="151" dur="250" fill="hold"/>
                                        <p:tgtEl>
                                          <p:spTgt spid="9"/>
                                        </p:tgtEl>
                                        <p:attrNameLst>
                                          <p:attrName>ppt_x</p:attrName>
                                          <p:attrName>ppt_y</p:attrName>
                                        </p:attrNameLst>
                                      </p:cBhvr>
                                      <p:rCtr x="-12500" y="0"/>
                                    </p:animMotion>
                                  </p:childTnLst>
                                </p:cTn>
                              </p:par>
                            </p:childTnLst>
                          </p:cTn>
                        </p:par>
                        <p:par>
                          <p:cTn id="152" fill="hold">
                            <p:stCondLst>
                              <p:cond delay="3250"/>
                            </p:stCondLst>
                            <p:childTnLst>
                              <p:par>
                                <p:cTn id="153" presetID="35" presetClass="path" presetSubtype="0" accel="50000" decel="50000" fill="hold" grpId="5" nodeType="afterEffect">
                                  <p:stCondLst>
                                    <p:cond delay="0"/>
                                  </p:stCondLst>
                                  <p:childTnLst>
                                    <p:animMotion origin="layout" path="M -0.21992 0.44769 L -0.28633 0.44121 " pathEditMode="relative" rAng="0" ptsTypes="AA">
                                      <p:cBhvr>
                                        <p:cTn id="154" dur="250" fill="hold"/>
                                        <p:tgtEl>
                                          <p:spTgt spid="9"/>
                                        </p:tgtEl>
                                        <p:attrNameLst>
                                          <p:attrName>ppt_x</p:attrName>
                                          <p:attrName>ppt_y</p:attrName>
                                        </p:attrNameLst>
                                      </p:cBhvr>
                                      <p:rCtr x="-3320" y="0"/>
                                    </p:animMotion>
                                  </p:childTnLst>
                                </p:cTn>
                              </p:par>
                            </p:childTnLst>
                          </p:cTn>
                        </p:par>
                        <p:par>
                          <p:cTn id="155" fill="hold">
                            <p:stCondLst>
                              <p:cond delay="3500"/>
                            </p:stCondLst>
                            <p:childTnLst>
                              <p:par>
                                <p:cTn id="156" presetID="64" presetClass="path" presetSubtype="0" accel="50000" decel="50000" fill="hold" grpId="6" nodeType="afterEffect">
                                  <p:stCondLst>
                                    <p:cond delay="0"/>
                                  </p:stCondLst>
                                  <p:childTnLst>
                                    <p:animMotion origin="layout" path="M -0.28633 0.44769 L -0.28633 0.00139 " pathEditMode="relative" rAng="0" ptsTypes="AA">
                                      <p:cBhvr>
                                        <p:cTn id="157" dur="250" fill="hold"/>
                                        <p:tgtEl>
                                          <p:spTgt spid="9"/>
                                        </p:tgtEl>
                                        <p:attrNameLst>
                                          <p:attrName>ppt_x</p:attrName>
                                          <p:attrName>ppt_y</p:attrName>
                                        </p:attrNameLst>
                                      </p:cBhvr>
                                      <p:rCtr x="0" y="-22315"/>
                                    </p:animMotion>
                                  </p:childTnLst>
                                </p:cTn>
                              </p:par>
                            </p:childTnLst>
                          </p:cTn>
                        </p:par>
                        <p:par>
                          <p:cTn id="158" fill="hold">
                            <p:stCondLst>
                              <p:cond delay="3750"/>
                            </p:stCondLst>
                            <p:childTnLst>
                              <p:par>
                                <p:cTn id="159" presetID="63" presetClass="path" presetSubtype="0" accel="50000" decel="50000" fill="hold" grpId="7" nodeType="afterEffect">
                                  <p:stCondLst>
                                    <p:cond delay="0"/>
                                  </p:stCondLst>
                                  <p:childTnLst>
                                    <p:animMotion origin="layout" path="M -0.28633 0.00139 L -2.5E-6 -1.85185E-6 " pathEditMode="relative" rAng="0" ptsTypes="AA">
                                      <p:cBhvr>
                                        <p:cTn id="160" dur="250" fill="hold"/>
                                        <p:tgtEl>
                                          <p:spTgt spid="9"/>
                                        </p:tgtEl>
                                        <p:attrNameLst>
                                          <p:attrName>ppt_x</p:attrName>
                                          <p:attrName>ppt_y</p:attrName>
                                        </p:attrNameLst>
                                      </p:cBhvr>
                                      <p:rCtr x="14167" y="0"/>
                                    </p:animMotion>
                                  </p:childTnLst>
                                </p:cTn>
                              </p:par>
                            </p:childTnLst>
                          </p:cTn>
                        </p:par>
                        <p:par>
                          <p:cTn id="161" fill="hold">
                            <p:stCondLst>
                              <p:cond delay="4000"/>
                            </p:stCondLst>
                            <p:childTnLst>
                              <p:par>
                                <p:cTn id="162" presetID="35" presetClass="path" presetSubtype="0" accel="50000" decel="50000" fill="hold" grpId="4" nodeType="afterEffect">
                                  <p:stCondLst>
                                    <p:cond delay="0"/>
                                  </p:stCondLst>
                                  <p:childTnLst>
                                    <p:animMotion origin="layout" path="M 0.07318 0.44121 L -0.19635 0.44769 " pathEditMode="relative" rAng="0" ptsTypes="AA">
                                      <p:cBhvr>
                                        <p:cTn id="163" dur="250" fill="hold"/>
                                        <p:tgtEl>
                                          <p:spTgt spid="17"/>
                                        </p:tgtEl>
                                        <p:attrNameLst>
                                          <p:attrName>ppt_x</p:attrName>
                                          <p:attrName>ppt_y</p:attrName>
                                        </p:attrNameLst>
                                      </p:cBhvr>
                                      <p:rCtr x="-13477" y="324"/>
                                    </p:animMotion>
                                  </p:childTnLst>
                                </p:cTn>
                              </p:par>
                            </p:childTnLst>
                          </p:cTn>
                        </p:par>
                        <p:par>
                          <p:cTn id="164" fill="hold">
                            <p:stCondLst>
                              <p:cond delay="4250"/>
                            </p:stCondLst>
                            <p:childTnLst>
                              <p:par>
                                <p:cTn id="165" presetID="35" presetClass="path" presetSubtype="0" accel="50000" decel="50000" fill="hold" grpId="5" nodeType="afterEffect">
                                  <p:stCondLst>
                                    <p:cond delay="0"/>
                                  </p:stCondLst>
                                  <p:childTnLst>
                                    <p:animMotion origin="layout" path="M -0.19635 0.44769 L -0.26276 0.44769 " pathEditMode="relative" rAng="0" ptsTypes="AA">
                                      <p:cBhvr>
                                        <p:cTn id="166" dur="250" fill="hold"/>
                                        <p:tgtEl>
                                          <p:spTgt spid="17"/>
                                        </p:tgtEl>
                                        <p:attrNameLst>
                                          <p:attrName>ppt_x</p:attrName>
                                          <p:attrName>ppt_y</p:attrName>
                                        </p:attrNameLst>
                                      </p:cBhvr>
                                      <p:rCtr x="-3320" y="0"/>
                                    </p:animMotion>
                                  </p:childTnLst>
                                </p:cTn>
                              </p:par>
                            </p:childTnLst>
                          </p:cTn>
                        </p:par>
                        <p:par>
                          <p:cTn id="167" fill="hold">
                            <p:stCondLst>
                              <p:cond delay="4500"/>
                            </p:stCondLst>
                            <p:childTnLst>
                              <p:par>
                                <p:cTn id="168" presetID="64" presetClass="path" presetSubtype="0" accel="50000" decel="50000" fill="hold" grpId="7" nodeType="afterEffect">
                                  <p:stCondLst>
                                    <p:cond delay="0"/>
                                  </p:stCondLst>
                                  <p:childTnLst>
                                    <p:animMotion origin="layout" path="M -0.26276 0.44769 L -0.26276 -0.00509 " pathEditMode="relative" rAng="0" ptsTypes="AA">
                                      <p:cBhvr>
                                        <p:cTn id="169" dur="250" fill="hold"/>
                                        <p:tgtEl>
                                          <p:spTgt spid="17"/>
                                        </p:tgtEl>
                                        <p:attrNameLst>
                                          <p:attrName>ppt_x</p:attrName>
                                          <p:attrName>ppt_y</p:attrName>
                                        </p:attrNameLst>
                                      </p:cBhvr>
                                      <p:rCtr x="0" y="-22639"/>
                                    </p:animMotion>
                                  </p:childTnLst>
                                </p:cTn>
                              </p:par>
                            </p:childTnLst>
                          </p:cTn>
                        </p:par>
                        <p:par>
                          <p:cTn id="170" fill="hold">
                            <p:stCondLst>
                              <p:cond delay="4750"/>
                            </p:stCondLst>
                            <p:childTnLst>
                              <p:par>
                                <p:cTn id="171" presetID="63" presetClass="path" presetSubtype="0" accel="50000" decel="50000" fill="hold" grpId="6" nodeType="afterEffect">
                                  <p:stCondLst>
                                    <p:cond delay="0"/>
                                  </p:stCondLst>
                                  <p:childTnLst>
                                    <p:animMotion origin="layout" path="M -0.26276 -0.00509 L 6.25E-7 -2.96296E-6 " pathEditMode="relative" rAng="0" ptsTypes="AA">
                                      <p:cBhvr>
                                        <p:cTn id="172" dur="250" fill="hold"/>
                                        <p:tgtEl>
                                          <p:spTgt spid="17"/>
                                        </p:tgtEl>
                                        <p:attrNameLst>
                                          <p:attrName>ppt_x</p:attrName>
                                          <p:attrName>ppt_y</p:attrName>
                                        </p:attrNameLst>
                                      </p:cBhvr>
                                      <p:rCtr x="13138" y="255"/>
                                    </p:animMotion>
                                  </p:childTnLst>
                                </p:cTn>
                              </p:par>
                            </p:childTnLst>
                          </p:cTn>
                        </p:par>
                        <p:par>
                          <p:cTn id="173" fill="hold">
                            <p:stCondLst>
                              <p:cond delay="5000"/>
                            </p:stCondLst>
                            <p:childTnLst>
                              <p:par>
                                <p:cTn id="174" presetID="35" presetClass="path" presetSubtype="0" accel="50000" decel="50000" fill="hold" grpId="4" nodeType="afterEffect">
                                  <p:stCondLst>
                                    <p:cond delay="0"/>
                                  </p:stCondLst>
                                  <p:childTnLst>
                                    <p:animMotion origin="layout" path="M 0.12253 0.44121 L -0.16914 0.44121 " pathEditMode="relative" rAng="0" ptsTypes="AA">
                                      <p:cBhvr>
                                        <p:cTn id="175" dur="250" fill="hold"/>
                                        <p:tgtEl>
                                          <p:spTgt spid="18"/>
                                        </p:tgtEl>
                                        <p:attrNameLst>
                                          <p:attrName>ppt_x</p:attrName>
                                          <p:attrName>ppt_y</p:attrName>
                                        </p:attrNameLst>
                                      </p:cBhvr>
                                      <p:rCtr x="-14583" y="0"/>
                                    </p:animMotion>
                                  </p:childTnLst>
                                </p:cTn>
                              </p:par>
                            </p:childTnLst>
                          </p:cTn>
                        </p:par>
                        <p:par>
                          <p:cTn id="176" fill="hold">
                            <p:stCondLst>
                              <p:cond delay="5250"/>
                            </p:stCondLst>
                            <p:childTnLst>
                              <p:par>
                                <p:cTn id="177" presetID="35" presetClass="path" presetSubtype="0" accel="50000" decel="50000" fill="hold" grpId="5" nodeType="afterEffect">
                                  <p:stCondLst>
                                    <p:cond delay="0"/>
                                  </p:stCondLst>
                                  <p:childTnLst>
                                    <p:animMotion origin="layout" path="M -0.16914 0.44121 L -0.23724 0.44098 " pathEditMode="relative" rAng="0" ptsTypes="AA">
                                      <p:cBhvr>
                                        <p:cTn id="178" dur="250" fill="hold"/>
                                        <p:tgtEl>
                                          <p:spTgt spid="18"/>
                                        </p:tgtEl>
                                        <p:attrNameLst>
                                          <p:attrName>ppt_x</p:attrName>
                                          <p:attrName>ppt_y</p:attrName>
                                        </p:attrNameLst>
                                      </p:cBhvr>
                                      <p:rCtr x="-3411" y="-347"/>
                                    </p:animMotion>
                                  </p:childTnLst>
                                </p:cTn>
                              </p:par>
                            </p:childTnLst>
                          </p:cTn>
                        </p:par>
                        <p:par>
                          <p:cTn id="179" fill="hold">
                            <p:stCondLst>
                              <p:cond delay="5500"/>
                            </p:stCondLst>
                            <p:childTnLst>
                              <p:par>
                                <p:cTn id="180" presetID="64" presetClass="path" presetSubtype="0" accel="50000" decel="50000" fill="hold" grpId="6" nodeType="afterEffect">
                                  <p:stCondLst>
                                    <p:cond delay="0"/>
                                  </p:stCondLst>
                                  <p:childTnLst>
                                    <p:animMotion origin="layout" path="M -0.23724 0.43519 L -0.23841 0.00139 " pathEditMode="relative" rAng="0" ptsTypes="AA">
                                      <p:cBhvr>
                                        <p:cTn id="181" dur="250" fill="hold"/>
                                        <p:tgtEl>
                                          <p:spTgt spid="18"/>
                                        </p:tgtEl>
                                        <p:attrNameLst>
                                          <p:attrName>ppt_x</p:attrName>
                                          <p:attrName>ppt_y</p:attrName>
                                        </p:attrNameLst>
                                      </p:cBhvr>
                                      <p:rCtr x="-65" y="-21690"/>
                                    </p:animMotion>
                                  </p:childTnLst>
                                </p:cTn>
                              </p:par>
                            </p:childTnLst>
                          </p:cTn>
                        </p:par>
                        <p:par>
                          <p:cTn id="182" fill="hold">
                            <p:stCondLst>
                              <p:cond delay="5750"/>
                            </p:stCondLst>
                            <p:childTnLst>
                              <p:par>
                                <p:cTn id="183" presetID="63" presetClass="path" presetSubtype="0" accel="50000" decel="50000" fill="hold" grpId="7" nodeType="afterEffect">
                                  <p:stCondLst>
                                    <p:cond delay="0"/>
                                  </p:stCondLst>
                                  <p:childTnLst>
                                    <p:animMotion origin="layout" path="M -0.23841 0.00139 L 3.54167E-6 -1.85185E-6 " pathEditMode="relative" rAng="0" ptsTypes="AA">
                                      <p:cBhvr>
                                        <p:cTn id="184" dur="250" fill="hold"/>
                                        <p:tgtEl>
                                          <p:spTgt spid="18"/>
                                        </p:tgtEl>
                                        <p:attrNameLst>
                                          <p:attrName>ppt_x</p:attrName>
                                          <p:attrName>ppt_y</p:attrName>
                                        </p:attrNameLst>
                                      </p:cBhvr>
                                      <p:rCtr x="12070" y="0"/>
                                    </p:animMotion>
                                  </p:childTnLst>
                                </p:cTn>
                              </p:par>
                            </p:childTnLst>
                          </p:cTn>
                        </p:par>
                        <p:par>
                          <p:cTn id="185" fill="hold">
                            <p:stCondLst>
                              <p:cond delay="6000"/>
                            </p:stCondLst>
                            <p:childTnLst>
                              <p:par>
                                <p:cTn id="186" presetID="35" presetClass="path" presetSubtype="0" accel="50000" decel="50000" fill="hold" grpId="4" nodeType="afterEffect">
                                  <p:stCondLst>
                                    <p:cond delay="0"/>
                                  </p:stCondLst>
                                  <p:childTnLst>
                                    <p:animMotion origin="layout" path="M 0.16732 0.44121 L -0.15273 0.44121 " pathEditMode="relative" rAng="0" ptsTypes="AA">
                                      <p:cBhvr>
                                        <p:cTn id="187" dur="250" fill="hold"/>
                                        <p:tgtEl>
                                          <p:spTgt spid="11"/>
                                        </p:tgtEl>
                                        <p:attrNameLst>
                                          <p:attrName>ppt_x</p:attrName>
                                          <p:attrName>ppt_y</p:attrName>
                                        </p:attrNameLst>
                                      </p:cBhvr>
                                      <p:rCtr x="-16003" y="0"/>
                                    </p:animMotion>
                                  </p:childTnLst>
                                </p:cTn>
                              </p:par>
                            </p:childTnLst>
                          </p:cTn>
                        </p:par>
                        <p:par>
                          <p:cTn id="188" fill="hold">
                            <p:stCondLst>
                              <p:cond delay="6250"/>
                            </p:stCondLst>
                            <p:childTnLst>
                              <p:par>
                                <p:cTn id="189" presetID="35" presetClass="path" presetSubtype="0" accel="50000" decel="50000" fill="hold" grpId="5" nodeType="afterEffect">
                                  <p:stCondLst>
                                    <p:cond delay="0"/>
                                  </p:stCondLst>
                                  <p:childTnLst>
                                    <p:animMotion origin="layout" path="M -0.15273 0.44769 L -0.21445 0.44121 " pathEditMode="relative" rAng="0" ptsTypes="AA">
                                      <p:cBhvr>
                                        <p:cTn id="190" dur="250" fill="hold"/>
                                        <p:tgtEl>
                                          <p:spTgt spid="11"/>
                                        </p:tgtEl>
                                        <p:attrNameLst>
                                          <p:attrName>ppt_x</p:attrName>
                                          <p:attrName>ppt_y</p:attrName>
                                        </p:attrNameLst>
                                      </p:cBhvr>
                                      <p:rCtr x="-3268" y="-324"/>
                                    </p:animMotion>
                                  </p:childTnLst>
                                </p:cTn>
                              </p:par>
                            </p:childTnLst>
                          </p:cTn>
                        </p:par>
                        <p:par>
                          <p:cTn id="191" fill="hold">
                            <p:stCondLst>
                              <p:cond delay="6500"/>
                            </p:stCondLst>
                            <p:childTnLst>
                              <p:par>
                                <p:cTn id="192" presetID="64" presetClass="path" presetSubtype="0" accel="50000" decel="50000" fill="hold" grpId="7" nodeType="afterEffect">
                                  <p:stCondLst>
                                    <p:cond delay="0"/>
                                  </p:stCondLst>
                                  <p:childTnLst>
                                    <p:animMotion origin="layout" path="M -0.21445 0.44121 L -0.20963 0.00139 " pathEditMode="relative" rAng="0" ptsTypes="AA">
                                      <p:cBhvr>
                                        <p:cTn id="193" dur="250" fill="hold"/>
                                        <p:tgtEl>
                                          <p:spTgt spid="11"/>
                                        </p:tgtEl>
                                        <p:attrNameLst>
                                          <p:attrName>ppt_x</p:attrName>
                                          <p:attrName>ppt_y</p:attrName>
                                        </p:attrNameLst>
                                      </p:cBhvr>
                                      <p:rCtr x="-52" y="-21991"/>
                                    </p:animMotion>
                                  </p:childTnLst>
                                </p:cTn>
                              </p:par>
                            </p:childTnLst>
                          </p:cTn>
                        </p:par>
                        <p:par>
                          <p:cTn id="194" fill="hold">
                            <p:stCondLst>
                              <p:cond delay="6750"/>
                            </p:stCondLst>
                            <p:childTnLst>
                              <p:par>
                                <p:cTn id="195" presetID="63" presetClass="path" presetSubtype="0" accel="50000" decel="50000" fill="hold" grpId="6" nodeType="afterEffect">
                                  <p:stCondLst>
                                    <p:cond delay="0"/>
                                  </p:stCondLst>
                                  <p:childTnLst>
                                    <p:animMotion origin="layout" path="M -0.20963 0.00139 L -3.75E-6 -2.96296E-6 " pathEditMode="relative" rAng="0" ptsTypes="AA">
                                      <p:cBhvr>
                                        <p:cTn id="196" dur="250" fill="hold"/>
                                        <p:tgtEl>
                                          <p:spTgt spid="11"/>
                                        </p:tgtEl>
                                        <p:attrNameLst>
                                          <p:attrName>ppt_x</p:attrName>
                                          <p:attrName>ppt_y</p:attrName>
                                        </p:attrNameLst>
                                      </p:cBhvr>
                                      <p:rCtr x="10482" y="-69"/>
                                    </p:animMotion>
                                  </p:childTnLst>
                                </p:cTn>
                              </p:par>
                            </p:childTnLst>
                          </p:cTn>
                        </p:par>
                        <p:par>
                          <p:cTn id="197" fill="hold">
                            <p:stCondLst>
                              <p:cond delay="7000"/>
                            </p:stCondLst>
                            <p:childTnLst>
                              <p:par>
                                <p:cTn id="198" presetID="35" presetClass="path" presetSubtype="0" accel="50000" decel="50000" fill="hold" grpId="4" nodeType="afterEffect">
                                  <p:stCondLst>
                                    <p:cond delay="0"/>
                                  </p:stCondLst>
                                  <p:childTnLst>
                                    <p:animMotion origin="layout" path="M 0.21406 0.44121 L -0.12709 0.44121 " pathEditMode="relative" rAng="0" ptsTypes="AA">
                                      <p:cBhvr>
                                        <p:cTn id="199" dur="250" fill="hold"/>
                                        <p:tgtEl>
                                          <p:spTgt spid="12"/>
                                        </p:tgtEl>
                                        <p:attrNameLst>
                                          <p:attrName>ppt_x</p:attrName>
                                          <p:attrName>ppt_y</p:attrName>
                                        </p:attrNameLst>
                                      </p:cBhvr>
                                      <p:rCtr x="-17057" y="0"/>
                                    </p:animMotion>
                                  </p:childTnLst>
                                </p:cTn>
                              </p:par>
                            </p:childTnLst>
                          </p:cTn>
                        </p:par>
                        <p:par>
                          <p:cTn id="200" fill="hold">
                            <p:stCondLst>
                              <p:cond delay="7250"/>
                            </p:stCondLst>
                            <p:childTnLst>
                              <p:par>
                                <p:cTn id="201" presetID="35" presetClass="path" presetSubtype="0" accel="50000" decel="50000" fill="hold" grpId="5" nodeType="afterEffect">
                                  <p:stCondLst>
                                    <p:cond delay="0"/>
                                  </p:stCondLst>
                                  <p:childTnLst>
                                    <p:animMotion origin="layout" path="M -0.12708 0.44121 L -0.18933 0.44098 " pathEditMode="relative" rAng="0" ptsTypes="AA">
                                      <p:cBhvr>
                                        <p:cTn id="202" dur="250" fill="hold"/>
                                        <p:tgtEl>
                                          <p:spTgt spid="12"/>
                                        </p:tgtEl>
                                        <p:attrNameLst>
                                          <p:attrName>ppt_x</p:attrName>
                                          <p:attrName>ppt_y</p:attrName>
                                        </p:attrNameLst>
                                      </p:cBhvr>
                                      <p:rCtr x="-3008" y="-347"/>
                                    </p:animMotion>
                                  </p:childTnLst>
                                </p:cTn>
                              </p:par>
                            </p:childTnLst>
                          </p:cTn>
                        </p:par>
                        <p:par>
                          <p:cTn id="203" fill="hold">
                            <p:stCondLst>
                              <p:cond delay="7500"/>
                            </p:stCondLst>
                            <p:childTnLst>
                              <p:par>
                                <p:cTn id="204" presetID="64" presetClass="path" presetSubtype="0" accel="50000" decel="50000" fill="hold" grpId="6" nodeType="afterEffect">
                                  <p:stCondLst>
                                    <p:cond delay="0"/>
                                  </p:stCondLst>
                                  <p:childTnLst>
                                    <p:animMotion origin="layout" path="M -0.18933 0.44098 L -0.19193 0.00139 " pathEditMode="relative" rAng="0" ptsTypes="AA">
                                      <p:cBhvr>
                                        <p:cTn id="205" dur="250" fill="hold"/>
                                        <p:tgtEl>
                                          <p:spTgt spid="12"/>
                                        </p:tgtEl>
                                        <p:attrNameLst>
                                          <p:attrName>ppt_x</p:attrName>
                                          <p:attrName>ppt_y</p:attrName>
                                        </p:attrNameLst>
                                      </p:cBhvr>
                                      <p:rCtr x="-130" y="-21991"/>
                                    </p:animMotion>
                                  </p:childTnLst>
                                </p:cTn>
                              </p:par>
                            </p:childTnLst>
                          </p:cTn>
                        </p:par>
                        <p:par>
                          <p:cTn id="206" fill="hold">
                            <p:stCondLst>
                              <p:cond delay="7750"/>
                            </p:stCondLst>
                            <p:childTnLst>
                              <p:par>
                                <p:cTn id="207" presetID="63" presetClass="path" presetSubtype="0" accel="50000" decel="50000" fill="hold" grpId="7" nodeType="afterEffect">
                                  <p:stCondLst>
                                    <p:cond delay="0"/>
                                  </p:stCondLst>
                                  <p:childTnLst>
                                    <p:animMotion origin="layout" path="M -0.19193 0.00139 L -1.45833E-6 -1.85185E-6 " pathEditMode="relative" rAng="0" ptsTypes="AA">
                                      <p:cBhvr>
                                        <p:cTn id="208" dur="250" fill="hold"/>
                                        <p:tgtEl>
                                          <p:spTgt spid="12"/>
                                        </p:tgtEl>
                                        <p:attrNameLst>
                                          <p:attrName>ppt_x</p:attrName>
                                          <p:attrName>ppt_y</p:attrName>
                                        </p:attrNameLst>
                                      </p:cBhvr>
                                      <p:rCtr x="9453" y="0"/>
                                    </p:animMotion>
                                  </p:childTnLst>
                                </p:cTn>
                              </p:par>
                            </p:childTnLst>
                          </p:cTn>
                        </p:par>
                      </p:childTnLst>
                    </p:cTn>
                  </p:par>
                  <p:par>
                    <p:cTn id="209" fill="hold">
                      <p:stCondLst>
                        <p:cond delay="indefinite"/>
                      </p:stCondLst>
                      <p:childTnLst>
                        <p:par>
                          <p:cTn id="210" fill="hold">
                            <p:stCondLst>
                              <p:cond delay="0"/>
                            </p:stCondLst>
                            <p:childTnLst>
                              <p:par>
                                <p:cTn id="211" presetID="22" presetClass="entr" presetSubtype="8" fill="hold" grpId="0" nodeType="clickEffect">
                                  <p:stCondLst>
                                    <p:cond delay="0"/>
                                  </p:stCondLst>
                                  <p:childTnLst>
                                    <p:set>
                                      <p:cBhvr>
                                        <p:cTn id="212" dur="1" fill="hold">
                                          <p:stCondLst>
                                            <p:cond delay="0"/>
                                          </p:stCondLst>
                                        </p:cTn>
                                        <p:tgtEl>
                                          <p:spTgt spid="3">
                                            <p:txEl>
                                              <p:pRg st="0" end="0"/>
                                            </p:txEl>
                                          </p:spTgt>
                                        </p:tgtEl>
                                        <p:attrNameLst>
                                          <p:attrName>style.visibility</p:attrName>
                                        </p:attrNameLst>
                                      </p:cBhvr>
                                      <p:to>
                                        <p:strVal val="visible"/>
                                      </p:to>
                                    </p:set>
                                    <p:animEffect transition="in" filter="wipe(left)">
                                      <p:cBhvr>
                                        <p:cTn id="213" dur="500"/>
                                        <p:tgtEl>
                                          <p:spTgt spid="3">
                                            <p:txEl>
                                              <p:pRg st="0" end="0"/>
                                            </p:txEl>
                                          </p:spTgt>
                                        </p:tgtEl>
                                      </p:cBhvr>
                                    </p:animEffect>
                                  </p:childTnLst>
                                </p:cTn>
                              </p:par>
                            </p:childTnLst>
                          </p:cTn>
                        </p:par>
                      </p:childTnLst>
                    </p:cTn>
                  </p:par>
                  <p:par>
                    <p:cTn id="214" fill="hold">
                      <p:stCondLst>
                        <p:cond delay="indefinite"/>
                      </p:stCondLst>
                      <p:childTnLst>
                        <p:par>
                          <p:cTn id="215" fill="hold">
                            <p:stCondLst>
                              <p:cond delay="0"/>
                            </p:stCondLst>
                            <p:childTnLst>
                              <p:par>
                                <p:cTn id="216" presetID="22" presetClass="entr" presetSubtype="8" fill="hold" grpId="0" nodeType="clickEffect">
                                  <p:stCondLst>
                                    <p:cond delay="0"/>
                                  </p:stCondLst>
                                  <p:childTnLst>
                                    <p:set>
                                      <p:cBhvr>
                                        <p:cTn id="217" dur="1" fill="hold">
                                          <p:stCondLst>
                                            <p:cond delay="0"/>
                                          </p:stCondLst>
                                        </p:cTn>
                                        <p:tgtEl>
                                          <p:spTgt spid="3">
                                            <p:txEl>
                                              <p:pRg st="1" end="1"/>
                                            </p:txEl>
                                          </p:spTgt>
                                        </p:tgtEl>
                                        <p:attrNameLst>
                                          <p:attrName>style.visibility</p:attrName>
                                        </p:attrNameLst>
                                      </p:cBhvr>
                                      <p:to>
                                        <p:strVal val="visible"/>
                                      </p:to>
                                    </p:set>
                                    <p:animEffect transition="in" filter="wipe(left)">
                                      <p:cBhvr>
                                        <p:cTn id="218"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7" grpId="1" animBg="1"/>
      <p:bldP spid="7" grpId="2" animBg="1"/>
      <p:bldP spid="7" grpId="3" animBg="1"/>
      <p:bldP spid="7" grpId="4" animBg="1"/>
      <p:bldP spid="7" grpId="5" animBg="1"/>
      <p:bldP spid="7" grpId="6" animBg="1"/>
      <p:bldP spid="7" grpId="7" animBg="1"/>
      <p:bldP spid="7" grpId="8" animBg="1"/>
      <p:bldP spid="8" grpId="0" animBg="1"/>
      <p:bldP spid="8" grpId="1" animBg="1"/>
      <p:bldP spid="8" grpId="2" animBg="1"/>
      <p:bldP spid="8" grpId="3" animBg="1"/>
      <p:bldP spid="8" grpId="4" animBg="1"/>
      <p:bldP spid="8" grpId="5" animBg="1"/>
      <p:bldP spid="8" grpId="6" animBg="1"/>
      <p:bldP spid="8" grpId="7" animBg="1"/>
      <p:bldP spid="8" grpId="8" animBg="1"/>
      <p:bldP spid="9" grpId="0" animBg="1"/>
      <p:bldP spid="9" grpId="1" animBg="1"/>
      <p:bldP spid="9" grpId="2" animBg="1"/>
      <p:bldP spid="9" grpId="3" animBg="1"/>
      <p:bldP spid="9" grpId="4" animBg="1"/>
      <p:bldP spid="9" grpId="5" animBg="1"/>
      <p:bldP spid="9" grpId="6" animBg="1"/>
      <p:bldP spid="9" grpId="7" animBg="1"/>
      <p:bldP spid="9" grpId="8" animBg="1"/>
      <p:bldP spid="17" grpId="0" animBg="1"/>
      <p:bldP spid="17" grpId="1" animBg="1"/>
      <p:bldP spid="17" grpId="2" animBg="1"/>
      <p:bldP spid="17" grpId="3" animBg="1"/>
      <p:bldP spid="17" grpId="4" animBg="1"/>
      <p:bldP spid="17" grpId="5" animBg="1"/>
      <p:bldP spid="17" grpId="6" animBg="1"/>
      <p:bldP spid="17" grpId="7" animBg="1"/>
      <p:bldP spid="17" grpId="8" animBg="1"/>
      <p:bldP spid="18" grpId="0" animBg="1"/>
      <p:bldP spid="18" grpId="1" animBg="1"/>
      <p:bldP spid="18" grpId="2" animBg="1"/>
      <p:bldP spid="18" grpId="3" animBg="1"/>
      <p:bldP spid="18" grpId="4" animBg="1"/>
      <p:bldP spid="18" grpId="5" animBg="1"/>
      <p:bldP spid="18" grpId="6" animBg="1"/>
      <p:bldP spid="18" grpId="7" animBg="1"/>
      <p:bldP spid="18" grpId="8" animBg="1"/>
      <p:bldP spid="11" grpId="0" animBg="1"/>
      <p:bldP spid="11" grpId="1" animBg="1"/>
      <p:bldP spid="11" grpId="2" animBg="1"/>
      <p:bldP spid="11" grpId="3" animBg="1"/>
      <p:bldP spid="11" grpId="4" animBg="1"/>
      <p:bldP spid="11" grpId="5" animBg="1"/>
      <p:bldP spid="11" grpId="6" animBg="1"/>
      <p:bldP spid="11" grpId="7" animBg="1"/>
      <p:bldP spid="11" grpId="8" animBg="1"/>
      <p:bldP spid="12" grpId="0" animBg="1"/>
      <p:bldP spid="12" grpId="1" animBg="1"/>
      <p:bldP spid="12" grpId="2" animBg="1"/>
      <p:bldP spid="12" grpId="3" animBg="1"/>
      <p:bldP spid="12" grpId="4" animBg="1"/>
      <p:bldP spid="12" grpId="5" animBg="1"/>
      <p:bldP spid="12" grpId="6" animBg="1"/>
      <p:bldP spid="12" grpId="7" animBg="1"/>
      <p:bldP spid="12" grpId="8"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zh-CN" dirty="0"/>
              <a:t>Shortest-Job-First (SJF) Scheduling</a:t>
            </a:r>
          </a:p>
        </p:txBody>
      </p:sp>
      <p:sp>
        <p:nvSpPr>
          <p:cNvPr id="216067" name="Rectangle 3"/>
          <p:cNvSpPr>
            <a:spLocks noGrp="1" noChangeArrowheads="1"/>
          </p:cNvSpPr>
          <p:nvPr>
            <p:ph idx="1"/>
          </p:nvPr>
        </p:nvSpPr>
        <p:spPr/>
        <p:txBody>
          <a:bodyPr>
            <a:normAutofit/>
          </a:bodyPr>
          <a:lstStyle/>
          <a:p>
            <a:pPr>
              <a:spcBef>
                <a:spcPts val="600"/>
              </a:spcBef>
            </a:pPr>
            <a:r>
              <a:rPr lang="en-US" altLang="zh-CN" dirty="0"/>
              <a:t>associate with each process the </a:t>
            </a:r>
            <a:r>
              <a:rPr lang="en-US" altLang="zh-CN" dirty="0">
                <a:solidFill>
                  <a:srgbClr val="0000FF"/>
                </a:solidFill>
              </a:rPr>
              <a:t>length of next CPU burst</a:t>
            </a:r>
            <a:r>
              <a:rPr lang="en-US" altLang="zh-CN" dirty="0"/>
              <a:t>.  </a:t>
            </a:r>
          </a:p>
          <a:p>
            <a:pPr>
              <a:spcBef>
                <a:spcPts val="600"/>
              </a:spcBef>
            </a:pPr>
            <a:r>
              <a:rPr lang="en-US" altLang="zh-CN" dirty="0"/>
              <a:t>the process with the </a:t>
            </a:r>
            <a:r>
              <a:rPr lang="en-US" altLang="zh-CN" dirty="0">
                <a:solidFill>
                  <a:srgbClr val="0000FF"/>
                </a:solidFill>
              </a:rPr>
              <a:t>shortest</a:t>
            </a:r>
            <a:r>
              <a:rPr lang="en-US" altLang="zh-CN" dirty="0"/>
              <a:t> </a:t>
            </a:r>
            <a:r>
              <a:rPr lang="en-US" altLang="zh-CN" dirty="0">
                <a:solidFill>
                  <a:srgbClr val="0000FF"/>
                </a:solidFill>
              </a:rPr>
              <a:t>next CPU burst time </a:t>
            </a:r>
            <a:r>
              <a:rPr lang="en-US" altLang="zh-CN" dirty="0"/>
              <a:t>will be selected.</a:t>
            </a:r>
          </a:p>
          <a:p>
            <a:pPr lvl="1">
              <a:spcBef>
                <a:spcPts val="600"/>
              </a:spcBef>
            </a:pPr>
            <a:r>
              <a:rPr lang="en-US" altLang="zh-CN" dirty="0"/>
              <a:t>If the next CPU bursts of two processes are the same, FCFS scheduling is used.</a:t>
            </a:r>
          </a:p>
          <a:p>
            <a:pPr>
              <a:spcBef>
                <a:spcPts val="600"/>
              </a:spcBef>
            </a:pPr>
            <a:r>
              <a:rPr lang="en-US" altLang="zh-CN" dirty="0"/>
              <a:t>Two schemes: </a:t>
            </a:r>
          </a:p>
          <a:p>
            <a:pPr lvl="1">
              <a:spcBef>
                <a:spcPts val="600"/>
              </a:spcBef>
            </a:pPr>
            <a:r>
              <a:rPr lang="en-US" altLang="zh-CN" dirty="0" err="1">
                <a:solidFill>
                  <a:srgbClr val="0000FF"/>
                </a:solidFill>
              </a:rPr>
              <a:t>nonpreemptive</a:t>
            </a:r>
            <a:r>
              <a:rPr lang="en-US" altLang="zh-CN" dirty="0"/>
              <a:t> – once CPU is given to the process, it cannot be preempted until completes its CPU burst.</a:t>
            </a:r>
            <a:br>
              <a:rPr lang="en-US" altLang="zh-CN" dirty="0"/>
            </a:br>
            <a:r>
              <a:rPr lang="en-US" altLang="zh-CN" i="1" dirty="0">
                <a:solidFill>
                  <a:srgbClr val="0000FF"/>
                </a:solidFill>
              </a:rPr>
              <a:t>Shortest-next-CPU-burst First</a:t>
            </a:r>
          </a:p>
          <a:p>
            <a:pPr lvl="1">
              <a:spcBef>
                <a:spcPts val="600"/>
              </a:spcBef>
            </a:pPr>
            <a:r>
              <a:rPr lang="en-US" altLang="zh-CN" dirty="0">
                <a:solidFill>
                  <a:srgbClr val="0000FF"/>
                </a:solidFill>
              </a:rPr>
              <a:t>preemptive</a:t>
            </a:r>
            <a:r>
              <a:rPr lang="en-US" altLang="zh-CN" dirty="0"/>
              <a:t> – if a new process arrives with CPU burst length less than </a:t>
            </a:r>
            <a:r>
              <a:rPr lang="en-US" altLang="zh-CN" dirty="0">
                <a:solidFill>
                  <a:srgbClr val="0000FF"/>
                </a:solidFill>
              </a:rPr>
              <a:t>remaining</a:t>
            </a:r>
            <a:r>
              <a:rPr lang="en-US" altLang="zh-CN" dirty="0"/>
              <a:t> time of current executing process,  preempt.  </a:t>
            </a:r>
            <a:br>
              <a:rPr lang="en-US" altLang="zh-CN" dirty="0"/>
            </a:br>
            <a:r>
              <a:rPr lang="en-US" altLang="zh-CN" i="1" dirty="0">
                <a:solidFill>
                  <a:srgbClr val="0000FF"/>
                </a:solidFill>
              </a:rPr>
              <a:t>Shortest-Remaining-Time-First (SRTF)</a:t>
            </a:r>
            <a:endParaRPr lang="en-US" altLang="zh-CN" i="1" dirty="0"/>
          </a:p>
          <a:p>
            <a:pPr>
              <a:spcBef>
                <a:spcPts val="600"/>
              </a:spcBef>
            </a:pPr>
            <a:r>
              <a:rPr lang="en-US" altLang="zh-CN" dirty="0"/>
              <a:t>SJF is </a:t>
            </a:r>
            <a:r>
              <a:rPr lang="en-US" altLang="zh-CN" dirty="0">
                <a:solidFill>
                  <a:srgbClr val="0000FF"/>
                </a:solidFill>
              </a:rPr>
              <a:t>optimal</a:t>
            </a:r>
            <a:r>
              <a:rPr lang="en-US" altLang="zh-CN" dirty="0"/>
              <a:t> – gives minimum average waiting time for a given set of processes.</a:t>
            </a:r>
          </a:p>
        </p:txBody>
      </p:sp>
      <p:sp>
        <p:nvSpPr>
          <p:cNvPr id="3" name="灯片编号占位符 3">
            <a:extLst>
              <a:ext uri="{FF2B5EF4-FFF2-40B4-BE49-F238E27FC236}">
                <a16:creationId xmlns:a16="http://schemas.microsoft.com/office/drawing/2014/main" id="{7BB6DDB4-EFDD-CBF0-D17C-FBA2A1AE9EA9}"/>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17</a:t>
            </a:fld>
            <a:endParaRPr lang="en-US" altLang="zh-CN" dirty="0"/>
          </a:p>
        </p:txBody>
      </p:sp>
    </p:spTree>
    <p:extLst>
      <p:ext uri="{BB962C8B-B14F-4D97-AF65-F5344CB8AC3E}">
        <p14:creationId xmlns:p14="http://schemas.microsoft.com/office/powerpoint/2010/main" val="3551499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16067">
                                            <p:txEl>
                                              <p:pRg st="0" end="0"/>
                                            </p:txEl>
                                          </p:spTgt>
                                        </p:tgtEl>
                                        <p:attrNameLst>
                                          <p:attrName>style.visibility</p:attrName>
                                        </p:attrNameLst>
                                      </p:cBhvr>
                                      <p:to>
                                        <p:strVal val="visible"/>
                                      </p:to>
                                    </p:set>
                                    <p:animEffect transition="in" filter="wipe(left)">
                                      <p:cBhvr>
                                        <p:cTn id="7" dur="500"/>
                                        <p:tgtEl>
                                          <p:spTgt spid="2160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16067">
                                            <p:txEl>
                                              <p:pRg st="1" end="1"/>
                                            </p:txEl>
                                          </p:spTgt>
                                        </p:tgtEl>
                                        <p:attrNameLst>
                                          <p:attrName>style.visibility</p:attrName>
                                        </p:attrNameLst>
                                      </p:cBhvr>
                                      <p:to>
                                        <p:strVal val="visible"/>
                                      </p:to>
                                    </p:set>
                                    <p:animEffect transition="in" filter="wipe(left)">
                                      <p:cBhvr>
                                        <p:cTn id="12" dur="500"/>
                                        <p:tgtEl>
                                          <p:spTgt spid="21606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16067">
                                            <p:txEl>
                                              <p:pRg st="2" end="2"/>
                                            </p:txEl>
                                          </p:spTgt>
                                        </p:tgtEl>
                                        <p:attrNameLst>
                                          <p:attrName>style.visibility</p:attrName>
                                        </p:attrNameLst>
                                      </p:cBhvr>
                                      <p:to>
                                        <p:strVal val="visible"/>
                                      </p:to>
                                    </p:set>
                                    <p:animEffect transition="in" filter="wipe(left)">
                                      <p:cBhvr>
                                        <p:cTn id="15" dur="500"/>
                                        <p:tgtEl>
                                          <p:spTgt spid="21606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16067">
                                            <p:txEl>
                                              <p:pRg st="3" end="3"/>
                                            </p:txEl>
                                          </p:spTgt>
                                        </p:tgtEl>
                                        <p:attrNameLst>
                                          <p:attrName>style.visibility</p:attrName>
                                        </p:attrNameLst>
                                      </p:cBhvr>
                                      <p:to>
                                        <p:strVal val="visible"/>
                                      </p:to>
                                    </p:set>
                                    <p:animEffect transition="in" filter="wipe(left)">
                                      <p:cBhvr>
                                        <p:cTn id="20" dur="500"/>
                                        <p:tgtEl>
                                          <p:spTgt spid="21606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16067">
                                            <p:txEl>
                                              <p:pRg st="4" end="4"/>
                                            </p:txEl>
                                          </p:spTgt>
                                        </p:tgtEl>
                                        <p:attrNameLst>
                                          <p:attrName>style.visibility</p:attrName>
                                        </p:attrNameLst>
                                      </p:cBhvr>
                                      <p:to>
                                        <p:strVal val="visible"/>
                                      </p:to>
                                    </p:set>
                                    <p:animEffect transition="in" filter="wipe(left)">
                                      <p:cBhvr>
                                        <p:cTn id="23" dur="500"/>
                                        <p:tgtEl>
                                          <p:spTgt spid="21606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16067">
                                            <p:txEl>
                                              <p:pRg st="5" end="5"/>
                                            </p:txEl>
                                          </p:spTgt>
                                        </p:tgtEl>
                                        <p:attrNameLst>
                                          <p:attrName>style.visibility</p:attrName>
                                        </p:attrNameLst>
                                      </p:cBhvr>
                                      <p:to>
                                        <p:strVal val="visible"/>
                                      </p:to>
                                    </p:set>
                                    <p:animEffect transition="in" filter="wipe(left)">
                                      <p:cBhvr>
                                        <p:cTn id="26" dur="500"/>
                                        <p:tgtEl>
                                          <p:spTgt spid="21606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16067">
                                            <p:txEl>
                                              <p:pRg st="6" end="6"/>
                                            </p:txEl>
                                          </p:spTgt>
                                        </p:tgtEl>
                                        <p:attrNameLst>
                                          <p:attrName>style.visibility</p:attrName>
                                        </p:attrNameLst>
                                      </p:cBhvr>
                                      <p:to>
                                        <p:strVal val="visible"/>
                                      </p:to>
                                    </p:set>
                                    <p:animEffect transition="in" filter="wipe(left)">
                                      <p:cBhvr>
                                        <p:cTn id="31" dur="500"/>
                                        <p:tgtEl>
                                          <p:spTgt spid="2160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a:solidFill>
            <a:srgbClr val="002060"/>
          </a:solidFill>
        </p:spPr>
        <p:txBody>
          <a:bodyPr/>
          <a:lstStyle/>
          <a:p>
            <a:pPr eaLnBrk="1" hangingPunct="1"/>
            <a:r>
              <a:rPr lang="en-US" altLang="zh-CN" dirty="0"/>
              <a:t>Example of Non-Preemptive SJF</a:t>
            </a:r>
          </a:p>
        </p:txBody>
      </p:sp>
      <p:grpSp>
        <p:nvGrpSpPr>
          <p:cNvPr id="22532" name="Group 80"/>
          <p:cNvGrpSpPr>
            <a:grpSpLocks/>
          </p:cNvGrpSpPr>
          <p:nvPr/>
        </p:nvGrpSpPr>
        <p:grpSpPr bwMode="auto">
          <a:xfrm>
            <a:off x="3215323" y="1223755"/>
            <a:ext cx="8596312" cy="2657475"/>
            <a:chOff x="215" y="883"/>
            <a:chExt cx="5415" cy="1674"/>
          </a:xfrm>
        </p:grpSpPr>
        <p:grpSp>
          <p:nvGrpSpPr>
            <p:cNvPr id="22571" name="Group 37"/>
            <p:cNvGrpSpPr>
              <a:grpSpLocks/>
            </p:cNvGrpSpPr>
            <p:nvPr/>
          </p:nvGrpSpPr>
          <p:grpSpPr bwMode="auto">
            <a:xfrm>
              <a:off x="215" y="883"/>
              <a:ext cx="5415" cy="1674"/>
              <a:chOff x="215" y="1054"/>
              <a:chExt cx="5415" cy="1674"/>
            </a:xfrm>
          </p:grpSpPr>
          <p:grpSp>
            <p:nvGrpSpPr>
              <p:cNvPr id="22576" name="Group 19"/>
              <p:cNvGrpSpPr>
                <a:grpSpLocks/>
              </p:cNvGrpSpPr>
              <p:nvPr/>
            </p:nvGrpSpPr>
            <p:grpSpPr bwMode="auto">
              <a:xfrm>
                <a:off x="215" y="1054"/>
                <a:ext cx="5415" cy="1674"/>
                <a:chOff x="215" y="1054"/>
                <a:chExt cx="5415" cy="1674"/>
              </a:xfrm>
            </p:grpSpPr>
            <p:grpSp>
              <p:nvGrpSpPr>
                <p:cNvPr id="22594" name="Group 6"/>
                <p:cNvGrpSpPr>
                  <a:grpSpLocks/>
                </p:cNvGrpSpPr>
                <p:nvPr/>
              </p:nvGrpSpPr>
              <p:grpSpPr bwMode="auto">
                <a:xfrm>
                  <a:off x="527" y="1054"/>
                  <a:ext cx="5103" cy="1475"/>
                  <a:chOff x="527" y="799"/>
                  <a:chExt cx="5103" cy="2211"/>
                </a:xfrm>
              </p:grpSpPr>
              <p:sp>
                <p:nvSpPr>
                  <p:cNvPr id="22606" name="Line 4"/>
                  <p:cNvSpPr>
                    <a:spLocks noChangeShapeType="1"/>
                  </p:cNvSpPr>
                  <p:nvPr/>
                </p:nvSpPr>
                <p:spPr bwMode="auto">
                  <a:xfrm>
                    <a:off x="527" y="799"/>
                    <a:ext cx="0" cy="2211"/>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07" name="Line 5"/>
                  <p:cNvSpPr>
                    <a:spLocks noChangeShapeType="1"/>
                  </p:cNvSpPr>
                  <p:nvPr/>
                </p:nvSpPr>
                <p:spPr bwMode="auto">
                  <a:xfrm>
                    <a:off x="527" y="3010"/>
                    <a:ext cx="510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595" name="Rectangle 12"/>
                <p:cNvSpPr>
                  <a:spLocks noChangeArrowheads="1"/>
                </p:cNvSpPr>
                <p:nvPr/>
              </p:nvSpPr>
              <p:spPr bwMode="auto">
                <a:xfrm>
                  <a:off x="442" y="2529"/>
                  <a:ext cx="510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0     1     2     3     4     5     6     7     8     9    10    11   12   13   14   15   16</a:t>
                  </a:r>
                  <a:endParaRPr lang="en-US" altLang="zh-CN" sz="2000" baseline="-25000"/>
                </a:p>
              </p:txBody>
            </p:sp>
            <p:grpSp>
              <p:nvGrpSpPr>
                <p:cNvPr id="22596" name="Group 18"/>
                <p:cNvGrpSpPr>
                  <a:grpSpLocks/>
                </p:cNvGrpSpPr>
                <p:nvPr/>
              </p:nvGrpSpPr>
              <p:grpSpPr bwMode="auto">
                <a:xfrm>
                  <a:off x="215" y="1224"/>
                  <a:ext cx="5387" cy="1135"/>
                  <a:chOff x="215" y="1224"/>
                  <a:chExt cx="5387" cy="1135"/>
                </a:xfrm>
              </p:grpSpPr>
              <p:sp>
                <p:nvSpPr>
                  <p:cNvPr id="22597" name="Rectangle 7"/>
                  <p:cNvSpPr>
                    <a:spLocks noChangeArrowheads="1"/>
                  </p:cNvSpPr>
                  <p:nvPr/>
                </p:nvSpPr>
                <p:spPr bwMode="auto">
                  <a:xfrm>
                    <a:off x="215" y="1224"/>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1</a:t>
                    </a:r>
                  </a:p>
                </p:txBody>
              </p:sp>
              <p:sp>
                <p:nvSpPr>
                  <p:cNvPr id="22598" name="Rectangle 9"/>
                  <p:cNvSpPr>
                    <a:spLocks noChangeArrowheads="1"/>
                  </p:cNvSpPr>
                  <p:nvPr/>
                </p:nvSpPr>
                <p:spPr bwMode="auto">
                  <a:xfrm>
                    <a:off x="215" y="1536"/>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2</a:t>
                    </a:r>
                  </a:p>
                </p:txBody>
              </p:sp>
              <p:sp>
                <p:nvSpPr>
                  <p:cNvPr id="22599" name="Rectangle 10"/>
                  <p:cNvSpPr>
                    <a:spLocks noChangeArrowheads="1"/>
                  </p:cNvSpPr>
                  <p:nvPr/>
                </p:nvSpPr>
                <p:spPr bwMode="auto">
                  <a:xfrm>
                    <a:off x="215" y="1848"/>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3</a:t>
                    </a:r>
                  </a:p>
                </p:txBody>
              </p:sp>
              <p:sp>
                <p:nvSpPr>
                  <p:cNvPr id="22600" name="Rectangle 11"/>
                  <p:cNvSpPr>
                    <a:spLocks noChangeArrowheads="1"/>
                  </p:cNvSpPr>
                  <p:nvPr/>
                </p:nvSpPr>
                <p:spPr bwMode="auto">
                  <a:xfrm>
                    <a:off x="215" y="2160"/>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4</a:t>
                    </a:r>
                  </a:p>
                </p:txBody>
              </p:sp>
              <p:grpSp>
                <p:nvGrpSpPr>
                  <p:cNvPr id="22601" name="Group 17"/>
                  <p:cNvGrpSpPr>
                    <a:grpSpLocks/>
                  </p:cNvGrpSpPr>
                  <p:nvPr/>
                </p:nvGrpSpPr>
                <p:grpSpPr bwMode="auto">
                  <a:xfrm>
                    <a:off x="527" y="1395"/>
                    <a:ext cx="5075" cy="907"/>
                    <a:chOff x="527" y="1395"/>
                    <a:chExt cx="5075" cy="907"/>
                  </a:xfrm>
                </p:grpSpPr>
                <p:sp>
                  <p:nvSpPr>
                    <p:cNvPr id="22602" name="Line 13"/>
                    <p:cNvSpPr>
                      <a:spLocks noChangeShapeType="1"/>
                    </p:cNvSpPr>
                    <p:nvPr/>
                  </p:nvSpPr>
                  <p:spPr bwMode="auto">
                    <a:xfrm>
                      <a:off x="527" y="1395"/>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03" name="Line 14"/>
                    <p:cNvSpPr>
                      <a:spLocks noChangeShapeType="1"/>
                    </p:cNvSpPr>
                    <p:nvPr/>
                  </p:nvSpPr>
                  <p:spPr bwMode="auto">
                    <a:xfrm>
                      <a:off x="527" y="1707"/>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04" name="Line 15"/>
                    <p:cNvSpPr>
                      <a:spLocks noChangeShapeType="1"/>
                    </p:cNvSpPr>
                    <p:nvPr/>
                  </p:nvSpPr>
                  <p:spPr bwMode="auto">
                    <a:xfrm>
                      <a:off x="527" y="2019"/>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605" name="Line 16"/>
                    <p:cNvSpPr>
                      <a:spLocks noChangeShapeType="1"/>
                    </p:cNvSpPr>
                    <p:nvPr/>
                  </p:nvSpPr>
                  <p:spPr bwMode="auto">
                    <a:xfrm>
                      <a:off x="527" y="2302"/>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22577" name="Group 36"/>
              <p:cNvGrpSpPr>
                <a:grpSpLocks/>
              </p:cNvGrpSpPr>
              <p:nvPr/>
            </p:nvGrpSpPr>
            <p:grpSpPr bwMode="auto">
              <a:xfrm>
                <a:off x="810" y="1196"/>
                <a:ext cx="4253" cy="1333"/>
                <a:chOff x="810" y="1196"/>
                <a:chExt cx="4253" cy="1333"/>
              </a:xfrm>
            </p:grpSpPr>
            <p:sp>
              <p:nvSpPr>
                <p:cNvPr id="22578" name="Line 20"/>
                <p:cNvSpPr>
                  <a:spLocks noChangeShapeType="1"/>
                </p:cNvSpPr>
                <p:nvPr/>
              </p:nvSpPr>
              <p:spPr bwMode="auto">
                <a:xfrm>
                  <a:off x="810"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79" name="Line 21"/>
                <p:cNvSpPr>
                  <a:spLocks noChangeShapeType="1"/>
                </p:cNvSpPr>
                <p:nvPr/>
              </p:nvSpPr>
              <p:spPr bwMode="auto">
                <a:xfrm>
                  <a:off x="1094"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0" name="Line 22"/>
                <p:cNvSpPr>
                  <a:spLocks noChangeShapeType="1"/>
                </p:cNvSpPr>
                <p:nvPr/>
              </p:nvSpPr>
              <p:spPr bwMode="auto">
                <a:xfrm>
                  <a:off x="1377"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1" name="Line 23"/>
                <p:cNvSpPr>
                  <a:spLocks noChangeShapeType="1"/>
                </p:cNvSpPr>
                <p:nvPr/>
              </p:nvSpPr>
              <p:spPr bwMode="auto">
                <a:xfrm>
                  <a:off x="1661"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2" name="Line 24"/>
                <p:cNvSpPr>
                  <a:spLocks noChangeShapeType="1"/>
                </p:cNvSpPr>
                <p:nvPr/>
              </p:nvSpPr>
              <p:spPr bwMode="auto">
                <a:xfrm>
                  <a:off x="1945"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3" name="Line 25"/>
                <p:cNvSpPr>
                  <a:spLocks noChangeShapeType="1"/>
                </p:cNvSpPr>
                <p:nvPr/>
              </p:nvSpPr>
              <p:spPr bwMode="auto">
                <a:xfrm>
                  <a:off x="2228"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4" name="Line 26"/>
                <p:cNvSpPr>
                  <a:spLocks noChangeShapeType="1"/>
                </p:cNvSpPr>
                <p:nvPr/>
              </p:nvSpPr>
              <p:spPr bwMode="auto">
                <a:xfrm>
                  <a:off x="2511"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5" name="Line 27"/>
                <p:cNvSpPr>
                  <a:spLocks noChangeShapeType="1"/>
                </p:cNvSpPr>
                <p:nvPr/>
              </p:nvSpPr>
              <p:spPr bwMode="auto">
                <a:xfrm>
                  <a:off x="2795"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6" name="Line 28"/>
                <p:cNvSpPr>
                  <a:spLocks noChangeShapeType="1"/>
                </p:cNvSpPr>
                <p:nvPr/>
              </p:nvSpPr>
              <p:spPr bwMode="auto">
                <a:xfrm>
                  <a:off x="3078"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7" name="Line 29"/>
                <p:cNvSpPr>
                  <a:spLocks noChangeShapeType="1"/>
                </p:cNvSpPr>
                <p:nvPr/>
              </p:nvSpPr>
              <p:spPr bwMode="auto">
                <a:xfrm>
                  <a:off x="3362"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8" name="Line 30"/>
                <p:cNvSpPr>
                  <a:spLocks noChangeShapeType="1"/>
                </p:cNvSpPr>
                <p:nvPr/>
              </p:nvSpPr>
              <p:spPr bwMode="auto">
                <a:xfrm>
                  <a:off x="3646"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89" name="Line 31"/>
                <p:cNvSpPr>
                  <a:spLocks noChangeShapeType="1"/>
                </p:cNvSpPr>
                <p:nvPr/>
              </p:nvSpPr>
              <p:spPr bwMode="auto">
                <a:xfrm>
                  <a:off x="3929"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90" name="Line 32"/>
                <p:cNvSpPr>
                  <a:spLocks noChangeShapeType="1"/>
                </p:cNvSpPr>
                <p:nvPr/>
              </p:nvSpPr>
              <p:spPr bwMode="auto">
                <a:xfrm>
                  <a:off x="4212"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91" name="Line 33"/>
                <p:cNvSpPr>
                  <a:spLocks noChangeShapeType="1"/>
                </p:cNvSpPr>
                <p:nvPr/>
              </p:nvSpPr>
              <p:spPr bwMode="auto">
                <a:xfrm>
                  <a:off x="4496"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92" name="Line 34"/>
                <p:cNvSpPr>
                  <a:spLocks noChangeShapeType="1"/>
                </p:cNvSpPr>
                <p:nvPr/>
              </p:nvSpPr>
              <p:spPr bwMode="auto">
                <a:xfrm>
                  <a:off x="4779"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593" name="Line 35"/>
                <p:cNvSpPr>
                  <a:spLocks noChangeShapeType="1"/>
                </p:cNvSpPr>
                <p:nvPr/>
              </p:nvSpPr>
              <p:spPr bwMode="auto">
                <a:xfrm>
                  <a:off x="5063" y="1196"/>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22572" name="Text Box 38"/>
            <p:cNvSpPr txBox="1">
              <a:spLocks noChangeArrowheads="1"/>
            </p:cNvSpPr>
            <p:nvPr/>
          </p:nvSpPr>
          <p:spPr bwMode="auto">
            <a:xfrm>
              <a:off x="414" y="1053"/>
              <a:ext cx="2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ym typeface="Symbol" pitchFamily="18" charset="2"/>
                </a:rPr>
                <a:t></a:t>
              </a:r>
            </a:p>
          </p:txBody>
        </p:sp>
        <p:sp>
          <p:nvSpPr>
            <p:cNvPr id="22573" name="Text Box 39"/>
            <p:cNvSpPr txBox="1">
              <a:spLocks noChangeArrowheads="1"/>
            </p:cNvSpPr>
            <p:nvPr/>
          </p:nvSpPr>
          <p:spPr bwMode="auto">
            <a:xfrm>
              <a:off x="981" y="1365"/>
              <a:ext cx="2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ym typeface="Symbol" pitchFamily="18" charset="2"/>
                </a:rPr>
                <a:t></a:t>
              </a:r>
            </a:p>
          </p:txBody>
        </p:sp>
        <p:sp>
          <p:nvSpPr>
            <p:cNvPr id="22574" name="Text Box 40"/>
            <p:cNvSpPr txBox="1">
              <a:spLocks noChangeArrowheads="1"/>
            </p:cNvSpPr>
            <p:nvPr/>
          </p:nvSpPr>
          <p:spPr bwMode="auto">
            <a:xfrm>
              <a:off x="1548" y="1673"/>
              <a:ext cx="2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ym typeface="Symbol" pitchFamily="18" charset="2"/>
                </a:rPr>
                <a:t></a:t>
              </a:r>
            </a:p>
          </p:txBody>
        </p:sp>
        <p:sp>
          <p:nvSpPr>
            <p:cNvPr id="22575" name="Text Box 41"/>
            <p:cNvSpPr txBox="1">
              <a:spLocks noChangeArrowheads="1"/>
            </p:cNvSpPr>
            <p:nvPr/>
          </p:nvSpPr>
          <p:spPr bwMode="auto">
            <a:xfrm>
              <a:off x="1854" y="1956"/>
              <a:ext cx="2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ym typeface="Symbol" pitchFamily="18" charset="2"/>
                </a:rPr>
                <a:t></a:t>
              </a:r>
            </a:p>
          </p:txBody>
        </p:sp>
      </p:grpSp>
      <p:sp>
        <p:nvSpPr>
          <p:cNvPr id="349226" name="Rectangle 42"/>
          <p:cNvSpPr>
            <a:spLocks noChangeArrowheads="1"/>
          </p:cNvSpPr>
          <p:nvPr/>
        </p:nvSpPr>
        <p:spPr bwMode="auto">
          <a:xfrm>
            <a:off x="3710623" y="1539667"/>
            <a:ext cx="3149600" cy="2254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27" name="Rectangle 43"/>
          <p:cNvSpPr>
            <a:spLocks noChangeArrowheads="1"/>
          </p:cNvSpPr>
          <p:nvPr/>
        </p:nvSpPr>
        <p:spPr bwMode="auto">
          <a:xfrm>
            <a:off x="6860223" y="2530266"/>
            <a:ext cx="450850" cy="223838"/>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28" name="Rectangle 44"/>
          <p:cNvSpPr>
            <a:spLocks noChangeArrowheads="1"/>
          </p:cNvSpPr>
          <p:nvPr/>
        </p:nvSpPr>
        <p:spPr bwMode="auto">
          <a:xfrm>
            <a:off x="7311074" y="2034967"/>
            <a:ext cx="1800225" cy="2254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29" name="Rectangle 45"/>
          <p:cNvSpPr>
            <a:spLocks noChangeArrowheads="1"/>
          </p:cNvSpPr>
          <p:nvPr/>
        </p:nvSpPr>
        <p:spPr bwMode="auto">
          <a:xfrm>
            <a:off x="9111299" y="2979530"/>
            <a:ext cx="1800225" cy="225425"/>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9262" name="Rectangle 78"/>
          <p:cNvSpPr>
            <a:spLocks noChangeArrowheads="1"/>
          </p:cNvSpPr>
          <p:nvPr/>
        </p:nvSpPr>
        <p:spPr bwMode="auto">
          <a:xfrm>
            <a:off x="403918" y="5408252"/>
            <a:ext cx="11385492" cy="10810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Clr>
                <a:srgbClr val="0033CC"/>
              </a:buClr>
              <a:buSzPct val="80000"/>
              <a:buFont typeface="Wingdings" panose="05000000000000000000" pitchFamily="2" charset="2"/>
              <a:buChar char="n"/>
              <a:tabLst>
                <a:tab pos="1603375" algn="ctr"/>
                <a:tab pos="3254375" algn="ctr"/>
                <a:tab pos="5143500" algn="ctr"/>
              </a:tabLst>
            </a:pPr>
            <a:r>
              <a:rPr lang="en-US" altLang="zh-CN" sz="2800" b="1" dirty="0"/>
              <a:t>Waiting time for  </a:t>
            </a:r>
            <a:r>
              <a:rPr lang="en-US" altLang="zh-CN" sz="2800" b="1" i="1" dirty="0"/>
              <a:t>P</a:t>
            </a:r>
            <a:r>
              <a:rPr lang="en-US" altLang="zh-CN" sz="2800" b="1" i="1" baseline="-25000" dirty="0"/>
              <a:t>1</a:t>
            </a:r>
            <a:r>
              <a:rPr lang="en-US" altLang="zh-CN" sz="2800" b="1" dirty="0"/>
              <a:t>=0;  </a:t>
            </a:r>
            <a:r>
              <a:rPr lang="en-US" altLang="zh-CN" sz="2800" b="1" i="1" dirty="0"/>
              <a:t>P</a:t>
            </a:r>
            <a:r>
              <a:rPr lang="en-US" altLang="zh-CN" sz="2800" b="1" i="1" baseline="-25000" dirty="0"/>
              <a:t>2</a:t>
            </a:r>
            <a:r>
              <a:rPr lang="en-US" altLang="zh-CN" sz="2800" b="1" dirty="0"/>
              <a:t>=6;  </a:t>
            </a:r>
            <a:r>
              <a:rPr lang="en-US" altLang="zh-CN" sz="2800" b="1" i="1" dirty="0"/>
              <a:t>P</a:t>
            </a:r>
            <a:r>
              <a:rPr lang="en-US" altLang="zh-CN" sz="2800" b="1" i="1" baseline="-25000" dirty="0"/>
              <a:t>3</a:t>
            </a:r>
            <a:r>
              <a:rPr lang="en-US" altLang="zh-CN" sz="2800" b="1" dirty="0"/>
              <a:t>=3;  </a:t>
            </a:r>
            <a:r>
              <a:rPr lang="en-US" altLang="zh-CN" sz="2800" b="1" i="1" dirty="0"/>
              <a:t>P</a:t>
            </a:r>
            <a:r>
              <a:rPr lang="en-US" altLang="zh-CN" sz="2800" b="1" i="1" baseline="-25000" dirty="0"/>
              <a:t>4</a:t>
            </a:r>
            <a:r>
              <a:rPr lang="en-US" altLang="zh-CN" sz="2800" b="1" dirty="0"/>
              <a:t>=7          Avg. (0+6+3+7)/4=4</a:t>
            </a:r>
          </a:p>
          <a:p>
            <a:pPr marL="457200" indent="-457200">
              <a:spcBef>
                <a:spcPct val="20000"/>
              </a:spcBef>
              <a:buClr>
                <a:srgbClr val="0033CC"/>
              </a:buClr>
              <a:buSzPct val="80000"/>
              <a:buFont typeface="Wingdings" panose="05000000000000000000" pitchFamily="2" charset="2"/>
              <a:buChar char="n"/>
              <a:tabLst>
                <a:tab pos="1603375" algn="ctr"/>
                <a:tab pos="3254375" algn="ctr"/>
                <a:tab pos="5143500" algn="ctr"/>
              </a:tabLst>
            </a:pPr>
            <a:r>
              <a:rPr lang="en-US" altLang="zh-CN" sz="2800" b="1" dirty="0"/>
              <a:t>turnaround time   </a:t>
            </a:r>
            <a:r>
              <a:rPr lang="en-US" altLang="zh-CN" sz="2800" b="1" i="1" dirty="0"/>
              <a:t>P</a:t>
            </a:r>
            <a:r>
              <a:rPr lang="en-US" altLang="zh-CN" sz="2800" b="1" i="1" baseline="-25000" dirty="0"/>
              <a:t>1</a:t>
            </a:r>
            <a:r>
              <a:rPr lang="en-US" altLang="zh-CN" sz="2800" b="1" dirty="0"/>
              <a:t>=7;  </a:t>
            </a:r>
            <a:r>
              <a:rPr lang="en-US" altLang="zh-CN" sz="2800" b="1" i="1" dirty="0"/>
              <a:t>P</a:t>
            </a:r>
            <a:r>
              <a:rPr lang="en-US" altLang="zh-CN" sz="2800" b="1" i="1" baseline="-25000" dirty="0"/>
              <a:t>2</a:t>
            </a:r>
            <a:r>
              <a:rPr lang="en-US" altLang="zh-CN" sz="2800" b="1" dirty="0"/>
              <a:t>=10;  </a:t>
            </a:r>
            <a:r>
              <a:rPr lang="en-US" altLang="zh-CN" sz="2800" b="1" i="1" dirty="0"/>
              <a:t>P</a:t>
            </a:r>
            <a:r>
              <a:rPr lang="en-US" altLang="zh-CN" sz="2800" b="1" i="1" baseline="-25000" dirty="0"/>
              <a:t>3</a:t>
            </a:r>
            <a:r>
              <a:rPr lang="en-US" altLang="zh-CN" sz="2800" b="1" dirty="0"/>
              <a:t>=4;  </a:t>
            </a:r>
            <a:r>
              <a:rPr lang="en-US" altLang="zh-CN" sz="2800" b="1" i="1" dirty="0"/>
              <a:t>P</a:t>
            </a:r>
            <a:r>
              <a:rPr lang="en-US" altLang="zh-CN" sz="2800" b="1" i="1" baseline="-25000" dirty="0"/>
              <a:t>4</a:t>
            </a:r>
            <a:r>
              <a:rPr lang="en-US" altLang="zh-CN" sz="2800" b="1" dirty="0"/>
              <a:t>=11     Avg. (7+10+4+11)/4=8</a:t>
            </a:r>
          </a:p>
        </p:txBody>
      </p:sp>
      <p:grpSp>
        <p:nvGrpSpPr>
          <p:cNvPr id="349266" name="Group 82"/>
          <p:cNvGrpSpPr>
            <a:grpSpLocks/>
          </p:cNvGrpSpPr>
          <p:nvPr/>
        </p:nvGrpSpPr>
        <p:grpSpPr bwMode="auto">
          <a:xfrm>
            <a:off x="3575686" y="4149510"/>
            <a:ext cx="7515225" cy="852489"/>
            <a:chOff x="442" y="2819"/>
            <a:chExt cx="4734" cy="537"/>
          </a:xfrm>
        </p:grpSpPr>
        <p:sp>
          <p:nvSpPr>
            <p:cNvPr id="22540" name="Rectangle 47"/>
            <p:cNvSpPr>
              <a:spLocks noChangeArrowheads="1"/>
            </p:cNvSpPr>
            <p:nvPr/>
          </p:nvSpPr>
          <p:spPr bwMode="auto">
            <a:xfrm flipH="1">
              <a:off x="538" y="2836"/>
              <a:ext cx="4544" cy="2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41" name="Text Box 48"/>
            <p:cNvSpPr txBox="1">
              <a:spLocks noChangeArrowheads="1"/>
            </p:cNvSpPr>
            <p:nvPr/>
          </p:nvSpPr>
          <p:spPr bwMode="auto">
            <a:xfrm flipH="1">
              <a:off x="1190" y="2819"/>
              <a:ext cx="253"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latin typeface="+mn-lt"/>
                </a:rPr>
                <a:t>P</a:t>
              </a:r>
              <a:r>
                <a:rPr lang="en-US" altLang="zh-CN" sz="2000" b="1" baseline="-25000">
                  <a:latin typeface="+mn-lt"/>
                </a:rPr>
                <a:t>1</a:t>
              </a:r>
              <a:endParaRPr lang="en-US" altLang="zh-CN" sz="2000" b="1">
                <a:latin typeface="+mn-lt"/>
              </a:endParaRPr>
            </a:p>
          </p:txBody>
        </p:sp>
        <p:sp>
          <p:nvSpPr>
            <p:cNvPr id="22542" name="Text Box 49"/>
            <p:cNvSpPr txBox="1">
              <a:spLocks noChangeArrowheads="1"/>
            </p:cNvSpPr>
            <p:nvPr/>
          </p:nvSpPr>
          <p:spPr bwMode="auto">
            <a:xfrm flipH="1">
              <a:off x="2525" y="2819"/>
              <a:ext cx="253"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latin typeface="+mn-lt"/>
                </a:rPr>
                <a:t>P</a:t>
              </a:r>
              <a:r>
                <a:rPr lang="en-US" altLang="zh-CN" sz="2000" b="1" baseline="-25000">
                  <a:latin typeface="+mn-lt"/>
                </a:rPr>
                <a:t>3</a:t>
              </a:r>
              <a:endParaRPr lang="en-US" altLang="zh-CN" sz="2000" b="1">
                <a:latin typeface="+mn-lt"/>
              </a:endParaRPr>
            </a:p>
          </p:txBody>
        </p:sp>
        <p:sp>
          <p:nvSpPr>
            <p:cNvPr id="22543" name="Text Box 50"/>
            <p:cNvSpPr txBox="1">
              <a:spLocks noChangeArrowheads="1"/>
            </p:cNvSpPr>
            <p:nvPr/>
          </p:nvSpPr>
          <p:spPr bwMode="auto">
            <a:xfrm flipH="1">
              <a:off x="3264" y="2819"/>
              <a:ext cx="253"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latin typeface="+mn-lt"/>
                </a:rPr>
                <a:t>P</a:t>
              </a:r>
              <a:r>
                <a:rPr lang="en-US" altLang="zh-CN" sz="2000" b="1" baseline="-25000">
                  <a:latin typeface="+mn-lt"/>
                </a:rPr>
                <a:t>2</a:t>
              </a:r>
              <a:endParaRPr lang="en-US" altLang="zh-CN" sz="2000" b="1">
                <a:latin typeface="+mn-lt"/>
              </a:endParaRPr>
            </a:p>
          </p:txBody>
        </p:sp>
        <p:sp>
          <p:nvSpPr>
            <p:cNvPr id="22544" name="Line 51"/>
            <p:cNvSpPr>
              <a:spLocks noChangeShapeType="1"/>
            </p:cNvSpPr>
            <p:nvPr/>
          </p:nvSpPr>
          <p:spPr bwMode="auto">
            <a:xfrm flipH="1">
              <a:off x="5082" y="3089"/>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45" name="Line 52"/>
            <p:cNvSpPr>
              <a:spLocks noChangeShapeType="1"/>
            </p:cNvSpPr>
            <p:nvPr/>
          </p:nvSpPr>
          <p:spPr bwMode="auto">
            <a:xfrm flipH="1">
              <a:off x="538" y="3089"/>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46" name="Line 53"/>
            <p:cNvSpPr>
              <a:spLocks noChangeShapeType="1"/>
            </p:cNvSpPr>
            <p:nvPr/>
          </p:nvSpPr>
          <p:spPr bwMode="auto">
            <a:xfrm flipH="1">
              <a:off x="2795" y="2836"/>
              <a:ext cx="0" cy="2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47" name="Line 54"/>
            <p:cNvSpPr>
              <a:spLocks noChangeShapeType="1"/>
            </p:cNvSpPr>
            <p:nvPr/>
          </p:nvSpPr>
          <p:spPr bwMode="auto">
            <a:xfrm flipH="1">
              <a:off x="2514" y="2836"/>
              <a:ext cx="0" cy="2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48" name="Line 55"/>
            <p:cNvSpPr>
              <a:spLocks noChangeShapeType="1"/>
            </p:cNvSpPr>
            <p:nvPr/>
          </p:nvSpPr>
          <p:spPr bwMode="auto">
            <a:xfrm flipH="1">
              <a:off x="2514" y="3089"/>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49" name="Line 56"/>
            <p:cNvSpPr>
              <a:spLocks noChangeShapeType="1"/>
            </p:cNvSpPr>
            <p:nvPr/>
          </p:nvSpPr>
          <p:spPr bwMode="auto">
            <a:xfrm flipH="1">
              <a:off x="1094"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50" name="Text Box 57"/>
            <p:cNvSpPr txBox="1">
              <a:spLocks noChangeArrowheads="1"/>
            </p:cNvSpPr>
            <p:nvPr/>
          </p:nvSpPr>
          <p:spPr bwMode="auto">
            <a:xfrm flipH="1">
              <a:off x="2422" y="3105"/>
              <a:ext cx="20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cs typeface="Times New Roman" panose="02020603050405020304" pitchFamily="18" charset="0"/>
                </a:rPr>
                <a:t>7</a:t>
              </a:r>
            </a:p>
          </p:txBody>
        </p:sp>
        <p:sp>
          <p:nvSpPr>
            <p:cNvPr id="22551" name="Text Box 58"/>
            <p:cNvSpPr txBox="1">
              <a:spLocks noChangeArrowheads="1"/>
            </p:cNvSpPr>
            <p:nvPr/>
          </p:nvSpPr>
          <p:spPr bwMode="auto">
            <a:xfrm flipH="1">
              <a:off x="1022" y="3104"/>
              <a:ext cx="1045"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spcBef>
                  <a:spcPct val="50000"/>
                </a:spcBef>
              </a:pPr>
              <a:r>
                <a:rPr lang="en-US" altLang="zh-CN" sz="2000" b="1" dirty="0">
                  <a:cs typeface="Times New Roman" panose="02020603050405020304" pitchFamily="18" charset="0"/>
                </a:rPr>
                <a:t>2            4     5</a:t>
              </a:r>
            </a:p>
          </p:txBody>
        </p:sp>
        <p:sp>
          <p:nvSpPr>
            <p:cNvPr id="22552" name="Text Box 59"/>
            <p:cNvSpPr txBox="1">
              <a:spLocks noChangeArrowheads="1"/>
            </p:cNvSpPr>
            <p:nvPr/>
          </p:nvSpPr>
          <p:spPr bwMode="auto">
            <a:xfrm flipH="1">
              <a:off x="4898" y="3104"/>
              <a:ext cx="278"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cs typeface="Times New Roman" panose="02020603050405020304" pitchFamily="18" charset="0"/>
                </a:rPr>
                <a:t>16</a:t>
              </a:r>
            </a:p>
          </p:txBody>
        </p:sp>
        <p:sp>
          <p:nvSpPr>
            <p:cNvPr id="22553" name="Text Box 60"/>
            <p:cNvSpPr txBox="1">
              <a:spLocks noChangeArrowheads="1"/>
            </p:cNvSpPr>
            <p:nvPr/>
          </p:nvSpPr>
          <p:spPr bwMode="auto">
            <a:xfrm flipH="1">
              <a:off x="442" y="3105"/>
              <a:ext cx="20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dirty="0">
                  <a:cs typeface="Times New Roman" panose="02020603050405020304" pitchFamily="18" charset="0"/>
                </a:rPr>
                <a:t>0</a:t>
              </a:r>
            </a:p>
          </p:txBody>
        </p:sp>
        <p:sp>
          <p:nvSpPr>
            <p:cNvPr id="22554" name="Text Box 61"/>
            <p:cNvSpPr txBox="1">
              <a:spLocks noChangeArrowheads="1"/>
            </p:cNvSpPr>
            <p:nvPr/>
          </p:nvSpPr>
          <p:spPr bwMode="auto">
            <a:xfrm flipH="1">
              <a:off x="4354" y="2819"/>
              <a:ext cx="253"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latin typeface="+mn-lt"/>
                </a:rPr>
                <a:t>P</a:t>
              </a:r>
              <a:r>
                <a:rPr lang="en-US" altLang="zh-CN" sz="2000" b="1" baseline="-25000">
                  <a:latin typeface="+mn-lt"/>
                </a:rPr>
                <a:t>4</a:t>
              </a:r>
              <a:endParaRPr lang="en-US" altLang="zh-CN" sz="2000" b="1">
                <a:latin typeface="+mn-lt"/>
              </a:endParaRPr>
            </a:p>
          </p:txBody>
        </p:sp>
        <p:sp>
          <p:nvSpPr>
            <p:cNvPr id="22555" name="Line 62"/>
            <p:cNvSpPr>
              <a:spLocks noChangeShapeType="1"/>
            </p:cNvSpPr>
            <p:nvPr/>
          </p:nvSpPr>
          <p:spPr bwMode="auto">
            <a:xfrm flipH="1">
              <a:off x="3963" y="2836"/>
              <a:ext cx="0" cy="2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56" name="Line 63"/>
            <p:cNvSpPr>
              <a:spLocks noChangeShapeType="1"/>
            </p:cNvSpPr>
            <p:nvPr/>
          </p:nvSpPr>
          <p:spPr bwMode="auto">
            <a:xfrm flipH="1">
              <a:off x="801"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57" name="Line 64"/>
            <p:cNvSpPr>
              <a:spLocks noChangeShapeType="1"/>
            </p:cNvSpPr>
            <p:nvPr/>
          </p:nvSpPr>
          <p:spPr bwMode="auto">
            <a:xfrm flipH="1">
              <a:off x="1406"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58" name="Line 65"/>
            <p:cNvSpPr>
              <a:spLocks noChangeShapeType="1"/>
            </p:cNvSpPr>
            <p:nvPr/>
          </p:nvSpPr>
          <p:spPr bwMode="auto">
            <a:xfrm flipH="1">
              <a:off x="1689"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59" name="Line 66"/>
            <p:cNvSpPr>
              <a:spLocks noChangeShapeType="1"/>
            </p:cNvSpPr>
            <p:nvPr/>
          </p:nvSpPr>
          <p:spPr bwMode="auto">
            <a:xfrm flipH="1">
              <a:off x="1973"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60" name="Line 67"/>
            <p:cNvSpPr>
              <a:spLocks noChangeShapeType="1"/>
            </p:cNvSpPr>
            <p:nvPr/>
          </p:nvSpPr>
          <p:spPr bwMode="auto">
            <a:xfrm flipH="1">
              <a:off x="2228"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61" name="Text Box 69"/>
            <p:cNvSpPr txBox="1">
              <a:spLocks noChangeArrowheads="1"/>
            </p:cNvSpPr>
            <p:nvPr/>
          </p:nvSpPr>
          <p:spPr bwMode="auto">
            <a:xfrm flipH="1">
              <a:off x="2710" y="3105"/>
              <a:ext cx="204" cy="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cs typeface="Times New Roman" panose="02020603050405020304" pitchFamily="18" charset="0"/>
                </a:rPr>
                <a:t>8</a:t>
              </a:r>
            </a:p>
          </p:txBody>
        </p:sp>
        <p:sp>
          <p:nvSpPr>
            <p:cNvPr id="22562" name="Line 70"/>
            <p:cNvSpPr>
              <a:spLocks noChangeShapeType="1"/>
            </p:cNvSpPr>
            <p:nvPr/>
          </p:nvSpPr>
          <p:spPr bwMode="auto">
            <a:xfrm flipH="1">
              <a:off x="3107"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63" name="Line 71"/>
            <p:cNvSpPr>
              <a:spLocks noChangeShapeType="1"/>
            </p:cNvSpPr>
            <p:nvPr/>
          </p:nvSpPr>
          <p:spPr bwMode="auto">
            <a:xfrm flipH="1">
              <a:off x="3390"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64" name="Line 72"/>
            <p:cNvSpPr>
              <a:spLocks noChangeShapeType="1"/>
            </p:cNvSpPr>
            <p:nvPr/>
          </p:nvSpPr>
          <p:spPr bwMode="auto">
            <a:xfrm flipH="1">
              <a:off x="3674"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65" name="Line 73"/>
            <p:cNvSpPr>
              <a:spLocks noChangeShapeType="1"/>
            </p:cNvSpPr>
            <p:nvPr/>
          </p:nvSpPr>
          <p:spPr bwMode="auto">
            <a:xfrm flipH="1">
              <a:off x="3963" y="3089"/>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66" name="Text Box 74"/>
            <p:cNvSpPr txBox="1">
              <a:spLocks noChangeArrowheads="1"/>
            </p:cNvSpPr>
            <p:nvPr/>
          </p:nvSpPr>
          <p:spPr bwMode="auto">
            <a:xfrm flipH="1">
              <a:off x="3817" y="3104"/>
              <a:ext cx="278"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cs typeface="Times New Roman" panose="02020603050405020304" pitchFamily="18" charset="0"/>
                </a:rPr>
                <a:t>12</a:t>
              </a:r>
            </a:p>
          </p:txBody>
        </p:sp>
        <p:sp>
          <p:nvSpPr>
            <p:cNvPr id="22567" name="Line 75"/>
            <p:cNvSpPr>
              <a:spLocks noChangeShapeType="1"/>
            </p:cNvSpPr>
            <p:nvPr/>
          </p:nvSpPr>
          <p:spPr bwMode="auto">
            <a:xfrm flipH="1">
              <a:off x="4269"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68" name="Line 76"/>
            <p:cNvSpPr>
              <a:spLocks noChangeShapeType="1"/>
            </p:cNvSpPr>
            <p:nvPr/>
          </p:nvSpPr>
          <p:spPr bwMode="auto">
            <a:xfrm flipH="1">
              <a:off x="4553"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69" name="Line 77"/>
            <p:cNvSpPr>
              <a:spLocks noChangeShapeType="1"/>
            </p:cNvSpPr>
            <p:nvPr/>
          </p:nvSpPr>
          <p:spPr bwMode="auto">
            <a:xfrm flipH="1">
              <a:off x="4808" y="3042"/>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2570" name="Line 81"/>
            <p:cNvSpPr>
              <a:spLocks noChangeShapeType="1"/>
            </p:cNvSpPr>
            <p:nvPr/>
          </p:nvSpPr>
          <p:spPr bwMode="auto">
            <a:xfrm flipH="1">
              <a:off x="2795" y="3039"/>
              <a:ext cx="0" cy="9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grpSp>
      <p:pic>
        <p:nvPicPr>
          <p:cNvPr id="6" name="图片 5">
            <a:extLst>
              <a:ext uri="{FF2B5EF4-FFF2-40B4-BE49-F238E27FC236}">
                <a16:creationId xmlns:a16="http://schemas.microsoft.com/office/drawing/2014/main" id="{81655D33-BF3B-4150-B96A-A910A5AE7151}"/>
              </a:ext>
            </a:extLst>
          </p:cNvPr>
          <p:cNvPicPr>
            <a:picLocks noChangeAspect="1"/>
          </p:cNvPicPr>
          <p:nvPr/>
        </p:nvPicPr>
        <p:blipFill>
          <a:blip r:embed="rId2"/>
          <a:stretch>
            <a:fillRect/>
          </a:stretch>
        </p:blipFill>
        <p:spPr>
          <a:xfrm>
            <a:off x="359999" y="972000"/>
            <a:ext cx="2520000" cy="2520000"/>
          </a:xfrm>
          <a:prstGeom prst="rect">
            <a:avLst/>
          </a:prstGeom>
        </p:spPr>
      </p:pic>
      <p:sp>
        <p:nvSpPr>
          <p:cNvPr id="3" name="灯片编号占位符 3">
            <a:extLst>
              <a:ext uri="{FF2B5EF4-FFF2-40B4-BE49-F238E27FC236}">
                <a16:creationId xmlns:a16="http://schemas.microsoft.com/office/drawing/2014/main" id="{31E4860D-EFB8-4C9A-CD05-55EE06EF633D}"/>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18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9226"/>
                                        </p:tgtEl>
                                        <p:attrNameLst>
                                          <p:attrName>style.visibility</p:attrName>
                                        </p:attrNameLst>
                                      </p:cBhvr>
                                      <p:to>
                                        <p:strVal val="visible"/>
                                      </p:to>
                                    </p:set>
                                    <p:animEffect transition="in" filter="wipe(left)">
                                      <p:cBhvr>
                                        <p:cTn id="7" dur="500"/>
                                        <p:tgtEl>
                                          <p:spTgt spid="3492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9227"/>
                                        </p:tgtEl>
                                        <p:attrNameLst>
                                          <p:attrName>style.visibility</p:attrName>
                                        </p:attrNameLst>
                                      </p:cBhvr>
                                      <p:to>
                                        <p:strVal val="visible"/>
                                      </p:to>
                                    </p:set>
                                    <p:animEffect transition="in" filter="wipe(left)">
                                      <p:cBhvr>
                                        <p:cTn id="12" dur="500"/>
                                        <p:tgtEl>
                                          <p:spTgt spid="3492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9228"/>
                                        </p:tgtEl>
                                        <p:attrNameLst>
                                          <p:attrName>style.visibility</p:attrName>
                                        </p:attrNameLst>
                                      </p:cBhvr>
                                      <p:to>
                                        <p:strVal val="visible"/>
                                      </p:to>
                                    </p:set>
                                    <p:animEffect transition="in" filter="wipe(left)">
                                      <p:cBhvr>
                                        <p:cTn id="17" dur="500"/>
                                        <p:tgtEl>
                                          <p:spTgt spid="3492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9229"/>
                                        </p:tgtEl>
                                        <p:attrNameLst>
                                          <p:attrName>style.visibility</p:attrName>
                                        </p:attrNameLst>
                                      </p:cBhvr>
                                      <p:to>
                                        <p:strVal val="visible"/>
                                      </p:to>
                                    </p:set>
                                    <p:animEffect transition="in" filter="wipe(left)">
                                      <p:cBhvr>
                                        <p:cTn id="22" dur="500"/>
                                        <p:tgtEl>
                                          <p:spTgt spid="3492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49266"/>
                                        </p:tgtEl>
                                        <p:attrNameLst>
                                          <p:attrName>style.visibility</p:attrName>
                                        </p:attrNameLst>
                                      </p:cBhvr>
                                      <p:to>
                                        <p:strVal val="visible"/>
                                      </p:to>
                                    </p:set>
                                    <p:animEffect transition="in" filter="wipe(left)">
                                      <p:cBhvr>
                                        <p:cTn id="27" dur="500"/>
                                        <p:tgtEl>
                                          <p:spTgt spid="34926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9262"/>
                                        </p:tgtEl>
                                        <p:attrNameLst>
                                          <p:attrName>style.visibility</p:attrName>
                                        </p:attrNameLst>
                                      </p:cBhvr>
                                      <p:to>
                                        <p:strVal val="visible"/>
                                      </p:to>
                                    </p:set>
                                    <p:animEffect transition="in" filter="wipe(left)">
                                      <p:cBhvr>
                                        <p:cTn id="32" dur="500"/>
                                        <p:tgtEl>
                                          <p:spTgt spid="3492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9226" grpId="0" animBg="1"/>
      <p:bldP spid="349227" grpId="0" animBg="1"/>
      <p:bldP spid="349228" grpId="0" animBg="1"/>
      <p:bldP spid="349229" grpId="0" animBg="1"/>
      <p:bldP spid="3492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23175CC-C810-4614-825B-30619F726F7B}"/>
              </a:ext>
            </a:extLst>
          </p:cNvPr>
          <p:cNvPicPr>
            <a:picLocks noChangeAspect="1"/>
          </p:cNvPicPr>
          <p:nvPr/>
        </p:nvPicPr>
        <p:blipFill>
          <a:blip r:embed="rId2"/>
          <a:stretch>
            <a:fillRect/>
          </a:stretch>
        </p:blipFill>
        <p:spPr>
          <a:xfrm>
            <a:off x="3306650" y="1673805"/>
            <a:ext cx="8640000" cy="2664337"/>
          </a:xfrm>
          <a:prstGeom prst="rect">
            <a:avLst/>
          </a:prstGeom>
        </p:spPr>
      </p:pic>
      <p:sp>
        <p:nvSpPr>
          <p:cNvPr id="24579" name="Rectangle 2"/>
          <p:cNvSpPr>
            <a:spLocks noGrp="1" noChangeArrowheads="1"/>
          </p:cNvSpPr>
          <p:nvPr>
            <p:ph type="title"/>
          </p:nvPr>
        </p:nvSpPr>
        <p:spPr>
          <a:solidFill>
            <a:srgbClr val="002060"/>
          </a:solidFill>
        </p:spPr>
        <p:txBody>
          <a:bodyPr/>
          <a:lstStyle/>
          <a:p>
            <a:pPr eaLnBrk="1" hangingPunct="1"/>
            <a:r>
              <a:rPr lang="en-US" altLang="zh-CN" dirty="0"/>
              <a:t>Example of Preemptive SJF--SRTF</a:t>
            </a:r>
          </a:p>
        </p:txBody>
      </p:sp>
      <p:sp>
        <p:nvSpPr>
          <p:cNvPr id="350248" name="Rectangle 40"/>
          <p:cNvSpPr>
            <a:spLocks noChangeArrowheads="1"/>
          </p:cNvSpPr>
          <p:nvPr/>
        </p:nvSpPr>
        <p:spPr bwMode="auto">
          <a:xfrm>
            <a:off x="3746763" y="1945421"/>
            <a:ext cx="900112" cy="2520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49" name="Rectangle 41"/>
          <p:cNvSpPr>
            <a:spLocks noChangeArrowheads="1"/>
          </p:cNvSpPr>
          <p:nvPr/>
        </p:nvSpPr>
        <p:spPr bwMode="auto">
          <a:xfrm>
            <a:off x="5546988" y="2906970"/>
            <a:ext cx="450850" cy="2520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50" name="Rectangle 42"/>
          <p:cNvSpPr>
            <a:spLocks noChangeArrowheads="1"/>
          </p:cNvSpPr>
          <p:nvPr/>
        </p:nvSpPr>
        <p:spPr bwMode="auto">
          <a:xfrm>
            <a:off x="4646876" y="2411915"/>
            <a:ext cx="900113" cy="2520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51" name="Rectangle 43"/>
          <p:cNvSpPr>
            <a:spLocks noChangeArrowheads="1"/>
          </p:cNvSpPr>
          <p:nvPr/>
        </p:nvSpPr>
        <p:spPr bwMode="auto">
          <a:xfrm>
            <a:off x="6896364" y="3338990"/>
            <a:ext cx="1800225" cy="2520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284" name="Rectangle 76"/>
          <p:cNvSpPr>
            <a:spLocks noChangeArrowheads="1"/>
          </p:cNvSpPr>
          <p:nvPr/>
        </p:nvSpPr>
        <p:spPr bwMode="auto">
          <a:xfrm>
            <a:off x="406400" y="5454225"/>
            <a:ext cx="11540250" cy="108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457200" indent="-457200">
              <a:spcBef>
                <a:spcPct val="20000"/>
              </a:spcBef>
              <a:buClr>
                <a:srgbClr val="0033CC"/>
              </a:buClr>
              <a:buSzPct val="80000"/>
              <a:buFont typeface="Wingdings" panose="05000000000000000000" pitchFamily="2" charset="2"/>
              <a:buChar char="n"/>
              <a:tabLst>
                <a:tab pos="1603375" algn="ctr"/>
                <a:tab pos="3254375" algn="ctr"/>
                <a:tab pos="5143500" algn="ctr"/>
              </a:tabLst>
            </a:pPr>
            <a:r>
              <a:rPr lang="en-US" altLang="zh-CN" sz="2800" b="1" dirty="0"/>
              <a:t>Waiting time for  </a:t>
            </a:r>
            <a:r>
              <a:rPr lang="en-US" altLang="zh-CN" sz="2800" b="1" i="1" dirty="0"/>
              <a:t>P</a:t>
            </a:r>
            <a:r>
              <a:rPr lang="en-US" altLang="zh-CN" sz="2800" b="1" i="1" baseline="-25000" dirty="0"/>
              <a:t>1</a:t>
            </a:r>
            <a:r>
              <a:rPr lang="en-US" altLang="zh-CN" sz="2800" b="1" dirty="0"/>
              <a:t>=9;  </a:t>
            </a:r>
            <a:r>
              <a:rPr lang="en-US" altLang="zh-CN" sz="2800" b="1" i="1" dirty="0"/>
              <a:t>P</a:t>
            </a:r>
            <a:r>
              <a:rPr lang="en-US" altLang="zh-CN" sz="2800" b="1" i="1" baseline="-25000" dirty="0"/>
              <a:t>2</a:t>
            </a:r>
            <a:r>
              <a:rPr lang="en-US" altLang="zh-CN" sz="2800" b="1" dirty="0"/>
              <a:t>=1;  </a:t>
            </a:r>
            <a:r>
              <a:rPr lang="en-US" altLang="zh-CN" sz="2800" b="1" i="1" dirty="0"/>
              <a:t>P</a:t>
            </a:r>
            <a:r>
              <a:rPr lang="en-US" altLang="zh-CN" sz="2800" b="1" i="1" baseline="-25000" dirty="0"/>
              <a:t>3</a:t>
            </a:r>
            <a:r>
              <a:rPr lang="en-US" altLang="zh-CN" sz="2800" b="1" dirty="0"/>
              <a:t>=0;  </a:t>
            </a:r>
            <a:r>
              <a:rPr lang="en-US" altLang="zh-CN" sz="2800" b="1" i="1" dirty="0"/>
              <a:t>P</a:t>
            </a:r>
            <a:r>
              <a:rPr lang="en-US" altLang="zh-CN" sz="2800" b="1" i="1" baseline="-25000" dirty="0"/>
              <a:t>4</a:t>
            </a:r>
            <a:r>
              <a:rPr lang="en-US" altLang="zh-CN" sz="2800" b="1" dirty="0"/>
              <a:t>=2      Avg. (9 + 1 + 0 +2)/4 = 3</a:t>
            </a:r>
          </a:p>
          <a:p>
            <a:pPr marL="457200" indent="-457200">
              <a:spcBef>
                <a:spcPct val="20000"/>
              </a:spcBef>
              <a:buClr>
                <a:srgbClr val="0033CC"/>
              </a:buClr>
              <a:buSzPct val="80000"/>
              <a:buFont typeface="Wingdings" panose="05000000000000000000" pitchFamily="2" charset="2"/>
              <a:buChar char="n"/>
              <a:tabLst>
                <a:tab pos="1603375" algn="ctr"/>
                <a:tab pos="3254375" algn="ctr"/>
                <a:tab pos="5143500" algn="ctr"/>
              </a:tabLst>
            </a:pPr>
            <a:r>
              <a:rPr lang="en-US" altLang="zh-CN" sz="2800" b="1" dirty="0"/>
              <a:t>turnaround time   </a:t>
            </a:r>
            <a:r>
              <a:rPr lang="en-US" altLang="zh-CN" sz="2800" b="1" i="1" dirty="0"/>
              <a:t>P</a:t>
            </a:r>
            <a:r>
              <a:rPr lang="en-US" altLang="zh-CN" sz="2800" b="1" i="1" baseline="-25000" dirty="0"/>
              <a:t>1</a:t>
            </a:r>
            <a:r>
              <a:rPr lang="en-US" altLang="zh-CN" sz="2800" b="1" dirty="0"/>
              <a:t>=16;  </a:t>
            </a:r>
            <a:r>
              <a:rPr lang="en-US" altLang="zh-CN" sz="2800" b="1" i="1" dirty="0"/>
              <a:t>P</a:t>
            </a:r>
            <a:r>
              <a:rPr lang="en-US" altLang="zh-CN" sz="2800" b="1" i="1" baseline="-25000" dirty="0"/>
              <a:t>2</a:t>
            </a:r>
            <a:r>
              <a:rPr lang="en-US" altLang="zh-CN" sz="2800" b="1" dirty="0"/>
              <a:t>=5;  </a:t>
            </a:r>
            <a:r>
              <a:rPr lang="en-US" altLang="zh-CN" sz="2800" b="1" i="1" dirty="0"/>
              <a:t>P</a:t>
            </a:r>
            <a:r>
              <a:rPr lang="en-US" altLang="zh-CN" sz="2800" b="1" i="1" baseline="-25000" dirty="0"/>
              <a:t>3</a:t>
            </a:r>
            <a:r>
              <a:rPr lang="en-US" altLang="zh-CN" sz="2800" b="1" dirty="0"/>
              <a:t>=1;  </a:t>
            </a:r>
            <a:r>
              <a:rPr lang="en-US" altLang="zh-CN" sz="2800" b="1" i="1" dirty="0"/>
              <a:t>P</a:t>
            </a:r>
            <a:r>
              <a:rPr lang="en-US" altLang="zh-CN" sz="2800" b="1" i="1" baseline="-25000" dirty="0"/>
              <a:t>4</a:t>
            </a:r>
            <a:r>
              <a:rPr lang="en-US" altLang="zh-CN" sz="2800" b="1" dirty="0"/>
              <a:t>=6   Avg. (16+5+1+6)/4=7</a:t>
            </a:r>
          </a:p>
        </p:txBody>
      </p:sp>
      <p:grpSp>
        <p:nvGrpSpPr>
          <p:cNvPr id="350323" name="Group 115"/>
          <p:cNvGrpSpPr>
            <a:grpSpLocks/>
          </p:cNvGrpSpPr>
          <p:nvPr/>
        </p:nvGrpSpPr>
        <p:grpSpPr bwMode="auto">
          <a:xfrm>
            <a:off x="3619807" y="4417518"/>
            <a:ext cx="7573650" cy="935036"/>
            <a:chOff x="449" y="2886"/>
            <a:chExt cx="4744" cy="589"/>
          </a:xfrm>
        </p:grpSpPr>
        <p:sp>
          <p:nvSpPr>
            <p:cNvPr id="24590" name="Rectangle 78"/>
            <p:cNvSpPr>
              <a:spLocks noChangeArrowheads="1"/>
            </p:cNvSpPr>
            <p:nvPr/>
          </p:nvSpPr>
          <p:spPr bwMode="auto">
            <a:xfrm flipH="1">
              <a:off x="541" y="2903"/>
              <a:ext cx="4519" cy="269"/>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591" name="Text Box 79"/>
            <p:cNvSpPr txBox="1">
              <a:spLocks noChangeArrowheads="1"/>
            </p:cNvSpPr>
            <p:nvPr/>
          </p:nvSpPr>
          <p:spPr bwMode="auto">
            <a:xfrm flipH="1">
              <a:off x="652" y="2886"/>
              <a:ext cx="251"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latin typeface="+mn-lt"/>
                </a:rPr>
                <a:t>P</a:t>
              </a:r>
              <a:r>
                <a:rPr lang="en-US" altLang="zh-CN" sz="2000" b="1" baseline="-25000">
                  <a:latin typeface="+mn-lt"/>
                </a:rPr>
                <a:t>1</a:t>
              </a:r>
              <a:endParaRPr lang="en-US" altLang="zh-CN" sz="2000" b="1">
                <a:latin typeface="+mn-lt"/>
              </a:endParaRPr>
            </a:p>
          </p:txBody>
        </p:sp>
        <p:sp>
          <p:nvSpPr>
            <p:cNvPr id="24592" name="Text Box 80"/>
            <p:cNvSpPr txBox="1">
              <a:spLocks noChangeArrowheads="1"/>
            </p:cNvSpPr>
            <p:nvPr/>
          </p:nvSpPr>
          <p:spPr bwMode="auto">
            <a:xfrm flipH="1">
              <a:off x="1705" y="2886"/>
              <a:ext cx="251"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latin typeface="+mn-lt"/>
                </a:rPr>
                <a:t>P</a:t>
              </a:r>
              <a:r>
                <a:rPr lang="en-US" altLang="zh-CN" sz="2000" b="1" baseline="-25000">
                  <a:latin typeface="+mn-lt"/>
                </a:rPr>
                <a:t>3</a:t>
              </a:r>
              <a:endParaRPr lang="en-US" altLang="zh-CN" sz="2000" b="1">
                <a:latin typeface="+mn-lt"/>
              </a:endParaRPr>
            </a:p>
          </p:txBody>
        </p:sp>
        <p:sp>
          <p:nvSpPr>
            <p:cNvPr id="24593" name="Text Box 81"/>
            <p:cNvSpPr txBox="1">
              <a:spLocks noChangeArrowheads="1"/>
            </p:cNvSpPr>
            <p:nvPr/>
          </p:nvSpPr>
          <p:spPr bwMode="auto">
            <a:xfrm flipH="1">
              <a:off x="1271" y="2886"/>
              <a:ext cx="251"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latin typeface="+mn-lt"/>
                </a:rPr>
                <a:t>P</a:t>
              </a:r>
              <a:r>
                <a:rPr lang="en-US" altLang="zh-CN" sz="2000" b="1" baseline="-25000">
                  <a:latin typeface="+mn-lt"/>
                </a:rPr>
                <a:t>2</a:t>
              </a:r>
              <a:endParaRPr lang="en-US" altLang="zh-CN" sz="2000" b="1">
                <a:latin typeface="+mn-lt"/>
              </a:endParaRPr>
            </a:p>
          </p:txBody>
        </p:sp>
        <p:sp>
          <p:nvSpPr>
            <p:cNvPr id="24594" name="Line 82"/>
            <p:cNvSpPr>
              <a:spLocks noChangeShapeType="1"/>
            </p:cNvSpPr>
            <p:nvPr/>
          </p:nvSpPr>
          <p:spPr bwMode="auto">
            <a:xfrm flipH="1">
              <a:off x="5063" y="3111"/>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595" name="Line 83"/>
            <p:cNvSpPr>
              <a:spLocks noChangeShapeType="1"/>
            </p:cNvSpPr>
            <p:nvPr/>
          </p:nvSpPr>
          <p:spPr bwMode="auto">
            <a:xfrm flipH="1">
              <a:off x="541" y="3172"/>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596" name="Line 84"/>
            <p:cNvSpPr>
              <a:spLocks noChangeShapeType="1"/>
            </p:cNvSpPr>
            <p:nvPr/>
          </p:nvSpPr>
          <p:spPr bwMode="auto">
            <a:xfrm flipH="1">
              <a:off x="2524" y="2903"/>
              <a:ext cx="0"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597" name="Line 85"/>
            <p:cNvSpPr>
              <a:spLocks noChangeShapeType="1"/>
            </p:cNvSpPr>
            <p:nvPr/>
          </p:nvSpPr>
          <p:spPr bwMode="auto">
            <a:xfrm flipH="1">
              <a:off x="1115" y="2897"/>
              <a:ext cx="0" cy="4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598" name="Line 86"/>
            <p:cNvSpPr>
              <a:spLocks noChangeShapeType="1"/>
            </p:cNvSpPr>
            <p:nvPr/>
          </p:nvSpPr>
          <p:spPr bwMode="auto">
            <a:xfrm flipH="1">
              <a:off x="2256" y="3172"/>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599" name="Text Box 87"/>
            <p:cNvSpPr txBox="1">
              <a:spLocks noChangeArrowheads="1"/>
            </p:cNvSpPr>
            <p:nvPr/>
          </p:nvSpPr>
          <p:spPr bwMode="auto">
            <a:xfrm flipH="1">
              <a:off x="1574" y="3222"/>
              <a:ext cx="19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cs typeface="Times New Roman" panose="02020603050405020304" pitchFamily="18" charset="0"/>
                </a:rPr>
                <a:t>4</a:t>
              </a:r>
            </a:p>
          </p:txBody>
        </p:sp>
        <p:sp>
          <p:nvSpPr>
            <p:cNvPr id="24600" name="Text Box 88"/>
            <p:cNvSpPr txBox="1">
              <a:spLocks noChangeArrowheads="1"/>
            </p:cNvSpPr>
            <p:nvPr/>
          </p:nvSpPr>
          <p:spPr bwMode="auto">
            <a:xfrm flipH="1">
              <a:off x="1007" y="3222"/>
              <a:ext cx="19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dirty="0">
                  <a:cs typeface="Times New Roman" panose="02020603050405020304" pitchFamily="18" charset="0"/>
                </a:rPr>
                <a:t>2</a:t>
              </a:r>
            </a:p>
          </p:txBody>
        </p:sp>
        <p:sp>
          <p:nvSpPr>
            <p:cNvPr id="24601" name="Text Box 89"/>
            <p:cNvSpPr txBox="1">
              <a:spLocks noChangeArrowheads="1"/>
            </p:cNvSpPr>
            <p:nvPr/>
          </p:nvSpPr>
          <p:spPr bwMode="auto">
            <a:xfrm flipH="1">
              <a:off x="3517" y="3189"/>
              <a:ext cx="267"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cs typeface="Times New Roman" panose="02020603050405020304" pitchFamily="18" charset="0"/>
                </a:rPr>
                <a:t>11</a:t>
              </a:r>
            </a:p>
          </p:txBody>
        </p:sp>
        <p:sp>
          <p:nvSpPr>
            <p:cNvPr id="24602" name="Text Box 90"/>
            <p:cNvSpPr txBox="1">
              <a:spLocks noChangeArrowheads="1"/>
            </p:cNvSpPr>
            <p:nvPr/>
          </p:nvSpPr>
          <p:spPr bwMode="auto">
            <a:xfrm flipH="1">
              <a:off x="449" y="3195"/>
              <a:ext cx="19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dirty="0">
                  <a:cs typeface="Times New Roman" panose="02020603050405020304" pitchFamily="18" charset="0"/>
                </a:rPr>
                <a:t>0</a:t>
              </a:r>
            </a:p>
          </p:txBody>
        </p:sp>
        <p:sp>
          <p:nvSpPr>
            <p:cNvPr id="24603" name="Text Box 91"/>
            <p:cNvSpPr txBox="1">
              <a:spLocks noChangeArrowheads="1"/>
            </p:cNvSpPr>
            <p:nvPr/>
          </p:nvSpPr>
          <p:spPr bwMode="auto">
            <a:xfrm flipH="1">
              <a:off x="2983" y="2886"/>
              <a:ext cx="251"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latin typeface="+mn-lt"/>
                </a:rPr>
                <a:t>P</a:t>
              </a:r>
              <a:r>
                <a:rPr lang="en-US" altLang="zh-CN" sz="2000" b="1" baseline="-25000">
                  <a:latin typeface="+mn-lt"/>
                </a:rPr>
                <a:t>4</a:t>
              </a:r>
              <a:endParaRPr lang="en-US" altLang="zh-CN" sz="2000" b="1">
                <a:latin typeface="+mn-lt"/>
              </a:endParaRPr>
            </a:p>
          </p:txBody>
        </p:sp>
        <p:sp>
          <p:nvSpPr>
            <p:cNvPr id="24604" name="Line 92"/>
            <p:cNvSpPr>
              <a:spLocks noChangeShapeType="1"/>
            </p:cNvSpPr>
            <p:nvPr/>
          </p:nvSpPr>
          <p:spPr bwMode="auto">
            <a:xfrm flipH="1">
              <a:off x="3657" y="2903"/>
              <a:ext cx="0" cy="269"/>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05" name="Line 93"/>
            <p:cNvSpPr>
              <a:spLocks noChangeShapeType="1"/>
            </p:cNvSpPr>
            <p:nvPr/>
          </p:nvSpPr>
          <p:spPr bwMode="auto">
            <a:xfrm flipH="1">
              <a:off x="839" y="3122"/>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06" name="Line 94"/>
            <p:cNvSpPr>
              <a:spLocks noChangeShapeType="1"/>
            </p:cNvSpPr>
            <p:nvPr/>
          </p:nvSpPr>
          <p:spPr bwMode="auto">
            <a:xfrm flipH="1">
              <a:off x="1407" y="3122"/>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07" name="Line 95"/>
            <p:cNvSpPr>
              <a:spLocks noChangeShapeType="1"/>
            </p:cNvSpPr>
            <p:nvPr/>
          </p:nvSpPr>
          <p:spPr bwMode="auto">
            <a:xfrm flipH="1">
              <a:off x="2823" y="3124"/>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08" name="Text Box 96"/>
            <p:cNvSpPr txBox="1">
              <a:spLocks noChangeArrowheads="1"/>
            </p:cNvSpPr>
            <p:nvPr/>
          </p:nvSpPr>
          <p:spPr bwMode="auto">
            <a:xfrm flipH="1">
              <a:off x="1893" y="3222"/>
              <a:ext cx="19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cs typeface="Times New Roman" panose="02020603050405020304" pitchFamily="18" charset="0"/>
                </a:rPr>
                <a:t>5</a:t>
              </a:r>
            </a:p>
          </p:txBody>
        </p:sp>
        <p:sp>
          <p:nvSpPr>
            <p:cNvPr id="24609" name="Line 97"/>
            <p:cNvSpPr>
              <a:spLocks noChangeShapeType="1"/>
            </p:cNvSpPr>
            <p:nvPr/>
          </p:nvSpPr>
          <p:spPr bwMode="auto">
            <a:xfrm flipH="1">
              <a:off x="3107" y="3122"/>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10" name="Line 98"/>
            <p:cNvSpPr>
              <a:spLocks noChangeShapeType="1"/>
            </p:cNvSpPr>
            <p:nvPr/>
          </p:nvSpPr>
          <p:spPr bwMode="auto">
            <a:xfrm flipH="1">
              <a:off x="3362" y="3122"/>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11" name="Text Box 101"/>
            <p:cNvSpPr txBox="1">
              <a:spLocks noChangeArrowheads="1"/>
            </p:cNvSpPr>
            <p:nvPr/>
          </p:nvSpPr>
          <p:spPr bwMode="auto">
            <a:xfrm flipH="1">
              <a:off x="2430" y="3223"/>
              <a:ext cx="19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cs typeface="Times New Roman" panose="02020603050405020304" pitchFamily="18" charset="0"/>
                </a:rPr>
                <a:t>7</a:t>
              </a:r>
            </a:p>
          </p:txBody>
        </p:sp>
        <p:sp>
          <p:nvSpPr>
            <p:cNvPr id="24612" name="Line 102"/>
            <p:cNvSpPr>
              <a:spLocks noChangeShapeType="1"/>
            </p:cNvSpPr>
            <p:nvPr/>
          </p:nvSpPr>
          <p:spPr bwMode="auto">
            <a:xfrm flipH="1">
              <a:off x="3957" y="3122"/>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13" name="Line 103"/>
            <p:cNvSpPr>
              <a:spLocks noChangeShapeType="1"/>
            </p:cNvSpPr>
            <p:nvPr/>
          </p:nvSpPr>
          <p:spPr bwMode="auto">
            <a:xfrm flipH="1">
              <a:off x="4241" y="3122"/>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14" name="Line 104"/>
            <p:cNvSpPr>
              <a:spLocks noChangeShapeType="1"/>
            </p:cNvSpPr>
            <p:nvPr/>
          </p:nvSpPr>
          <p:spPr bwMode="auto">
            <a:xfrm flipH="1">
              <a:off x="4524" y="3122"/>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15" name="Line 105"/>
            <p:cNvSpPr>
              <a:spLocks noChangeShapeType="1"/>
            </p:cNvSpPr>
            <p:nvPr/>
          </p:nvSpPr>
          <p:spPr bwMode="auto">
            <a:xfrm flipH="1">
              <a:off x="1666" y="2897"/>
              <a:ext cx="0" cy="4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16" name="Line 106"/>
            <p:cNvSpPr>
              <a:spLocks noChangeShapeType="1"/>
            </p:cNvSpPr>
            <p:nvPr/>
          </p:nvSpPr>
          <p:spPr bwMode="auto">
            <a:xfrm flipH="1">
              <a:off x="1973" y="2897"/>
              <a:ext cx="0" cy="40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17" name="Text Box 107"/>
            <p:cNvSpPr txBox="1">
              <a:spLocks noChangeArrowheads="1"/>
            </p:cNvSpPr>
            <p:nvPr/>
          </p:nvSpPr>
          <p:spPr bwMode="auto">
            <a:xfrm flipH="1">
              <a:off x="2130" y="2886"/>
              <a:ext cx="251"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latin typeface="+mn-lt"/>
                </a:rPr>
                <a:t>P</a:t>
              </a:r>
              <a:r>
                <a:rPr lang="en-US" altLang="zh-CN" sz="2000" b="1" baseline="-25000">
                  <a:latin typeface="+mn-lt"/>
                </a:rPr>
                <a:t>2</a:t>
              </a:r>
              <a:endParaRPr lang="en-US" altLang="zh-CN" sz="2000" b="1">
                <a:latin typeface="+mn-lt"/>
              </a:endParaRPr>
            </a:p>
          </p:txBody>
        </p:sp>
        <p:sp>
          <p:nvSpPr>
            <p:cNvPr id="24618" name="Text Box 108"/>
            <p:cNvSpPr txBox="1">
              <a:spLocks noChangeArrowheads="1"/>
            </p:cNvSpPr>
            <p:nvPr/>
          </p:nvSpPr>
          <p:spPr bwMode="auto">
            <a:xfrm flipH="1">
              <a:off x="4302" y="2886"/>
              <a:ext cx="251"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latin typeface="+mn-lt"/>
                </a:rPr>
                <a:t>P</a:t>
              </a:r>
              <a:r>
                <a:rPr lang="en-US" altLang="zh-CN" sz="2000" b="1" baseline="-25000">
                  <a:latin typeface="+mn-lt"/>
                </a:rPr>
                <a:t>1</a:t>
              </a:r>
              <a:endParaRPr lang="en-US" altLang="zh-CN" sz="2000" b="1">
                <a:latin typeface="+mn-lt"/>
              </a:endParaRPr>
            </a:p>
          </p:txBody>
        </p:sp>
        <p:sp>
          <p:nvSpPr>
            <p:cNvPr id="24619" name="Line 109"/>
            <p:cNvSpPr>
              <a:spLocks noChangeShapeType="1"/>
            </p:cNvSpPr>
            <p:nvPr/>
          </p:nvSpPr>
          <p:spPr bwMode="auto">
            <a:xfrm flipH="1">
              <a:off x="4808" y="3124"/>
              <a:ext cx="0" cy="10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mn-lt"/>
              </a:endParaRPr>
            </a:p>
          </p:txBody>
        </p:sp>
        <p:sp>
          <p:nvSpPr>
            <p:cNvPr id="24620" name="Text Box 110"/>
            <p:cNvSpPr txBox="1">
              <a:spLocks noChangeArrowheads="1"/>
            </p:cNvSpPr>
            <p:nvPr/>
          </p:nvSpPr>
          <p:spPr bwMode="auto">
            <a:xfrm flipH="1">
              <a:off x="4917" y="3189"/>
              <a:ext cx="276" cy="25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algn="ctr" eaLnBrk="1" hangingPunct="1">
                <a:spcBef>
                  <a:spcPct val="50000"/>
                </a:spcBef>
              </a:pPr>
              <a:r>
                <a:rPr lang="en-US" altLang="zh-CN" sz="2000" b="1">
                  <a:cs typeface="Times New Roman" panose="02020603050405020304" pitchFamily="18" charset="0"/>
                </a:rPr>
                <a:t>16</a:t>
              </a:r>
            </a:p>
          </p:txBody>
        </p:sp>
      </p:grpSp>
      <p:sp>
        <p:nvSpPr>
          <p:cNvPr id="350319" name="Rectangle 111"/>
          <p:cNvSpPr>
            <a:spLocks noChangeArrowheads="1"/>
          </p:cNvSpPr>
          <p:nvPr/>
        </p:nvSpPr>
        <p:spPr bwMode="auto">
          <a:xfrm>
            <a:off x="5996251" y="2411915"/>
            <a:ext cx="900113" cy="2520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0320" name="Rectangle 112"/>
          <p:cNvSpPr>
            <a:spLocks noChangeArrowheads="1"/>
          </p:cNvSpPr>
          <p:nvPr/>
        </p:nvSpPr>
        <p:spPr bwMode="auto">
          <a:xfrm>
            <a:off x="8696589" y="1943835"/>
            <a:ext cx="2251075" cy="2520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 name="组合 8"/>
          <p:cNvGrpSpPr/>
          <p:nvPr/>
        </p:nvGrpSpPr>
        <p:grpSpPr>
          <a:xfrm>
            <a:off x="3251464" y="998731"/>
            <a:ext cx="892783" cy="461665"/>
            <a:chOff x="341313" y="1032120"/>
            <a:chExt cx="892783" cy="461665"/>
          </a:xfrm>
        </p:grpSpPr>
        <p:cxnSp>
          <p:nvCxnSpPr>
            <p:cNvPr id="3" name="直接连接符 2"/>
            <p:cNvCxnSpPr/>
            <p:nvPr/>
          </p:nvCxnSpPr>
          <p:spPr bwMode="auto">
            <a:xfrm>
              <a:off x="341313" y="1088740"/>
              <a:ext cx="63976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4" name="直接连接符 83"/>
            <p:cNvCxnSpPr/>
            <p:nvPr/>
          </p:nvCxnSpPr>
          <p:spPr bwMode="auto">
            <a:xfrm>
              <a:off x="341530" y="1493785"/>
              <a:ext cx="63976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直接箭头连接符 6"/>
            <p:cNvCxnSpPr/>
            <p:nvPr/>
          </p:nvCxnSpPr>
          <p:spPr bwMode="auto">
            <a:xfrm>
              <a:off x="981292" y="1268760"/>
              <a:ext cx="252804"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 name="TextBox 7"/>
            <p:cNvSpPr txBox="1"/>
            <p:nvPr/>
          </p:nvSpPr>
          <p:spPr>
            <a:xfrm>
              <a:off x="602830" y="1032120"/>
              <a:ext cx="458780" cy="461665"/>
            </a:xfrm>
            <a:prstGeom prst="rect">
              <a:avLst/>
            </a:prstGeom>
            <a:noFill/>
          </p:spPr>
          <p:txBody>
            <a:bodyPr wrap="none" rtlCol="0">
              <a:spAutoFit/>
            </a:bodyPr>
            <a:lstStyle/>
            <a:p>
              <a:r>
                <a:rPr lang="en-US" altLang="zh-CN" dirty="0"/>
                <a:t>P</a:t>
              </a:r>
              <a:r>
                <a:rPr lang="en-US" altLang="zh-CN" baseline="-25000" dirty="0"/>
                <a:t>1</a:t>
              </a:r>
              <a:endParaRPr lang="zh-CN" altLang="en-US" baseline="-25000" dirty="0"/>
            </a:p>
          </p:txBody>
        </p:sp>
      </p:grpSp>
      <p:grpSp>
        <p:nvGrpSpPr>
          <p:cNvPr id="92" name="组合 91"/>
          <p:cNvGrpSpPr/>
          <p:nvPr/>
        </p:nvGrpSpPr>
        <p:grpSpPr>
          <a:xfrm>
            <a:off x="5060885" y="998731"/>
            <a:ext cx="982323" cy="461665"/>
            <a:chOff x="251773" y="1032120"/>
            <a:chExt cx="982323" cy="461665"/>
          </a:xfrm>
        </p:grpSpPr>
        <p:cxnSp>
          <p:nvCxnSpPr>
            <p:cNvPr id="93" name="直接连接符 92"/>
            <p:cNvCxnSpPr/>
            <p:nvPr/>
          </p:nvCxnSpPr>
          <p:spPr bwMode="auto">
            <a:xfrm>
              <a:off x="341313" y="1088740"/>
              <a:ext cx="63976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4" name="直接连接符 93"/>
            <p:cNvCxnSpPr/>
            <p:nvPr/>
          </p:nvCxnSpPr>
          <p:spPr bwMode="auto">
            <a:xfrm>
              <a:off x="341530" y="1493785"/>
              <a:ext cx="63976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5" name="直接箭头连接符 94"/>
            <p:cNvCxnSpPr/>
            <p:nvPr/>
          </p:nvCxnSpPr>
          <p:spPr bwMode="auto">
            <a:xfrm>
              <a:off x="981292" y="1268760"/>
              <a:ext cx="252804"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TextBox 95"/>
            <p:cNvSpPr txBox="1"/>
            <p:nvPr/>
          </p:nvSpPr>
          <p:spPr>
            <a:xfrm>
              <a:off x="251773" y="1032120"/>
              <a:ext cx="809837" cy="461665"/>
            </a:xfrm>
            <a:prstGeom prst="rect">
              <a:avLst/>
            </a:prstGeom>
            <a:noFill/>
          </p:spPr>
          <p:txBody>
            <a:bodyPr wrap="none" rtlCol="0">
              <a:spAutoFit/>
            </a:bodyPr>
            <a:lstStyle/>
            <a:p>
              <a:pPr algn="r"/>
              <a:r>
                <a:rPr lang="en-US" altLang="zh-CN" dirty="0"/>
                <a:t>P</a:t>
              </a:r>
              <a:r>
                <a:rPr lang="en-US" altLang="zh-CN" baseline="-25000" dirty="0"/>
                <a:t>2</a:t>
              </a:r>
              <a:r>
                <a:rPr lang="en-US" altLang="zh-CN" dirty="0"/>
                <a:t> P</a:t>
              </a:r>
              <a:r>
                <a:rPr lang="en-US" altLang="zh-CN" baseline="-25000" dirty="0"/>
                <a:t>1</a:t>
              </a:r>
              <a:endParaRPr lang="zh-CN" altLang="en-US" baseline="-25000" dirty="0"/>
            </a:p>
          </p:txBody>
        </p:sp>
      </p:grpSp>
      <p:grpSp>
        <p:nvGrpSpPr>
          <p:cNvPr id="97" name="组合 96"/>
          <p:cNvGrpSpPr/>
          <p:nvPr/>
        </p:nvGrpSpPr>
        <p:grpSpPr>
          <a:xfrm>
            <a:off x="6276020" y="998731"/>
            <a:ext cx="982323" cy="461665"/>
            <a:chOff x="251773" y="1032120"/>
            <a:chExt cx="982323" cy="461665"/>
          </a:xfrm>
        </p:grpSpPr>
        <p:cxnSp>
          <p:nvCxnSpPr>
            <p:cNvPr id="98" name="直接连接符 97"/>
            <p:cNvCxnSpPr/>
            <p:nvPr/>
          </p:nvCxnSpPr>
          <p:spPr bwMode="auto">
            <a:xfrm>
              <a:off x="341313" y="1088740"/>
              <a:ext cx="63976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9" name="直接连接符 98"/>
            <p:cNvCxnSpPr/>
            <p:nvPr/>
          </p:nvCxnSpPr>
          <p:spPr bwMode="auto">
            <a:xfrm>
              <a:off x="341530" y="1493785"/>
              <a:ext cx="63976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0" name="直接箭头连接符 99"/>
            <p:cNvCxnSpPr/>
            <p:nvPr/>
          </p:nvCxnSpPr>
          <p:spPr bwMode="auto">
            <a:xfrm>
              <a:off x="981292" y="1268760"/>
              <a:ext cx="252804"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1" name="TextBox 100"/>
            <p:cNvSpPr txBox="1"/>
            <p:nvPr/>
          </p:nvSpPr>
          <p:spPr>
            <a:xfrm>
              <a:off x="251773" y="1032120"/>
              <a:ext cx="809837" cy="461665"/>
            </a:xfrm>
            <a:prstGeom prst="rect">
              <a:avLst/>
            </a:prstGeom>
            <a:noFill/>
          </p:spPr>
          <p:txBody>
            <a:bodyPr wrap="none" rtlCol="0">
              <a:spAutoFit/>
            </a:bodyPr>
            <a:lstStyle/>
            <a:p>
              <a:pPr algn="r"/>
              <a:r>
                <a:rPr lang="en-US" altLang="zh-CN" dirty="0"/>
                <a:t>P</a:t>
              </a:r>
              <a:r>
                <a:rPr lang="en-US" altLang="zh-CN" baseline="-25000" dirty="0"/>
                <a:t>4</a:t>
              </a:r>
              <a:r>
                <a:rPr lang="en-US" altLang="zh-CN" dirty="0"/>
                <a:t> P</a:t>
              </a:r>
              <a:r>
                <a:rPr lang="en-US" altLang="zh-CN" baseline="-25000" dirty="0"/>
                <a:t>1</a:t>
              </a:r>
              <a:endParaRPr lang="zh-CN" altLang="en-US" baseline="-25000" dirty="0"/>
            </a:p>
          </p:txBody>
        </p:sp>
      </p:grpSp>
      <p:grpSp>
        <p:nvGrpSpPr>
          <p:cNvPr id="102" name="组合 101"/>
          <p:cNvGrpSpPr/>
          <p:nvPr/>
        </p:nvGrpSpPr>
        <p:grpSpPr>
          <a:xfrm>
            <a:off x="8263557" y="998731"/>
            <a:ext cx="892783" cy="461665"/>
            <a:chOff x="341313" y="1032120"/>
            <a:chExt cx="892783" cy="461665"/>
          </a:xfrm>
        </p:grpSpPr>
        <p:cxnSp>
          <p:nvCxnSpPr>
            <p:cNvPr id="103" name="直接连接符 102"/>
            <p:cNvCxnSpPr/>
            <p:nvPr/>
          </p:nvCxnSpPr>
          <p:spPr bwMode="auto">
            <a:xfrm>
              <a:off x="341313" y="1088740"/>
              <a:ext cx="63976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 name="直接连接符 103"/>
            <p:cNvCxnSpPr/>
            <p:nvPr/>
          </p:nvCxnSpPr>
          <p:spPr bwMode="auto">
            <a:xfrm>
              <a:off x="341530" y="1493785"/>
              <a:ext cx="639762" cy="0"/>
            </a:xfrm>
            <a:prstGeom prst="line">
              <a:avLst/>
            </a:prstGeom>
            <a:solidFill>
              <a:schemeClr val="accent1"/>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5" name="直接箭头连接符 104"/>
            <p:cNvCxnSpPr/>
            <p:nvPr/>
          </p:nvCxnSpPr>
          <p:spPr bwMode="auto">
            <a:xfrm>
              <a:off x="981292" y="1268760"/>
              <a:ext cx="252804" cy="0"/>
            </a:xfrm>
            <a:prstGeom prst="straightConnector1">
              <a:avLst/>
            </a:prstGeom>
            <a:solidFill>
              <a:schemeClr val="accent1"/>
            </a:solidFill>
            <a:ln w="1905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6" name="TextBox 105"/>
            <p:cNvSpPr txBox="1"/>
            <p:nvPr/>
          </p:nvSpPr>
          <p:spPr>
            <a:xfrm>
              <a:off x="602830" y="1032120"/>
              <a:ext cx="458780" cy="461665"/>
            </a:xfrm>
            <a:prstGeom prst="rect">
              <a:avLst/>
            </a:prstGeom>
            <a:noFill/>
          </p:spPr>
          <p:txBody>
            <a:bodyPr wrap="none" rtlCol="0">
              <a:spAutoFit/>
            </a:bodyPr>
            <a:lstStyle/>
            <a:p>
              <a:r>
                <a:rPr lang="en-US" altLang="zh-CN" dirty="0"/>
                <a:t>P</a:t>
              </a:r>
              <a:r>
                <a:rPr lang="en-US" altLang="zh-CN" baseline="-25000" dirty="0"/>
                <a:t>1</a:t>
              </a:r>
              <a:endParaRPr lang="zh-CN" altLang="en-US" baseline="-25000" dirty="0"/>
            </a:p>
          </p:txBody>
        </p:sp>
      </p:grpSp>
      <p:pic>
        <p:nvPicPr>
          <p:cNvPr id="107" name="图片 106">
            <a:extLst>
              <a:ext uri="{FF2B5EF4-FFF2-40B4-BE49-F238E27FC236}">
                <a16:creationId xmlns:a16="http://schemas.microsoft.com/office/drawing/2014/main" id="{CE6E49C5-E81A-4967-AB99-608AFA434266}"/>
              </a:ext>
            </a:extLst>
          </p:cNvPr>
          <p:cNvPicPr>
            <a:picLocks noChangeAspect="1"/>
          </p:cNvPicPr>
          <p:nvPr/>
        </p:nvPicPr>
        <p:blipFill>
          <a:blip r:embed="rId3"/>
          <a:stretch>
            <a:fillRect/>
          </a:stretch>
        </p:blipFill>
        <p:spPr>
          <a:xfrm>
            <a:off x="360000" y="971999"/>
            <a:ext cx="2520000" cy="2520000"/>
          </a:xfrm>
          <a:prstGeom prst="rect">
            <a:avLst/>
          </a:prstGeom>
        </p:spPr>
      </p:pic>
      <p:sp>
        <p:nvSpPr>
          <p:cNvPr id="2" name="灯片编号占位符 3">
            <a:extLst>
              <a:ext uri="{FF2B5EF4-FFF2-40B4-BE49-F238E27FC236}">
                <a16:creationId xmlns:a16="http://schemas.microsoft.com/office/drawing/2014/main" id="{7873E9C1-AAAF-6FEB-F81F-3ED222147829}"/>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19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0248"/>
                                        </p:tgtEl>
                                        <p:attrNameLst>
                                          <p:attrName>style.visibility</p:attrName>
                                        </p:attrNameLst>
                                      </p:cBhvr>
                                      <p:to>
                                        <p:strVal val="visible"/>
                                      </p:to>
                                    </p:set>
                                    <p:animEffect transition="in" filter="wipe(left)">
                                      <p:cBhvr>
                                        <p:cTn id="12" dur="500"/>
                                        <p:tgtEl>
                                          <p:spTgt spid="3502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0250"/>
                                        </p:tgtEl>
                                        <p:attrNameLst>
                                          <p:attrName>style.visibility</p:attrName>
                                        </p:attrNameLst>
                                      </p:cBhvr>
                                      <p:to>
                                        <p:strVal val="visible"/>
                                      </p:to>
                                    </p:set>
                                    <p:animEffect transition="in" filter="wipe(left)">
                                      <p:cBhvr>
                                        <p:cTn id="17" dur="500"/>
                                        <p:tgtEl>
                                          <p:spTgt spid="3502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2"/>
                                        </p:tgtEl>
                                        <p:attrNameLst>
                                          <p:attrName>style.visibility</p:attrName>
                                        </p:attrNameLst>
                                      </p:cBhvr>
                                      <p:to>
                                        <p:strVal val="visible"/>
                                      </p:to>
                                    </p:set>
                                    <p:animEffect transition="in" filter="wipe(left)">
                                      <p:cBhvr>
                                        <p:cTn id="22" dur="500"/>
                                        <p:tgtEl>
                                          <p:spTgt spid="9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0249"/>
                                        </p:tgtEl>
                                        <p:attrNameLst>
                                          <p:attrName>style.visibility</p:attrName>
                                        </p:attrNameLst>
                                      </p:cBhvr>
                                      <p:to>
                                        <p:strVal val="visible"/>
                                      </p:to>
                                    </p:set>
                                    <p:animEffect transition="in" filter="wipe(left)">
                                      <p:cBhvr>
                                        <p:cTn id="27" dur="500"/>
                                        <p:tgtEl>
                                          <p:spTgt spid="35024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0319"/>
                                        </p:tgtEl>
                                        <p:attrNameLst>
                                          <p:attrName>style.visibility</p:attrName>
                                        </p:attrNameLst>
                                      </p:cBhvr>
                                      <p:to>
                                        <p:strVal val="visible"/>
                                      </p:to>
                                    </p:set>
                                    <p:animEffect transition="in" filter="wipe(left)">
                                      <p:cBhvr>
                                        <p:cTn id="32" dur="500"/>
                                        <p:tgtEl>
                                          <p:spTgt spid="350319"/>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97"/>
                                        </p:tgtEl>
                                        <p:attrNameLst>
                                          <p:attrName>style.visibility</p:attrName>
                                        </p:attrNameLst>
                                      </p:cBhvr>
                                      <p:to>
                                        <p:strVal val="visible"/>
                                      </p:to>
                                    </p:set>
                                    <p:animEffect transition="in" filter="wipe(left)">
                                      <p:cBhvr>
                                        <p:cTn id="36" dur="500"/>
                                        <p:tgtEl>
                                          <p:spTgt spid="9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350251"/>
                                        </p:tgtEl>
                                        <p:attrNameLst>
                                          <p:attrName>style.visibility</p:attrName>
                                        </p:attrNameLst>
                                      </p:cBhvr>
                                      <p:to>
                                        <p:strVal val="visible"/>
                                      </p:to>
                                    </p:set>
                                    <p:animEffect transition="in" filter="wipe(left)">
                                      <p:cBhvr>
                                        <p:cTn id="41" dur="500"/>
                                        <p:tgtEl>
                                          <p:spTgt spid="350251"/>
                                        </p:tgtEl>
                                      </p:cBhvr>
                                    </p:animEffect>
                                  </p:childTnLst>
                                </p:cTn>
                              </p:par>
                            </p:childTnLst>
                          </p:cTn>
                        </p:par>
                        <p:par>
                          <p:cTn id="42" fill="hold">
                            <p:stCondLst>
                              <p:cond delay="500"/>
                            </p:stCondLst>
                            <p:childTnLst>
                              <p:par>
                                <p:cTn id="43" presetID="22" presetClass="entr" presetSubtype="8" fill="hold" nodeType="afterEffect">
                                  <p:stCondLst>
                                    <p:cond delay="0"/>
                                  </p:stCondLst>
                                  <p:childTnLst>
                                    <p:set>
                                      <p:cBhvr>
                                        <p:cTn id="44" dur="1" fill="hold">
                                          <p:stCondLst>
                                            <p:cond delay="0"/>
                                          </p:stCondLst>
                                        </p:cTn>
                                        <p:tgtEl>
                                          <p:spTgt spid="102"/>
                                        </p:tgtEl>
                                        <p:attrNameLst>
                                          <p:attrName>style.visibility</p:attrName>
                                        </p:attrNameLst>
                                      </p:cBhvr>
                                      <p:to>
                                        <p:strVal val="visible"/>
                                      </p:to>
                                    </p:set>
                                    <p:animEffect transition="in" filter="wipe(left)">
                                      <p:cBhvr>
                                        <p:cTn id="45" dur="500"/>
                                        <p:tgtEl>
                                          <p:spTgt spid="102"/>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50320"/>
                                        </p:tgtEl>
                                        <p:attrNameLst>
                                          <p:attrName>style.visibility</p:attrName>
                                        </p:attrNameLst>
                                      </p:cBhvr>
                                      <p:to>
                                        <p:strVal val="visible"/>
                                      </p:to>
                                    </p:set>
                                    <p:animEffect transition="in" filter="wipe(left)">
                                      <p:cBhvr>
                                        <p:cTn id="50" dur="500"/>
                                        <p:tgtEl>
                                          <p:spTgt spid="350320"/>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8" fill="hold" nodeType="clickEffect">
                                  <p:stCondLst>
                                    <p:cond delay="0"/>
                                  </p:stCondLst>
                                  <p:childTnLst>
                                    <p:set>
                                      <p:cBhvr>
                                        <p:cTn id="54" dur="1" fill="hold">
                                          <p:stCondLst>
                                            <p:cond delay="0"/>
                                          </p:stCondLst>
                                        </p:cTn>
                                        <p:tgtEl>
                                          <p:spTgt spid="350323"/>
                                        </p:tgtEl>
                                        <p:attrNameLst>
                                          <p:attrName>style.visibility</p:attrName>
                                        </p:attrNameLst>
                                      </p:cBhvr>
                                      <p:to>
                                        <p:strVal val="visible"/>
                                      </p:to>
                                    </p:set>
                                    <p:animEffect transition="in" filter="wipe(left)">
                                      <p:cBhvr>
                                        <p:cTn id="55" dur="500"/>
                                        <p:tgtEl>
                                          <p:spTgt spid="350323"/>
                                        </p:tgtEl>
                                      </p:cBhvr>
                                    </p:animEffect>
                                  </p:childTnLst>
                                </p:cTn>
                              </p:par>
                            </p:childTnLst>
                          </p:cTn>
                        </p:par>
                      </p:childTnLst>
                    </p:cTn>
                  </p:par>
                  <p:par>
                    <p:cTn id="56" fill="hold" nodeType="clickPar">
                      <p:stCondLst>
                        <p:cond delay="indefinite"/>
                      </p:stCondLst>
                      <p:childTnLst>
                        <p:par>
                          <p:cTn id="57" fill="hold" nodeType="withGroup">
                            <p:stCondLst>
                              <p:cond delay="0"/>
                            </p:stCondLst>
                            <p:childTnLst>
                              <p:par>
                                <p:cTn id="58" presetID="22" presetClass="entr" presetSubtype="8" fill="hold" grpId="0" nodeType="clickEffect">
                                  <p:stCondLst>
                                    <p:cond delay="0"/>
                                  </p:stCondLst>
                                  <p:childTnLst>
                                    <p:set>
                                      <p:cBhvr>
                                        <p:cTn id="59" dur="1" fill="hold">
                                          <p:stCondLst>
                                            <p:cond delay="0"/>
                                          </p:stCondLst>
                                        </p:cTn>
                                        <p:tgtEl>
                                          <p:spTgt spid="350284"/>
                                        </p:tgtEl>
                                        <p:attrNameLst>
                                          <p:attrName>style.visibility</p:attrName>
                                        </p:attrNameLst>
                                      </p:cBhvr>
                                      <p:to>
                                        <p:strVal val="visible"/>
                                      </p:to>
                                    </p:set>
                                    <p:animEffect transition="in" filter="wipe(left)">
                                      <p:cBhvr>
                                        <p:cTn id="60" dur="500"/>
                                        <p:tgtEl>
                                          <p:spTgt spid="350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0248" grpId="0" animBg="1"/>
      <p:bldP spid="350249" grpId="0" animBg="1"/>
      <p:bldP spid="350250" grpId="0" animBg="1"/>
      <p:bldP spid="350251" grpId="0" animBg="1"/>
      <p:bldP spid="350284" grpId="0"/>
      <p:bldP spid="350319" grpId="0" animBg="1"/>
      <p:bldP spid="35032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教学内容、目标与要求</a:t>
            </a:r>
          </a:p>
        </p:txBody>
      </p:sp>
      <p:sp>
        <p:nvSpPr>
          <p:cNvPr id="3" name="内容占位符 2"/>
          <p:cNvSpPr>
            <a:spLocks noGrp="1"/>
          </p:cNvSpPr>
          <p:nvPr>
            <p:ph sz="half" idx="1"/>
          </p:nvPr>
        </p:nvSpPr>
        <p:spPr/>
        <p:txBody>
          <a:bodyPr>
            <a:normAutofit/>
          </a:bodyPr>
          <a:lstStyle/>
          <a:p>
            <a:r>
              <a:rPr lang="zh-CN" altLang="en-US" dirty="0"/>
              <a:t>教学内容</a:t>
            </a:r>
            <a:endParaRPr lang="en-US" altLang="zh-CN" dirty="0"/>
          </a:p>
          <a:p>
            <a:pPr marL="914400" lvl="1" indent="-457200">
              <a:buFont typeface="+mj-lt"/>
              <a:buAutoNum type="arabicPeriod"/>
            </a:pPr>
            <a:r>
              <a:rPr lang="zh-CN" altLang="en-US" dirty="0"/>
              <a:t>基本概念和调度原则</a:t>
            </a:r>
            <a:endParaRPr lang="en-US" altLang="zh-CN" dirty="0"/>
          </a:p>
          <a:p>
            <a:pPr marL="914400" lvl="1" indent="-457200">
              <a:buFont typeface="+mj-lt"/>
              <a:buAutoNum type="arabicPeriod"/>
            </a:pPr>
            <a:r>
              <a:rPr lang="zh-CN" altLang="en-US" dirty="0"/>
              <a:t>调度算法</a:t>
            </a:r>
            <a:endParaRPr lang="en-US" altLang="zh-CN" dirty="0"/>
          </a:p>
          <a:p>
            <a:pPr marL="914400" lvl="1" indent="-457200">
              <a:buFont typeface="+mj-lt"/>
              <a:buAutoNum type="arabicPeriod"/>
            </a:pPr>
            <a:r>
              <a:rPr lang="zh-CN" altLang="en-US" dirty="0"/>
              <a:t>多处理器调度</a:t>
            </a:r>
            <a:endParaRPr lang="en-US" altLang="zh-CN" dirty="0"/>
          </a:p>
          <a:p>
            <a:pPr marL="914400" lvl="1" indent="-457200">
              <a:buFont typeface="+mj-lt"/>
              <a:buAutoNum type="arabicPeriod"/>
            </a:pPr>
            <a:r>
              <a:rPr lang="zh-CN" altLang="en-US" dirty="0"/>
              <a:t>线程调度</a:t>
            </a:r>
            <a:endParaRPr lang="en-US" altLang="zh-CN" dirty="0"/>
          </a:p>
          <a:p>
            <a:pPr marL="914400" lvl="1" indent="-457200">
              <a:buFont typeface="+mj-lt"/>
              <a:buAutoNum type="arabicPeriod"/>
            </a:pPr>
            <a:r>
              <a:rPr lang="zh-CN" altLang="en-US" dirty="0"/>
              <a:t>算法评价</a:t>
            </a:r>
            <a:endParaRPr lang="en-US" altLang="zh-CN" dirty="0"/>
          </a:p>
          <a:p>
            <a:r>
              <a:rPr lang="zh-CN" altLang="en-US" dirty="0"/>
              <a:t>教学重点与难点</a:t>
            </a:r>
            <a:endParaRPr lang="en-US" altLang="zh-CN" dirty="0"/>
          </a:p>
          <a:p>
            <a:pPr lvl="1"/>
            <a:r>
              <a:rPr lang="zh-CN" altLang="en-US" dirty="0"/>
              <a:t>重点：</a:t>
            </a:r>
            <a:r>
              <a:rPr lang="en-US" altLang="zh-CN" dirty="0"/>
              <a:t>1</a:t>
            </a:r>
            <a:r>
              <a:rPr lang="zh-CN" altLang="en-US" dirty="0"/>
              <a:t>、</a:t>
            </a:r>
            <a:r>
              <a:rPr lang="en-US" altLang="zh-CN" dirty="0"/>
              <a:t>2</a:t>
            </a:r>
          </a:p>
          <a:p>
            <a:pPr lvl="1"/>
            <a:r>
              <a:rPr lang="zh-CN" altLang="en-US" dirty="0"/>
              <a:t>难点：</a:t>
            </a:r>
            <a:r>
              <a:rPr lang="en-US" altLang="zh-CN" dirty="0"/>
              <a:t>2</a:t>
            </a:r>
          </a:p>
        </p:txBody>
      </p:sp>
      <p:sp>
        <p:nvSpPr>
          <p:cNvPr id="5" name="内容占位符 4">
            <a:extLst>
              <a:ext uri="{FF2B5EF4-FFF2-40B4-BE49-F238E27FC236}">
                <a16:creationId xmlns:a16="http://schemas.microsoft.com/office/drawing/2014/main" id="{6DE7F8F7-B2B3-4F2E-ACEE-39178171AA74}"/>
              </a:ext>
            </a:extLst>
          </p:cNvPr>
          <p:cNvSpPr>
            <a:spLocks noGrp="1"/>
          </p:cNvSpPr>
          <p:nvPr>
            <p:ph sz="half" idx="2"/>
          </p:nvPr>
        </p:nvSpPr>
        <p:spPr/>
        <p:txBody>
          <a:bodyPr/>
          <a:lstStyle/>
          <a:p>
            <a:r>
              <a:rPr lang="zh-CN" altLang="en-US" dirty="0"/>
              <a:t>教学目标与要求</a:t>
            </a:r>
            <a:endParaRPr lang="en-US" altLang="zh-CN" dirty="0"/>
          </a:p>
          <a:p>
            <a:pPr lvl="1"/>
            <a:r>
              <a:rPr lang="zh-CN" altLang="zh-CN" dirty="0"/>
              <a:t>理解</a:t>
            </a:r>
            <a:r>
              <a:rPr lang="en-US" altLang="zh-CN" dirty="0"/>
              <a:t>CPU</a:t>
            </a:r>
            <a:r>
              <a:rPr lang="zh-CN" altLang="zh-CN" dirty="0"/>
              <a:t>调度概念和原则；</a:t>
            </a:r>
            <a:endParaRPr lang="en-US" altLang="zh-CN" dirty="0"/>
          </a:p>
          <a:p>
            <a:pPr lvl="1"/>
            <a:r>
              <a:rPr lang="zh-CN" altLang="zh-CN" dirty="0"/>
              <a:t>掌握各种</a:t>
            </a:r>
            <a:r>
              <a:rPr lang="en-US" altLang="zh-CN" dirty="0"/>
              <a:t>CPU</a:t>
            </a:r>
            <a:r>
              <a:rPr lang="zh-CN" altLang="zh-CN" dirty="0"/>
              <a:t>调度算法；</a:t>
            </a:r>
          </a:p>
          <a:p>
            <a:pPr lvl="1"/>
            <a:r>
              <a:rPr lang="zh-CN" altLang="zh-CN" dirty="0"/>
              <a:t>理解多处理器调度问题。</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66D2CC7-F4CF-4117-A897-807AC786776F}" type="slidenum">
              <a:rPr lang="en-US" altLang="zh-CN" smtClean="0"/>
              <a:pPr/>
              <a:t>2</a:t>
            </a:fld>
            <a:endParaRPr lang="en-US" altLang="zh-CN" dirty="0"/>
          </a:p>
        </p:txBody>
      </p:sp>
      <p:sp>
        <p:nvSpPr>
          <p:cNvPr id="6" name="矩形: 圆角 5">
            <a:extLst>
              <a:ext uri="{FF2B5EF4-FFF2-40B4-BE49-F238E27FC236}">
                <a16:creationId xmlns:a16="http://schemas.microsoft.com/office/drawing/2014/main" id="{262AEE5C-1935-72C5-88B8-0C86C65C5FD0}"/>
              </a:ext>
            </a:extLst>
          </p:cNvPr>
          <p:cNvSpPr/>
          <p:nvPr/>
        </p:nvSpPr>
        <p:spPr bwMode="auto">
          <a:xfrm>
            <a:off x="470375" y="1538790"/>
            <a:ext cx="4140460" cy="945105"/>
          </a:xfrm>
          <a:prstGeom prst="roundRect">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7" name="矩形: 圆角 6">
            <a:extLst>
              <a:ext uri="{FF2B5EF4-FFF2-40B4-BE49-F238E27FC236}">
                <a16:creationId xmlns:a16="http://schemas.microsoft.com/office/drawing/2014/main" id="{67599DFD-8118-CF90-DB15-3D3E34E1D6E3}"/>
              </a:ext>
            </a:extLst>
          </p:cNvPr>
          <p:cNvSpPr/>
          <p:nvPr/>
        </p:nvSpPr>
        <p:spPr bwMode="auto">
          <a:xfrm>
            <a:off x="560385" y="2033845"/>
            <a:ext cx="3960000" cy="396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482234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childTnLst>
                          </p:cTn>
                        </p:par>
                        <p:par>
                          <p:cTn id="34" fill="hold">
                            <p:stCondLst>
                              <p:cond delay="500"/>
                            </p:stCondLst>
                            <p:childTnLst>
                              <p:par>
                                <p:cTn id="35" presetID="53" presetClass="entr" presetSubtype="16"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Effect transition="in" filter="fade">
                                      <p:cBhvr>
                                        <p:cTn id="39" dur="500"/>
                                        <p:tgtEl>
                                          <p:spTgt spid="6"/>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Effect transition="in" filter="wipe(left)">
                                      <p:cBhvr>
                                        <p:cTn id="49" dur="500"/>
                                        <p:tgtEl>
                                          <p:spTgt spid="5">
                                            <p:txEl>
                                              <p:pRg st="0" end="0"/>
                                            </p:txEl>
                                          </p:spTgt>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5">
                                            <p:txEl>
                                              <p:pRg st="1" end="1"/>
                                            </p:txEl>
                                          </p:spTgt>
                                        </p:tgtEl>
                                        <p:attrNameLst>
                                          <p:attrName>style.visibility</p:attrName>
                                        </p:attrNameLst>
                                      </p:cBhvr>
                                      <p:to>
                                        <p:strVal val="visible"/>
                                      </p:to>
                                    </p:set>
                                    <p:animEffect transition="in" filter="wipe(left)">
                                      <p:cBhvr>
                                        <p:cTn id="52" dur="500"/>
                                        <p:tgtEl>
                                          <p:spTgt spid="5">
                                            <p:txEl>
                                              <p:pRg st="1" end="1"/>
                                            </p:txEl>
                                          </p:spTgt>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5">
                                            <p:txEl>
                                              <p:pRg st="2" end="2"/>
                                            </p:txEl>
                                          </p:spTgt>
                                        </p:tgtEl>
                                        <p:attrNameLst>
                                          <p:attrName>style.visibility</p:attrName>
                                        </p:attrNameLst>
                                      </p:cBhvr>
                                      <p:to>
                                        <p:strVal val="visible"/>
                                      </p:to>
                                    </p:set>
                                    <p:animEffect transition="in" filter="wipe(left)">
                                      <p:cBhvr>
                                        <p:cTn id="55" dur="500"/>
                                        <p:tgtEl>
                                          <p:spTgt spid="5">
                                            <p:txEl>
                                              <p:pRg st="2" end="2"/>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
                                            <p:txEl>
                                              <p:pRg st="3" end="3"/>
                                            </p:txEl>
                                          </p:spTgt>
                                        </p:tgtEl>
                                        <p:attrNameLst>
                                          <p:attrName>style.visibility</p:attrName>
                                        </p:attrNameLst>
                                      </p:cBhvr>
                                      <p:to>
                                        <p:strVal val="visible"/>
                                      </p:to>
                                    </p:set>
                                    <p:animEffect transition="in" filter="wipe(left)">
                                      <p:cBhvr>
                                        <p:cTn id="5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P spid="6"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solidFill>
            <a:srgbClr val="002060"/>
          </a:solidFill>
        </p:spPr>
        <p:txBody>
          <a:bodyPr/>
          <a:lstStyle/>
          <a:p>
            <a:pPr eaLnBrk="1" hangingPunct="1"/>
            <a:r>
              <a:rPr lang="en-US" altLang="zh-CN" sz="3200" dirty="0"/>
              <a:t>Prediction of the Length of the Next CPU Burst</a:t>
            </a:r>
          </a:p>
        </p:txBody>
      </p:sp>
      <p:sp>
        <p:nvSpPr>
          <p:cNvPr id="222211" name="Rectangle 3"/>
          <p:cNvSpPr>
            <a:spLocks noGrp="1" noChangeArrowheads="1"/>
          </p:cNvSpPr>
          <p:nvPr>
            <p:ph idx="1"/>
          </p:nvPr>
        </p:nvSpPr>
        <p:spPr>
          <a:xfrm>
            <a:off x="396647" y="1089360"/>
            <a:ext cx="11520000" cy="5544000"/>
          </a:xfrm>
        </p:spPr>
        <p:txBody>
          <a:bodyPr>
            <a:normAutofit/>
          </a:bodyPr>
          <a:lstStyle/>
          <a:p>
            <a:pPr>
              <a:spcBef>
                <a:spcPts val="600"/>
              </a:spcBef>
            </a:pPr>
            <a:r>
              <a:rPr lang="en-US" altLang="zh-CN" sz="2600" dirty="0"/>
              <a:t>Can only estimate the length.</a:t>
            </a:r>
          </a:p>
          <a:p>
            <a:pPr>
              <a:spcBef>
                <a:spcPts val="600"/>
              </a:spcBef>
            </a:pPr>
            <a:r>
              <a:rPr lang="en-US" altLang="zh-CN" sz="2600" dirty="0"/>
              <a:t>Can be done by using the length of previous CPU bursts, using exponential averaging.</a:t>
            </a:r>
          </a:p>
          <a:p>
            <a:pPr marL="819150" lvl="1">
              <a:spcBef>
                <a:spcPts val="600"/>
              </a:spcBef>
            </a:pPr>
            <a:r>
              <a:rPr lang="en-US" altLang="zh-CN" sz="2600" dirty="0" err="1"/>
              <a:t>t</a:t>
            </a:r>
            <a:r>
              <a:rPr lang="en-US" altLang="zh-CN" sz="2600" baseline="-25000" dirty="0" err="1"/>
              <a:t>n</a:t>
            </a:r>
            <a:r>
              <a:rPr lang="en-US" altLang="zh-CN" sz="2600" baseline="-25000" dirty="0"/>
              <a:t> </a:t>
            </a:r>
            <a:r>
              <a:rPr lang="en-US" altLang="zh-CN" sz="2600" dirty="0"/>
              <a:t>= actual length of </a:t>
            </a:r>
            <a:r>
              <a:rPr lang="en-US" altLang="zh-CN" sz="2600" i="1" dirty="0"/>
              <a:t>nth</a:t>
            </a:r>
            <a:r>
              <a:rPr lang="en-US" altLang="zh-CN" sz="2600" dirty="0"/>
              <a:t> CPU burst</a:t>
            </a:r>
          </a:p>
          <a:p>
            <a:pPr marL="819150" lvl="1">
              <a:spcBef>
                <a:spcPts val="600"/>
              </a:spcBef>
            </a:pPr>
            <a:r>
              <a:rPr lang="en-US" altLang="zh-CN" sz="2600" dirty="0">
                <a:sym typeface="Symbol" pitchFamily="18" charset="2"/>
              </a:rPr>
              <a:t></a:t>
            </a:r>
            <a:r>
              <a:rPr lang="en-US" altLang="zh-CN" sz="2600" baseline="-25000" dirty="0"/>
              <a:t>n+1</a:t>
            </a:r>
            <a:r>
              <a:rPr lang="en-US" altLang="zh-CN" sz="2600" dirty="0"/>
              <a:t>= predicted value for the next CPU burst</a:t>
            </a:r>
          </a:p>
          <a:p>
            <a:pPr marL="819150" lvl="1">
              <a:spcBef>
                <a:spcPts val="600"/>
              </a:spcBef>
            </a:pPr>
            <a:r>
              <a:rPr lang="en-US" altLang="zh-CN" sz="2600" dirty="0">
                <a:sym typeface="Symbol" pitchFamily="18" charset="2"/>
              </a:rPr>
              <a:t>.   0    1</a:t>
            </a:r>
          </a:p>
          <a:p>
            <a:pPr marL="819150" lvl="1">
              <a:spcBef>
                <a:spcPts val="600"/>
              </a:spcBef>
            </a:pPr>
            <a:r>
              <a:rPr lang="en-US" altLang="zh-CN" sz="2600" dirty="0">
                <a:sym typeface="Symbol" pitchFamily="18" charset="2"/>
              </a:rPr>
              <a:t>define:</a:t>
            </a:r>
          </a:p>
          <a:p>
            <a:pPr>
              <a:spcBef>
                <a:spcPts val="600"/>
              </a:spcBef>
            </a:pPr>
            <a:r>
              <a:rPr lang="en-US" altLang="zh-CN" sz="2600" dirty="0">
                <a:sym typeface="Symbol" pitchFamily="18" charset="2"/>
              </a:rPr>
              <a:t> =0</a:t>
            </a:r>
            <a:r>
              <a:rPr lang="zh-CN" altLang="en-US" sz="2600" dirty="0">
                <a:sym typeface="Symbol" pitchFamily="18" charset="2"/>
              </a:rPr>
              <a:t>，</a:t>
            </a:r>
            <a:r>
              <a:rPr lang="en-US" altLang="zh-CN" sz="2600" dirty="0">
                <a:sym typeface="Symbol" pitchFamily="18" charset="2"/>
              </a:rPr>
              <a:t></a:t>
            </a:r>
            <a:r>
              <a:rPr lang="en-US" altLang="zh-CN" sz="2600" baseline="-25000" dirty="0">
                <a:sym typeface="Symbol" pitchFamily="18" charset="2"/>
              </a:rPr>
              <a:t>n+1</a:t>
            </a:r>
            <a:r>
              <a:rPr lang="en-US" altLang="zh-CN" sz="2600" dirty="0">
                <a:sym typeface="Symbol" pitchFamily="18" charset="2"/>
              </a:rPr>
              <a:t> = </a:t>
            </a:r>
            <a:r>
              <a:rPr lang="en-US" altLang="zh-CN" sz="2600" baseline="-25000" dirty="0">
                <a:sym typeface="Symbol" pitchFamily="18" charset="2"/>
              </a:rPr>
              <a:t>n</a:t>
            </a:r>
            <a:endParaRPr lang="en-US" altLang="zh-CN" sz="2600" dirty="0">
              <a:sym typeface="Symbol" pitchFamily="18" charset="2"/>
            </a:endParaRPr>
          </a:p>
          <a:p>
            <a:pPr>
              <a:spcBef>
                <a:spcPts val="600"/>
              </a:spcBef>
            </a:pPr>
            <a:r>
              <a:rPr lang="en-US" altLang="zh-CN" sz="2600" dirty="0">
                <a:sym typeface="Symbol" pitchFamily="18" charset="2"/>
              </a:rPr>
              <a:t> =1</a:t>
            </a:r>
            <a:r>
              <a:rPr lang="zh-CN" altLang="en-US" sz="2600" dirty="0">
                <a:sym typeface="Symbol" pitchFamily="18" charset="2"/>
              </a:rPr>
              <a:t>，</a:t>
            </a:r>
            <a:r>
              <a:rPr lang="en-US" altLang="zh-CN" sz="2600" dirty="0">
                <a:sym typeface="Symbol" pitchFamily="18" charset="2"/>
              </a:rPr>
              <a:t></a:t>
            </a:r>
            <a:r>
              <a:rPr lang="en-US" altLang="zh-CN" sz="2600" baseline="-25000" dirty="0">
                <a:sym typeface="Symbol" pitchFamily="18" charset="2"/>
              </a:rPr>
              <a:t>n+1</a:t>
            </a:r>
            <a:r>
              <a:rPr lang="en-US" altLang="zh-CN" sz="2600" dirty="0">
                <a:sym typeface="Symbol" pitchFamily="18" charset="2"/>
              </a:rPr>
              <a:t> = </a:t>
            </a:r>
            <a:r>
              <a:rPr lang="en-US" altLang="zh-CN" sz="2600" i="1" dirty="0" err="1">
                <a:sym typeface="Symbol" pitchFamily="18" charset="2"/>
              </a:rPr>
              <a:t>t</a:t>
            </a:r>
            <a:r>
              <a:rPr lang="en-US" altLang="zh-CN" sz="2600" baseline="-25000" dirty="0" err="1">
                <a:sym typeface="Symbol" pitchFamily="18" charset="2"/>
              </a:rPr>
              <a:t>n</a:t>
            </a:r>
            <a:endParaRPr lang="en-US" altLang="zh-CN" sz="2600" baseline="-25000" dirty="0">
              <a:sym typeface="Symbol" pitchFamily="18" charset="2"/>
            </a:endParaRPr>
          </a:p>
          <a:p>
            <a:pPr>
              <a:spcBef>
                <a:spcPts val="600"/>
              </a:spcBef>
            </a:pPr>
            <a:r>
              <a:rPr lang="en-US" altLang="zh-CN" sz="2600" dirty="0">
                <a:sym typeface="Symbol" pitchFamily="18" charset="2"/>
              </a:rPr>
              <a:t>If we expand the formula, we get:</a:t>
            </a:r>
          </a:p>
          <a:p>
            <a:pPr lvl="1">
              <a:spcBef>
                <a:spcPts val="600"/>
              </a:spcBef>
              <a:buNone/>
            </a:pPr>
            <a:r>
              <a:rPr lang="en-US" altLang="zh-CN" sz="2600" i="1" dirty="0">
                <a:sym typeface="Symbol" pitchFamily="18" charset="2"/>
              </a:rPr>
              <a:t></a:t>
            </a:r>
            <a:r>
              <a:rPr lang="en-US" altLang="zh-CN" sz="2600" baseline="-30000" dirty="0"/>
              <a:t>n+1</a:t>
            </a:r>
            <a:r>
              <a:rPr lang="en-US" altLang="zh-CN" sz="2600" dirty="0"/>
              <a:t>=</a:t>
            </a:r>
            <a:r>
              <a:rPr lang="en-US" altLang="zh-CN" sz="2600" i="1" dirty="0">
                <a:sym typeface="Symbol" pitchFamily="18" charset="2"/>
              </a:rPr>
              <a:t> </a:t>
            </a:r>
            <a:r>
              <a:rPr lang="en-US" altLang="zh-CN" sz="2600" dirty="0" err="1">
                <a:sym typeface="Symbol" pitchFamily="18" charset="2"/>
              </a:rPr>
              <a:t>t</a:t>
            </a:r>
            <a:r>
              <a:rPr lang="en-US" altLang="zh-CN" sz="2600" baseline="-30000" dirty="0" err="1">
                <a:sym typeface="Symbol" pitchFamily="18" charset="2"/>
              </a:rPr>
              <a:t>n</a:t>
            </a:r>
            <a:r>
              <a:rPr lang="en-US" altLang="zh-CN" sz="2600" baseline="-30000" dirty="0">
                <a:sym typeface="Symbol" pitchFamily="18" charset="2"/>
              </a:rPr>
              <a:t> </a:t>
            </a:r>
            <a:r>
              <a:rPr lang="en-US" altLang="zh-CN" sz="2600" dirty="0">
                <a:sym typeface="Symbol" pitchFamily="18" charset="2"/>
              </a:rPr>
              <a:t>+ (1-</a:t>
            </a:r>
            <a:r>
              <a:rPr lang="en-US" altLang="zh-CN" sz="2600" i="1" dirty="0">
                <a:sym typeface="Symbol" pitchFamily="18" charset="2"/>
              </a:rPr>
              <a:t></a:t>
            </a:r>
            <a:r>
              <a:rPr lang="en-US" altLang="zh-CN" sz="2600" dirty="0">
                <a:sym typeface="Symbol" pitchFamily="18" charset="2"/>
              </a:rPr>
              <a:t>)</a:t>
            </a:r>
            <a:r>
              <a:rPr lang="en-US" altLang="zh-CN" sz="2600" i="1" dirty="0">
                <a:sym typeface="Symbol" pitchFamily="18" charset="2"/>
              </a:rPr>
              <a:t> </a:t>
            </a:r>
            <a:r>
              <a:rPr lang="en-US" altLang="zh-CN" sz="2600" dirty="0">
                <a:sym typeface="Symbol" pitchFamily="18" charset="2"/>
              </a:rPr>
              <a:t>t</a:t>
            </a:r>
            <a:r>
              <a:rPr lang="en-US" altLang="zh-CN" sz="2600" baseline="-30000" dirty="0">
                <a:sym typeface="Symbol" pitchFamily="18" charset="2"/>
              </a:rPr>
              <a:t>n-1 </a:t>
            </a:r>
            <a:r>
              <a:rPr lang="en-US" altLang="zh-CN" sz="2600" dirty="0">
                <a:sym typeface="Symbol" pitchFamily="18" charset="2"/>
              </a:rPr>
              <a:t>+…+ (1-</a:t>
            </a:r>
            <a:r>
              <a:rPr lang="en-US" altLang="zh-CN" sz="2600" i="1" dirty="0">
                <a:sym typeface="Symbol" pitchFamily="18" charset="2"/>
              </a:rPr>
              <a:t></a:t>
            </a:r>
            <a:r>
              <a:rPr lang="en-US" altLang="zh-CN" sz="2600" dirty="0">
                <a:sym typeface="Symbol" pitchFamily="18" charset="2"/>
              </a:rPr>
              <a:t>)</a:t>
            </a:r>
            <a:r>
              <a:rPr lang="en-US" altLang="zh-CN" sz="2600" baseline="50000" dirty="0">
                <a:sym typeface="Symbol" pitchFamily="18" charset="2"/>
              </a:rPr>
              <a:t>j</a:t>
            </a:r>
            <a:r>
              <a:rPr lang="en-US" altLang="zh-CN" sz="2600" i="1" dirty="0">
                <a:sym typeface="Symbol" pitchFamily="18" charset="2"/>
              </a:rPr>
              <a:t> </a:t>
            </a:r>
            <a:r>
              <a:rPr lang="en-US" altLang="zh-CN" sz="2600" dirty="0" err="1">
                <a:sym typeface="Symbol" pitchFamily="18" charset="2"/>
              </a:rPr>
              <a:t>t</a:t>
            </a:r>
            <a:r>
              <a:rPr lang="en-US" altLang="zh-CN" sz="2600" baseline="-30000" dirty="0" err="1">
                <a:sym typeface="Symbol" pitchFamily="18" charset="2"/>
              </a:rPr>
              <a:t>n</a:t>
            </a:r>
            <a:r>
              <a:rPr lang="en-US" altLang="zh-CN" sz="2600" baseline="-30000" dirty="0">
                <a:sym typeface="Symbol" pitchFamily="18" charset="2"/>
              </a:rPr>
              <a:t>-j </a:t>
            </a:r>
            <a:r>
              <a:rPr lang="en-US" altLang="zh-CN" sz="2600" dirty="0">
                <a:sym typeface="Symbol" pitchFamily="18" charset="2"/>
              </a:rPr>
              <a:t>+…+ (1-</a:t>
            </a:r>
            <a:r>
              <a:rPr lang="en-US" altLang="zh-CN" sz="2600" i="1" dirty="0">
                <a:sym typeface="Symbol" pitchFamily="18" charset="2"/>
              </a:rPr>
              <a:t></a:t>
            </a:r>
            <a:r>
              <a:rPr lang="en-US" altLang="zh-CN" sz="2600" dirty="0">
                <a:sym typeface="Symbol" pitchFamily="18" charset="2"/>
              </a:rPr>
              <a:t>)</a:t>
            </a:r>
            <a:r>
              <a:rPr lang="en-US" altLang="zh-CN" sz="2600" baseline="50000" dirty="0">
                <a:sym typeface="Symbol" pitchFamily="18" charset="2"/>
              </a:rPr>
              <a:t>n+1</a:t>
            </a:r>
            <a:r>
              <a:rPr lang="en-US" altLang="zh-CN" sz="2600" dirty="0">
                <a:sym typeface="Symbol" pitchFamily="18" charset="2"/>
              </a:rPr>
              <a:t></a:t>
            </a:r>
            <a:r>
              <a:rPr lang="en-US" altLang="zh-CN" sz="2600" baseline="-30000" dirty="0">
                <a:sym typeface="Symbol" pitchFamily="18" charset="2"/>
              </a:rPr>
              <a:t>0</a:t>
            </a:r>
            <a:r>
              <a:rPr lang="en-US" altLang="zh-CN" sz="2600" dirty="0">
                <a:sym typeface="Symbol" pitchFamily="18" charset="2"/>
              </a:rPr>
              <a:t> </a:t>
            </a:r>
          </a:p>
        </p:txBody>
      </p:sp>
      <p:pic>
        <p:nvPicPr>
          <p:cNvPr id="139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5660" y="3744035"/>
            <a:ext cx="3600000" cy="581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3">
            <a:extLst>
              <a:ext uri="{FF2B5EF4-FFF2-40B4-BE49-F238E27FC236}">
                <a16:creationId xmlns:a16="http://schemas.microsoft.com/office/drawing/2014/main" id="{BADCDD24-5879-1C37-9214-2890FAACBC4F}"/>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20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2211">
                                            <p:txEl>
                                              <p:pRg st="0" end="0"/>
                                            </p:txEl>
                                          </p:spTgt>
                                        </p:tgtEl>
                                        <p:attrNameLst>
                                          <p:attrName>style.visibility</p:attrName>
                                        </p:attrNameLst>
                                      </p:cBhvr>
                                      <p:to>
                                        <p:strVal val="visible"/>
                                      </p:to>
                                    </p:set>
                                    <p:animEffect transition="in" filter="wipe(left)">
                                      <p:cBhvr>
                                        <p:cTn id="7" dur="500"/>
                                        <p:tgtEl>
                                          <p:spTgt spid="2222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2211">
                                            <p:txEl>
                                              <p:pRg st="1" end="1"/>
                                            </p:txEl>
                                          </p:spTgt>
                                        </p:tgtEl>
                                        <p:attrNameLst>
                                          <p:attrName>style.visibility</p:attrName>
                                        </p:attrNameLst>
                                      </p:cBhvr>
                                      <p:to>
                                        <p:strVal val="visible"/>
                                      </p:to>
                                    </p:set>
                                    <p:animEffect transition="in" filter="wipe(left)">
                                      <p:cBhvr>
                                        <p:cTn id="12" dur="500"/>
                                        <p:tgtEl>
                                          <p:spTgt spid="22221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22211">
                                            <p:txEl>
                                              <p:pRg st="2" end="2"/>
                                            </p:txEl>
                                          </p:spTgt>
                                        </p:tgtEl>
                                        <p:attrNameLst>
                                          <p:attrName>style.visibility</p:attrName>
                                        </p:attrNameLst>
                                      </p:cBhvr>
                                      <p:to>
                                        <p:strVal val="visible"/>
                                      </p:to>
                                    </p:set>
                                    <p:animEffect transition="in" filter="wipe(left)">
                                      <p:cBhvr>
                                        <p:cTn id="15" dur="500"/>
                                        <p:tgtEl>
                                          <p:spTgt spid="22221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22211">
                                            <p:txEl>
                                              <p:pRg st="3" end="3"/>
                                            </p:txEl>
                                          </p:spTgt>
                                        </p:tgtEl>
                                        <p:attrNameLst>
                                          <p:attrName>style.visibility</p:attrName>
                                        </p:attrNameLst>
                                      </p:cBhvr>
                                      <p:to>
                                        <p:strVal val="visible"/>
                                      </p:to>
                                    </p:set>
                                    <p:animEffect transition="in" filter="wipe(left)">
                                      <p:cBhvr>
                                        <p:cTn id="18" dur="500"/>
                                        <p:tgtEl>
                                          <p:spTgt spid="22221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22211">
                                            <p:txEl>
                                              <p:pRg st="4" end="4"/>
                                            </p:txEl>
                                          </p:spTgt>
                                        </p:tgtEl>
                                        <p:attrNameLst>
                                          <p:attrName>style.visibility</p:attrName>
                                        </p:attrNameLst>
                                      </p:cBhvr>
                                      <p:to>
                                        <p:strVal val="visible"/>
                                      </p:to>
                                    </p:set>
                                    <p:animEffect transition="in" filter="wipe(left)">
                                      <p:cBhvr>
                                        <p:cTn id="21" dur="500"/>
                                        <p:tgtEl>
                                          <p:spTgt spid="22221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22211">
                                            <p:txEl>
                                              <p:pRg st="5" end="5"/>
                                            </p:txEl>
                                          </p:spTgt>
                                        </p:tgtEl>
                                        <p:attrNameLst>
                                          <p:attrName>style.visibility</p:attrName>
                                        </p:attrNameLst>
                                      </p:cBhvr>
                                      <p:to>
                                        <p:strVal val="visible"/>
                                      </p:to>
                                    </p:set>
                                    <p:animEffect transition="in" filter="wipe(left)">
                                      <p:cBhvr>
                                        <p:cTn id="24" dur="500"/>
                                        <p:tgtEl>
                                          <p:spTgt spid="222211">
                                            <p:txEl>
                                              <p:pRg st="5" end="5"/>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139266"/>
                                        </p:tgtEl>
                                        <p:attrNameLst>
                                          <p:attrName>style.visibility</p:attrName>
                                        </p:attrNameLst>
                                      </p:cBhvr>
                                      <p:to>
                                        <p:strVal val="visible"/>
                                      </p:to>
                                    </p:set>
                                    <p:animEffect transition="in" filter="wipe(left)">
                                      <p:cBhvr>
                                        <p:cTn id="28" dur="500"/>
                                        <p:tgtEl>
                                          <p:spTgt spid="13926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222211">
                                            <p:txEl>
                                              <p:pRg st="6" end="6"/>
                                            </p:txEl>
                                          </p:spTgt>
                                        </p:tgtEl>
                                        <p:attrNameLst>
                                          <p:attrName>style.visibility</p:attrName>
                                        </p:attrNameLst>
                                      </p:cBhvr>
                                      <p:to>
                                        <p:strVal val="visible"/>
                                      </p:to>
                                    </p:set>
                                    <p:animEffect transition="in" filter="wipe(left)">
                                      <p:cBhvr>
                                        <p:cTn id="33" dur="500"/>
                                        <p:tgtEl>
                                          <p:spTgt spid="222211">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222211">
                                            <p:txEl>
                                              <p:pRg st="7" end="7"/>
                                            </p:txEl>
                                          </p:spTgt>
                                        </p:tgtEl>
                                        <p:attrNameLst>
                                          <p:attrName>style.visibility</p:attrName>
                                        </p:attrNameLst>
                                      </p:cBhvr>
                                      <p:to>
                                        <p:strVal val="visible"/>
                                      </p:to>
                                    </p:set>
                                    <p:animEffect transition="in" filter="wipe(left)">
                                      <p:cBhvr>
                                        <p:cTn id="38" dur="500"/>
                                        <p:tgtEl>
                                          <p:spTgt spid="222211">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222211">
                                            <p:txEl>
                                              <p:pRg st="8" end="8"/>
                                            </p:txEl>
                                          </p:spTgt>
                                        </p:tgtEl>
                                        <p:attrNameLst>
                                          <p:attrName>style.visibility</p:attrName>
                                        </p:attrNameLst>
                                      </p:cBhvr>
                                      <p:to>
                                        <p:strVal val="visible"/>
                                      </p:to>
                                    </p:set>
                                    <p:animEffect transition="in" filter="wipe(left)">
                                      <p:cBhvr>
                                        <p:cTn id="43" dur="500"/>
                                        <p:tgtEl>
                                          <p:spTgt spid="222211">
                                            <p:txEl>
                                              <p:pRg st="8" end="8"/>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22211">
                                            <p:txEl>
                                              <p:pRg st="9" end="9"/>
                                            </p:txEl>
                                          </p:spTgt>
                                        </p:tgtEl>
                                        <p:attrNameLst>
                                          <p:attrName>style.visibility</p:attrName>
                                        </p:attrNameLst>
                                      </p:cBhvr>
                                      <p:to>
                                        <p:strVal val="visible"/>
                                      </p:to>
                                    </p:set>
                                    <p:animEffect transition="in" filter="wipe(left)">
                                      <p:cBhvr>
                                        <p:cTn id="46" dur="500"/>
                                        <p:tgtEl>
                                          <p:spTgt spid="22221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221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normAutofit/>
          </a:bodyPr>
          <a:lstStyle/>
          <a:p>
            <a:r>
              <a:rPr lang="en-US" altLang="zh-CN" dirty="0"/>
              <a:t>Prediction of the Length of the Next CPU Burst</a:t>
            </a:r>
            <a:endParaRPr lang="zh-CN" altLang="en-US" dirty="0"/>
          </a:p>
        </p:txBody>
      </p:sp>
      <p:sp>
        <p:nvSpPr>
          <p:cNvPr id="26630" name="Rectangle 5"/>
          <p:cNvSpPr>
            <a:spLocks noChangeArrowheads="1"/>
          </p:cNvSpPr>
          <p:nvPr/>
        </p:nvSpPr>
        <p:spPr bwMode="auto">
          <a:xfrm>
            <a:off x="948255" y="4824155"/>
            <a:ext cx="7893050" cy="12239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50000"/>
              </a:lnSpc>
            </a:pPr>
            <a:r>
              <a:rPr lang="en-US" altLang="zh-CN" sz="2000" b="1" dirty="0"/>
              <a:t>CPU burst (</a:t>
            </a:r>
            <a:r>
              <a:rPr lang="en-US" altLang="zh-CN" sz="2000" b="1" dirty="0" err="1"/>
              <a:t>t</a:t>
            </a:r>
            <a:r>
              <a:rPr lang="en-US" altLang="zh-CN" sz="2000" b="1" baseline="-25000" dirty="0" err="1"/>
              <a:t>i</a:t>
            </a:r>
            <a:r>
              <a:rPr lang="en-US" altLang="zh-CN" sz="2000" b="1" dirty="0"/>
              <a:t>)   </a:t>
            </a:r>
            <a:r>
              <a:rPr lang="en-US" altLang="zh-CN" sz="2000" b="1" dirty="0">
                <a:solidFill>
                  <a:srgbClr val="FF3300"/>
                </a:solidFill>
              </a:rPr>
              <a:t>6           4         6         4        13        13        13</a:t>
            </a:r>
          </a:p>
          <a:p>
            <a:pPr>
              <a:lnSpc>
                <a:spcPct val="150000"/>
              </a:lnSpc>
            </a:pPr>
            <a:r>
              <a:rPr lang="en-US" altLang="zh-CN" sz="2000" b="1" dirty="0"/>
              <a:t>“guess” (</a:t>
            </a:r>
            <a:r>
              <a:rPr lang="en-US" altLang="zh-CN" sz="2000" b="1" dirty="0" err="1">
                <a:latin typeface="Symbol" pitchFamily="18" charset="2"/>
              </a:rPr>
              <a:t>t</a:t>
            </a:r>
            <a:r>
              <a:rPr lang="en-US" altLang="zh-CN" sz="2000" b="1" baseline="-25000" dirty="0" err="1"/>
              <a:t>i</a:t>
            </a:r>
            <a:r>
              <a:rPr lang="en-US" altLang="zh-CN" sz="2000" b="1" dirty="0"/>
              <a:t>)     </a:t>
            </a:r>
            <a:r>
              <a:rPr lang="en-US" altLang="zh-CN" sz="2000" b="1" dirty="0">
                <a:solidFill>
                  <a:srgbClr val="0000FF"/>
                </a:solidFill>
              </a:rPr>
              <a:t>10           8         6         6          5          9         11        12</a:t>
            </a:r>
          </a:p>
        </p:txBody>
      </p:sp>
      <p:grpSp>
        <p:nvGrpSpPr>
          <p:cNvPr id="224266" name="Group 10"/>
          <p:cNvGrpSpPr>
            <a:grpSpLocks/>
          </p:cNvGrpSpPr>
          <p:nvPr/>
        </p:nvGrpSpPr>
        <p:grpSpPr bwMode="auto">
          <a:xfrm>
            <a:off x="2935881" y="5327392"/>
            <a:ext cx="504825" cy="360362"/>
            <a:chOff x="1292" y="3793"/>
            <a:chExt cx="318" cy="227"/>
          </a:xfrm>
        </p:grpSpPr>
        <p:sp>
          <p:nvSpPr>
            <p:cNvPr id="26652" name="Line 11"/>
            <p:cNvSpPr>
              <a:spLocks noChangeShapeType="1"/>
            </p:cNvSpPr>
            <p:nvPr/>
          </p:nvSpPr>
          <p:spPr bwMode="auto">
            <a:xfrm>
              <a:off x="1292" y="3793"/>
              <a:ext cx="318" cy="1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3" name="Line 12"/>
            <p:cNvSpPr>
              <a:spLocks noChangeShapeType="1"/>
            </p:cNvSpPr>
            <p:nvPr/>
          </p:nvSpPr>
          <p:spPr bwMode="auto">
            <a:xfrm flipV="1">
              <a:off x="1292" y="3884"/>
              <a:ext cx="137"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4269" name="Group 13"/>
          <p:cNvGrpSpPr>
            <a:grpSpLocks/>
          </p:cNvGrpSpPr>
          <p:nvPr/>
        </p:nvGrpSpPr>
        <p:grpSpPr bwMode="auto">
          <a:xfrm>
            <a:off x="3745894" y="5327392"/>
            <a:ext cx="369887" cy="360362"/>
            <a:chOff x="1292" y="3793"/>
            <a:chExt cx="318" cy="227"/>
          </a:xfrm>
        </p:grpSpPr>
        <p:sp>
          <p:nvSpPr>
            <p:cNvPr id="26650" name="Line 14"/>
            <p:cNvSpPr>
              <a:spLocks noChangeShapeType="1"/>
            </p:cNvSpPr>
            <p:nvPr/>
          </p:nvSpPr>
          <p:spPr bwMode="auto">
            <a:xfrm>
              <a:off x="1292" y="3793"/>
              <a:ext cx="318" cy="1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51" name="Line 15"/>
            <p:cNvSpPr>
              <a:spLocks noChangeShapeType="1"/>
            </p:cNvSpPr>
            <p:nvPr/>
          </p:nvSpPr>
          <p:spPr bwMode="auto">
            <a:xfrm flipV="1">
              <a:off x="1292" y="3884"/>
              <a:ext cx="137"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4272" name="Group 16"/>
          <p:cNvGrpSpPr>
            <a:grpSpLocks/>
          </p:cNvGrpSpPr>
          <p:nvPr/>
        </p:nvGrpSpPr>
        <p:grpSpPr bwMode="auto">
          <a:xfrm>
            <a:off x="4465972" y="5327392"/>
            <a:ext cx="369888" cy="360362"/>
            <a:chOff x="1292" y="3793"/>
            <a:chExt cx="318" cy="227"/>
          </a:xfrm>
        </p:grpSpPr>
        <p:sp>
          <p:nvSpPr>
            <p:cNvPr id="26648" name="Line 17"/>
            <p:cNvSpPr>
              <a:spLocks noChangeShapeType="1"/>
            </p:cNvSpPr>
            <p:nvPr/>
          </p:nvSpPr>
          <p:spPr bwMode="auto">
            <a:xfrm>
              <a:off x="1292" y="3793"/>
              <a:ext cx="318" cy="1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9" name="Line 18"/>
            <p:cNvSpPr>
              <a:spLocks noChangeShapeType="1"/>
            </p:cNvSpPr>
            <p:nvPr/>
          </p:nvSpPr>
          <p:spPr bwMode="auto">
            <a:xfrm flipV="1">
              <a:off x="1292" y="3884"/>
              <a:ext cx="137"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4275" name="Group 19"/>
          <p:cNvGrpSpPr>
            <a:grpSpLocks/>
          </p:cNvGrpSpPr>
          <p:nvPr/>
        </p:nvGrpSpPr>
        <p:grpSpPr bwMode="auto">
          <a:xfrm>
            <a:off x="5186054" y="5327392"/>
            <a:ext cx="369887" cy="360362"/>
            <a:chOff x="1292" y="3793"/>
            <a:chExt cx="318" cy="227"/>
          </a:xfrm>
        </p:grpSpPr>
        <p:sp>
          <p:nvSpPr>
            <p:cNvPr id="26646" name="Line 20"/>
            <p:cNvSpPr>
              <a:spLocks noChangeShapeType="1"/>
            </p:cNvSpPr>
            <p:nvPr/>
          </p:nvSpPr>
          <p:spPr bwMode="auto">
            <a:xfrm>
              <a:off x="1292" y="3793"/>
              <a:ext cx="318" cy="1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7" name="Line 21"/>
            <p:cNvSpPr>
              <a:spLocks noChangeShapeType="1"/>
            </p:cNvSpPr>
            <p:nvPr/>
          </p:nvSpPr>
          <p:spPr bwMode="auto">
            <a:xfrm flipV="1">
              <a:off x="1292" y="3884"/>
              <a:ext cx="137"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4278" name="Group 22"/>
          <p:cNvGrpSpPr>
            <a:grpSpLocks/>
          </p:cNvGrpSpPr>
          <p:nvPr/>
        </p:nvGrpSpPr>
        <p:grpSpPr bwMode="auto">
          <a:xfrm>
            <a:off x="5951137" y="5327392"/>
            <a:ext cx="369888" cy="360362"/>
            <a:chOff x="1292" y="3793"/>
            <a:chExt cx="318" cy="227"/>
          </a:xfrm>
        </p:grpSpPr>
        <p:sp>
          <p:nvSpPr>
            <p:cNvPr id="26644" name="Line 23"/>
            <p:cNvSpPr>
              <a:spLocks noChangeShapeType="1"/>
            </p:cNvSpPr>
            <p:nvPr/>
          </p:nvSpPr>
          <p:spPr bwMode="auto">
            <a:xfrm>
              <a:off x="1292" y="3793"/>
              <a:ext cx="318" cy="1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5" name="Line 24"/>
            <p:cNvSpPr>
              <a:spLocks noChangeShapeType="1"/>
            </p:cNvSpPr>
            <p:nvPr/>
          </p:nvSpPr>
          <p:spPr bwMode="auto">
            <a:xfrm flipV="1">
              <a:off x="1292" y="3884"/>
              <a:ext cx="137"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4281" name="Group 25"/>
          <p:cNvGrpSpPr>
            <a:grpSpLocks/>
          </p:cNvGrpSpPr>
          <p:nvPr/>
        </p:nvGrpSpPr>
        <p:grpSpPr bwMode="auto">
          <a:xfrm>
            <a:off x="6761229" y="5327392"/>
            <a:ext cx="369887" cy="360362"/>
            <a:chOff x="1292" y="3793"/>
            <a:chExt cx="318" cy="227"/>
          </a:xfrm>
        </p:grpSpPr>
        <p:sp>
          <p:nvSpPr>
            <p:cNvPr id="26642" name="Line 26"/>
            <p:cNvSpPr>
              <a:spLocks noChangeShapeType="1"/>
            </p:cNvSpPr>
            <p:nvPr/>
          </p:nvSpPr>
          <p:spPr bwMode="auto">
            <a:xfrm>
              <a:off x="1292" y="3793"/>
              <a:ext cx="318" cy="1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3" name="Line 27"/>
            <p:cNvSpPr>
              <a:spLocks noChangeShapeType="1"/>
            </p:cNvSpPr>
            <p:nvPr/>
          </p:nvSpPr>
          <p:spPr bwMode="auto">
            <a:xfrm flipV="1">
              <a:off x="1292" y="3884"/>
              <a:ext cx="137"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224284" name="Group 28"/>
          <p:cNvGrpSpPr>
            <a:grpSpLocks/>
          </p:cNvGrpSpPr>
          <p:nvPr/>
        </p:nvGrpSpPr>
        <p:grpSpPr bwMode="auto">
          <a:xfrm>
            <a:off x="7464942" y="5327392"/>
            <a:ext cx="369888" cy="360362"/>
            <a:chOff x="1292" y="3793"/>
            <a:chExt cx="318" cy="227"/>
          </a:xfrm>
        </p:grpSpPr>
        <p:sp>
          <p:nvSpPr>
            <p:cNvPr id="26640" name="Line 29"/>
            <p:cNvSpPr>
              <a:spLocks noChangeShapeType="1"/>
            </p:cNvSpPr>
            <p:nvPr/>
          </p:nvSpPr>
          <p:spPr bwMode="auto">
            <a:xfrm>
              <a:off x="1292" y="3793"/>
              <a:ext cx="318" cy="181"/>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641" name="Line 30"/>
            <p:cNvSpPr>
              <a:spLocks noChangeShapeType="1"/>
            </p:cNvSpPr>
            <p:nvPr/>
          </p:nvSpPr>
          <p:spPr bwMode="auto">
            <a:xfrm flipV="1">
              <a:off x="1292" y="3884"/>
              <a:ext cx="137" cy="136"/>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140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263" y="1043735"/>
            <a:ext cx="6885081" cy="32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0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6160" y="4509120"/>
            <a:ext cx="4860000" cy="4580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3">
            <a:extLst>
              <a:ext uri="{FF2B5EF4-FFF2-40B4-BE49-F238E27FC236}">
                <a16:creationId xmlns:a16="http://schemas.microsoft.com/office/drawing/2014/main" id="{4EBFE30B-C814-0CBA-2BB1-B3AC30AF9A80}"/>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21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224266"/>
                                        </p:tgtEl>
                                        <p:attrNameLst>
                                          <p:attrName>style.visibility</p:attrName>
                                        </p:attrNameLst>
                                      </p:cBhvr>
                                      <p:to>
                                        <p:strVal val="visible"/>
                                      </p:to>
                                    </p:set>
                                    <p:animEffect transition="in" filter="strips(downRight)">
                                      <p:cBhvr>
                                        <p:cTn id="7" dur="500"/>
                                        <p:tgtEl>
                                          <p:spTgt spid="224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224269"/>
                                        </p:tgtEl>
                                        <p:attrNameLst>
                                          <p:attrName>style.visibility</p:attrName>
                                        </p:attrNameLst>
                                      </p:cBhvr>
                                      <p:to>
                                        <p:strVal val="visible"/>
                                      </p:to>
                                    </p:set>
                                    <p:animEffect transition="in" filter="strips(downRight)">
                                      <p:cBhvr>
                                        <p:cTn id="12" dur="500"/>
                                        <p:tgtEl>
                                          <p:spTgt spid="224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224272"/>
                                        </p:tgtEl>
                                        <p:attrNameLst>
                                          <p:attrName>style.visibility</p:attrName>
                                        </p:attrNameLst>
                                      </p:cBhvr>
                                      <p:to>
                                        <p:strVal val="visible"/>
                                      </p:to>
                                    </p:set>
                                    <p:animEffect transition="in" filter="strips(downRight)">
                                      <p:cBhvr>
                                        <p:cTn id="17" dur="500"/>
                                        <p:tgtEl>
                                          <p:spTgt spid="2242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224275"/>
                                        </p:tgtEl>
                                        <p:attrNameLst>
                                          <p:attrName>style.visibility</p:attrName>
                                        </p:attrNameLst>
                                      </p:cBhvr>
                                      <p:to>
                                        <p:strVal val="visible"/>
                                      </p:to>
                                    </p:set>
                                    <p:animEffect transition="in" filter="strips(downRight)">
                                      <p:cBhvr>
                                        <p:cTn id="22" dur="500"/>
                                        <p:tgtEl>
                                          <p:spTgt spid="2242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24278"/>
                                        </p:tgtEl>
                                        <p:attrNameLst>
                                          <p:attrName>style.visibility</p:attrName>
                                        </p:attrNameLst>
                                      </p:cBhvr>
                                      <p:to>
                                        <p:strVal val="visible"/>
                                      </p:to>
                                    </p:set>
                                    <p:animEffect transition="in" filter="strips(downRight)">
                                      <p:cBhvr>
                                        <p:cTn id="27" dur="500"/>
                                        <p:tgtEl>
                                          <p:spTgt spid="22427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224281"/>
                                        </p:tgtEl>
                                        <p:attrNameLst>
                                          <p:attrName>style.visibility</p:attrName>
                                        </p:attrNameLst>
                                      </p:cBhvr>
                                      <p:to>
                                        <p:strVal val="visible"/>
                                      </p:to>
                                    </p:set>
                                    <p:animEffect transition="in" filter="strips(downRight)">
                                      <p:cBhvr>
                                        <p:cTn id="32" dur="500"/>
                                        <p:tgtEl>
                                          <p:spTgt spid="2242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224284"/>
                                        </p:tgtEl>
                                        <p:attrNameLst>
                                          <p:attrName>style.visibility</p:attrName>
                                        </p:attrNameLst>
                                      </p:cBhvr>
                                      <p:to>
                                        <p:strVal val="visible"/>
                                      </p:to>
                                    </p:set>
                                    <p:animEffect transition="in" filter="strips(downRight)">
                                      <p:cBhvr>
                                        <p:cTn id="37" dur="500"/>
                                        <p:tgtEl>
                                          <p:spTgt spid="2242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1</a:t>
            </a:r>
            <a:endParaRPr lang="zh-CN" altLang="en-US" dirty="0"/>
          </a:p>
        </p:txBody>
      </p:sp>
      <p:sp>
        <p:nvSpPr>
          <p:cNvPr id="3" name="内容占位符 2">
            <a:extLst>
              <a:ext uri="{FF2B5EF4-FFF2-40B4-BE49-F238E27FC236}">
                <a16:creationId xmlns:a16="http://schemas.microsoft.com/office/drawing/2014/main" id="{0F8251AF-D073-41BB-80E5-4E65805C2E54}"/>
              </a:ext>
            </a:extLst>
          </p:cNvPr>
          <p:cNvSpPr>
            <a:spLocks noGrp="1"/>
          </p:cNvSpPr>
          <p:nvPr>
            <p:ph idx="1"/>
          </p:nvPr>
        </p:nvSpPr>
        <p:spPr>
          <a:xfrm>
            <a:off x="396647" y="1313765"/>
            <a:ext cx="11520000" cy="5355595"/>
          </a:xfrm>
        </p:spPr>
        <p:txBody>
          <a:bodyPr/>
          <a:lstStyle/>
          <a:p>
            <a:pPr marL="0" indent="0">
              <a:spcBef>
                <a:spcPts val="600"/>
              </a:spcBef>
              <a:buNone/>
            </a:pPr>
            <a:r>
              <a:rPr lang="en-US" altLang="zh-CN" sz="2800" b="1" dirty="0"/>
              <a:t>a. What is the </a:t>
            </a:r>
            <a:r>
              <a:rPr lang="en-US" altLang="zh-CN" sz="2800" b="1" dirty="0">
                <a:solidFill>
                  <a:srgbClr val="0000FF"/>
                </a:solidFill>
              </a:rPr>
              <a:t>average</a:t>
            </a:r>
            <a:r>
              <a:rPr lang="en-US" altLang="zh-CN" sz="2800" b="1" dirty="0"/>
              <a:t> </a:t>
            </a:r>
            <a:r>
              <a:rPr lang="en-US" altLang="zh-CN" sz="2800" b="1" dirty="0">
                <a:solidFill>
                  <a:srgbClr val="0000FF"/>
                </a:solidFill>
              </a:rPr>
              <a:t>turnaround time </a:t>
            </a:r>
            <a:br>
              <a:rPr lang="en-US" altLang="zh-CN" sz="2800" b="1" dirty="0">
                <a:solidFill>
                  <a:srgbClr val="0000FF"/>
                </a:solidFill>
              </a:rPr>
            </a:br>
            <a:r>
              <a:rPr lang="en-US" altLang="zh-CN" sz="2800" b="1" dirty="0">
                <a:solidFill>
                  <a:srgbClr val="0000FF"/>
                </a:solidFill>
              </a:rPr>
              <a:t>    </a:t>
            </a:r>
            <a:r>
              <a:rPr lang="en-US" altLang="zh-CN" sz="2800" b="1" dirty="0"/>
              <a:t>for these processes with the </a:t>
            </a:r>
            <a:r>
              <a:rPr lang="en-US" altLang="zh-CN" sz="2800" b="1" dirty="0">
                <a:solidFill>
                  <a:srgbClr val="0033CC"/>
                </a:solidFill>
              </a:rPr>
              <a:t>FCFS</a:t>
            </a:r>
            <a:r>
              <a:rPr lang="en-US" altLang="zh-CN" sz="2800" b="1" dirty="0"/>
              <a:t> scheduling algorithm?</a:t>
            </a:r>
          </a:p>
          <a:p>
            <a:pPr marL="0" indent="0">
              <a:spcBef>
                <a:spcPts val="600"/>
              </a:spcBef>
              <a:buNone/>
            </a:pPr>
            <a:r>
              <a:rPr lang="en-US" altLang="zh-CN" sz="2800" b="1" dirty="0"/>
              <a:t>b. What is the </a:t>
            </a:r>
            <a:r>
              <a:rPr lang="en-US" altLang="zh-CN" sz="2800" b="1" dirty="0">
                <a:solidFill>
                  <a:srgbClr val="0000FF"/>
                </a:solidFill>
              </a:rPr>
              <a:t>average</a:t>
            </a:r>
            <a:r>
              <a:rPr lang="en-US" altLang="zh-CN" sz="2800" b="1" dirty="0"/>
              <a:t> </a:t>
            </a:r>
            <a:r>
              <a:rPr lang="en-US" altLang="zh-CN" sz="2800" b="1" dirty="0">
                <a:solidFill>
                  <a:srgbClr val="0000FF"/>
                </a:solidFill>
              </a:rPr>
              <a:t>turnaround time </a:t>
            </a:r>
            <a:r>
              <a:rPr lang="en-US" altLang="zh-CN" sz="2800" b="1" dirty="0"/>
              <a:t>for these processes with the </a:t>
            </a:r>
            <a:r>
              <a:rPr lang="en-US" altLang="zh-CN" sz="2800" b="1" dirty="0">
                <a:solidFill>
                  <a:srgbClr val="0033CC"/>
                </a:solidFill>
              </a:rPr>
              <a:t>SJF</a:t>
            </a:r>
            <a:r>
              <a:rPr lang="en-US" altLang="zh-CN" sz="2800" b="1" dirty="0"/>
              <a:t> </a:t>
            </a:r>
            <a:br>
              <a:rPr lang="en-US" altLang="zh-CN" sz="2800" b="1" dirty="0"/>
            </a:br>
            <a:r>
              <a:rPr lang="en-US" altLang="zh-CN" sz="2800" b="1" dirty="0"/>
              <a:t>     scheduling algorithm?</a:t>
            </a:r>
          </a:p>
          <a:p>
            <a:pPr marL="0" indent="0">
              <a:spcBef>
                <a:spcPts val="600"/>
              </a:spcBef>
              <a:buNone/>
            </a:pPr>
            <a:r>
              <a:rPr lang="en-US" altLang="zh-CN" sz="2800" b="1" dirty="0"/>
              <a:t>c. The SJF algorithm is supposed to improve performance, but notice that  </a:t>
            </a:r>
            <a:br>
              <a:rPr lang="en-US" altLang="zh-CN" sz="2800" b="1" dirty="0"/>
            </a:br>
            <a:r>
              <a:rPr lang="en-US" altLang="zh-CN" sz="2800" b="1" dirty="0"/>
              <a:t>    we chose to run process </a:t>
            </a:r>
            <a:r>
              <a:rPr lang="en-US" altLang="zh-CN" sz="2800" b="1" i="1" dirty="0"/>
              <a:t>P</a:t>
            </a:r>
            <a:r>
              <a:rPr lang="en-US" altLang="zh-CN" sz="2800" b="1" dirty="0"/>
              <a:t>1 at time 0 because we did not know that two </a:t>
            </a:r>
            <a:br>
              <a:rPr lang="en-US" altLang="zh-CN" sz="2800" b="1" dirty="0"/>
            </a:br>
            <a:r>
              <a:rPr lang="en-US" altLang="zh-CN" sz="2800" b="1" dirty="0"/>
              <a:t>    shorter processes would arrive soon. </a:t>
            </a:r>
            <a:br>
              <a:rPr lang="en-US" altLang="zh-CN" sz="2800" b="1" dirty="0"/>
            </a:br>
            <a:r>
              <a:rPr lang="en-US" altLang="zh-CN" sz="2800" b="1" dirty="0"/>
              <a:t>    Compute what the average turnaround time will be</a:t>
            </a:r>
            <a:r>
              <a:rPr lang="en-US" altLang="zh-CN" sz="2800" b="1" dirty="0">
                <a:solidFill>
                  <a:srgbClr val="0033CC"/>
                </a:solidFill>
              </a:rPr>
              <a:t> </a:t>
            </a:r>
            <a:r>
              <a:rPr lang="en-US" altLang="zh-CN" sz="2800" b="1" u="sng" dirty="0">
                <a:solidFill>
                  <a:srgbClr val="0000FF"/>
                </a:solidFill>
              </a:rPr>
              <a:t>if the CPU is left </a:t>
            </a:r>
            <a:br>
              <a:rPr lang="en-US" altLang="zh-CN" sz="2800" b="1" u="sng" dirty="0">
                <a:solidFill>
                  <a:srgbClr val="0000FF"/>
                </a:solidFill>
              </a:rPr>
            </a:br>
            <a:r>
              <a:rPr lang="en-US" altLang="zh-CN" sz="2800" b="1" dirty="0">
                <a:solidFill>
                  <a:srgbClr val="0000FF"/>
                </a:solidFill>
              </a:rPr>
              <a:t>    </a:t>
            </a:r>
            <a:r>
              <a:rPr lang="en-US" altLang="zh-CN" sz="2800" b="1" u="sng" dirty="0">
                <a:solidFill>
                  <a:srgbClr val="0000FF"/>
                </a:solidFill>
              </a:rPr>
              <a:t>idle for the first 1 unit and then SJF scheduling is used.  </a:t>
            </a:r>
            <a:r>
              <a:rPr lang="en-US" altLang="zh-CN" sz="2800" b="1" dirty="0"/>
              <a:t>Remember that </a:t>
            </a:r>
            <a:br>
              <a:rPr lang="en-US" altLang="zh-CN" sz="2800" b="1" dirty="0"/>
            </a:br>
            <a:r>
              <a:rPr lang="en-US" altLang="zh-CN" sz="2800" b="1" dirty="0"/>
              <a:t>    processes </a:t>
            </a:r>
            <a:r>
              <a:rPr lang="en-US" altLang="zh-CN" sz="2800" b="1" i="1" dirty="0"/>
              <a:t>P</a:t>
            </a:r>
            <a:r>
              <a:rPr lang="en-US" altLang="zh-CN" sz="2800" b="1" dirty="0"/>
              <a:t>1 and </a:t>
            </a:r>
            <a:r>
              <a:rPr lang="en-US" altLang="zh-CN" sz="2800" b="1" i="1" dirty="0"/>
              <a:t>P</a:t>
            </a:r>
            <a:r>
              <a:rPr lang="en-US" altLang="zh-CN" sz="2800" b="1" dirty="0"/>
              <a:t>2 are waiting during this idle time, so their waiting </a:t>
            </a:r>
            <a:br>
              <a:rPr lang="en-US" altLang="zh-CN" sz="2800" b="1" dirty="0"/>
            </a:br>
            <a:r>
              <a:rPr lang="en-US" altLang="zh-CN" sz="2800" b="1" dirty="0"/>
              <a:t>    time may increase. This algorithm could be known as future-knowledge </a:t>
            </a:r>
            <a:br>
              <a:rPr lang="en-US" altLang="zh-CN" sz="2800" b="1" dirty="0"/>
            </a:br>
            <a:r>
              <a:rPr lang="en-US" altLang="zh-CN" sz="2800" b="1" dirty="0"/>
              <a:t>    scheduling.</a:t>
            </a:r>
            <a:endParaRPr lang="zh-CN" altLang="en-US" dirty="0"/>
          </a:p>
        </p:txBody>
      </p:sp>
      <p:pic>
        <p:nvPicPr>
          <p:cNvPr id="141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60651" y="84695"/>
            <a:ext cx="4685999" cy="16069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a:extLst>
              <a:ext uri="{FF2B5EF4-FFF2-40B4-BE49-F238E27FC236}">
                <a16:creationId xmlns:a16="http://schemas.microsoft.com/office/drawing/2014/main" id="{E3110672-08B3-DE60-2794-C88CC0539E7B}"/>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22</a:t>
            </a:fld>
            <a:endParaRPr lang="en-US" altLang="zh-CN" dirty="0"/>
          </a:p>
        </p:txBody>
      </p:sp>
    </p:spTree>
    <p:extLst>
      <p:ext uri="{BB962C8B-B14F-4D97-AF65-F5344CB8AC3E}">
        <p14:creationId xmlns:p14="http://schemas.microsoft.com/office/powerpoint/2010/main" val="111504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solidFill>
            <a:srgbClr val="002060"/>
          </a:solidFill>
        </p:spPr>
        <p:txBody>
          <a:bodyPr/>
          <a:lstStyle/>
          <a:p>
            <a:r>
              <a:rPr lang="en-US" altLang="zh-CN" dirty="0"/>
              <a:t>Answer a</a:t>
            </a:r>
            <a:r>
              <a:rPr lang="zh-CN" altLang="en-US" dirty="0"/>
              <a:t>：</a:t>
            </a:r>
            <a:r>
              <a:rPr lang="en-US" altLang="zh-CN" dirty="0"/>
              <a:t>FCFS scheduling algorithm</a:t>
            </a:r>
            <a:endParaRPr lang="zh-CN" altLang="en-US" dirty="0"/>
          </a:p>
        </p:txBody>
      </p:sp>
      <p:sp>
        <p:nvSpPr>
          <p:cNvPr id="5" name="灯片编号占位符 4"/>
          <p:cNvSpPr>
            <a:spLocks noGrp="1"/>
          </p:cNvSpPr>
          <p:nvPr>
            <p:ph type="sldNum" sz="quarter" idx="10"/>
          </p:nvPr>
        </p:nvSpPr>
        <p:spPr/>
        <p:txBody>
          <a:bodyPr/>
          <a:lstStyle/>
          <a:p>
            <a:pPr>
              <a:defRPr/>
            </a:pPr>
            <a:fld id="{6DD325CF-F0B9-461D-B7A8-8FA55A073CDB}" type="slidenum">
              <a:rPr lang="en-US" altLang="zh-CN" smtClean="0"/>
              <a:pPr>
                <a:defRPr/>
              </a:pPr>
              <a:t>23</a:t>
            </a:fld>
            <a:endParaRPr lang="en-US" altLang="zh-CN"/>
          </a:p>
        </p:txBody>
      </p:sp>
      <p:pic>
        <p:nvPicPr>
          <p:cNvPr id="135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744" y="1112924"/>
            <a:ext cx="4703496" cy="1595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表格 1">
            <a:extLst>
              <a:ext uri="{FF2B5EF4-FFF2-40B4-BE49-F238E27FC236}">
                <a16:creationId xmlns:a16="http://schemas.microsoft.com/office/drawing/2014/main" id="{AFCCC94A-3C7D-8E18-4BC0-95892A8FE47E}"/>
              </a:ext>
            </a:extLst>
          </p:cNvPr>
          <p:cNvGraphicFramePr>
            <a:graphicFrameLocks noGrp="1"/>
          </p:cNvGraphicFramePr>
          <p:nvPr>
            <p:extLst>
              <p:ext uri="{D42A27DB-BD31-4B8C-83A1-F6EECF244321}">
                <p14:modId xmlns:p14="http://schemas.microsoft.com/office/powerpoint/2010/main" val="2102081487"/>
              </p:ext>
            </p:extLst>
          </p:nvPr>
        </p:nvGraphicFramePr>
        <p:xfrm>
          <a:off x="1730515" y="4059070"/>
          <a:ext cx="8127999" cy="22860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47825924"/>
                    </a:ext>
                  </a:extLst>
                </a:gridCol>
                <a:gridCol w="2709333">
                  <a:extLst>
                    <a:ext uri="{9D8B030D-6E8A-4147-A177-3AD203B41FA5}">
                      <a16:colId xmlns:a16="http://schemas.microsoft.com/office/drawing/2014/main" val="3220288415"/>
                    </a:ext>
                  </a:extLst>
                </a:gridCol>
                <a:gridCol w="2709333">
                  <a:extLst>
                    <a:ext uri="{9D8B030D-6E8A-4147-A177-3AD203B41FA5}">
                      <a16:colId xmlns:a16="http://schemas.microsoft.com/office/drawing/2014/main" val="751165029"/>
                    </a:ext>
                  </a:extLst>
                </a:gridCol>
              </a:tblGrid>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process</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Waiting time</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Turnaround time</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7319707"/>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P1</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1045"/>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P2</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712976"/>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P3</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2932054"/>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Average time</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6929822"/>
                  </a:ext>
                </a:extLst>
              </a:tr>
            </a:tbl>
          </a:graphicData>
        </a:graphic>
      </p:graphicFrame>
    </p:spTree>
    <p:extLst>
      <p:ext uri="{BB962C8B-B14F-4D97-AF65-F5344CB8AC3E}">
        <p14:creationId xmlns:p14="http://schemas.microsoft.com/office/powerpoint/2010/main" val="5353664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solidFill>
            <a:srgbClr val="002060"/>
          </a:solidFill>
        </p:spPr>
        <p:txBody>
          <a:bodyPr/>
          <a:lstStyle/>
          <a:p>
            <a:r>
              <a:rPr lang="en-US" altLang="zh-CN" dirty="0"/>
              <a:t>Answer b</a:t>
            </a:r>
            <a:r>
              <a:rPr lang="zh-CN" altLang="en-US" dirty="0"/>
              <a:t>：</a:t>
            </a:r>
            <a:r>
              <a:rPr lang="en-US" altLang="zh-CN" dirty="0"/>
              <a:t>SJF scheduling algorithm</a:t>
            </a:r>
            <a:endParaRPr lang="zh-CN" altLang="en-US" dirty="0"/>
          </a:p>
        </p:txBody>
      </p:sp>
      <p:sp>
        <p:nvSpPr>
          <p:cNvPr id="5" name="灯片编号占位符 4"/>
          <p:cNvSpPr>
            <a:spLocks noGrp="1"/>
          </p:cNvSpPr>
          <p:nvPr>
            <p:ph type="sldNum" sz="quarter" idx="10"/>
          </p:nvPr>
        </p:nvSpPr>
        <p:spPr/>
        <p:txBody>
          <a:bodyPr/>
          <a:lstStyle/>
          <a:p>
            <a:pPr>
              <a:defRPr/>
            </a:pPr>
            <a:fld id="{6DD325CF-F0B9-461D-B7A8-8FA55A073CDB}" type="slidenum">
              <a:rPr lang="en-US" altLang="zh-CN" smtClean="0"/>
              <a:pPr>
                <a:defRPr/>
              </a:pPr>
              <a:t>24</a:t>
            </a:fld>
            <a:endParaRPr lang="en-US" altLang="zh-CN" dirty="0"/>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744" y="1112924"/>
            <a:ext cx="4703496" cy="1595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2" name="表格 1">
            <a:extLst>
              <a:ext uri="{FF2B5EF4-FFF2-40B4-BE49-F238E27FC236}">
                <a16:creationId xmlns:a16="http://schemas.microsoft.com/office/drawing/2014/main" id="{02000F52-A260-A897-D81B-0EF8ED511C58}"/>
              </a:ext>
            </a:extLst>
          </p:cNvPr>
          <p:cNvGraphicFramePr>
            <a:graphicFrameLocks noGrp="1"/>
          </p:cNvGraphicFramePr>
          <p:nvPr>
            <p:extLst>
              <p:ext uri="{D42A27DB-BD31-4B8C-83A1-F6EECF244321}">
                <p14:modId xmlns:p14="http://schemas.microsoft.com/office/powerpoint/2010/main" val="1377910674"/>
              </p:ext>
            </p:extLst>
          </p:nvPr>
        </p:nvGraphicFramePr>
        <p:xfrm>
          <a:off x="1730515" y="4059070"/>
          <a:ext cx="8127999" cy="22860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47825924"/>
                    </a:ext>
                  </a:extLst>
                </a:gridCol>
                <a:gridCol w="2709333">
                  <a:extLst>
                    <a:ext uri="{9D8B030D-6E8A-4147-A177-3AD203B41FA5}">
                      <a16:colId xmlns:a16="http://schemas.microsoft.com/office/drawing/2014/main" val="3220288415"/>
                    </a:ext>
                  </a:extLst>
                </a:gridCol>
                <a:gridCol w="2709333">
                  <a:extLst>
                    <a:ext uri="{9D8B030D-6E8A-4147-A177-3AD203B41FA5}">
                      <a16:colId xmlns:a16="http://schemas.microsoft.com/office/drawing/2014/main" val="751165029"/>
                    </a:ext>
                  </a:extLst>
                </a:gridCol>
              </a:tblGrid>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process</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Waiting time</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Turnaround time</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7319707"/>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P1</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1045"/>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P2</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712976"/>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P3</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2932054"/>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Average time</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6929822"/>
                  </a:ext>
                </a:extLst>
              </a:tr>
            </a:tbl>
          </a:graphicData>
        </a:graphic>
      </p:graphicFrame>
    </p:spTree>
    <p:extLst>
      <p:ext uri="{BB962C8B-B14F-4D97-AF65-F5344CB8AC3E}">
        <p14:creationId xmlns:p14="http://schemas.microsoft.com/office/powerpoint/2010/main" val="36535401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solidFill>
            <a:srgbClr val="002060"/>
          </a:solidFill>
        </p:spPr>
        <p:txBody>
          <a:bodyPr>
            <a:normAutofit/>
          </a:bodyPr>
          <a:lstStyle/>
          <a:p>
            <a:r>
              <a:rPr lang="en-US" altLang="zh-CN" sz="3600" dirty="0"/>
              <a:t>Answer c</a:t>
            </a:r>
            <a:r>
              <a:rPr lang="zh-CN" altLang="en-US" sz="3600" dirty="0"/>
              <a:t>：</a:t>
            </a:r>
            <a:r>
              <a:rPr lang="en-US" altLang="zh-CN" sz="3600" dirty="0"/>
              <a:t>SJF future-knowledge scheduling algorithm</a:t>
            </a:r>
            <a:endParaRPr lang="zh-CN" altLang="en-US" sz="3600" dirty="0"/>
          </a:p>
        </p:txBody>
      </p:sp>
      <p:sp>
        <p:nvSpPr>
          <p:cNvPr id="5" name="灯片编号占位符 4"/>
          <p:cNvSpPr>
            <a:spLocks noGrp="1"/>
          </p:cNvSpPr>
          <p:nvPr>
            <p:ph type="sldNum" sz="quarter" idx="10"/>
          </p:nvPr>
        </p:nvSpPr>
        <p:spPr/>
        <p:txBody>
          <a:bodyPr/>
          <a:lstStyle/>
          <a:p>
            <a:pPr>
              <a:defRPr/>
            </a:pPr>
            <a:fld id="{6DD325CF-F0B9-461D-B7A8-8FA55A073CDB}" type="slidenum">
              <a:rPr lang="en-US" altLang="zh-CN" smtClean="0"/>
              <a:pPr>
                <a:defRPr/>
              </a:pPr>
              <a:t>25</a:t>
            </a:fld>
            <a:endParaRPr lang="en-US" altLang="zh-CN"/>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2744" y="1112924"/>
            <a:ext cx="4703496" cy="1595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表格 5">
            <a:extLst>
              <a:ext uri="{FF2B5EF4-FFF2-40B4-BE49-F238E27FC236}">
                <a16:creationId xmlns:a16="http://schemas.microsoft.com/office/drawing/2014/main" id="{3556DC87-2C75-5FC1-040D-6150EB633D86}"/>
              </a:ext>
            </a:extLst>
          </p:cNvPr>
          <p:cNvGraphicFramePr>
            <a:graphicFrameLocks noGrp="1"/>
          </p:cNvGraphicFramePr>
          <p:nvPr>
            <p:extLst>
              <p:ext uri="{D42A27DB-BD31-4B8C-83A1-F6EECF244321}">
                <p14:modId xmlns:p14="http://schemas.microsoft.com/office/powerpoint/2010/main" val="1683792291"/>
              </p:ext>
            </p:extLst>
          </p:nvPr>
        </p:nvGraphicFramePr>
        <p:xfrm>
          <a:off x="1730515" y="4059070"/>
          <a:ext cx="8127999" cy="22860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247825924"/>
                    </a:ext>
                  </a:extLst>
                </a:gridCol>
                <a:gridCol w="2709333">
                  <a:extLst>
                    <a:ext uri="{9D8B030D-6E8A-4147-A177-3AD203B41FA5}">
                      <a16:colId xmlns:a16="http://schemas.microsoft.com/office/drawing/2014/main" val="3220288415"/>
                    </a:ext>
                  </a:extLst>
                </a:gridCol>
                <a:gridCol w="2709333">
                  <a:extLst>
                    <a:ext uri="{9D8B030D-6E8A-4147-A177-3AD203B41FA5}">
                      <a16:colId xmlns:a16="http://schemas.microsoft.com/office/drawing/2014/main" val="751165029"/>
                    </a:ext>
                  </a:extLst>
                </a:gridCol>
              </a:tblGrid>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process</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Waiting time</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Turnaround time</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7319707"/>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P1</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1045"/>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P2</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712976"/>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P3</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2932054"/>
                  </a:ext>
                </a:extLst>
              </a:tr>
              <a:tr h="370840">
                <a:tc>
                  <a:txBody>
                    <a:bodyPr/>
                    <a:lstStyle/>
                    <a:p>
                      <a:pPr algn="ctr"/>
                      <a:r>
                        <a:rPr lang="en-US" altLang="zh-CN" sz="2400" b="1" dirty="0">
                          <a:solidFill>
                            <a:schemeClr val="tx1"/>
                          </a:solidFill>
                          <a:latin typeface="Times New Roman" panose="02020603050405020304" pitchFamily="18" charset="0"/>
                          <a:cs typeface="Times New Roman" panose="02020603050405020304" pitchFamily="18" charset="0"/>
                        </a:rPr>
                        <a:t>Average time</a:t>
                      </a: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6929822"/>
                  </a:ext>
                </a:extLst>
              </a:tr>
            </a:tbl>
          </a:graphicData>
        </a:graphic>
      </p:graphicFrame>
    </p:spTree>
    <p:extLst>
      <p:ext uri="{BB962C8B-B14F-4D97-AF65-F5344CB8AC3E}">
        <p14:creationId xmlns:p14="http://schemas.microsoft.com/office/powerpoint/2010/main" val="2966347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2 </a:t>
            </a:r>
            <a:endParaRPr lang="zh-CN" altLang="en-US" dirty="0"/>
          </a:p>
        </p:txBody>
      </p:sp>
      <p:sp>
        <p:nvSpPr>
          <p:cNvPr id="3" name="内容占位符 2"/>
          <p:cNvSpPr>
            <a:spLocks noGrp="1"/>
          </p:cNvSpPr>
          <p:nvPr>
            <p:ph idx="1"/>
          </p:nvPr>
        </p:nvSpPr>
        <p:spPr/>
        <p:txBody>
          <a:bodyPr>
            <a:normAutofit fontScale="92500" lnSpcReduction="10000"/>
          </a:bodyPr>
          <a:lstStyle/>
          <a:p>
            <a:pPr marL="0" indent="0">
              <a:lnSpc>
                <a:spcPct val="110000"/>
              </a:lnSpc>
              <a:spcBef>
                <a:spcPts val="600"/>
              </a:spcBef>
              <a:buNone/>
            </a:pPr>
            <a:r>
              <a:rPr lang="en-US" altLang="zh-CN" dirty="0"/>
              <a:t>In a computer system with </a:t>
            </a:r>
            <a:r>
              <a:rPr lang="en-US" altLang="zh-CN" u="sng" dirty="0">
                <a:solidFill>
                  <a:srgbClr val="0000FF"/>
                </a:solidFill>
              </a:rPr>
              <a:t>only one processor</a:t>
            </a:r>
            <a:r>
              <a:rPr lang="en-US" altLang="zh-CN" dirty="0"/>
              <a:t>,  </a:t>
            </a:r>
            <a:r>
              <a:rPr lang="en-US" altLang="zh-CN" u="sng" dirty="0">
                <a:solidFill>
                  <a:srgbClr val="0000FF"/>
                </a:solidFill>
              </a:rPr>
              <a:t>one input device </a:t>
            </a:r>
            <a:r>
              <a:rPr lang="en-US" altLang="zh-CN" dirty="0"/>
              <a:t>and </a:t>
            </a:r>
            <a:r>
              <a:rPr lang="en-US" altLang="zh-CN" u="sng" dirty="0">
                <a:solidFill>
                  <a:srgbClr val="0000FF"/>
                </a:solidFill>
              </a:rPr>
              <a:t>one printer</a:t>
            </a:r>
            <a:r>
              <a:rPr lang="en-US" altLang="zh-CN" dirty="0"/>
              <a:t>.  Processes A and B enter the system sequentially at time 0,  and A is scheduled by the CPU scheduler at first.  The execution tracks of A and B are as follows: </a:t>
            </a:r>
            <a:endParaRPr lang="zh-CN" altLang="zh-CN" dirty="0"/>
          </a:p>
          <a:p>
            <a:pPr marL="0" indent="0">
              <a:lnSpc>
                <a:spcPct val="110000"/>
              </a:lnSpc>
              <a:spcBef>
                <a:spcPts val="600"/>
              </a:spcBef>
              <a:buNone/>
            </a:pPr>
            <a:r>
              <a:rPr lang="en-US" altLang="zh-CN" dirty="0"/>
              <a:t>A: CPU burst lasting 20ms, then I/O burst of 100ms on the input device, and </a:t>
            </a:r>
            <a:br>
              <a:rPr lang="en-US" altLang="zh-CN" dirty="0"/>
            </a:br>
            <a:r>
              <a:rPr lang="en-US" altLang="zh-CN" dirty="0"/>
              <a:t>     then CPU burst lasting 50ms, exiting.</a:t>
            </a:r>
            <a:endParaRPr lang="zh-CN" altLang="zh-CN" dirty="0"/>
          </a:p>
          <a:p>
            <a:pPr marL="0" indent="0">
              <a:lnSpc>
                <a:spcPct val="110000"/>
              </a:lnSpc>
              <a:spcBef>
                <a:spcPts val="600"/>
              </a:spcBef>
              <a:buNone/>
            </a:pPr>
            <a:r>
              <a:rPr lang="en-US" altLang="zh-CN" dirty="0"/>
              <a:t>B: CPU burst lasting 40ms, then I/O burst of 70ms on the</a:t>
            </a:r>
            <a:r>
              <a:rPr lang="en-US" altLang="zh-CN" i="1" dirty="0"/>
              <a:t> </a:t>
            </a:r>
            <a:r>
              <a:rPr lang="en-US" altLang="zh-CN" dirty="0"/>
              <a:t>printer, and then CPU </a:t>
            </a:r>
            <a:br>
              <a:rPr lang="en-US" altLang="zh-CN" dirty="0"/>
            </a:br>
            <a:r>
              <a:rPr lang="en-US" altLang="zh-CN" dirty="0"/>
              <a:t>     burst lasting 30ms, exiting. </a:t>
            </a:r>
            <a:endParaRPr lang="zh-CN" altLang="zh-CN" dirty="0"/>
          </a:p>
          <a:p>
            <a:pPr marL="0" indent="0">
              <a:lnSpc>
                <a:spcPct val="110000"/>
              </a:lnSpc>
              <a:spcBef>
                <a:spcPts val="600"/>
              </a:spcBef>
              <a:buNone/>
            </a:pPr>
            <a:r>
              <a:rPr lang="en-US" altLang="zh-CN" dirty="0"/>
              <a:t>(a) Suppose that preemptive SJF scheduling algorithm (SRTF) is employed, </a:t>
            </a:r>
            <a:br>
              <a:rPr lang="en-US" altLang="zh-CN" dirty="0"/>
            </a:br>
            <a:r>
              <a:rPr lang="en-US" altLang="zh-CN" dirty="0"/>
              <a:t>     draw the Gantt chart to describe the resource usage of A and B on the CPU, </a:t>
            </a:r>
            <a:br>
              <a:rPr lang="en-US" altLang="zh-CN" dirty="0"/>
            </a:br>
            <a:r>
              <a:rPr lang="en-US" altLang="zh-CN" dirty="0"/>
              <a:t>     the input device and the printer.</a:t>
            </a:r>
            <a:endParaRPr lang="zh-CN" altLang="zh-CN" dirty="0"/>
          </a:p>
          <a:p>
            <a:pPr marL="0" indent="0">
              <a:lnSpc>
                <a:spcPct val="110000"/>
              </a:lnSpc>
              <a:spcBef>
                <a:spcPts val="600"/>
              </a:spcBef>
              <a:buNone/>
            </a:pPr>
            <a:r>
              <a:rPr lang="en-US" altLang="zh-CN" dirty="0"/>
              <a:t>(b) Calculate the waiting time and turnaround time for process A and B </a:t>
            </a:r>
            <a:br>
              <a:rPr lang="en-US" altLang="zh-CN" dirty="0"/>
            </a:br>
            <a:r>
              <a:rPr lang="en-US" altLang="zh-CN" dirty="0"/>
              <a:t>      respectively.</a:t>
            </a:r>
            <a:br>
              <a:rPr lang="en-US" altLang="zh-CN" dirty="0"/>
            </a:br>
            <a:r>
              <a:rPr lang="en-US" altLang="zh-CN" dirty="0"/>
              <a:t>(c) Calculate the CPU utilization.</a:t>
            </a:r>
            <a:endParaRPr lang="zh-CN" altLang="en-US" dirty="0"/>
          </a:p>
        </p:txBody>
      </p:sp>
      <p:sp>
        <p:nvSpPr>
          <p:cNvPr id="4" name="灯片编号占位符 3"/>
          <p:cNvSpPr>
            <a:spLocks noGrp="1"/>
          </p:cNvSpPr>
          <p:nvPr>
            <p:ph type="sldNum" sz="quarter" idx="10"/>
          </p:nvPr>
        </p:nvSpPr>
        <p:spPr/>
        <p:txBody>
          <a:bodyPr/>
          <a:lstStyle/>
          <a:p>
            <a:pPr>
              <a:defRPr/>
            </a:pPr>
            <a:fld id="{BEBD1DF4-B609-4D0D-8E69-E78856E057E8}" type="slidenum">
              <a:rPr lang="en-US" altLang="zh-CN" smtClean="0"/>
              <a:pPr>
                <a:defRPr/>
              </a:pPr>
              <a:t>26</a:t>
            </a:fld>
            <a:endParaRPr lang="en-US" altLang="zh-CN"/>
          </a:p>
        </p:txBody>
      </p:sp>
    </p:spTree>
    <p:extLst>
      <p:ext uri="{BB962C8B-B14F-4D97-AF65-F5344CB8AC3E}">
        <p14:creationId xmlns:p14="http://schemas.microsoft.com/office/powerpoint/2010/main" val="31265894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Answer </a:t>
            </a:r>
            <a:endParaRPr lang="zh-CN" altLang="en-US" dirty="0"/>
          </a:p>
        </p:txBody>
      </p:sp>
      <p:sp>
        <p:nvSpPr>
          <p:cNvPr id="4" name="灯片编号占位符 3"/>
          <p:cNvSpPr>
            <a:spLocks noGrp="1"/>
          </p:cNvSpPr>
          <p:nvPr>
            <p:ph type="sldNum" sz="quarter" idx="10"/>
          </p:nvPr>
        </p:nvSpPr>
        <p:spPr/>
        <p:txBody>
          <a:bodyPr/>
          <a:lstStyle/>
          <a:p>
            <a:pPr>
              <a:defRPr/>
            </a:pPr>
            <a:fld id="{BEBD1DF4-B609-4D0D-8E69-E78856E057E8}" type="slidenum">
              <a:rPr lang="en-US" altLang="zh-CN" smtClean="0"/>
              <a:pPr>
                <a:defRPr/>
              </a:pPr>
              <a:t>27</a:t>
            </a:fld>
            <a:endParaRPr lang="en-US" altLang="zh-CN"/>
          </a:p>
        </p:txBody>
      </p:sp>
      <p:grpSp>
        <p:nvGrpSpPr>
          <p:cNvPr id="13" name="组合 12">
            <a:extLst>
              <a:ext uri="{FF2B5EF4-FFF2-40B4-BE49-F238E27FC236}">
                <a16:creationId xmlns:a16="http://schemas.microsoft.com/office/drawing/2014/main" id="{91F1F752-A25C-48B1-ADEC-846168F90367}"/>
              </a:ext>
            </a:extLst>
          </p:cNvPr>
          <p:cNvGrpSpPr/>
          <p:nvPr/>
        </p:nvGrpSpPr>
        <p:grpSpPr>
          <a:xfrm>
            <a:off x="2338413" y="1043735"/>
            <a:ext cx="6637950" cy="461665"/>
            <a:chOff x="2338413" y="908720"/>
            <a:chExt cx="6637950" cy="461665"/>
          </a:xfrm>
        </p:grpSpPr>
        <p:sp>
          <p:nvSpPr>
            <p:cNvPr id="5" name="矩形 4">
              <a:extLst>
                <a:ext uri="{FF2B5EF4-FFF2-40B4-BE49-F238E27FC236}">
                  <a16:creationId xmlns:a16="http://schemas.microsoft.com/office/drawing/2014/main" id="{5B3849D7-0A51-F554-5EBC-86A85BAE2912}"/>
                </a:ext>
              </a:extLst>
            </p:cNvPr>
            <p:cNvSpPr/>
            <p:nvPr/>
          </p:nvSpPr>
          <p:spPr bwMode="auto">
            <a:xfrm>
              <a:off x="2855639" y="908720"/>
              <a:ext cx="720000" cy="36000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20</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7" name="矩形 6">
              <a:extLst>
                <a:ext uri="{FF2B5EF4-FFF2-40B4-BE49-F238E27FC236}">
                  <a16:creationId xmlns:a16="http://schemas.microsoft.com/office/drawing/2014/main" id="{892FCBBA-EE69-5ACB-7E95-A6A49DA20EB5}"/>
                </a:ext>
              </a:extLst>
            </p:cNvPr>
            <p:cNvSpPr/>
            <p:nvPr/>
          </p:nvSpPr>
          <p:spPr bwMode="auto">
            <a:xfrm>
              <a:off x="3575720" y="908720"/>
              <a:ext cx="3600000" cy="360000"/>
            </a:xfrm>
            <a:prstGeom prst="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b="1" dirty="0">
                  <a:ea typeface="黑体" pitchFamily="2" charset="-122"/>
                </a:rPr>
                <a:t>10</a:t>
              </a: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0 / input</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9" name="矩形 8">
              <a:extLst>
                <a:ext uri="{FF2B5EF4-FFF2-40B4-BE49-F238E27FC236}">
                  <a16:creationId xmlns:a16="http://schemas.microsoft.com/office/drawing/2014/main" id="{A7913710-5B40-558D-DB88-A22D0FEF3B9B}"/>
                </a:ext>
              </a:extLst>
            </p:cNvPr>
            <p:cNvSpPr/>
            <p:nvPr/>
          </p:nvSpPr>
          <p:spPr bwMode="auto">
            <a:xfrm>
              <a:off x="7176363" y="908720"/>
              <a:ext cx="1800000" cy="36000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50</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11" name="文本框 10">
              <a:extLst>
                <a:ext uri="{FF2B5EF4-FFF2-40B4-BE49-F238E27FC236}">
                  <a16:creationId xmlns:a16="http://schemas.microsoft.com/office/drawing/2014/main" id="{4E432A1F-85C1-C058-4F4D-81FED6F828F8}"/>
                </a:ext>
              </a:extLst>
            </p:cNvPr>
            <p:cNvSpPr txBox="1"/>
            <p:nvPr/>
          </p:nvSpPr>
          <p:spPr>
            <a:xfrm>
              <a:off x="2338413" y="908720"/>
              <a:ext cx="517227" cy="461665"/>
            </a:xfrm>
            <a:prstGeom prst="rect">
              <a:avLst/>
            </a:prstGeom>
            <a:noFill/>
          </p:spPr>
          <p:txBody>
            <a:bodyPr wrap="square" rtlCol="0">
              <a:spAutoFit/>
            </a:bodyPr>
            <a:lstStyle/>
            <a:p>
              <a:r>
                <a:rPr lang="en-US" altLang="zh-CN" b="1" dirty="0"/>
                <a:t>A:</a:t>
              </a:r>
              <a:endParaRPr lang="zh-CN" altLang="en-US" b="1" dirty="0"/>
            </a:p>
          </p:txBody>
        </p:sp>
      </p:grpSp>
      <p:grpSp>
        <p:nvGrpSpPr>
          <p:cNvPr id="14" name="组合 13">
            <a:extLst>
              <a:ext uri="{FF2B5EF4-FFF2-40B4-BE49-F238E27FC236}">
                <a16:creationId xmlns:a16="http://schemas.microsoft.com/office/drawing/2014/main" id="{2F980A4D-DFBB-BE54-06D9-0D3BB671C52E}"/>
              </a:ext>
            </a:extLst>
          </p:cNvPr>
          <p:cNvGrpSpPr/>
          <p:nvPr/>
        </p:nvGrpSpPr>
        <p:grpSpPr>
          <a:xfrm>
            <a:off x="2363197" y="1527175"/>
            <a:ext cx="5487878" cy="461665"/>
            <a:chOff x="2363197" y="1302150"/>
            <a:chExt cx="5487878" cy="461665"/>
          </a:xfrm>
        </p:grpSpPr>
        <p:sp>
          <p:nvSpPr>
            <p:cNvPr id="6" name="矩形 5">
              <a:extLst>
                <a:ext uri="{FF2B5EF4-FFF2-40B4-BE49-F238E27FC236}">
                  <a16:creationId xmlns:a16="http://schemas.microsoft.com/office/drawing/2014/main" id="{7EA57C9A-0DCB-8B6D-5D7C-A8FF7B52391C}"/>
                </a:ext>
              </a:extLst>
            </p:cNvPr>
            <p:cNvSpPr/>
            <p:nvPr/>
          </p:nvSpPr>
          <p:spPr bwMode="auto">
            <a:xfrm>
              <a:off x="2855639" y="1313805"/>
              <a:ext cx="1440000" cy="36000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40</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8" name="矩形 7">
              <a:extLst>
                <a:ext uri="{FF2B5EF4-FFF2-40B4-BE49-F238E27FC236}">
                  <a16:creationId xmlns:a16="http://schemas.microsoft.com/office/drawing/2014/main" id="{21D76525-F1D5-EF80-AFC1-9F197401D36D}"/>
                </a:ext>
              </a:extLst>
            </p:cNvPr>
            <p:cNvSpPr/>
            <p:nvPr/>
          </p:nvSpPr>
          <p:spPr bwMode="auto">
            <a:xfrm>
              <a:off x="4296363" y="1312354"/>
              <a:ext cx="2520000" cy="360000"/>
            </a:xfrm>
            <a:prstGeom prst="rect">
              <a:avLst/>
            </a:prstGeom>
            <a:solidFill>
              <a:schemeClr val="accent6">
                <a:lumMod val="60000"/>
                <a:lumOff val="4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b="1" dirty="0">
                  <a:ea typeface="黑体" pitchFamily="2" charset="-122"/>
                </a:rPr>
                <a:t>7</a:t>
              </a: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0 / printer</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10" name="矩形 9">
              <a:extLst>
                <a:ext uri="{FF2B5EF4-FFF2-40B4-BE49-F238E27FC236}">
                  <a16:creationId xmlns:a16="http://schemas.microsoft.com/office/drawing/2014/main" id="{79BD0E5C-448E-EE09-AC59-479DCFDD65B5}"/>
                </a:ext>
              </a:extLst>
            </p:cNvPr>
            <p:cNvSpPr/>
            <p:nvPr/>
          </p:nvSpPr>
          <p:spPr bwMode="auto">
            <a:xfrm>
              <a:off x="6771075" y="1312354"/>
              <a:ext cx="1080000" cy="360000"/>
            </a:xfrm>
            <a:prstGeom prst="rect">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400" b="1" i="0" u="none" strike="noStrike" cap="none" normalizeH="0" baseline="0" dirty="0">
                  <a:ln>
                    <a:noFill/>
                  </a:ln>
                  <a:solidFill>
                    <a:schemeClr val="tx1"/>
                  </a:solidFill>
                  <a:effectLst/>
                  <a:latin typeface="Times New Roman" pitchFamily="18" charset="0"/>
                  <a:ea typeface="黑体" pitchFamily="2" charset="-122"/>
                </a:rPr>
                <a:t>30</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12" name="文本框 11">
              <a:extLst>
                <a:ext uri="{FF2B5EF4-FFF2-40B4-BE49-F238E27FC236}">
                  <a16:creationId xmlns:a16="http://schemas.microsoft.com/office/drawing/2014/main" id="{52E76AF7-CD06-72E1-7438-02AF357802B1}"/>
                </a:ext>
              </a:extLst>
            </p:cNvPr>
            <p:cNvSpPr txBox="1"/>
            <p:nvPr/>
          </p:nvSpPr>
          <p:spPr>
            <a:xfrm>
              <a:off x="2363197" y="1302150"/>
              <a:ext cx="492443" cy="461665"/>
            </a:xfrm>
            <a:prstGeom prst="rect">
              <a:avLst/>
            </a:prstGeom>
            <a:noFill/>
          </p:spPr>
          <p:txBody>
            <a:bodyPr wrap="none" rtlCol="0">
              <a:spAutoFit/>
            </a:bodyPr>
            <a:lstStyle/>
            <a:p>
              <a:r>
                <a:rPr lang="en-US" altLang="zh-CN" b="1" dirty="0"/>
                <a:t>B:</a:t>
              </a:r>
              <a:endParaRPr lang="zh-CN" altLang="en-US" b="1" dirty="0"/>
            </a:p>
          </p:txBody>
        </p:sp>
      </p:grpSp>
      <p:sp>
        <p:nvSpPr>
          <p:cNvPr id="34" name="文本框 33">
            <a:extLst>
              <a:ext uri="{FF2B5EF4-FFF2-40B4-BE49-F238E27FC236}">
                <a16:creationId xmlns:a16="http://schemas.microsoft.com/office/drawing/2014/main" id="{3DF63A1A-6F7D-2632-93A5-E7A653475678}"/>
              </a:ext>
            </a:extLst>
          </p:cNvPr>
          <p:cNvSpPr txBox="1"/>
          <p:nvPr/>
        </p:nvSpPr>
        <p:spPr>
          <a:xfrm>
            <a:off x="10506650" y="125705"/>
            <a:ext cx="1440000" cy="666000"/>
          </a:xfrm>
          <a:prstGeom prst="rect">
            <a:avLst/>
          </a:prstGeom>
          <a:solidFill>
            <a:srgbClr val="FFFF00"/>
          </a:solidFill>
          <a:ln w="28575">
            <a:solidFill>
              <a:srgbClr val="FF0000"/>
            </a:solidFill>
          </a:ln>
        </p:spPr>
        <p:txBody>
          <a:bodyPr wrap="none" rtlCol="0" anchor="ctr" anchorCtr="0">
            <a:noAutofit/>
          </a:bodyPr>
          <a:lstStyle/>
          <a:p>
            <a:pPr algn="ctr"/>
            <a:r>
              <a:rPr lang="en-US" altLang="zh-CN" sz="2800" b="1" i="1" dirty="0"/>
              <a:t>SRTF</a:t>
            </a:r>
            <a:endParaRPr lang="zh-CN" altLang="en-US" sz="2800" b="1" i="1" dirty="0"/>
          </a:p>
        </p:txBody>
      </p:sp>
    </p:spTree>
    <p:extLst>
      <p:ext uri="{BB962C8B-B14F-4D97-AF65-F5344CB8AC3E}">
        <p14:creationId xmlns:p14="http://schemas.microsoft.com/office/powerpoint/2010/main" val="20062711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CN" dirty="0"/>
              <a:t>Priority Scheduling</a:t>
            </a:r>
          </a:p>
        </p:txBody>
      </p:sp>
      <p:sp>
        <p:nvSpPr>
          <p:cNvPr id="228355" name="Rectangle 3"/>
          <p:cNvSpPr>
            <a:spLocks noGrp="1" noChangeArrowheads="1"/>
          </p:cNvSpPr>
          <p:nvPr>
            <p:ph idx="1"/>
          </p:nvPr>
        </p:nvSpPr>
        <p:spPr/>
        <p:txBody>
          <a:bodyPr>
            <a:normAutofit/>
          </a:bodyPr>
          <a:lstStyle/>
          <a:p>
            <a:pPr>
              <a:lnSpc>
                <a:spcPct val="90000"/>
              </a:lnSpc>
              <a:spcBef>
                <a:spcPts val="600"/>
              </a:spcBef>
            </a:pPr>
            <a:r>
              <a:rPr lang="en-US" altLang="zh-CN" dirty="0"/>
              <a:t>A priority is associated with each process.</a:t>
            </a:r>
          </a:p>
          <a:p>
            <a:pPr>
              <a:lnSpc>
                <a:spcPct val="90000"/>
              </a:lnSpc>
              <a:spcBef>
                <a:spcPts val="600"/>
              </a:spcBef>
            </a:pPr>
            <a:r>
              <a:rPr lang="en-US" altLang="zh-CN" dirty="0"/>
              <a:t>The CPU is allocated to the process with the highest priority. </a:t>
            </a:r>
            <a:endParaRPr lang="en-US" altLang="zh-CN" dirty="0">
              <a:sym typeface="Symbol" pitchFamily="18" charset="2"/>
            </a:endParaRPr>
          </a:p>
          <a:p>
            <a:pPr>
              <a:lnSpc>
                <a:spcPct val="90000"/>
              </a:lnSpc>
              <a:spcBef>
                <a:spcPts val="600"/>
              </a:spcBef>
            </a:pPr>
            <a:r>
              <a:rPr lang="en-US" altLang="zh-CN" dirty="0">
                <a:sym typeface="Symbol" pitchFamily="18" charset="2"/>
              </a:rPr>
              <a:t>Equal-priority processes are scheduled in FCFS order.</a:t>
            </a:r>
          </a:p>
          <a:p>
            <a:pPr>
              <a:lnSpc>
                <a:spcPct val="90000"/>
              </a:lnSpc>
              <a:spcBef>
                <a:spcPts val="600"/>
              </a:spcBef>
            </a:pPr>
            <a:r>
              <a:rPr lang="en-US" altLang="zh-CN" dirty="0"/>
              <a:t>Usually, smallest integer </a:t>
            </a:r>
            <a:r>
              <a:rPr lang="en-US" altLang="zh-CN" dirty="0">
                <a:sym typeface="Symbol" pitchFamily="18" charset="2"/>
              </a:rPr>
              <a:t> highest priority,  0?</a:t>
            </a:r>
          </a:p>
          <a:p>
            <a:pPr>
              <a:lnSpc>
                <a:spcPct val="90000"/>
              </a:lnSpc>
              <a:spcBef>
                <a:spcPts val="600"/>
              </a:spcBef>
            </a:pPr>
            <a:r>
              <a:rPr lang="en-US" altLang="zh-CN" dirty="0">
                <a:sym typeface="Symbol" pitchFamily="18" charset="2"/>
              </a:rPr>
              <a:t>Priority can be defined either internally or externally.</a:t>
            </a:r>
          </a:p>
          <a:p>
            <a:pPr>
              <a:lnSpc>
                <a:spcPct val="90000"/>
              </a:lnSpc>
              <a:spcBef>
                <a:spcPts val="600"/>
              </a:spcBef>
            </a:pPr>
            <a:r>
              <a:rPr lang="en-US" altLang="zh-CN" dirty="0"/>
              <a:t>SJF is a priority scheduling.</a:t>
            </a:r>
          </a:p>
          <a:p>
            <a:pPr lvl="1">
              <a:lnSpc>
                <a:spcPct val="90000"/>
              </a:lnSpc>
              <a:spcBef>
                <a:spcPts val="600"/>
              </a:spcBef>
            </a:pPr>
            <a:r>
              <a:rPr lang="en-US" altLang="zh-CN" dirty="0"/>
              <a:t>priority is the predicted next CPU burst time.</a:t>
            </a:r>
          </a:p>
          <a:p>
            <a:pPr>
              <a:lnSpc>
                <a:spcPct val="90000"/>
              </a:lnSpc>
              <a:spcBef>
                <a:spcPts val="600"/>
              </a:spcBef>
            </a:pPr>
            <a:r>
              <a:rPr lang="en-US" altLang="zh-CN" dirty="0"/>
              <a:t>Two schemes:</a:t>
            </a:r>
            <a:endParaRPr lang="en-US" altLang="zh-CN" dirty="0">
              <a:sym typeface="Symbol" pitchFamily="18" charset="2"/>
            </a:endParaRPr>
          </a:p>
          <a:p>
            <a:pPr lvl="1">
              <a:lnSpc>
                <a:spcPct val="90000"/>
              </a:lnSpc>
              <a:spcBef>
                <a:spcPts val="600"/>
              </a:spcBef>
            </a:pPr>
            <a:r>
              <a:rPr lang="en-US" altLang="zh-CN" dirty="0">
                <a:solidFill>
                  <a:srgbClr val="0000FF"/>
                </a:solidFill>
              </a:rPr>
              <a:t>Preemptive</a:t>
            </a:r>
            <a:r>
              <a:rPr lang="en-US" altLang="zh-CN" dirty="0"/>
              <a:t>: preempt the CPU if the priority of the newly arrived process is higher than the priority of the currently running process.</a:t>
            </a:r>
          </a:p>
          <a:p>
            <a:pPr lvl="1">
              <a:lnSpc>
                <a:spcPct val="90000"/>
              </a:lnSpc>
              <a:spcBef>
                <a:spcPts val="600"/>
              </a:spcBef>
            </a:pPr>
            <a:r>
              <a:rPr lang="en-US" altLang="zh-CN" dirty="0" err="1">
                <a:solidFill>
                  <a:srgbClr val="0000FF"/>
                </a:solidFill>
              </a:rPr>
              <a:t>Nonpreemptive</a:t>
            </a:r>
            <a:r>
              <a:rPr lang="en-US" altLang="zh-CN" dirty="0"/>
              <a:t>: simply put the new process at the </a:t>
            </a:r>
            <a:r>
              <a:rPr lang="en-US" altLang="zh-CN" u="sng" dirty="0">
                <a:solidFill>
                  <a:srgbClr val="0000FF"/>
                </a:solidFill>
              </a:rPr>
              <a:t>end</a:t>
            </a:r>
            <a:r>
              <a:rPr lang="en-US" altLang="zh-CN" dirty="0"/>
              <a:t> of the ready queue.</a:t>
            </a:r>
          </a:p>
        </p:txBody>
      </p:sp>
      <p:sp>
        <p:nvSpPr>
          <p:cNvPr id="2" name="圆角矩形 1"/>
          <p:cNvSpPr/>
          <p:nvPr/>
        </p:nvSpPr>
        <p:spPr bwMode="auto">
          <a:xfrm>
            <a:off x="10476000" y="252000"/>
            <a:ext cx="1440000" cy="432000"/>
          </a:xfrm>
          <a:prstGeom prst="roundRect">
            <a:avLst>
              <a:gd name="adj" fmla="val 2556"/>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照顾优先</a:t>
            </a:r>
          </a:p>
        </p:txBody>
      </p:sp>
      <p:sp>
        <p:nvSpPr>
          <p:cNvPr id="3" name="灯片编号占位符 3">
            <a:extLst>
              <a:ext uri="{FF2B5EF4-FFF2-40B4-BE49-F238E27FC236}">
                <a16:creationId xmlns:a16="http://schemas.microsoft.com/office/drawing/2014/main" id="{AA045149-C201-FDAB-BA39-2E2C8A5189F5}"/>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28</a:t>
            </a:fld>
            <a:endParaRPr lang="en-US" altLang="zh-CN" dirty="0"/>
          </a:p>
        </p:txBody>
      </p:sp>
    </p:spTree>
    <p:extLst>
      <p:ext uri="{BB962C8B-B14F-4D97-AF65-F5344CB8AC3E}">
        <p14:creationId xmlns:p14="http://schemas.microsoft.com/office/powerpoint/2010/main" val="277566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8355">
                                            <p:txEl>
                                              <p:pRg st="0" end="0"/>
                                            </p:txEl>
                                          </p:spTgt>
                                        </p:tgtEl>
                                        <p:attrNameLst>
                                          <p:attrName>style.visibility</p:attrName>
                                        </p:attrNameLst>
                                      </p:cBhvr>
                                      <p:to>
                                        <p:strVal val="visible"/>
                                      </p:to>
                                    </p:set>
                                    <p:animEffect transition="in" filter="wipe(left)">
                                      <p:cBhvr>
                                        <p:cTn id="7" dur="500"/>
                                        <p:tgtEl>
                                          <p:spTgt spid="2283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28355">
                                            <p:txEl>
                                              <p:pRg st="1" end="1"/>
                                            </p:txEl>
                                          </p:spTgt>
                                        </p:tgtEl>
                                        <p:attrNameLst>
                                          <p:attrName>style.visibility</p:attrName>
                                        </p:attrNameLst>
                                      </p:cBhvr>
                                      <p:to>
                                        <p:strVal val="visible"/>
                                      </p:to>
                                    </p:set>
                                    <p:animEffect transition="in" filter="wipe(left)">
                                      <p:cBhvr>
                                        <p:cTn id="12" dur="500"/>
                                        <p:tgtEl>
                                          <p:spTgt spid="2283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28355">
                                            <p:txEl>
                                              <p:pRg st="2" end="2"/>
                                            </p:txEl>
                                          </p:spTgt>
                                        </p:tgtEl>
                                        <p:attrNameLst>
                                          <p:attrName>style.visibility</p:attrName>
                                        </p:attrNameLst>
                                      </p:cBhvr>
                                      <p:to>
                                        <p:strVal val="visible"/>
                                      </p:to>
                                    </p:set>
                                    <p:animEffect transition="in" filter="wipe(left)">
                                      <p:cBhvr>
                                        <p:cTn id="17" dur="500"/>
                                        <p:tgtEl>
                                          <p:spTgt spid="22835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8355">
                                            <p:txEl>
                                              <p:pRg st="3" end="3"/>
                                            </p:txEl>
                                          </p:spTgt>
                                        </p:tgtEl>
                                        <p:attrNameLst>
                                          <p:attrName>style.visibility</p:attrName>
                                        </p:attrNameLst>
                                      </p:cBhvr>
                                      <p:to>
                                        <p:strVal val="visible"/>
                                      </p:to>
                                    </p:set>
                                    <p:animEffect transition="in" filter="wipe(left)">
                                      <p:cBhvr>
                                        <p:cTn id="22" dur="500"/>
                                        <p:tgtEl>
                                          <p:spTgt spid="22835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8355">
                                            <p:txEl>
                                              <p:pRg st="4" end="4"/>
                                            </p:txEl>
                                          </p:spTgt>
                                        </p:tgtEl>
                                        <p:attrNameLst>
                                          <p:attrName>style.visibility</p:attrName>
                                        </p:attrNameLst>
                                      </p:cBhvr>
                                      <p:to>
                                        <p:strVal val="visible"/>
                                      </p:to>
                                    </p:set>
                                    <p:animEffect transition="in" filter="wipe(left)">
                                      <p:cBhvr>
                                        <p:cTn id="27" dur="500"/>
                                        <p:tgtEl>
                                          <p:spTgt spid="22835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28355">
                                            <p:txEl>
                                              <p:pRg st="5" end="5"/>
                                            </p:txEl>
                                          </p:spTgt>
                                        </p:tgtEl>
                                        <p:attrNameLst>
                                          <p:attrName>style.visibility</p:attrName>
                                        </p:attrNameLst>
                                      </p:cBhvr>
                                      <p:to>
                                        <p:strVal val="visible"/>
                                      </p:to>
                                    </p:set>
                                    <p:animEffect transition="in" filter="wipe(left)">
                                      <p:cBhvr>
                                        <p:cTn id="32" dur="500"/>
                                        <p:tgtEl>
                                          <p:spTgt spid="228355">
                                            <p:txEl>
                                              <p:pRg st="5" end="5"/>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28355">
                                            <p:txEl>
                                              <p:pRg st="6" end="6"/>
                                            </p:txEl>
                                          </p:spTgt>
                                        </p:tgtEl>
                                        <p:attrNameLst>
                                          <p:attrName>style.visibility</p:attrName>
                                        </p:attrNameLst>
                                      </p:cBhvr>
                                      <p:to>
                                        <p:strVal val="visible"/>
                                      </p:to>
                                    </p:set>
                                    <p:animEffect transition="in" filter="wipe(left)">
                                      <p:cBhvr>
                                        <p:cTn id="35" dur="500"/>
                                        <p:tgtEl>
                                          <p:spTgt spid="228355">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28355">
                                            <p:txEl>
                                              <p:pRg st="7" end="7"/>
                                            </p:txEl>
                                          </p:spTgt>
                                        </p:tgtEl>
                                        <p:attrNameLst>
                                          <p:attrName>style.visibility</p:attrName>
                                        </p:attrNameLst>
                                      </p:cBhvr>
                                      <p:to>
                                        <p:strVal val="visible"/>
                                      </p:to>
                                    </p:set>
                                    <p:animEffect transition="in" filter="wipe(left)">
                                      <p:cBhvr>
                                        <p:cTn id="40" dur="500"/>
                                        <p:tgtEl>
                                          <p:spTgt spid="228355">
                                            <p:txEl>
                                              <p:pRg st="7" end="7"/>
                                            </p:txEl>
                                          </p:spTgt>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228355">
                                            <p:txEl>
                                              <p:pRg st="8" end="8"/>
                                            </p:txEl>
                                          </p:spTgt>
                                        </p:tgtEl>
                                        <p:attrNameLst>
                                          <p:attrName>style.visibility</p:attrName>
                                        </p:attrNameLst>
                                      </p:cBhvr>
                                      <p:to>
                                        <p:strVal val="visible"/>
                                      </p:to>
                                    </p:set>
                                    <p:animEffect transition="in" filter="wipe(left)">
                                      <p:cBhvr>
                                        <p:cTn id="43" dur="500"/>
                                        <p:tgtEl>
                                          <p:spTgt spid="228355">
                                            <p:txEl>
                                              <p:pRg st="8" end="8"/>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228355">
                                            <p:txEl>
                                              <p:pRg st="9" end="9"/>
                                            </p:txEl>
                                          </p:spTgt>
                                        </p:tgtEl>
                                        <p:attrNameLst>
                                          <p:attrName>style.visibility</p:attrName>
                                        </p:attrNameLst>
                                      </p:cBhvr>
                                      <p:to>
                                        <p:strVal val="visible"/>
                                      </p:to>
                                    </p:set>
                                    <p:animEffect transition="in" filter="wipe(left)">
                                      <p:cBhvr>
                                        <p:cTn id="46" dur="500"/>
                                        <p:tgtEl>
                                          <p:spTgt spid="22835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835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Example - static priority, non preemptive scheduling</a:t>
            </a:r>
            <a:endParaRPr lang="zh-CN" altLang="en-US" dirty="0"/>
          </a:p>
        </p:txBody>
      </p:sp>
      <p:sp>
        <p:nvSpPr>
          <p:cNvPr id="351266" name="Rectangle 34"/>
          <p:cNvSpPr>
            <a:spLocks noChangeArrowheads="1"/>
          </p:cNvSpPr>
          <p:nvPr/>
        </p:nvSpPr>
        <p:spPr bwMode="auto">
          <a:xfrm>
            <a:off x="4140000" y="1088741"/>
            <a:ext cx="7819873" cy="2102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33CC"/>
              </a:buClr>
              <a:buSzPct val="80000"/>
              <a:buFont typeface="Wingdings" panose="05000000000000000000" pitchFamily="2" charset="2"/>
              <a:buChar char="n"/>
            </a:pPr>
            <a:r>
              <a:rPr lang="en-US" altLang="zh-CN" b="1" dirty="0">
                <a:ea typeface="楷体" panose="02010609060101010101" pitchFamily="49" charset="-122"/>
                <a:cs typeface="Times New Roman" panose="02020603050405020304" pitchFamily="18" charset="0"/>
              </a:rPr>
              <a:t>Waiting time(</a:t>
            </a:r>
            <a:r>
              <a:rPr lang="zh-CN" altLang="en-US" b="1" dirty="0">
                <a:ea typeface="楷体" panose="02010609060101010101" pitchFamily="49" charset="-122"/>
                <a:cs typeface="Times New Roman" panose="02020603050405020304" pitchFamily="18" charset="0"/>
              </a:rPr>
              <a:t>等待时间</a:t>
            </a:r>
            <a:r>
              <a:rPr lang="en-US" altLang="zh-CN" b="1" dirty="0">
                <a:ea typeface="楷体" panose="02010609060101010101" pitchFamily="49" charset="-122"/>
                <a:cs typeface="Times New Roman" panose="02020603050405020304" pitchFamily="18" charset="0"/>
              </a:rPr>
              <a:t>)</a:t>
            </a:r>
            <a:r>
              <a:rPr lang="zh-CN" altLang="en-US" b="1" dirty="0">
                <a:ea typeface="楷体" panose="02010609060101010101" pitchFamily="49" charset="-122"/>
                <a:cs typeface="Times New Roman" panose="02020603050405020304" pitchFamily="18" charset="0"/>
              </a:rPr>
              <a:t>：</a:t>
            </a:r>
          </a:p>
          <a:p>
            <a:pPr lvl="1">
              <a:lnSpc>
                <a:spcPct val="90000"/>
              </a:lnSpc>
              <a:spcBef>
                <a:spcPct val="20000"/>
              </a:spcBef>
              <a:buClr>
                <a:srgbClr val="0033CC"/>
              </a:buClr>
              <a:buSzPct val="80000"/>
            </a:pPr>
            <a:r>
              <a:rPr lang="en-US" altLang="zh-CN" sz="2000" b="1" dirty="0">
                <a:ea typeface="楷体" panose="02010609060101010101" pitchFamily="49" charset="-122"/>
                <a:cs typeface="Times New Roman" panose="02020603050405020304" pitchFamily="18" charset="0"/>
              </a:rPr>
              <a:t>T1=0</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T2=8</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T3=13</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T4=13</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T5=4</a:t>
            </a:r>
            <a:r>
              <a:rPr lang="zh-CN" altLang="en-US" sz="2000" b="1" dirty="0">
                <a:ea typeface="楷体" panose="02010609060101010101" pitchFamily="49" charset="-122"/>
                <a:cs typeface="Times New Roman" panose="02020603050405020304" pitchFamily="18" charset="0"/>
              </a:rPr>
              <a:t>； </a:t>
            </a:r>
            <a:r>
              <a:rPr lang="en-US" altLang="zh-CN" sz="2000" b="1" dirty="0">
                <a:ea typeface="楷体" panose="02010609060101010101" pitchFamily="49" charset="-122"/>
                <a:cs typeface="Times New Roman" panose="02020603050405020304" pitchFamily="18" charset="0"/>
              </a:rPr>
              <a:t>Avg.  WA=7.6</a:t>
            </a:r>
          </a:p>
          <a:p>
            <a:pPr marL="342900" indent="-342900">
              <a:lnSpc>
                <a:spcPct val="90000"/>
              </a:lnSpc>
              <a:spcBef>
                <a:spcPct val="20000"/>
              </a:spcBef>
              <a:buClr>
                <a:srgbClr val="0033CC"/>
              </a:buClr>
              <a:buSzPct val="80000"/>
              <a:buFont typeface="Wingdings" panose="05000000000000000000" pitchFamily="2" charset="2"/>
              <a:buChar char="n"/>
            </a:pPr>
            <a:r>
              <a:rPr lang="en-US" altLang="zh-CN" b="1" dirty="0">
                <a:ea typeface="楷体" panose="02010609060101010101" pitchFamily="49" charset="-122"/>
                <a:cs typeface="Times New Roman" panose="02020603050405020304" pitchFamily="18" charset="0"/>
              </a:rPr>
              <a:t>Turnaround time(</a:t>
            </a:r>
            <a:r>
              <a:rPr lang="zh-CN" altLang="en-US" b="1" dirty="0">
                <a:ea typeface="楷体" panose="02010609060101010101" pitchFamily="49" charset="-122"/>
                <a:cs typeface="Times New Roman" panose="02020603050405020304" pitchFamily="18" charset="0"/>
              </a:rPr>
              <a:t>周转时间</a:t>
            </a:r>
            <a:r>
              <a:rPr lang="en-US" altLang="zh-CN" b="1" dirty="0">
                <a:ea typeface="楷体" panose="02010609060101010101" pitchFamily="49" charset="-122"/>
                <a:cs typeface="Times New Roman" panose="02020603050405020304" pitchFamily="18" charset="0"/>
              </a:rPr>
              <a:t>)</a:t>
            </a:r>
            <a:r>
              <a:rPr lang="zh-CN" altLang="en-US" b="1" dirty="0">
                <a:ea typeface="楷体" panose="02010609060101010101" pitchFamily="49" charset="-122"/>
                <a:cs typeface="Times New Roman" panose="02020603050405020304" pitchFamily="18" charset="0"/>
              </a:rPr>
              <a:t>：</a:t>
            </a:r>
          </a:p>
          <a:p>
            <a:pPr lvl="1">
              <a:lnSpc>
                <a:spcPct val="90000"/>
              </a:lnSpc>
              <a:spcBef>
                <a:spcPct val="20000"/>
              </a:spcBef>
              <a:buClr>
                <a:srgbClr val="0033CC"/>
              </a:buClr>
              <a:buSzPct val="80000"/>
            </a:pPr>
            <a:r>
              <a:rPr lang="en-US" altLang="zh-CN" sz="2000" b="1" dirty="0">
                <a:ea typeface="楷体" panose="02010609060101010101" pitchFamily="49" charset="-122"/>
                <a:cs typeface="Times New Roman" panose="02020603050405020304" pitchFamily="18" charset="0"/>
              </a:rPr>
              <a:t>T1=10 </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T2=9</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T3=15</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T4=14</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T5=9</a:t>
            </a:r>
            <a:r>
              <a:rPr lang="zh-CN" altLang="en-US" sz="2000" b="1" dirty="0">
                <a:ea typeface="楷体" panose="02010609060101010101" pitchFamily="49" charset="-122"/>
                <a:cs typeface="Times New Roman" panose="02020603050405020304" pitchFamily="18" charset="0"/>
              </a:rPr>
              <a:t>； </a:t>
            </a:r>
            <a:r>
              <a:rPr lang="en-US" altLang="zh-CN" sz="2000" b="1" dirty="0">
                <a:ea typeface="楷体" panose="02010609060101010101" pitchFamily="49" charset="-122"/>
                <a:cs typeface="Times New Roman" panose="02020603050405020304" pitchFamily="18" charset="0"/>
              </a:rPr>
              <a:t>Avg.  TA=11.4</a:t>
            </a:r>
          </a:p>
        </p:txBody>
      </p:sp>
      <p:sp>
        <p:nvSpPr>
          <p:cNvPr id="11" name="Rectangle 40"/>
          <p:cNvSpPr>
            <a:spLocks noChangeArrowheads="1"/>
          </p:cNvSpPr>
          <p:nvPr/>
        </p:nvSpPr>
        <p:spPr bwMode="auto">
          <a:xfrm>
            <a:off x="2315826" y="3456035"/>
            <a:ext cx="3870325" cy="288000"/>
          </a:xfrm>
          <a:prstGeom prst="rect">
            <a:avLst/>
          </a:prstGeom>
          <a:solidFill>
            <a:schemeClr val="bg2">
              <a:lumMod val="60000"/>
              <a:lumOff val="40000"/>
            </a:schemeClr>
          </a:solidFill>
          <a:ln w="9525">
            <a:solidFill>
              <a:schemeClr val="tx1"/>
            </a:solidFill>
            <a:miter lim="800000"/>
            <a:headEnd/>
            <a:tailEnd/>
          </a:ln>
          <a:effectLst/>
        </p:spPr>
        <p:txBody>
          <a:bodyPr wrap="none" anchor="ctr"/>
          <a:lstStyle/>
          <a:p>
            <a:endParaRPr lang="zh-CN" altLang="en-US"/>
          </a:p>
        </p:txBody>
      </p:sp>
      <p:sp>
        <p:nvSpPr>
          <p:cNvPr id="12" name="Rectangle 41"/>
          <p:cNvSpPr>
            <a:spLocks noChangeArrowheads="1"/>
          </p:cNvSpPr>
          <p:nvPr/>
        </p:nvSpPr>
        <p:spPr bwMode="auto">
          <a:xfrm>
            <a:off x="8572163" y="4224917"/>
            <a:ext cx="809625" cy="288000"/>
          </a:xfrm>
          <a:prstGeom prst="rect">
            <a:avLst/>
          </a:prstGeom>
          <a:solidFill>
            <a:schemeClr val="accent1">
              <a:lumMod val="60000"/>
              <a:lumOff val="40000"/>
            </a:schemeClr>
          </a:solidFill>
          <a:ln w="9525">
            <a:solidFill>
              <a:schemeClr val="tx1"/>
            </a:solidFill>
            <a:miter lim="800000"/>
            <a:headEnd/>
            <a:tailEnd/>
          </a:ln>
          <a:effectLst/>
        </p:spPr>
        <p:txBody>
          <a:bodyPr wrap="none" anchor="ctr"/>
          <a:lstStyle/>
          <a:p>
            <a:endParaRPr lang="zh-CN" altLang="en-US"/>
          </a:p>
        </p:txBody>
      </p:sp>
      <p:sp>
        <p:nvSpPr>
          <p:cNvPr id="13" name="Rectangle 42"/>
          <p:cNvSpPr>
            <a:spLocks noChangeArrowheads="1"/>
          </p:cNvSpPr>
          <p:nvPr/>
        </p:nvSpPr>
        <p:spPr bwMode="auto">
          <a:xfrm>
            <a:off x="6186150" y="3861080"/>
            <a:ext cx="360362" cy="288000"/>
          </a:xfrm>
          <a:prstGeom prst="rect">
            <a:avLst/>
          </a:prstGeom>
          <a:solidFill>
            <a:srgbClr val="00FF00"/>
          </a:solidFill>
          <a:ln w="9525">
            <a:solidFill>
              <a:schemeClr val="tx1"/>
            </a:solidFill>
            <a:miter lim="800000"/>
            <a:headEnd/>
            <a:tailEnd/>
          </a:ln>
          <a:effectLst/>
        </p:spPr>
        <p:txBody>
          <a:bodyPr wrap="none" anchor="ctr"/>
          <a:lstStyle/>
          <a:p>
            <a:endParaRPr lang="zh-CN" altLang="en-US"/>
          </a:p>
        </p:txBody>
      </p:sp>
      <p:sp>
        <p:nvSpPr>
          <p:cNvPr id="14" name="Rectangle 43"/>
          <p:cNvSpPr>
            <a:spLocks noChangeArrowheads="1"/>
          </p:cNvSpPr>
          <p:nvPr/>
        </p:nvSpPr>
        <p:spPr bwMode="auto">
          <a:xfrm>
            <a:off x="6546512" y="4896195"/>
            <a:ext cx="2025650" cy="2880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grpSp>
        <p:nvGrpSpPr>
          <p:cNvPr id="2" name="组合 1"/>
          <p:cNvGrpSpPr/>
          <p:nvPr/>
        </p:nvGrpSpPr>
        <p:grpSpPr>
          <a:xfrm>
            <a:off x="1820525" y="3248980"/>
            <a:ext cx="8596312" cy="2338386"/>
            <a:chOff x="296525" y="3248980"/>
            <a:chExt cx="8596312" cy="2338386"/>
          </a:xfrm>
        </p:grpSpPr>
        <p:grpSp>
          <p:nvGrpSpPr>
            <p:cNvPr id="15" name="Group 131"/>
            <p:cNvGrpSpPr>
              <a:grpSpLocks/>
            </p:cNvGrpSpPr>
            <p:nvPr/>
          </p:nvGrpSpPr>
          <p:grpSpPr bwMode="auto">
            <a:xfrm>
              <a:off x="1196637" y="3359589"/>
              <a:ext cx="7065963" cy="1913452"/>
              <a:chOff x="782" y="1252"/>
              <a:chExt cx="4451" cy="1333"/>
            </a:xfrm>
          </p:grpSpPr>
          <p:sp>
            <p:nvSpPr>
              <p:cNvPr id="16" name="Line 20"/>
              <p:cNvSpPr>
                <a:spLocks noChangeShapeType="1"/>
              </p:cNvSpPr>
              <p:nvPr/>
            </p:nvSpPr>
            <p:spPr bwMode="auto">
              <a:xfrm>
                <a:off x="782"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21"/>
              <p:cNvSpPr>
                <a:spLocks noChangeShapeType="1"/>
              </p:cNvSpPr>
              <p:nvPr/>
            </p:nvSpPr>
            <p:spPr bwMode="auto">
              <a:xfrm>
                <a:off x="1037"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22"/>
              <p:cNvSpPr>
                <a:spLocks noChangeShapeType="1"/>
              </p:cNvSpPr>
              <p:nvPr/>
            </p:nvSpPr>
            <p:spPr bwMode="auto">
              <a:xfrm>
                <a:off x="1292"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23"/>
              <p:cNvSpPr>
                <a:spLocks noChangeShapeType="1"/>
              </p:cNvSpPr>
              <p:nvPr/>
            </p:nvSpPr>
            <p:spPr bwMode="auto">
              <a:xfrm>
                <a:off x="1519"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 name="Line 24"/>
              <p:cNvSpPr>
                <a:spLocks noChangeShapeType="1"/>
              </p:cNvSpPr>
              <p:nvPr/>
            </p:nvSpPr>
            <p:spPr bwMode="auto">
              <a:xfrm>
                <a:off x="1746"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25"/>
              <p:cNvSpPr>
                <a:spLocks noChangeShapeType="1"/>
              </p:cNvSpPr>
              <p:nvPr/>
            </p:nvSpPr>
            <p:spPr bwMode="auto">
              <a:xfrm>
                <a:off x="1973"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26"/>
              <p:cNvSpPr>
                <a:spLocks noChangeShapeType="1"/>
              </p:cNvSpPr>
              <p:nvPr/>
            </p:nvSpPr>
            <p:spPr bwMode="auto">
              <a:xfrm>
                <a:off x="2228"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Line 27"/>
              <p:cNvSpPr>
                <a:spLocks noChangeShapeType="1"/>
              </p:cNvSpPr>
              <p:nvPr/>
            </p:nvSpPr>
            <p:spPr bwMode="auto">
              <a:xfrm>
                <a:off x="2965"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4" name="Line 28"/>
              <p:cNvSpPr>
                <a:spLocks noChangeShapeType="1"/>
              </p:cNvSpPr>
              <p:nvPr/>
            </p:nvSpPr>
            <p:spPr bwMode="auto">
              <a:xfrm>
                <a:off x="3192"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9"/>
              <p:cNvSpPr>
                <a:spLocks noChangeShapeType="1"/>
              </p:cNvSpPr>
              <p:nvPr/>
            </p:nvSpPr>
            <p:spPr bwMode="auto">
              <a:xfrm>
                <a:off x="3447"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30"/>
              <p:cNvSpPr>
                <a:spLocks noChangeShapeType="1"/>
              </p:cNvSpPr>
              <p:nvPr/>
            </p:nvSpPr>
            <p:spPr bwMode="auto">
              <a:xfrm>
                <a:off x="3702"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31"/>
              <p:cNvSpPr>
                <a:spLocks noChangeShapeType="1"/>
              </p:cNvSpPr>
              <p:nvPr/>
            </p:nvSpPr>
            <p:spPr bwMode="auto">
              <a:xfrm>
                <a:off x="3957"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32"/>
              <p:cNvSpPr>
                <a:spLocks noChangeShapeType="1"/>
              </p:cNvSpPr>
              <p:nvPr/>
            </p:nvSpPr>
            <p:spPr bwMode="auto">
              <a:xfrm>
                <a:off x="4212"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33"/>
              <p:cNvSpPr>
                <a:spLocks noChangeShapeType="1"/>
              </p:cNvSpPr>
              <p:nvPr/>
            </p:nvSpPr>
            <p:spPr bwMode="auto">
              <a:xfrm>
                <a:off x="4468"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34"/>
              <p:cNvSpPr>
                <a:spLocks noChangeShapeType="1"/>
              </p:cNvSpPr>
              <p:nvPr/>
            </p:nvSpPr>
            <p:spPr bwMode="auto">
              <a:xfrm>
                <a:off x="4723"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5"/>
              <p:cNvSpPr>
                <a:spLocks noChangeShapeType="1"/>
              </p:cNvSpPr>
              <p:nvPr/>
            </p:nvSpPr>
            <p:spPr bwMode="auto">
              <a:xfrm>
                <a:off x="4978"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2" name="Line 124"/>
              <p:cNvSpPr>
                <a:spLocks noChangeShapeType="1"/>
              </p:cNvSpPr>
              <p:nvPr/>
            </p:nvSpPr>
            <p:spPr bwMode="auto">
              <a:xfrm>
                <a:off x="2483"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 name="Line 125"/>
              <p:cNvSpPr>
                <a:spLocks noChangeShapeType="1"/>
              </p:cNvSpPr>
              <p:nvPr/>
            </p:nvSpPr>
            <p:spPr bwMode="auto">
              <a:xfrm>
                <a:off x="2710"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26"/>
              <p:cNvSpPr>
                <a:spLocks noChangeShapeType="1"/>
              </p:cNvSpPr>
              <p:nvPr/>
            </p:nvSpPr>
            <p:spPr bwMode="auto">
              <a:xfrm>
                <a:off x="5233"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5" name="Group 133"/>
            <p:cNvGrpSpPr>
              <a:grpSpLocks/>
            </p:cNvGrpSpPr>
            <p:nvPr/>
          </p:nvGrpSpPr>
          <p:grpSpPr bwMode="auto">
            <a:xfrm>
              <a:off x="296525" y="3248980"/>
              <a:ext cx="8596312" cy="2338386"/>
              <a:chOff x="215" y="941"/>
              <a:chExt cx="5415" cy="1871"/>
            </a:xfrm>
          </p:grpSpPr>
          <p:grpSp>
            <p:nvGrpSpPr>
              <p:cNvPr id="36" name="Group 130"/>
              <p:cNvGrpSpPr>
                <a:grpSpLocks/>
              </p:cNvGrpSpPr>
              <p:nvPr/>
            </p:nvGrpSpPr>
            <p:grpSpPr bwMode="auto">
              <a:xfrm>
                <a:off x="442" y="941"/>
                <a:ext cx="5188" cy="1871"/>
                <a:chOff x="442" y="913"/>
                <a:chExt cx="5188" cy="1871"/>
              </a:xfrm>
            </p:grpSpPr>
            <p:grpSp>
              <p:nvGrpSpPr>
                <p:cNvPr id="52" name="Group 129"/>
                <p:cNvGrpSpPr>
                  <a:grpSpLocks/>
                </p:cNvGrpSpPr>
                <p:nvPr/>
              </p:nvGrpSpPr>
              <p:grpSpPr bwMode="auto">
                <a:xfrm>
                  <a:off x="527" y="913"/>
                  <a:ext cx="5103" cy="1672"/>
                  <a:chOff x="527" y="913"/>
                  <a:chExt cx="5103" cy="1672"/>
                </a:xfrm>
              </p:grpSpPr>
              <p:sp>
                <p:nvSpPr>
                  <p:cNvPr id="54" name="Line 6"/>
                  <p:cNvSpPr>
                    <a:spLocks noChangeShapeType="1"/>
                  </p:cNvSpPr>
                  <p:nvPr/>
                </p:nvSpPr>
                <p:spPr bwMode="auto">
                  <a:xfrm>
                    <a:off x="527" y="913"/>
                    <a:ext cx="0" cy="1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 name="Line 7"/>
                  <p:cNvSpPr>
                    <a:spLocks noChangeShapeType="1"/>
                  </p:cNvSpPr>
                  <p:nvPr/>
                </p:nvSpPr>
                <p:spPr bwMode="auto">
                  <a:xfrm>
                    <a:off x="527" y="2585"/>
                    <a:ext cx="510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3" name="Rectangle 8"/>
                <p:cNvSpPr>
                  <a:spLocks noChangeArrowheads="1"/>
                </p:cNvSpPr>
                <p:nvPr/>
              </p:nvSpPr>
              <p:spPr bwMode="auto">
                <a:xfrm>
                  <a:off x="442" y="2585"/>
                  <a:ext cx="510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0    1    2    3    4    5    6    7    8    9   10   11  12   13  14  15  16  17  18  19</a:t>
                  </a:r>
                  <a:endParaRPr lang="en-US" altLang="zh-CN" sz="2000" baseline="-25000"/>
                </a:p>
              </p:txBody>
            </p:sp>
          </p:grpSp>
          <p:sp>
            <p:nvSpPr>
              <p:cNvPr id="37" name="Rectangle 10"/>
              <p:cNvSpPr>
                <a:spLocks noChangeArrowheads="1"/>
              </p:cNvSpPr>
              <p:nvPr/>
            </p:nvSpPr>
            <p:spPr bwMode="auto">
              <a:xfrm>
                <a:off x="215" y="1166"/>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1</a:t>
                </a:r>
              </a:p>
            </p:txBody>
          </p:sp>
          <p:sp>
            <p:nvSpPr>
              <p:cNvPr id="38" name="Rectangle 11"/>
              <p:cNvSpPr>
                <a:spLocks noChangeArrowheads="1"/>
              </p:cNvSpPr>
              <p:nvPr/>
            </p:nvSpPr>
            <p:spPr bwMode="auto">
              <a:xfrm>
                <a:off x="215" y="1478"/>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dirty="0"/>
                  <a:t>P</a:t>
                </a:r>
                <a:r>
                  <a:rPr lang="en-US" altLang="zh-CN" sz="2000" baseline="-25000" dirty="0"/>
                  <a:t>2</a:t>
                </a:r>
              </a:p>
            </p:txBody>
          </p:sp>
          <p:sp>
            <p:nvSpPr>
              <p:cNvPr id="39" name="Rectangle 12"/>
              <p:cNvSpPr>
                <a:spLocks noChangeArrowheads="1"/>
              </p:cNvSpPr>
              <p:nvPr/>
            </p:nvSpPr>
            <p:spPr bwMode="auto">
              <a:xfrm>
                <a:off x="215" y="1790"/>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3</a:t>
                </a:r>
              </a:p>
            </p:txBody>
          </p:sp>
          <p:sp>
            <p:nvSpPr>
              <p:cNvPr id="40" name="Rectangle 13"/>
              <p:cNvSpPr>
                <a:spLocks noChangeArrowheads="1"/>
              </p:cNvSpPr>
              <p:nvPr/>
            </p:nvSpPr>
            <p:spPr bwMode="auto">
              <a:xfrm>
                <a:off x="215" y="2102"/>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4</a:t>
                </a:r>
              </a:p>
            </p:txBody>
          </p:sp>
          <p:sp>
            <p:nvSpPr>
              <p:cNvPr id="41" name="Line 15"/>
              <p:cNvSpPr>
                <a:spLocks noChangeShapeType="1"/>
              </p:cNvSpPr>
              <p:nvPr/>
            </p:nvSpPr>
            <p:spPr bwMode="auto">
              <a:xfrm>
                <a:off x="527" y="1337"/>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2" name="Line 16"/>
              <p:cNvSpPr>
                <a:spLocks noChangeShapeType="1"/>
              </p:cNvSpPr>
              <p:nvPr/>
            </p:nvSpPr>
            <p:spPr bwMode="auto">
              <a:xfrm>
                <a:off x="527" y="1649"/>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 name="Line 17"/>
              <p:cNvSpPr>
                <a:spLocks noChangeShapeType="1"/>
              </p:cNvSpPr>
              <p:nvPr/>
            </p:nvSpPr>
            <p:spPr bwMode="auto">
              <a:xfrm>
                <a:off x="527" y="1961"/>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18"/>
              <p:cNvSpPr>
                <a:spLocks noChangeShapeType="1"/>
              </p:cNvSpPr>
              <p:nvPr/>
            </p:nvSpPr>
            <p:spPr bwMode="auto">
              <a:xfrm>
                <a:off x="527" y="2244"/>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Text Box 36"/>
              <p:cNvSpPr txBox="1">
                <a:spLocks noChangeArrowheads="1"/>
              </p:cNvSpPr>
              <p:nvPr/>
            </p:nvSpPr>
            <p:spPr bwMode="auto">
              <a:xfrm>
                <a:off x="414" y="1166"/>
                <a:ext cx="205"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ym typeface="Symbol" pitchFamily="18" charset="2"/>
                  </a:rPr>
                  <a:t></a:t>
                </a:r>
              </a:p>
            </p:txBody>
          </p:sp>
          <p:sp>
            <p:nvSpPr>
              <p:cNvPr id="46" name="Text Box 37"/>
              <p:cNvSpPr txBox="1">
                <a:spLocks noChangeArrowheads="1"/>
              </p:cNvSpPr>
              <p:nvPr/>
            </p:nvSpPr>
            <p:spPr bwMode="auto">
              <a:xfrm>
                <a:off x="947" y="1444"/>
                <a:ext cx="205"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dirty="0">
                    <a:sym typeface="Symbol" pitchFamily="18" charset="2"/>
                  </a:rPr>
                  <a:t></a:t>
                </a:r>
              </a:p>
            </p:txBody>
          </p:sp>
          <p:sp>
            <p:nvSpPr>
              <p:cNvPr id="47" name="Text Box 38"/>
              <p:cNvSpPr txBox="1">
                <a:spLocks noChangeArrowheads="1"/>
              </p:cNvSpPr>
              <p:nvPr/>
            </p:nvSpPr>
            <p:spPr bwMode="auto">
              <a:xfrm>
                <a:off x="1179" y="1768"/>
                <a:ext cx="205"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dirty="0">
                    <a:sym typeface="Symbol" pitchFamily="18" charset="2"/>
                  </a:rPr>
                  <a:t></a:t>
                </a:r>
              </a:p>
            </p:txBody>
          </p:sp>
          <p:sp>
            <p:nvSpPr>
              <p:cNvPr id="48" name="Text Box 39"/>
              <p:cNvSpPr txBox="1">
                <a:spLocks noChangeArrowheads="1"/>
              </p:cNvSpPr>
              <p:nvPr/>
            </p:nvSpPr>
            <p:spPr bwMode="auto">
              <a:xfrm>
                <a:off x="1655" y="2020"/>
                <a:ext cx="205"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dirty="0">
                    <a:sym typeface="Symbol" pitchFamily="18" charset="2"/>
                  </a:rPr>
                  <a:t></a:t>
                </a:r>
              </a:p>
            </p:txBody>
          </p:sp>
          <p:sp>
            <p:nvSpPr>
              <p:cNvPr id="49" name="Rectangle 122"/>
              <p:cNvSpPr>
                <a:spLocks noChangeArrowheads="1"/>
              </p:cNvSpPr>
              <p:nvPr/>
            </p:nvSpPr>
            <p:spPr bwMode="auto">
              <a:xfrm>
                <a:off x="215" y="2357"/>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5</a:t>
                </a:r>
              </a:p>
            </p:txBody>
          </p:sp>
          <p:sp>
            <p:nvSpPr>
              <p:cNvPr id="50" name="Line 123"/>
              <p:cNvSpPr>
                <a:spLocks noChangeShapeType="1"/>
              </p:cNvSpPr>
              <p:nvPr/>
            </p:nvSpPr>
            <p:spPr bwMode="auto">
              <a:xfrm>
                <a:off x="527" y="2499"/>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1" name="Text Box 128"/>
              <p:cNvSpPr txBox="1">
                <a:spLocks noChangeArrowheads="1"/>
              </p:cNvSpPr>
              <p:nvPr/>
            </p:nvSpPr>
            <p:spPr bwMode="auto">
              <a:xfrm>
                <a:off x="2137" y="2308"/>
                <a:ext cx="205" cy="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dirty="0">
                    <a:sym typeface="Symbol" pitchFamily="18" charset="2"/>
                  </a:rPr>
                  <a:t></a:t>
                </a:r>
              </a:p>
            </p:txBody>
          </p:sp>
        </p:grpSp>
      </p:grpSp>
      <p:sp>
        <p:nvSpPr>
          <p:cNvPr id="56" name="Rectangle 132"/>
          <p:cNvSpPr>
            <a:spLocks noChangeArrowheads="1"/>
          </p:cNvSpPr>
          <p:nvPr/>
        </p:nvSpPr>
        <p:spPr bwMode="auto">
          <a:xfrm>
            <a:off x="9381597" y="4581160"/>
            <a:ext cx="404813" cy="288000"/>
          </a:xfrm>
          <a:prstGeom prst="rect">
            <a:avLst/>
          </a:prstGeom>
          <a:solidFill>
            <a:srgbClr val="FF3300"/>
          </a:solidFill>
          <a:ln w="9525">
            <a:solidFill>
              <a:schemeClr val="tx1"/>
            </a:solidFill>
            <a:miter lim="800000"/>
            <a:headEnd/>
            <a:tailEnd/>
          </a:ln>
          <a:effectLst/>
        </p:spPr>
        <p:txBody>
          <a:bodyPr wrap="none" anchor="ctr"/>
          <a:lstStyle/>
          <a:p>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0556" y="5795681"/>
            <a:ext cx="8065765" cy="82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7" name="Picture 2">
            <a:extLst>
              <a:ext uri="{FF2B5EF4-FFF2-40B4-BE49-F238E27FC236}">
                <a16:creationId xmlns:a16="http://schemas.microsoft.com/office/drawing/2014/main" id="{254F6F97-1DC9-47FA-8F69-7D0D71426B3F}"/>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06600" y="901791"/>
            <a:ext cx="3436832" cy="2148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灯片编号占位符 3">
            <a:extLst>
              <a:ext uri="{FF2B5EF4-FFF2-40B4-BE49-F238E27FC236}">
                <a16:creationId xmlns:a16="http://schemas.microsoft.com/office/drawing/2014/main" id="{4E9A58C8-6B8C-0261-3EED-691BD2736926}"/>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29</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wipe(left)">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6"/>
                                        </p:tgtEl>
                                        <p:attrNameLst>
                                          <p:attrName>style.visibility</p:attrName>
                                        </p:attrNameLst>
                                      </p:cBhvr>
                                      <p:to>
                                        <p:strVal val="visible"/>
                                      </p:to>
                                    </p:set>
                                    <p:animEffect transition="in" filter="wipe(left)">
                                      <p:cBhvr>
                                        <p:cTn id="32" dur="500"/>
                                        <p:tgtEl>
                                          <p:spTgt spid="5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1266">
                                            <p:txEl>
                                              <p:pRg st="0" end="0"/>
                                            </p:txEl>
                                          </p:spTgt>
                                        </p:tgtEl>
                                        <p:attrNameLst>
                                          <p:attrName>style.visibility</p:attrName>
                                        </p:attrNameLst>
                                      </p:cBhvr>
                                      <p:to>
                                        <p:strVal val="visible"/>
                                      </p:to>
                                    </p:set>
                                    <p:animEffect transition="in" filter="wipe(left)">
                                      <p:cBhvr>
                                        <p:cTn id="42" dur="500"/>
                                        <p:tgtEl>
                                          <p:spTgt spid="351266">
                                            <p:txEl>
                                              <p:pRg st="0" end="0"/>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351266">
                                            <p:txEl>
                                              <p:pRg st="1" end="1"/>
                                            </p:txEl>
                                          </p:spTgt>
                                        </p:tgtEl>
                                        <p:attrNameLst>
                                          <p:attrName>style.visibility</p:attrName>
                                        </p:attrNameLst>
                                      </p:cBhvr>
                                      <p:to>
                                        <p:strVal val="visible"/>
                                      </p:to>
                                    </p:set>
                                    <p:animEffect transition="in" filter="wipe(left)">
                                      <p:cBhvr>
                                        <p:cTn id="45" dur="500"/>
                                        <p:tgtEl>
                                          <p:spTgt spid="351266">
                                            <p:txEl>
                                              <p:pRg st="1" end="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51266">
                                            <p:txEl>
                                              <p:pRg st="2" end="2"/>
                                            </p:txEl>
                                          </p:spTgt>
                                        </p:tgtEl>
                                        <p:attrNameLst>
                                          <p:attrName>style.visibility</p:attrName>
                                        </p:attrNameLst>
                                      </p:cBhvr>
                                      <p:to>
                                        <p:strVal val="visible"/>
                                      </p:to>
                                    </p:set>
                                    <p:animEffect transition="in" filter="wipe(left)">
                                      <p:cBhvr>
                                        <p:cTn id="50" dur="500"/>
                                        <p:tgtEl>
                                          <p:spTgt spid="351266">
                                            <p:txEl>
                                              <p:pRg st="2" end="2"/>
                                            </p:txEl>
                                          </p:spTgt>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351266">
                                            <p:txEl>
                                              <p:pRg st="3" end="3"/>
                                            </p:txEl>
                                          </p:spTgt>
                                        </p:tgtEl>
                                        <p:attrNameLst>
                                          <p:attrName>style.visibility</p:attrName>
                                        </p:attrNameLst>
                                      </p:cBhvr>
                                      <p:to>
                                        <p:strVal val="visible"/>
                                      </p:to>
                                    </p:set>
                                    <p:animEffect transition="in" filter="wipe(left)">
                                      <p:cBhvr>
                                        <p:cTn id="53" dur="500"/>
                                        <p:tgtEl>
                                          <p:spTgt spid="3512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66" grpId="0" build="p"/>
      <p:bldP spid="11" grpId="0" animBg="1"/>
      <p:bldP spid="12" grpId="0" animBg="1"/>
      <p:bldP spid="13" grpId="0" animBg="1"/>
      <p:bldP spid="14" grpId="0" animBg="1"/>
      <p:bldP spid="5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Types of Scheduling</a:t>
            </a:r>
            <a:endParaRPr lang="zh-CN" altLang="en-US" dirty="0"/>
          </a:p>
        </p:txBody>
      </p:sp>
      <p:graphicFrame>
        <p:nvGraphicFramePr>
          <p:cNvPr id="181251" name="Group 3"/>
          <p:cNvGraphicFramePr>
            <a:graphicFrameLocks noGrp="1"/>
          </p:cNvGraphicFramePr>
          <p:nvPr>
            <p:ph idx="1"/>
            <p:extLst>
              <p:ext uri="{D42A27DB-BD31-4B8C-83A1-F6EECF244321}">
                <p14:modId xmlns:p14="http://schemas.microsoft.com/office/powerpoint/2010/main" val="4067506508"/>
              </p:ext>
            </p:extLst>
          </p:nvPr>
        </p:nvGraphicFramePr>
        <p:xfrm>
          <a:off x="360001" y="1043735"/>
          <a:ext cx="11557362" cy="5580621"/>
        </p:xfrm>
        <a:graphic>
          <a:graphicData uri="http://schemas.openxmlformats.org/drawingml/2006/table">
            <a:tbl>
              <a:tblPr/>
              <a:tblGrid>
                <a:gridCol w="2522034">
                  <a:extLst>
                    <a:ext uri="{9D8B030D-6E8A-4147-A177-3AD203B41FA5}">
                      <a16:colId xmlns:a16="http://schemas.microsoft.com/office/drawing/2014/main" val="20000"/>
                    </a:ext>
                  </a:extLst>
                </a:gridCol>
                <a:gridCol w="9035328">
                  <a:extLst>
                    <a:ext uri="{9D8B030D-6E8A-4147-A177-3AD203B41FA5}">
                      <a16:colId xmlns:a16="http://schemas.microsoft.com/office/drawing/2014/main" val="20001"/>
                    </a:ext>
                  </a:extLst>
                </a:gridCol>
              </a:tblGrid>
              <a:tr h="1240138">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pitchFamily="18" charset="0"/>
                          <a:ea typeface="宋体" pitchFamily="2" charset="-122"/>
                          <a:cs typeface="Times New Roman" panose="02020603050405020304" pitchFamily="18" charset="0"/>
                        </a:rPr>
                        <a:t>long-term</a:t>
                      </a:r>
                    </a:p>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pitchFamily="18" charset="0"/>
                          <a:ea typeface="宋体" pitchFamily="2" charset="-122"/>
                          <a:cs typeface="Times New Roman" panose="02020603050405020304" pitchFamily="18" charset="0"/>
                        </a:rPr>
                        <a:t>scheduling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lvl="0"/>
                      <a:r>
                        <a:rPr lang="en-US" altLang="zh-CN" sz="2200" b="1" dirty="0">
                          <a:latin typeface="Times New Roman" panose="02020603050405020304" pitchFamily="18" charset="0"/>
                          <a:cs typeface="Times New Roman" panose="02020603050405020304" pitchFamily="18" charset="0"/>
                        </a:rPr>
                        <a:t>Determines which programs are admitted to the system for processing.</a:t>
                      </a:r>
                    </a:p>
                    <a:p>
                      <a:pPr lvl="0"/>
                      <a:r>
                        <a:rPr lang="en-US" altLang="zh-CN" sz="2200" b="1" dirty="0">
                          <a:latin typeface="Times New Roman" panose="02020603050405020304" pitchFamily="18" charset="0"/>
                          <a:cs typeface="Times New Roman" panose="02020603050405020304" pitchFamily="18" charset="0"/>
                        </a:rPr>
                        <a:t>Controls the degree of multiprogramming.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40138">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pitchFamily="18" charset="0"/>
                          <a:ea typeface="宋体" pitchFamily="2" charset="-122"/>
                          <a:cs typeface="Times New Roman" panose="02020603050405020304" pitchFamily="18" charset="0"/>
                        </a:rPr>
                        <a:t>medium-term</a:t>
                      </a:r>
                    </a:p>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pitchFamily="18" charset="0"/>
                          <a:ea typeface="宋体" pitchFamily="2" charset="-122"/>
                          <a:cs typeface="Times New Roman" panose="02020603050405020304" pitchFamily="18" charset="0"/>
                        </a:rPr>
                        <a:t> scheduling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lvl="0"/>
                      <a:r>
                        <a:rPr lang="en-US" altLang="zh-CN" sz="2200" b="1" dirty="0">
                          <a:latin typeface="Times New Roman" panose="02020603050405020304" pitchFamily="18" charset="0"/>
                          <a:cs typeface="Times New Roman" panose="02020603050405020304" pitchFamily="18" charset="0"/>
                        </a:rPr>
                        <a:t>Part of the swapping function.</a:t>
                      </a:r>
                    </a:p>
                    <a:p>
                      <a:pPr lvl="0"/>
                      <a:r>
                        <a:rPr lang="en-US" altLang="zh-CN" sz="2200" b="1" dirty="0">
                          <a:latin typeface="Times New Roman" panose="02020603050405020304" pitchFamily="18" charset="0"/>
                          <a:cs typeface="Times New Roman" panose="02020603050405020304" pitchFamily="18" charset="0"/>
                        </a:rPr>
                        <a:t>Based on the need to manage the degree of multiprogramming.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60207">
                <a:tc>
                  <a:txBody>
                    <a:bodyPr/>
                    <a:lstStyle/>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pitchFamily="18" charset="0"/>
                          <a:ea typeface="宋体" pitchFamily="2" charset="-122"/>
                          <a:cs typeface="Times New Roman" panose="02020603050405020304" pitchFamily="18" charset="0"/>
                        </a:rPr>
                        <a:t>short-term </a:t>
                      </a:r>
                    </a:p>
                    <a:p>
                      <a:pPr marL="342900" marR="0" lvl="0" indent="-342900" algn="l" defTabSz="914400" rtl="0" eaLnBrk="1" fontAlgn="ctr" latinLnBrk="0" hangingPunct="1">
                        <a:lnSpc>
                          <a:spcPct val="100000"/>
                        </a:lnSpc>
                        <a:spcBef>
                          <a:spcPct val="0"/>
                        </a:spcBef>
                        <a:spcAft>
                          <a:spcPct val="0"/>
                        </a:spcAft>
                        <a:buClrTx/>
                        <a:buSzTx/>
                        <a:buFontTx/>
                        <a:buNone/>
                        <a:tabLst/>
                      </a:pPr>
                      <a:r>
                        <a:rPr kumimoji="1" lang="en-US" altLang="zh-CN" sz="2200" b="1" i="0" u="none" strike="noStrike" cap="none" normalizeH="0" baseline="0" dirty="0">
                          <a:ln>
                            <a:noFill/>
                          </a:ln>
                          <a:solidFill>
                            <a:schemeClr val="tx1"/>
                          </a:solidFill>
                          <a:effectLst/>
                          <a:latin typeface="Times New Roman" pitchFamily="18" charset="0"/>
                          <a:ea typeface="宋体" pitchFamily="2" charset="-122"/>
                          <a:cs typeface="Times New Roman" panose="02020603050405020304" pitchFamily="18" charset="0"/>
                        </a:rPr>
                        <a:t>Scheduling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lvl="0"/>
                      <a:r>
                        <a:rPr lang="en-US" altLang="zh-CN" sz="2200" b="1" dirty="0">
                          <a:latin typeface="Times New Roman" panose="02020603050405020304" pitchFamily="18" charset="0"/>
                          <a:cs typeface="Times New Roman" panose="02020603050405020304" pitchFamily="18" charset="0"/>
                        </a:rPr>
                        <a:t>Known as the dispatcher.</a:t>
                      </a:r>
                    </a:p>
                    <a:p>
                      <a:pPr lvl="0"/>
                      <a:r>
                        <a:rPr lang="en-US" altLang="zh-CN" sz="2200" b="1" dirty="0">
                          <a:latin typeface="Times New Roman" panose="02020603050405020304" pitchFamily="18" charset="0"/>
                          <a:cs typeface="Times New Roman" panose="02020603050405020304" pitchFamily="18" charset="0"/>
                        </a:rPr>
                        <a:t>Executes most frequently.</a:t>
                      </a:r>
                    </a:p>
                    <a:p>
                      <a:pPr lvl="0"/>
                      <a:r>
                        <a:rPr lang="en-US" altLang="zh-CN" sz="2200" b="1" dirty="0">
                          <a:latin typeface="Times New Roman" panose="02020603050405020304" pitchFamily="18" charset="0"/>
                          <a:cs typeface="Times New Roman" panose="02020603050405020304" pitchFamily="18" charset="0"/>
                        </a:rPr>
                        <a:t>Invoked when an event occurs, e.g. Clock interrupts,</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I/O interrupts,</a:t>
                      </a:r>
                      <a:r>
                        <a:rPr lang="zh-CN" altLang="en-US"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rPr>
                        <a:t>Operating system calls, Signals.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40138">
                <a:tc>
                  <a:txBody>
                    <a:bodyPr/>
                    <a:lstStyle/>
                    <a:p>
                      <a:pPr marL="0" marR="0" lvl="0" indent="-342900" algn="l" defTabSz="914400" rtl="0" eaLnBrk="1" fontAlgn="ctr" latinLnBrk="0" hangingPunct="1">
                        <a:lnSpc>
                          <a:spcPct val="100000"/>
                        </a:lnSpc>
                        <a:spcBef>
                          <a:spcPct val="0"/>
                        </a:spcBef>
                        <a:spcAft>
                          <a:spcPct val="0"/>
                        </a:spcAft>
                        <a:buClrTx/>
                        <a:buSzTx/>
                        <a:buFontTx/>
                        <a:buNone/>
                        <a:tabLst/>
                      </a:pPr>
                      <a:r>
                        <a:rPr lang="en-US" altLang="zh-CN" sz="2200" b="1" kern="1200" dirty="0">
                          <a:solidFill>
                            <a:schemeClr val="tx1"/>
                          </a:solidFill>
                          <a:latin typeface="Times New Roman" panose="02020603050405020304" pitchFamily="18" charset="0"/>
                          <a:ea typeface="+mn-ea"/>
                          <a:cs typeface="Times New Roman" panose="02020603050405020304" pitchFamily="18" charset="0"/>
                        </a:rPr>
                        <a:t>I/O </a:t>
                      </a:r>
                    </a:p>
                    <a:p>
                      <a:pPr marL="0" marR="0" lvl="0" indent="-342900" algn="l" defTabSz="914400" rtl="0" eaLnBrk="1" fontAlgn="ctr" latinLnBrk="0" hangingPunct="1">
                        <a:lnSpc>
                          <a:spcPct val="100000"/>
                        </a:lnSpc>
                        <a:spcBef>
                          <a:spcPct val="0"/>
                        </a:spcBef>
                        <a:spcAft>
                          <a:spcPct val="0"/>
                        </a:spcAft>
                        <a:buClrTx/>
                        <a:buSzTx/>
                        <a:buFontTx/>
                        <a:buNone/>
                        <a:tabLst/>
                      </a:pPr>
                      <a:r>
                        <a:rPr lang="en-US" altLang="zh-CN" sz="2200" b="1" kern="1200" dirty="0">
                          <a:solidFill>
                            <a:schemeClr val="tx1"/>
                          </a:solidFill>
                          <a:latin typeface="Times New Roman" panose="02020603050405020304" pitchFamily="18" charset="0"/>
                          <a:ea typeface="+mn-ea"/>
                          <a:cs typeface="Times New Roman" panose="02020603050405020304" pitchFamily="18" charset="0"/>
                        </a:rPr>
                        <a:t>scheduling</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342900" algn="l" defTabSz="914400" rtl="0" eaLnBrk="1" fontAlgn="ctr" latinLnBrk="0" hangingPunct="1">
                        <a:lnSpc>
                          <a:spcPct val="100000"/>
                        </a:lnSpc>
                        <a:spcBef>
                          <a:spcPct val="0"/>
                        </a:spcBef>
                        <a:spcAft>
                          <a:spcPct val="0"/>
                        </a:spcAft>
                        <a:buClrTx/>
                        <a:buSzTx/>
                        <a:buFontTx/>
                        <a:buNone/>
                        <a:tabLst/>
                      </a:pPr>
                      <a:r>
                        <a:rPr lang="en-US" altLang="zh-CN" sz="2200" b="1" kern="1200" dirty="0">
                          <a:solidFill>
                            <a:schemeClr val="tx1"/>
                          </a:solidFill>
                          <a:latin typeface="Times New Roman" panose="02020603050405020304" pitchFamily="18" charset="0"/>
                          <a:ea typeface="+mn-ea"/>
                          <a:cs typeface="Times New Roman" panose="02020603050405020304" pitchFamily="18" charset="0"/>
                        </a:rPr>
                        <a:t>The decision as to which process's pending I/O request shall be handled by an available I/O device.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 name="灯片编号占位符 3">
            <a:extLst>
              <a:ext uri="{FF2B5EF4-FFF2-40B4-BE49-F238E27FC236}">
                <a16:creationId xmlns:a16="http://schemas.microsoft.com/office/drawing/2014/main" id="{4801EB85-07A1-FC61-D498-613411A679B6}"/>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3</a:t>
            </a:fld>
            <a:endParaRPr lang="en-US" altLang="zh-CN" dirty="0"/>
          </a:p>
        </p:txBody>
      </p:sp>
    </p:spTree>
    <p:extLst>
      <p:ext uri="{BB962C8B-B14F-4D97-AF65-F5344CB8AC3E}">
        <p14:creationId xmlns:p14="http://schemas.microsoft.com/office/powerpoint/2010/main" val="7577057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 static priority, preemptive scheduling</a:t>
            </a:r>
            <a:endParaRPr lang="zh-CN" altLang="en-US" dirty="0"/>
          </a:p>
        </p:txBody>
      </p:sp>
      <p:pic>
        <p:nvPicPr>
          <p:cNvPr id="135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06600" y="901791"/>
            <a:ext cx="3436832" cy="21480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51266" name="Rectangle 34"/>
          <p:cNvSpPr>
            <a:spLocks noChangeArrowheads="1"/>
          </p:cNvSpPr>
          <p:nvPr/>
        </p:nvSpPr>
        <p:spPr bwMode="auto">
          <a:xfrm>
            <a:off x="4140000" y="1088740"/>
            <a:ext cx="7759629" cy="1717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342900" indent="-342900">
              <a:lnSpc>
                <a:spcPct val="90000"/>
              </a:lnSpc>
              <a:spcBef>
                <a:spcPct val="20000"/>
              </a:spcBef>
              <a:buClr>
                <a:srgbClr val="0033CC"/>
              </a:buClr>
              <a:buSzPct val="80000"/>
              <a:buFont typeface="Wingdings" panose="05000000000000000000" pitchFamily="2" charset="2"/>
              <a:buChar char="n"/>
            </a:pPr>
            <a:r>
              <a:rPr lang="en-US" altLang="zh-CN" b="1" dirty="0">
                <a:ea typeface="楷体" panose="02010609060101010101" pitchFamily="49" charset="-122"/>
                <a:cs typeface="Times New Roman" panose="02020603050405020304" pitchFamily="18" charset="0"/>
              </a:rPr>
              <a:t>Waiting time(</a:t>
            </a:r>
            <a:r>
              <a:rPr lang="zh-CN" altLang="en-US" b="1" dirty="0">
                <a:ea typeface="楷体" panose="02010609060101010101" pitchFamily="49" charset="-122"/>
                <a:cs typeface="Times New Roman" panose="02020603050405020304" pitchFamily="18" charset="0"/>
              </a:rPr>
              <a:t>等待时间</a:t>
            </a:r>
            <a:r>
              <a:rPr lang="en-US" altLang="zh-CN" b="1" dirty="0">
                <a:ea typeface="楷体" panose="02010609060101010101" pitchFamily="49" charset="-122"/>
                <a:cs typeface="Times New Roman" panose="02020603050405020304" pitchFamily="18" charset="0"/>
              </a:rPr>
              <a:t>)</a:t>
            </a:r>
            <a:r>
              <a:rPr lang="zh-CN" altLang="en-US" b="1" dirty="0">
                <a:ea typeface="楷体" panose="02010609060101010101" pitchFamily="49" charset="-122"/>
                <a:cs typeface="Times New Roman" panose="02020603050405020304" pitchFamily="18" charset="0"/>
              </a:rPr>
              <a:t>：</a:t>
            </a:r>
          </a:p>
          <a:p>
            <a:pPr lvl="1">
              <a:lnSpc>
                <a:spcPct val="90000"/>
              </a:lnSpc>
              <a:spcBef>
                <a:spcPct val="20000"/>
              </a:spcBef>
              <a:buClr>
                <a:srgbClr val="0033CC"/>
              </a:buClr>
              <a:buSzPct val="80000"/>
            </a:pPr>
            <a:r>
              <a:rPr lang="en-US" altLang="zh-CN" sz="2000" b="1" dirty="0">
                <a:ea typeface="楷体" panose="02010609060101010101" pitchFamily="49" charset="-122"/>
                <a:cs typeface="Times New Roman" panose="02020603050405020304" pitchFamily="18" charset="0"/>
              </a:rPr>
              <a:t>T1=8</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T2=0</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T3=9</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T4=13</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T5=0</a:t>
            </a:r>
            <a:r>
              <a:rPr lang="zh-CN" altLang="en-US" sz="2000" b="1" dirty="0">
                <a:ea typeface="楷体" panose="02010609060101010101" pitchFamily="49" charset="-122"/>
                <a:cs typeface="Times New Roman" panose="02020603050405020304" pitchFamily="18" charset="0"/>
              </a:rPr>
              <a:t>；     </a:t>
            </a:r>
            <a:r>
              <a:rPr lang="en-US" altLang="zh-CN" sz="2000" b="1" dirty="0">
                <a:ea typeface="楷体" panose="02010609060101010101" pitchFamily="49" charset="-122"/>
                <a:cs typeface="Times New Roman" panose="02020603050405020304" pitchFamily="18" charset="0"/>
              </a:rPr>
              <a:t>Avg. : WA=6</a:t>
            </a:r>
          </a:p>
          <a:p>
            <a:pPr marL="342900" indent="-342900">
              <a:lnSpc>
                <a:spcPct val="90000"/>
              </a:lnSpc>
              <a:spcBef>
                <a:spcPct val="20000"/>
              </a:spcBef>
              <a:buClr>
                <a:srgbClr val="0033CC"/>
              </a:buClr>
              <a:buSzPct val="80000"/>
              <a:buFont typeface="Wingdings" panose="05000000000000000000" pitchFamily="2" charset="2"/>
              <a:buChar char="n"/>
            </a:pPr>
            <a:r>
              <a:rPr lang="en-US" altLang="zh-CN" b="1" dirty="0">
                <a:ea typeface="楷体" panose="02010609060101010101" pitchFamily="49" charset="-122"/>
                <a:cs typeface="Times New Roman" panose="02020603050405020304" pitchFamily="18" charset="0"/>
              </a:rPr>
              <a:t>Turnaround time(</a:t>
            </a:r>
            <a:r>
              <a:rPr lang="zh-CN" altLang="en-US" b="1" dirty="0">
                <a:ea typeface="楷体" panose="02010609060101010101" pitchFamily="49" charset="-122"/>
                <a:cs typeface="Times New Roman" panose="02020603050405020304" pitchFamily="18" charset="0"/>
              </a:rPr>
              <a:t>周转时间</a:t>
            </a:r>
            <a:r>
              <a:rPr lang="en-US" altLang="zh-CN" b="1" dirty="0">
                <a:ea typeface="楷体" panose="02010609060101010101" pitchFamily="49" charset="-122"/>
                <a:cs typeface="Times New Roman" panose="02020603050405020304" pitchFamily="18" charset="0"/>
              </a:rPr>
              <a:t>)</a:t>
            </a:r>
            <a:r>
              <a:rPr lang="zh-CN" altLang="en-US" b="1" dirty="0">
                <a:ea typeface="楷体" panose="02010609060101010101" pitchFamily="49" charset="-122"/>
                <a:cs typeface="Times New Roman" panose="02020603050405020304" pitchFamily="18" charset="0"/>
              </a:rPr>
              <a:t>：</a:t>
            </a:r>
          </a:p>
          <a:p>
            <a:pPr lvl="1">
              <a:lnSpc>
                <a:spcPct val="90000"/>
              </a:lnSpc>
              <a:spcBef>
                <a:spcPct val="20000"/>
              </a:spcBef>
              <a:buClr>
                <a:srgbClr val="0033CC"/>
              </a:buClr>
              <a:buSzPct val="80000"/>
            </a:pPr>
            <a:r>
              <a:rPr lang="en-US" altLang="zh-CN" sz="2000" b="1" dirty="0">
                <a:ea typeface="楷体" panose="02010609060101010101" pitchFamily="49" charset="-122"/>
                <a:cs typeface="Times New Roman" panose="02020603050405020304" pitchFamily="18" charset="0"/>
              </a:rPr>
              <a:t>T1=18 </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T2=1</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T3=11</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T4=14</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T5=5</a:t>
            </a:r>
            <a:r>
              <a:rPr lang="zh-CN" altLang="en-US" sz="2000" b="1" dirty="0">
                <a:ea typeface="楷体" panose="02010609060101010101" pitchFamily="49" charset="-122"/>
                <a:cs typeface="Times New Roman" panose="02020603050405020304" pitchFamily="18" charset="0"/>
              </a:rPr>
              <a:t>；</a:t>
            </a:r>
            <a:r>
              <a:rPr lang="en-US" altLang="zh-CN" sz="2000" b="1" dirty="0">
                <a:ea typeface="楷体" panose="02010609060101010101" pitchFamily="49" charset="-122"/>
                <a:cs typeface="Times New Roman" panose="02020603050405020304" pitchFamily="18" charset="0"/>
              </a:rPr>
              <a:t>Avg. : TA=9.8</a:t>
            </a:r>
          </a:p>
        </p:txBody>
      </p:sp>
      <p:sp>
        <p:nvSpPr>
          <p:cNvPr id="57" name="Rectangle 20"/>
          <p:cNvSpPr>
            <a:spLocks noChangeArrowheads="1"/>
          </p:cNvSpPr>
          <p:nvPr/>
        </p:nvSpPr>
        <p:spPr bwMode="auto">
          <a:xfrm>
            <a:off x="2360614" y="3636020"/>
            <a:ext cx="809625" cy="288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zh-CN" altLang="en-US"/>
          </a:p>
        </p:txBody>
      </p:sp>
      <p:sp>
        <p:nvSpPr>
          <p:cNvPr id="58" name="Rectangle 21"/>
          <p:cNvSpPr>
            <a:spLocks noChangeArrowheads="1"/>
          </p:cNvSpPr>
          <p:nvPr/>
        </p:nvSpPr>
        <p:spPr bwMode="auto">
          <a:xfrm>
            <a:off x="6996114" y="4446473"/>
            <a:ext cx="809625" cy="288000"/>
          </a:xfrm>
          <a:prstGeom prst="rect">
            <a:avLst/>
          </a:prstGeom>
          <a:solidFill>
            <a:srgbClr val="00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Rectangle 22"/>
          <p:cNvSpPr>
            <a:spLocks noChangeArrowheads="1"/>
          </p:cNvSpPr>
          <p:nvPr/>
        </p:nvSpPr>
        <p:spPr bwMode="auto">
          <a:xfrm>
            <a:off x="3170238" y="4041100"/>
            <a:ext cx="404812" cy="288000"/>
          </a:xfrm>
          <a:prstGeom prst="rect">
            <a:avLst/>
          </a:prstGeom>
          <a:solidFill>
            <a:srgbClr val="00FF00"/>
          </a:solidFill>
          <a:ln w="9525">
            <a:solidFill>
              <a:schemeClr val="tx1"/>
            </a:solidFill>
            <a:miter lim="800000"/>
            <a:headEnd/>
            <a:tailEnd/>
          </a:ln>
          <a:effectLst/>
        </p:spPr>
        <p:txBody>
          <a:bodyPr wrap="none" anchor="ctr"/>
          <a:lstStyle/>
          <a:p>
            <a:endParaRPr lang="zh-CN" altLang="en-US"/>
          </a:p>
        </p:txBody>
      </p:sp>
      <p:sp>
        <p:nvSpPr>
          <p:cNvPr id="61" name="Rectangle 23"/>
          <p:cNvSpPr>
            <a:spLocks noChangeArrowheads="1"/>
          </p:cNvSpPr>
          <p:nvPr/>
        </p:nvSpPr>
        <p:spPr bwMode="auto">
          <a:xfrm>
            <a:off x="5060951" y="5121220"/>
            <a:ext cx="1935163" cy="288000"/>
          </a:xfrm>
          <a:prstGeom prst="rect">
            <a:avLst/>
          </a:prstGeom>
          <a:solidFill>
            <a:srgbClr val="FFFF00"/>
          </a:solidFill>
          <a:ln w="9525">
            <a:solidFill>
              <a:schemeClr val="tx1"/>
            </a:solidFill>
            <a:miter lim="800000"/>
            <a:headEnd/>
            <a:tailEnd/>
          </a:ln>
          <a:effectLst/>
        </p:spPr>
        <p:txBody>
          <a:bodyPr wrap="none" anchor="ctr"/>
          <a:lstStyle/>
          <a:p>
            <a:endParaRPr lang="zh-CN" altLang="en-US"/>
          </a:p>
        </p:txBody>
      </p:sp>
      <p:grpSp>
        <p:nvGrpSpPr>
          <p:cNvPr id="62" name="Group 55"/>
          <p:cNvGrpSpPr>
            <a:grpSpLocks/>
          </p:cNvGrpSpPr>
          <p:nvPr/>
        </p:nvGrpSpPr>
        <p:grpSpPr bwMode="auto">
          <a:xfrm>
            <a:off x="1865313" y="3429841"/>
            <a:ext cx="8596312" cy="2384425"/>
            <a:chOff x="215" y="941"/>
            <a:chExt cx="5415" cy="1871"/>
          </a:xfrm>
        </p:grpSpPr>
        <p:grpSp>
          <p:nvGrpSpPr>
            <p:cNvPr id="63" name="Group 3"/>
            <p:cNvGrpSpPr>
              <a:grpSpLocks/>
            </p:cNvGrpSpPr>
            <p:nvPr/>
          </p:nvGrpSpPr>
          <p:grpSpPr bwMode="auto">
            <a:xfrm>
              <a:off x="442" y="941"/>
              <a:ext cx="5188" cy="1871"/>
              <a:chOff x="442" y="913"/>
              <a:chExt cx="5188" cy="1871"/>
            </a:xfrm>
          </p:grpSpPr>
          <p:grpSp>
            <p:nvGrpSpPr>
              <p:cNvPr id="99" name="Group 4"/>
              <p:cNvGrpSpPr>
                <a:grpSpLocks/>
              </p:cNvGrpSpPr>
              <p:nvPr/>
            </p:nvGrpSpPr>
            <p:grpSpPr bwMode="auto">
              <a:xfrm>
                <a:off x="527" y="913"/>
                <a:ext cx="5103" cy="1672"/>
                <a:chOff x="527" y="913"/>
                <a:chExt cx="5103" cy="1672"/>
              </a:xfrm>
            </p:grpSpPr>
            <p:sp>
              <p:nvSpPr>
                <p:cNvPr id="101" name="Line 5"/>
                <p:cNvSpPr>
                  <a:spLocks noChangeShapeType="1"/>
                </p:cNvSpPr>
                <p:nvPr/>
              </p:nvSpPr>
              <p:spPr bwMode="auto">
                <a:xfrm>
                  <a:off x="527" y="913"/>
                  <a:ext cx="0" cy="1672"/>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2" name="Line 6"/>
                <p:cNvSpPr>
                  <a:spLocks noChangeShapeType="1"/>
                </p:cNvSpPr>
                <p:nvPr/>
              </p:nvSpPr>
              <p:spPr bwMode="auto">
                <a:xfrm>
                  <a:off x="527" y="2585"/>
                  <a:ext cx="510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00" name="Rectangle 7"/>
              <p:cNvSpPr>
                <a:spLocks noChangeArrowheads="1"/>
              </p:cNvSpPr>
              <p:nvPr/>
            </p:nvSpPr>
            <p:spPr bwMode="auto">
              <a:xfrm>
                <a:off x="442" y="2585"/>
                <a:ext cx="5103"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zh-CN" sz="2000"/>
                  <a:t>0    1    2    3    4    5    6    7    8    9   10   11  12   13  14  15  16  17  18  19</a:t>
                </a:r>
                <a:endParaRPr lang="en-US" altLang="zh-CN" sz="2000" baseline="-25000"/>
              </a:p>
            </p:txBody>
          </p:sp>
        </p:grpSp>
        <p:sp>
          <p:nvSpPr>
            <p:cNvPr id="64" name="Rectangle 8"/>
            <p:cNvSpPr>
              <a:spLocks noChangeArrowheads="1"/>
            </p:cNvSpPr>
            <p:nvPr/>
          </p:nvSpPr>
          <p:spPr bwMode="auto">
            <a:xfrm>
              <a:off x="215" y="1166"/>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1</a:t>
              </a:r>
            </a:p>
          </p:txBody>
        </p:sp>
        <p:sp>
          <p:nvSpPr>
            <p:cNvPr id="65" name="Rectangle 9"/>
            <p:cNvSpPr>
              <a:spLocks noChangeArrowheads="1"/>
            </p:cNvSpPr>
            <p:nvPr/>
          </p:nvSpPr>
          <p:spPr bwMode="auto">
            <a:xfrm>
              <a:off x="215" y="1478"/>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2</a:t>
              </a:r>
            </a:p>
          </p:txBody>
        </p:sp>
        <p:sp>
          <p:nvSpPr>
            <p:cNvPr id="66" name="Rectangle 10"/>
            <p:cNvSpPr>
              <a:spLocks noChangeArrowheads="1"/>
            </p:cNvSpPr>
            <p:nvPr/>
          </p:nvSpPr>
          <p:spPr bwMode="auto">
            <a:xfrm>
              <a:off x="215" y="1790"/>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3</a:t>
              </a:r>
            </a:p>
          </p:txBody>
        </p:sp>
        <p:sp>
          <p:nvSpPr>
            <p:cNvPr id="67" name="Rectangle 11"/>
            <p:cNvSpPr>
              <a:spLocks noChangeArrowheads="1"/>
            </p:cNvSpPr>
            <p:nvPr/>
          </p:nvSpPr>
          <p:spPr bwMode="auto">
            <a:xfrm>
              <a:off x="215" y="2102"/>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4</a:t>
              </a:r>
            </a:p>
          </p:txBody>
        </p:sp>
        <p:sp>
          <p:nvSpPr>
            <p:cNvPr id="68" name="Line 12"/>
            <p:cNvSpPr>
              <a:spLocks noChangeShapeType="1"/>
            </p:cNvSpPr>
            <p:nvPr/>
          </p:nvSpPr>
          <p:spPr bwMode="auto">
            <a:xfrm>
              <a:off x="527" y="1337"/>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 name="Line 13"/>
            <p:cNvSpPr>
              <a:spLocks noChangeShapeType="1"/>
            </p:cNvSpPr>
            <p:nvPr/>
          </p:nvSpPr>
          <p:spPr bwMode="auto">
            <a:xfrm>
              <a:off x="527" y="1649"/>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0" name="Line 14"/>
            <p:cNvSpPr>
              <a:spLocks noChangeShapeType="1"/>
            </p:cNvSpPr>
            <p:nvPr/>
          </p:nvSpPr>
          <p:spPr bwMode="auto">
            <a:xfrm>
              <a:off x="527" y="1961"/>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1" name="Line 15"/>
            <p:cNvSpPr>
              <a:spLocks noChangeShapeType="1"/>
            </p:cNvSpPr>
            <p:nvPr/>
          </p:nvSpPr>
          <p:spPr bwMode="auto">
            <a:xfrm>
              <a:off x="527" y="2244"/>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2" name="Text Box 16"/>
            <p:cNvSpPr txBox="1">
              <a:spLocks noChangeArrowheads="1"/>
            </p:cNvSpPr>
            <p:nvPr/>
          </p:nvSpPr>
          <p:spPr bwMode="auto">
            <a:xfrm>
              <a:off x="414" y="1166"/>
              <a:ext cx="205"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ym typeface="Symbol" pitchFamily="18" charset="2"/>
                </a:rPr>
                <a:t></a:t>
              </a:r>
            </a:p>
          </p:txBody>
        </p:sp>
        <p:sp>
          <p:nvSpPr>
            <p:cNvPr id="73" name="Text Box 17"/>
            <p:cNvSpPr txBox="1">
              <a:spLocks noChangeArrowheads="1"/>
            </p:cNvSpPr>
            <p:nvPr/>
          </p:nvSpPr>
          <p:spPr bwMode="auto">
            <a:xfrm>
              <a:off x="947" y="1478"/>
              <a:ext cx="205"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ym typeface="Symbol" pitchFamily="18" charset="2"/>
                </a:rPr>
                <a:t></a:t>
              </a:r>
            </a:p>
          </p:txBody>
        </p:sp>
        <p:sp>
          <p:nvSpPr>
            <p:cNvPr id="74" name="Text Box 18"/>
            <p:cNvSpPr txBox="1">
              <a:spLocks noChangeArrowheads="1"/>
            </p:cNvSpPr>
            <p:nvPr/>
          </p:nvSpPr>
          <p:spPr bwMode="auto">
            <a:xfrm>
              <a:off x="1179" y="1786"/>
              <a:ext cx="205"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ym typeface="Symbol" pitchFamily="18" charset="2"/>
                </a:rPr>
                <a:t></a:t>
              </a:r>
            </a:p>
          </p:txBody>
        </p:sp>
        <p:sp>
          <p:nvSpPr>
            <p:cNvPr id="75" name="Text Box 19"/>
            <p:cNvSpPr txBox="1">
              <a:spLocks noChangeArrowheads="1"/>
            </p:cNvSpPr>
            <p:nvPr/>
          </p:nvSpPr>
          <p:spPr bwMode="auto">
            <a:xfrm>
              <a:off x="1655" y="2069"/>
              <a:ext cx="205"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ym typeface="Symbol" pitchFamily="18" charset="2"/>
                </a:rPr>
                <a:t></a:t>
              </a:r>
            </a:p>
          </p:txBody>
        </p:sp>
        <p:sp>
          <p:nvSpPr>
            <p:cNvPr id="76" name="Rectangle 26"/>
            <p:cNvSpPr>
              <a:spLocks noChangeArrowheads="1"/>
            </p:cNvSpPr>
            <p:nvPr/>
          </p:nvSpPr>
          <p:spPr bwMode="auto">
            <a:xfrm>
              <a:off x="215" y="2357"/>
              <a:ext cx="312" cy="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P</a:t>
              </a:r>
              <a:r>
                <a:rPr lang="en-US" altLang="zh-CN" sz="2000" baseline="-25000"/>
                <a:t>5</a:t>
              </a:r>
            </a:p>
          </p:txBody>
        </p:sp>
        <p:sp>
          <p:nvSpPr>
            <p:cNvPr id="77" name="Line 27"/>
            <p:cNvSpPr>
              <a:spLocks noChangeShapeType="1"/>
            </p:cNvSpPr>
            <p:nvPr/>
          </p:nvSpPr>
          <p:spPr bwMode="auto">
            <a:xfrm>
              <a:off x="527" y="2499"/>
              <a:ext cx="5075" cy="0"/>
            </a:xfrm>
            <a:prstGeom prst="line">
              <a:avLst/>
            </a:prstGeom>
            <a:noFill/>
            <a:ln w="9525">
              <a:solidFill>
                <a:schemeClr val="tx1"/>
              </a:solidFill>
              <a:prstDash val="lgDashDot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78" name="Group 28"/>
            <p:cNvGrpSpPr>
              <a:grpSpLocks/>
            </p:cNvGrpSpPr>
            <p:nvPr/>
          </p:nvGrpSpPr>
          <p:grpSpPr bwMode="auto">
            <a:xfrm>
              <a:off x="782" y="1083"/>
              <a:ext cx="4451" cy="1531"/>
              <a:chOff x="782" y="1252"/>
              <a:chExt cx="4451" cy="1333"/>
            </a:xfrm>
          </p:grpSpPr>
          <p:sp>
            <p:nvSpPr>
              <p:cNvPr id="80" name="Line 29"/>
              <p:cNvSpPr>
                <a:spLocks noChangeShapeType="1"/>
              </p:cNvSpPr>
              <p:nvPr/>
            </p:nvSpPr>
            <p:spPr bwMode="auto">
              <a:xfrm>
                <a:off x="782"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1" name="Line 30"/>
              <p:cNvSpPr>
                <a:spLocks noChangeShapeType="1"/>
              </p:cNvSpPr>
              <p:nvPr/>
            </p:nvSpPr>
            <p:spPr bwMode="auto">
              <a:xfrm>
                <a:off x="1037"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2" name="Line 31"/>
              <p:cNvSpPr>
                <a:spLocks noChangeShapeType="1"/>
              </p:cNvSpPr>
              <p:nvPr/>
            </p:nvSpPr>
            <p:spPr bwMode="auto">
              <a:xfrm>
                <a:off x="1292"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3" name="Line 32"/>
              <p:cNvSpPr>
                <a:spLocks noChangeShapeType="1"/>
              </p:cNvSpPr>
              <p:nvPr/>
            </p:nvSpPr>
            <p:spPr bwMode="auto">
              <a:xfrm>
                <a:off x="1519"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Line 33"/>
              <p:cNvSpPr>
                <a:spLocks noChangeShapeType="1"/>
              </p:cNvSpPr>
              <p:nvPr/>
            </p:nvSpPr>
            <p:spPr bwMode="auto">
              <a:xfrm>
                <a:off x="1746"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5" name="Line 34"/>
              <p:cNvSpPr>
                <a:spLocks noChangeShapeType="1"/>
              </p:cNvSpPr>
              <p:nvPr/>
            </p:nvSpPr>
            <p:spPr bwMode="auto">
              <a:xfrm>
                <a:off x="1973"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6" name="Line 35"/>
              <p:cNvSpPr>
                <a:spLocks noChangeShapeType="1"/>
              </p:cNvSpPr>
              <p:nvPr/>
            </p:nvSpPr>
            <p:spPr bwMode="auto">
              <a:xfrm>
                <a:off x="2228"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Line 36"/>
              <p:cNvSpPr>
                <a:spLocks noChangeShapeType="1"/>
              </p:cNvSpPr>
              <p:nvPr/>
            </p:nvSpPr>
            <p:spPr bwMode="auto">
              <a:xfrm>
                <a:off x="2965"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Line 37"/>
              <p:cNvSpPr>
                <a:spLocks noChangeShapeType="1"/>
              </p:cNvSpPr>
              <p:nvPr/>
            </p:nvSpPr>
            <p:spPr bwMode="auto">
              <a:xfrm>
                <a:off x="3192"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9" name="Line 38"/>
              <p:cNvSpPr>
                <a:spLocks noChangeShapeType="1"/>
              </p:cNvSpPr>
              <p:nvPr/>
            </p:nvSpPr>
            <p:spPr bwMode="auto">
              <a:xfrm>
                <a:off x="3447"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0" name="Line 39"/>
              <p:cNvSpPr>
                <a:spLocks noChangeShapeType="1"/>
              </p:cNvSpPr>
              <p:nvPr/>
            </p:nvSpPr>
            <p:spPr bwMode="auto">
              <a:xfrm>
                <a:off x="3702"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1" name="Line 40"/>
              <p:cNvSpPr>
                <a:spLocks noChangeShapeType="1"/>
              </p:cNvSpPr>
              <p:nvPr/>
            </p:nvSpPr>
            <p:spPr bwMode="auto">
              <a:xfrm>
                <a:off x="3957"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 name="Line 41"/>
              <p:cNvSpPr>
                <a:spLocks noChangeShapeType="1"/>
              </p:cNvSpPr>
              <p:nvPr/>
            </p:nvSpPr>
            <p:spPr bwMode="auto">
              <a:xfrm>
                <a:off x="4212"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Line 42"/>
              <p:cNvSpPr>
                <a:spLocks noChangeShapeType="1"/>
              </p:cNvSpPr>
              <p:nvPr/>
            </p:nvSpPr>
            <p:spPr bwMode="auto">
              <a:xfrm>
                <a:off x="4468"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4" name="Line 43"/>
              <p:cNvSpPr>
                <a:spLocks noChangeShapeType="1"/>
              </p:cNvSpPr>
              <p:nvPr/>
            </p:nvSpPr>
            <p:spPr bwMode="auto">
              <a:xfrm>
                <a:off x="4723"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5" name="Line 44"/>
              <p:cNvSpPr>
                <a:spLocks noChangeShapeType="1"/>
              </p:cNvSpPr>
              <p:nvPr/>
            </p:nvSpPr>
            <p:spPr bwMode="auto">
              <a:xfrm>
                <a:off x="4978"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6" name="Line 45"/>
              <p:cNvSpPr>
                <a:spLocks noChangeShapeType="1"/>
              </p:cNvSpPr>
              <p:nvPr/>
            </p:nvSpPr>
            <p:spPr bwMode="auto">
              <a:xfrm>
                <a:off x="2483"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7" name="Line 46"/>
              <p:cNvSpPr>
                <a:spLocks noChangeShapeType="1"/>
              </p:cNvSpPr>
              <p:nvPr/>
            </p:nvSpPr>
            <p:spPr bwMode="auto">
              <a:xfrm>
                <a:off x="2710"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8" name="Line 47"/>
              <p:cNvSpPr>
                <a:spLocks noChangeShapeType="1"/>
              </p:cNvSpPr>
              <p:nvPr/>
            </p:nvSpPr>
            <p:spPr bwMode="auto">
              <a:xfrm>
                <a:off x="5233" y="1252"/>
                <a:ext cx="0" cy="1333"/>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9" name="Text Box 49"/>
            <p:cNvSpPr txBox="1">
              <a:spLocks noChangeArrowheads="1"/>
            </p:cNvSpPr>
            <p:nvPr/>
          </p:nvSpPr>
          <p:spPr bwMode="auto">
            <a:xfrm>
              <a:off x="2137" y="2330"/>
              <a:ext cx="205" cy="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a:sym typeface="Symbol" pitchFamily="18" charset="2"/>
                </a:rPr>
                <a:t></a:t>
              </a:r>
            </a:p>
          </p:txBody>
        </p:sp>
      </p:grpSp>
      <p:sp>
        <p:nvSpPr>
          <p:cNvPr id="103" name="Rectangle 50"/>
          <p:cNvSpPr>
            <a:spLocks noChangeArrowheads="1"/>
          </p:cNvSpPr>
          <p:nvPr/>
        </p:nvSpPr>
        <p:spPr bwMode="auto">
          <a:xfrm>
            <a:off x="9426576" y="4806185"/>
            <a:ext cx="404813" cy="288000"/>
          </a:xfrm>
          <a:prstGeom prst="rect">
            <a:avLst/>
          </a:prstGeom>
          <a:solidFill>
            <a:srgbClr val="FF0000"/>
          </a:solidFill>
          <a:ln w="9525">
            <a:solidFill>
              <a:schemeClr val="tx1"/>
            </a:solidFill>
            <a:miter lim="800000"/>
            <a:headEnd/>
            <a:tailEnd/>
          </a:ln>
          <a:effectLst/>
        </p:spPr>
        <p:txBody>
          <a:bodyPr wrap="none" anchor="ctr"/>
          <a:lstStyle/>
          <a:p>
            <a:endParaRPr lang="zh-CN" altLang="en-US"/>
          </a:p>
        </p:txBody>
      </p:sp>
      <p:sp>
        <p:nvSpPr>
          <p:cNvPr id="105" name="Rectangle 52"/>
          <p:cNvSpPr>
            <a:spLocks noChangeArrowheads="1"/>
          </p:cNvSpPr>
          <p:nvPr/>
        </p:nvSpPr>
        <p:spPr bwMode="auto">
          <a:xfrm>
            <a:off x="3575050" y="3636020"/>
            <a:ext cx="720000" cy="288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zh-CN" altLang="en-US"/>
          </a:p>
        </p:txBody>
      </p:sp>
      <p:sp>
        <p:nvSpPr>
          <p:cNvPr id="106" name="Rectangle 53"/>
          <p:cNvSpPr>
            <a:spLocks noChangeArrowheads="1"/>
          </p:cNvSpPr>
          <p:nvPr/>
        </p:nvSpPr>
        <p:spPr bwMode="auto">
          <a:xfrm>
            <a:off x="7805739" y="3636020"/>
            <a:ext cx="1620837" cy="288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zh-CN" altLang="en-US"/>
          </a:p>
        </p:txBody>
      </p:sp>
      <p:pic>
        <p:nvPicPr>
          <p:cNvPr id="136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3550" y="5904275"/>
            <a:ext cx="7962900" cy="81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6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5681" y="3204015"/>
            <a:ext cx="734117"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68351" y="3203975"/>
            <a:ext cx="1072654"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25770" y="3214210"/>
            <a:ext cx="810000" cy="3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0" name="Rectangle 52"/>
          <p:cNvSpPr>
            <a:spLocks noChangeArrowheads="1"/>
          </p:cNvSpPr>
          <p:nvPr/>
        </p:nvSpPr>
        <p:spPr bwMode="auto">
          <a:xfrm>
            <a:off x="4295800" y="3636055"/>
            <a:ext cx="756000" cy="288000"/>
          </a:xfrm>
          <a:prstGeom prst="rect">
            <a:avLst/>
          </a:prstGeom>
          <a:solidFill>
            <a:schemeClr val="tx2">
              <a:lumMod val="40000"/>
              <a:lumOff val="60000"/>
            </a:schemeClr>
          </a:solidFill>
          <a:ln w="9525">
            <a:solidFill>
              <a:schemeClr val="tx1"/>
            </a:solidFill>
            <a:miter lim="800000"/>
            <a:headEnd/>
            <a:tailEnd/>
          </a:ln>
          <a:effectLst/>
        </p:spPr>
        <p:txBody>
          <a:bodyPr wrap="none" anchor="ctr"/>
          <a:lstStyle/>
          <a:p>
            <a:endParaRPr lang="zh-CN" altLang="en-US"/>
          </a:p>
        </p:txBody>
      </p:sp>
      <p:sp>
        <p:nvSpPr>
          <p:cNvPr id="5" name="灯片编号占位符 3">
            <a:extLst>
              <a:ext uri="{FF2B5EF4-FFF2-40B4-BE49-F238E27FC236}">
                <a16:creationId xmlns:a16="http://schemas.microsoft.com/office/drawing/2014/main" id="{2A0C4AC0-6C36-D6AC-327F-23F5CE7B8781}"/>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30</a:t>
            </a:fld>
            <a:endParaRPr lang="en-US" altLang="zh-CN" dirty="0"/>
          </a:p>
        </p:txBody>
      </p:sp>
    </p:spTree>
    <p:extLst>
      <p:ext uri="{BB962C8B-B14F-4D97-AF65-F5344CB8AC3E}">
        <p14:creationId xmlns:p14="http://schemas.microsoft.com/office/powerpoint/2010/main" val="97615249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wipe(left)">
                                      <p:cBhvr>
                                        <p:cTn id="7" dur="5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wipe(left)">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6194"/>
                                        </p:tgtEl>
                                        <p:attrNameLst>
                                          <p:attrName>style.visibility</p:attrName>
                                        </p:attrNameLst>
                                      </p:cBhvr>
                                      <p:to>
                                        <p:strVal val="visible"/>
                                      </p:to>
                                    </p:set>
                                    <p:animEffect transition="in" filter="wipe(left)">
                                      <p:cBhvr>
                                        <p:cTn id="22" dur="500"/>
                                        <p:tgtEl>
                                          <p:spTgt spid="1361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5"/>
                                        </p:tgtEl>
                                        <p:attrNameLst>
                                          <p:attrName>style.visibility</p:attrName>
                                        </p:attrNameLst>
                                      </p:cBhvr>
                                      <p:to>
                                        <p:strVal val="visible"/>
                                      </p:to>
                                    </p:set>
                                    <p:animEffect transition="in" filter="wipe(left)">
                                      <p:cBhvr>
                                        <p:cTn id="27" dur="500"/>
                                        <p:tgtEl>
                                          <p:spTgt spid="10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0"/>
                                        </p:tgtEl>
                                        <p:attrNameLst>
                                          <p:attrName>style.visibility</p:attrName>
                                        </p:attrNameLst>
                                      </p:cBhvr>
                                      <p:to>
                                        <p:strVal val="visible"/>
                                      </p:to>
                                    </p:set>
                                    <p:animEffect transition="in" filter="wipe(left)">
                                      <p:cBhvr>
                                        <p:cTn id="37" dur="500"/>
                                        <p:tgtEl>
                                          <p:spTgt spid="6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61"/>
                                        </p:tgtEl>
                                        <p:attrNameLst>
                                          <p:attrName>style.visibility</p:attrName>
                                        </p:attrNameLst>
                                      </p:cBhvr>
                                      <p:to>
                                        <p:strVal val="visible"/>
                                      </p:to>
                                    </p:set>
                                    <p:animEffect transition="in" filter="wipe(left)">
                                      <p:cBhvr>
                                        <p:cTn id="46" dur="500"/>
                                        <p:tgtEl>
                                          <p:spTgt spid="61"/>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58"/>
                                        </p:tgtEl>
                                        <p:attrNameLst>
                                          <p:attrName>style.visibility</p:attrName>
                                        </p:attrNameLst>
                                      </p:cBhvr>
                                      <p:to>
                                        <p:strVal val="visible"/>
                                      </p:to>
                                    </p:set>
                                    <p:animEffect transition="in" filter="wipe(left)">
                                      <p:cBhvr>
                                        <p:cTn id="51" dur="500"/>
                                        <p:tgtEl>
                                          <p:spTgt spid="58"/>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wipe(left)">
                                      <p:cBhvr>
                                        <p:cTn id="56" dur="500"/>
                                        <p:tgtEl>
                                          <p:spTgt spid="10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03"/>
                                        </p:tgtEl>
                                        <p:attrNameLst>
                                          <p:attrName>style.visibility</p:attrName>
                                        </p:attrNameLst>
                                      </p:cBhvr>
                                      <p:to>
                                        <p:strVal val="visible"/>
                                      </p:to>
                                    </p:set>
                                    <p:animEffect transition="in" filter="wipe(left)">
                                      <p:cBhvr>
                                        <p:cTn id="61" dur="500"/>
                                        <p:tgtEl>
                                          <p:spTgt spid="103"/>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36195"/>
                                        </p:tgtEl>
                                        <p:attrNameLst>
                                          <p:attrName>style.visibility</p:attrName>
                                        </p:attrNameLst>
                                      </p:cBhvr>
                                      <p:to>
                                        <p:strVal val="visible"/>
                                      </p:to>
                                    </p:set>
                                    <p:animEffect transition="in" filter="wipe(left)">
                                      <p:cBhvr>
                                        <p:cTn id="66" dur="500"/>
                                        <p:tgtEl>
                                          <p:spTgt spid="13619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grpId="0" nodeType="clickEffect">
                                  <p:stCondLst>
                                    <p:cond delay="0"/>
                                  </p:stCondLst>
                                  <p:childTnLst>
                                    <p:set>
                                      <p:cBhvr>
                                        <p:cTn id="70" dur="1" fill="hold">
                                          <p:stCondLst>
                                            <p:cond delay="0"/>
                                          </p:stCondLst>
                                        </p:cTn>
                                        <p:tgtEl>
                                          <p:spTgt spid="351266">
                                            <p:txEl>
                                              <p:pRg st="0" end="0"/>
                                            </p:txEl>
                                          </p:spTgt>
                                        </p:tgtEl>
                                        <p:attrNameLst>
                                          <p:attrName>style.visibility</p:attrName>
                                        </p:attrNameLst>
                                      </p:cBhvr>
                                      <p:to>
                                        <p:strVal val="visible"/>
                                      </p:to>
                                    </p:set>
                                    <p:animEffect transition="in" filter="wipe(left)">
                                      <p:cBhvr>
                                        <p:cTn id="71" dur="500"/>
                                        <p:tgtEl>
                                          <p:spTgt spid="351266">
                                            <p:txEl>
                                              <p:pRg st="0" end="0"/>
                                            </p:txEl>
                                          </p:spTgt>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351266">
                                            <p:txEl>
                                              <p:pRg st="1" end="1"/>
                                            </p:txEl>
                                          </p:spTgt>
                                        </p:tgtEl>
                                        <p:attrNameLst>
                                          <p:attrName>style.visibility</p:attrName>
                                        </p:attrNameLst>
                                      </p:cBhvr>
                                      <p:to>
                                        <p:strVal val="visible"/>
                                      </p:to>
                                    </p:set>
                                    <p:animEffect transition="in" filter="wipe(left)">
                                      <p:cBhvr>
                                        <p:cTn id="74" dur="500"/>
                                        <p:tgtEl>
                                          <p:spTgt spid="351266">
                                            <p:txEl>
                                              <p:pRg st="1" end="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351266">
                                            <p:txEl>
                                              <p:pRg st="2" end="2"/>
                                            </p:txEl>
                                          </p:spTgt>
                                        </p:tgtEl>
                                        <p:attrNameLst>
                                          <p:attrName>style.visibility</p:attrName>
                                        </p:attrNameLst>
                                      </p:cBhvr>
                                      <p:to>
                                        <p:strVal val="visible"/>
                                      </p:to>
                                    </p:set>
                                    <p:animEffect transition="in" filter="wipe(left)">
                                      <p:cBhvr>
                                        <p:cTn id="79" dur="500"/>
                                        <p:tgtEl>
                                          <p:spTgt spid="351266">
                                            <p:txEl>
                                              <p:pRg st="2" end="2"/>
                                            </p:txEl>
                                          </p:spTgt>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351266">
                                            <p:txEl>
                                              <p:pRg st="3" end="3"/>
                                            </p:txEl>
                                          </p:spTgt>
                                        </p:tgtEl>
                                        <p:attrNameLst>
                                          <p:attrName>style.visibility</p:attrName>
                                        </p:attrNameLst>
                                      </p:cBhvr>
                                      <p:to>
                                        <p:strVal val="visible"/>
                                      </p:to>
                                    </p:set>
                                    <p:animEffect transition="in" filter="wipe(left)">
                                      <p:cBhvr>
                                        <p:cTn id="82" dur="500"/>
                                        <p:tgtEl>
                                          <p:spTgt spid="3512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66" grpId="0" build="p"/>
      <p:bldP spid="57" grpId="0" animBg="1"/>
      <p:bldP spid="58" grpId="0" animBg="1"/>
      <p:bldP spid="59" grpId="0" animBg="1"/>
      <p:bldP spid="61" grpId="0" animBg="1"/>
      <p:bldP spid="103" grpId="0" animBg="1"/>
      <p:bldP spid="105" grpId="0" animBg="1"/>
      <p:bldP spid="106" grpId="0" animBg="1"/>
      <p:bldP spid="6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altLang="zh-CN" dirty="0"/>
              <a:t>Priority Scheduling</a:t>
            </a:r>
          </a:p>
        </p:txBody>
      </p:sp>
      <p:sp>
        <p:nvSpPr>
          <p:cNvPr id="230403" name="Rectangle 3"/>
          <p:cNvSpPr>
            <a:spLocks noGrp="1" noChangeArrowheads="1"/>
          </p:cNvSpPr>
          <p:nvPr>
            <p:ph idx="1"/>
          </p:nvPr>
        </p:nvSpPr>
        <p:spPr/>
        <p:txBody>
          <a:bodyPr/>
          <a:lstStyle/>
          <a:p>
            <a:pPr eaLnBrk="1" hangingPunct="1">
              <a:lnSpc>
                <a:spcPct val="90000"/>
              </a:lnSpc>
            </a:pPr>
            <a:r>
              <a:rPr lang="en-US" altLang="zh-CN" dirty="0"/>
              <a:t>Problem: </a:t>
            </a:r>
            <a:r>
              <a:rPr lang="en-US" altLang="zh-CN" dirty="0">
                <a:sym typeface="Symbol" pitchFamily="18" charset="2"/>
              </a:rPr>
              <a:t> Starvation (or </a:t>
            </a:r>
            <a:r>
              <a:rPr lang="en-US" altLang="zh-CN" dirty="0">
                <a:solidFill>
                  <a:srgbClr val="0000FF"/>
                </a:solidFill>
                <a:sym typeface="Symbol" pitchFamily="18" charset="2"/>
              </a:rPr>
              <a:t>indefinite blocking</a:t>
            </a:r>
            <a:r>
              <a:rPr lang="en-US" altLang="zh-CN" dirty="0">
                <a:sym typeface="Symbol" pitchFamily="18" charset="2"/>
              </a:rPr>
              <a:t>)</a:t>
            </a:r>
          </a:p>
          <a:p>
            <a:pPr lvl="1" eaLnBrk="1" hangingPunct="1">
              <a:lnSpc>
                <a:spcPct val="90000"/>
              </a:lnSpc>
            </a:pPr>
            <a:r>
              <a:rPr lang="en-US" altLang="zh-CN" dirty="0">
                <a:sym typeface="Symbol" pitchFamily="18" charset="2"/>
              </a:rPr>
              <a:t>low priority processes may never execute.</a:t>
            </a:r>
          </a:p>
          <a:p>
            <a:pPr eaLnBrk="1" hangingPunct="1">
              <a:lnSpc>
                <a:spcPct val="90000"/>
              </a:lnSpc>
            </a:pPr>
            <a:r>
              <a:rPr lang="en-US" altLang="zh-CN" dirty="0">
                <a:sym typeface="Symbol" pitchFamily="18" charset="2"/>
              </a:rPr>
              <a:t>Solution:  </a:t>
            </a:r>
            <a:r>
              <a:rPr lang="en-US" altLang="zh-CN" dirty="0">
                <a:solidFill>
                  <a:srgbClr val="0000FF"/>
                </a:solidFill>
                <a:sym typeface="Symbol" pitchFamily="18" charset="2"/>
              </a:rPr>
              <a:t>Aging</a:t>
            </a:r>
            <a:r>
              <a:rPr lang="en-US" altLang="zh-CN" dirty="0">
                <a:sym typeface="Symbol" pitchFamily="18" charset="2"/>
              </a:rPr>
              <a:t> </a:t>
            </a:r>
          </a:p>
          <a:p>
            <a:pPr lvl="1" eaLnBrk="1" hangingPunct="1">
              <a:lnSpc>
                <a:spcPct val="90000"/>
              </a:lnSpc>
            </a:pPr>
            <a:r>
              <a:rPr lang="en-US" altLang="zh-CN" dirty="0">
                <a:sym typeface="Symbol" pitchFamily="18" charset="2"/>
              </a:rPr>
              <a:t>as time progresses increase the priority of the process.</a:t>
            </a:r>
          </a:p>
          <a:p>
            <a:pPr eaLnBrk="1" hangingPunct="1">
              <a:lnSpc>
                <a:spcPct val="90000"/>
              </a:lnSpc>
            </a:pPr>
            <a:r>
              <a:rPr lang="en-US" altLang="zh-CN" dirty="0">
                <a:sym typeface="Symbol" pitchFamily="18" charset="2"/>
              </a:rPr>
              <a:t>For example</a:t>
            </a:r>
          </a:p>
          <a:p>
            <a:pPr lvl="1" eaLnBrk="1" hangingPunct="1">
              <a:lnSpc>
                <a:spcPct val="90000"/>
              </a:lnSpc>
            </a:pPr>
            <a:r>
              <a:rPr lang="en-US" altLang="zh-CN" dirty="0"/>
              <a:t>If priorities range from 127(low) to 0(high)</a:t>
            </a:r>
          </a:p>
          <a:p>
            <a:pPr lvl="1" eaLnBrk="1" hangingPunct="1">
              <a:lnSpc>
                <a:spcPct val="90000"/>
              </a:lnSpc>
            </a:pPr>
            <a:r>
              <a:rPr lang="en-US" altLang="zh-CN" dirty="0"/>
              <a:t>We could decrease the priority number of a waiting process by 1 every 15 minutes. </a:t>
            </a:r>
          </a:p>
          <a:p>
            <a:pPr lvl="1" eaLnBrk="1" hangingPunct="1">
              <a:lnSpc>
                <a:spcPct val="90000"/>
              </a:lnSpc>
            </a:pPr>
            <a:r>
              <a:rPr lang="en-US" altLang="zh-CN" dirty="0"/>
              <a:t>Eventually, even a process with an initial priority of 127 would have the highest priority in the system and would be executed.</a:t>
            </a:r>
          </a:p>
        </p:txBody>
      </p:sp>
      <p:sp>
        <p:nvSpPr>
          <p:cNvPr id="2" name="灯片编号占位符 3">
            <a:extLst>
              <a:ext uri="{FF2B5EF4-FFF2-40B4-BE49-F238E27FC236}">
                <a16:creationId xmlns:a16="http://schemas.microsoft.com/office/drawing/2014/main" id="{AD28BD11-C6DE-CEC4-8856-8D0AB58BF75D}"/>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31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0403">
                                            <p:txEl>
                                              <p:pRg st="0" end="0"/>
                                            </p:txEl>
                                          </p:spTgt>
                                        </p:tgtEl>
                                        <p:attrNameLst>
                                          <p:attrName>style.visibility</p:attrName>
                                        </p:attrNameLst>
                                      </p:cBhvr>
                                      <p:to>
                                        <p:strVal val="visible"/>
                                      </p:to>
                                    </p:set>
                                    <p:animEffect transition="in" filter="wipe(left)">
                                      <p:cBhvr>
                                        <p:cTn id="7" dur="500"/>
                                        <p:tgtEl>
                                          <p:spTgt spid="23040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0403">
                                            <p:txEl>
                                              <p:pRg st="1" end="1"/>
                                            </p:txEl>
                                          </p:spTgt>
                                        </p:tgtEl>
                                        <p:attrNameLst>
                                          <p:attrName>style.visibility</p:attrName>
                                        </p:attrNameLst>
                                      </p:cBhvr>
                                      <p:to>
                                        <p:strVal val="visible"/>
                                      </p:to>
                                    </p:set>
                                    <p:animEffect transition="in" filter="wipe(left)">
                                      <p:cBhvr>
                                        <p:cTn id="10" dur="500"/>
                                        <p:tgtEl>
                                          <p:spTgt spid="230403">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0403">
                                            <p:txEl>
                                              <p:pRg st="2" end="2"/>
                                            </p:txEl>
                                          </p:spTgt>
                                        </p:tgtEl>
                                        <p:attrNameLst>
                                          <p:attrName>style.visibility</p:attrName>
                                        </p:attrNameLst>
                                      </p:cBhvr>
                                      <p:to>
                                        <p:strVal val="visible"/>
                                      </p:to>
                                    </p:set>
                                    <p:animEffect transition="in" filter="wipe(left)">
                                      <p:cBhvr>
                                        <p:cTn id="15" dur="500"/>
                                        <p:tgtEl>
                                          <p:spTgt spid="23040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0403">
                                            <p:txEl>
                                              <p:pRg st="3" end="3"/>
                                            </p:txEl>
                                          </p:spTgt>
                                        </p:tgtEl>
                                        <p:attrNameLst>
                                          <p:attrName>style.visibility</p:attrName>
                                        </p:attrNameLst>
                                      </p:cBhvr>
                                      <p:to>
                                        <p:strVal val="visible"/>
                                      </p:to>
                                    </p:set>
                                    <p:animEffect transition="in" filter="wipe(left)">
                                      <p:cBhvr>
                                        <p:cTn id="18" dur="500"/>
                                        <p:tgtEl>
                                          <p:spTgt spid="23040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30403">
                                            <p:txEl>
                                              <p:pRg st="4" end="4"/>
                                            </p:txEl>
                                          </p:spTgt>
                                        </p:tgtEl>
                                        <p:attrNameLst>
                                          <p:attrName>style.visibility</p:attrName>
                                        </p:attrNameLst>
                                      </p:cBhvr>
                                      <p:to>
                                        <p:strVal val="visible"/>
                                      </p:to>
                                    </p:set>
                                    <p:animEffect transition="in" filter="wipe(left)">
                                      <p:cBhvr>
                                        <p:cTn id="23" dur="500"/>
                                        <p:tgtEl>
                                          <p:spTgt spid="23040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0403">
                                            <p:txEl>
                                              <p:pRg st="5" end="5"/>
                                            </p:txEl>
                                          </p:spTgt>
                                        </p:tgtEl>
                                        <p:attrNameLst>
                                          <p:attrName>style.visibility</p:attrName>
                                        </p:attrNameLst>
                                      </p:cBhvr>
                                      <p:to>
                                        <p:strVal val="visible"/>
                                      </p:to>
                                    </p:set>
                                    <p:animEffect transition="in" filter="wipe(left)">
                                      <p:cBhvr>
                                        <p:cTn id="26" dur="500"/>
                                        <p:tgtEl>
                                          <p:spTgt spid="230403">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30403">
                                            <p:txEl>
                                              <p:pRg st="6" end="6"/>
                                            </p:txEl>
                                          </p:spTgt>
                                        </p:tgtEl>
                                        <p:attrNameLst>
                                          <p:attrName>style.visibility</p:attrName>
                                        </p:attrNameLst>
                                      </p:cBhvr>
                                      <p:to>
                                        <p:strVal val="visible"/>
                                      </p:to>
                                    </p:set>
                                    <p:animEffect transition="in" filter="wipe(left)">
                                      <p:cBhvr>
                                        <p:cTn id="29" dur="500"/>
                                        <p:tgtEl>
                                          <p:spTgt spid="230403">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30403">
                                            <p:txEl>
                                              <p:pRg st="7" end="7"/>
                                            </p:txEl>
                                          </p:spTgt>
                                        </p:tgtEl>
                                        <p:attrNameLst>
                                          <p:attrName>style.visibility</p:attrName>
                                        </p:attrNameLst>
                                      </p:cBhvr>
                                      <p:to>
                                        <p:strVal val="visible"/>
                                      </p:to>
                                    </p:set>
                                    <p:animEffect transition="in" filter="wipe(left)">
                                      <p:cBhvr>
                                        <p:cTn id="32" dur="500"/>
                                        <p:tgtEl>
                                          <p:spTgt spid="2304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solidFill>
            <a:srgbClr val="002060"/>
          </a:solidFill>
        </p:spPr>
        <p:txBody>
          <a:bodyPr/>
          <a:lstStyle/>
          <a:p>
            <a:pPr eaLnBrk="1" hangingPunct="1"/>
            <a:r>
              <a:rPr lang="en-US" altLang="zh-CN" dirty="0"/>
              <a:t>Exercise 3</a:t>
            </a:r>
            <a:endParaRPr lang="zh-CN" altLang="en-US" dirty="0"/>
          </a:p>
        </p:txBody>
      </p:sp>
      <p:sp>
        <p:nvSpPr>
          <p:cNvPr id="353283" name="Rectangle 3"/>
          <p:cNvSpPr>
            <a:spLocks noGrp="1" noChangeArrowheads="1"/>
          </p:cNvSpPr>
          <p:nvPr>
            <p:ph idx="1"/>
          </p:nvPr>
        </p:nvSpPr>
        <p:spPr/>
        <p:txBody>
          <a:bodyPr>
            <a:normAutofit/>
          </a:bodyPr>
          <a:lstStyle/>
          <a:p>
            <a:pPr>
              <a:spcBef>
                <a:spcPts val="600"/>
              </a:spcBef>
            </a:pPr>
            <a:r>
              <a:rPr lang="zh-CN" altLang="en-US" dirty="0"/>
              <a:t>某系统采用基于动态优先级的抢占式调度算法，并且</a:t>
            </a:r>
            <a:r>
              <a:rPr lang="zh-CN" altLang="en-US" dirty="0">
                <a:solidFill>
                  <a:srgbClr val="0000FF"/>
                </a:solidFill>
              </a:rPr>
              <a:t>优先数越大的进程其优先级越高</a:t>
            </a:r>
            <a:r>
              <a:rPr lang="zh-CN" altLang="en-US" dirty="0"/>
              <a:t>。</a:t>
            </a:r>
          </a:p>
          <a:p>
            <a:pPr>
              <a:spcBef>
                <a:spcPts val="600"/>
              </a:spcBef>
              <a:buNone/>
            </a:pPr>
            <a:r>
              <a:rPr lang="zh-CN" altLang="en-US" dirty="0"/>
              <a:t>   系统为所有新建进程赋予优先数 </a:t>
            </a:r>
            <a:r>
              <a:rPr lang="en-US" altLang="zh-CN" dirty="0"/>
              <a:t>0;</a:t>
            </a:r>
            <a:br>
              <a:rPr lang="en-US" altLang="zh-CN" dirty="0"/>
            </a:br>
            <a:r>
              <a:rPr lang="zh-CN" altLang="en-US" dirty="0"/>
              <a:t>当一个进程在就绪队列中等待</a:t>
            </a:r>
            <a:r>
              <a:rPr lang="en-US" altLang="zh-CN" dirty="0"/>
              <a:t>CPU</a:t>
            </a:r>
            <a:r>
              <a:rPr lang="zh-CN" altLang="en-US" dirty="0"/>
              <a:t>时，其优先数的变化速率为 </a:t>
            </a:r>
            <a:r>
              <a:rPr lang="zh-CN" altLang="en-US" dirty="0">
                <a:sym typeface="Symbol" pitchFamily="18" charset="2"/>
              </a:rPr>
              <a:t>；</a:t>
            </a:r>
            <a:br>
              <a:rPr lang="en-US" altLang="zh-CN" dirty="0">
                <a:sym typeface="Symbol" pitchFamily="18" charset="2"/>
              </a:rPr>
            </a:br>
            <a:r>
              <a:rPr lang="zh-CN" altLang="en-US" dirty="0">
                <a:sym typeface="Symbol" pitchFamily="18" charset="2"/>
              </a:rPr>
              <a:t>进程获得</a:t>
            </a:r>
            <a:r>
              <a:rPr lang="en-US" altLang="zh-CN" dirty="0">
                <a:sym typeface="Symbol" pitchFamily="18" charset="2"/>
              </a:rPr>
              <a:t>CPU</a:t>
            </a:r>
            <a:r>
              <a:rPr lang="zh-CN" altLang="en-US" dirty="0">
                <a:sym typeface="Symbol" pitchFamily="18" charset="2"/>
              </a:rPr>
              <a:t>后开始执行，执行过程中，其优先数的变化速率为。</a:t>
            </a:r>
          </a:p>
          <a:p>
            <a:pPr>
              <a:spcBef>
                <a:spcPts val="600"/>
              </a:spcBef>
              <a:buNone/>
            </a:pPr>
            <a:r>
              <a:rPr lang="zh-CN" altLang="en-US" dirty="0">
                <a:sym typeface="Symbol" pitchFamily="18" charset="2"/>
              </a:rPr>
              <a:t>   为参数 </a:t>
            </a:r>
            <a:r>
              <a:rPr lang="zh-CN" altLang="en-US" dirty="0"/>
              <a:t> 和 </a:t>
            </a:r>
            <a:r>
              <a:rPr lang="zh-CN" altLang="en-US" dirty="0">
                <a:sym typeface="Symbol" pitchFamily="18" charset="2"/>
              </a:rPr>
              <a:t></a:t>
            </a:r>
            <a:r>
              <a:rPr lang="zh-CN" altLang="en-US" dirty="0"/>
              <a:t> 设置不同的值，则导致不同的调度算法。</a:t>
            </a:r>
          </a:p>
          <a:p>
            <a:pPr>
              <a:spcBef>
                <a:spcPts val="600"/>
              </a:spcBef>
              <a:buNone/>
            </a:pPr>
            <a:r>
              <a:rPr lang="zh-CN" altLang="en-US" dirty="0"/>
              <a:t>问题：</a:t>
            </a:r>
          </a:p>
          <a:p>
            <a:pPr lvl="1">
              <a:spcBef>
                <a:spcPts val="600"/>
              </a:spcBef>
              <a:buNone/>
            </a:pPr>
            <a:r>
              <a:rPr lang="en-US" altLang="zh-CN" sz="2800" dirty="0"/>
              <a:t>a. </a:t>
            </a:r>
            <a:r>
              <a:rPr lang="zh-CN" altLang="en-US" sz="2800" dirty="0"/>
              <a:t>如果 </a:t>
            </a:r>
            <a:r>
              <a:rPr lang="zh-CN" altLang="en-US" sz="2800" dirty="0">
                <a:sym typeface="Symbol" pitchFamily="18" charset="2"/>
              </a:rPr>
              <a:t></a:t>
            </a:r>
            <a:r>
              <a:rPr lang="en-US" altLang="zh-CN" sz="2800" dirty="0"/>
              <a:t>&gt;</a:t>
            </a:r>
            <a:r>
              <a:rPr lang="en-US" altLang="zh-CN" sz="2800" dirty="0">
                <a:sym typeface="Symbol" pitchFamily="18" charset="2"/>
              </a:rPr>
              <a:t></a:t>
            </a:r>
            <a:r>
              <a:rPr lang="en-US" altLang="zh-CN" sz="2800" dirty="0"/>
              <a:t>&gt;0</a:t>
            </a:r>
            <a:r>
              <a:rPr lang="zh-CN" altLang="en-US" sz="2800" dirty="0"/>
              <a:t>，则调度原则是什么？</a:t>
            </a:r>
          </a:p>
          <a:p>
            <a:pPr lvl="1">
              <a:spcBef>
                <a:spcPts val="600"/>
              </a:spcBef>
              <a:buNone/>
            </a:pPr>
            <a:r>
              <a:rPr lang="en-US" altLang="zh-CN" sz="2800" dirty="0"/>
              <a:t>b. </a:t>
            </a:r>
            <a:r>
              <a:rPr lang="zh-CN" altLang="en-US" sz="2800" dirty="0"/>
              <a:t>如果 </a:t>
            </a:r>
            <a:r>
              <a:rPr lang="zh-CN" altLang="en-US" sz="2800" dirty="0">
                <a:sym typeface="Symbol" pitchFamily="18" charset="2"/>
              </a:rPr>
              <a:t></a:t>
            </a:r>
            <a:r>
              <a:rPr lang="en-US" altLang="zh-CN" sz="2800" dirty="0"/>
              <a:t>&lt;</a:t>
            </a:r>
            <a:r>
              <a:rPr lang="en-US" altLang="zh-CN" sz="2800" dirty="0">
                <a:sym typeface="Symbol" pitchFamily="18" charset="2"/>
              </a:rPr>
              <a:t></a:t>
            </a:r>
            <a:r>
              <a:rPr lang="en-US" altLang="zh-CN" sz="2800" dirty="0"/>
              <a:t>&lt;0</a:t>
            </a:r>
            <a:r>
              <a:rPr lang="zh-CN" altLang="en-US" sz="2800" dirty="0"/>
              <a:t>，则调度原则是什么？</a:t>
            </a:r>
          </a:p>
        </p:txBody>
      </p:sp>
      <p:sp>
        <p:nvSpPr>
          <p:cNvPr id="2" name="灯片编号占位符 3">
            <a:extLst>
              <a:ext uri="{FF2B5EF4-FFF2-40B4-BE49-F238E27FC236}">
                <a16:creationId xmlns:a16="http://schemas.microsoft.com/office/drawing/2014/main" id="{4FF60E2F-3A29-3F6B-26C4-0C522EAE8C77}"/>
              </a:ext>
            </a:extLst>
          </p:cNvPr>
          <p:cNvSpPr>
            <a:spLocks noGrp="1"/>
          </p:cNvSpPr>
          <p:nvPr>
            <p:ph type="sldNum" sz="quarter" idx="10"/>
          </p:nvPr>
        </p:nvSpPr>
        <p:spPr/>
        <p:txBody>
          <a:bodyPr/>
          <a:lstStyle/>
          <a:p>
            <a:fld id="{E66D2CC7-F4CF-4117-A897-807AC786776F}" type="slidenum">
              <a:rPr lang="en-US" altLang="zh-CN" smtClean="0"/>
              <a:pPr/>
              <a:t>32</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53283">
                                            <p:txEl>
                                              <p:pRg st="0" end="0"/>
                                            </p:txEl>
                                          </p:spTgt>
                                        </p:tgtEl>
                                        <p:attrNameLst>
                                          <p:attrName>style.visibility</p:attrName>
                                        </p:attrNameLst>
                                      </p:cBhvr>
                                      <p:to>
                                        <p:strVal val="visible"/>
                                      </p:to>
                                    </p:set>
                                    <p:animEffect transition="in" filter="wipe(left)">
                                      <p:cBhvr>
                                        <p:cTn id="7" dur="500"/>
                                        <p:tgtEl>
                                          <p:spTgt spid="3532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3283">
                                            <p:txEl>
                                              <p:pRg st="1" end="1"/>
                                            </p:txEl>
                                          </p:spTgt>
                                        </p:tgtEl>
                                        <p:attrNameLst>
                                          <p:attrName>style.visibility</p:attrName>
                                        </p:attrNameLst>
                                      </p:cBhvr>
                                      <p:to>
                                        <p:strVal val="visible"/>
                                      </p:to>
                                    </p:set>
                                    <p:animEffect transition="in" filter="wipe(left)">
                                      <p:cBhvr>
                                        <p:cTn id="12" dur="500"/>
                                        <p:tgtEl>
                                          <p:spTgt spid="3532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3283">
                                            <p:txEl>
                                              <p:pRg st="2" end="2"/>
                                            </p:txEl>
                                          </p:spTgt>
                                        </p:tgtEl>
                                        <p:attrNameLst>
                                          <p:attrName>style.visibility</p:attrName>
                                        </p:attrNameLst>
                                      </p:cBhvr>
                                      <p:to>
                                        <p:strVal val="visible"/>
                                      </p:to>
                                    </p:set>
                                    <p:animEffect transition="in" filter="wipe(left)">
                                      <p:cBhvr>
                                        <p:cTn id="17" dur="500"/>
                                        <p:tgtEl>
                                          <p:spTgt spid="3532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3283">
                                            <p:txEl>
                                              <p:pRg st="3" end="3"/>
                                            </p:txEl>
                                          </p:spTgt>
                                        </p:tgtEl>
                                        <p:attrNameLst>
                                          <p:attrName>style.visibility</p:attrName>
                                        </p:attrNameLst>
                                      </p:cBhvr>
                                      <p:to>
                                        <p:strVal val="visible"/>
                                      </p:to>
                                    </p:set>
                                    <p:animEffect transition="in" filter="wipe(left)">
                                      <p:cBhvr>
                                        <p:cTn id="22" dur="500"/>
                                        <p:tgtEl>
                                          <p:spTgt spid="353283">
                                            <p:txEl>
                                              <p:pRg st="3" end="3"/>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53283">
                                            <p:txEl>
                                              <p:pRg st="4" end="4"/>
                                            </p:txEl>
                                          </p:spTgt>
                                        </p:tgtEl>
                                        <p:attrNameLst>
                                          <p:attrName>style.visibility</p:attrName>
                                        </p:attrNameLst>
                                      </p:cBhvr>
                                      <p:to>
                                        <p:strVal val="visible"/>
                                      </p:to>
                                    </p:set>
                                    <p:animEffect transition="in" filter="wipe(left)">
                                      <p:cBhvr>
                                        <p:cTn id="25" dur="500"/>
                                        <p:tgtEl>
                                          <p:spTgt spid="353283">
                                            <p:txEl>
                                              <p:pRg st="4" end="4"/>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53283">
                                            <p:txEl>
                                              <p:pRg st="5" end="5"/>
                                            </p:txEl>
                                          </p:spTgt>
                                        </p:tgtEl>
                                        <p:attrNameLst>
                                          <p:attrName>style.visibility</p:attrName>
                                        </p:attrNameLst>
                                      </p:cBhvr>
                                      <p:to>
                                        <p:strVal val="visible"/>
                                      </p:to>
                                    </p:set>
                                    <p:animEffect transition="in" filter="wipe(left)">
                                      <p:cBhvr>
                                        <p:cTn id="28" dur="500"/>
                                        <p:tgtEl>
                                          <p:spTgt spid="353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328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title"/>
          </p:nvPr>
        </p:nvSpPr>
        <p:spPr>
          <a:solidFill>
            <a:srgbClr val="002060"/>
          </a:solidFill>
        </p:spPr>
        <p:txBody>
          <a:bodyPr/>
          <a:lstStyle/>
          <a:p>
            <a:pPr eaLnBrk="1" hangingPunct="1"/>
            <a:r>
              <a:rPr lang="zh-CN" altLang="en-US" dirty="0"/>
              <a:t>解答</a:t>
            </a:r>
            <a:r>
              <a:rPr lang="en-US" altLang="zh-CN" dirty="0"/>
              <a:t>a</a:t>
            </a:r>
            <a:r>
              <a:rPr lang="zh-CN" altLang="en-US" dirty="0"/>
              <a:t>：如果 </a:t>
            </a:r>
            <a:r>
              <a:rPr lang="zh-CN" altLang="en-US" dirty="0">
                <a:sym typeface="Symbol" pitchFamily="18" charset="2"/>
              </a:rPr>
              <a:t></a:t>
            </a:r>
            <a:r>
              <a:rPr lang="en-US" altLang="zh-CN" dirty="0"/>
              <a:t>&gt;</a:t>
            </a:r>
            <a:r>
              <a:rPr lang="en-US" altLang="zh-CN" dirty="0">
                <a:sym typeface="Symbol" pitchFamily="18" charset="2"/>
              </a:rPr>
              <a:t></a:t>
            </a:r>
            <a:r>
              <a:rPr lang="en-US" altLang="zh-CN" dirty="0"/>
              <a:t>&gt;0</a:t>
            </a:r>
            <a:r>
              <a:rPr lang="zh-CN" altLang="en-US" dirty="0"/>
              <a:t>，调度原则是</a:t>
            </a:r>
            <a:r>
              <a:rPr lang="en-US" altLang="zh-CN" dirty="0"/>
              <a:t>FCFS</a:t>
            </a:r>
          </a:p>
        </p:txBody>
      </p:sp>
      <p:sp>
        <p:nvSpPr>
          <p:cNvPr id="354306" name="Rectangle 2"/>
          <p:cNvSpPr>
            <a:spLocks noGrp="1" noChangeArrowheads="1"/>
          </p:cNvSpPr>
          <p:nvPr>
            <p:ph idx="1"/>
          </p:nvPr>
        </p:nvSpPr>
        <p:spPr/>
        <p:txBody>
          <a:bodyPr>
            <a:normAutofit/>
          </a:bodyPr>
          <a:lstStyle/>
          <a:p>
            <a:pPr>
              <a:spcBef>
                <a:spcPts val="300"/>
              </a:spcBef>
              <a:buNone/>
            </a:pPr>
            <a:r>
              <a:rPr lang="zh-CN" altLang="en-US" dirty="0"/>
              <a:t>分析：</a:t>
            </a:r>
          </a:p>
          <a:p>
            <a:pPr>
              <a:spcBef>
                <a:spcPts val="300"/>
              </a:spcBef>
            </a:pPr>
            <a:r>
              <a:rPr lang="zh-CN" altLang="en-US" dirty="0"/>
              <a:t>由于</a:t>
            </a:r>
            <a:r>
              <a:rPr lang="zh-CN" altLang="en-US" dirty="0">
                <a:solidFill>
                  <a:srgbClr val="0000FF"/>
                </a:solidFill>
              </a:rPr>
              <a:t>新建进程</a:t>
            </a:r>
            <a:r>
              <a:rPr lang="zh-CN" altLang="en-US" dirty="0"/>
              <a:t>的优先数是 </a:t>
            </a:r>
            <a:r>
              <a:rPr lang="en-US" altLang="zh-CN" dirty="0"/>
              <a:t>0</a:t>
            </a:r>
            <a:r>
              <a:rPr lang="zh-CN" altLang="en-US" dirty="0"/>
              <a:t>， 具有</a:t>
            </a:r>
            <a:r>
              <a:rPr lang="zh-CN" altLang="en-US" dirty="0">
                <a:solidFill>
                  <a:srgbClr val="0000FF"/>
                </a:solidFill>
              </a:rPr>
              <a:t>最低优先级</a:t>
            </a:r>
            <a:r>
              <a:rPr lang="zh-CN" altLang="en-US" dirty="0"/>
              <a:t>。</a:t>
            </a:r>
          </a:p>
          <a:p>
            <a:pPr>
              <a:spcBef>
                <a:spcPts val="300"/>
              </a:spcBef>
            </a:pPr>
            <a:r>
              <a:rPr lang="zh-CN" altLang="en-US" dirty="0"/>
              <a:t>当它在就绪队列中等待时，进程的优先数以速率 </a:t>
            </a:r>
            <a:r>
              <a:rPr lang="en-US" altLang="zh-CN" dirty="0">
                <a:ea typeface="黑体" pitchFamily="2" charset="-122"/>
                <a:sym typeface="Symbol" pitchFamily="18" charset="2"/>
              </a:rPr>
              <a:t> </a:t>
            </a:r>
            <a:r>
              <a:rPr lang="zh-CN" altLang="en-US" dirty="0"/>
              <a:t>增加，即优先级不断提高，所以最早进入就绪队列的进程，其优先级也最高。</a:t>
            </a:r>
          </a:p>
          <a:p>
            <a:pPr>
              <a:spcBef>
                <a:spcPts val="300"/>
              </a:spcBef>
            </a:pPr>
            <a:r>
              <a:rPr lang="zh-CN" altLang="en-US" dirty="0"/>
              <a:t>优先级最高的</a:t>
            </a:r>
            <a:r>
              <a:rPr lang="zh-CN" altLang="en-US" dirty="0">
                <a:solidFill>
                  <a:srgbClr val="0000FF"/>
                </a:solidFill>
              </a:rPr>
              <a:t>队首进程</a:t>
            </a:r>
            <a:r>
              <a:rPr lang="zh-CN" altLang="en-US" dirty="0"/>
              <a:t>获得调度。</a:t>
            </a:r>
          </a:p>
          <a:p>
            <a:pPr>
              <a:spcBef>
                <a:spcPts val="300"/>
              </a:spcBef>
            </a:pPr>
            <a:r>
              <a:rPr lang="zh-CN" altLang="en-US" dirty="0"/>
              <a:t>当进程在</a:t>
            </a:r>
            <a:r>
              <a:rPr lang="en-US" altLang="zh-CN" dirty="0"/>
              <a:t>CPU</a:t>
            </a:r>
            <a:r>
              <a:rPr lang="zh-CN" altLang="en-US" dirty="0"/>
              <a:t>上执行时，它的优先数以速率 </a:t>
            </a:r>
            <a:r>
              <a:rPr lang="zh-CN" altLang="en-US" dirty="0">
                <a:ea typeface="黑体" pitchFamily="2" charset="-122"/>
                <a:sym typeface="Symbol" pitchFamily="18" charset="2"/>
              </a:rPr>
              <a:t> </a:t>
            </a:r>
            <a:r>
              <a:rPr lang="zh-CN" altLang="en-US" dirty="0"/>
              <a:t>增加，</a:t>
            </a:r>
            <a:r>
              <a:rPr lang="zh-CN" altLang="en-US" dirty="0">
                <a:ea typeface="黑体" pitchFamily="2" charset="-122"/>
                <a:sym typeface="Symbol" pitchFamily="18" charset="2"/>
              </a:rPr>
              <a:t></a:t>
            </a:r>
            <a:r>
              <a:rPr lang="en-US" altLang="zh-CN" dirty="0">
                <a:ea typeface="黑体" pitchFamily="2" charset="-122"/>
              </a:rPr>
              <a:t>&gt;</a:t>
            </a:r>
            <a:r>
              <a:rPr lang="en-US" altLang="zh-CN" dirty="0">
                <a:ea typeface="黑体" pitchFamily="2" charset="-122"/>
                <a:sym typeface="Symbol" pitchFamily="18" charset="2"/>
              </a:rPr>
              <a:t></a:t>
            </a:r>
            <a:r>
              <a:rPr lang="zh-CN" altLang="en-US" dirty="0">
                <a:ea typeface="黑体" pitchFamily="2" charset="-122"/>
                <a:sym typeface="Symbol" pitchFamily="18" charset="2"/>
              </a:rPr>
              <a:t>，</a:t>
            </a:r>
            <a:r>
              <a:rPr lang="zh-CN" altLang="en-US" dirty="0"/>
              <a:t>任何</a:t>
            </a:r>
            <a:r>
              <a:rPr lang="en-US" altLang="zh-CN" dirty="0">
                <a:sym typeface="Symbol" pitchFamily="18" charset="2"/>
              </a:rPr>
              <a:t>ready</a:t>
            </a:r>
            <a:r>
              <a:rPr lang="zh-CN" altLang="en-US" dirty="0">
                <a:sym typeface="Symbol" pitchFamily="18" charset="2"/>
              </a:rPr>
              <a:t>状态</a:t>
            </a:r>
            <a:r>
              <a:rPr lang="zh-CN" altLang="en-US" dirty="0"/>
              <a:t>的进程不可能具有比正在 </a:t>
            </a:r>
            <a:r>
              <a:rPr lang="en-US" altLang="zh-CN" dirty="0"/>
              <a:t>running </a:t>
            </a:r>
            <a:r>
              <a:rPr lang="zh-CN" altLang="en-US" dirty="0"/>
              <a:t>的进程更高的优先级，所以，</a:t>
            </a:r>
            <a:r>
              <a:rPr lang="en-US" altLang="zh-CN" dirty="0"/>
              <a:t>running</a:t>
            </a:r>
            <a:r>
              <a:rPr lang="zh-CN" altLang="en-US" dirty="0"/>
              <a:t>进程将一直占有</a:t>
            </a:r>
            <a:r>
              <a:rPr lang="en-US" altLang="zh-CN" dirty="0"/>
              <a:t>CPU</a:t>
            </a:r>
            <a:r>
              <a:rPr lang="zh-CN" altLang="en-US" dirty="0"/>
              <a:t>，直到它执行结束。</a:t>
            </a:r>
          </a:p>
          <a:p>
            <a:pPr>
              <a:spcBef>
                <a:spcPts val="300"/>
              </a:spcBef>
            </a:pPr>
            <a:r>
              <a:rPr lang="zh-CN" altLang="en-US" dirty="0"/>
              <a:t>然后，在就绪队列中等待时间最长的进程被调度到</a:t>
            </a:r>
            <a:r>
              <a:rPr lang="en-US" altLang="zh-CN" dirty="0"/>
              <a:t>CPU</a:t>
            </a:r>
            <a:r>
              <a:rPr lang="zh-CN" altLang="en-US" dirty="0"/>
              <a:t>上执行。</a:t>
            </a:r>
          </a:p>
          <a:p>
            <a:pPr>
              <a:spcBef>
                <a:spcPts val="300"/>
              </a:spcBef>
              <a:buNone/>
            </a:pPr>
            <a:r>
              <a:rPr lang="zh-CN" altLang="en-US" dirty="0"/>
              <a:t>所以，调度原则是</a:t>
            </a:r>
          </a:p>
        </p:txBody>
      </p:sp>
      <p:sp>
        <p:nvSpPr>
          <p:cNvPr id="2" name="灯片编号占位符 3">
            <a:extLst>
              <a:ext uri="{FF2B5EF4-FFF2-40B4-BE49-F238E27FC236}">
                <a16:creationId xmlns:a16="http://schemas.microsoft.com/office/drawing/2014/main" id="{6F7254B3-3CAF-F572-7E1D-CF53C976C86F}"/>
              </a:ext>
            </a:extLst>
          </p:cNvPr>
          <p:cNvSpPr>
            <a:spLocks noGrp="1"/>
          </p:cNvSpPr>
          <p:nvPr>
            <p:ph type="sldNum" sz="quarter" idx="10"/>
          </p:nvPr>
        </p:nvSpPr>
        <p:spPr/>
        <p:txBody>
          <a:bodyPr/>
          <a:lstStyle/>
          <a:p>
            <a:fld id="{E66D2CC7-F4CF-4117-A897-807AC786776F}" type="slidenum">
              <a:rPr lang="en-US" altLang="zh-CN" smtClean="0"/>
              <a:pPr/>
              <a:t>33</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4306">
                                            <p:txEl>
                                              <p:pRg st="0" end="0"/>
                                            </p:txEl>
                                          </p:spTgt>
                                        </p:tgtEl>
                                        <p:attrNameLst>
                                          <p:attrName>style.visibility</p:attrName>
                                        </p:attrNameLst>
                                      </p:cBhvr>
                                      <p:to>
                                        <p:strVal val="visible"/>
                                      </p:to>
                                    </p:set>
                                    <p:animEffect transition="in" filter="wipe(left)">
                                      <p:cBhvr>
                                        <p:cTn id="7" dur="500"/>
                                        <p:tgtEl>
                                          <p:spTgt spid="35430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4306">
                                            <p:txEl>
                                              <p:pRg st="1" end="1"/>
                                            </p:txEl>
                                          </p:spTgt>
                                        </p:tgtEl>
                                        <p:attrNameLst>
                                          <p:attrName>style.visibility</p:attrName>
                                        </p:attrNameLst>
                                      </p:cBhvr>
                                      <p:to>
                                        <p:strVal val="visible"/>
                                      </p:to>
                                    </p:set>
                                    <p:animEffect transition="in" filter="wipe(left)">
                                      <p:cBhvr>
                                        <p:cTn id="12" dur="500"/>
                                        <p:tgtEl>
                                          <p:spTgt spid="35430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4306">
                                            <p:txEl>
                                              <p:pRg st="2" end="2"/>
                                            </p:txEl>
                                          </p:spTgt>
                                        </p:tgtEl>
                                        <p:attrNameLst>
                                          <p:attrName>style.visibility</p:attrName>
                                        </p:attrNameLst>
                                      </p:cBhvr>
                                      <p:to>
                                        <p:strVal val="visible"/>
                                      </p:to>
                                    </p:set>
                                    <p:animEffect transition="in" filter="wipe(left)">
                                      <p:cBhvr>
                                        <p:cTn id="17" dur="500"/>
                                        <p:tgtEl>
                                          <p:spTgt spid="35430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4306">
                                            <p:txEl>
                                              <p:pRg st="3" end="3"/>
                                            </p:txEl>
                                          </p:spTgt>
                                        </p:tgtEl>
                                        <p:attrNameLst>
                                          <p:attrName>style.visibility</p:attrName>
                                        </p:attrNameLst>
                                      </p:cBhvr>
                                      <p:to>
                                        <p:strVal val="visible"/>
                                      </p:to>
                                    </p:set>
                                    <p:animEffect transition="in" filter="wipe(left)">
                                      <p:cBhvr>
                                        <p:cTn id="22" dur="500"/>
                                        <p:tgtEl>
                                          <p:spTgt spid="35430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4306">
                                            <p:txEl>
                                              <p:pRg st="4" end="4"/>
                                            </p:txEl>
                                          </p:spTgt>
                                        </p:tgtEl>
                                        <p:attrNameLst>
                                          <p:attrName>style.visibility</p:attrName>
                                        </p:attrNameLst>
                                      </p:cBhvr>
                                      <p:to>
                                        <p:strVal val="visible"/>
                                      </p:to>
                                    </p:set>
                                    <p:animEffect transition="in" filter="wipe(left)">
                                      <p:cBhvr>
                                        <p:cTn id="27" dur="500"/>
                                        <p:tgtEl>
                                          <p:spTgt spid="35430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4306">
                                            <p:txEl>
                                              <p:pRg st="5" end="5"/>
                                            </p:txEl>
                                          </p:spTgt>
                                        </p:tgtEl>
                                        <p:attrNameLst>
                                          <p:attrName>style.visibility</p:attrName>
                                        </p:attrNameLst>
                                      </p:cBhvr>
                                      <p:to>
                                        <p:strVal val="visible"/>
                                      </p:to>
                                    </p:set>
                                    <p:animEffect transition="in" filter="wipe(left)">
                                      <p:cBhvr>
                                        <p:cTn id="32" dur="500"/>
                                        <p:tgtEl>
                                          <p:spTgt spid="35430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4306">
                                            <p:txEl>
                                              <p:pRg st="6" end="6"/>
                                            </p:txEl>
                                          </p:spTgt>
                                        </p:tgtEl>
                                        <p:attrNameLst>
                                          <p:attrName>style.visibility</p:attrName>
                                        </p:attrNameLst>
                                      </p:cBhvr>
                                      <p:to>
                                        <p:strVal val="visible"/>
                                      </p:to>
                                    </p:set>
                                    <p:animEffect transition="in" filter="wipe(left)">
                                      <p:cBhvr>
                                        <p:cTn id="37" dur="500"/>
                                        <p:tgtEl>
                                          <p:spTgt spid="35430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6" grpId="0"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p:cNvSpPr>
            <a:spLocks noGrp="1" noChangeArrowheads="1"/>
          </p:cNvSpPr>
          <p:nvPr>
            <p:ph type="title"/>
          </p:nvPr>
        </p:nvSpPr>
        <p:spPr>
          <a:solidFill>
            <a:srgbClr val="002060"/>
          </a:solidFill>
        </p:spPr>
        <p:txBody>
          <a:bodyPr/>
          <a:lstStyle/>
          <a:p>
            <a:pPr eaLnBrk="1" hangingPunct="1"/>
            <a:r>
              <a:rPr lang="zh-CN" altLang="en-US" dirty="0"/>
              <a:t>解答</a:t>
            </a:r>
            <a:r>
              <a:rPr lang="en-US" altLang="zh-CN" dirty="0"/>
              <a:t>b</a:t>
            </a:r>
            <a:r>
              <a:rPr lang="zh-CN" altLang="en-US" dirty="0"/>
              <a:t>：如果 </a:t>
            </a:r>
            <a:r>
              <a:rPr lang="zh-CN" altLang="en-US" dirty="0">
                <a:sym typeface="Symbol" pitchFamily="18" charset="2"/>
              </a:rPr>
              <a:t></a:t>
            </a:r>
            <a:r>
              <a:rPr lang="en-US" altLang="zh-CN" dirty="0">
                <a:sym typeface="Symbol" pitchFamily="18" charset="2"/>
              </a:rPr>
              <a:t>&lt;&lt;</a:t>
            </a:r>
            <a:r>
              <a:rPr lang="en-US" altLang="zh-CN" dirty="0"/>
              <a:t>0</a:t>
            </a:r>
            <a:r>
              <a:rPr lang="zh-CN" altLang="en-US" dirty="0"/>
              <a:t>，调度原则是</a:t>
            </a:r>
            <a:r>
              <a:rPr lang="en-US" altLang="zh-CN" dirty="0"/>
              <a:t>LCFS</a:t>
            </a:r>
          </a:p>
        </p:txBody>
      </p:sp>
      <p:sp>
        <p:nvSpPr>
          <p:cNvPr id="355330" name="Rectangle 2"/>
          <p:cNvSpPr>
            <a:spLocks noGrp="1" noChangeArrowheads="1"/>
          </p:cNvSpPr>
          <p:nvPr>
            <p:ph idx="1"/>
          </p:nvPr>
        </p:nvSpPr>
        <p:spPr/>
        <p:txBody>
          <a:bodyPr>
            <a:normAutofit lnSpcReduction="10000"/>
          </a:bodyPr>
          <a:lstStyle/>
          <a:p>
            <a:pPr>
              <a:spcBef>
                <a:spcPts val="300"/>
              </a:spcBef>
              <a:buNone/>
            </a:pPr>
            <a:r>
              <a:rPr kumimoji="0" lang="zh-CN" altLang="en-US" dirty="0"/>
              <a:t>分析：</a:t>
            </a:r>
          </a:p>
          <a:p>
            <a:pPr>
              <a:spcBef>
                <a:spcPts val="300"/>
              </a:spcBef>
            </a:pPr>
            <a:r>
              <a:rPr lang="zh-CN" altLang="en-US" dirty="0">
                <a:solidFill>
                  <a:srgbClr val="0000FF"/>
                </a:solidFill>
              </a:rPr>
              <a:t>新建进程</a:t>
            </a:r>
            <a:r>
              <a:rPr lang="zh-CN" altLang="en-US" dirty="0"/>
              <a:t>的优先数是 </a:t>
            </a:r>
            <a:r>
              <a:rPr lang="en-US" altLang="zh-CN" dirty="0"/>
              <a:t>0</a:t>
            </a:r>
            <a:r>
              <a:rPr lang="zh-CN" altLang="en-US" dirty="0"/>
              <a:t>，具有</a:t>
            </a:r>
            <a:r>
              <a:rPr lang="zh-CN" altLang="en-US" dirty="0">
                <a:solidFill>
                  <a:srgbClr val="0000FF"/>
                </a:solidFill>
              </a:rPr>
              <a:t>最高</a:t>
            </a:r>
            <a:r>
              <a:rPr lang="zh-CN" altLang="en-US" dirty="0"/>
              <a:t>优先级。</a:t>
            </a:r>
            <a:br>
              <a:rPr lang="en-US" altLang="zh-CN" dirty="0"/>
            </a:br>
            <a:r>
              <a:rPr lang="zh-CN" altLang="en-US" dirty="0"/>
              <a:t>由于新建进程的优先数是</a:t>
            </a:r>
            <a:r>
              <a:rPr lang="en-US" altLang="zh-CN" dirty="0"/>
              <a:t>0</a:t>
            </a:r>
            <a:r>
              <a:rPr lang="zh-CN" altLang="en-US" dirty="0"/>
              <a:t>， 一旦它进入就绪队列，它的优先数就开始以速率 </a:t>
            </a:r>
            <a:r>
              <a:rPr lang="zh-CN" altLang="en-US" dirty="0">
                <a:ea typeface="黑体" pitchFamily="2" charset="-122"/>
                <a:sym typeface="Symbol" pitchFamily="18" charset="2"/>
              </a:rPr>
              <a:t> </a:t>
            </a:r>
            <a:r>
              <a:rPr lang="zh-CN" altLang="en-US" dirty="0"/>
              <a:t>减少，就绪时间越长，其优先数越小，即优先级越低。</a:t>
            </a:r>
          </a:p>
          <a:p>
            <a:pPr>
              <a:spcBef>
                <a:spcPts val="300"/>
              </a:spcBef>
            </a:pPr>
            <a:r>
              <a:rPr lang="zh-CN" altLang="en-US" dirty="0"/>
              <a:t>新建进程优先级最高，被调度到</a:t>
            </a:r>
            <a:r>
              <a:rPr lang="en-US" altLang="zh-CN" dirty="0"/>
              <a:t>CPU</a:t>
            </a:r>
            <a:r>
              <a:rPr lang="zh-CN" altLang="en-US" dirty="0"/>
              <a:t>上执行。</a:t>
            </a:r>
          </a:p>
          <a:p>
            <a:pPr>
              <a:spcBef>
                <a:spcPts val="300"/>
              </a:spcBef>
            </a:pPr>
            <a:r>
              <a:rPr lang="en-US" altLang="zh-CN" dirty="0"/>
              <a:t>running </a:t>
            </a:r>
            <a:r>
              <a:rPr lang="zh-CN" altLang="en-US" dirty="0"/>
              <a:t>状态的进程，其优先数以速率 </a:t>
            </a:r>
            <a:r>
              <a:rPr lang="en-US" altLang="zh-CN" dirty="0">
                <a:ea typeface="黑体" pitchFamily="2" charset="-122"/>
                <a:sym typeface="Symbol" pitchFamily="18" charset="2"/>
              </a:rPr>
              <a:t> </a:t>
            </a:r>
            <a:r>
              <a:rPr lang="zh-CN" altLang="en-US" dirty="0"/>
              <a:t>减少，</a:t>
            </a:r>
            <a:r>
              <a:rPr lang="zh-CN" altLang="en-US" dirty="0">
                <a:ea typeface="黑体" pitchFamily="2" charset="-122"/>
                <a:sym typeface="Symbol" pitchFamily="18" charset="2"/>
              </a:rPr>
              <a:t></a:t>
            </a:r>
            <a:r>
              <a:rPr lang="en-US" altLang="zh-CN" dirty="0">
                <a:ea typeface="黑体" pitchFamily="2" charset="-122"/>
                <a:sym typeface="Symbol" pitchFamily="18" charset="2"/>
              </a:rPr>
              <a:t>&lt;&lt;</a:t>
            </a:r>
            <a:r>
              <a:rPr lang="en-US" altLang="zh-CN" dirty="0">
                <a:ea typeface="黑体" pitchFamily="2" charset="-122"/>
              </a:rPr>
              <a:t>0</a:t>
            </a:r>
            <a:r>
              <a:rPr lang="zh-CN" altLang="en-US" dirty="0">
                <a:ea typeface="黑体" pitchFamily="2" charset="-122"/>
              </a:rPr>
              <a:t>，</a:t>
            </a:r>
            <a:r>
              <a:rPr lang="zh-CN" altLang="en-US" dirty="0"/>
              <a:t>故任何</a:t>
            </a:r>
            <a:r>
              <a:rPr lang="en-US" altLang="zh-CN" dirty="0"/>
              <a:t>ready </a:t>
            </a:r>
            <a:r>
              <a:rPr lang="zh-CN" altLang="en-US" dirty="0"/>
              <a:t>进程不可能具有比 </a:t>
            </a:r>
            <a:r>
              <a:rPr lang="en-US" altLang="zh-CN" dirty="0"/>
              <a:t>running </a:t>
            </a:r>
            <a:r>
              <a:rPr lang="zh-CN" altLang="en-US" dirty="0"/>
              <a:t>进程更高的优先级。</a:t>
            </a:r>
          </a:p>
          <a:p>
            <a:pPr>
              <a:spcBef>
                <a:spcPts val="300"/>
              </a:spcBef>
            </a:pPr>
            <a:r>
              <a:rPr lang="zh-CN" altLang="en-US" dirty="0"/>
              <a:t>新建进程抢占</a:t>
            </a:r>
            <a:r>
              <a:rPr lang="en-US" altLang="zh-CN" dirty="0"/>
              <a:t>CPU</a:t>
            </a:r>
            <a:r>
              <a:rPr lang="zh-CN" altLang="en-US" dirty="0"/>
              <a:t>。原来的执行进程进入就绪队列。</a:t>
            </a:r>
          </a:p>
          <a:p>
            <a:pPr>
              <a:spcBef>
                <a:spcPts val="300"/>
              </a:spcBef>
            </a:pPr>
            <a:r>
              <a:rPr lang="zh-CN" altLang="en-US" dirty="0"/>
              <a:t>如果进程执行过程中，没有新建进程，则将一直占有</a:t>
            </a:r>
            <a:r>
              <a:rPr lang="en-US" altLang="zh-CN" dirty="0"/>
              <a:t>CPU</a:t>
            </a:r>
            <a:r>
              <a:rPr lang="zh-CN" altLang="en-US" dirty="0"/>
              <a:t>，直到它执行结束。</a:t>
            </a:r>
            <a:r>
              <a:rPr kumimoji="0" lang="zh-CN" altLang="en-US" dirty="0"/>
              <a:t>然后，在就绪队列中等待时间最短的进程被调度到</a:t>
            </a:r>
            <a:r>
              <a:rPr kumimoji="0" lang="en-US" altLang="zh-CN" dirty="0"/>
              <a:t>CPU</a:t>
            </a:r>
            <a:r>
              <a:rPr kumimoji="0" lang="zh-CN" altLang="en-US" dirty="0"/>
              <a:t>上执行。</a:t>
            </a:r>
          </a:p>
          <a:p>
            <a:pPr>
              <a:spcBef>
                <a:spcPts val="300"/>
              </a:spcBef>
              <a:buNone/>
            </a:pPr>
            <a:r>
              <a:rPr kumimoji="0" lang="zh-CN" altLang="en-US" dirty="0"/>
              <a:t>所以，调度原则是</a:t>
            </a:r>
            <a:endParaRPr kumimoji="0" lang="en-US" altLang="zh-CN" dirty="0"/>
          </a:p>
          <a:p>
            <a:pPr>
              <a:spcBef>
                <a:spcPts val="300"/>
              </a:spcBef>
              <a:buNone/>
            </a:pPr>
            <a:r>
              <a:rPr kumimoji="0" lang="en-US" altLang="zh-CN" dirty="0"/>
              <a:t>  </a:t>
            </a:r>
            <a:endParaRPr kumimoji="0" lang="zh-CN" altLang="en-US" dirty="0"/>
          </a:p>
        </p:txBody>
      </p:sp>
      <p:sp>
        <p:nvSpPr>
          <p:cNvPr id="2" name="灯片编号占位符 3">
            <a:extLst>
              <a:ext uri="{FF2B5EF4-FFF2-40B4-BE49-F238E27FC236}">
                <a16:creationId xmlns:a16="http://schemas.microsoft.com/office/drawing/2014/main" id="{2BE9FF5A-DBD2-FD81-269E-F36F70F7345B}"/>
              </a:ext>
            </a:extLst>
          </p:cNvPr>
          <p:cNvSpPr>
            <a:spLocks noGrp="1"/>
          </p:cNvSpPr>
          <p:nvPr>
            <p:ph type="sldNum" sz="quarter" idx="10"/>
          </p:nvPr>
        </p:nvSpPr>
        <p:spPr/>
        <p:txBody>
          <a:bodyPr/>
          <a:lstStyle/>
          <a:p>
            <a:fld id="{E66D2CC7-F4CF-4117-A897-807AC786776F}" type="slidenum">
              <a:rPr lang="en-US" altLang="zh-CN" smtClean="0"/>
              <a:pPr/>
              <a:t>34</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55330">
                                            <p:txEl>
                                              <p:pRg st="0" end="0"/>
                                            </p:txEl>
                                          </p:spTgt>
                                        </p:tgtEl>
                                        <p:attrNameLst>
                                          <p:attrName>style.visibility</p:attrName>
                                        </p:attrNameLst>
                                      </p:cBhvr>
                                      <p:to>
                                        <p:strVal val="visible"/>
                                      </p:to>
                                    </p:set>
                                    <p:animEffect transition="in" filter="wipe(left)">
                                      <p:cBhvr>
                                        <p:cTn id="7" dur="500"/>
                                        <p:tgtEl>
                                          <p:spTgt spid="3553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5330">
                                            <p:txEl>
                                              <p:pRg st="1" end="1"/>
                                            </p:txEl>
                                          </p:spTgt>
                                        </p:tgtEl>
                                        <p:attrNameLst>
                                          <p:attrName>style.visibility</p:attrName>
                                        </p:attrNameLst>
                                      </p:cBhvr>
                                      <p:to>
                                        <p:strVal val="visible"/>
                                      </p:to>
                                    </p:set>
                                    <p:animEffect transition="in" filter="wipe(left)">
                                      <p:cBhvr>
                                        <p:cTn id="12" dur="500"/>
                                        <p:tgtEl>
                                          <p:spTgt spid="355330">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5330">
                                            <p:txEl>
                                              <p:pRg st="2" end="2"/>
                                            </p:txEl>
                                          </p:spTgt>
                                        </p:tgtEl>
                                        <p:attrNameLst>
                                          <p:attrName>style.visibility</p:attrName>
                                        </p:attrNameLst>
                                      </p:cBhvr>
                                      <p:to>
                                        <p:strVal val="visible"/>
                                      </p:to>
                                    </p:set>
                                    <p:animEffect transition="in" filter="wipe(left)">
                                      <p:cBhvr>
                                        <p:cTn id="17" dur="500"/>
                                        <p:tgtEl>
                                          <p:spTgt spid="355330">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55330">
                                            <p:txEl>
                                              <p:pRg st="3" end="3"/>
                                            </p:txEl>
                                          </p:spTgt>
                                        </p:tgtEl>
                                        <p:attrNameLst>
                                          <p:attrName>style.visibility</p:attrName>
                                        </p:attrNameLst>
                                      </p:cBhvr>
                                      <p:to>
                                        <p:strVal val="visible"/>
                                      </p:to>
                                    </p:set>
                                    <p:animEffect transition="in" filter="wipe(left)">
                                      <p:cBhvr>
                                        <p:cTn id="22" dur="500"/>
                                        <p:tgtEl>
                                          <p:spTgt spid="355330">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55330">
                                            <p:txEl>
                                              <p:pRg st="4" end="4"/>
                                            </p:txEl>
                                          </p:spTgt>
                                        </p:tgtEl>
                                        <p:attrNameLst>
                                          <p:attrName>style.visibility</p:attrName>
                                        </p:attrNameLst>
                                      </p:cBhvr>
                                      <p:to>
                                        <p:strVal val="visible"/>
                                      </p:to>
                                    </p:set>
                                    <p:animEffect transition="in" filter="wipe(left)">
                                      <p:cBhvr>
                                        <p:cTn id="27" dur="500"/>
                                        <p:tgtEl>
                                          <p:spTgt spid="355330">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5330">
                                            <p:txEl>
                                              <p:pRg st="5" end="5"/>
                                            </p:txEl>
                                          </p:spTgt>
                                        </p:tgtEl>
                                        <p:attrNameLst>
                                          <p:attrName>style.visibility</p:attrName>
                                        </p:attrNameLst>
                                      </p:cBhvr>
                                      <p:to>
                                        <p:strVal val="visible"/>
                                      </p:to>
                                    </p:set>
                                    <p:animEffect transition="in" filter="wipe(left)">
                                      <p:cBhvr>
                                        <p:cTn id="32" dur="500"/>
                                        <p:tgtEl>
                                          <p:spTgt spid="355330">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55330">
                                            <p:txEl>
                                              <p:pRg st="6" end="6"/>
                                            </p:txEl>
                                          </p:spTgt>
                                        </p:tgtEl>
                                        <p:attrNameLst>
                                          <p:attrName>style.visibility</p:attrName>
                                        </p:attrNameLst>
                                      </p:cBhvr>
                                      <p:to>
                                        <p:strVal val="visible"/>
                                      </p:to>
                                    </p:set>
                                    <p:animEffect transition="in" filter="wipe(left)">
                                      <p:cBhvr>
                                        <p:cTn id="37" dur="500"/>
                                        <p:tgtEl>
                                          <p:spTgt spid="355330">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5330">
                                            <p:txEl>
                                              <p:pRg st="7" end="7"/>
                                            </p:txEl>
                                          </p:spTgt>
                                        </p:tgtEl>
                                        <p:attrNameLst>
                                          <p:attrName>style.visibility</p:attrName>
                                        </p:attrNameLst>
                                      </p:cBhvr>
                                      <p:to>
                                        <p:strVal val="visible"/>
                                      </p:to>
                                    </p:set>
                                    <p:animEffect transition="in" filter="wipe(left)">
                                      <p:cBhvr>
                                        <p:cTn id="42" dur="500"/>
                                        <p:tgtEl>
                                          <p:spTgt spid="35533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0" grpId="0" uiExpand="1"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zh-CN" dirty="0"/>
              <a:t>Round Robin (RR) Scheduling</a:t>
            </a:r>
          </a:p>
        </p:txBody>
      </p:sp>
      <p:sp>
        <p:nvSpPr>
          <p:cNvPr id="232451" name="Rectangle 3"/>
          <p:cNvSpPr>
            <a:spLocks noGrp="1" noChangeArrowheads="1"/>
          </p:cNvSpPr>
          <p:nvPr>
            <p:ph idx="1"/>
          </p:nvPr>
        </p:nvSpPr>
        <p:spPr/>
        <p:txBody>
          <a:bodyPr>
            <a:normAutofit fontScale="92500" lnSpcReduction="20000"/>
          </a:bodyPr>
          <a:lstStyle/>
          <a:p>
            <a:pPr>
              <a:lnSpc>
                <a:spcPct val="110000"/>
              </a:lnSpc>
              <a:spcBef>
                <a:spcPts val="600"/>
              </a:spcBef>
            </a:pPr>
            <a:r>
              <a:rPr lang="en-US" altLang="zh-CN" dirty="0"/>
              <a:t>Similar to FCFS scheduling, but </a:t>
            </a:r>
            <a:r>
              <a:rPr lang="en-US" altLang="zh-CN" i="1" dirty="0">
                <a:solidFill>
                  <a:srgbClr val="0000FF"/>
                </a:solidFill>
              </a:rPr>
              <a:t>preemption</a:t>
            </a:r>
            <a:r>
              <a:rPr lang="en-US" altLang="zh-CN" dirty="0"/>
              <a:t> is added. </a:t>
            </a:r>
          </a:p>
          <a:p>
            <a:pPr>
              <a:lnSpc>
                <a:spcPct val="110000"/>
              </a:lnSpc>
              <a:spcBef>
                <a:spcPts val="600"/>
              </a:spcBef>
            </a:pPr>
            <a:r>
              <a:rPr lang="en-US" altLang="zh-CN" dirty="0"/>
              <a:t>Each process gets a small unit of CPU time (</a:t>
            </a:r>
            <a:r>
              <a:rPr lang="en-US" altLang="zh-CN" i="1" dirty="0">
                <a:solidFill>
                  <a:srgbClr val="0000FF"/>
                </a:solidFill>
              </a:rPr>
              <a:t>time quantum, or time slice</a:t>
            </a:r>
            <a:r>
              <a:rPr lang="en-US" altLang="zh-CN" dirty="0"/>
              <a:t>), usually 10-100 </a:t>
            </a:r>
            <a:r>
              <a:rPr lang="en-US" altLang="zh-CN" dirty="0" err="1"/>
              <a:t>ms.</a:t>
            </a:r>
            <a:r>
              <a:rPr lang="en-US" altLang="zh-CN" dirty="0"/>
              <a:t>  </a:t>
            </a:r>
            <a:br>
              <a:rPr lang="en-US" altLang="zh-CN" dirty="0"/>
            </a:br>
            <a:r>
              <a:rPr lang="en-US" altLang="zh-CN" dirty="0"/>
              <a:t>After this time has elapsed, the process is </a:t>
            </a:r>
            <a:r>
              <a:rPr lang="en-US" altLang="zh-CN" dirty="0">
                <a:solidFill>
                  <a:srgbClr val="0000FF"/>
                </a:solidFill>
              </a:rPr>
              <a:t>preempted</a:t>
            </a:r>
            <a:r>
              <a:rPr lang="en-US" altLang="zh-CN" dirty="0"/>
              <a:t> and added to the </a:t>
            </a:r>
            <a:r>
              <a:rPr lang="en-US" altLang="zh-CN" dirty="0">
                <a:solidFill>
                  <a:srgbClr val="0000FF"/>
                </a:solidFill>
              </a:rPr>
              <a:t>end </a:t>
            </a:r>
            <a:r>
              <a:rPr lang="en-US" altLang="zh-CN" dirty="0"/>
              <a:t>of the ready queue.</a:t>
            </a:r>
          </a:p>
          <a:p>
            <a:pPr>
              <a:lnSpc>
                <a:spcPct val="110000"/>
              </a:lnSpc>
              <a:spcBef>
                <a:spcPts val="600"/>
              </a:spcBef>
            </a:pPr>
            <a:r>
              <a:rPr lang="en-US" altLang="zh-CN" dirty="0"/>
              <a:t>Keep the ready queue as a </a:t>
            </a:r>
            <a:r>
              <a:rPr lang="en-US" altLang="zh-CN" dirty="0">
                <a:solidFill>
                  <a:srgbClr val="0000FF"/>
                </a:solidFill>
              </a:rPr>
              <a:t>circular FIFO queue</a:t>
            </a:r>
            <a:r>
              <a:rPr lang="en-US" altLang="zh-CN" dirty="0"/>
              <a:t>. </a:t>
            </a:r>
          </a:p>
          <a:p>
            <a:pPr>
              <a:lnSpc>
                <a:spcPct val="110000"/>
              </a:lnSpc>
              <a:spcBef>
                <a:spcPts val="600"/>
              </a:spcBef>
            </a:pPr>
            <a:r>
              <a:rPr lang="en-US" altLang="zh-CN" dirty="0"/>
              <a:t>Set a </a:t>
            </a:r>
            <a:r>
              <a:rPr lang="en-US" altLang="zh-CN" u="sng" dirty="0">
                <a:solidFill>
                  <a:srgbClr val="0000FF"/>
                </a:solidFill>
              </a:rPr>
              <a:t>timer</a:t>
            </a:r>
            <a:r>
              <a:rPr lang="en-US" altLang="zh-CN" dirty="0"/>
              <a:t> to interrupt after 1 time slice.</a:t>
            </a:r>
          </a:p>
          <a:p>
            <a:pPr>
              <a:lnSpc>
                <a:spcPct val="110000"/>
              </a:lnSpc>
              <a:spcBef>
                <a:spcPts val="600"/>
              </a:spcBef>
            </a:pPr>
            <a:r>
              <a:rPr lang="en-US" altLang="zh-CN" dirty="0"/>
              <a:t>Two cases: CPU burst of the running process</a:t>
            </a:r>
          </a:p>
          <a:p>
            <a:pPr lvl="1">
              <a:lnSpc>
                <a:spcPct val="110000"/>
              </a:lnSpc>
              <a:spcBef>
                <a:spcPts val="600"/>
              </a:spcBef>
            </a:pPr>
            <a:r>
              <a:rPr lang="en-US" altLang="zh-CN" dirty="0"/>
              <a:t>less than 1 time slice. </a:t>
            </a:r>
          </a:p>
          <a:p>
            <a:pPr lvl="2">
              <a:lnSpc>
                <a:spcPct val="110000"/>
              </a:lnSpc>
              <a:spcBef>
                <a:spcPts val="600"/>
              </a:spcBef>
            </a:pPr>
            <a:r>
              <a:rPr lang="en-US" altLang="zh-CN" sz="2400" dirty="0"/>
              <a:t>The process release the CPU voluntarily.</a:t>
            </a:r>
          </a:p>
          <a:p>
            <a:pPr lvl="1">
              <a:lnSpc>
                <a:spcPct val="110000"/>
              </a:lnSpc>
              <a:spcBef>
                <a:spcPts val="600"/>
              </a:spcBef>
            </a:pPr>
            <a:r>
              <a:rPr lang="en-US" altLang="zh-CN" dirty="0"/>
              <a:t>longer than 1 time slice. </a:t>
            </a:r>
          </a:p>
          <a:p>
            <a:pPr lvl="2">
              <a:lnSpc>
                <a:spcPct val="110000"/>
              </a:lnSpc>
              <a:spcBef>
                <a:spcPts val="600"/>
              </a:spcBef>
            </a:pPr>
            <a:r>
              <a:rPr lang="en-US" altLang="zh-CN" sz="2400" dirty="0"/>
              <a:t>timer will go off,  time out interrupt, context switch.</a:t>
            </a:r>
            <a:br>
              <a:rPr lang="en-US" altLang="zh-CN" sz="2400" dirty="0"/>
            </a:br>
            <a:r>
              <a:rPr lang="en-US" altLang="zh-CN" sz="2400" dirty="0"/>
              <a:t>current running process will be put at the tail of the ready queue, the next process in the ready queue will be scheduled.</a:t>
            </a:r>
          </a:p>
        </p:txBody>
      </p:sp>
      <p:sp>
        <p:nvSpPr>
          <p:cNvPr id="5" name="圆角矩形 4"/>
          <p:cNvSpPr/>
          <p:nvPr/>
        </p:nvSpPr>
        <p:spPr bwMode="auto">
          <a:xfrm>
            <a:off x="9792000" y="252000"/>
            <a:ext cx="2115235" cy="432000"/>
          </a:xfrm>
          <a:prstGeom prst="roundRect">
            <a:avLst>
              <a:gd name="adj" fmla="val 2556"/>
            </a:avLst>
          </a:prstGeom>
          <a:solidFill>
            <a:srgbClr val="00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排队</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轮流</a:t>
            </a:r>
            <a:r>
              <a:rPr lang="en-US" altLang="zh-CN" sz="2000" b="1" dirty="0">
                <a:latin typeface="楷体" panose="02010609060101010101" pitchFamily="49" charset="-122"/>
                <a:ea typeface="楷体" panose="02010609060101010101" pitchFamily="49" charset="-122"/>
              </a:rPr>
              <a:t>/</a:t>
            </a:r>
            <a:r>
              <a:rPr lang="zh-CN" altLang="en-US" sz="2000" b="1" dirty="0">
                <a:latin typeface="楷体" panose="02010609060101010101" pitchFamily="49" charset="-122"/>
                <a:ea typeface="楷体" panose="02010609060101010101" pitchFamily="49" charset="-122"/>
              </a:rPr>
              <a:t>公平</a:t>
            </a:r>
          </a:p>
        </p:txBody>
      </p:sp>
      <p:sp>
        <p:nvSpPr>
          <p:cNvPr id="2" name="灯片编号占位符 3">
            <a:extLst>
              <a:ext uri="{FF2B5EF4-FFF2-40B4-BE49-F238E27FC236}">
                <a16:creationId xmlns:a16="http://schemas.microsoft.com/office/drawing/2014/main" id="{74D5AA2B-4BD2-2B9F-4BE3-71E229FED012}"/>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35</a:t>
            </a:fld>
            <a:endParaRPr lang="en-US" altLang="zh-CN" dirty="0"/>
          </a:p>
        </p:txBody>
      </p:sp>
    </p:spTree>
    <p:extLst>
      <p:ext uri="{BB962C8B-B14F-4D97-AF65-F5344CB8AC3E}">
        <p14:creationId xmlns:p14="http://schemas.microsoft.com/office/powerpoint/2010/main" val="176320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2451">
                                            <p:txEl>
                                              <p:pRg st="0" end="0"/>
                                            </p:txEl>
                                          </p:spTgt>
                                        </p:tgtEl>
                                        <p:attrNameLst>
                                          <p:attrName>style.visibility</p:attrName>
                                        </p:attrNameLst>
                                      </p:cBhvr>
                                      <p:to>
                                        <p:strVal val="visible"/>
                                      </p:to>
                                    </p:set>
                                    <p:animEffect transition="in" filter="wipe(left)">
                                      <p:cBhvr>
                                        <p:cTn id="7" dur="500"/>
                                        <p:tgtEl>
                                          <p:spTgt spid="2324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2451">
                                            <p:txEl>
                                              <p:pRg st="1" end="1"/>
                                            </p:txEl>
                                          </p:spTgt>
                                        </p:tgtEl>
                                        <p:attrNameLst>
                                          <p:attrName>style.visibility</p:attrName>
                                        </p:attrNameLst>
                                      </p:cBhvr>
                                      <p:to>
                                        <p:strVal val="visible"/>
                                      </p:to>
                                    </p:set>
                                    <p:animEffect transition="in" filter="wipe(left)">
                                      <p:cBhvr>
                                        <p:cTn id="12" dur="500"/>
                                        <p:tgtEl>
                                          <p:spTgt spid="2324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32451">
                                            <p:txEl>
                                              <p:pRg st="2" end="2"/>
                                            </p:txEl>
                                          </p:spTgt>
                                        </p:tgtEl>
                                        <p:attrNameLst>
                                          <p:attrName>style.visibility</p:attrName>
                                        </p:attrNameLst>
                                      </p:cBhvr>
                                      <p:to>
                                        <p:strVal val="visible"/>
                                      </p:to>
                                    </p:set>
                                    <p:animEffect transition="in" filter="wipe(left)">
                                      <p:cBhvr>
                                        <p:cTn id="22" dur="500"/>
                                        <p:tgtEl>
                                          <p:spTgt spid="232451">
                                            <p:txEl>
                                              <p:pRg st="2" end="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32451">
                                            <p:txEl>
                                              <p:pRg st="3" end="3"/>
                                            </p:txEl>
                                          </p:spTgt>
                                        </p:tgtEl>
                                        <p:attrNameLst>
                                          <p:attrName>style.visibility</p:attrName>
                                        </p:attrNameLst>
                                      </p:cBhvr>
                                      <p:to>
                                        <p:strVal val="visible"/>
                                      </p:to>
                                    </p:set>
                                    <p:animEffect transition="in" filter="wipe(left)">
                                      <p:cBhvr>
                                        <p:cTn id="27" dur="500"/>
                                        <p:tgtEl>
                                          <p:spTgt spid="232451">
                                            <p:txEl>
                                              <p:pRg st="3" end="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2451">
                                            <p:txEl>
                                              <p:pRg st="4" end="4"/>
                                            </p:txEl>
                                          </p:spTgt>
                                        </p:tgtEl>
                                        <p:attrNameLst>
                                          <p:attrName>style.visibility</p:attrName>
                                        </p:attrNameLst>
                                      </p:cBhvr>
                                      <p:to>
                                        <p:strVal val="visible"/>
                                      </p:to>
                                    </p:set>
                                    <p:animEffect transition="in" filter="wipe(left)">
                                      <p:cBhvr>
                                        <p:cTn id="32" dur="500"/>
                                        <p:tgtEl>
                                          <p:spTgt spid="232451">
                                            <p:txEl>
                                              <p:pRg st="4" end="4"/>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32451">
                                            <p:txEl>
                                              <p:pRg st="5" end="5"/>
                                            </p:txEl>
                                          </p:spTgt>
                                        </p:tgtEl>
                                        <p:attrNameLst>
                                          <p:attrName>style.visibility</p:attrName>
                                        </p:attrNameLst>
                                      </p:cBhvr>
                                      <p:to>
                                        <p:strVal val="visible"/>
                                      </p:to>
                                    </p:set>
                                    <p:animEffect transition="in" filter="wipe(left)">
                                      <p:cBhvr>
                                        <p:cTn id="35" dur="500"/>
                                        <p:tgtEl>
                                          <p:spTgt spid="232451">
                                            <p:txEl>
                                              <p:pRg st="5" end="5"/>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232451">
                                            <p:txEl>
                                              <p:pRg st="6" end="6"/>
                                            </p:txEl>
                                          </p:spTgt>
                                        </p:tgtEl>
                                        <p:attrNameLst>
                                          <p:attrName>style.visibility</p:attrName>
                                        </p:attrNameLst>
                                      </p:cBhvr>
                                      <p:to>
                                        <p:strVal val="visible"/>
                                      </p:to>
                                    </p:set>
                                    <p:animEffect transition="in" filter="wipe(left)">
                                      <p:cBhvr>
                                        <p:cTn id="38" dur="500"/>
                                        <p:tgtEl>
                                          <p:spTgt spid="232451">
                                            <p:txEl>
                                              <p:pRg st="6" end="6"/>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232451">
                                            <p:txEl>
                                              <p:pRg st="7" end="7"/>
                                            </p:txEl>
                                          </p:spTgt>
                                        </p:tgtEl>
                                        <p:attrNameLst>
                                          <p:attrName>style.visibility</p:attrName>
                                        </p:attrNameLst>
                                      </p:cBhvr>
                                      <p:to>
                                        <p:strVal val="visible"/>
                                      </p:to>
                                    </p:set>
                                    <p:animEffect transition="in" filter="wipe(left)">
                                      <p:cBhvr>
                                        <p:cTn id="41" dur="500"/>
                                        <p:tgtEl>
                                          <p:spTgt spid="232451">
                                            <p:txEl>
                                              <p:pRg st="7" end="7"/>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232451">
                                            <p:txEl>
                                              <p:pRg st="8" end="8"/>
                                            </p:txEl>
                                          </p:spTgt>
                                        </p:tgtEl>
                                        <p:attrNameLst>
                                          <p:attrName>style.visibility</p:attrName>
                                        </p:attrNameLst>
                                      </p:cBhvr>
                                      <p:to>
                                        <p:strVal val="visible"/>
                                      </p:to>
                                    </p:set>
                                    <p:animEffect transition="in" filter="wipe(left)">
                                      <p:cBhvr>
                                        <p:cTn id="44" dur="500"/>
                                        <p:tgtEl>
                                          <p:spTgt spid="2324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51" grpId="0" uiExpand="1" build="p"/>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Example of RR with Time Quantum=20</a:t>
            </a:r>
            <a:endParaRPr lang="zh-CN" altLang="en-US" dirty="0"/>
          </a:p>
        </p:txBody>
      </p:sp>
      <p:sp>
        <p:nvSpPr>
          <p:cNvPr id="234499" name="Rectangle 3"/>
          <p:cNvSpPr>
            <a:spLocks noGrp="1" noChangeArrowheads="1"/>
          </p:cNvSpPr>
          <p:nvPr>
            <p:ph idx="1"/>
          </p:nvPr>
        </p:nvSpPr>
        <p:spPr>
          <a:xfrm>
            <a:off x="406400" y="3068961"/>
            <a:ext cx="9956800" cy="529825"/>
          </a:xfrm>
        </p:spPr>
        <p:txBody>
          <a:bodyPr/>
          <a:lstStyle/>
          <a:p>
            <a:pPr>
              <a:tabLst>
                <a:tab pos="2222500" algn="ctr"/>
                <a:tab pos="3997325" algn="ctr"/>
              </a:tabLst>
            </a:pPr>
            <a:r>
              <a:rPr lang="en-US" altLang="zh-CN" dirty="0"/>
              <a:t>The Gantt chart is:</a:t>
            </a:r>
          </a:p>
        </p:txBody>
      </p:sp>
      <p:pic>
        <p:nvPicPr>
          <p:cNvPr id="55" name="图片 54">
            <a:extLst>
              <a:ext uri="{FF2B5EF4-FFF2-40B4-BE49-F238E27FC236}">
                <a16:creationId xmlns:a16="http://schemas.microsoft.com/office/drawing/2014/main" id="{30B478B5-944D-4E38-998A-05A993B46ADB}"/>
              </a:ext>
            </a:extLst>
          </p:cNvPr>
          <p:cNvPicPr>
            <a:picLocks noChangeAspect="1"/>
          </p:cNvPicPr>
          <p:nvPr/>
        </p:nvPicPr>
        <p:blipFill>
          <a:blip r:embed="rId3"/>
          <a:stretch>
            <a:fillRect/>
          </a:stretch>
        </p:blipFill>
        <p:spPr>
          <a:xfrm>
            <a:off x="5195900" y="3467476"/>
            <a:ext cx="6570730" cy="726609"/>
          </a:xfrm>
          <a:prstGeom prst="rect">
            <a:avLst/>
          </a:prstGeom>
        </p:spPr>
      </p:pic>
      <p:pic>
        <p:nvPicPr>
          <p:cNvPr id="57" name="图片 56">
            <a:extLst>
              <a:ext uri="{FF2B5EF4-FFF2-40B4-BE49-F238E27FC236}">
                <a16:creationId xmlns:a16="http://schemas.microsoft.com/office/drawing/2014/main" id="{5D60DCC7-64BB-8BDD-F5D7-59B7893F63AA}"/>
              </a:ext>
            </a:extLst>
          </p:cNvPr>
          <p:cNvPicPr>
            <a:picLocks noChangeAspect="1"/>
          </p:cNvPicPr>
          <p:nvPr/>
        </p:nvPicPr>
        <p:blipFill>
          <a:blip r:embed="rId4"/>
          <a:stretch>
            <a:fillRect/>
          </a:stretch>
        </p:blipFill>
        <p:spPr>
          <a:xfrm>
            <a:off x="4820145" y="1043735"/>
            <a:ext cx="7126505" cy="2272107"/>
          </a:xfrm>
          <a:prstGeom prst="rect">
            <a:avLst/>
          </a:prstGeom>
        </p:spPr>
      </p:pic>
      <p:sp>
        <p:nvSpPr>
          <p:cNvPr id="3" name="灯片编号占位符 3">
            <a:extLst>
              <a:ext uri="{FF2B5EF4-FFF2-40B4-BE49-F238E27FC236}">
                <a16:creationId xmlns:a16="http://schemas.microsoft.com/office/drawing/2014/main" id="{90C74FE2-47F2-41C7-7F81-7441E898BF43}"/>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36</a:t>
            </a:fld>
            <a:endParaRPr lang="en-US" altLang="zh-CN" dirty="0"/>
          </a:p>
        </p:txBody>
      </p:sp>
      <p:pic>
        <p:nvPicPr>
          <p:cNvPr id="5" name="图片 4">
            <a:extLst>
              <a:ext uri="{FF2B5EF4-FFF2-40B4-BE49-F238E27FC236}">
                <a16:creationId xmlns:a16="http://schemas.microsoft.com/office/drawing/2014/main" id="{68269021-B759-EB78-43BA-F36640307FA6}"/>
              </a:ext>
            </a:extLst>
          </p:cNvPr>
          <p:cNvPicPr>
            <a:picLocks noChangeAspect="1"/>
          </p:cNvPicPr>
          <p:nvPr/>
        </p:nvPicPr>
        <p:blipFill>
          <a:blip r:embed="rId5"/>
          <a:stretch>
            <a:fillRect/>
          </a:stretch>
        </p:blipFill>
        <p:spPr>
          <a:xfrm>
            <a:off x="405899" y="1178750"/>
            <a:ext cx="4339951" cy="1761033"/>
          </a:xfrm>
          <a:prstGeom prst="rect">
            <a:avLst/>
          </a:prstGeom>
        </p:spPr>
      </p:pic>
      <p:grpSp>
        <p:nvGrpSpPr>
          <p:cNvPr id="14" name="组合 13">
            <a:extLst>
              <a:ext uri="{FF2B5EF4-FFF2-40B4-BE49-F238E27FC236}">
                <a16:creationId xmlns:a16="http://schemas.microsoft.com/office/drawing/2014/main" id="{831FCF5D-1253-31D3-DF8C-5259F97A86FD}"/>
              </a:ext>
            </a:extLst>
          </p:cNvPr>
          <p:cNvGrpSpPr/>
          <p:nvPr/>
        </p:nvGrpSpPr>
        <p:grpSpPr>
          <a:xfrm>
            <a:off x="6546050" y="1358770"/>
            <a:ext cx="4995555" cy="1936530"/>
            <a:chOff x="6546050" y="1358770"/>
            <a:chExt cx="4995555" cy="1936530"/>
          </a:xfrm>
        </p:grpSpPr>
        <p:sp>
          <p:nvSpPr>
            <p:cNvPr id="4" name="椭圆 3">
              <a:extLst>
                <a:ext uri="{FF2B5EF4-FFF2-40B4-BE49-F238E27FC236}">
                  <a16:creationId xmlns:a16="http://schemas.microsoft.com/office/drawing/2014/main" id="{24633848-58A3-3E62-75C3-BC07497805F7}"/>
                </a:ext>
              </a:extLst>
            </p:cNvPr>
            <p:cNvSpPr/>
            <p:nvPr/>
          </p:nvSpPr>
          <p:spPr bwMode="auto">
            <a:xfrm>
              <a:off x="10224000" y="1358770"/>
              <a:ext cx="72000" cy="288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6" name="椭圆 5">
              <a:extLst>
                <a:ext uri="{FF2B5EF4-FFF2-40B4-BE49-F238E27FC236}">
                  <a16:creationId xmlns:a16="http://schemas.microsoft.com/office/drawing/2014/main" id="{12C528C7-DF43-9033-EE01-65A8CC520B5F}"/>
                </a:ext>
              </a:extLst>
            </p:cNvPr>
            <p:cNvSpPr/>
            <p:nvPr/>
          </p:nvSpPr>
          <p:spPr bwMode="auto">
            <a:xfrm>
              <a:off x="6696000" y="1745845"/>
              <a:ext cx="72000" cy="288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7" name="椭圆 6">
              <a:extLst>
                <a:ext uri="{FF2B5EF4-FFF2-40B4-BE49-F238E27FC236}">
                  <a16:creationId xmlns:a16="http://schemas.microsoft.com/office/drawing/2014/main" id="{1076AED8-20FC-6771-91F3-1AE757F98169}"/>
                </a:ext>
              </a:extLst>
            </p:cNvPr>
            <p:cNvSpPr/>
            <p:nvPr/>
          </p:nvSpPr>
          <p:spPr bwMode="auto">
            <a:xfrm>
              <a:off x="11268000" y="2123855"/>
              <a:ext cx="54000" cy="288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8" name="椭圆 7">
              <a:extLst>
                <a:ext uri="{FF2B5EF4-FFF2-40B4-BE49-F238E27FC236}">
                  <a16:creationId xmlns:a16="http://schemas.microsoft.com/office/drawing/2014/main" id="{0A0032A4-C7C9-0284-B049-7AF3D6FCA151}"/>
                </a:ext>
              </a:extLst>
            </p:cNvPr>
            <p:cNvSpPr/>
            <p:nvPr/>
          </p:nvSpPr>
          <p:spPr bwMode="auto">
            <a:xfrm>
              <a:off x="9770695" y="2516768"/>
              <a:ext cx="54000" cy="288000"/>
            </a:xfrm>
            <a:prstGeom prst="ellipse">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9" name="椭圆 8">
              <a:extLst>
                <a:ext uri="{FF2B5EF4-FFF2-40B4-BE49-F238E27FC236}">
                  <a16:creationId xmlns:a16="http://schemas.microsoft.com/office/drawing/2014/main" id="{50257209-3A27-954F-1170-3941390ABEE3}"/>
                </a:ext>
              </a:extLst>
            </p:cNvPr>
            <p:cNvSpPr/>
            <p:nvPr/>
          </p:nvSpPr>
          <p:spPr bwMode="auto">
            <a:xfrm>
              <a:off x="6546050" y="2888940"/>
              <a:ext cx="405045" cy="392677"/>
            </a:xfrm>
            <a:prstGeom prst="ellipse">
              <a:avLst/>
            </a:prstGeom>
            <a:noFill/>
            <a:ln w="1905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10" name="椭圆 9">
              <a:extLst>
                <a:ext uri="{FF2B5EF4-FFF2-40B4-BE49-F238E27FC236}">
                  <a16:creationId xmlns:a16="http://schemas.microsoft.com/office/drawing/2014/main" id="{AD4819DD-EB44-576B-DE60-61915576BA88}"/>
                </a:ext>
              </a:extLst>
            </p:cNvPr>
            <p:cNvSpPr/>
            <p:nvPr/>
          </p:nvSpPr>
          <p:spPr bwMode="auto">
            <a:xfrm>
              <a:off x="9696400" y="2895945"/>
              <a:ext cx="405045" cy="392677"/>
            </a:xfrm>
            <a:prstGeom prst="ellipse">
              <a:avLst/>
            </a:prstGeom>
            <a:noFill/>
            <a:ln w="1905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11" name="椭圆 10">
              <a:extLst>
                <a:ext uri="{FF2B5EF4-FFF2-40B4-BE49-F238E27FC236}">
                  <a16:creationId xmlns:a16="http://schemas.microsoft.com/office/drawing/2014/main" id="{6B713073-2FF6-245D-9B28-D876A68AF6BC}"/>
                </a:ext>
              </a:extLst>
            </p:cNvPr>
            <p:cNvSpPr/>
            <p:nvPr/>
          </p:nvSpPr>
          <p:spPr bwMode="auto">
            <a:xfrm>
              <a:off x="10136870" y="2895945"/>
              <a:ext cx="405045" cy="392677"/>
            </a:xfrm>
            <a:prstGeom prst="ellipse">
              <a:avLst/>
            </a:prstGeom>
            <a:noFill/>
            <a:ln w="1905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12" name="椭圆 11">
              <a:extLst>
                <a:ext uri="{FF2B5EF4-FFF2-40B4-BE49-F238E27FC236}">
                  <a16:creationId xmlns:a16="http://schemas.microsoft.com/office/drawing/2014/main" id="{F26AC378-5728-564D-FBBA-E9CE0EF30BA3}"/>
                </a:ext>
              </a:extLst>
            </p:cNvPr>
            <p:cNvSpPr/>
            <p:nvPr/>
          </p:nvSpPr>
          <p:spPr bwMode="auto">
            <a:xfrm>
              <a:off x="11136560" y="2902623"/>
              <a:ext cx="405045" cy="392677"/>
            </a:xfrm>
            <a:prstGeom prst="ellipse">
              <a:avLst/>
            </a:prstGeom>
            <a:noFill/>
            <a:ln w="1905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grpSp>
      <p:graphicFrame>
        <p:nvGraphicFramePr>
          <p:cNvPr id="13" name="表格 12">
            <a:extLst>
              <a:ext uri="{FF2B5EF4-FFF2-40B4-BE49-F238E27FC236}">
                <a16:creationId xmlns:a16="http://schemas.microsoft.com/office/drawing/2014/main" id="{77F8997B-1EF0-40E7-AE2B-134D69F09123}"/>
              </a:ext>
            </a:extLst>
          </p:cNvPr>
          <p:cNvGraphicFramePr>
            <a:graphicFrameLocks noGrp="1"/>
          </p:cNvGraphicFramePr>
          <p:nvPr>
            <p:extLst>
              <p:ext uri="{D42A27DB-BD31-4B8C-83A1-F6EECF244321}">
                <p14:modId xmlns:p14="http://schemas.microsoft.com/office/powerpoint/2010/main" val="1293113491"/>
              </p:ext>
            </p:extLst>
          </p:nvPr>
        </p:nvGraphicFramePr>
        <p:xfrm>
          <a:off x="1648794" y="4332773"/>
          <a:ext cx="6840761" cy="2208452"/>
        </p:xfrm>
        <a:graphic>
          <a:graphicData uri="http://schemas.openxmlformats.org/drawingml/2006/table">
            <a:tbl>
              <a:tblPr firstRow="1" bandRow="1">
                <a:tableStyleId>{5C22544A-7EE6-4342-B048-85BDC9FD1C3A}</a:tableStyleId>
              </a:tblPr>
              <a:tblGrid>
                <a:gridCol w="1986028">
                  <a:extLst>
                    <a:ext uri="{9D8B030D-6E8A-4147-A177-3AD203B41FA5}">
                      <a16:colId xmlns:a16="http://schemas.microsoft.com/office/drawing/2014/main" val="4247825924"/>
                    </a:ext>
                  </a:extLst>
                </a:gridCol>
                <a:gridCol w="2206697">
                  <a:extLst>
                    <a:ext uri="{9D8B030D-6E8A-4147-A177-3AD203B41FA5}">
                      <a16:colId xmlns:a16="http://schemas.microsoft.com/office/drawing/2014/main" val="3220288415"/>
                    </a:ext>
                  </a:extLst>
                </a:gridCol>
                <a:gridCol w="2648036">
                  <a:extLst>
                    <a:ext uri="{9D8B030D-6E8A-4147-A177-3AD203B41FA5}">
                      <a16:colId xmlns:a16="http://schemas.microsoft.com/office/drawing/2014/main" val="751165029"/>
                    </a:ext>
                  </a:extLst>
                </a:gridCol>
              </a:tblGrid>
              <a:tr h="352341">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process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Waiting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7319707"/>
                  </a:ext>
                </a:extLst>
              </a:tr>
              <a:tr h="352341">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P1</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57+24=81</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134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841045"/>
                  </a:ext>
                </a:extLst>
              </a:tr>
              <a:tr h="369233">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20-0=20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37</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1712976"/>
                  </a:ext>
                </a:extLst>
              </a:tr>
              <a:tr h="369233">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37+40+17=94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162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92932054"/>
                  </a:ext>
                </a:extLst>
              </a:tr>
              <a:tr h="369233">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57+40=97</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121</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9845901"/>
                  </a:ext>
                </a:extLst>
              </a:tr>
              <a:tr h="369233">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Average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73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113.5</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76929822"/>
                  </a:ext>
                </a:extLst>
              </a:tr>
            </a:tbl>
          </a:graphicData>
        </a:graphic>
      </p:graphicFrame>
      <p:sp>
        <p:nvSpPr>
          <p:cNvPr id="15" name="矩形 14">
            <a:extLst>
              <a:ext uri="{FF2B5EF4-FFF2-40B4-BE49-F238E27FC236}">
                <a16:creationId xmlns:a16="http://schemas.microsoft.com/office/drawing/2014/main" id="{D8B8E296-C275-9929-AE51-45BD67AD8423}"/>
              </a:ext>
            </a:extLst>
          </p:cNvPr>
          <p:cNvSpPr/>
          <p:nvPr/>
        </p:nvSpPr>
        <p:spPr bwMode="auto">
          <a:xfrm>
            <a:off x="9696400" y="107999"/>
            <a:ext cx="2250250" cy="720000"/>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2400" b="1" dirty="0">
                <a:solidFill>
                  <a:srgbClr val="0000FF"/>
                </a:solidFill>
              </a:rPr>
              <a:t>preemptive</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4499">
                                            <p:txEl>
                                              <p:pRg st="0" end="0"/>
                                            </p:txEl>
                                          </p:spTgt>
                                        </p:tgtEl>
                                        <p:attrNameLst>
                                          <p:attrName>style.visibility</p:attrName>
                                        </p:attrNameLst>
                                      </p:cBhvr>
                                      <p:to>
                                        <p:strVal val="visible"/>
                                      </p:to>
                                    </p:set>
                                    <p:animEffect transition="in" filter="wipe(left)">
                                      <p:cBhvr>
                                        <p:cTn id="7" dur="500"/>
                                        <p:tgtEl>
                                          <p:spTgt spid="2344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wipe(left)">
                                      <p:cBhvr>
                                        <p:cTn id="12" dur="500"/>
                                        <p:tgtEl>
                                          <p:spTgt spid="57"/>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5"/>
                                        </p:tgtEl>
                                        <p:attrNameLst>
                                          <p:attrName>style.visibility</p:attrName>
                                        </p:attrNameLst>
                                      </p:cBhvr>
                                      <p:to>
                                        <p:strVal val="visible"/>
                                      </p:to>
                                    </p:set>
                                    <p:animEffect transition="in" filter="wipe(left)">
                                      <p:cBhvr>
                                        <p:cTn id="21" dur="500"/>
                                        <p:tgtEl>
                                          <p:spTgt spid="55"/>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500" fill="hold"/>
                                        <p:tgtEl>
                                          <p:spTgt spid="15"/>
                                        </p:tgtEl>
                                        <p:attrNameLst>
                                          <p:attrName>ppt_w</p:attrName>
                                        </p:attrNameLst>
                                      </p:cBhvr>
                                      <p:tavLst>
                                        <p:tav tm="0">
                                          <p:val>
                                            <p:fltVal val="0"/>
                                          </p:val>
                                        </p:tav>
                                        <p:tav tm="100000">
                                          <p:val>
                                            <p:strVal val="#ppt_w"/>
                                          </p:val>
                                        </p:tav>
                                      </p:tavLst>
                                    </p:anim>
                                    <p:anim calcmode="lin" valueType="num">
                                      <p:cBhvr>
                                        <p:cTn id="27" dur="500" fill="hold"/>
                                        <p:tgtEl>
                                          <p:spTgt spid="15"/>
                                        </p:tgtEl>
                                        <p:attrNameLst>
                                          <p:attrName>ppt_h</p:attrName>
                                        </p:attrNameLst>
                                      </p:cBhvr>
                                      <p:tavLst>
                                        <p:tav tm="0">
                                          <p:val>
                                            <p:fltVal val="0"/>
                                          </p:val>
                                        </p:tav>
                                        <p:tav tm="100000">
                                          <p:val>
                                            <p:strVal val="#ppt_h"/>
                                          </p:val>
                                        </p:tav>
                                      </p:tavLst>
                                    </p:anim>
                                    <p:animEffect transition="in" filter="fade">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499" grpId="0" build="p"/>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altLang="zh-CN" dirty="0"/>
              <a:t>RR Scheduling</a:t>
            </a:r>
          </a:p>
        </p:txBody>
      </p:sp>
      <p:sp>
        <p:nvSpPr>
          <p:cNvPr id="236547" name="Rectangle 3"/>
          <p:cNvSpPr>
            <a:spLocks noGrp="1" noChangeArrowheads="1"/>
          </p:cNvSpPr>
          <p:nvPr>
            <p:ph idx="1"/>
          </p:nvPr>
        </p:nvSpPr>
        <p:spPr/>
        <p:txBody>
          <a:bodyPr>
            <a:normAutofit/>
          </a:bodyPr>
          <a:lstStyle/>
          <a:p>
            <a:pPr>
              <a:lnSpc>
                <a:spcPct val="110000"/>
              </a:lnSpc>
              <a:spcBef>
                <a:spcPts val="300"/>
              </a:spcBef>
            </a:pPr>
            <a:r>
              <a:rPr lang="en-US" altLang="zh-CN" dirty="0"/>
              <a:t>If there are </a:t>
            </a:r>
            <a:r>
              <a:rPr lang="en-US" altLang="zh-CN" i="1" dirty="0"/>
              <a:t>n</a:t>
            </a:r>
            <a:r>
              <a:rPr lang="en-US" altLang="zh-CN" dirty="0"/>
              <a:t> processes in the ready queue and the time slice is </a:t>
            </a:r>
            <a:r>
              <a:rPr lang="en-US" altLang="zh-CN" i="1" dirty="0"/>
              <a:t>q</a:t>
            </a:r>
            <a:r>
              <a:rPr lang="en-US" altLang="zh-CN" dirty="0"/>
              <a:t>, then each process gets 1/</a:t>
            </a:r>
            <a:r>
              <a:rPr lang="en-US" altLang="zh-CN" i="1" dirty="0"/>
              <a:t>n</a:t>
            </a:r>
            <a:r>
              <a:rPr lang="en-US" altLang="zh-CN" dirty="0"/>
              <a:t> of the CPU time in chunks of at most </a:t>
            </a:r>
            <a:r>
              <a:rPr lang="en-US" altLang="zh-CN" i="1" dirty="0"/>
              <a:t>q</a:t>
            </a:r>
            <a:r>
              <a:rPr lang="en-US" altLang="zh-CN" dirty="0"/>
              <a:t> time units.  </a:t>
            </a:r>
            <a:br>
              <a:rPr lang="en-US" altLang="zh-CN" dirty="0"/>
            </a:br>
            <a:r>
              <a:rPr lang="en-US" altLang="zh-CN" dirty="0"/>
              <a:t>No process waits more than (</a:t>
            </a:r>
            <a:r>
              <a:rPr lang="en-US" altLang="zh-CN" i="1" dirty="0"/>
              <a:t>n</a:t>
            </a:r>
            <a:r>
              <a:rPr lang="en-US" altLang="zh-CN" dirty="0"/>
              <a:t>-1)</a:t>
            </a:r>
            <a:r>
              <a:rPr lang="en-US" altLang="zh-CN" i="1" dirty="0"/>
              <a:t>q </a:t>
            </a:r>
            <a:r>
              <a:rPr lang="en-US" altLang="zh-CN" dirty="0"/>
              <a:t>time units.</a:t>
            </a:r>
          </a:p>
          <a:p>
            <a:pPr>
              <a:lnSpc>
                <a:spcPct val="110000"/>
              </a:lnSpc>
              <a:spcBef>
                <a:spcPts val="300"/>
              </a:spcBef>
            </a:pPr>
            <a:r>
              <a:rPr lang="en-US" altLang="zh-CN" dirty="0"/>
              <a:t>Performance depends on the size of the time slice</a:t>
            </a:r>
          </a:p>
          <a:p>
            <a:pPr lvl="1">
              <a:lnSpc>
                <a:spcPct val="110000"/>
              </a:lnSpc>
              <a:spcBef>
                <a:spcPts val="300"/>
              </a:spcBef>
            </a:pPr>
            <a:r>
              <a:rPr lang="en-US" altLang="zh-CN" i="1" dirty="0"/>
              <a:t>q</a:t>
            </a:r>
            <a:r>
              <a:rPr lang="en-US" altLang="zh-CN" dirty="0"/>
              <a:t> very large (infinite) </a:t>
            </a:r>
            <a:r>
              <a:rPr lang="en-US" altLang="zh-CN" dirty="0">
                <a:sym typeface="Symbol" pitchFamily="18" charset="2"/>
              </a:rPr>
              <a:t> FCFS</a:t>
            </a:r>
          </a:p>
          <a:p>
            <a:pPr lvl="1">
              <a:lnSpc>
                <a:spcPct val="110000"/>
              </a:lnSpc>
              <a:spcBef>
                <a:spcPts val="300"/>
              </a:spcBef>
            </a:pPr>
            <a:r>
              <a:rPr lang="en-US" altLang="zh-CN" i="1" dirty="0">
                <a:sym typeface="Symbol" pitchFamily="18" charset="2"/>
              </a:rPr>
              <a:t>q </a:t>
            </a:r>
            <a:r>
              <a:rPr lang="en-US" altLang="zh-CN" dirty="0">
                <a:sym typeface="Symbol" pitchFamily="18" charset="2"/>
              </a:rPr>
              <a:t>very</a:t>
            </a:r>
            <a:r>
              <a:rPr lang="en-US" altLang="zh-CN" i="1" dirty="0">
                <a:sym typeface="Symbol" pitchFamily="18" charset="2"/>
              </a:rPr>
              <a:t> </a:t>
            </a:r>
            <a:r>
              <a:rPr lang="en-US" altLang="zh-CN" dirty="0">
                <a:sym typeface="Symbol" pitchFamily="18" charset="2"/>
              </a:rPr>
              <a:t>small a large number of context switch.</a:t>
            </a:r>
            <a:br>
              <a:rPr lang="en-US" altLang="zh-CN" dirty="0">
                <a:sym typeface="Symbol" pitchFamily="18" charset="2"/>
              </a:rPr>
            </a:br>
            <a:r>
              <a:rPr lang="en-US" altLang="zh-CN" i="1" dirty="0">
                <a:sym typeface="Symbol" pitchFamily="18" charset="2"/>
              </a:rPr>
              <a:t>q </a:t>
            </a:r>
            <a:r>
              <a:rPr lang="en-US" altLang="zh-CN" dirty="0">
                <a:sym typeface="Symbol" pitchFamily="18" charset="2"/>
              </a:rPr>
              <a:t>must be large with respect to context switch, otherwise overhead is too high.</a:t>
            </a:r>
          </a:p>
          <a:p>
            <a:pPr>
              <a:lnSpc>
                <a:spcPct val="110000"/>
              </a:lnSpc>
              <a:spcBef>
                <a:spcPts val="300"/>
              </a:spcBef>
            </a:pPr>
            <a:endParaRPr lang="en-US" altLang="zh-CN" dirty="0"/>
          </a:p>
        </p:txBody>
      </p:sp>
      <p:pic>
        <p:nvPicPr>
          <p:cNvPr id="146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0660" y="4419350"/>
            <a:ext cx="5159693" cy="216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3">
            <a:extLst>
              <a:ext uri="{FF2B5EF4-FFF2-40B4-BE49-F238E27FC236}">
                <a16:creationId xmlns:a16="http://schemas.microsoft.com/office/drawing/2014/main" id="{BFC7BC53-F0D6-7DD3-DED3-FB5E668681CD}"/>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37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left)">
                                      <p:cBhvr>
                                        <p:cTn id="7" dur="500"/>
                                        <p:tgtEl>
                                          <p:spTgt spid="2365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36547">
                                            <p:txEl>
                                              <p:pRg st="1" end="1"/>
                                            </p:txEl>
                                          </p:spTgt>
                                        </p:tgtEl>
                                        <p:attrNameLst>
                                          <p:attrName>style.visibility</p:attrName>
                                        </p:attrNameLst>
                                      </p:cBhvr>
                                      <p:to>
                                        <p:strVal val="visible"/>
                                      </p:to>
                                    </p:set>
                                    <p:animEffect transition="in" filter="wipe(left)">
                                      <p:cBhvr>
                                        <p:cTn id="12" dur="500"/>
                                        <p:tgtEl>
                                          <p:spTgt spid="23654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Effect transition="in" filter="wipe(left)">
                                      <p:cBhvr>
                                        <p:cTn id="15" dur="500"/>
                                        <p:tgtEl>
                                          <p:spTgt spid="23654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36547">
                                            <p:txEl>
                                              <p:pRg st="3" end="3"/>
                                            </p:txEl>
                                          </p:spTgt>
                                        </p:tgtEl>
                                        <p:attrNameLst>
                                          <p:attrName>style.visibility</p:attrName>
                                        </p:attrNameLst>
                                      </p:cBhvr>
                                      <p:to>
                                        <p:strVal val="visible"/>
                                      </p:to>
                                    </p:set>
                                    <p:animEffect transition="in" filter="wipe(left)">
                                      <p:cBhvr>
                                        <p:cTn id="18" dur="500"/>
                                        <p:tgtEl>
                                          <p:spTgt spid="23654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46434"/>
                                        </p:tgtEl>
                                        <p:attrNameLst>
                                          <p:attrName>style.visibility</p:attrName>
                                        </p:attrNameLst>
                                      </p:cBhvr>
                                      <p:to>
                                        <p:strVal val="visible"/>
                                      </p:to>
                                    </p:set>
                                    <p:animEffect transition="in" filter="wipe(left)">
                                      <p:cBhvr>
                                        <p:cTn id="23" dur="500"/>
                                        <p:tgtEl>
                                          <p:spTgt spid="1464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a:solidFill>
            <a:srgbClr val="002060"/>
          </a:solidFill>
        </p:spPr>
        <p:txBody>
          <a:bodyPr/>
          <a:lstStyle/>
          <a:p>
            <a:pPr eaLnBrk="1" hangingPunct="1"/>
            <a:r>
              <a:rPr lang="en-US" altLang="zh-CN" sz="2800" dirty="0"/>
              <a:t>Turnaround Time Varies With The Time Quantum</a:t>
            </a:r>
          </a:p>
        </p:txBody>
      </p:sp>
      <p:sp>
        <p:nvSpPr>
          <p:cNvPr id="240643" name="Text Box 3"/>
          <p:cNvSpPr txBox="1">
            <a:spLocks noChangeArrowheads="1"/>
          </p:cNvSpPr>
          <p:nvPr/>
        </p:nvSpPr>
        <p:spPr bwMode="auto">
          <a:xfrm>
            <a:off x="425370" y="1044576"/>
            <a:ext cx="1978025"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t>Process   time</a:t>
            </a:r>
          </a:p>
          <a:p>
            <a:pPr eaLnBrk="1" hangingPunct="1"/>
            <a:r>
              <a:rPr lang="en-US" altLang="zh-CN" b="1" dirty="0"/>
              <a:t>    P</a:t>
            </a:r>
            <a:r>
              <a:rPr lang="en-US" altLang="zh-CN" b="1" baseline="-25000" dirty="0"/>
              <a:t>1</a:t>
            </a:r>
            <a:r>
              <a:rPr lang="en-US" altLang="zh-CN" b="1" dirty="0"/>
              <a:t>          6</a:t>
            </a:r>
          </a:p>
          <a:p>
            <a:pPr eaLnBrk="1" hangingPunct="1"/>
            <a:r>
              <a:rPr lang="en-US" altLang="zh-CN" b="1" dirty="0"/>
              <a:t>    P</a:t>
            </a:r>
            <a:r>
              <a:rPr lang="en-US" altLang="zh-CN" b="1" baseline="-25000" dirty="0"/>
              <a:t>2</a:t>
            </a:r>
            <a:r>
              <a:rPr lang="en-US" altLang="zh-CN" b="1" dirty="0"/>
              <a:t>          3</a:t>
            </a:r>
          </a:p>
          <a:p>
            <a:pPr eaLnBrk="1" hangingPunct="1"/>
            <a:r>
              <a:rPr lang="en-US" altLang="zh-CN" b="1" dirty="0"/>
              <a:t>    P</a:t>
            </a:r>
            <a:r>
              <a:rPr lang="en-US" altLang="zh-CN" b="1" baseline="-25000" dirty="0"/>
              <a:t>3</a:t>
            </a:r>
            <a:r>
              <a:rPr lang="en-US" altLang="zh-CN" b="1" dirty="0"/>
              <a:t>          1</a:t>
            </a:r>
          </a:p>
          <a:p>
            <a:pPr eaLnBrk="1" hangingPunct="1"/>
            <a:r>
              <a:rPr lang="en-US" altLang="zh-CN" b="1" dirty="0"/>
              <a:t>    P</a:t>
            </a:r>
            <a:r>
              <a:rPr lang="en-US" altLang="zh-CN" b="1" baseline="-25000" dirty="0"/>
              <a:t>4</a:t>
            </a:r>
            <a:r>
              <a:rPr lang="en-US" altLang="zh-CN" b="1" dirty="0"/>
              <a:t>          7</a:t>
            </a:r>
          </a:p>
        </p:txBody>
      </p:sp>
      <p:sp>
        <p:nvSpPr>
          <p:cNvPr id="240765" name="Text Box 125"/>
          <p:cNvSpPr txBox="1">
            <a:spLocks noChangeArrowheads="1"/>
          </p:cNvSpPr>
          <p:nvPr/>
        </p:nvSpPr>
        <p:spPr bwMode="auto">
          <a:xfrm>
            <a:off x="3215680" y="955675"/>
            <a:ext cx="131144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0000FF"/>
                </a:solidFill>
              </a:rPr>
              <a:t>q=1</a:t>
            </a:r>
            <a:endParaRPr lang="en-US" altLang="zh-CN" b="1" dirty="0"/>
          </a:p>
          <a:p>
            <a:pPr eaLnBrk="1" hangingPunct="1"/>
            <a:r>
              <a:rPr lang="en-US" altLang="zh-CN" b="1" dirty="0"/>
              <a:t>T</a:t>
            </a:r>
            <a:r>
              <a:rPr lang="en-US" altLang="zh-CN" b="1" baseline="-25000" dirty="0"/>
              <a:t>1 </a:t>
            </a:r>
            <a:r>
              <a:rPr lang="en-US" altLang="zh-CN" b="1" dirty="0"/>
              <a:t>= 15; </a:t>
            </a:r>
          </a:p>
          <a:p>
            <a:pPr eaLnBrk="1" hangingPunct="1"/>
            <a:r>
              <a:rPr lang="en-US" altLang="zh-CN" b="1" dirty="0"/>
              <a:t>T</a:t>
            </a:r>
            <a:r>
              <a:rPr lang="en-US" altLang="zh-CN" b="1" baseline="-25000" dirty="0"/>
              <a:t>2 </a:t>
            </a:r>
            <a:r>
              <a:rPr lang="en-US" altLang="zh-CN" b="1" dirty="0"/>
              <a:t>= 9; </a:t>
            </a:r>
          </a:p>
          <a:p>
            <a:pPr eaLnBrk="1" hangingPunct="1"/>
            <a:r>
              <a:rPr lang="en-US" altLang="zh-CN" b="1" dirty="0"/>
              <a:t>T</a:t>
            </a:r>
            <a:r>
              <a:rPr lang="en-US" altLang="zh-CN" b="1" baseline="-25000" dirty="0"/>
              <a:t>3 </a:t>
            </a:r>
            <a:r>
              <a:rPr lang="en-US" altLang="zh-CN" b="1" dirty="0"/>
              <a:t>= 3; </a:t>
            </a:r>
          </a:p>
          <a:p>
            <a:pPr eaLnBrk="1" hangingPunct="1"/>
            <a:r>
              <a:rPr lang="en-US" altLang="zh-CN" b="1" dirty="0"/>
              <a:t>T</a:t>
            </a:r>
            <a:r>
              <a:rPr lang="en-US" altLang="zh-CN" b="1" baseline="-25000" dirty="0"/>
              <a:t>4 </a:t>
            </a:r>
            <a:r>
              <a:rPr lang="en-US" altLang="zh-CN" b="1" dirty="0"/>
              <a:t>= 17; </a:t>
            </a:r>
          </a:p>
          <a:p>
            <a:pPr eaLnBrk="1" hangingPunct="1"/>
            <a:r>
              <a:rPr lang="en-US" altLang="zh-CN" b="1" dirty="0" err="1">
                <a:solidFill>
                  <a:srgbClr val="0000FF"/>
                </a:solidFill>
              </a:rPr>
              <a:t>a_T</a:t>
            </a:r>
            <a:r>
              <a:rPr lang="en-US" altLang="zh-CN" b="1" dirty="0">
                <a:solidFill>
                  <a:srgbClr val="0000FF"/>
                </a:solidFill>
              </a:rPr>
              <a:t> = 11</a:t>
            </a:r>
          </a:p>
        </p:txBody>
      </p:sp>
      <p:sp>
        <p:nvSpPr>
          <p:cNvPr id="240838" name="Text Box 198"/>
          <p:cNvSpPr txBox="1">
            <a:spLocks noChangeArrowheads="1"/>
          </p:cNvSpPr>
          <p:nvPr/>
        </p:nvSpPr>
        <p:spPr bwMode="auto">
          <a:xfrm>
            <a:off x="6275388" y="908050"/>
            <a:ext cx="154228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0000FF"/>
                </a:solidFill>
              </a:rPr>
              <a:t>q=2</a:t>
            </a:r>
            <a:endParaRPr lang="en-US" altLang="zh-CN" b="1" dirty="0"/>
          </a:p>
          <a:p>
            <a:pPr eaLnBrk="1" hangingPunct="1"/>
            <a:r>
              <a:rPr lang="en-US" altLang="zh-CN" b="1" dirty="0"/>
              <a:t>T</a:t>
            </a:r>
            <a:r>
              <a:rPr lang="en-US" altLang="zh-CN" b="1" baseline="-25000" dirty="0"/>
              <a:t>1 </a:t>
            </a:r>
            <a:r>
              <a:rPr lang="en-US" altLang="zh-CN" b="1" dirty="0"/>
              <a:t>= 14; </a:t>
            </a:r>
          </a:p>
          <a:p>
            <a:pPr eaLnBrk="1" hangingPunct="1"/>
            <a:r>
              <a:rPr lang="en-US" altLang="zh-CN" b="1" dirty="0"/>
              <a:t>T</a:t>
            </a:r>
            <a:r>
              <a:rPr lang="en-US" altLang="zh-CN" b="1" baseline="-25000" dirty="0"/>
              <a:t>2 </a:t>
            </a:r>
            <a:r>
              <a:rPr lang="en-US" altLang="zh-CN" b="1" dirty="0"/>
              <a:t>= 10; </a:t>
            </a:r>
          </a:p>
          <a:p>
            <a:pPr eaLnBrk="1" hangingPunct="1"/>
            <a:r>
              <a:rPr lang="en-US" altLang="zh-CN" b="1" dirty="0"/>
              <a:t>T</a:t>
            </a:r>
            <a:r>
              <a:rPr lang="en-US" altLang="zh-CN" b="1" baseline="-25000" dirty="0"/>
              <a:t>3 </a:t>
            </a:r>
            <a:r>
              <a:rPr lang="en-US" altLang="zh-CN" b="1" dirty="0"/>
              <a:t>= 5; </a:t>
            </a:r>
          </a:p>
          <a:p>
            <a:pPr eaLnBrk="1" hangingPunct="1"/>
            <a:r>
              <a:rPr lang="en-US" altLang="zh-CN" b="1" dirty="0"/>
              <a:t>T</a:t>
            </a:r>
            <a:r>
              <a:rPr lang="en-US" altLang="zh-CN" b="1" baseline="-25000" dirty="0"/>
              <a:t>4 </a:t>
            </a:r>
            <a:r>
              <a:rPr lang="en-US" altLang="zh-CN" b="1" dirty="0"/>
              <a:t>= 17; </a:t>
            </a:r>
          </a:p>
          <a:p>
            <a:pPr eaLnBrk="1" hangingPunct="1"/>
            <a:r>
              <a:rPr lang="en-US" altLang="zh-CN" b="1" dirty="0" err="1">
                <a:solidFill>
                  <a:srgbClr val="0000FF"/>
                </a:solidFill>
              </a:rPr>
              <a:t>a_T</a:t>
            </a:r>
            <a:r>
              <a:rPr lang="en-US" altLang="zh-CN" b="1" dirty="0">
                <a:solidFill>
                  <a:srgbClr val="0000FF"/>
                </a:solidFill>
              </a:rPr>
              <a:t> = 11.5</a:t>
            </a:r>
          </a:p>
        </p:txBody>
      </p:sp>
      <p:sp>
        <p:nvSpPr>
          <p:cNvPr id="240890" name="Text Box 250"/>
          <p:cNvSpPr txBox="1">
            <a:spLocks noChangeArrowheads="1"/>
          </p:cNvSpPr>
          <p:nvPr/>
        </p:nvSpPr>
        <p:spPr bwMode="auto">
          <a:xfrm>
            <a:off x="9513409" y="914400"/>
            <a:ext cx="171316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0000FF"/>
                </a:solidFill>
              </a:rPr>
              <a:t>q=3</a:t>
            </a:r>
            <a:endParaRPr lang="en-US" altLang="zh-CN" b="1" dirty="0"/>
          </a:p>
          <a:p>
            <a:pPr eaLnBrk="1" hangingPunct="1"/>
            <a:r>
              <a:rPr lang="en-US" altLang="zh-CN" b="1" dirty="0"/>
              <a:t>T</a:t>
            </a:r>
            <a:r>
              <a:rPr lang="en-US" altLang="zh-CN" b="1" baseline="-25000" dirty="0"/>
              <a:t>1 </a:t>
            </a:r>
            <a:r>
              <a:rPr lang="en-US" altLang="zh-CN" b="1" dirty="0"/>
              <a:t>= 13; </a:t>
            </a:r>
          </a:p>
          <a:p>
            <a:pPr eaLnBrk="1" hangingPunct="1"/>
            <a:r>
              <a:rPr lang="en-US" altLang="zh-CN" b="1" dirty="0"/>
              <a:t>T</a:t>
            </a:r>
            <a:r>
              <a:rPr lang="en-US" altLang="zh-CN" b="1" baseline="-25000" dirty="0"/>
              <a:t>2 </a:t>
            </a:r>
            <a:r>
              <a:rPr lang="en-US" altLang="zh-CN" b="1" dirty="0"/>
              <a:t>= 6; </a:t>
            </a:r>
          </a:p>
          <a:p>
            <a:pPr eaLnBrk="1" hangingPunct="1"/>
            <a:r>
              <a:rPr lang="en-US" altLang="zh-CN" b="1" dirty="0"/>
              <a:t>T</a:t>
            </a:r>
            <a:r>
              <a:rPr lang="en-US" altLang="zh-CN" b="1" baseline="-25000" dirty="0"/>
              <a:t>3 </a:t>
            </a:r>
            <a:r>
              <a:rPr lang="en-US" altLang="zh-CN" b="1" dirty="0"/>
              <a:t>= 7; </a:t>
            </a:r>
          </a:p>
          <a:p>
            <a:pPr eaLnBrk="1" hangingPunct="1"/>
            <a:r>
              <a:rPr lang="en-US" altLang="zh-CN" b="1" dirty="0"/>
              <a:t>T</a:t>
            </a:r>
            <a:r>
              <a:rPr lang="en-US" altLang="zh-CN" b="1" baseline="-25000" dirty="0"/>
              <a:t>4 </a:t>
            </a:r>
            <a:r>
              <a:rPr lang="en-US" altLang="zh-CN" b="1" dirty="0"/>
              <a:t>= 17; </a:t>
            </a:r>
          </a:p>
          <a:p>
            <a:pPr eaLnBrk="1" hangingPunct="1"/>
            <a:r>
              <a:rPr lang="en-US" altLang="zh-CN" b="1" dirty="0" err="1">
                <a:solidFill>
                  <a:srgbClr val="0000FF"/>
                </a:solidFill>
              </a:rPr>
              <a:t>a_T</a:t>
            </a:r>
            <a:r>
              <a:rPr lang="en-US" altLang="zh-CN" b="1" dirty="0">
                <a:solidFill>
                  <a:srgbClr val="0000FF"/>
                </a:solidFill>
              </a:rPr>
              <a:t> = 10.75</a:t>
            </a:r>
          </a:p>
        </p:txBody>
      </p:sp>
      <p:sp>
        <p:nvSpPr>
          <p:cNvPr id="2" name="灯片编号占位符 3">
            <a:extLst>
              <a:ext uri="{FF2B5EF4-FFF2-40B4-BE49-F238E27FC236}">
                <a16:creationId xmlns:a16="http://schemas.microsoft.com/office/drawing/2014/main" id="{F0AC437B-71F3-FAB1-6F1C-3DFF4BCBD0C2}"/>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38</a:t>
            </a:fld>
            <a:endParaRPr lang="en-US" altLang="zh-CN" dirty="0"/>
          </a:p>
        </p:txBody>
      </p:sp>
      <p:pic>
        <p:nvPicPr>
          <p:cNvPr id="5" name="图片 4">
            <a:extLst>
              <a:ext uri="{FF2B5EF4-FFF2-40B4-BE49-F238E27FC236}">
                <a16:creationId xmlns:a16="http://schemas.microsoft.com/office/drawing/2014/main" id="{3F8E9B75-3771-FE57-FD27-0731147EC2A6}"/>
              </a:ext>
            </a:extLst>
          </p:cNvPr>
          <p:cNvPicPr>
            <a:picLocks noChangeAspect="1"/>
          </p:cNvPicPr>
          <p:nvPr/>
        </p:nvPicPr>
        <p:blipFill>
          <a:blip r:embed="rId3"/>
          <a:stretch>
            <a:fillRect/>
          </a:stretch>
        </p:blipFill>
        <p:spPr>
          <a:xfrm>
            <a:off x="432000" y="3420000"/>
            <a:ext cx="11520000" cy="1044106"/>
          </a:xfrm>
          <a:prstGeom prst="rect">
            <a:avLst/>
          </a:prstGeom>
        </p:spPr>
      </p:pic>
      <p:pic>
        <p:nvPicPr>
          <p:cNvPr id="7" name="图片 6">
            <a:extLst>
              <a:ext uri="{FF2B5EF4-FFF2-40B4-BE49-F238E27FC236}">
                <a16:creationId xmlns:a16="http://schemas.microsoft.com/office/drawing/2014/main" id="{6986A69F-1948-1CE8-5ADE-CA0A1014937E}"/>
              </a:ext>
            </a:extLst>
          </p:cNvPr>
          <p:cNvPicPr>
            <a:picLocks noChangeAspect="1"/>
          </p:cNvPicPr>
          <p:nvPr/>
        </p:nvPicPr>
        <p:blipFill>
          <a:blip r:embed="rId4"/>
          <a:stretch>
            <a:fillRect/>
          </a:stretch>
        </p:blipFill>
        <p:spPr>
          <a:xfrm>
            <a:off x="432000" y="4500000"/>
            <a:ext cx="11520000" cy="1044109"/>
          </a:xfrm>
          <a:prstGeom prst="rect">
            <a:avLst/>
          </a:prstGeom>
        </p:spPr>
      </p:pic>
      <p:pic>
        <p:nvPicPr>
          <p:cNvPr id="9" name="图片 8">
            <a:extLst>
              <a:ext uri="{FF2B5EF4-FFF2-40B4-BE49-F238E27FC236}">
                <a16:creationId xmlns:a16="http://schemas.microsoft.com/office/drawing/2014/main" id="{2CAB2E62-02AE-6F95-A233-04CE23B2C0F8}"/>
              </a:ext>
            </a:extLst>
          </p:cNvPr>
          <p:cNvPicPr>
            <a:picLocks noChangeAspect="1"/>
          </p:cNvPicPr>
          <p:nvPr/>
        </p:nvPicPr>
        <p:blipFill>
          <a:blip r:embed="rId5"/>
          <a:stretch>
            <a:fillRect/>
          </a:stretch>
        </p:blipFill>
        <p:spPr>
          <a:xfrm>
            <a:off x="432000" y="5580000"/>
            <a:ext cx="11520000" cy="10441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40643"/>
                                        </p:tgtEl>
                                        <p:attrNameLst>
                                          <p:attrName>style.visibility</p:attrName>
                                        </p:attrNameLst>
                                      </p:cBhvr>
                                      <p:to>
                                        <p:strVal val="visible"/>
                                      </p:to>
                                    </p:set>
                                    <p:animEffect transition="in" filter="wipe(up)">
                                      <p:cBhvr>
                                        <p:cTn id="7" dur="500"/>
                                        <p:tgtEl>
                                          <p:spTgt spid="2406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240765">
                                            <p:txEl>
                                              <p:pRg st="0" end="0"/>
                                            </p:txEl>
                                          </p:spTgt>
                                        </p:tgtEl>
                                        <p:attrNameLst>
                                          <p:attrName>style.visibility</p:attrName>
                                        </p:attrNameLst>
                                      </p:cBhvr>
                                      <p:to>
                                        <p:strVal val="visible"/>
                                      </p:to>
                                    </p:set>
                                    <p:animEffect transition="in" filter="wipe(up)">
                                      <p:cBhvr>
                                        <p:cTn id="12" dur="500"/>
                                        <p:tgtEl>
                                          <p:spTgt spid="24076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240765">
                                            <p:txEl>
                                              <p:pRg st="1" end="1"/>
                                            </p:txEl>
                                          </p:spTgt>
                                        </p:tgtEl>
                                        <p:attrNameLst>
                                          <p:attrName>style.visibility</p:attrName>
                                        </p:attrNameLst>
                                      </p:cBhvr>
                                      <p:to>
                                        <p:strVal val="visible"/>
                                      </p:to>
                                    </p:set>
                                    <p:animEffect transition="in" filter="wipe(up)">
                                      <p:cBhvr>
                                        <p:cTn id="22" dur="500"/>
                                        <p:tgtEl>
                                          <p:spTgt spid="240765">
                                            <p:txEl>
                                              <p:pRg st="1" end="1"/>
                                            </p:tx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40765">
                                            <p:txEl>
                                              <p:pRg st="2" end="2"/>
                                            </p:txEl>
                                          </p:spTgt>
                                        </p:tgtEl>
                                        <p:attrNameLst>
                                          <p:attrName>style.visibility</p:attrName>
                                        </p:attrNameLst>
                                      </p:cBhvr>
                                      <p:to>
                                        <p:strVal val="visible"/>
                                      </p:to>
                                    </p:set>
                                    <p:animEffect transition="in" filter="wipe(up)">
                                      <p:cBhvr>
                                        <p:cTn id="25" dur="500"/>
                                        <p:tgtEl>
                                          <p:spTgt spid="240765">
                                            <p:txEl>
                                              <p:pRg st="2" end="2"/>
                                            </p:tx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40765">
                                            <p:txEl>
                                              <p:pRg st="3" end="3"/>
                                            </p:txEl>
                                          </p:spTgt>
                                        </p:tgtEl>
                                        <p:attrNameLst>
                                          <p:attrName>style.visibility</p:attrName>
                                        </p:attrNameLst>
                                      </p:cBhvr>
                                      <p:to>
                                        <p:strVal val="visible"/>
                                      </p:to>
                                    </p:set>
                                    <p:animEffect transition="in" filter="wipe(up)">
                                      <p:cBhvr>
                                        <p:cTn id="28" dur="500"/>
                                        <p:tgtEl>
                                          <p:spTgt spid="240765">
                                            <p:txEl>
                                              <p:pRg st="3" end="3"/>
                                            </p:txEl>
                                          </p:spTgt>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40765">
                                            <p:txEl>
                                              <p:pRg st="4" end="4"/>
                                            </p:txEl>
                                          </p:spTgt>
                                        </p:tgtEl>
                                        <p:attrNameLst>
                                          <p:attrName>style.visibility</p:attrName>
                                        </p:attrNameLst>
                                      </p:cBhvr>
                                      <p:to>
                                        <p:strVal val="visible"/>
                                      </p:to>
                                    </p:set>
                                    <p:animEffect transition="in" filter="wipe(up)">
                                      <p:cBhvr>
                                        <p:cTn id="31" dur="500"/>
                                        <p:tgtEl>
                                          <p:spTgt spid="240765">
                                            <p:txEl>
                                              <p:pRg st="4" end="4"/>
                                            </p:txEl>
                                          </p:spTgt>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40765">
                                            <p:txEl>
                                              <p:pRg st="5" end="5"/>
                                            </p:txEl>
                                          </p:spTgt>
                                        </p:tgtEl>
                                        <p:attrNameLst>
                                          <p:attrName>style.visibility</p:attrName>
                                        </p:attrNameLst>
                                      </p:cBhvr>
                                      <p:to>
                                        <p:strVal val="visible"/>
                                      </p:to>
                                    </p:set>
                                    <p:animEffect transition="in" filter="wipe(up)">
                                      <p:cBhvr>
                                        <p:cTn id="34" dur="500"/>
                                        <p:tgtEl>
                                          <p:spTgt spid="240765">
                                            <p:txEl>
                                              <p:pRg st="5" end="5"/>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40838">
                                            <p:txEl>
                                              <p:pRg st="0" end="0"/>
                                            </p:txEl>
                                          </p:spTgt>
                                        </p:tgtEl>
                                        <p:attrNameLst>
                                          <p:attrName>style.visibility</p:attrName>
                                        </p:attrNameLst>
                                      </p:cBhvr>
                                      <p:to>
                                        <p:strVal val="visible"/>
                                      </p:to>
                                    </p:set>
                                    <p:animEffect transition="in" filter="wipe(up)">
                                      <p:cBhvr>
                                        <p:cTn id="39" dur="500"/>
                                        <p:tgtEl>
                                          <p:spTgt spid="240838">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left)">
                                      <p:cBhvr>
                                        <p:cTn id="44" dur="500"/>
                                        <p:tgtEl>
                                          <p:spTgt spid="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240838">
                                            <p:txEl>
                                              <p:pRg st="1" end="1"/>
                                            </p:txEl>
                                          </p:spTgt>
                                        </p:tgtEl>
                                        <p:attrNameLst>
                                          <p:attrName>style.visibility</p:attrName>
                                        </p:attrNameLst>
                                      </p:cBhvr>
                                      <p:to>
                                        <p:strVal val="visible"/>
                                      </p:to>
                                    </p:set>
                                    <p:animEffect transition="in" filter="wipe(up)">
                                      <p:cBhvr>
                                        <p:cTn id="49" dur="500"/>
                                        <p:tgtEl>
                                          <p:spTgt spid="240838">
                                            <p:txEl>
                                              <p:pRg st="1" end="1"/>
                                            </p:txEl>
                                          </p:spTgt>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240838">
                                            <p:txEl>
                                              <p:pRg st="2" end="2"/>
                                            </p:txEl>
                                          </p:spTgt>
                                        </p:tgtEl>
                                        <p:attrNameLst>
                                          <p:attrName>style.visibility</p:attrName>
                                        </p:attrNameLst>
                                      </p:cBhvr>
                                      <p:to>
                                        <p:strVal val="visible"/>
                                      </p:to>
                                    </p:set>
                                    <p:animEffect transition="in" filter="wipe(up)">
                                      <p:cBhvr>
                                        <p:cTn id="52" dur="500"/>
                                        <p:tgtEl>
                                          <p:spTgt spid="240838">
                                            <p:txEl>
                                              <p:pRg st="2" end="2"/>
                                            </p:txEl>
                                          </p:spTgt>
                                        </p:tgtEl>
                                      </p:cBhvr>
                                    </p:animEffect>
                                  </p:childTnLst>
                                </p:cTn>
                              </p:par>
                              <p:par>
                                <p:cTn id="53" presetID="22" presetClass="entr" presetSubtype="1" fill="hold" grpId="0" nodeType="withEffect">
                                  <p:stCondLst>
                                    <p:cond delay="0"/>
                                  </p:stCondLst>
                                  <p:childTnLst>
                                    <p:set>
                                      <p:cBhvr>
                                        <p:cTn id="54" dur="1" fill="hold">
                                          <p:stCondLst>
                                            <p:cond delay="0"/>
                                          </p:stCondLst>
                                        </p:cTn>
                                        <p:tgtEl>
                                          <p:spTgt spid="240838">
                                            <p:txEl>
                                              <p:pRg st="3" end="3"/>
                                            </p:txEl>
                                          </p:spTgt>
                                        </p:tgtEl>
                                        <p:attrNameLst>
                                          <p:attrName>style.visibility</p:attrName>
                                        </p:attrNameLst>
                                      </p:cBhvr>
                                      <p:to>
                                        <p:strVal val="visible"/>
                                      </p:to>
                                    </p:set>
                                    <p:animEffect transition="in" filter="wipe(up)">
                                      <p:cBhvr>
                                        <p:cTn id="55" dur="500"/>
                                        <p:tgtEl>
                                          <p:spTgt spid="240838">
                                            <p:txEl>
                                              <p:pRg st="3" end="3"/>
                                            </p:tx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240838">
                                            <p:txEl>
                                              <p:pRg st="4" end="4"/>
                                            </p:txEl>
                                          </p:spTgt>
                                        </p:tgtEl>
                                        <p:attrNameLst>
                                          <p:attrName>style.visibility</p:attrName>
                                        </p:attrNameLst>
                                      </p:cBhvr>
                                      <p:to>
                                        <p:strVal val="visible"/>
                                      </p:to>
                                    </p:set>
                                    <p:animEffect transition="in" filter="wipe(up)">
                                      <p:cBhvr>
                                        <p:cTn id="58" dur="500"/>
                                        <p:tgtEl>
                                          <p:spTgt spid="240838">
                                            <p:txEl>
                                              <p:pRg st="4" end="4"/>
                                            </p:tx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240838">
                                            <p:txEl>
                                              <p:pRg st="5" end="5"/>
                                            </p:txEl>
                                          </p:spTgt>
                                        </p:tgtEl>
                                        <p:attrNameLst>
                                          <p:attrName>style.visibility</p:attrName>
                                        </p:attrNameLst>
                                      </p:cBhvr>
                                      <p:to>
                                        <p:strVal val="visible"/>
                                      </p:to>
                                    </p:set>
                                    <p:animEffect transition="in" filter="wipe(up)">
                                      <p:cBhvr>
                                        <p:cTn id="61" dur="500"/>
                                        <p:tgtEl>
                                          <p:spTgt spid="240838">
                                            <p:txEl>
                                              <p:pRg st="5" end="5"/>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40890">
                                            <p:txEl>
                                              <p:pRg st="0" end="0"/>
                                            </p:txEl>
                                          </p:spTgt>
                                        </p:tgtEl>
                                        <p:attrNameLst>
                                          <p:attrName>style.visibility</p:attrName>
                                        </p:attrNameLst>
                                      </p:cBhvr>
                                      <p:to>
                                        <p:strVal val="visible"/>
                                      </p:to>
                                    </p:set>
                                    <p:animEffect transition="in" filter="wipe(up)">
                                      <p:cBhvr>
                                        <p:cTn id="66" dur="500"/>
                                        <p:tgtEl>
                                          <p:spTgt spid="240890">
                                            <p:txEl>
                                              <p:pRg st="0" end="0"/>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8" fill="hold" nodeType="click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wipe(left)">
                                      <p:cBhvr>
                                        <p:cTn id="71" dur="500"/>
                                        <p:tgtEl>
                                          <p:spTgt spid="9"/>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grpId="0" nodeType="clickEffect">
                                  <p:stCondLst>
                                    <p:cond delay="0"/>
                                  </p:stCondLst>
                                  <p:childTnLst>
                                    <p:set>
                                      <p:cBhvr>
                                        <p:cTn id="75" dur="1" fill="hold">
                                          <p:stCondLst>
                                            <p:cond delay="0"/>
                                          </p:stCondLst>
                                        </p:cTn>
                                        <p:tgtEl>
                                          <p:spTgt spid="240890">
                                            <p:txEl>
                                              <p:pRg st="1" end="1"/>
                                            </p:txEl>
                                          </p:spTgt>
                                        </p:tgtEl>
                                        <p:attrNameLst>
                                          <p:attrName>style.visibility</p:attrName>
                                        </p:attrNameLst>
                                      </p:cBhvr>
                                      <p:to>
                                        <p:strVal val="visible"/>
                                      </p:to>
                                    </p:set>
                                    <p:animEffect transition="in" filter="wipe(up)">
                                      <p:cBhvr>
                                        <p:cTn id="76" dur="500"/>
                                        <p:tgtEl>
                                          <p:spTgt spid="240890">
                                            <p:txEl>
                                              <p:pRg st="1" end="1"/>
                                            </p:txEl>
                                          </p:spTgt>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240890">
                                            <p:txEl>
                                              <p:pRg st="2" end="2"/>
                                            </p:txEl>
                                          </p:spTgt>
                                        </p:tgtEl>
                                        <p:attrNameLst>
                                          <p:attrName>style.visibility</p:attrName>
                                        </p:attrNameLst>
                                      </p:cBhvr>
                                      <p:to>
                                        <p:strVal val="visible"/>
                                      </p:to>
                                    </p:set>
                                    <p:animEffect transition="in" filter="wipe(up)">
                                      <p:cBhvr>
                                        <p:cTn id="79" dur="500"/>
                                        <p:tgtEl>
                                          <p:spTgt spid="240890">
                                            <p:txEl>
                                              <p:pRg st="2" end="2"/>
                                            </p:txEl>
                                          </p:spTgt>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240890">
                                            <p:txEl>
                                              <p:pRg st="3" end="3"/>
                                            </p:txEl>
                                          </p:spTgt>
                                        </p:tgtEl>
                                        <p:attrNameLst>
                                          <p:attrName>style.visibility</p:attrName>
                                        </p:attrNameLst>
                                      </p:cBhvr>
                                      <p:to>
                                        <p:strVal val="visible"/>
                                      </p:to>
                                    </p:set>
                                    <p:animEffect transition="in" filter="wipe(up)">
                                      <p:cBhvr>
                                        <p:cTn id="82" dur="500"/>
                                        <p:tgtEl>
                                          <p:spTgt spid="240890">
                                            <p:txEl>
                                              <p:pRg st="3" end="3"/>
                                            </p:txEl>
                                          </p:spTgt>
                                        </p:tgtEl>
                                      </p:cBhvr>
                                    </p:animEffect>
                                  </p:childTnLst>
                                </p:cTn>
                              </p:par>
                              <p:par>
                                <p:cTn id="83" presetID="22" presetClass="entr" presetSubtype="1" fill="hold" grpId="0" nodeType="withEffect">
                                  <p:stCondLst>
                                    <p:cond delay="0"/>
                                  </p:stCondLst>
                                  <p:childTnLst>
                                    <p:set>
                                      <p:cBhvr>
                                        <p:cTn id="84" dur="1" fill="hold">
                                          <p:stCondLst>
                                            <p:cond delay="0"/>
                                          </p:stCondLst>
                                        </p:cTn>
                                        <p:tgtEl>
                                          <p:spTgt spid="240890">
                                            <p:txEl>
                                              <p:pRg st="4" end="4"/>
                                            </p:txEl>
                                          </p:spTgt>
                                        </p:tgtEl>
                                        <p:attrNameLst>
                                          <p:attrName>style.visibility</p:attrName>
                                        </p:attrNameLst>
                                      </p:cBhvr>
                                      <p:to>
                                        <p:strVal val="visible"/>
                                      </p:to>
                                    </p:set>
                                    <p:animEffect transition="in" filter="wipe(up)">
                                      <p:cBhvr>
                                        <p:cTn id="85" dur="500"/>
                                        <p:tgtEl>
                                          <p:spTgt spid="240890">
                                            <p:txEl>
                                              <p:pRg st="4" end="4"/>
                                            </p:txEl>
                                          </p:spTgt>
                                        </p:tgtEl>
                                      </p:cBhvr>
                                    </p:animEffect>
                                  </p:childTnLst>
                                </p:cTn>
                              </p:par>
                              <p:par>
                                <p:cTn id="86" presetID="22" presetClass="entr" presetSubtype="1" fill="hold" grpId="0" nodeType="withEffect">
                                  <p:stCondLst>
                                    <p:cond delay="0"/>
                                  </p:stCondLst>
                                  <p:childTnLst>
                                    <p:set>
                                      <p:cBhvr>
                                        <p:cTn id="87" dur="1" fill="hold">
                                          <p:stCondLst>
                                            <p:cond delay="0"/>
                                          </p:stCondLst>
                                        </p:cTn>
                                        <p:tgtEl>
                                          <p:spTgt spid="240890">
                                            <p:txEl>
                                              <p:pRg st="5" end="5"/>
                                            </p:txEl>
                                          </p:spTgt>
                                        </p:tgtEl>
                                        <p:attrNameLst>
                                          <p:attrName>style.visibility</p:attrName>
                                        </p:attrNameLst>
                                      </p:cBhvr>
                                      <p:to>
                                        <p:strVal val="visible"/>
                                      </p:to>
                                    </p:set>
                                    <p:animEffect transition="in" filter="wipe(up)">
                                      <p:cBhvr>
                                        <p:cTn id="88" dur="500"/>
                                        <p:tgtEl>
                                          <p:spTgt spid="24089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3" grpId="0" animBg="1" autoUpdateAnimBg="0"/>
      <p:bldP spid="240765" grpId="0" uiExpand="1" build="allAtOnce" autoUpdateAnimBg="0"/>
      <p:bldP spid="240838" grpId="0" uiExpand="1" build="allAtOnce" autoUpdateAnimBg="0"/>
      <p:bldP spid="240890" grpId="0" uiExpand="1"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a:solidFill>
            <a:srgbClr val="002060"/>
          </a:solidFill>
        </p:spPr>
        <p:txBody>
          <a:bodyPr/>
          <a:lstStyle/>
          <a:p>
            <a:pPr eaLnBrk="1" hangingPunct="1"/>
            <a:r>
              <a:rPr lang="en-US" altLang="zh-CN" sz="2800" dirty="0"/>
              <a:t>Turnaround Time Varies With The Time Quantum</a:t>
            </a:r>
          </a:p>
        </p:txBody>
      </p:sp>
      <p:sp>
        <p:nvSpPr>
          <p:cNvPr id="43012" name="Text Box 3"/>
          <p:cNvSpPr txBox="1">
            <a:spLocks noChangeArrowheads="1"/>
          </p:cNvSpPr>
          <p:nvPr/>
        </p:nvSpPr>
        <p:spPr bwMode="auto">
          <a:xfrm>
            <a:off x="425370" y="1044576"/>
            <a:ext cx="1978025" cy="19272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a:t>Process   time</a:t>
            </a:r>
          </a:p>
          <a:p>
            <a:pPr eaLnBrk="1" hangingPunct="1"/>
            <a:r>
              <a:rPr lang="en-US" altLang="zh-CN" b="1"/>
              <a:t>    P</a:t>
            </a:r>
            <a:r>
              <a:rPr lang="en-US" altLang="zh-CN" b="1" baseline="-25000"/>
              <a:t>1</a:t>
            </a:r>
            <a:r>
              <a:rPr lang="en-US" altLang="zh-CN" b="1"/>
              <a:t>          6</a:t>
            </a:r>
          </a:p>
          <a:p>
            <a:pPr eaLnBrk="1" hangingPunct="1"/>
            <a:r>
              <a:rPr lang="en-US" altLang="zh-CN" b="1"/>
              <a:t>    P</a:t>
            </a:r>
            <a:r>
              <a:rPr lang="en-US" altLang="zh-CN" b="1" baseline="-25000"/>
              <a:t>2</a:t>
            </a:r>
            <a:r>
              <a:rPr lang="en-US" altLang="zh-CN" b="1"/>
              <a:t>          3</a:t>
            </a:r>
          </a:p>
          <a:p>
            <a:pPr eaLnBrk="1" hangingPunct="1"/>
            <a:r>
              <a:rPr lang="en-US" altLang="zh-CN" b="1"/>
              <a:t>    P</a:t>
            </a:r>
            <a:r>
              <a:rPr lang="en-US" altLang="zh-CN" b="1" baseline="-25000"/>
              <a:t>3</a:t>
            </a:r>
            <a:r>
              <a:rPr lang="en-US" altLang="zh-CN" b="1"/>
              <a:t>          1</a:t>
            </a:r>
          </a:p>
          <a:p>
            <a:pPr eaLnBrk="1" hangingPunct="1"/>
            <a:r>
              <a:rPr lang="en-US" altLang="zh-CN" b="1"/>
              <a:t>    P</a:t>
            </a:r>
            <a:r>
              <a:rPr lang="en-US" altLang="zh-CN" b="1" baseline="-25000"/>
              <a:t>4</a:t>
            </a:r>
            <a:r>
              <a:rPr lang="en-US" altLang="zh-CN" b="1"/>
              <a:t>          7</a:t>
            </a:r>
          </a:p>
        </p:txBody>
      </p:sp>
      <p:sp>
        <p:nvSpPr>
          <p:cNvPr id="361597" name="Text Box 125"/>
          <p:cNvSpPr txBox="1">
            <a:spLocks noChangeArrowheads="1"/>
          </p:cNvSpPr>
          <p:nvPr/>
        </p:nvSpPr>
        <p:spPr bwMode="auto">
          <a:xfrm>
            <a:off x="3440705" y="955675"/>
            <a:ext cx="1542282"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0000FF"/>
                </a:solidFill>
              </a:rPr>
              <a:t>q=4</a:t>
            </a:r>
            <a:endParaRPr lang="en-US" altLang="zh-CN" b="1" dirty="0"/>
          </a:p>
          <a:p>
            <a:pPr eaLnBrk="1" hangingPunct="1"/>
            <a:r>
              <a:rPr lang="en-US" altLang="zh-CN" b="1" dirty="0"/>
              <a:t>T</a:t>
            </a:r>
            <a:r>
              <a:rPr lang="en-US" altLang="zh-CN" b="1" baseline="-25000" dirty="0"/>
              <a:t>1 </a:t>
            </a:r>
            <a:r>
              <a:rPr lang="en-US" altLang="zh-CN" b="1" dirty="0"/>
              <a:t>= 14; </a:t>
            </a:r>
          </a:p>
          <a:p>
            <a:pPr eaLnBrk="1" hangingPunct="1"/>
            <a:r>
              <a:rPr lang="en-US" altLang="zh-CN" b="1" dirty="0"/>
              <a:t>T</a:t>
            </a:r>
            <a:r>
              <a:rPr lang="en-US" altLang="zh-CN" b="1" baseline="-25000" dirty="0"/>
              <a:t>2 </a:t>
            </a:r>
            <a:r>
              <a:rPr lang="en-US" altLang="zh-CN" b="1" dirty="0"/>
              <a:t>= 7; </a:t>
            </a:r>
          </a:p>
          <a:p>
            <a:pPr eaLnBrk="1" hangingPunct="1"/>
            <a:r>
              <a:rPr lang="en-US" altLang="zh-CN" b="1" dirty="0"/>
              <a:t>T</a:t>
            </a:r>
            <a:r>
              <a:rPr lang="en-US" altLang="zh-CN" b="1" baseline="-25000" dirty="0"/>
              <a:t>3 </a:t>
            </a:r>
            <a:r>
              <a:rPr lang="en-US" altLang="zh-CN" b="1" dirty="0"/>
              <a:t>= 8; </a:t>
            </a:r>
          </a:p>
          <a:p>
            <a:pPr eaLnBrk="1" hangingPunct="1"/>
            <a:r>
              <a:rPr lang="en-US" altLang="zh-CN" b="1" dirty="0"/>
              <a:t>T</a:t>
            </a:r>
            <a:r>
              <a:rPr lang="en-US" altLang="zh-CN" b="1" baseline="-25000" dirty="0"/>
              <a:t>4 </a:t>
            </a:r>
            <a:r>
              <a:rPr lang="en-US" altLang="zh-CN" b="1" dirty="0"/>
              <a:t>= 17; </a:t>
            </a:r>
          </a:p>
          <a:p>
            <a:pPr eaLnBrk="1" hangingPunct="1"/>
            <a:r>
              <a:rPr lang="en-US" altLang="zh-CN" b="1" dirty="0" err="1">
                <a:solidFill>
                  <a:srgbClr val="0000FF"/>
                </a:solidFill>
              </a:rPr>
              <a:t>a_T</a:t>
            </a:r>
            <a:r>
              <a:rPr lang="en-US" altLang="zh-CN" b="1" dirty="0">
                <a:solidFill>
                  <a:srgbClr val="0000FF"/>
                </a:solidFill>
              </a:rPr>
              <a:t> = 11.5</a:t>
            </a:r>
          </a:p>
        </p:txBody>
      </p:sp>
      <p:sp>
        <p:nvSpPr>
          <p:cNvPr id="361670" name="Text Box 198"/>
          <p:cNvSpPr txBox="1">
            <a:spLocks noChangeArrowheads="1"/>
          </p:cNvSpPr>
          <p:nvPr/>
        </p:nvSpPr>
        <p:spPr bwMode="auto">
          <a:xfrm>
            <a:off x="6275389" y="908050"/>
            <a:ext cx="171316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0000FF"/>
                </a:solidFill>
              </a:rPr>
              <a:t>q=5</a:t>
            </a:r>
            <a:endParaRPr lang="en-US" altLang="zh-CN" b="1" dirty="0"/>
          </a:p>
          <a:p>
            <a:pPr eaLnBrk="1" hangingPunct="1"/>
            <a:r>
              <a:rPr lang="en-US" altLang="zh-CN" b="1" dirty="0"/>
              <a:t>T</a:t>
            </a:r>
            <a:r>
              <a:rPr lang="en-US" altLang="zh-CN" b="1" baseline="-25000" dirty="0"/>
              <a:t>1 </a:t>
            </a:r>
            <a:r>
              <a:rPr lang="en-US" altLang="zh-CN" b="1" dirty="0"/>
              <a:t>= 15; </a:t>
            </a:r>
          </a:p>
          <a:p>
            <a:pPr eaLnBrk="1" hangingPunct="1"/>
            <a:r>
              <a:rPr lang="en-US" altLang="zh-CN" b="1" dirty="0"/>
              <a:t>T</a:t>
            </a:r>
            <a:r>
              <a:rPr lang="en-US" altLang="zh-CN" b="1" baseline="-25000" dirty="0"/>
              <a:t>2 </a:t>
            </a:r>
            <a:r>
              <a:rPr lang="en-US" altLang="zh-CN" b="1" dirty="0"/>
              <a:t>= 8; </a:t>
            </a:r>
          </a:p>
          <a:p>
            <a:pPr eaLnBrk="1" hangingPunct="1"/>
            <a:r>
              <a:rPr lang="en-US" altLang="zh-CN" b="1" dirty="0"/>
              <a:t>T</a:t>
            </a:r>
            <a:r>
              <a:rPr lang="en-US" altLang="zh-CN" b="1" baseline="-25000" dirty="0"/>
              <a:t>3 </a:t>
            </a:r>
            <a:r>
              <a:rPr lang="en-US" altLang="zh-CN" b="1" dirty="0"/>
              <a:t>= 9; </a:t>
            </a:r>
          </a:p>
          <a:p>
            <a:pPr eaLnBrk="1" hangingPunct="1"/>
            <a:r>
              <a:rPr lang="en-US" altLang="zh-CN" b="1" dirty="0"/>
              <a:t>T</a:t>
            </a:r>
            <a:r>
              <a:rPr lang="en-US" altLang="zh-CN" b="1" baseline="-25000" dirty="0"/>
              <a:t>4 </a:t>
            </a:r>
            <a:r>
              <a:rPr lang="en-US" altLang="zh-CN" b="1" dirty="0"/>
              <a:t>= 17; </a:t>
            </a:r>
          </a:p>
          <a:p>
            <a:pPr eaLnBrk="1" hangingPunct="1"/>
            <a:r>
              <a:rPr lang="en-US" altLang="zh-CN" b="1" dirty="0" err="1">
                <a:solidFill>
                  <a:srgbClr val="0000FF"/>
                </a:solidFill>
              </a:rPr>
              <a:t>a_T</a:t>
            </a:r>
            <a:r>
              <a:rPr lang="en-US" altLang="zh-CN" b="1" dirty="0">
                <a:solidFill>
                  <a:srgbClr val="0000FF"/>
                </a:solidFill>
              </a:rPr>
              <a:t> = 12.25</a:t>
            </a:r>
          </a:p>
        </p:txBody>
      </p:sp>
      <p:sp>
        <p:nvSpPr>
          <p:cNvPr id="361722" name="Text Box 250"/>
          <p:cNvSpPr txBox="1">
            <a:spLocks noChangeArrowheads="1"/>
          </p:cNvSpPr>
          <p:nvPr/>
        </p:nvSpPr>
        <p:spPr bwMode="auto">
          <a:xfrm>
            <a:off x="9532282" y="914400"/>
            <a:ext cx="155927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r>
              <a:rPr lang="en-US" altLang="zh-CN" b="1" dirty="0">
                <a:solidFill>
                  <a:srgbClr val="0000FF"/>
                </a:solidFill>
              </a:rPr>
              <a:t>q=6</a:t>
            </a:r>
            <a:endParaRPr lang="en-US" altLang="zh-CN" b="1" dirty="0"/>
          </a:p>
          <a:p>
            <a:pPr eaLnBrk="1" hangingPunct="1"/>
            <a:r>
              <a:rPr lang="en-US" altLang="zh-CN" b="1" dirty="0"/>
              <a:t>T</a:t>
            </a:r>
            <a:r>
              <a:rPr lang="en-US" altLang="zh-CN" b="1" baseline="-25000" dirty="0"/>
              <a:t>1 </a:t>
            </a:r>
            <a:r>
              <a:rPr lang="en-US" altLang="zh-CN" b="1" dirty="0"/>
              <a:t>= 6; </a:t>
            </a:r>
          </a:p>
          <a:p>
            <a:pPr eaLnBrk="1" hangingPunct="1"/>
            <a:r>
              <a:rPr lang="en-US" altLang="zh-CN" b="1" dirty="0"/>
              <a:t>T</a:t>
            </a:r>
            <a:r>
              <a:rPr lang="en-US" altLang="zh-CN" b="1" baseline="-25000" dirty="0"/>
              <a:t>2 </a:t>
            </a:r>
            <a:r>
              <a:rPr lang="en-US" altLang="zh-CN" b="1" dirty="0"/>
              <a:t>= 9; </a:t>
            </a:r>
          </a:p>
          <a:p>
            <a:pPr eaLnBrk="1" hangingPunct="1"/>
            <a:r>
              <a:rPr lang="en-US" altLang="zh-CN" b="1" dirty="0"/>
              <a:t>T</a:t>
            </a:r>
            <a:r>
              <a:rPr lang="en-US" altLang="zh-CN" b="1" baseline="-25000" dirty="0"/>
              <a:t>3 </a:t>
            </a:r>
            <a:r>
              <a:rPr lang="en-US" altLang="zh-CN" b="1" dirty="0"/>
              <a:t>= 10; </a:t>
            </a:r>
          </a:p>
          <a:p>
            <a:pPr eaLnBrk="1" hangingPunct="1"/>
            <a:r>
              <a:rPr lang="en-US" altLang="zh-CN" b="1" dirty="0"/>
              <a:t>T</a:t>
            </a:r>
            <a:r>
              <a:rPr lang="en-US" altLang="zh-CN" b="1" baseline="-25000" dirty="0"/>
              <a:t>4 </a:t>
            </a:r>
            <a:r>
              <a:rPr lang="en-US" altLang="zh-CN" b="1" dirty="0"/>
              <a:t>= 17; </a:t>
            </a:r>
          </a:p>
          <a:p>
            <a:pPr eaLnBrk="1" hangingPunct="1"/>
            <a:r>
              <a:rPr lang="en-US" altLang="zh-CN" b="1" dirty="0" err="1">
                <a:solidFill>
                  <a:srgbClr val="0000FF"/>
                </a:solidFill>
              </a:rPr>
              <a:t>a_T</a:t>
            </a:r>
            <a:r>
              <a:rPr lang="en-US" altLang="zh-CN" b="1" dirty="0">
                <a:solidFill>
                  <a:srgbClr val="0000FF"/>
                </a:solidFill>
              </a:rPr>
              <a:t> = 10.5</a:t>
            </a:r>
          </a:p>
        </p:txBody>
      </p:sp>
      <p:sp>
        <p:nvSpPr>
          <p:cNvPr id="2" name="灯片编号占位符 3">
            <a:extLst>
              <a:ext uri="{FF2B5EF4-FFF2-40B4-BE49-F238E27FC236}">
                <a16:creationId xmlns:a16="http://schemas.microsoft.com/office/drawing/2014/main" id="{F737B0AC-08FA-4B6E-0378-2E8AD391DAF9}"/>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39</a:t>
            </a:fld>
            <a:endParaRPr lang="en-US" altLang="zh-CN" dirty="0"/>
          </a:p>
        </p:txBody>
      </p:sp>
      <p:pic>
        <p:nvPicPr>
          <p:cNvPr id="4" name="图片 3">
            <a:extLst>
              <a:ext uri="{FF2B5EF4-FFF2-40B4-BE49-F238E27FC236}">
                <a16:creationId xmlns:a16="http://schemas.microsoft.com/office/drawing/2014/main" id="{00D113A6-A075-8A6A-B153-9B46F42FB4FB}"/>
              </a:ext>
            </a:extLst>
          </p:cNvPr>
          <p:cNvPicPr>
            <a:picLocks noChangeAspect="1"/>
          </p:cNvPicPr>
          <p:nvPr/>
        </p:nvPicPr>
        <p:blipFill>
          <a:blip r:embed="rId3"/>
          <a:stretch>
            <a:fillRect/>
          </a:stretch>
        </p:blipFill>
        <p:spPr>
          <a:xfrm>
            <a:off x="432000" y="3420000"/>
            <a:ext cx="11520000" cy="1044109"/>
          </a:xfrm>
          <a:prstGeom prst="rect">
            <a:avLst/>
          </a:prstGeom>
        </p:spPr>
      </p:pic>
      <p:pic>
        <p:nvPicPr>
          <p:cNvPr id="6" name="图片 5">
            <a:extLst>
              <a:ext uri="{FF2B5EF4-FFF2-40B4-BE49-F238E27FC236}">
                <a16:creationId xmlns:a16="http://schemas.microsoft.com/office/drawing/2014/main" id="{E4C28C4B-32D4-662F-5035-25C97EAFC209}"/>
              </a:ext>
            </a:extLst>
          </p:cNvPr>
          <p:cNvPicPr>
            <a:picLocks noChangeAspect="1"/>
          </p:cNvPicPr>
          <p:nvPr/>
        </p:nvPicPr>
        <p:blipFill>
          <a:blip r:embed="rId4"/>
          <a:stretch>
            <a:fillRect/>
          </a:stretch>
        </p:blipFill>
        <p:spPr>
          <a:xfrm>
            <a:off x="432000" y="4500000"/>
            <a:ext cx="11520000" cy="1044109"/>
          </a:xfrm>
          <a:prstGeom prst="rect">
            <a:avLst/>
          </a:prstGeom>
        </p:spPr>
      </p:pic>
      <p:pic>
        <p:nvPicPr>
          <p:cNvPr id="8" name="图片 7">
            <a:extLst>
              <a:ext uri="{FF2B5EF4-FFF2-40B4-BE49-F238E27FC236}">
                <a16:creationId xmlns:a16="http://schemas.microsoft.com/office/drawing/2014/main" id="{ECBF4D74-D782-D4AD-44E3-D72434D071E2}"/>
              </a:ext>
            </a:extLst>
          </p:cNvPr>
          <p:cNvPicPr>
            <a:picLocks noChangeAspect="1"/>
          </p:cNvPicPr>
          <p:nvPr/>
        </p:nvPicPr>
        <p:blipFill>
          <a:blip r:embed="rId5"/>
          <a:stretch>
            <a:fillRect/>
          </a:stretch>
        </p:blipFill>
        <p:spPr>
          <a:xfrm>
            <a:off x="432000" y="5580246"/>
            <a:ext cx="11520000" cy="104410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1597">
                                            <p:txEl>
                                              <p:pRg st="0" end="0"/>
                                            </p:txEl>
                                          </p:spTgt>
                                        </p:tgtEl>
                                        <p:attrNameLst>
                                          <p:attrName>style.visibility</p:attrName>
                                        </p:attrNameLst>
                                      </p:cBhvr>
                                      <p:to>
                                        <p:strVal val="visible"/>
                                      </p:to>
                                    </p:set>
                                    <p:animEffect transition="in" filter="wipe(up)">
                                      <p:cBhvr>
                                        <p:cTn id="7" dur="500"/>
                                        <p:tgtEl>
                                          <p:spTgt spid="36159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61597">
                                            <p:txEl>
                                              <p:pRg st="1" end="1"/>
                                            </p:txEl>
                                          </p:spTgt>
                                        </p:tgtEl>
                                        <p:attrNameLst>
                                          <p:attrName>style.visibility</p:attrName>
                                        </p:attrNameLst>
                                      </p:cBhvr>
                                      <p:to>
                                        <p:strVal val="visible"/>
                                      </p:to>
                                    </p:set>
                                    <p:animEffect transition="in" filter="wipe(up)">
                                      <p:cBhvr>
                                        <p:cTn id="17" dur="500"/>
                                        <p:tgtEl>
                                          <p:spTgt spid="361597">
                                            <p:txEl>
                                              <p:pRg st="1" end="1"/>
                                            </p:txEl>
                                          </p:spTgt>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361597">
                                            <p:txEl>
                                              <p:pRg st="2" end="2"/>
                                            </p:txEl>
                                          </p:spTgt>
                                        </p:tgtEl>
                                        <p:attrNameLst>
                                          <p:attrName>style.visibility</p:attrName>
                                        </p:attrNameLst>
                                      </p:cBhvr>
                                      <p:to>
                                        <p:strVal val="visible"/>
                                      </p:to>
                                    </p:set>
                                    <p:animEffect transition="in" filter="wipe(up)">
                                      <p:cBhvr>
                                        <p:cTn id="20" dur="500"/>
                                        <p:tgtEl>
                                          <p:spTgt spid="361597">
                                            <p:txEl>
                                              <p:pRg st="2" end="2"/>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61597">
                                            <p:txEl>
                                              <p:pRg st="3" end="3"/>
                                            </p:txEl>
                                          </p:spTgt>
                                        </p:tgtEl>
                                        <p:attrNameLst>
                                          <p:attrName>style.visibility</p:attrName>
                                        </p:attrNameLst>
                                      </p:cBhvr>
                                      <p:to>
                                        <p:strVal val="visible"/>
                                      </p:to>
                                    </p:set>
                                    <p:animEffect transition="in" filter="wipe(up)">
                                      <p:cBhvr>
                                        <p:cTn id="23" dur="500"/>
                                        <p:tgtEl>
                                          <p:spTgt spid="361597">
                                            <p:txEl>
                                              <p:pRg st="3" end="3"/>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61597">
                                            <p:txEl>
                                              <p:pRg st="4" end="4"/>
                                            </p:txEl>
                                          </p:spTgt>
                                        </p:tgtEl>
                                        <p:attrNameLst>
                                          <p:attrName>style.visibility</p:attrName>
                                        </p:attrNameLst>
                                      </p:cBhvr>
                                      <p:to>
                                        <p:strVal val="visible"/>
                                      </p:to>
                                    </p:set>
                                    <p:animEffect transition="in" filter="wipe(up)">
                                      <p:cBhvr>
                                        <p:cTn id="26" dur="500"/>
                                        <p:tgtEl>
                                          <p:spTgt spid="361597">
                                            <p:txEl>
                                              <p:pRg st="4" end="4"/>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61597">
                                            <p:txEl>
                                              <p:pRg st="5" end="5"/>
                                            </p:txEl>
                                          </p:spTgt>
                                        </p:tgtEl>
                                        <p:attrNameLst>
                                          <p:attrName>style.visibility</p:attrName>
                                        </p:attrNameLst>
                                      </p:cBhvr>
                                      <p:to>
                                        <p:strVal val="visible"/>
                                      </p:to>
                                    </p:set>
                                    <p:animEffect transition="in" filter="wipe(up)">
                                      <p:cBhvr>
                                        <p:cTn id="29" dur="500"/>
                                        <p:tgtEl>
                                          <p:spTgt spid="361597">
                                            <p:txEl>
                                              <p:pRg st="5" end="5"/>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1" fill="hold" grpId="0" nodeType="clickEffect">
                                  <p:stCondLst>
                                    <p:cond delay="0"/>
                                  </p:stCondLst>
                                  <p:childTnLst>
                                    <p:set>
                                      <p:cBhvr>
                                        <p:cTn id="33" dur="1" fill="hold">
                                          <p:stCondLst>
                                            <p:cond delay="0"/>
                                          </p:stCondLst>
                                        </p:cTn>
                                        <p:tgtEl>
                                          <p:spTgt spid="361670">
                                            <p:txEl>
                                              <p:pRg st="0" end="0"/>
                                            </p:txEl>
                                          </p:spTgt>
                                        </p:tgtEl>
                                        <p:attrNameLst>
                                          <p:attrName>style.visibility</p:attrName>
                                        </p:attrNameLst>
                                      </p:cBhvr>
                                      <p:to>
                                        <p:strVal val="visible"/>
                                      </p:to>
                                    </p:set>
                                    <p:animEffect transition="in" filter="wipe(up)">
                                      <p:cBhvr>
                                        <p:cTn id="34" dur="500"/>
                                        <p:tgtEl>
                                          <p:spTgt spid="361670">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left)">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61670">
                                            <p:txEl>
                                              <p:pRg st="1" end="1"/>
                                            </p:txEl>
                                          </p:spTgt>
                                        </p:tgtEl>
                                        <p:attrNameLst>
                                          <p:attrName>style.visibility</p:attrName>
                                        </p:attrNameLst>
                                      </p:cBhvr>
                                      <p:to>
                                        <p:strVal val="visible"/>
                                      </p:to>
                                    </p:set>
                                    <p:animEffect transition="in" filter="wipe(up)">
                                      <p:cBhvr>
                                        <p:cTn id="44" dur="500"/>
                                        <p:tgtEl>
                                          <p:spTgt spid="361670">
                                            <p:txEl>
                                              <p:pRg st="1" end="1"/>
                                            </p:tx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361670">
                                            <p:txEl>
                                              <p:pRg st="2" end="2"/>
                                            </p:txEl>
                                          </p:spTgt>
                                        </p:tgtEl>
                                        <p:attrNameLst>
                                          <p:attrName>style.visibility</p:attrName>
                                        </p:attrNameLst>
                                      </p:cBhvr>
                                      <p:to>
                                        <p:strVal val="visible"/>
                                      </p:to>
                                    </p:set>
                                    <p:animEffect transition="in" filter="wipe(up)">
                                      <p:cBhvr>
                                        <p:cTn id="47" dur="500"/>
                                        <p:tgtEl>
                                          <p:spTgt spid="361670">
                                            <p:txEl>
                                              <p:pRg st="2" end="2"/>
                                            </p:txEl>
                                          </p:spTgt>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361670">
                                            <p:txEl>
                                              <p:pRg st="3" end="3"/>
                                            </p:txEl>
                                          </p:spTgt>
                                        </p:tgtEl>
                                        <p:attrNameLst>
                                          <p:attrName>style.visibility</p:attrName>
                                        </p:attrNameLst>
                                      </p:cBhvr>
                                      <p:to>
                                        <p:strVal val="visible"/>
                                      </p:to>
                                    </p:set>
                                    <p:animEffect transition="in" filter="wipe(up)">
                                      <p:cBhvr>
                                        <p:cTn id="50" dur="500"/>
                                        <p:tgtEl>
                                          <p:spTgt spid="361670">
                                            <p:txEl>
                                              <p:pRg st="3" end="3"/>
                                            </p:txEl>
                                          </p:spTgt>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361670">
                                            <p:txEl>
                                              <p:pRg st="4" end="4"/>
                                            </p:txEl>
                                          </p:spTgt>
                                        </p:tgtEl>
                                        <p:attrNameLst>
                                          <p:attrName>style.visibility</p:attrName>
                                        </p:attrNameLst>
                                      </p:cBhvr>
                                      <p:to>
                                        <p:strVal val="visible"/>
                                      </p:to>
                                    </p:set>
                                    <p:animEffect transition="in" filter="wipe(up)">
                                      <p:cBhvr>
                                        <p:cTn id="53" dur="500"/>
                                        <p:tgtEl>
                                          <p:spTgt spid="361670">
                                            <p:txEl>
                                              <p:pRg st="4" end="4"/>
                                            </p:txEl>
                                          </p:spTgt>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361670">
                                            <p:txEl>
                                              <p:pRg st="5" end="5"/>
                                            </p:txEl>
                                          </p:spTgt>
                                        </p:tgtEl>
                                        <p:attrNameLst>
                                          <p:attrName>style.visibility</p:attrName>
                                        </p:attrNameLst>
                                      </p:cBhvr>
                                      <p:to>
                                        <p:strVal val="visible"/>
                                      </p:to>
                                    </p:set>
                                    <p:animEffect transition="in" filter="wipe(up)">
                                      <p:cBhvr>
                                        <p:cTn id="56" dur="500"/>
                                        <p:tgtEl>
                                          <p:spTgt spid="361670">
                                            <p:txEl>
                                              <p:pRg st="5" end="5"/>
                                            </p:txEl>
                                          </p:spTgt>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61722">
                                            <p:txEl>
                                              <p:pRg st="0" end="0"/>
                                            </p:txEl>
                                          </p:spTgt>
                                        </p:tgtEl>
                                        <p:attrNameLst>
                                          <p:attrName>style.visibility</p:attrName>
                                        </p:attrNameLst>
                                      </p:cBhvr>
                                      <p:to>
                                        <p:strVal val="visible"/>
                                      </p:to>
                                    </p:set>
                                    <p:animEffect transition="in" filter="wipe(up)">
                                      <p:cBhvr>
                                        <p:cTn id="61" dur="500"/>
                                        <p:tgtEl>
                                          <p:spTgt spid="361722">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8" fill="hold" nodeType="clickEffect">
                                  <p:stCondLst>
                                    <p:cond delay="0"/>
                                  </p:stCondLst>
                                  <p:childTnLst>
                                    <p:set>
                                      <p:cBhvr>
                                        <p:cTn id="65" dur="1" fill="hold">
                                          <p:stCondLst>
                                            <p:cond delay="0"/>
                                          </p:stCondLst>
                                        </p:cTn>
                                        <p:tgtEl>
                                          <p:spTgt spid="8"/>
                                        </p:tgtEl>
                                        <p:attrNameLst>
                                          <p:attrName>style.visibility</p:attrName>
                                        </p:attrNameLst>
                                      </p:cBhvr>
                                      <p:to>
                                        <p:strVal val="visible"/>
                                      </p:to>
                                    </p:set>
                                    <p:animEffect transition="in" filter="wipe(left)">
                                      <p:cBhvr>
                                        <p:cTn id="66" dur="500"/>
                                        <p:tgtEl>
                                          <p:spTgt spid="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361722">
                                            <p:txEl>
                                              <p:pRg st="1" end="1"/>
                                            </p:txEl>
                                          </p:spTgt>
                                        </p:tgtEl>
                                        <p:attrNameLst>
                                          <p:attrName>style.visibility</p:attrName>
                                        </p:attrNameLst>
                                      </p:cBhvr>
                                      <p:to>
                                        <p:strVal val="visible"/>
                                      </p:to>
                                    </p:set>
                                    <p:animEffect transition="in" filter="wipe(up)">
                                      <p:cBhvr>
                                        <p:cTn id="71" dur="500"/>
                                        <p:tgtEl>
                                          <p:spTgt spid="361722">
                                            <p:txEl>
                                              <p:pRg st="1" end="1"/>
                                            </p:txEl>
                                          </p:spTgt>
                                        </p:tgtEl>
                                      </p:cBhvr>
                                    </p:animEffect>
                                  </p:childTnLst>
                                </p:cTn>
                              </p:par>
                              <p:par>
                                <p:cTn id="72" presetID="22" presetClass="entr" presetSubtype="1" fill="hold" grpId="0" nodeType="withEffect">
                                  <p:stCondLst>
                                    <p:cond delay="0"/>
                                  </p:stCondLst>
                                  <p:childTnLst>
                                    <p:set>
                                      <p:cBhvr>
                                        <p:cTn id="73" dur="1" fill="hold">
                                          <p:stCondLst>
                                            <p:cond delay="0"/>
                                          </p:stCondLst>
                                        </p:cTn>
                                        <p:tgtEl>
                                          <p:spTgt spid="361722">
                                            <p:txEl>
                                              <p:pRg st="2" end="2"/>
                                            </p:txEl>
                                          </p:spTgt>
                                        </p:tgtEl>
                                        <p:attrNameLst>
                                          <p:attrName>style.visibility</p:attrName>
                                        </p:attrNameLst>
                                      </p:cBhvr>
                                      <p:to>
                                        <p:strVal val="visible"/>
                                      </p:to>
                                    </p:set>
                                    <p:animEffect transition="in" filter="wipe(up)">
                                      <p:cBhvr>
                                        <p:cTn id="74" dur="500"/>
                                        <p:tgtEl>
                                          <p:spTgt spid="361722">
                                            <p:txEl>
                                              <p:pRg st="2" end="2"/>
                                            </p:txEl>
                                          </p:spTgt>
                                        </p:tgtEl>
                                      </p:cBhvr>
                                    </p:animEffect>
                                  </p:childTnLst>
                                </p:cTn>
                              </p:par>
                              <p:par>
                                <p:cTn id="75" presetID="22" presetClass="entr" presetSubtype="1" fill="hold" grpId="0" nodeType="withEffect">
                                  <p:stCondLst>
                                    <p:cond delay="0"/>
                                  </p:stCondLst>
                                  <p:childTnLst>
                                    <p:set>
                                      <p:cBhvr>
                                        <p:cTn id="76" dur="1" fill="hold">
                                          <p:stCondLst>
                                            <p:cond delay="0"/>
                                          </p:stCondLst>
                                        </p:cTn>
                                        <p:tgtEl>
                                          <p:spTgt spid="361722">
                                            <p:txEl>
                                              <p:pRg st="3" end="3"/>
                                            </p:txEl>
                                          </p:spTgt>
                                        </p:tgtEl>
                                        <p:attrNameLst>
                                          <p:attrName>style.visibility</p:attrName>
                                        </p:attrNameLst>
                                      </p:cBhvr>
                                      <p:to>
                                        <p:strVal val="visible"/>
                                      </p:to>
                                    </p:set>
                                    <p:animEffect transition="in" filter="wipe(up)">
                                      <p:cBhvr>
                                        <p:cTn id="77" dur="500"/>
                                        <p:tgtEl>
                                          <p:spTgt spid="361722">
                                            <p:txEl>
                                              <p:pRg st="3" end="3"/>
                                            </p:txEl>
                                          </p:spTgt>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361722">
                                            <p:txEl>
                                              <p:pRg st="4" end="4"/>
                                            </p:txEl>
                                          </p:spTgt>
                                        </p:tgtEl>
                                        <p:attrNameLst>
                                          <p:attrName>style.visibility</p:attrName>
                                        </p:attrNameLst>
                                      </p:cBhvr>
                                      <p:to>
                                        <p:strVal val="visible"/>
                                      </p:to>
                                    </p:set>
                                    <p:animEffect transition="in" filter="wipe(up)">
                                      <p:cBhvr>
                                        <p:cTn id="80" dur="500"/>
                                        <p:tgtEl>
                                          <p:spTgt spid="361722">
                                            <p:txEl>
                                              <p:pRg st="4" end="4"/>
                                            </p:tx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361722">
                                            <p:txEl>
                                              <p:pRg st="5" end="5"/>
                                            </p:txEl>
                                          </p:spTgt>
                                        </p:tgtEl>
                                        <p:attrNameLst>
                                          <p:attrName>style.visibility</p:attrName>
                                        </p:attrNameLst>
                                      </p:cBhvr>
                                      <p:to>
                                        <p:strVal val="visible"/>
                                      </p:to>
                                    </p:set>
                                    <p:animEffect transition="in" filter="wipe(up)">
                                      <p:cBhvr>
                                        <p:cTn id="83" dur="500"/>
                                        <p:tgtEl>
                                          <p:spTgt spid="36172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97" grpId="0" build="allAtOnce" autoUpdateAnimBg="0"/>
      <p:bldP spid="361670" grpId="0" build="allAtOnce" autoUpdateAnimBg="0"/>
      <p:bldP spid="361722" grpId="0" uiExpand="1"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ChangeArrowheads="1"/>
          </p:cNvSpPr>
          <p:nvPr/>
        </p:nvSpPr>
        <p:spPr bwMode="auto">
          <a:xfrm>
            <a:off x="5192713" y="2905125"/>
            <a:ext cx="2819400" cy="2057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zh-CN" altLang="en-US" b="1" dirty="0">
                <a:latin typeface="楷体" panose="02010609060101010101" pitchFamily="49" charset="-122"/>
                <a:ea typeface="楷体" panose="02010609060101010101" pitchFamily="49" charset="-122"/>
              </a:rPr>
              <a:t>内存</a:t>
            </a:r>
          </a:p>
        </p:txBody>
      </p:sp>
      <p:sp>
        <p:nvSpPr>
          <p:cNvPr id="345091" name="Rectangle 3"/>
          <p:cNvSpPr>
            <a:spLocks noChangeArrowheads="1"/>
          </p:cNvSpPr>
          <p:nvPr/>
        </p:nvSpPr>
        <p:spPr bwMode="auto">
          <a:xfrm>
            <a:off x="5192713" y="1268413"/>
            <a:ext cx="2819400" cy="12192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zh-CN" altLang="en-US" b="1" dirty="0">
                <a:latin typeface="楷体" panose="02010609060101010101" pitchFamily="49" charset="-122"/>
                <a:ea typeface="楷体" panose="02010609060101010101" pitchFamily="49" charset="-122"/>
              </a:rPr>
              <a:t>外存</a:t>
            </a:r>
          </a:p>
        </p:txBody>
      </p:sp>
      <p:sp>
        <p:nvSpPr>
          <p:cNvPr id="345092" name="Rectangle 4"/>
          <p:cNvSpPr>
            <a:spLocks noGrp="1" noChangeArrowheads="1"/>
          </p:cNvSpPr>
          <p:nvPr>
            <p:ph type="title"/>
          </p:nvPr>
        </p:nvSpPr>
        <p:spPr>
          <a:solidFill>
            <a:srgbClr val="002060"/>
          </a:solidFill>
        </p:spPr>
        <p:txBody>
          <a:bodyPr/>
          <a:lstStyle/>
          <a:p>
            <a:r>
              <a:rPr lang="zh-CN" altLang="en-US" dirty="0"/>
              <a:t>各级调度之间的关系</a:t>
            </a:r>
          </a:p>
        </p:txBody>
      </p:sp>
      <p:sp>
        <p:nvSpPr>
          <p:cNvPr id="345093" name="Oval 5"/>
          <p:cNvSpPr>
            <a:spLocks noChangeArrowheads="1"/>
          </p:cNvSpPr>
          <p:nvPr/>
        </p:nvSpPr>
        <p:spPr bwMode="auto">
          <a:xfrm>
            <a:off x="1919288" y="2335213"/>
            <a:ext cx="914400" cy="914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楷体" panose="02010609060101010101" pitchFamily="49" charset="-122"/>
                <a:ea typeface="楷体" panose="02010609060101010101" pitchFamily="49" charset="-122"/>
              </a:rPr>
              <a:t>提交</a:t>
            </a:r>
          </a:p>
          <a:p>
            <a:pPr algn="ctr"/>
            <a:r>
              <a:rPr lang="zh-CN" altLang="en-US" b="1" dirty="0">
                <a:latin typeface="楷体" panose="02010609060101010101" pitchFamily="49" charset="-122"/>
                <a:ea typeface="楷体" panose="02010609060101010101" pitchFamily="49" charset="-122"/>
              </a:rPr>
              <a:t>状态</a:t>
            </a:r>
          </a:p>
        </p:txBody>
      </p:sp>
      <p:sp>
        <p:nvSpPr>
          <p:cNvPr id="345094" name="Oval 6"/>
          <p:cNvSpPr>
            <a:spLocks noChangeArrowheads="1"/>
          </p:cNvSpPr>
          <p:nvPr/>
        </p:nvSpPr>
        <p:spPr bwMode="auto">
          <a:xfrm>
            <a:off x="3246438" y="2335213"/>
            <a:ext cx="914400" cy="914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楷体" panose="02010609060101010101" pitchFamily="49" charset="-122"/>
                <a:ea typeface="楷体" panose="02010609060101010101" pitchFamily="49" charset="-122"/>
              </a:rPr>
              <a:t>收容</a:t>
            </a:r>
          </a:p>
          <a:p>
            <a:pPr algn="ctr"/>
            <a:r>
              <a:rPr lang="zh-CN" altLang="en-US" b="1">
                <a:latin typeface="楷体" panose="02010609060101010101" pitchFamily="49" charset="-122"/>
                <a:ea typeface="楷体" panose="02010609060101010101" pitchFamily="49" charset="-122"/>
              </a:rPr>
              <a:t>状态</a:t>
            </a:r>
          </a:p>
        </p:txBody>
      </p:sp>
      <p:sp>
        <p:nvSpPr>
          <p:cNvPr id="345095" name="Oval 7"/>
          <p:cNvSpPr>
            <a:spLocks noChangeArrowheads="1"/>
          </p:cNvSpPr>
          <p:nvPr/>
        </p:nvSpPr>
        <p:spPr bwMode="auto">
          <a:xfrm>
            <a:off x="6183313" y="3963988"/>
            <a:ext cx="914400" cy="914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t>running</a:t>
            </a:r>
            <a:endParaRPr lang="zh-CN" altLang="en-US" sz="1800" b="1" dirty="0"/>
          </a:p>
        </p:txBody>
      </p:sp>
      <p:sp>
        <p:nvSpPr>
          <p:cNvPr id="345096" name="Oval 8"/>
          <p:cNvSpPr>
            <a:spLocks noChangeArrowheads="1"/>
          </p:cNvSpPr>
          <p:nvPr/>
        </p:nvSpPr>
        <p:spPr bwMode="auto">
          <a:xfrm>
            <a:off x="6996113" y="3057525"/>
            <a:ext cx="914400" cy="914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t>waiting</a:t>
            </a:r>
            <a:endParaRPr lang="zh-CN" altLang="en-US" sz="1800" b="1" dirty="0"/>
          </a:p>
        </p:txBody>
      </p:sp>
      <p:sp>
        <p:nvSpPr>
          <p:cNvPr id="345097" name="Oval 9"/>
          <p:cNvSpPr>
            <a:spLocks noChangeArrowheads="1"/>
          </p:cNvSpPr>
          <p:nvPr/>
        </p:nvSpPr>
        <p:spPr bwMode="auto">
          <a:xfrm>
            <a:off x="5286375" y="3057525"/>
            <a:ext cx="914400" cy="914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t>ready</a:t>
            </a:r>
            <a:endParaRPr lang="zh-CN" altLang="en-US" sz="1800" b="1" dirty="0"/>
          </a:p>
        </p:txBody>
      </p:sp>
      <p:sp>
        <p:nvSpPr>
          <p:cNvPr id="345098" name="Oval 10"/>
          <p:cNvSpPr>
            <a:spLocks noChangeArrowheads="1"/>
          </p:cNvSpPr>
          <p:nvPr/>
        </p:nvSpPr>
        <p:spPr bwMode="auto">
          <a:xfrm>
            <a:off x="6996113" y="1420813"/>
            <a:ext cx="914400" cy="914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t>Swapped</a:t>
            </a:r>
          </a:p>
          <a:p>
            <a:pPr algn="ctr"/>
            <a:r>
              <a:rPr lang="en-US" altLang="zh-CN" sz="1800" b="1" dirty="0"/>
              <a:t>waiting</a:t>
            </a:r>
            <a:endParaRPr lang="zh-CN" altLang="en-US" sz="1800" b="1" dirty="0"/>
          </a:p>
        </p:txBody>
      </p:sp>
      <p:sp>
        <p:nvSpPr>
          <p:cNvPr id="345099" name="Oval 11"/>
          <p:cNvSpPr>
            <a:spLocks noChangeArrowheads="1"/>
          </p:cNvSpPr>
          <p:nvPr/>
        </p:nvSpPr>
        <p:spPr bwMode="auto">
          <a:xfrm>
            <a:off x="5286375" y="1420813"/>
            <a:ext cx="914400" cy="914400"/>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t>Swapped</a:t>
            </a:r>
          </a:p>
          <a:p>
            <a:pPr algn="ctr"/>
            <a:r>
              <a:rPr lang="en-US" altLang="zh-CN" sz="1800" b="1" dirty="0"/>
              <a:t>ready</a:t>
            </a:r>
            <a:endParaRPr lang="zh-CN" altLang="en-US" sz="1800" b="1" dirty="0"/>
          </a:p>
        </p:txBody>
      </p:sp>
      <p:sp>
        <p:nvSpPr>
          <p:cNvPr id="345100" name="Oval 12"/>
          <p:cNvSpPr>
            <a:spLocks noChangeArrowheads="1"/>
          </p:cNvSpPr>
          <p:nvPr/>
        </p:nvSpPr>
        <p:spPr bwMode="auto">
          <a:xfrm>
            <a:off x="9156700" y="3968751"/>
            <a:ext cx="1349790" cy="900113"/>
          </a:xfrm>
          <a:prstGeom prst="ellipse">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800" b="1" dirty="0"/>
              <a:t>terminated</a:t>
            </a:r>
            <a:endParaRPr lang="zh-CN" altLang="en-US" sz="1800" b="1" dirty="0"/>
          </a:p>
        </p:txBody>
      </p:sp>
      <p:sp>
        <p:nvSpPr>
          <p:cNvPr id="345101" name="Rectangle 13"/>
          <p:cNvSpPr>
            <a:spLocks noChangeArrowheads="1"/>
          </p:cNvSpPr>
          <p:nvPr/>
        </p:nvSpPr>
        <p:spPr bwMode="auto">
          <a:xfrm>
            <a:off x="5195888" y="5232400"/>
            <a:ext cx="1536700" cy="515938"/>
          </a:xfrm>
          <a:prstGeom prst="rect">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latin typeface="楷体" panose="02010609060101010101" pitchFamily="49" charset="-122"/>
                <a:ea typeface="楷体" panose="02010609060101010101" pitchFamily="49" charset="-122"/>
              </a:rPr>
              <a:t>进程调度</a:t>
            </a:r>
          </a:p>
        </p:txBody>
      </p:sp>
      <p:sp>
        <p:nvSpPr>
          <p:cNvPr id="345102" name="Rectangle 14"/>
          <p:cNvSpPr>
            <a:spLocks noChangeArrowheads="1"/>
          </p:cNvSpPr>
          <p:nvPr/>
        </p:nvSpPr>
        <p:spPr bwMode="auto">
          <a:xfrm>
            <a:off x="3592513" y="3887789"/>
            <a:ext cx="1447800" cy="485775"/>
          </a:xfrm>
          <a:prstGeom prst="rect">
            <a:avLst/>
          </a:prstGeom>
          <a:solidFill>
            <a:srgbClr val="0000FF"/>
          </a:solidFill>
          <a:ln w="12700">
            <a:solidFill>
              <a:schemeClr val="tx1"/>
            </a:solidFill>
            <a:miter lim="800000"/>
            <a:headEnd type="none" w="sm" len="sm"/>
            <a:tailEnd type="none" w="sm" len="sm"/>
          </a:ln>
          <a:effectLst/>
        </p:spPr>
        <p:txBody>
          <a:bodyPr wrap="none" anchor="ctr"/>
          <a:lstStyle/>
          <a:p>
            <a:pPr algn="ctr"/>
            <a:r>
              <a:rPr lang="zh-CN" altLang="en-US" b="1" dirty="0">
                <a:solidFill>
                  <a:schemeClr val="bg1"/>
                </a:solidFill>
                <a:latin typeface="楷体" panose="02010609060101010101" pitchFamily="49" charset="-122"/>
                <a:ea typeface="楷体" panose="02010609060101010101" pitchFamily="49" charset="-122"/>
              </a:rPr>
              <a:t>作业调度</a:t>
            </a:r>
          </a:p>
        </p:txBody>
      </p:sp>
      <p:sp>
        <p:nvSpPr>
          <p:cNvPr id="345103" name="Rectangle 15"/>
          <p:cNvSpPr>
            <a:spLocks noChangeArrowheads="1"/>
          </p:cNvSpPr>
          <p:nvPr/>
        </p:nvSpPr>
        <p:spPr bwMode="auto">
          <a:xfrm>
            <a:off x="8697913" y="2484438"/>
            <a:ext cx="1447800" cy="495300"/>
          </a:xfrm>
          <a:prstGeom prst="rect">
            <a:avLst/>
          </a:prstGeom>
          <a:solidFill>
            <a:srgbClr val="FF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dirty="0">
                <a:latin typeface="楷体" panose="02010609060101010101" pitchFamily="49" charset="-122"/>
                <a:ea typeface="楷体" panose="02010609060101010101" pitchFamily="49" charset="-122"/>
              </a:rPr>
              <a:t>交换</a:t>
            </a:r>
          </a:p>
        </p:txBody>
      </p:sp>
      <p:cxnSp>
        <p:nvCxnSpPr>
          <p:cNvPr id="345104" name="AutoShape 16"/>
          <p:cNvCxnSpPr>
            <a:cxnSpLocks noChangeShapeType="1"/>
            <a:stCxn id="345093" idx="6"/>
            <a:endCxn id="345094" idx="2"/>
          </p:cNvCxnSpPr>
          <p:nvPr/>
        </p:nvCxnSpPr>
        <p:spPr bwMode="auto">
          <a:xfrm>
            <a:off x="2833688" y="2792413"/>
            <a:ext cx="412750"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5105" name="AutoShape 17"/>
          <p:cNvCxnSpPr>
            <a:cxnSpLocks noChangeShapeType="1"/>
            <a:stCxn id="345094" idx="6"/>
            <a:endCxn id="345097" idx="2"/>
          </p:cNvCxnSpPr>
          <p:nvPr/>
        </p:nvCxnSpPr>
        <p:spPr bwMode="auto">
          <a:xfrm>
            <a:off x="4160839" y="2792413"/>
            <a:ext cx="1125537" cy="722312"/>
          </a:xfrm>
          <a:prstGeom prst="bentConnector3">
            <a:avLst>
              <a:gd name="adj1" fmla="val 49931"/>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5106" name="AutoShape 18"/>
          <p:cNvCxnSpPr>
            <a:cxnSpLocks noChangeShapeType="1"/>
            <a:stCxn id="345096" idx="2"/>
            <a:endCxn id="345097" idx="6"/>
          </p:cNvCxnSpPr>
          <p:nvPr/>
        </p:nvCxnSpPr>
        <p:spPr bwMode="auto">
          <a:xfrm flipH="1">
            <a:off x="6200775" y="3514725"/>
            <a:ext cx="795338" cy="0"/>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5107" name="AutoShape 19"/>
          <p:cNvCxnSpPr>
            <a:cxnSpLocks noChangeShapeType="1"/>
            <a:stCxn id="345095" idx="7"/>
            <a:endCxn id="345096" idx="3"/>
          </p:cNvCxnSpPr>
          <p:nvPr/>
        </p:nvCxnSpPr>
        <p:spPr bwMode="auto">
          <a:xfrm flipV="1">
            <a:off x="6964363" y="3838576"/>
            <a:ext cx="165100" cy="258763"/>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5108" name="AutoShape 20"/>
          <p:cNvCxnSpPr>
            <a:cxnSpLocks noChangeShapeType="1"/>
            <a:stCxn id="345097" idx="5"/>
            <a:endCxn id="345095" idx="1"/>
          </p:cNvCxnSpPr>
          <p:nvPr/>
        </p:nvCxnSpPr>
        <p:spPr bwMode="auto">
          <a:xfrm>
            <a:off x="6067425" y="3838576"/>
            <a:ext cx="249238" cy="258763"/>
          </a:xfrm>
          <a:prstGeom prst="straightConnector1">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5109" name="AutoShape 21"/>
          <p:cNvCxnSpPr>
            <a:cxnSpLocks noChangeShapeType="1"/>
            <a:stCxn id="345095" idx="2"/>
            <a:endCxn id="345097" idx="4"/>
          </p:cNvCxnSpPr>
          <p:nvPr/>
        </p:nvCxnSpPr>
        <p:spPr bwMode="auto">
          <a:xfrm flipH="1" flipV="1">
            <a:off x="5743575" y="3971926"/>
            <a:ext cx="439738" cy="449263"/>
          </a:xfrm>
          <a:prstGeom prst="straightConnector1">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5110" name="AutoShape 22"/>
          <p:cNvCxnSpPr>
            <a:cxnSpLocks noChangeShapeType="1"/>
            <a:stCxn id="345099" idx="4"/>
            <a:endCxn id="345097" idx="0"/>
          </p:cNvCxnSpPr>
          <p:nvPr/>
        </p:nvCxnSpPr>
        <p:spPr bwMode="auto">
          <a:xfrm>
            <a:off x="5743575" y="2335213"/>
            <a:ext cx="0" cy="722312"/>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5111" name="AutoShape 23"/>
          <p:cNvCxnSpPr>
            <a:cxnSpLocks noChangeShapeType="1"/>
            <a:stCxn id="345098" idx="4"/>
            <a:endCxn id="345096" idx="0"/>
          </p:cNvCxnSpPr>
          <p:nvPr/>
        </p:nvCxnSpPr>
        <p:spPr bwMode="auto">
          <a:xfrm>
            <a:off x="7453313" y="2335213"/>
            <a:ext cx="0" cy="722312"/>
          </a:xfrm>
          <a:prstGeom prst="straightConnector1">
            <a:avLst/>
          </a:prstGeom>
          <a:noFill/>
          <a:ln w="2857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5112" name="AutoShape 24"/>
          <p:cNvCxnSpPr>
            <a:cxnSpLocks noChangeShapeType="1"/>
            <a:stCxn id="345095" idx="6"/>
            <a:endCxn id="345100" idx="2"/>
          </p:cNvCxnSpPr>
          <p:nvPr/>
        </p:nvCxnSpPr>
        <p:spPr bwMode="auto">
          <a:xfrm flipV="1">
            <a:off x="7097714" y="4418808"/>
            <a:ext cx="2058987" cy="2381"/>
          </a:xfrm>
          <a:prstGeom prst="straightConnector1">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5113" name="AutoShape 25"/>
          <p:cNvCxnSpPr>
            <a:cxnSpLocks noChangeShapeType="1"/>
            <a:stCxn id="345102" idx="0"/>
          </p:cNvCxnSpPr>
          <p:nvPr/>
        </p:nvCxnSpPr>
        <p:spPr bwMode="auto">
          <a:xfrm flipV="1">
            <a:off x="4316413" y="2757488"/>
            <a:ext cx="158750" cy="1130300"/>
          </a:xfrm>
          <a:prstGeom prst="straightConnector1">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114" name="Line 26"/>
          <p:cNvSpPr>
            <a:spLocks noChangeShapeType="1"/>
          </p:cNvSpPr>
          <p:nvPr/>
        </p:nvSpPr>
        <p:spPr bwMode="auto">
          <a:xfrm flipV="1">
            <a:off x="5961063" y="4197350"/>
            <a:ext cx="0" cy="1035050"/>
          </a:xfrm>
          <a:prstGeom prst="line">
            <a:avLst/>
          </a:prstGeom>
          <a:noFill/>
          <a:ln w="38100">
            <a:solidFill>
              <a:srgbClr val="00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45115" name="AutoShape 27"/>
          <p:cNvCxnSpPr>
            <a:cxnSpLocks noChangeShapeType="1"/>
            <a:stCxn id="345103" idx="1"/>
          </p:cNvCxnSpPr>
          <p:nvPr/>
        </p:nvCxnSpPr>
        <p:spPr bwMode="auto">
          <a:xfrm flipH="1" flipV="1">
            <a:off x="7445375" y="2632076"/>
            <a:ext cx="1252538" cy="100013"/>
          </a:xfrm>
          <a:prstGeom prst="straightConnector1">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5116" name="AutoShape 28"/>
          <p:cNvCxnSpPr>
            <a:cxnSpLocks noChangeShapeType="1"/>
            <a:stCxn id="345103" idx="1"/>
          </p:cNvCxnSpPr>
          <p:nvPr/>
        </p:nvCxnSpPr>
        <p:spPr bwMode="auto">
          <a:xfrm flipH="1">
            <a:off x="5691189" y="2732089"/>
            <a:ext cx="3006725" cy="34925"/>
          </a:xfrm>
          <a:prstGeom prst="straightConnector1">
            <a:avLst/>
          </a:prstGeom>
          <a:noFill/>
          <a:ln w="38100">
            <a:solidFill>
              <a:srgbClr val="CC66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45117" name="Line 29"/>
          <p:cNvSpPr>
            <a:spLocks noChangeShapeType="1"/>
          </p:cNvSpPr>
          <p:nvPr/>
        </p:nvSpPr>
        <p:spPr bwMode="auto">
          <a:xfrm flipH="1" flipV="1">
            <a:off x="8256588" y="4422775"/>
            <a:ext cx="44450" cy="1709738"/>
          </a:xfrm>
          <a:prstGeom prst="line">
            <a:avLst/>
          </a:prstGeom>
          <a:noFill/>
          <a:ln w="38100">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cxnSp>
        <p:nvCxnSpPr>
          <p:cNvPr id="345118" name="AutoShape 30"/>
          <p:cNvCxnSpPr>
            <a:cxnSpLocks noChangeShapeType="1"/>
            <a:stCxn id="345102" idx="2"/>
            <a:endCxn id="345117" idx="0"/>
          </p:cNvCxnSpPr>
          <p:nvPr/>
        </p:nvCxnSpPr>
        <p:spPr bwMode="auto">
          <a:xfrm rot="16200000" flipH="1">
            <a:off x="5418933" y="3271045"/>
            <a:ext cx="1779587" cy="3984625"/>
          </a:xfrm>
          <a:prstGeom prst="curvedConnector3">
            <a:avLst>
              <a:gd name="adj1" fmla="val 111597"/>
            </a:avLst>
          </a:prstGeom>
          <a:noFill/>
          <a:ln w="381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灯片编号占位符 3">
            <a:extLst>
              <a:ext uri="{FF2B5EF4-FFF2-40B4-BE49-F238E27FC236}">
                <a16:creationId xmlns:a16="http://schemas.microsoft.com/office/drawing/2014/main" id="{D0417F14-0142-159E-384E-AEF8E225BBD7}"/>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4</a:t>
            </a:fld>
            <a:endParaRPr lang="en-US" altLang="zh-CN" dirty="0"/>
          </a:p>
        </p:txBody>
      </p:sp>
    </p:spTree>
    <p:extLst>
      <p:ext uri="{BB962C8B-B14F-4D97-AF65-F5344CB8AC3E}">
        <p14:creationId xmlns:p14="http://schemas.microsoft.com/office/powerpoint/2010/main" val="2429900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5102"/>
                                        </p:tgtEl>
                                        <p:attrNameLst>
                                          <p:attrName>style.visibility</p:attrName>
                                        </p:attrNameLst>
                                      </p:cBhvr>
                                      <p:to>
                                        <p:strVal val="visible"/>
                                      </p:to>
                                    </p:set>
                                    <p:animEffect transition="in" filter="wipe(left)">
                                      <p:cBhvr>
                                        <p:cTn id="7" dur="500"/>
                                        <p:tgtEl>
                                          <p:spTgt spid="34510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45113"/>
                                        </p:tgtEl>
                                        <p:attrNameLst>
                                          <p:attrName>style.visibility</p:attrName>
                                        </p:attrNameLst>
                                      </p:cBhvr>
                                      <p:to>
                                        <p:strVal val="visible"/>
                                      </p:to>
                                    </p:set>
                                    <p:animEffect transition="in" filter="wipe(down)">
                                      <p:cBhvr>
                                        <p:cTn id="11" dur="500"/>
                                        <p:tgtEl>
                                          <p:spTgt spid="345113"/>
                                        </p:tgtEl>
                                      </p:cBhvr>
                                    </p:animEffect>
                                  </p:childTnLst>
                                </p:cTn>
                              </p:par>
                              <p:par>
                                <p:cTn id="12" presetID="22" presetClass="entr" presetSubtype="1" fill="hold" nodeType="withEffect">
                                  <p:stCondLst>
                                    <p:cond delay="0"/>
                                  </p:stCondLst>
                                  <p:childTnLst>
                                    <p:set>
                                      <p:cBhvr>
                                        <p:cTn id="13" dur="1" fill="hold">
                                          <p:stCondLst>
                                            <p:cond delay="0"/>
                                          </p:stCondLst>
                                        </p:cTn>
                                        <p:tgtEl>
                                          <p:spTgt spid="345118"/>
                                        </p:tgtEl>
                                        <p:attrNameLst>
                                          <p:attrName>style.visibility</p:attrName>
                                        </p:attrNameLst>
                                      </p:cBhvr>
                                      <p:to>
                                        <p:strVal val="visible"/>
                                      </p:to>
                                    </p:set>
                                    <p:animEffect transition="in" filter="wipe(up)">
                                      <p:cBhvr>
                                        <p:cTn id="14" dur="500"/>
                                        <p:tgtEl>
                                          <p:spTgt spid="345118"/>
                                        </p:tgtEl>
                                      </p:cBhvr>
                                    </p:animEffect>
                                  </p:childTnLst>
                                </p:cTn>
                              </p:par>
                            </p:childTnLst>
                          </p:cTn>
                        </p:par>
                        <p:par>
                          <p:cTn id="15" fill="hold" nodeType="afterGroup">
                            <p:stCondLst>
                              <p:cond delay="1000"/>
                            </p:stCondLst>
                            <p:childTnLst>
                              <p:par>
                                <p:cTn id="16" presetID="22" presetClass="entr" presetSubtype="4" fill="hold" grpId="0" nodeType="afterEffect">
                                  <p:stCondLst>
                                    <p:cond delay="0"/>
                                  </p:stCondLst>
                                  <p:childTnLst>
                                    <p:set>
                                      <p:cBhvr>
                                        <p:cTn id="17" dur="1" fill="hold">
                                          <p:stCondLst>
                                            <p:cond delay="0"/>
                                          </p:stCondLst>
                                        </p:cTn>
                                        <p:tgtEl>
                                          <p:spTgt spid="345117"/>
                                        </p:tgtEl>
                                        <p:attrNameLst>
                                          <p:attrName>style.visibility</p:attrName>
                                        </p:attrNameLst>
                                      </p:cBhvr>
                                      <p:to>
                                        <p:strVal val="visible"/>
                                      </p:to>
                                    </p:set>
                                    <p:animEffect transition="in" filter="wipe(down)">
                                      <p:cBhvr>
                                        <p:cTn id="18" dur="500"/>
                                        <p:tgtEl>
                                          <p:spTgt spid="3451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45101"/>
                                        </p:tgtEl>
                                        <p:attrNameLst>
                                          <p:attrName>style.visibility</p:attrName>
                                        </p:attrNameLst>
                                      </p:cBhvr>
                                      <p:to>
                                        <p:strVal val="visible"/>
                                      </p:to>
                                    </p:set>
                                    <p:animEffect transition="in" filter="wipe(left)">
                                      <p:cBhvr>
                                        <p:cTn id="23" dur="500"/>
                                        <p:tgtEl>
                                          <p:spTgt spid="345101"/>
                                        </p:tgtEl>
                                      </p:cBhvr>
                                    </p:animEffect>
                                  </p:childTnLst>
                                </p:cTn>
                              </p:par>
                            </p:childTnLst>
                          </p:cTn>
                        </p:par>
                        <p:par>
                          <p:cTn id="24" fill="hold">
                            <p:stCondLst>
                              <p:cond delay="500"/>
                            </p:stCondLst>
                            <p:childTnLst>
                              <p:par>
                                <p:cTn id="25" presetID="22" presetClass="entr" presetSubtype="4" fill="hold" grpId="0" nodeType="afterEffect">
                                  <p:stCondLst>
                                    <p:cond delay="0"/>
                                  </p:stCondLst>
                                  <p:childTnLst>
                                    <p:set>
                                      <p:cBhvr>
                                        <p:cTn id="26" dur="1" fill="hold">
                                          <p:stCondLst>
                                            <p:cond delay="0"/>
                                          </p:stCondLst>
                                        </p:cTn>
                                        <p:tgtEl>
                                          <p:spTgt spid="345114"/>
                                        </p:tgtEl>
                                        <p:attrNameLst>
                                          <p:attrName>style.visibility</p:attrName>
                                        </p:attrNameLst>
                                      </p:cBhvr>
                                      <p:to>
                                        <p:strVal val="visible"/>
                                      </p:to>
                                    </p:set>
                                    <p:animEffect transition="in" filter="wipe(down)">
                                      <p:cBhvr>
                                        <p:cTn id="27" dur="500"/>
                                        <p:tgtEl>
                                          <p:spTgt spid="34511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45103"/>
                                        </p:tgtEl>
                                        <p:attrNameLst>
                                          <p:attrName>style.visibility</p:attrName>
                                        </p:attrNameLst>
                                      </p:cBhvr>
                                      <p:to>
                                        <p:strVal val="visible"/>
                                      </p:to>
                                    </p:set>
                                    <p:animEffect transition="in" filter="wipe(left)">
                                      <p:cBhvr>
                                        <p:cTn id="32" dur="500"/>
                                        <p:tgtEl>
                                          <p:spTgt spid="345103"/>
                                        </p:tgtEl>
                                      </p:cBhvr>
                                    </p:animEffect>
                                  </p:childTnLst>
                                </p:cTn>
                              </p:par>
                            </p:childTnLst>
                          </p:cTn>
                        </p:par>
                        <p:par>
                          <p:cTn id="33" fill="hold" nodeType="afterGroup">
                            <p:stCondLst>
                              <p:cond delay="500"/>
                            </p:stCondLst>
                            <p:childTnLst>
                              <p:par>
                                <p:cTn id="34" presetID="22" presetClass="entr" presetSubtype="2" fill="hold" nodeType="afterEffect">
                                  <p:stCondLst>
                                    <p:cond delay="0"/>
                                  </p:stCondLst>
                                  <p:childTnLst>
                                    <p:set>
                                      <p:cBhvr>
                                        <p:cTn id="35" dur="1" fill="hold">
                                          <p:stCondLst>
                                            <p:cond delay="0"/>
                                          </p:stCondLst>
                                        </p:cTn>
                                        <p:tgtEl>
                                          <p:spTgt spid="345115"/>
                                        </p:tgtEl>
                                        <p:attrNameLst>
                                          <p:attrName>style.visibility</p:attrName>
                                        </p:attrNameLst>
                                      </p:cBhvr>
                                      <p:to>
                                        <p:strVal val="visible"/>
                                      </p:to>
                                    </p:set>
                                    <p:animEffect transition="in" filter="wipe(right)">
                                      <p:cBhvr>
                                        <p:cTn id="36" dur="500"/>
                                        <p:tgtEl>
                                          <p:spTgt spid="345115"/>
                                        </p:tgtEl>
                                      </p:cBhvr>
                                    </p:animEffect>
                                  </p:childTnLst>
                                </p:cTn>
                              </p:par>
                              <p:par>
                                <p:cTn id="37" presetID="22" presetClass="entr" presetSubtype="2" fill="hold" nodeType="withEffect">
                                  <p:stCondLst>
                                    <p:cond delay="0"/>
                                  </p:stCondLst>
                                  <p:childTnLst>
                                    <p:set>
                                      <p:cBhvr>
                                        <p:cTn id="38" dur="1" fill="hold">
                                          <p:stCondLst>
                                            <p:cond delay="0"/>
                                          </p:stCondLst>
                                        </p:cTn>
                                        <p:tgtEl>
                                          <p:spTgt spid="345116"/>
                                        </p:tgtEl>
                                        <p:attrNameLst>
                                          <p:attrName>style.visibility</p:attrName>
                                        </p:attrNameLst>
                                      </p:cBhvr>
                                      <p:to>
                                        <p:strVal val="visible"/>
                                      </p:to>
                                    </p:set>
                                    <p:animEffect transition="in" filter="wipe(right)">
                                      <p:cBhvr>
                                        <p:cTn id="39" dur="500"/>
                                        <p:tgtEl>
                                          <p:spTgt spid="345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101" grpId="0" animBg="1"/>
      <p:bldP spid="345102" grpId="0" animBg="1"/>
      <p:bldP spid="345103" grpId="0" animBg="1"/>
      <p:bldP spid="345114" grpId="0" animBg="1"/>
      <p:bldP spid="34511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solidFill>
            <a:srgbClr val="002060"/>
          </a:solidFill>
        </p:spPr>
        <p:txBody>
          <a:bodyPr>
            <a:normAutofit/>
          </a:bodyPr>
          <a:lstStyle/>
          <a:p>
            <a:r>
              <a:rPr lang="en-US" altLang="zh-CN" sz="2800" dirty="0"/>
              <a:t>Turnaround Time Varies With The Time Quantum</a:t>
            </a:r>
            <a:endParaRPr lang="zh-CN" altLang="en-US" sz="2800" dirty="0"/>
          </a:p>
        </p:txBody>
      </p:sp>
      <p:pic>
        <p:nvPicPr>
          <p:cNvPr id="44036" name="Picture 3"/>
          <p:cNvPicPr>
            <a:picLocks noChangeAspect="1" noChangeArrowheads="1"/>
          </p:cNvPicPr>
          <p:nvPr/>
        </p:nvPicPr>
        <p:blipFill>
          <a:blip r:embed="rId3">
            <a:extLst>
              <a:ext uri="{28A0092B-C50C-407E-A947-70E740481C1C}">
                <a14:useLocalDpi xmlns:a14="http://schemas.microsoft.com/office/drawing/2010/main" val="0"/>
              </a:ext>
            </a:extLst>
          </a:blip>
          <a:srcRect l="3070" t="664" r="2834" b="887"/>
          <a:stretch>
            <a:fillRect/>
          </a:stretch>
        </p:blipFill>
        <p:spPr bwMode="auto">
          <a:xfrm>
            <a:off x="1910535" y="998539"/>
            <a:ext cx="7201250" cy="540131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ckThin">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bwMode="auto">
          <a:xfrm>
            <a:off x="6906091" y="4059071"/>
            <a:ext cx="4635514" cy="1350149"/>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altLang="zh-CN" b="1" dirty="0"/>
              <a:t>A rule of thumb is that 80% of the CPU bursts should be shorter than the time quantum.</a:t>
            </a:r>
            <a:endParaRPr lang="zh-CN" altLang="en-US" b="1" dirty="0"/>
          </a:p>
        </p:txBody>
      </p:sp>
      <p:sp>
        <p:nvSpPr>
          <p:cNvPr id="4" name="灯片编号占位符 3">
            <a:extLst>
              <a:ext uri="{FF2B5EF4-FFF2-40B4-BE49-F238E27FC236}">
                <a16:creationId xmlns:a16="http://schemas.microsoft.com/office/drawing/2014/main" id="{AD36D826-3317-77DD-CB7F-1813E8333077}"/>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40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内容占位符 31">
            <a:extLst>
              <a:ext uri="{FF2B5EF4-FFF2-40B4-BE49-F238E27FC236}">
                <a16:creationId xmlns:a16="http://schemas.microsoft.com/office/drawing/2014/main" id="{D783F96A-917B-48B6-4F1E-70A9512FB3DF}"/>
              </a:ext>
            </a:extLst>
          </p:cNvPr>
          <p:cNvPicPr>
            <a:picLocks noGrp="1" noChangeAspect="1"/>
          </p:cNvPicPr>
          <p:nvPr>
            <p:ph idx="11"/>
          </p:nvPr>
        </p:nvPicPr>
        <p:blipFill>
          <a:blip r:embed="rId2"/>
          <a:stretch>
            <a:fillRect/>
          </a:stretch>
        </p:blipFill>
        <p:spPr>
          <a:xfrm>
            <a:off x="720000" y="3780000"/>
            <a:ext cx="8356042" cy="2700337"/>
          </a:xfrm>
        </p:spPr>
      </p:pic>
      <p:graphicFrame>
        <p:nvGraphicFramePr>
          <p:cNvPr id="8" name="内容占位符 7">
            <a:extLst>
              <a:ext uri="{FF2B5EF4-FFF2-40B4-BE49-F238E27FC236}">
                <a16:creationId xmlns:a16="http://schemas.microsoft.com/office/drawing/2014/main" id="{0E8A9122-B246-6D8F-3D3C-0A9CBDA7B33E}"/>
              </a:ext>
            </a:extLst>
          </p:cNvPr>
          <p:cNvGraphicFramePr>
            <a:graphicFrameLocks noGrp="1"/>
          </p:cNvGraphicFramePr>
          <p:nvPr>
            <p:ph idx="1"/>
            <p:extLst>
              <p:ext uri="{D42A27DB-BD31-4B8C-83A1-F6EECF244321}">
                <p14:modId xmlns:p14="http://schemas.microsoft.com/office/powerpoint/2010/main" val="2495379582"/>
              </p:ext>
            </p:extLst>
          </p:nvPr>
        </p:nvGraphicFramePr>
        <p:xfrm>
          <a:off x="360363" y="908720"/>
          <a:ext cx="11556000" cy="259588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862948331"/>
                    </a:ext>
                  </a:extLst>
                </a:gridCol>
                <a:gridCol w="1980000">
                  <a:extLst>
                    <a:ext uri="{9D8B030D-6E8A-4147-A177-3AD203B41FA5}">
                      <a16:colId xmlns:a16="http://schemas.microsoft.com/office/drawing/2014/main" val="3409430354"/>
                    </a:ext>
                  </a:extLst>
                </a:gridCol>
                <a:gridCol w="1620000">
                  <a:extLst>
                    <a:ext uri="{9D8B030D-6E8A-4147-A177-3AD203B41FA5}">
                      <a16:colId xmlns:a16="http://schemas.microsoft.com/office/drawing/2014/main" val="1807366193"/>
                    </a:ext>
                  </a:extLst>
                </a:gridCol>
                <a:gridCol w="1800000">
                  <a:extLst>
                    <a:ext uri="{9D8B030D-6E8A-4147-A177-3AD203B41FA5}">
                      <a16:colId xmlns:a16="http://schemas.microsoft.com/office/drawing/2014/main" val="1346713424"/>
                    </a:ext>
                  </a:extLst>
                </a:gridCol>
                <a:gridCol w="2088000">
                  <a:extLst>
                    <a:ext uri="{9D8B030D-6E8A-4147-A177-3AD203B41FA5}">
                      <a16:colId xmlns:a16="http://schemas.microsoft.com/office/drawing/2014/main" val="1252262788"/>
                    </a:ext>
                  </a:extLst>
                </a:gridCol>
                <a:gridCol w="2988000">
                  <a:extLst>
                    <a:ext uri="{9D8B030D-6E8A-4147-A177-3AD203B41FA5}">
                      <a16:colId xmlns:a16="http://schemas.microsoft.com/office/drawing/2014/main" val="3683095704"/>
                    </a:ext>
                  </a:extLst>
                </a:gridCol>
              </a:tblGrid>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Process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CPU burst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Arrival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Waiting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Weighted 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58178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566766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B</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1-∆</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5366769"/>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4812860"/>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D</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9743264"/>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5437191"/>
                  </a:ext>
                </a:extLst>
              </a:tr>
              <a:tr h="370840">
                <a:tc gridSpan="3">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Average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6734921"/>
                  </a:ext>
                </a:extLst>
              </a:tr>
            </a:tbl>
          </a:graphicData>
        </a:graphic>
      </p:graphicFrame>
      <p:sp>
        <p:nvSpPr>
          <p:cNvPr id="3" name="灯片编号占位符 2">
            <a:extLst>
              <a:ext uri="{FF2B5EF4-FFF2-40B4-BE49-F238E27FC236}">
                <a16:creationId xmlns:a16="http://schemas.microsoft.com/office/drawing/2014/main" id="{715793FB-8A04-A2E1-2E00-6E22CE29FE3B}"/>
              </a:ext>
            </a:extLst>
          </p:cNvPr>
          <p:cNvSpPr>
            <a:spLocks noGrp="1"/>
          </p:cNvSpPr>
          <p:nvPr>
            <p:ph type="sldNum" sz="quarter" idx="10"/>
          </p:nvPr>
        </p:nvSpPr>
        <p:spPr/>
        <p:txBody>
          <a:bodyPr/>
          <a:lstStyle/>
          <a:p>
            <a:fld id="{B46DCD4B-A773-44AB-A5AF-CE3CB9FE704A}" type="slidenum">
              <a:rPr lang="en-US" altLang="zh-CN" smtClean="0"/>
              <a:pPr/>
              <a:t>41</a:t>
            </a:fld>
            <a:endParaRPr lang="en-US" altLang="zh-CN"/>
          </a:p>
        </p:txBody>
      </p:sp>
      <p:sp>
        <p:nvSpPr>
          <p:cNvPr id="2" name="标题 1">
            <a:extLst>
              <a:ext uri="{FF2B5EF4-FFF2-40B4-BE49-F238E27FC236}">
                <a16:creationId xmlns:a16="http://schemas.microsoft.com/office/drawing/2014/main" id="{09D43256-4F7F-F395-3FBF-6694A865721A}"/>
              </a:ext>
            </a:extLst>
          </p:cNvPr>
          <p:cNvSpPr>
            <a:spLocks noGrp="1"/>
          </p:cNvSpPr>
          <p:nvPr>
            <p:ph type="title"/>
          </p:nvPr>
        </p:nvSpPr>
        <p:spPr/>
        <p:txBody>
          <a:bodyPr/>
          <a:lstStyle/>
          <a:p>
            <a:r>
              <a:rPr lang="en-US" altLang="zh-CN" dirty="0"/>
              <a:t>Exercise 4  RR(q=4) </a:t>
            </a:r>
            <a:endParaRPr lang="zh-CN" altLang="en-US" dirty="0"/>
          </a:p>
        </p:txBody>
      </p:sp>
      <p:graphicFrame>
        <p:nvGraphicFramePr>
          <p:cNvPr id="9" name="内容占位符 7">
            <a:extLst>
              <a:ext uri="{FF2B5EF4-FFF2-40B4-BE49-F238E27FC236}">
                <a16:creationId xmlns:a16="http://schemas.microsoft.com/office/drawing/2014/main" id="{E9DC1C7A-38D0-518A-0D0A-7F050B65ADD4}"/>
              </a:ext>
            </a:extLst>
          </p:cNvPr>
          <p:cNvGraphicFramePr>
            <a:graphicFrameLocks/>
          </p:cNvGraphicFramePr>
          <p:nvPr>
            <p:extLst>
              <p:ext uri="{D42A27DB-BD31-4B8C-83A1-F6EECF244321}">
                <p14:modId xmlns:p14="http://schemas.microsoft.com/office/powerpoint/2010/main" val="3025133257"/>
              </p:ext>
            </p:extLst>
          </p:nvPr>
        </p:nvGraphicFramePr>
        <p:xfrm>
          <a:off x="360363" y="908720"/>
          <a:ext cx="11556000" cy="259588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862948331"/>
                    </a:ext>
                  </a:extLst>
                </a:gridCol>
                <a:gridCol w="1980000">
                  <a:extLst>
                    <a:ext uri="{9D8B030D-6E8A-4147-A177-3AD203B41FA5}">
                      <a16:colId xmlns:a16="http://schemas.microsoft.com/office/drawing/2014/main" val="3409430354"/>
                    </a:ext>
                  </a:extLst>
                </a:gridCol>
                <a:gridCol w="1620000">
                  <a:extLst>
                    <a:ext uri="{9D8B030D-6E8A-4147-A177-3AD203B41FA5}">
                      <a16:colId xmlns:a16="http://schemas.microsoft.com/office/drawing/2014/main" val="1807366193"/>
                    </a:ext>
                  </a:extLst>
                </a:gridCol>
                <a:gridCol w="1800000">
                  <a:extLst>
                    <a:ext uri="{9D8B030D-6E8A-4147-A177-3AD203B41FA5}">
                      <a16:colId xmlns:a16="http://schemas.microsoft.com/office/drawing/2014/main" val="1346713424"/>
                    </a:ext>
                  </a:extLst>
                </a:gridCol>
                <a:gridCol w="2088000">
                  <a:extLst>
                    <a:ext uri="{9D8B030D-6E8A-4147-A177-3AD203B41FA5}">
                      <a16:colId xmlns:a16="http://schemas.microsoft.com/office/drawing/2014/main" val="1252262788"/>
                    </a:ext>
                  </a:extLst>
                </a:gridCol>
                <a:gridCol w="2988000">
                  <a:extLst>
                    <a:ext uri="{9D8B030D-6E8A-4147-A177-3AD203B41FA5}">
                      <a16:colId xmlns:a16="http://schemas.microsoft.com/office/drawing/2014/main" val="3683095704"/>
                    </a:ext>
                  </a:extLst>
                </a:gridCol>
              </a:tblGrid>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Process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CPU burst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Arrival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Waiting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rgbClr val="0000FF"/>
                          </a:solidFill>
                          <a:latin typeface="Times New Roman" panose="02020603050405020304" pitchFamily="18" charset="0"/>
                          <a:cs typeface="Times New Roman" panose="02020603050405020304" pitchFamily="18" charset="0"/>
                        </a:rPr>
                        <a:t>Weighted turnaround time</a:t>
                      </a:r>
                      <a:endParaRPr lang="zh-CN" altLang="en-US" sz="1800" b="1"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58178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566766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B</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1-∆</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5366769"/>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4812860"/>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D</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9743264"/>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5437191"/>
                  </a:ext>
                </a:extLst>
              </a:tr>
              <a:tr h="370840">
                <a:tc gridSpan="3">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Average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6734921"/>
                  </a:ext>
                </a:extLst>
              </a:tr>
            </a:tbl>
          </a:graphicData>
        </a:graphic>
      </p:graphicFrame>
      <p:sp>
        <p:nvSpPr>
          <p:cNvPr id="10" name="文本框 9">
            <a:extLst>
              <a:ext uri="{FF2B5EF4-FFF2-40B4-BE49-F238E27FC236}">
                <a16:creationId xmlns:a16="http://schemas.microsoft.com/office/drawing/2014/main" id="{06FC797D-594B-5A8F-FC80-C57D9031E68F}"/>
              </a:ext>
            </a:extLst>
          </p:cNvPr>
          <p:cNvSpPr txBox="1"/>
          <p:nvPr/>
        </p:nvSpPr>
        <p:spPr>
          <a:xfrm>
            <a:off x="5040000" y="1223754"/>
            <a:ext cx="1800000" cy="432000"/>
          </a:xfrm>
          <a:prstGeom prst="rect">
            <a:avLst/>
          </a:prstGeom>
          <a:noFill/>
        </p:spPr>
        <p:txBody>
          <a:bodyPr wrap="none" rtlCol="0">
            <a:noAutofit/>
          </a:bodyPr>
          <a:lstStyle/>
          <a:p>
            <a:pPr algn="ctr"/>
            <a:r>
              <a:rPr lang="en-US" altLang="zh-CN" b="1" dirty="0">
                <a:solidFill>
                  <a:srgbClr val="FF0000"/>
                </a:solidFill>
              </a:rPr>
              <a:t>0</a:t>
            </a:r>
            <a:endParaRPr lang="zh-CN" altLang="en-US" b="1" dirty="0">
              <a:solidFill>
                <a:srgbClr val="FF0000"/>
              </a:solidFill>
            </a:endParaRPr>
          </a:p>
        </p:txBody>
      </p:sp>
      <p:sp>
        <p:nvSpPr>
          <p:cNvPr id="11" name="文本框 10">
            <a:extLst>
              <a:ext uri="{FF2B5EF4-FFF2-40B4-BE49-F238E27FC236}">
                <a16:creationId xmlns:a16="http://schemas.microsoft.com/office/drawing/2014/main" id="{A0CA9F2D-99A1-64BD-E715-92717CA1C25A}"/>
              </a:ext>
            </a:extLst>
          </p:cNvPr>
          <p:cNvSpPr txBox="1"/>
          <p:nvPr/>
        </p:nvSpPr>
        <p:spPr>
          <a:xfrm>
            <a:off x="6840000" y="1223754"/>
            <a:ext cx="2088000" cy="461665"/>
          </a:xfrm>
          <a:prstGeom prst="rect">
            <a:avLst/>
          </a:prstGeom>
          <a:noFill/>
        </p:spPr>
        <p:txBody>
          <a:bodyPr wrap="none" rtlCol="0">
            <a:noAutofit/>
          </a:bodyPr>
          <a:lstStyle/>
          <a:p>
            <a:pPr algn="ctr"/>
            <a:r>
              <a:rPr lang="en-US" altLang="zh-CN" b="1" dirty="0">
                <a:solidFill>
                  <a:srgbClr val="0000FF"/>
                </a:solidFill>
              </a:rPr>
              <a:t>4</a:t>
            </a:r>
            <a:endParaRPr lang="zh-CN" altLang="en-US" b="1" dirty="0">
              <a:solidFill>
                <a:srgbClr val="0000FF"/>
              </a:solidFill>
            </a:endParaRPr>
          </a:p>
        </p:txBody>
      </p:sp>
      <p:sp>
        <p:nvSpPr>
          <p:cNvPr id="12" name="文本框 11">
            <a:extLst>
              <a:ext uri="{FF2B5EF4-FFF2-40B4-BE49-F238E27FC236}">
                <a16:creationId xmlns:a16="http://schemas.microsoft.com/office/drawing/2014/main" id="{CBD1F085-7B02-ACAF-4F3C-82EB4C593D65}"/>
              </a:ext>
            </a:extLst>
          </p:cNvPr>
          <p:cNvSpPr txBox="1"/>
          <p:nvPr/>
        </p:nvSpPr>
        <p:spPr>
          <a:xfrm>
            <a:off x="5040000" y="1617184"/>
            <a:ext cx="1800000" cy="432000"/>
          </a:xfrm>
          <a:prstGeom prst="rect">
            <a:avLst/>
          </a:prstGeom>
          <a:noFill/>
        </p:spPr>
        <p:txBody>
          <a:bodyPr wrap="none" rtlCol="0">
            <a:noAutofit/>
          </a:bodyPr>
          <a:lstStyle/>
          <a:p>
            <a:pPr algn="ctr"/>
            <a:r>
              <a:rPr lang="en-US" altLang="zh-CN" b="1" dirty="0">
                <a:solidFill>
                  <a:srgbClr val="FF0000"/>
                </a:solidFill>
              </a:rPr>
              <a:t>3</a:t>
            </a:r>
            <a:endParaRPr lang="zh-CN" altLang="en-US" b="1" dirty="0">
              <a:solidFill>
                <a:srgbClr val="FF0000"/>
              </a:solidFill>
            </a:endParaRPr>
          </a:p>
        </p:txBody>
      </p:sp>
      <p:sp>
        <p:nvSpPr>
          <p:cNvPr id="13" name="文本框 12">
            <a:extLst>
              <a:ext uri="{FF2B5EF4-FFF2-40B4-BE49-F238E27FC236}">
                <a16:creationId xmlns:a16="http://schemas.microsoft.com/office/drawing/2014/main" id="{7F1BD5D0-242B-0CCA-06C9-5A125F5A8D08}"/>
              </a:ext>
            </a:extLst>
          </p:cNvPr>
          <p:cNvSpPr txBox="1"/>
          <p:nvPr/>
        </p:nvSpPr>
        <p:spPr>
          <a:xfrm>
            <a:off x="6840000" y="1617184"/>
            <a:ext cx="2088000" cy="461665"/>
          </a:xfrm>
          <a:prstGeom prst="rect">
            <a:avLst/>
          </a:prstGeom>
          <a:noFill/>
        </p:spPr>
        <p:txBody>
          <a:bodyPr wrap="none" rtlCol="0">
            <a:noAutofit/>
          </a:bodyPr>
          <a:lstStyle/>
          <a:p>
            <a:pPr algn="ctr"/>
            <a:r>
              <a:rPr lang="en-US" altLang="zh-CN" b="1" dirty="0">
                <a:solidFill>
                  <a:srgbClr val="0000FF"/>
                </a:solidFill>
              </a:rPr>
              <a:t>6</a:t>
            </a:r>
            <a:endParaRPr lang="zh-CN" altLang="en-US" b="1" dirty="0">
              <a:solidFill>
                <a:srgbClr val="0000FF"/>
              </a:solidFill>
            </a:endParaRPr>
          </a:p>
        </p:txBody>
      </p:sp>
      <p:sp>
        <p:nvSpPr>
          <p:cNvPr id="14" name="文本框 13">
            <a:extLst>
              <a:ext uri="{FF2B5EF4-FFF2-40B4-BE49-F238E27FC236}">
                <a16:creationId xmlns:a16="http://schemas.microsoft.com/office/drawing/2014/main" id="{DAC0913D-6079-BD16-1383-CAE23A1DFE45}"/>
              </a:ext>
            </a:extLst>
          </p:cNvPr>
          <p:cNvSpPr txBox="1"/>
          <p:nvPr/>
        </p:nvSpPr>
        <p:spPr>
          <a:xfrm>
            <a:off x="5040000" y="1988840"/>
            <a:ext cx="1800000" cy="432000"/>
          </a:xfrm>
          <a:prstGeom prst="rect">
            <a:avLst/>
          </a:prstGeom>
          <a:noFill/>
        </p:spPr>
        <p:txBody>
          <a:bodyPr wrap="none" rtlCol="0">
            <a:noAutofit/>
          </a:bodyPr>
          <a:lstStyle/>
          <a:p>
            <a:pPr algn="ctr"/>
            <a:r>
              <a:rPr lang="en-US" altLang="zh-CN" b="1" dirty="0">
                <a:solidFill>
                  <a:srgbClr val="FF0000"/>
                </a:solidFill>
              </a:rPr>
              <a:t>5</a:t>
            </a:r>
            <a:endParaRPr lang="zh-CN" altLang="en-US" b="1" dirty="0">
              <a:solidFill>
                <a:srgbClr val="FF0000"/>
              </a:solidFill>
            </a:endParaRPr>
          </a:p>
        </p:txBody>
      </p:sp>
      <p:sp>
        <p:nvSpPr>
          <p:cNvPr id="15" name="文本框 14">
            <a:extLst>
              <a:ext uri="{FF2B5EF4-FFF2-40B4-BE49-F238E27FC236}">
                <a16:creationId xmlns:a16="http://schemas.microsoft.com/office/drawing/2014/main" id="{0ACB5DE7-0EBC-9CBE-E80C-5E203E3BFBB3}"/>
              </a:ext>
            </a:extLst>
          </p:cNvPr>
          <p:cNvSpPr txBox="1"/>
          <p:nvPr/>
        </p:nvSpPr>
        <p:spPr>
          <a:xfrm>
            <a:off x="6840000" y="1988840"/>
            <a:ext cx="2088000" cy="461665"/>
          </a:xfrm>
          <a:prstGeom prst="rect">
            <a:avLst/>
          </a:prstGeom>
          <a:noFill/>
        </p:spPr>
        <p:txBody>
          <a:bodyPr wrap="none" rtlCol="0">
            <a:noAutofit/>
          </a:bodyPr>
          <a:lstStyle/>
          <a:p>
            <a:pPr algn="ctr"/>
            <a:r>
              <a:rPr lang="en-US" altLang="zh-CN" b="1" dirty="0">
                <a:solidFill>
                  <a:srgbClr val="0000FF"/>
                </a:solidFill>
              </a:rPr>
              <a:t>9</a:t>
            </a:r>
            <a:endParaRPr lang="zh-CN" altLang="en-US" b="1" dirty="0">
              <a:solidFill>
                <a:srgbClr val="0000FF"/>
              </a:solidFill>
            </a:endParaRPr>
          </a:p>
        </p:txBody>
      </p:sp>
      <p:sp>
        <p:nvSpPr>
          <p:cNvPr id="16" name="文本框 15">
            <a:extLst>
              <a:ext uri="{FF2B5EF4-FFF2-40B4-BE49-F238E27FC236}">
                <a16:creationId xmlns:a16="http://schemas.microsoft.com/office/drawing/2014/main" id="{CD77753E-26C5-82D5-DAFF-F032406C055C}"/>
              </a:ext>
            </a:extLst>
          </p:cNvPr>
          <p:cNvSpPr txBox="1"/>
          <p:nvPr/>
        </p:nvSpPr>
        <p:spPr>
          <a:xfrm>
            <a:off x="5040000" y="2337264"/>
            <a:ext cx="1800000" cy="432000"/>
          </a:xfrm>
          <a:prstGeom prst="rect">
            <a:avLst/>
          </a:prstGeom>
          <a:noFill/>
        </p:spPr>
        <p:txBody>
          <a:bodyPr wrap="none" rtlCol="0">
            <a:noAutofit/>
          </a:bodyPr>
          <a:lstStyle/>
          <a:p>
            <a:pPr algn="ctr"/>
            <a:r>
              <a:rPr lang="en-US" altLang="zh-CN" b="1" dirty="0">
                <a:solidFill>
                  <a:srgbClr val="FF0000"/>
                </a:solidFill>
              </a:rPr>
              <a:t>8</a:t>
            </a:r>
            <a:endParaRPr lang="zh-CN" altLang="en-US" b="1" dirty="0">
              <a:solidFill>
                <a:srgbClr val="FF0000"/>
              </a:solidFill>
            </a:endParaRPr>
          </a:p>
        </p:txBody>
      </p:sp>
      <p:sp>
        <p:nvSpPr>
          <p:cNvPr id="17" name="文本框 16">
            <a:extLst>
              <a:ext uri="{FF2B5EF4-FFF2-40B4-BE49-F238E27FC236}">
                <a16:creationId xmlns:a16="http://schemas.microsoft.com/office/drawing/2014/main" id="{5592646C-8F7C-56E6-E3F0-6C63D3DE2483}"/>
              </a:ext>
            </a:extLst>
          </p:cNvPr>
          <p:cNvSpPr txBox="1"/>
          <p:nvPr/>
        </p:nvSpPr>
        <p:spPr>
          <a:xfrm>
            <a:off x="6840000" y="2337264"/>
            <a:ext cx="2088000" cy="461665"/>
          </a:xfrm>
          <a:prstGeom prst="rect">
            <a:avLst/>
          </a:prstGeom>
          <a:noFill/>
        </p:spPr>
        <p:txBody>
          <a:bodyPr wrap="none" rtlCol="0">
            <a:noAutofit/>
          </a:bodyPr>
          <a:lstStyle/>
          <a:p>
            <a:pPr algn="ctr"/>
            <a:r>
              <a:rPr lang="en-US" altLang="zh-CN" b="1" dirty="0">
                <a:solidFill>
                  <a:srgbClr val="0000FF"/>
                </a:solidFill>
              </a:rPr>
              <a:t>10</a:t>
            </a:r>
            <a:endParaRPr lang="zh-CN" altLang="en-US" b="1" dirty="0">
              <a:solidFill>
                <a:srgbClr val="0000FF"/>
              </a:solidFill>
            </a:endParaRPr>
          </a:p>
        </p:txBody>
      </p:sp>
      <p:sp>
        <p:nvSpPr>
          <p:cNvPr id="18" name="文本框 17">
            <a:extLst>
              <a:ext uri="{FF2B5EF4-FFF2-40B4-BE49-F238E27FC236}">
                <a16:creationId xmlns:a16="http://schemas.microsoft.com/office/drawing/2014/main" id="{ADD6C33A-72B3-D940-6CC7-7BE9FF5DEB1E}"/>
              </a:ext>
            </a:extLst>
          </p:cNvPr>
          <p:cNvSpPr txBox="1"/>
          <p:nvPr/>
        </p:nvSpPr>
        <p:spPr>
          <a:xfrm>
            <a:off x="5040000" y="2708920"/>
            <a:ext cx="1800000" cy="432000"/>
          </a:xfrm>
          <a:prstGeom prst="rect">
            <a:avLst/>
          </a:prstGeom>
          <a:noFill/>
        </p:spPr>
        <p:txBody>
          <a:bodyPr wrap="none" rtlCol="0">
            <a:noAutofit/>
          </a:bodyPr>
          <a:lstStyle/>
          <a:p>
            <a:pPr algn="ctr"/>
            <a:r>
              <a:rPr lang="en-US" altLang="zh-CN" b="1" dirty="0">
                <a:solidFill>
                  <a:srgbClr val="FF0000"/>
                </a:solidFill>
              </a:rPr>
              <a:t>9</a:t>
            </a:r>
            <a:endParaRPr lang="zh-CN" altLang="en-US" b="1" dirty="0">
              <a:solidFill>
                <a:srgbClr val="FF0000"/>
              </a:solidFill>
            </a:endParaRPr>
          </a:p>
        </p:txBody>
      </p:sp>
      <p:sp>
        <p:nvSpPr>
          <p:cNvPr id="19" name="文本框 18">
            <a:extLst>
              <a:ext uri="{FF2B5EF4-FFF2-40B4-BE49-F238E27FC236}">
                <a16:creationId xmlns:a16="http://schemas.microsoft.com/office/drawing/2014/main" id="{CB7B1DBA-80B5-F449-D61F-491CA4911838}"/>
              </a:ext>
            </a:extLst>
          </p:cNvPr>
          <p:cNvSpPr txBox="1"/>
          <p:nvPr/>
        </p:nvSpPr>
        <p:spPr>
          <a:xfrm>
            <a:off x="6840000" y="2708920"/>
            <a:ext cx="2088000" cy="461665"/>
          </a:xfrm>
          <a:prstGeom prst="rect">
            <a:avLst/>
          </a:prstGeom>
          <a:noFill/>
        </p:spPr>
        <p:txBody>
          <a:bodyPr wrap="none" rtlCol="0">
            <a:noAutofit/>
          </a:bodyPr>
          <a:lstStyle/>
          <a:p>
            <a:pPr algn="ctr"/>
            <a:r>
              <a:rPr lang="en-US" altLang="zh-CN" b="1" dirty="0">
                <a:solidFill>
                  <a:srgbClr val="0000FF"/>
                </a:solidFill>
              </a:rPr>
              <a:t>13</a:t>
            </a:r>
            <a:endParaRPr lang="zh-CN" altLang="en-US" b="1" dirty="0">
              <a:solidFill>
                <a:srgbClr val="0000FF"/>
              </a:solidFill>
            </a:endParaRPr>
          </a:p>
        </p:txBody>
      </p:sp>
      <p:sp>
        <p:nvSpPr>
          <p:cNvPr id="20" name="文本框 19">
            <a:extLst>
              <a:ext uri="{FF2B5EF4-FFF2-40B4-BE49-F238E27FC236}">
                <a16:creationId xmlns:a16="http://schemas.microsoft.com/office/drawing/2014/main" id="{93AB05D3-0693-5C36-E1C1-311DDA6420F1}"/>
              </a:ext>
            </a:extLst>
          </p:cNvPr>
          <p:cNvSpPr txBox="1"/>
          <p:nvPr/>
        </p:nvSpPr>
        <p:spPr>
          <a:xfrm>
            <a:off x="5040000" y="3102349"/>
            <a:ext cx="1800000" cy="432000"/>
          </a:xfrm>
          <a:prstGeom prst="rect">
            <a:avLst/>
          </a:prstGeom>
          <a:noFill/>
        </p:spPr>
        <p:txBody>
          <a:bodyPr wrap="none" rtlCol="0">
            <a:noAutofit/>
          </a:bodyPr>
          <a:lstStyle/>
          <a:p>
            <a:pPr algn="ctr"/>
            <a:r>
              <a:rPr lang="en-US" altLang="zh-CN" b="1" dirty="0">
                <a:solidFill>
                  <a:srgbClr val="FF0000"/>
                </a:solidFill>
              </a:rPr>
              <a:t>5</a:t>
            </a:r>
            <a:endParaRPr lang="zh-CN" altLang="en-US" b="1" dirty="0">
              <a:solidFill>
                <a:srgbClr val="FF0000"/>
              </a:solidFill>
            </a:endParaRPr>
          </a:p>
        </p:txBody>
      </p:sp>
      <p:sp>
        <p:nvSpPr>
          <p:cNvPr id="21" name="文本框 20">
            <a:extLst>
              <a:ext uri="{FF2B5EF4-FFF2-40B4-BE49-F238E27FC236}">
                <a16:creationId xmlns:a16="http://schemas.microsoft.com/office/drawing/2014/main" id="{FE4DAAC5-910E-AA39-0FBE-FEEF59FA62D5}"/>
              </a:ext>
            </a:extLst>
          </p:cNvPr>
          <p:cNvSpPr txBox="1"/>
          <p:nvPr/>
        </p:nvSpPr>
        <p:spPr>
          <a:xfrm>
            <a:off x="6840000" y="3102349"/>
            <a:ext cx="2088000" cy="461665"/>
          </a:xfrm>
          <a:prstGeom prst="rect">
            <a:avLst/>
          </a:prstGeom>
          <a:noFill/>
        </p:spPr>
        <p:txBody>
          <a:bodyPr wrap="none" rtlCol="0">
            <a:noAutofit/>
          </a:bodyPr>
          <a:lstStyle/>
          <a:p>
            <a:pPr algn="ctr"/>
            <a:r>
              <a:rPr lang="en-US" altLang="zh-CN" b="1" dirty="0">
                <a:solidFill>
                  <a:srgbClr val="0000FF"/>
                </a:solidFill>
              </a:rPr>
              <a:t>8.4</a:t>
            </a:r>
            <a:endParaRPr lang="zh-CN" altLang="en-US" b="1" dirty="0">
              <a:solidFill>
                <a:srgbClr val="0000FF"/>
              </a:solidFill>
            </a:endParaRPr>
          </a:p>
        </p:txBody>
      </p:sp>
      <p:sp>
        <p:nvSpPr>
          <p:cNvPr id="22" name="文本框 21">
            <a:extLst>
              <a:ext uri="{FF2B5EF4-FFF2-40B4-BE49-F238E27FC236}">
                <a16:creationId xmlns:a16="http://schemas.microsoft.com/office/drawing/2014/main" id="{2CADF42E-5BF8-FCA0-B400-2119093428EF}"/>
              </a:ext>
            </a:extLst>
          </p:cNvPr>
          <p:cNvSpPr txBox="1"/>
          <p:nvPr/>
        </p:nvSpPr>
        <p:spPr>
          <a:xfrm>
            <a:off x="8928000" y="1223755"/>
            <a:ext cx="2988000" cy="461665"/>
          </a:xfrm>
          <a:prstGeom prst="rect">
            <a:avLst/>
          </a:prstGeom>
          <a:noFill/>
        </p:spPr>
        <p:txBody>
          <a:bodyPr wrap="none" rtlCol="0">
            <a:noAutofit/>
          </a:bodyPr>
          <a:lstStyle/>
          <a:p>
            <a:pPr algn="ctr"/>
            <a:r>
              <a:rPr lang="en-US" altLang="zh-CN" b="1" dirty="0">
                <a:solidFill>
                  <a:srgbClr val="0000FF"/>
                </a:solidFill>
              </a:rPr>
              <a:t>1</a:t>
            </a:r>
            <a:endParaRPr lang="zh-CN" altLang="en-US" b="1" dirty="0">
              <a:solidFill>
                <a:srgbClr val="0000FF"/>
              </a:solidFill>
            </a:endParaRPr>
          </a:p>
        </p:txBody>
      </p:sp>
      <p:sp>
        <p:nvSpPr>
          <p:cNvPr id="23" name="文本框 22">
            <a:extLst>
              <a:ext uri="{FF2B5EF4-FFF2-40B4-BE49-F238E27FC236}">
                <a16:creationId xmlns:a16="http://schemas.microsoft.com/office/drawing/2014/main" id="{DB9112E2-6621-62C2-BE35-15726F923398}"/>
              </a:ext>
            </a:extLst>
          </p:cNvPr>
          <p:cNvSpPr txBox="1"/>
          <p:nvPr/>
        </p:nvSpPr>
        <p:spPr>
          <a:xfrm>
            <a:off x="8928000" y="1617185"/>
            <a:ext cx="2988000" cy="461665"/>
          </a:xfrm>
          <a:prstGeom prst="rect">
            <a:avLst/>
          </a:prstGeom>
          <a:noFill/>
        </p:spPr>
        <p:txBody>
          <a:bodyPr wrap="none" rtlCol="0">
            <a:noAutofit/>
          </a:bodyPr>
          <a:lstStyle/>
          <a:p>
            <a:pPr algn="ctr"/>
            <a:r>
              <a:rPr lang="en-US" altLang="zh-CN" b="1" dirty="0">
                <a:solidFill>
                  <a:srgbClr val="0000FF"/>
                </a:solidFill>
              </a:rPr>
              <a:t>2</a:t>
            </a:r>
            <a:endParaRPr lang="zh-CN" altLang="en-US" b="1" dirty="0">
              <a:solidFill>
                <a:srgbClr val="0000FF"/>
              </a:solidFill>
            </a:endParaRPr>
          </a:p>
        </p:txBody>
      </p:sp>
      <p:sp>
        <p:nvSpPr>
          <p:cNvPr id="24" name="文本框 23">
            <a:extLst>
              <a:ext uri="{FF2B5EF4-FFF2-40B4-BE49-F238E27FC236}">
                <a16:creationId xmlns:a16="http://schemas.microsoft.com/office/drawing/2014/main" id="{B0B00148-38FA-ED95-7C81-34716839D1FB}"/>
              </a:ext>
            </a:extLst>
          </p:cNvPr>
          <p:cNvSpPr txBox="1"/>
          <p:nvPr/>
        </p:nvSpPr>
        <p:spPr>
          <a:xfrm>
            <a:off x="8928000" y="1988841"/>
            <a:ext cx="2988000" cy="461665"/>
          </a:xfrm>
          <a:prstGeom prst="rect">
            <a:avLst/>
          </a:prstGeom>
          <a:noFill/>
        </p:spPr>
        <p:txBody>
          <a:bodyPr wrap="none" rtlCol="0">
            <a:noAutofit/>
          </a:bodyPr>
          <a:lstStyle/>
          <a:p>
            <a:pPr algn="ctr"/>
            <a:r>
              <a:rPr lang="en-US" altLang="zh-CN" b="1" dirty="0">
                <a:solidFill>
                  <a:srgbClr val="0000FF"/>
                </a:solidFill>
              </a:rPr>
              <a:t>2.25</a:t>
            </a:r>
            <a:endParaRPr lang="zh-CN" altLang="en-US" b="1" dirty="0">
              <a:solidFill>
                <a:srgbClr val="0000FF"/>
              </a:solidFill>
            </a:endParaRPr>
          </a:p>
        </p:txBody>
      </p:sp>
      <p:sp>
        <p:nvSpPr>
          <p:cNvPr id="25" name="文本框 24">
            <a:extLst>
              <a:ext uri="{FF2B5EF4-FFF2-40B4-BE49-F238E27FC236}">
                <a16:creationId xmlns:a16="http://schemas.microsoft.com/office/drawing/2014/main" id="{AD7C1642-688D-1BF6-E8E6-10479875EB5E}"/>
              </a:ext>
            </a:extLst>
          </p:cNvPr>
          <p:cNvSpPr txBox="1"/>
          <p:nvPr/>
        </p:nvSpPr>
        <p:spPr>
          <a:xfrm>
            <a:off x="8928000" y="2337265"/>
            <a:ext cx="2988000" cy="461665"/>
          </a:xfrm>
          <a:prstGeom prst="rect">
            <a:avLst/>
          </a:prstGeom>
          <a:noFill/>
        </p:spPr>
        <p:txBody>
          <a:bodyPr wrap="none" rtlCol="0">
            <a:noAutofit/>
          </a:bodyPr>
          <a:lstStyle/>
          <a:p>
            <a:pPr algn="ctr"/>
            <a:r>
              <a:rPr lang="en-US" altLang="zh-CN" b="1" dirty="0">
                <a:solidFill>
                  <a:srgbClr val="0000FF"/>
                </a:solidFill>
              </a:rPr>
              <a:t>5</a:t>
            </a:r>
          </a:p>
        </p:txBody>
      </p:sp>
      <p:sp>
        <p:nvSpPr>
          <p:cNvPr id="26" name="文本框 25">
            <a:extLst>
              <a:ext uri="{FF2B5EF4-FFF2-40B4-BE49-F238E27FC236}">
                <a16:creationId xmlns:a16="http://schemas.microsoft.com/office/drawing/2014/main" id="{60B4B80B-FC21-2C04-F1DB-EEB90F625250}"/>
              </a:ext>
            </a:extLst>
          </p:cNvPr>
          <p:cNvSpPr txBox="1"/>
          <p:nvPr/>
        </p:nvSpPr>
        <p:spPr>
          <a:xfrm>
            <a:off x="8928000" y="2708921"/>
            <a:ext cx="2988000" cy="461665"/>
          </a:xfrm>
          <a:prstGeom prst="rect">
            <a:avLst/>
          </a:prstGeom>
          <a:noFill/>
        </p:spPr>
        <p:txBody>
          <a:bodyPr wrap="none" rtlCol="0">
            <a:noAutofit/>
          </a:bodyPr>
          <a:lstStyle/>
          <a:p>
            <a:pPr algn="ctr"/>
            <a:r>
              <a:rPr lang="en-US" altLang="zh-CN" b="1" dirty="0">
                <a:solidFill>
                  <a:srgbClr val="0000FF"/>
                </a:solidFill>
              </a:rPr>
              <a:t>3.25</a:t>
            </a:r>
            <a:endParaRPr lang="zh-CN" altLang="en-US" b="1" dirty="0">
              <a:solidFill>
                <a:srgbClr val="0000FF"/>
              </a:solidFill>
            </a:endParaRPr>
          </a:p>
        </p:txBody>
      </p:sp>
      <p:sp>
        <p:nvSpPr>
          <p:cNvPr id="27" name="文本框 26">
            <a:extLst>
              <a:ext uri="{FF2B5EF4-FFF2-40B4-BE49-F238E27FC236}">
                <a16:creationId xmlns:a16="http://schemas.microsoft.com/office/drawing/2014/main" id="{99C44257-602A-E436-C1E6-3664AC7E869A}"/>
              </a:ext>
            </a:extLst>
          </p:cNvPr>
          <p:cNvSpPr txBox="1"/>
          <p:nvPr/>
        </p:nvSpPr>
        <p:spPr>
          <a:xfrm>
            <a:off x="8928000" y="3102350"/>
            <a:ext cx="2988000" cy="461665"/>
          </a:xfrm>
          <a:prstGeom prst="rect">
            <a:avLst/>
          </a:prstGeom>
          <a:noFill/>
        </p:spPr>
        <p:txBody>
          <a:bodyPr wrap="none" rtlCol="0">
            <a:noAutofit/>
          </a:bodyPr>
          <a:lstStyle/>
          <a:p>
            <a:pPr algn="ctr"/>
            <a:r>
              <a:rPr lang="en-US" altLang="zh-CN" b="1" dirty="0">
                <a:solidFill>
                  <a:srgbClr val="0000FF"/>
                </a:solidFill>
              </a:rPr>
              <a:t>2.7</a:t>
            </a:r>
            <a:endParaRPr lang="zh-CN" altLang="en-US" b="1" dirty="0">
              <a:solidFill>
                <a:srgbClr val="0000FF"/>
              </a:solidFill>
            </a:endParaRPr>
          </a:p>
        </p:txBody>
      </p:sp>
      <p:sp>
        <p:nvSpPr>
          <p:cNvPr id="35" name="矩形: 圆角 34">
            <a:extLst>
              <a:ext uri="{FF2B5EF4-FFF2-40B4-BE49-F238E27FC236}">
                <a16:creationId xmlns:a16="http://schemas.microsoft.com/office/drawing/2014/main" id="{3A3E0703-E229-3F09-1049-D68B1CCDA625}"/>
              </a:ext>
            </a:extLst>
          </p:cNvPr>
          <p:cNvSpPr/>
          <p:nvPr/>
        </p:nvSpPr>
        <p:spPr bwMode="auto">
          <a:xfrm>
            <a:off x="8976320" y="908760"/>
            <a:ext cx="2880000" cy="360000"/>
          </a:xfrm>
          <a:prstGeom prst="roundRect">
            <a:avLst>
              <a:gd name="adj" fmla="val 43471"/>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pic>
        <p:nvPicPr>
          <p:cNvPr id="34" name="图片 33">
            <a:extLst>
              <a:ext uri="{FF2B5EF4-FFF2-40B4-BE49-F238E27FC236}">
                <a16:creationId xmlns:a16="http://schemas.microsoft.com/office/drawing/2014/main" id="{C7570A9F-C314-2C3E-0E24-6A45764D088E}"/>
              </a:ext>
            </a:extLst>
          </p:cNvPr>
          <p:cNvPicPr>
            <a:picLocks noChangeAspect="1"/>
          </p:cNvPicPr>
          <p:nvPr/>
        </p:nvPicPr>
        <p:blipFill>
          <a:blip r:embed="rId3"/>
          <a:stretch>
            <a:fillRect/>
          </a:stretch>
        </p:blipFill>
        <p:spPr>
          <a:xfrm>
            <a:off x="8706290" y="3983198"/>
            <a:ext cx="3209710" cy="958122"/>
          </a:xfrm>
          <a:prstGeom prst="rect">
            <a:avLst/>
          </a:prstGeom>
          <a:noFill/>
          <a:ln w="28575">
            <a:solidFill>
              <a:srgbClr val="FF3300"/>
            </a:solidFill>
          </a:ln>
        </p:spPr>
      </p:pic>
      <p:cxnSp>
        <p:nvCxnSpPr>
          <p:cNvPr id="30" name="连接符: 曲线 29">
            <a:extLst>
              <a:ext uri="{FF2B5EF4-FFF2-40B4-BE49-F238E27FC236}">
                <a16:creationId xmlns:a16="http://schemas.microsoft.com/office/drawing/2014/main" id="{0E7C1C83-0B45-CEE4-8ECE-2E03CB1E1A76}"/>
              </a:ext>
            </a:extLst>
          </p:cNvPr>
          <p:cNvCxnSpPr>
            <a:stCxn id="35" idx="1"/>
            <a:endCxn id="34" idx="1"/>
          </p:cNvCxnSpPr>
          <p:nvPr/>
        </p:nvCxnSpPr>
        <p:spPr bwMode="auto">
          <a:xfrm rot="10800000" flipV="1">
            <a:off x="8706290" y="1088759"/>
            <a:ext cx="270030" cy="3373499"/>
          </a:xfrm>
          <a:prstGeom prst="curvedConnector3">
            <a:avLst>
              <a:gd name="adj1" fmla="val 184657"/>
            </a:avLst>
          </a:prstGeom>
          <a:solidFill>
            <a:schemeClr val="accent1"/>
          </a:solidFill>
          <a:ln w="2857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893858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 calcmode="lin" valueType="num">
                                      <p:cBhvr>
                                        <p:cTn id="47" dur="500" fill="hold"/>
                                        <p:tgtEl>
                                          <p:spTgt spid="35"/>
                                        </p:tgtEl>
                                        <p:attrNameLst>
                                          <p:attrName>ppt_w</p:attrName>
                                        </p:attrNameLst>
                                      </p:cBhvr>
                                      <p:tavLst>
                                        <p:tav tm="0">
                                          <p:val>
                                            <p:fltVal val="0"/>
                                          </p:val>
                                        </p:tav>
                                        <p:tav tm="100000">
                                          <p:val>
                                            <p:strVal val="#ppt_w"/>
                                          </p:val>
                                        </p:tav>
                                      </p:tavLst>
                                    </p:anim>
                                    <p:anim calcmode="lin" valueType="num">
                                      <p:cBhvr>
                                        <p:cTn id="48" dur="500" fill="hold"/>
                                        <p:tgtEl>
                                          <p:spTgt spid="35"/>
                                        </p:tgtEl>
                                        <p:attrNameLst>
                                          <p:attrName>ppt_h</p:attrName>
                                        </p:attrNameLst>
                                      </p:cBhvr>
                                      <p:tavLst>
                                        <p:tav tm="0">
                                          <p:val>
                                            <p:fltVal val="0"/>
                                          </p:val>
                                        </p:tav>
                                        <p:tav tm="100000">
                                          <p:val>
                                            <p:strVal val="#ppt_h"/>
                                          </p:val>
                                        </p:tav>
                                      </p:tavLst>
                                    </p:anim>
                                    <p:animEffect transition="in" filter="fade">
                                      <p:cBhvr>
                                        <p:cTn id="49" dur="500"/>
                                        <p:tgtEl>
                                          <p:spTgt spid="35"/>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nodeType="clickEffect">
                                  <p:stCondLst>
                                    <p:cond delay="0"/>
                                  </p:stCondLst>
                                  <p:childTnLst>
                                    <p:set>
                                      <p:cBhvr>
                                        <p:cTn id="53" dur="1" fill="hold">
                                          <p:stCondLst>
                                            <p:cond delay="0"/>
                                          </p:stCondLst>
                                        </p:cTn>
                                        <p:tgtEl>
                                          <p:spTgt spid="30"/>
                                        </p:tgtEl>
                                        <p:attrNameLst>
                                          <p:attrName>style.visibility</p:attrName>
                                        </p:attrNameLst>
                                      </p:cBhvr>
                                      <p:to>
                                        <p:strVal val="visible"/>
                                      </p:to>
                                    </p:set>
                                    <p:animEffect transition="in" filter="wipe(up)">
                                      <p:cBhvr>
                                        <p:cTn id="54" dur="500"/>
                                        <p:tgtEl>
                                          <p:spTgt spid="30"/>
                                        </p:tgtEl>
                                      </p:cBhvr>
                                    </p:animEffect>
                                  </p:childTnLst>
                                </p:cTn>
                              </p:par>
                            </p:childTnLst>
                          </p:cTn>
                        </p:par>
                        <p:par>
                          <p:cTn id="55" fill="hold">
                            <p:stCondLst>
                              <p:cond delay="500"/>
                            </p:stCondLst>
                            <p:childTnLst>
                              <p:par>
                                <p:cTn id="56" presetID="53" presetClass="entr" presetSubtype="16" fill="hold" nodeType="afterEffect">
                                  <p:stCondLst>
                                    <p:cond delay="0"/>
                                  </p:stCondLst>
                                  <p:childTnLst>
                                    <p:set>
                                      <p:cBhvr>
                                        <p:cTn id="57" dur="1" fill="hold">
                                          <p:stCondLst>
                                            <p:cond delay="0"/>
                                          </p:stCondLst>
                                        </p:cTn>
                                        <p:tgtEl>
                                          <p:spTgt spid="34"/>
                                        </p:tgtEl>
                                        <p:attrNameLst>
                                          <p:attrName>style.visibility</p:attrName>
                                        </p:attrNameLst>
                                      </p:cBhvr>
                                      <p:to>
                                        <p:strVal val="visible"/>
                                      </p:to>
                                    </p:set>
                                    <p:anim calcmode="lin" valueType="num">
                                      <p:cBhvr>
                                        <p:cTn id="58" dur="500" fill="hold"/>
                                        <p:tgtEl>
                                          <p:spTgt spid="34"/>
                                        </p:tgtEl>
                                        <p:attrNameLst>
                                          <p:attrName>ppt_w</p:attrName>
                                        </p:attrNameLst>
                                      </p:cBhvr>
                                      <p:tavLst>
                                        <p:tav tm="0">
                                          <p:val>
                                            <p:fltVal val="0"/>
                                          </p:val>
                                        </p:tav>
                                        <p:tav tm="100000">
                                          <p:val>
                                            <p:strVal val="#ppt_w"/>
                                          </p:val>
                                        </p:tav>
                                      </p:tavLst>
                                    </p:anim>
                                    <p:anim calcmode="lin" valueType="num">
                                      <p:cBhvr>
                                        <p:cTn id="59" dur="500" fill="hold"/>
                                        <p:tgtEl>
                                          <p:spTgt spid="34"/>
                                        </p:tgtEl>
                                        <p:attrNameLst>
                                          <p:attrName>ppt_h</p:attrName>
                                        </p:attrNameLst>
                                      </p:cBhvr>
                                      <p:tavLst>
                                        <p:tav tm="0">
                                          <p:val>
                                            <p:fltVal val="0"/>
                                          </p:val>
                                        </p:tav>
                                        <p:tav tm="100000">
                                          <p:val>
                                            <p:strVal val="#ppt_h"/>
                                          </p:val>
                                        </p:tav>
                                      </p:tavLst>
                                    </p:anim>
                                    <p:animEffect transition="in" filter="fade">
                                      <p:cBhvr>
                                        <p:cTn id="60" dur="500"/>
                                        <p:tgtEl>
                                          <p:spTgt spid="34"/>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wipe(left)">
                                      <p:cBhvr>
                                        <p:cTn id="68" dur="500"/>
                                        <p:tgtEl>
                                          <p:spTgt spid="23"/>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left)">
                                      <p:cBhvr>
                                        <p:cTn id="71" dur="500"/>
                                        <p:tgtEl>
                                          <p:spTgt spid="24"/>
                                        </p:tgtEl>
                                      </p:cBhvr>
                                    </p:animEffect>
                                  </p:childTnLst>
                                </p:cTn>
                              </p:par>
                              <p:par>
                                <p:cTn id="72" presetID="22" presetClass="entr" presetSubtype="8"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wipe(left)">
                                      <p:cBhvr>
                                        <p:cTn id="74" dur="500"/>
                                        <p:tgtEl>
                                          <p:spTgt spid="25"/>
                                        </p:tgtEl>
                                      </p:cBhvr>
                                    </p:animEffect>
                                  </p:childTnLst>
                                </p:cTn>
                              </p:par>
                              <p:par>
                                <p:cTn id="75" presetID="22" presetClass="entr" presetSubtype="8"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wipe(left)">
                                      <p:cBhvr>
                                        <p:cTn id="77" dur="500"/>
                                        <p:tgtEl>
                                          <p:spTgt spid="26"/>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wipe(left)">
                                      <p:cBhvr>
                                        <p:cTn id="8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P spid="3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0E8A9122-B246-6D8F-3D3C-0A9CBDA7B33E}"/>
              </a:ext>
            </a:extLst>
          </p:cNvPr>
          <p:cNvGraphicFramePr>
            <a:graphicFrameLocks noGrp="1"/>
          </p:cNvGraphicFramePr>
          <p:nvPr>
            <p:ph idx="1"/>
          </p:nvPr>
        </p:nvGraphicFramePr>
        <p:xfrm>
          <a:off x="360363" y="908720"/>
          <a:ext cx="11556000" cy="259588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862948331"/>
                    </a:ext>
                  </a:extLst>
                </a:gridCol>
                <a:gridCol w="1980000">
                  <a:extLst>
                    <a:ext uri="{9D8B030D-6E8A-4147-A177-3AD203B41FA5}">
                      <a16:colId xmlns:a16="http://schemas.microsoft.com/office/drawing/2014/main" val="3409430354"/>
                    </a:ext>
                  </a:extLst>
                </a:gridCol>
                <a:gridCol w="1620000">
                  <a:extLst>
                    <a:ext uri="{9D8B030D-6E8A-4147-A177-3AD203B41FA5}">
                      <a16:colId xmlns:a16="http://schemas.microsoft.com/office/drawing/2014/main" val="1807366193"/>
                    </a:ext>
                  </a:extLst>
                </a:gridCol>
                <a:gridCol w="1800000">
                  <a:extLst>
                    <a:ext uri="{9D8B030D-6E8A-4147-A177-3AD203B41FA5}">
                      <a16:colId xmlns:a16="http://schemas.microsoft.com/office/drawing/2014/main" val="1346713424"/>
                    </a:ext>
                  </a:extLst>
                </a:gridCol>
                <a:gridCol w="2088000">
                  <a:extLst>
                    <a:ext uri="{9D8B030D-6E8A-4147-A177-3AD203B41FA5}">
                      <a16:colId xmlns:a16="http://schemas.microsoft.com/office/drawing/2014/main" val="1252262788"/>
                    </a:ext>
                  </a:extLst>
                </a:gridCol>
                <a:gridCol w="2988000">
                  <a:extLst>
                    <a:ext uri="{9D8B030D-6E8A-4147-A177-3AD203B41FA5}">
                      <a16:colId xmlns:a16="http://schemas.microsoft.com/office/drawing/2014/main" val="3683095704"/>
                    </a:ext>
                  </a:extLst>
                </a:gridCol>
              </a:tblGrid>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Process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CPU burst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Arrival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Waiting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Weighted 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58178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566766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B</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1-∆</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5366769"/>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4812860"/>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D</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9743264"/>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5437191"/>
                  </a:ext>
                </a:extLst>
              </a:tr>
              <a:tr h="370840">
                <a:tc gridSpan="3">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Average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6734921"/>
                  </a:ext>
                </a:extLst>
              </a:tr>
            </a:tbl>
          </a:graphicData>
        </a:graphic>
      </p:graphicFrame>
      <p:sp>
        <p:nvSpPr>
          <p:cNvPr id="3" name="灯片编号占位符 2">
            <a:extLst>
              <a:ext uri="{FF2B5EF4-FFF2-40B4-BE49-F238E27FC236}">
                <a16:creationId xmlns:a16="http://schemas.microsoft.com/office/drawing/2014/main" id="{715793FB-8A04-A2E1-2E00-6E22CE29FE3B}"/>
              </a:ext>
            </a:extLst>
          </p:cNvPr>
          <p:cNvSpPr>
            <a:spLocks noGrp="1"/>
          </p:cNvSpPr>
          <p:nvPr>
            <p:ph type="sldNum" sz="quarter" idx="10"/>
          </p:nvPr>
        </p:nvSpPr>
        <p:spPr/>
        <p:txBody>
          <a:bodyPr/>
          <a:lstStyle/>
          <a:p>
            <a:fld id="{B46DCD4B-A773-44AB-A5AF-CE3CB9FE704A}" type="slidenum">
              <a:rPr lang="en-US" altLang="zh-CN" smtClean="0"/>
              <a:pPr/>
              <a:t>42</a:t>
            </a:fld>
            <a:endParaRPr lang="en-US" altLang="zh-CN"/>
          </a:p>
        </p:txBody>
      </p:sp>
      <p:sp>
        <p:nvSpPr>
          <p:cNvPr id="2" name="标题 1">
            <a:extLst>
              <a:ext uri="{FF2B5EF4-FFF2-40B4-BE49-F238E27FC236}">
                <a16:creationId xmlns:a16="http://schemas.microsoft.com/office/drawing/2014/main" id="{09D43256-4F7F-F395-3FBF-6694A865721A}"/>
              </a:ext>
            </a:extLst>
          </p:cNvPr>
          <p:cNvSpPr>
            <a:spLocks noGrp="1"/>
          </p:cNvSpPr>
          <p:nvPr>
            <p:ph type="title"/>
          </p:nvPr>
        </p:nvSpPr>
        <p:spPr/>
        <p:txBody>
          <a:bodyPr/>
          <a:lstStyle/>
          <a:p>
            <a:r>
              <a:rPr lang="en-US" altLang="zh-CN" dirty="0"/>
              <a:t>Exercise 4  RR(q=3) </a:t>
            </a:r>
            <a:endParaRPr lang="zh-CN" altLang="en-US" dirty="0"/>
          </a:p>
        </p:txBody>
      </p:sp>
      <p:graphicFrame>
        <p:nvGraphicFramePr>
          <p:cNvPr id="9" name="内容占位符 7">
            <a:extLst>
              <a:ext uri="{FF2B5EF4-FFF2-40B4-BE49-F238E27FC236}">
                <a16:creationId xmlns:a16="http://schemas.microsoft.com/office/drawing/2014/main" id="{E9DC1C7A-38D0-518A-0D0A-7F050B65ADD4}"/>
              </a:ext>
            </a:extLst>
          </p:cNvPr>
          <p:cNvGraphicFramePr>
            <a:graphicFrameLocks/>
          </p:cNvGraphicFramePr>
          <p:nvPr>
            <p:extLst>
              <p:ext uri="{D42A27DB-BD31-4B8C-83A1-F6EECF244321}">
                <p14:modId xmlns:p14="http://schemas.microsoft.com/office/powerpoint/2010/main" val="4070399506"/>
              </p:ext>
            </p:extLst>
          </p:nvPr>
        </p:nvGraphicFramePr>
        <p:xfrm>
          <a:off x="360363" y="908720"/>
          <a:ext cx="11556000" cy="259588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862948331"/>
                    </a:ext>
                  </a:extLst>
                </a:gridCol>
                <a:gridCol w="1980000">
                  <a:extLst>
                    <a:ext uri="{9D8B030D-6E8A-4147-A177-3AD203B41FA5}">
                      <a16:colId xmlns:a16="http://schemas.microsoft.com/office/drawing/2014/main" val="3409430354"/>
                    </a:ext>
                  </a:extLst>
                </a:gridCol>
                <a:gridCol w="1620000">
                  <a:extLst>
                    <a:ext uri="{9D8B030D-6E8A-4147-A177-3AD203B41FA5}">
                      <a16:colId xmlns:a16="http://schemas.microsoft.com/office/drawing/2014/main" val="1807366193"/>
                    </a:ext>
                  </a:extLst>
                </a:gridCol>
                <a:gridCol w="1800000">
                  <a:extLst>
                    <a:ext uri="{9D8B030D-6E8A-4147-A177-3AD203B41FA5}">
                      <a16:colId xmlns:a16="http://schemas.microsoft.com/office/drawing/2014/main" val="1346713424"/>
                    </a:ext>
                  </a:extLst>
                </a:gridCol>
                <a:gridCol w="2088000">
                  <a:extLst>
                    <a:ext uri="{9D8B030D-6E8A-4147-A177-3AD203B41FA5}">
                      <a16:colId xmlns:a16="http://schemas.microsoft.com/office/drawing/2014/main" val="1252262788"/>
                    </a:ext>
                  </a:extLst>
                </a:gridCol>
                <a:gridCol w="2988000">
                  <a:extLst>
                    <a:ext uri="{9D8B030D-6E8A-4147-A177-3AD203B41FA5}">
                      <a16:colId xmlns:a16="http://schemas.microsoft.com/office/drawing/2014/main" val="3683095704"/>
                    </a:ext>
                  </a:extLst>
                </a:gridCol>
              </a:tblGrid>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Process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CPU burst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Arrival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Waiting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rgbClr val="0000FF"/>
                          </a:solidFill>
                          <a:latin typeface="Times New Roman" panose="02020603050405020304" pitchFamily="18" charset="0"/>
                          <a:cs typeface="Times New Roman" panose="02020603050405020304" pitchFamily="18" charset="0"/>
                        </a:rPr>
                        <a:t>Weighted turnaround time</a:t>
                      </a:r>
                      <a:endParaRPr lang="zh-CN" altLang="en-US" sz="1800" b="1"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58178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566766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B</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1-∆</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5366769"/>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4812860"/>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D</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9743264"/>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5437191"/>
                  </a:ext>
                </a:extLst>
              </a:tr>
              <a:tr h="370840">
                <a:tc gridSpan="3">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Average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6734921"/>
                  </a:ext>
                </a:extLst>
              </a:tr>
            </a:tbl>
          </a:graphicData>
        </a:graphic>
      </p:graphicFrame>
      <p:sp>
        <p:nvSpPr>
          <p:cNvPr id="10" name="文本框 9">
            <a:extLst>
              <a:ext uri="{FF2B5EF4-FFF2-40B4-BE49-F238E27FC236}">
                <a16:creationId xmlns:a16="http://schemas.microsoft.com/office/drawing/2014/main" id="{06FC797D-594B-5A8F-FC80-C57D9031E68F}"/>
              </a:ext>
            </a:extLst>
          </p:cNvPr>
          <p:cNvSpPr txBox="1"/>
          <p:nvPr/>
        </p:nvSpPr>
        <p:spPr>
          <a:xfrm>
            <a:off x="5040000" y="1223754"/>
            <a:ext cx="1800000" cy="432000"/>
          </a:xfrm>
          <a:prstGeom prst="rect">
            <a:avLst/>
          </a:prstGeom>
          <a:noFill/>
        </p:spPr>
        <p:txBody>
          <a:bodyPr wrap="none" rtlCol="0">
            <a:noAutofit/>
          </a:bodyPr>
          <a:lstStyle/>
          <a:p>
            <a:pPr algn="ctr"/>
            <a:r>
              <a:rPr lang="en-US" altLang="zh-CN" b="1" dirty="0">
                <a:solidFill>
                  <a:srgbClr val="FF0000"/>
                </a:solidFill>
              </a:rPr>
              <a:t>8</a:t>
            </a:r>
            <a:endParaRPr lang="zh-CN" altLang="en-US" b="1" dirty="0">
              <a:solidFill>
                <a:srgbClr val="FF0000"/>
              </a:solidFill>
            </a:endParaRPr>
          </a:p>
        </p:txBody>
      </p:sp>
      <p:sp>
        <p:nvSpPr>
          <p:cNvPr id="11" name="文本框 10">
            <a:extLst>
              <a:ext uri="{FF2B5EF4-FFF2-40B4-BE49-F238E27FC236}">
                <a16:creationId xmlns:a16="http://schemas.microsoft.com/office/drawing/2014/main" id="{A0CA9F2D-99A1-64BD-E715-92717CA1C25A}"/>
              </a:ext>
            </a:extLst>
          </p:cNvPr>
          <p:cNvSpPr txBox="1"/>
          <p:nvPr/>
        </p:nvSpPr>
        <p:spPr>
          <a:xfrm>
            <a:off x="6840000" y="1223754"/>
            <a:ext cx="2088000" cy="461665"/>
          </a:xfrm>
          <a:prstGeom prst="rect">
            <a:avLst/>
          </a:prstGeom>
          <a:noFill/>
        </p:spPr>
        <p:txBody>
          <a:bodyPr wrap="none" rtlCol="0">
            <a:noAutofit/>
          </a:bodyPr>
          <a:lstStyle/>
          <a:p>
            <a:pPr algn="ctr"/>
            <a:r>
              <a:rPr lang="en-US" altLang="zh-CN" b="1" dirty="0">
                <a:solidFill>
                  <a:srgbClr val="0000FF"/>
                </a:solidFill>
              </a:rPr>
              <a:t>12</a:t>
            </a:r>
            <a:endParaRPr lang="zh-CN" altLang="en-US" b="1" dirty="0">
              <a:solidFill>
                <a:srgbClr val="0000FF"/>
              </a:solidFill>
            </a:endParaRPr>
          </a:p>
        </p:txBody>
      </p:sp>
      <p:sp>
        <p:nvSpPr>
          <p:cNvPr id="12" name="文本框 11">
            <a:extLst>
              <a:ext uri="{FF2B5EF4-FFF2-40B4-BE49-F238E27FC236}">
                <a16:creationId xmlns:a16="http://schemas.microsoft.com/office/drawing/2014/main" id="{CBD1F085-7B02-ACAF-4F3C-82EB4C593D65}"/>
              </a:ext>
            </a:extLst>
          </p:cNvPr>
          <p:cNvSpPr txBox="1"/>
          <p:nvPr/>
        </p:nvSpPr>
        <p:spPr>
          <a:xfrm>
            <a:off x="5040000" y="1617184"/>
            <a:ext cx="1800000" cy="432000"/>
          </a:xfrm>
          <a:prstGeom prst="rect">
            <a:avLst/>
          </a:prstGeom>
          <a:noFill/>
        </p:spPr>
        <p:txBody>
          <a:bodyPr wrap="none" rtlCol="0">
            <a:noAutofit/>
          </a:bodyPr>
          <a:lstStyle/>
          <a:p>
            <a:pPr algn="ctr"/>
            <a:r>
              <a:rPr lang="en-US" altLang="zh-CN" b="1" dirty="0">
                <a:solidFill>
                  <a:srgbClr val="FF0000"/>
                </a:solidFill>
              </a:rPr>
              <a:t>2</a:t>
            </a:r>
            <a:endParaRPr lang="zh-CN" altLang="en-US" b="1" dirty="0">
              <a:solidFill>
                <a:srgbClr val="FF0000"/>
              </a:solidFill>
            </a:endParaRPr>
          </a:p>
        </p:txBody>
      </p:sp>
      <p:sp>
        <p:nvSpPr>
          <p:cNvPr id="13" name="文本框 12">
            <a:extLst>
              <a:ext uri="{FF2B5EF4-FFF2-40B4-BE49-F238E27FC236}">
                <a16:creationId xmlns:a16="http://schemas.microsoft.com/office/drawing/2014/main" id="{7F1BD5D0-242B-0CCA-06C9-5A125F5A8D08}"/>
              </a:ext>
            </a:extLst>
          </p:cNvPr>
          <p:cNvSpPr txBox="1"/>
          <p:nvPr/>
        </p:nvSpPr>
        <p:spPr>
          <a:xfrm>
            <a:off x="6840000" y="1617184"/>
            <a:ext cx="2088000" cy="461665"/>
          </a:xfrm>
          <a:prstGeom prst="rect">
            <a:avLst/>
          </a:prstGeom>
          <a:noFill/>
        </p:spPr>
        <p:txBody>
          <a:bodyPr wrap="none" rtlCol="0">
            <a:noAutofit/>
          </a:bodyPr>
          <a:lstStyle/>
          <a:p>
            <a:pPr algn="ctr"/>
            <a:r>
              <a:rPr lang="en-US" altLang="zh-CN" b="1" dirty="0">
                <a:solidFill>
                  <a:srgbClr val="0000FF"/>
                </a:solidFill>
              </a:rPr>
              <a:t>5</a:t>
            </a:r>
            <a:endParaRPr lang="zh-CN" altLang="en-US" b="1" dirty="0">
              <a:solidFill>
                <a:srgbClr val="0000FF"/>
              </a:solidFill>
            </a:endParaRPr>
          </a:p>
        </p:txBody>
      </p:sp>
      <p:sp>
        <p:nvSpPr>
          <p:cNvPr id="14" name="文本框 13">
            <a:extLst>
              <a:ext uri="{FF2B5EF4-FFF2-40B4-BE49-F238E27FC236}">
                <a16:creationId xmlns:a16="http://schemas.microsoft.com/office/drawing/2014/main" id="{DAC0913D-6079-BD16-1383-CAE23A1DFE45}"/>
              </a:ext>
            </a:extLst>
          </p:cNvPr>
          <p:cNvSpPr txBox="1"/>
          <p:nvPr/>
        </p:nvSpPr>
        <p:spPr>
          <a:xfrm>
            <a:off x="5040000" y="1988840"/>
            <a:ext cx="1800000" cy="432000"/>
          </a:xfrm>
          <a:prstGeom prst="rect">
            <a:avLst/>
          </a:prstGeom>
          <a:noFill/>
        </p:spPr>
        <p:txBody>
          <a:bodyPr wrap="none" rtlCol="0">
            <a:noAutofit/>
          </a:bodyPr>
          <a:lstStyle/>
          <a:p>
            <a:pPr algn="ctr"/>
            <a:r>
              <a:rPr lang="en-US" altLang="zh-CN" b="1" dirty="0">
                <a:solidFill>
                  <a:srgbClr val="FF0000"/>
                </a:solidFill>
              </a:rPr>
              <a:t>10</a:t>
            </a:r>
            <a:endParaRPr lang="zh-CN" altLang="en-US" b="1" dirty="0">
              <a:solidFill>
                <a:srgbClr val="FF0000"/>
              </a:solidFill>
            </a:endParaRPr>
          </a:p>
        </p:txBody>
      </p:sp>
      <p:sp>
        <p:nvSpPr>
          <p:cNvPr id="15" name="文本框 14">
            <a:extLst>
              <a:ext uri="{FF2B5EF4-FFF2-40B4-BE49-F238E27FC236}">
                <a16:creationId xmlns:a16="http://schemas.microsoft.com/office/drawing/2014/main" id="{0ACB5DE7-0EBC-9CBE-E80C-5E203E3BFBB3}"/>
              </a:ext>
            </a:extLst>
          </p:cNvPr>
          <p:cNvSpPr txBox="1"/>
          <p:nvPr/>
        </p:nvSpPr>
        <p:spPr>
          <a:xfrm>
            <a:off x="6840000" y="1988840"/>
            <a:ext cx="2088000" cy="461665"/>
          </a:xfrm>
          <a:prstGeom prst="rect">
            <a:avLst/>
          </a:prstGeom>
          <a:noFill/>
        </p:spPr>
        <p:txBody>
          <a:bodyPr wrap="none" rtlCol="0">
            <a:noAutofit/>
          </a:bodyPr>
          <a:lstStyle/>
          <a:p>
            <a:pPr algn="ctr"/>
            <a:r>
              <a:rPr lang="en-US" altLang="zh-CN" b="1" dirty="0">
                <a:solidFill>
                  <a:srgbClr val="0000FF"/>
                </a:solidFill>
              </a:rPr>
              <a:t>14</a:t>
            </a:r>
            <a:endParaRPr lang="zh-CN" altLang="en-US" b="1" dirty="0">
              <a:solidFill>
                <a:srgbClr val="0000FF"/>
              </a:solidFill>
            </a:endParaRPr>
          </a:p>
        </p:txBody>
      </p:sp>
      <p:sp>
        <p:nvSpPr>
          <p:cNvPr id="16" name="文本框 15">
            <a:extLst>
              <a:ext uri="{FF2B5EF4-FFF2-40B4-BE49-F238E27FC236}">
                <a16:creationId xmlns:a16="http://schemas.microsoft.com/office/drawing/2014/main" id="{CD77753E-26C5-82D5-DAFF-F032406C055C}"/>
              </a:ext>
            </a:extLst>
          </p:cNvPr>
          <p:cNvSpPr txBox="1"/>
          <p:nvPr/>
        </p:nvSpPr>
        <p:spPr>
          <a:xfrm>
            <a:off x="5040000" y="2337264"/>
            <a:ext cx="1800000" cy="432000"/>
          </a:xfrm>
          <a:prstGeom prst="rect">
            <a:avLst/>
          </a:prstGeom>
          <a:noFill/>
        </p:spPr>
        <p:txBody>
          <a:bodyPr wrap="none" rtlCol="0">
            <a:noAutofit/>
          </a:bodyPr>
          <a:lstStyle/>
          <a:p>
            <a:pPr algn="ctr"/>
            <a:r>
              <a:rPr lang="en-US" altLang="zh-CN" b="1" dirty="0">
                <a:solidFill>
                  <a:srgbClr val="FF0000"/>
                </a:solidFill>
              </a:rPr>
              <a:t>6</a:t>
            </a:r>
            <a:endParaRPr lang="zh-CN" altLang="en-US" b="1" dirty="0">
              <a:solidFill>
                <a:srgbClr val="FF0000"/>
              </a:solidFill>
            </a:endParaRPr>
          </a:p>
        </p:txBody>
      </p:sp>
      <p:sp>
        <p:nvSpPr>
          <p:cNvPr id="17" name="文本框 16">
            <a:extLst>
              <a:ext uri="{FF2B5EF4-FFF2-40B4-BE49-F238E27FC236}">
                <a16:creationId xmlns:a16="http://schemas.microsoft.com/office/drawing/2014/main" id="{5592646C-8F7C-56E6-E3F0-6C63D3DE2483}"/>
              </a:ext>
            </a:extLst>
          </p:cNvPr>
          <p:cNvSpPr txBox="1"/>
          <p:nvPr/>
        </p:nvSpPr>
        <p:spPr>
          <a:xfrm>
            <a:off x="6840000" y="2337264"/>
            <a:ext cx="2088000" cy="461665"/>
          </a:xfrm>
          <a:prstGeom prst="rect">
            <a:avLst/>
          </a:prstGeom>
          <a:noFill/>
        </p:spPr>
        <p:txBody>
          <a:bodyPr wrap="none" rtlCol="0">
            <a:noAutofit/>
          </a:bodyPr>
          <a:lstStyle/>
          <a:p>
            <a:pPr algn="ctr"/>
            <a:r>
              <a:rPr lang="en-US" altLang="zh-CN" b="1" dirty="0">
                <a:solidFill>
                  <a:srgbClr val="0000FF"/>
                </a:solidFill>
              </a:rPr>
              <a:t>8</a:t>
            </a:r>
            <a:endParaRPr lang="zh-CN" altLang="en-US" b="1" dirty="0">
              <a:solidFill>
                <a:srgbClr val="0000FF"/>
              </a:solidFill>
            </a:endParaRPr>
          </a:p>
        </p:txBody>
      </p:sp>
      <p:sp>
        <p:nvSpPr>
          <p:cNvPr id="18" name="文本框 17">
            <a:extLst>
              <a:ext uri="{FF2B5EF4-FFF2-40B4-BE49-F238E27FC236}">
                <a16:creationId xmlns:a16="http://schemas.microsoft.com/office/drawing/2014/main" id="{ADD6C33A-72B3-D940-6CC7-7BE9FF5DEB1E}"/>
              </a:ext>
            </a:extLst>
          </p:cNvPr>
          <p:cNvSpPr txBox="1"/>
          <p:nvPr/>
        </p:nvSpPr>
        <p:spPr>
          <a:xfrm>
            <a:off x="5040000" y="2708920"/>
            <a:ext cx="1800000" cy="432000"/>
          </a:xfrm>
          <a:prstGeom prst="rect">
            <a:avLst/>
          </a:prstGeom>
          <a:noFill/>
        </p:spPr>
        <p:txBody>
          <a:bodyPr wrap="none" rtlCol="0">
            <a:noAutofit/>
          </a:bodyPr>
          <a:lstStyle/>
          <a:p>
            <a:pPr algn="ctr"/>
            <a:r>
              <a:rPr lang="en-US" altLang="zh-CN" b="1" dirty="0">
                <a:solidFill>
                  <a:srgbClr val="FF0000"/>
                </a:solidFill>
              </a:rPr>
              <a:t>9</a:t>
            </a:r>
            <a:endParaRPr lang="zh-CN" altLang="en-US" b="1" dirty="0">
              <a:solidFill>
                <a:srgbClr val="FF0000"/>
              </a:solidFill>
            </a:endParaRPr>
          </a:p>
        </p:txBody>
      </p:sp>
      <p:sp>
        <p:nvSpPr>
          <p:cNvPr id="19" name="文本框 18">
            <a:extLst>
              <a:ext uri="{FF2B5EF4-FFF2-40B4-BE49-F238E27FC236}">
                <a16:creationId xmlns:a16="http://schemas.microsoft.com/office/drawing/2014/main" id="{CB7B1DBA-80B5-F449-D61F-491CA4911838}"/>
              </a:ext>
            </a:extLst>
          </p:cNvPr>
          <p:cNvSpPr txBox="1"/>
          <p:nvPr/>
        </p:nvSpPr>
        <p:spPr>
          <a:xfrm>
            <a:off x="6840000" y="2708920"/>
            <a:ext cx="2088000" cy="461665"/>
          </a:xfrm>
          <a:prstGeom prst="rect">
            <a:avLst/>
          </a:prstGeom>
          <a:noFill/>
        </p:spPr>
        <p:txBody>
          <a:bodyPr wrap="none" rtlCol="0">
            <a:noAutofit/>
          </a:bodyPr>
          <a:lstStyle/>
          <a:p>
            <a:pPr algn="ctr"/>
            <a:r>
              <a:rPr lang="en-US" altLang="zh-CN" b="1" dirty="0">
                <a:solidFill>
                  <a:srgbClr val="0000FF"/>
                </a:solidFill>
              </a:rPr>
              <a:t>13</a:t>
            </a:r>
            <a:endParaRPr lang="zh-CN" altLang="en-US" b="1" dirty="0">
              <a:solidFill>
                <a:srgbClr val="0000FF"/>
              </a:solidFill>
            </a:endParaRPr>
          </a:p>
        </p:txBody>
      </p:sp>
      <p:sp>
        <p:nvSpPr>
          <p:cNvPr id="20" name="文本框 19">
            <a:extLst>
              <a:ext uri="{FF2B5EF4-FFF2-40B4-BE49-F238E27FC236}">
                <a16:creationId xmlns:a16="http://schemas.microsoft.com/office/drawing/2014/main" id="{93AB05D3-0693-5C36-E1C1-311DDA6420F1}"/>
              </a:ext>
            </a:extLst>
          </p:cNvPr>
          <p:cNvSpPr txBox="1"/>
          <p:nvPr/>
        </p:nvSpPr>
        <p:spPr>
          <a:xfrm>
            <a:off x="5040000" y="3102349"/>
            <a:ext cx="1800000" cy="432000"/>
          </a:xfrm>
          <a:prstGeom prst="rect">
            <a:avLst/>
          </a:prstGeom>
          <a:noFill/>
        </p:spPr>
        <p:txBody>
          <a:bodyPr wrap="none" rtlCol="0">
            <a:noAutofit/>
          </a:bodyPr>
          <a:lstStyle/>
          <a:p>
            <a:pPr algn="ctr"/>
            <a:r>
              <a:rPr lang="en-US" altLang="zh-CN" b="1" dirty="0">
                <a:solidFill>
                  <a:srgbClr val="FF0000"/>
                </a:solidFill>
              </a:rPr>
              <a:t>7</a:t>
            </a:r>
            <a:endParaRPr lang="zh-CN" altLang="en-US" b="1" dirty="0">
              <a:solidFill>
                <a:srgbClr val="FF0000"/>
              </a:solidFill>
            </a:endParaRPr>
          </a:p>
        </p:txBody>
      </p:sp>
      <p:sp>
        <p:nvSpPr>
          <p:cNvPr id="21" name="文本框 20">
            <a:extLst>
              <a:ext uri="{FF2B5EF4-FFF2-40B4-BE49-F238E27FC236}">
                <a16:creationId xmlns:a16="http://schemas.microsoft.com/office/drawing/2014/main" id="{FE4DAAC5-910E-AA39-0FBE-FEEF59FA62D5}"/>
              </a:ext>
            </a:extLst>
          </p:cNvPr>
          <p:cNvSpPr txBox="1"/>
          <p:nvPr/>
        </p:nvSpPr>
        <p:spPr>
          <a:xfrm>
            <a:off x="6840000" y="3102349"/>
            <a:ext cx="2088000" cy="461665"/>
          </a:xfrm>
          <a:prstGeom prst="rect">
            <a:avLst/>
          </a:prstGeom>
          <a:noFill/>
        </p:spPr>
        <p:txBody>
          <a:bodyPr wrap="none" rtlCol="0">
            <a:noAutofit/>
          </a:bodyPr>
          <a:lstStyle/>
          <a:p>
            <a:pPr algn="ctr"/>
            <a:r>
              <a:rPr lang="en-US" altLang="zh-CN" b="1" dirty="0">
                <a:solidFill>
                  <a:srgbClr val="0000FF"/>
                </a:solidFill>
              </a:rPr>
              <a:t>10.4</a:t>
            </a:r>
            <a:endParaRPr lang="zh-CN" altLang="en-US" b="1" dirty="0">
              <a:solidFill>
                <a:srgbClr val="0000FF"/>
              </a:solidFill>
            </a:endParaRPr>
          </a:p>
        </p:txBody>
      </p:sp>
      <p:sp>
        <p:nvSpPr>
          <p:cNvPr id="22" name="文本框 21">
            <a:extLst>
              <a:ext uri="{FF2B5EF4-FFF2-40B4-BE49-F238E27FC236}">
                <a16:creationId xmlns:a16="http://schemas.microsoft.com/office/drawing/2014/main" id="{2CADF42E-5BF8-FCA0-B400-2119093428EF}"/>
              </a:ext>
            </a:extLst>
          </p:cNvPr>
          <p:cNvSpPr txBox="1"/>
          <p:nvPr/>
        </p:nvSpPr>
        <p:spPr>
          <a:xfrm>
            <a:off x="8928000" y="1223755"/>
            <a:ext cx="2988000" cy="461665"/>
          </a:xfrm>
          <a:prstGeom prst="rect">
            <a:avLst/>
          </a:prstGeom>
          <a:noFill/>
        </p:spPr>
        <p:txBody>
          <a:bodyPr wrap="none" rtlCol="0">
            <a:noAutofit/>
          </a:bodyPr>
          <a:lstStyle/>
          <a:p>
            <a:pPr algn="ctr"/>
            <a:r>
              <a:rPr lang="en-US" altLang="zh-CN" b="1" dirty="0">
                <a:solidFill>
                  <a:srgbClr val="0000FF"/>
                </a:solidFill>
              </a:rPr>
              <a:t>3</a:t>
            </a:r>
            <a:endParaRPr lang="zh-CN" altLang="en-US" b="1" dirty="0">
              <a:solidFill>
                <a:srgbClr val="0000FF"/>
              </a:solidFill>
            </a:endParaRPr>
          </a:p>
        </p:txBody>
      </p:sp>
      <p:sp>
        <p:nvSpPr>
          <p:cNvPr id="23" name="文本框 22">
            <a:extLst>
              <a:ext uri="{FF2B5EF4-FFF2-40B4-BE49-F238E27FC236}">
                <a16:creationId xmlns:a16="http://schemas.microsoft.com/office/drawing/2014/main" id="{DB9112E2-6621-62C2-BE35-15726F923398}"/>
              </a:ext>
            </a:extLst>
          </p:cNvPr>
          <p:cNvSpPr txBox="1"/>
          <p:nvPr/>
        </p:nvSpPr>
        <p:spPr>
          <a:xfrm>
            <a:off x="8928000" y="1617185"/>
            <a:ext cx="2988000" cy="461665"/>
          </a:xfrm>
          <a:prstGeom prst="rect">
            <a:avLst/>
          </a:prstGeom>
          <a:noFill/>
        </p:spPr>
        <p:txBody>
          <a:bodyPr wrap="none" rtlCol="0">
            <a:noAutofit/>
          </a:bodyPr>
          <a:lstStyle/>
          <a:p>
            <a:pPr algn="ctr"/>
            <a:r>
              <a:rPr lang="en-US" altLang="zh-CN" b="1" dirty="0">
                <a:solidFill>
                  <a:srgbClr val="0000FF"/>
                </a:solidFill>
              </a:rPr>
              <a:t>1.67</a:t>
            </a:r>
            <a:endParaRPr lang="zh-CN" altLang="en-US" b="1" dirty="0">
              <a:solidFill>
                <a:srgbClr val="0000FF"/>
              </a:solidFill>
            </a:endParaRPr>
          </a:p>
        </p:txBody>
      </p:sp>
      <p:sp>
        <p:nvSpPr>
          <p:cNvPr id="24" name="文本框 23">
            <a:extLst>
              <a:ext uri="{FF2B5EF4-FFF2-40B4-BE49-F238E27FC236}">
                <a16:creationId xmlns:a16="http://schemas.microsoft.com/office/drawing/2014/main" id="{B0B00148-38FA-ED95-7C81-34716839D1FB}"/>
              </a:ext>
            </a:extLst>
          </p:cNvPr>
          <p:cNvSpPr txBox="1"/>
          <p:nvPr/>
        </p:nvSpPr>
        <p:spPr>
          <a:xfrm>
            <a:off x="8928000" y="1988841"/>
            <a:ext cx="2988000" cy="461665"/>
          </a:xfrm>
          <a:prstGeom prst="rect">
            <a:avLst/>
          </a:prstGeom>
          <a:noFill/>
        </p:spPr>
        <p:txBody>
          <a:bodyPr wrap="none" rtlCol="0">
            <a:noAutofit/>
          </a:bodyPr>
          <a:lstStyle/>
          <a:p>
            <a:pPr algn="ctr"/>
            <a:r>
              <a:rPr lang="en-US" altLang="zh-CN" b="1" dirty="0">
                <a:solidFill>
                  <a:srgbClr val="0000FF"/>
                </a:solidFill>
              </a:rPr>
              <a:t>3.5</a:t>
            </a:r>
            <a:endParaRPr lang="zh-CN" altLang="en-US" b="1" dirty="0">
              <a:solidFill>
                <a:srgbClr val="0000FF"/>
              </a:solidFill>
            </a:endParaRPr>
          </a:p>
        </p:txBody>
      </p:sp>
      <p:sp>
        <p:nvSpPr>
          <p:cNvPr id="25" name="文本框 24">
            <a:extLst>
              <a:ext uri="{FF2B5EF4-FFF2-40B4-BE49-F238E27FC236}">
                <a16:creationId xmlns:a16="http://schemas.microsoft.com/office/drawing/2014/main" id="{AD7C1642-688D-1BF6-E8E6-10479875EB5E}"/>
              </a:ext>
            </a:extLst>
          </p:cNvPr>
          <p:cNvSpPr txBox="1"/>
          <p:nvPr/>
        </p:nvSpPr>
        <p:spPr>
          <a:xfrm>
            <a:off x="8928000" y="2337265"/>
            <a:ext cx="2988000" cy="461665"/>
          </a:xfrm>
          <a:prstGeom prst="rect">
            <a:avLst/>
          </a:prstGeom>
          <a:noFill/>
        </p:spPr>
        <p:txBody>
          <a:bodyPr wrap="none" rtlCol="0">
            <a:noAutofit/>
          </a:bodyPr>
          <a:lstStyle/>
          <a:p>
            <a:pPr algn="ctr"/>
            <a:r>
              <a:rPr lang="en-US" altLang="zh-CN" b="1" dirty="0">
                <a:solidFill>
                  <a:srgbClr val="0000FF"/>
                </a:solidFill>
              </a:rPr>
              <a:t>4</a:t>
            </a:r>
          </a:p>
        </p:txBody>
      </p:sp>
      <p:sp>
        <p:nvSpPr>
          <p:cNvPr id="26" name="文本框 25">
            <a:extLst>
              <a:ext uri="{FF2B5EF4-FFF2-40B4-BE49-F238E27FC236}">
                <a16:creationId xmlns:a16="http://schemas.microsoft.com/office/drawing/2014/main" id="{60B4B80B-FC21-2C04-F1DB-EEB90F625250}"/>
              </a:ext>
            </a:extLst>
          </p:cNvPr>
          <p:cNvSpPr txBox="1"/>
          <p:nvPr/>
        </p:nvSpPr>
        <p:spPr>
          <a:xfrm>
            <a:off x="8928000" y="2708921"/>
            <a:ext cx="2988000" cy="461665"/>
          </a:xfrm>
          <a:prstGeom prst="rect">
            <a:avLst/>
          </a:prstGeom>
          <a:noFill/>
        </p:spPr>
        <p:txBody>
          <a:bodyPr wrap="none" rtlCol="0">
            <a:noAutofit/>
          </a:bodyPr>
          <a:lstStyle/>
          <a:p>
            <a:pPr algn="ctr"/>
            <a:r>
              <a:rPr lang="en-US" altLang="zh-CN" b="1" dirty="0">
                <a:solidFill>
                  <a:srgbClr val="0000FF"/>
                </a:solidFill>
              </a:rPr>
              <a:t>3.25</a:t>
            </a:r>
            <a:endParaRPr lang="zh-CN" altLang="en-US" b="1" dirty="0">
              <a:solidFill>
                <a:srgbClr val="0000FF"/>
              </a:solidFill>
            </a:endParaRPr>
          </a:p>
        </p:txBody>
      </p:sp>
      <p:sp>
        <p:nvSpPr>
          <p:cNvPr id="27" name="文本框 26">
            <a:extLst>
              <a:ext uri="{FF2B5EF4-FFF2-40B4-BE49-F238E27FC236}">
                <a16:creationId xmlns:a16="http://schemas.microsoft.com/office/drawing/2014/main" id="{99C44257-602A-E436-C1E6-3664AC7E869A}"/>
              </a:ext>
            </a:extLst>
          </p:cNvPr>
          <p:cNvSpPr txBox="1"/>
          <p:nvPr/>
        </p:nvSpPr>
        <p:spPr>
          <a:xfrm>
            <a:off x="8928000" y="3102350"/>
            <a:ext cx="2988000" cy="461665"/>
          </a:xfrm>
          <a:prstGeom prst="rect">
            <a:avLst/>
          </a:prstGeom>
          <a:noFill/>
        </p:spPr>
        <p:txBody>
          <a:bodyPr wrap="none" rtlCol="0">
            <a:noAutofit/>
          </a:bodyPr>
          <a:lstStyle/>
          <a:p>
            <a:pPr algn="ctr"/>
            <a:r>
              <a:rPr lang="en-US" altLang="zh-CN" b="1" dirty="0">
                <a:solidFill>
                  <a:srgbClr val="0000FF"/>
                </a:solidFill>
              </a:rPr>
              <a:t>3.084</a:t>
            </a:r>
            <a:endParaRPr lang="zh-CN" altLang="en-US" b="1" dirty="0">
              <a:solidFill>
                <a:srgbClr val="0000FF"/>
              </a:solidFill>
            </a:endParaRPr>
          </a:p>
        </p:txBody>
      </p:sp>
      <p:pic>
        <p:nvPicPr>
          <p:cNvPr id="32" name="内容占位符 31">
            <a:extLst>
              <a:ext uri="{FF2B5EF4-FFF2-40B4-BE49-F238E27FC236}">
                <a16:creationId xmlns:a16="http://schemas.microsoft.com/office/drawing/2014/main" id="{1BBD2672-794D-729E-B289-668BE7591CA6}"/>
              </a:ext>
            </a:extLst>
          </p:cNvPr>
          <p:cNvPicPr>
            <a:picLocks noGrp="1" noChangeAspect="1"/>
          </p:cNvPicPr>
          <p:nvPr>
            <p:ph idx="11"/>
          </p:nvPr>
        </p:nvPicPr>
        <p:blipFill>
          <a:blip r:embed="rId2"/>
          <a:stretch>
            <a:fillRect/>
          </a:stretch>
        </p:blipFill>
        <p:spPr>
          <a:xfrm>
            <a:off x="720000" y="3780000"/>
            <a:ext cx="8482471" cy="2700337"/>
          </a:xfrm>
        </p:spPr>
      </p:pic>
    </p:spTree>
    <p:extLst>
      <p:ext uri="{BB962C8B-B14F-4D97-AF65-F5344CB8AC3E}">
        <p14:creationId xmlns:p14="http://schemas.microsoft.com/office/powerpoint/2010/main" val="3695191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wipe(left)">
                                      <p:cBhvr>
                                        <p:cTn id="16" dur="500"/>
                                        <p:tgtEl>
                                          <p:spTgt spid="16"/>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left)">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ipe(left)">
                                      <p:cBhvr>
                                        <p:cTn id="33" dur="500"/>
                                        <p:tgtEl>
                                          <p:spTgt spid="15"/>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500"/>
                                        <p:tgtEl>
                                          <p:spTgt spid="1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left)">
                                      <p:cBhvr>
                                        <p:cTn id="39" dur="500"/>
                                        <p:tgtEl>
                                          <p:spTgt spid="19"/>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left)">
                                      <p:cBhvr>
                                        <p:cTn id="42" dur="500"/>
                                        <p:tgtEl>
                                          <p:spTgt spid="2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wipe(left)">
                                      <p:cBhvr>
                                        <p:cTn id="47" dur="500"/>
                                        <p:tgtEl>
                                          <p:spTgt spid="22"/>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wipe(left)">
                                      <p:cBhvr>
                                        <p:cTn id="50" dur="500"/>
                                        <p:tgtEl>
                                          <p:spTgt spid="23"/>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animEffect transition="in" filter="wipe(left)">
                                      <p:cBhvr>
                                        <p:cTn id="53" dur="500"/>
                                        <p:tgtEl>
                                          <p:spTgt spid="24"/>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left)">
                                      <p:cBhvr>
                                        <p:cTn id="56" dur="500"/>
                                        <p:tgtEl>
                                          <p:spTgt spid="25"/>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wipe(left)">
                                      <p:cBhvr>
                                        <p:cTn id="59" dur="500"/>
                                        <p:tgtEl>
                                          <p:spTgt spid="26"/>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7"/>
                                        </p:tgtEl>
                                        <p:attrNameLst>
                                          <p:attrName>style.visibility</p:attrName>
                                        </p:attrNameLst>
                                      </p:cBhvr>
                                      <p:to>
                                        <p:strVal val="visible"/>
                                      </p:to>
                                    </p:set>
                                    <p:animEffect transition="in" filter="wipe(left)">
                                      <p:cBhvr>
                                        <p:cTn id="6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P spid="26" grpId="0"/>
      <p:bldP spid="2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0E8A9122-B246-6D8F-3D3C-0A9CBDA7B33E}"/>
              </a:ext>
            </a:extLst>
          </p:cNvPr>
          <p:cNvGraphicFramePr>
            <a:graphicFrameLocks noGrp="1"/>
          </p:cNvGraphicFramePr>
          <p:nvPr>
            <p:ph idx="1"/>
          </p:nvPr>
        </p:nvGraphicFramePr>
        <p:xfrm>
          <a:off x="360363" y="908720"/>
          <a:ext cx="11556000" cy="259588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862948331"/>
                    </a:ext>
                  </a:extLst>
                </a:gridCol>
                <a:gridCol w="1980000">
                  <a:extLst>
                    <a:ext uri="{9D8B030D-6E8A-4147-A177-3AD203B41FA5}">
                      <a16:colId xmlns:a16="http://schemas.microsoft.com/office/drawing/2014/main" val="3409430354"/>
                    </a:ext>
                  </a:extLst>
                </a:gridCol>
                <a:gridCol w="1620000">
                  <a:extLst>
                    <a:ext uri="{9D8B030D-6E8A-4147-A177-3AD203B41FA5}">
                      <a16:colId xmlns:a16="http://schemas.microsoft.com/office/drawing/2014/main" val="1807366193"/>
                    </a:ext>
                  </a:extLst>
                </a:gridCol>
                <a:gridCol w="1800000">
                  <a:extLst>
                    <a:ext uri="{9D8B030D-6E8A-4147-A177-3AD203B41FA5}">
                      <a16:colId xmlns:a16="http://schemas.microsoft.com/office/drawing/2014/main" val="1346713424"/>
                    </a:ext>
                  </a:extLst>
                </a:gridCol>
                <a:gridCol w="2088000">
                  <a:extLst>
                    <a:ext uri="{9D8B030D-6E8A-4147-A177-3AD203B41FA5}">
                      <a16:colId xmlns:a16="http://schemas.microsoft.com/office/drawing/2014/main" val="1252262788"/>
                    </a:ext>
                  </a:extLst>
                </a:gridCol>
                <a:gridCol w="2988000">
                  <a:extLst>
                    <a:ext uri="{9D8B030D-6E8A-4147-A177-3AD203B41FA5}">
                      <a16:colId xmlns:a16="http://schemas.microsoft.com/office/drawing/2014/main" val="3683095704"/>
                    </a:ext>
                  </a:extLst>
                </a:gridCol>
              </a:tblGrid>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Process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CPU burst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Arrival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Waiting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Weighted 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58178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566766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B</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1-∆</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5366769"/>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4812860"/>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D</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9743264"/>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5437191"/>
                  </a:ext>
                </a:extLst>
              </a:tr>
              <a:tr h="370840">
                <a:tc gridSpan="3">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Average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6734921"/>
                  </a:ext>
                </a:extLst>
              </a:tr>
            </a:tbl>
          </a:graphicData>
        </a:graphic>
      </p:graphicFrame>
      <p:sp>
        <p:nvSpPr>
          <p:cNvPr id="3" name="灯片编号占位符 2">
            <a:extLst>
              <a:ext uri="{FF2B5EF4-FFF2-40B4-BE49-F238E27FC236}">
                <a16:creationId xmlns:a16="http://schemas.microsoft.com/office/drawing/2014/main" id="{715793FB-8A04-A2E1-2E00-6E22CE29FE3B}"/>
              </a:ext>
            </a:extLst>
          </p:cNvPr>
          <p:cNvSpPr>
            <a:spLocks noGrp="1"/>
          </p:cNvSpPr>
          <p:nvPr>
            <p:ph type="sldNum" sz="quarter" idx="10"/>
          </p:nvPr>
        </p:nvSpPr>
        <p:spPr/>
        <p:txBody>
          <a:bodyPr/>
          <a:lstStyle/>
          <a:p>
            <a:fld id="{B46DCD4B-A773-44AB-A5AF-CE3CB9FE704A}" type="slidenum">
              <a:rPr lang="en-US" altLang="zh-CN" smtClean="0"/>
              <a:pPr/>
              <a:t>43</a:t>
            </a:fld>
            <a:endParaRPr lang="en-US" altLang="zh-CN"/>
          </a:p>
        </p:txBody>
      </p:sp>
      <p:sp>
        <p:nvSpPr>
          <p:cNvPr id="2" name="标题 1">
            <a:extLst>
              <a:ext uri="{FF2B5EF4-FFF2-40B4-BE49-F238E27FC236}">
                <a16:creationId xmlns:a16="http://schemas.microsoft.com/office/drawing/2014/main" id="{09D43256-4F7F-F395-3FBF-6694A865721A}"/>
              </a:ext>
            </a:extLst>
          </p:cNvPr>
          <p:cNvSpPr>
            <a:spLocks noGrp="1"/>
          </p:cNvSpPr>
          <p:nvPr>
            <p:ph type="title"/>
          </p:nvPr>
        </p:nvSpPr>
        <p:spPr/>
        <p:txBody>
          <a:bodyPr/>
          <a:lstStyle/>
          <a:p>
            <a:r>
              <a:rPr lang="en-US" altLang="zh-CN" dirty="0"/>
              <a:t>Exercise 4  RR(q=1) </a:t>
            </a:r>
            <a:endParaRPr lang="zh-CN" altLang="en-US" dirty="0"/>
          </a:p>
        </p:txBody>
      </p:sp>
      <p:pic>
        <p:nvPicPr>
          <p:cNvPr id="10" name="图片 9">
            <a:extLst>
              <a:ext uri="{FF2B5EF4-FFF2-40B4-BE49-F238E27FC236}">
                <a16:creationId xmlns:a16="http://schemas.microsoft.com/office/drawing/2014/main" id="{05E52206-04F1-3DE7-80FC-CA36283E4B8A}"/>
              </a:ext>
            </a:extLst>
          </p:cNvPr>
          <p:cNvPicPr>
            <a:picLocks noChangeAspect="1"/>
          </p:cNvPicPr>
          <p:nvPr/>
        </p:nvPicPr>
        <p:blipFill>
          <a:blip r:embed="rId2"/>
          <a:stretch>
            <a:fillRect/>
          </a:stretch>
        </p:blipFill>
        <p:spPr>
          <a:xfrm>
            <a:off x="9353595" y="4079974"/>
            <a:ext cx="1820415" cy="1820415"/>
          </a:xfrm>
          <a:prstGeom prst="rect">
            <a:avLst/>
          </a:prstGeom>
        </p:spPr>
      </p:pic>
      <p:pic>
        <p:nvPicPr>
          <p:cNvPr id="13" name="内容占位符 12">
            <a:extLst>
              <a:ext uri="{FF2B5EF4-FFF2-40B4-BE49-F238E27FC236}">
                <a16:creationId xmlns:a16="http://schemas.microsoft.com/office/drawing/2014/main" id="{C68B8CD0-DBA2-6AA8-481C-B273D4BC7839}"/>
              </a:ext>
            </a:extLst>
          </p:cNvPr>
          <p:cNvPicPr>
            <a:picLocks noGrp="1" noChangeAspect="1"/>
          </p:cNvPicPr>
          <p:nvPr>
            <p:ph idx="11"/>
          </p:nvPr>
        </p:nvPicPr>
        <p:blipFill>
          <a:blip r:embed="rId3"/>
          <a:stretch>
            <a:fillRect/>
          </a:stretch>
        </p:blipFill>
        <p:spPr>
          <a:xfrm>
            <a:off x="720000" y="3780000"/>
            <a:ext cx="8289548" cy="2700337"/>
          </a:xfrm>
        </p:spPr>
      </p:pic>
    </p:spTree>
    <p:extLst>
      <p:ext uri="{BB962C8B-B14F-4D97-AF65-F5344CB8AC3E}">
        <p14:creationId xmlns:p14="http://schemas.microsoft.com/office/powerpoint/2010/main" val="628906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0E8A9122-B246-6D8F-3D3C-0A9CBDA7B33E}"/>
              </a:ext>
            </a:extLst>
          </p:cNvPr>
          <p:cNvGraphicFramePr>
            <a:graphicFrameLocks noGrp="1"/>
          </p:cNvGraphicFramePr>
          <p:nvPr>
            <p:ph idx="1"/>
            <p:extLst>
              <p:ext uri="{D42A27DB-BD31-4B8C-83A1-F6EECF244321}">
                <p14:modId xmlns:p14="http://schemas.microsoft.com/office/powerpoint/2010/main" val="3307954356"/>
              </p:ext>
            </p:extLst>
          </p:nvPr>
        </p:nvGraphicFramePr>
        <p:xfrm>
          <a:off x="360363" y="908720"/>
          <a:ext cx="11556000" cy="259588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862948331"/>
                    </a:ext>
                  </a:extLst>
                </a:gridCol>
                <a:gridCol w="1980000">
                  <a:extLst>
                    <a:ext uri="{9D8B030D-6E8A-4147-A177-3AD203B41FA5}">
                      <a16:colId xmlns:a16="http://schemas.microsoft.com/office/drawing/2014/main" val="3409430354"/>
                    </a:ext>
                  </a:extLst>
                </a:gridCol>
                <a:gridCol w="1620000">
                  <a:extLst>
                    <a:ext uri="{9D8B030D-6E8A-4147-A177-3AD203B41FA5}">
                      <a16:colId xmlns:a16="http://schemas.microsoft.com/office/drawing/2014/main" val="1807366193"/>
                    </a:ext>
                  </a:extLst>
                </a:gridCol>
                <a:gridCol w="1800000">
                  <a:extLst>
                    <a:ext uri="{9D8B030D-6E8A-4147-A177-3AD203B41FA5}">
                      <a16:colId xmlns:a16="http://schemas.microsoft.com/office/drawing/2014/main" val="1346713424"/>
                    </a:ext>
                  </a:extLst>
                </a:gridCol>
                <a:gridCol w="2088000">
                  <a:extLst>
                    <a:ext uri="{9D8B030D-6E8A-4147-A177-3AD203B41FA5}">
                      <a16:colId xmlns:a16="http://schemas.microsoft.com/office/drawing/2014/main" val="1252262788"/>
                    </a:ext>
                  </a:extLst>
                </a:gridCol>
                <a:gridCol w="2988000">
                  <a:extLst>
                    <a:ext uri="{9D8B030D-6E8A-4147-A177-3AD203B41FA5}">
                      <a16:colId xmlns:a16="http://schemas.microsoft.com/office/drawing/2014/main" val="3683095704"/>
                    </a:ext>
                  </a:extLst>
                </a:gridCol>
              </a:tblGrid>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Process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CPU burst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Arrival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Waiting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Weighted 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58178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566766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B</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1-∆</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5366769"/>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4812860"/>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D</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9743264"/>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5437191"/>
                  </a:ext>
                </a:extLst>
              </a:tr>
              <a:tr h="370840">
                <a:tc gridSpan="3">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Average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6734921"/>
                  </a:ext>
                </a:extLst>
              </a:tr>
            </a:tbl>
          </a:graphicData>
        </a:graphic>
      </p:graphicFrame>
      <p:sp>
        <p:nvSpPr>
          <p:cNvPr id="3" name="灯片编号占位符 2">
            <a:extLst>
              <a:ext uri="{FF2B5EF4-FFF2-40B4-BE49-F238E27FC236}">
                <a16:creationId xmlns:a16="http://schemas.microsoft.com/office/drawing/2014/main" id="{715793FB-8A04-A2E1-2E00-6E22CE29FE3B}"/>
              </a:ext>
            </a:extLst>
          </p:cNvPr>
          <p:cNvSpPr>
            <a:spLocks noGrp="1"/>
          </p:cNvSpPr>
          <p:nvPr>
            <p:ph type="sldNum" sz="quarter" idx="10"/>
          </p:nvPr>
        </p:nvSpPr>
        <p:spPr/>
        <p:txBody>
          <a:bodyPr/>
          <a:lstStyle/>
          <a:p>
            <a:fld id="{B46DCD4B-A773-44AB-A5AF-CE3CB9FE704A}" type="slidenum">
              <a:rPr lang="en-US" altLang="zh-CN" smtClean="0"/>
              <a:pPr/>
              <a:t>44</a:t>
            </a:fld>
            <a:endParaRPr lang="en-US" altLang="zh-CN"/>
          </a:p>
        </p:txBody>
      </p:sp>
      <p:sp>
        <p:nvSpPr>
          <p:cNvPr id="2" name="标题 1">
            <a:extLst>
              <a:ext uri="{FF2B5EF4-FFF2-40B4-BE49-F238E27FC236}">
                <a16:creationId xmlns:a16="http://schemas.microsoft.com/office/drawing/2014/main" id="{09D43256-4F7F-F395-3FBF-6694A865721A}"/>
              </a:ext>
            </a:extLst>
          </p:cNvPr>
          <p:cNvSpPr>
            <a:spLocks noGrp="1"/>
          </p:cNvSpPr>
          <p:nvPr>
            <p:ph type="title"/>
          </p:nvPr>
        </p:nvSpPr>
        <p:spPr/>
        <p:txBody>
          <a:bodyPr/>
          <a:lstStyle/>
          <a:p>
            <a:r>
              <a:rPr lang="en-US" altLang="zh-CN" dirty="0"/>
              <a:t>Exercise 4  RR(q=1) </a:t>
            </a:r>
            <a:endParaRPr lang="zh-CN" altLang="en-US" dirty="0"/>
          </a:p>
        </p:txBody>
      </p:sp>
      <p:sp>
        <p:nvSpPr>
          <p:cNvPr id="6" name="文本框 5">
            <a:extLst>
              <a:ext uri="{FF2B5EF4-FFF2-40B4-BE49-F238E27FC236}">
                <a16:creationId xmlns:a16="http://schemas.microsoft.com/office/drawing/2014/main" id="{6081CD87-BEAD-8501-EE74-8814AF6C4B67}"/>
              </a:ext>
            </a:extLst>
          </p:cNvPr>
          <p:cNvSpPr txBox="1"/>
          <p:nvPr/>
        </p:nvSpPr>
        <p:spPr>
          <a:xfrm>
            <a:off x="5040000" y="1223754"/>
            <a:ext cx="1800000" cy="432000"/>
          </a:xfrm>
          <a:prstGeom prst="rect">
            <a:avLst/>
          </a:prstGeom>
          <a:noFill/>
        </p:spPr>
        <p:txBody>
          <a:bodyPr wrap="none" rtlCol="0">
            <a:noAutofit/>
          </a:bodyPr>
          <a:lstStyle/>
          <a:p>
            <a:pPr algn="ctr"/>
            <a:r>
              <a:rPr lang="en-US" altLang="zh-CN" b="1" dirty="0">
                <a:solidFill>
                  <a:srgbClr val="FF0000"/>
                </a:solidFill>
              </a:rPr>
              <a:t>8</a:t>
            </a:r>
            <a:endParaRPr lang="zh-CN" altLang="en-US" b="1" dirty="0">
              <a:solidFill>
                <a:srgbClr val="FF0000"/>
              </a:solidFill>
            </a:endParaRPr>
          </a:p>
        </p:txBody>
      </p:sp>
      <p:sp>
        <p:nvSpPr>
          <p:cNvPr id="9" name="文本框 8">
            <a:extLst>
              <a:ext uri="{FF2B5EF4-FFF2-40B4-BE49-F238E27FC236}">
                <a16:creationId xmlns:a16="http://schemas.microsoft.com/office/drawing/2014/main" id="{6065E90C-1ECD-775D-2CB4-3CA4539E1EF9}"/>
              </a:ext>
            </a:extLst>
          </p:cNvPr>
          <p:cNvSpPr txBox="1"/>
          <p:nvPr/>
        </p:nvSpPr>
        <p:spPr>
          <a:xfrm>
            <a:off x="6840000" y="1223754"/>
            <a:ext cx="2088000" cy="461665"/>
          </a:xfrm>
          <a:prstGeom prst="rect">
            <a:avLst/>
          </a:prstGeom>
          <a:noFill/>
        </p:spPr>
        <p:txBody>
          <a:bodyPr wrap="none" rtlCol="0">
            <a:noAutofit/>
          </a:bodyPr>
          <a:lstStyle/>
          <a:p>
            <a:pPr algn="ctr"/>
            <a:r>
              <a:rPr lang="en-US" altLang="zh-CN" b="1" dirty="0">
                <a:solidFill>
                  <a:srgbClr val="0000FF"/>
                </a:solidFill>
              </a:rPr>
              <a:t>12</a:t>
            </a:r>
            <a:endParaRPr lang="zh-CN" altLang="en-US" b="1" dirty="0">
              <a:solidFill>
                <a:srgbClr val="0000FF"/>
              </a:solidFill>
            </a:endParaRPr>
          </a:p>
        </p:txBody>
      </p:sp>
      <p:sp>
        <p:nvSpPr>
          <p:cNvPr id="10" name="文本框 9">
            <a:extLst>
              <a:ext uri="{FF2B5EF4-FFF2-40B4-BE49-F238E27FC236}">
                <a16:creationId xmlns:a16="http://schemas.microsoft.com/office/drawing/2014/main" id="{9E1384A1-C348-EC8B-009B-9131187C8E82}"/>
              </a:ext>
            </a:extLst>
          </p:cNvPr>
          <p:cNvSpPr txBox="1"/>
          <p:nvPr/>
        </p:nvSpPr>
        <p:spPr>
          <a:xfrm>
            <a:off x="5040000" y="1617184"/>
            <a:ext cx="1800000" cy="432000"/>
          </a:xfrm>
          <a:prstGeom prst="rect">
            <a:avLst/>
          </a:prstGeom>
          <a:noFill/>
        </p:spPr>
        <p:txBody>
          <a:bodyPr wrap="none" rtlCol="0">
            <a:noAutofit/>
          </a:bodyPr>
          <a:lstStyle/>
          <a:p>
            <a:pPr algn="ctr"/>
            <a:r>
              <a:rPr lang="en-US" altLang="zh-CN" b="1" dirty="0">
                <a:solidFill>
                  <a:srgbClr val="FF0000"/>
                </a:solidFill>
              </a:rPr>
              <a:t>6</a:t>
            </a:r>
            <a:endParaRPr lang="zh-CN" altLang="en-US" b="1" dirty="0">
              <a:solidFill>
                <a:srgbClr val="FF0000"/>
              </a:solidFill>
            </a:endParaRPr>
          </a:p>
        </p:txBody>
      </p:sp>
      <p:sp>
        <p:nvSpPr>
          <p:cNvPr id="11" name="文本框 10">
            <a:extLst>
              <a:ext uri="{FF2B5EF4-FFF2-40B4-BE49-F238E27FC236}">
                <a16:creationId xmlns:a16="http://schemas.microsoft.com/office/drawing/2014/main" id="{852A5EC7-19AC-7176-9841-3CD4476568C4}"/>
              </a:ext>
            </a:extLst>
          </p:cNvPr>
          <p:cNvSpPr txBox="1"/>
          <p:nvPr/>
        </p:nvSpPr>
        <p:spPr>
          <a:xfrm>
            <a:off x="6840000" y="1617184"/>
            <a:ext cx="2088000" cy="461665"/>
          </a:xfrm>
          <a:prstGeom prst="rect">
            <a:avLst/>
          </a:prstGeom>
          <a:noFill/>
        </p:spPr>
        <p:txBody>
          <a:bodyPr wrap="none" rtlCol="0">
            <a:noAutofit/>
          </a:bodyPr>
          <a:lstStyle/>
          <a:p>
            <a:pPr algn="ctr"/>
            <a:r>
              <a:rPr lang="en-US" altLang="zh-CN" b="1" dirty="0">
                <a:solidFill>
                  <a:srgbClr val="0000FF"/>
                </a:solidFill>
              </a:rPr>
              <a:t>9</a:t>
            </a:r>
            <a:endParaRPr lang="zh-CN" altLang="en-US" b="1" dirty="0">
              <a:solidFill>
                <a:srgbClr val="0000FF"/>
              </a:solidFill>
            </a:endParaRPr>
          </a:p>
        </p:txBody>
      </p:sp>
      <p:sp>
        <p:nvSpPr>
          <p:cNvPr id="12" name="文本框 11">
            <a:extLst>
              <a:ext uri="{FF2B5EF4-FFF2-40B4-BE49-F238E27FC236}">
                <a16:creationId xmlns:a16="http://schemas.microsoft.com/office/drawing/2014/main" id="{D0A895C7-C5BB-E650-4B8C-118DDD53373C}"/>
              </a:ext>
            </a:extLst>
          </p:cNvPr>
          <p:cNvSpPr txBox="1"/>
          <p:nvPr/>
        </p:nvSpPr>
        <p:spPr>
          <a:xfrm>
            <a:off x="5040000" y="1988840"/>
            <a:ext cx="1800000" cy="432000"/>
          </a:xfrm>
          <a:prstGeom prst="rect">
            <a:avLst/>
          </a:prstGeom>
          <a:noFill/>
        </p:spPr>
        <p:txBody>
          <a:bodyPr wrap="none" rtlCol="0">
            <a:noAutofit/>
          </a:bodyPr>
          <a:lstStyle/>
          <a:p>
            <a:pPr algn="ctr"/>
            <a:r>
              <a:rPr lang="en-US" altLang="zh-CN" b="1" dirty="0">
                <a:solidFill>
                  <a:srgbClr val="FF0000"/>
                </a:solidFill>
              </a:rPr>
              <a:t>10</a:t>
            </a:r>
            <a:endParaRPr lang="zh-CN" altLang="en-US" b="1" dirty="0">
              <a:solidFill>
                <a:srgbClr val="FF0000"/>
              </a:solidFill>
            </a:endParaRPr>
          </a:p>
        </p:txBody>
      </p:sp>
      <p:sp>
        <p:nvSpPr>
          <p:cNvPr id="13" name="文本框 12">
            <a:extLst>
              <a:ext uri="{FF2B5EF4-FFF2-40B4-BE49-F238E27FC236}">
                <a16:creationId xmlns:a16="http://schemas.microsoft.com/office/drawing/2014/main" id="{255F2B76-44B9-63C5-87E2-124E5386FDF8}"/>
              </a:ext>
            </a:extLst>
          </p:cNvPr>
          <p:cNvSpPr txBox="1"/>
          <p:nvPr/>
        </p:nvSpPr>
        <p:spPr>
          <a:xfrm>
            <a:off x="6840000" y="1988840"/>
            <a:ext cx="2088000" cy="461665"/>
          </a:xfrm>
          <a:prstGeom prst="rect">
            <a:avLst/>
          </a:prstGeom>
          <a:noFill/>
        </p:spPr>
        <p:txBody>
          <a:bodyPr wrap="none" rtlCol="0">
            <a:noAutofit/>
          </a:bodyPr>
          <a:lstStyle/>
          <a:p>
            <a:pPr algn="ctr"/>
            <a:r>
              <a:rPr lang="en-US" altLang="zh-CN" b="1" dirty="0">
                <a:solidFill>
                  <a:srgbClr val="0000FF"/>
                </a:solidFill>
              </a:rPr>
              <a:t>14</a:t>
            </a:r>
            <a:endParaRPr lang="zh-CN" altLang="en-US" b="1" dirty="0">
              <a:solidFill>
                <a:srgbClr val="0000FF"/>
              </a:solidFill>
            </a:endParaRPr>
          </a:p>
        </p:txBody>
      </p:sp>
      <p:sp>
        <p:nvSpPr>
          <p:cNvPr id="14" name="文本框 13">
            <a:extLst>
              <a:ext uri="{FF2B5EF4-FFF2-40B4-BE49-F238E27FC236}">
                <a16:creationId xmlns:a16="http://schemas.microsoft.com/office/drawing/2014/main" id="{546F02E2-CFC3-F348-1E0A-538837AC6B94}"/>
              </a:ext>
            </a:extLst>
          </p:cNvPr>
          <p:cNvSpPr txBox="1"/>
          <p:nvPr/>
        </p:nvSpPr>
        <p:spPr>
          <a:xfrm>
            <a:off x="5040000" y="2337264"/>
            <a:ext cx="1800000" cy="432000"/>
          </a:xfrm>
          <a:prstGeom prst="rect">
            <a:avLst/>
          </a:prstGeom>
          <a:noFill/>
        </p:spPr>
        <p:txBody>
          <a:bodyPr wrap="none" rtlCol="0">
            <a:noAutofit/>
          </a:bodyPr>
          <a:lstStyle/>
          <a:p>
            <a:pPr algn="ctr"/>
            <a:r>
              <a:rPr lang="en-US" altLang="zh-CN" b="1" dirty="0">
                <a:solidFill>
                  <a:srgbClr val="FF0000"/>
                </a:solidFill>
              </a:rPr>
              <a:t>6</a:t>
            </a:r>
            <a:endParaRPr lang="zh-CN" altLang="en-US" b="1" dirty="0">
              <a:solidFill>
                <a:srgbClr val="FF0000"/>
              </a:solidFill>
            </a:endParaRPr>
          </a:p>
        </p:txBody>
      </p:sp>
      <p:sp>
        <p:nvSpPr>
          <p:cNvPr id="15" name="文本框 14">
            <a:extLst>
              <a:ext uri="{FF2B5EF4-FFF2-40B4-BE49-F238E27FC236}">
                <a16:creationId xmlns:a16="http://schemas.microsoft.com/office/drawing/2014/main" id="{13C6C855-4A58-A1DE-966C-90DB5D668A70}"/>
              </a:ext>
            </a:extLst>
          </p:cNvPr>
          <p:cNvSpPr txBox="1"/>
          <p:nvPr/>
        </p:nvSpPr>
        <p:spPr>
          <a:xfrm>
            <a:off x="6840000" y="2337264"/>
            <a:ext cx="2088000" cy="461665"/>
          </a:xfrm>
          <a:prstGeom prst="rect">
            <a:avLst/>
          </a:prstGeom>
          <a:noFill/>
        </p:spPr>
        <p:txBody>
          <a:bodyPr wrap="none" rtlCol="0">
            <a:noAutofit/>
          </a:bodyPr>
          <a:lstStyle/>
          <a:p>
            <a:pPr algn="ctr"/>
            <a:r>
              <a:rPr lang="en-US" altLang="zh-CN" b="1" dirty="0">
                <a:solidFill>
                  <a:srgbClr val="0000FF"/>
                </a:solidFill>
              </a:rPr>
              <a:t>8</a:t>
            </a:r>
            <a:endParaRPr lang="zh-CN" altLang="en-US" b="1" dirty="0">
              <a:solidFill>
                <a:srgbClr val="0000FF"/>
              </a:solidFill>
            </a:endParaRPr>
          </a:p>
        </p:txBody>
      </p:sp>
      <p:sp>
        <p:nvSpPr>
          <p:cNvPr id="16" name="文本框 15">
            <a:extLst>
              <a:ext uri="{FF2B5EF4-FFF2-40B4-BE49-F238E27FC236}">
                <a16:creationId xmlns:a16="http://schemas.microsoft.com/office/drawing/2014/main" id="{1C771944-45C6-88CE-53CC-292E7AAD9715}"/>
              </a:ext>
            </a:extLst>
          </p:cNvPr>
          <p:cNvSpPr txBox="1"/>
          <p:nvPr/>
        </p:nvSpPr>
        <p:spPr>
          <a:xfrm>
            <a:off x="5040000" y="2708920"/>
            <a:ext cx="1800000" cy="432000"/>
          </a:xfrm>
          <a:prstGeom prst="rect">
            <a:avLst/>
          </a:prstGeom>
          <a:noFill/>
        </p:spPr>
        <p:txBody>
          <a:bodyPr wrap="none" rtlCol="0">
            <a:noAutofit/>
          </a:bodyPr>
          <a:lstStyle/>
          <a:p>
            <a:pPr algn="ctr"/>
            <a:r>
              <a:rPr lang="en-US" altLang="zh-CN" b="1" dirty="0">
                <a:solidFill>
                  <a:srgbClr val="FF0000"/>
                </a:solidFill>
              </a:rPr>
              <a:t>9</a:t>
            </a:r>
            <a:endParaRPr lang="zh-CN" altLang="en-US" b="1" dirty="0">
              <a:solidFill>
                <a:srgbClr val="FF0000"/>
              </a:solidFill>
            </a:endParaRPr>
          </a:p>
        </p:txBody>
      </p:sp>
      <p:sp>
        <p:nvSpPr>
          <p:cNvPr id="17" name="文本框 16">
            <a:extLst>
              <a:ext uri="{FF2B5EF4-FFF2-40B4-BE49-F238E27FC236}">
                <a16:creationId xmlns:a16="http://schemas.microsoft.com/office/drawing/2014/main" id="{4B90EA9D-1CF3-79AE-2641-BE2F72667A81}"/>
              </a:ext>
            </a:extLst>
          </p:cNvPr>
          <p:cNvSpPr txBox="1"/>
          <p:nvPr/>
        </p:nvSpPr>
        <p:spPr>
          <a:xfrm>
            <a:off x="6840000" y="2708920"/>
            <a:ext cx="2088000" cy="461665"/>
          </a:xfrm>
          <a:prstGeom prst="rect">
            <a:avLst/>
          </a:prstGeom>
          <a:noFill/>
        </p:spPr>
        <p:txBody>
          <a:bodyPr wrap="none" rtlCol="0">
            <a:noAutofit/>
          </a:bodyPr>
          <a:lstStyle/>
          <a:p>
            <a:pPr algn="ctr"/>
            <a:r>
              <a:rPr lang="en-US" altLang="zh-CN" b="1" dirty="0">
                <a:solidFill>
                  <a:srgbClr val="0000FF"/>
                </a:solidFill>
              </a:rPr>
              <a:t>13</a:t>
            </a:r>
            <a:endParaRPr lang="zh-CN" altLang="en-US" b="1" dirty="0">
              <a:solidFill>
                <a:srgbClr val="0000FF"/>
              </a:solidFill>
            </a:endParaRPr>
          </a:p>
        </p:txBody>
      </p:sp>
      <p:sp>
        <p:nvSpPr>
          <p:cNvPr id="18" name="文本框 17">
            <a:extLst>
              <a:ext uri="{FF2B5EF4-FFF2-40B4-BE49-F238E27FC236}">
                <a16:creationId xmlns:a16="http://schemas.microsoft.com/office/drawing/2014/main" id="{94A8ADDB-CCF2-1716-9F83-E811569C7F0D}"/>
              </a:ext>
            </a:extLst>
          </p:cNvPr>
          <p:cNvSpPr txBox="1"/>
          <p:nvPr/>
        </p:nvSpPr>
        <p:spPr>
          <a:xfrm>
            <a:off x="5040000" y="3102349"/>
            <a:ext cx="1800000" cy="432000"/>
          </a:xfrm>
          <a:prstGeom prst="rect">
            <a:avLst/>
          </a:prstGeom>
          <a:noFill/>
        </p:spPr>
        <p:txBody>
          <a:bodyPr wrap="none" rtlCol="0">
            <a:noAutofit/>
          </a:bodyPr>
          <a:lstStyle/>
          <a:p>
            <a:pPr algn="ctr"/>
            <a:r>
              <a:rPr lang="en-US" altLang="zh-CN" b="1" dirty="0">
                <a:solidFill>
                  <a:srgbClr val="FF0000"/>
                </a:solidFill>
              </a:rPr>
              <a:t>7.8</a:t>
            </a:r>
            <a:endParaRPr lang="zh-CN" altLang="en-US" b="1" dirty="0">
              <a:solidFill>
                <a:srgbClr val="FF0000"/>
              </a:solidFill>
            </a:endParaRPr>
          </a:p>
        </p:txBody>
      </p:sp>
      <p:sp>
        <p:nvSpPr>
          <p:cNvPr id="19" name="文本框 18">
            <a:extLst>
              <a:ext uri="{FF2B5EF4-FFF2-40B4-BE49-F238E27FC236}">
                <a16:creationId xmlns:a16="http://schemas.microsoft.com/office/drawing/2014/main" id="{4CEBBC86-D8D0-9312-12C5-EE14C580733A}"/>
              </a:ext>
            </a:extLst>
          </p:cNvPr>
          <p:cNvSpPr txBox="1"/>
          <p:nvPr/>
        </p:nvSpPr>
        <p:spPr>
          <a:xfrm>
            <a:off x="6840000" y="3102349"/>
            <a:ext cx="2088000" cy="461665"/>
          </a:xfrm>
          <a:prstGeom prst="rect">
            <a:avLst/>
          </a:prstGeom>
          <a:noFill/>
        </p:spPr>
        <p:txBody>
          <a:bodyPr wrap="none" rtlCol="0">
            <a:noAutofit/>
          </a:bodyPr>
          <a:lstStyle/>
          <a:p>
            <a:pPr algn="ctr"/>
            <a:r>
              <a:rPr lang="en-US" altLang="zh-CN" b="1" dirty="0">
                <a:solidFill>
                  <a:srgbClr val="0000FF"/>
                </a:solidFill>
              </a:rPr>
              <a:t>11.2</a:t>
            </a:r>
            <a:endParaRPr lang="zh-CN" altLang="en-US" b="1" dirty="0">
              <a:solidFill>
                <a:srgbClr val="0000FF"/>
              </a:solidFill>
            </a:endParaRPr>
          </a:p>
        </p:txBody>
      </p:sp>
      <p:sp>
        <p:nvSpPr>
          <p:cNvPr id="20" name="文本框 19">
            <a:extLst>
              <a:ext uri="{FF2B5EF4-FFF2-40B4-BE49-F238E27FC236}">
                <a16:creationId xmlns:a16="http://schemas.microsoft.com/office/drawing/2014/main" id="{BB5EF2E4-EC48-364A-4D46-AD6CB573896D}"/>
              </a:ext>
            </a:extLst>
          </p:cNvPr>
          <p:cNvSpPr txBox="1"/>
          <p:nvPr/>
        </p:nvSpPr>
        <p:spPr>
          <a:xfrm>
            <a:off x="8928000" y="1223755"/>
            <a:ext cx="2988000" cy="461665"/>
          </a:xfrm>
          <a:prstGeom prst="rect">
            <a:avLst/>
          </a:prstGeom>
          <a:noFill/>
        </p:spPr>
        <p:txBody>
          <a:bodyPr wrap="none" rtlCol="0">
            <a:noAutofit/>
          </a:bodyPr>
          <a:lstStyle/>
          <a:p>
            <a:pPr algn="ctr"/>
            <a:r>
              <a:rPr lang="en-US" altLang="zh-CN" b="1" dirty="0">
                <a:solidFill>
                  <a:srgbClr val="0000FF"/>
                </a:solidFill>
              </a:rPr>
              <a:t>3</a:t>
            </a:r>
            <a:endParaRPr lang="zh-CN" altLang="en-US" b="1" dirty="0">
              <a:solidFill>
                <a:srgbClr val="0000FF"/>
              </a:solidFill>
            </a:endParaRPr>
          </a:p>
        </p:txBody>
      </p:sp>
      <p:sp>
        <p:nvSpPr>
          <p:cNvPr id="21" name="文本框 20">
            <a:extLst>
              <a:ext uri="{FF2B5EF4-FFF2-40B4-BE49-F238E27FC236}">
                <a16:creationId xmlns:a16="http://schemas.microsoft.com/office/drawing/2014/main" id="{1525D6E0-3E86-2430-8C32-B46D2AD05A8E}"/>
              </a:ext>
            </a:extLst>
          </p:cNvPr>
          <p:cNvSpPr txBox="1"/>
          <p:nvPr/>
        </p:nvSpPr>
        <p:spPr>
          <a:xfrm>
            <a:off x="8928000" y="1617185"/>
            <a:ext cx="2988000" cy="461665"/>
          </a:xfrm>
          <a:prstGeom prst="rect">
            <a:avLst/>
          </a:prstGeom>
          <a:noFill/>
        </p:spPr>
        <p:txBody>
          <a:bodyPr wrap="none" rtlCol="0">
            <a:noAutofit/>
          </a:bodyPr>
          <a:lstStyle/>
          <a:p>
            <a:pPr algn="ctr"/>
            <a:r>
              <a:rPr lang="en-US" altLang="zh-CN" b="1" dirty="0">
                <a:solidFill>
                  <a:srgbClr val="0000FF"/>
                </a:solidFill>
              </a:rPr>
              <a:t>3</a:t>
            </a:r>
            <a:endParaRPr lang="zh-CN" altLang="en-US" b="1" dirty="0">
              <a:solidFill>
                <a:srgbClr val="0000FF"/>
              </a:solidFill>
            </a:endParaRPr>
          </a:p>
        </p:txBody>
      </p:sp>
      <p:sp>
        <p:nvSpPr>
          <p:cNvPr id="22" name="文本框 21">
            <a:extLst>
              <a:ext uri="{FF2B5EF4-FFF2-40B4-BE49-F238E27FC236}">
                <a16:creationId xmlns:a16="http://schemas.microsoft.com/office/drawing/2014/main" id="{B8C6DDEE-B3DC-7889-3AEE-32F9F860C563}"/>
              </a:ext>
            </a:extLst>
          </p:cNvPr>
          <p:cNvSpPr txBox="1"/>
          <p:nvPr/>
        </p:nvSpPr>
        <p:spPr>
          <a:xfrm>
            <a:off x="8928000" y="1988841"/>
            <a:ext cx="2988000" cy="461665"/>
          </a:xfrm>
          <a:prstGeom prst="rect">
            <a:avLst/>
          </a:prstGeom>
          <a:noFill/>
        </p:spPr>
        <p:txBody>
          <a:bodyPr wrap="none" rtlCol="0">
            <a:noAutofit/>
          </a:bodyPr>
          <a:lstStyle/>
          <a:p>
            <a:pPr algn="ctr"/>
            <a:r>
              <a:rPr lang="en-US" altLang="zh-CN" b="1" dirty="0">
                <a:solidFill>
                  <a:srgbClr val="0000FF"/>
                </a:solidFill>
              </a:rPr>
              <a:t>3.5</a:t>
            </a:r>
            <a:endParaRPr lang="zh-CN" altLang="en-US" b="1" dirty="0">
              <a:solidFill>
                <a:srgbClr val="0000FF"/>
              </a:solidFill>
            </a:endParaRPr>
          </a:p>
        </p:txBody>
      </p:sp>
      <p:sp>
        <p:nvSpPr>
          <p:cNvPr id="23" name="文本框 22">
            <a:extLst>
              <a:ext uri="{FF2B5EF4-FFF2-40B4-BE49-F238E27FC236}">
                <a16:creationId xmlns:a16="http://schemas.microsoft.com/office/drawing/2014/main" id="{BB15D11F-3567-B142-4837-AEB8BB6350FD}"/>
              </a:ext>
            </a:extLst>
          </p:cNvPr>
          <p:cNvSpPr txBox="1"/>
          <p:nvPr/>
        </p:nvSpPr>
        <p:spPr>
          <a:xfrm>
            <a:off x="8928000" y="2337265"/>
            <a:ext cx="2988000" cy="461665"/>
          </a:xfrm>
          <a:prstGeom prst="rect">
            <a:avLst/>
          </a:prstGeom>
          <a:noFill/>
        </p:spPr>
        <p:txBody>
          <a:bodyPr wrap="none" rtlCol="0">
            <a:noAutofit/>
          </a:bodyPr>
          <a:lstStyle/>
          <a:p>
            <a:pPr algn="ctr"/>
            <a:r>
              <a:rPr lang="en-US" altLang="zh-CN" b="1" dirty="0">
                <a:solidFill>
                  <a:srgbClr val="0000FF"/>
                </a:solidFill>
              </a:rPr>
              <a:t>4</a:t>
            </a:r>
          </a:p>
        </p:txBody>
      </p:sp>
      <p:sp>
        <p:nvSpPr>
          <p:cNvPr id="24" name="文本框 23">
            <a:extLst>
              <a:ext uri="{FF2B5EF4-FFF2-40B4-BE49-F238E27FC236}">
                <a16:creationId xmlns:a16="http://schemas.microsoft.com/office/drawing/2014/main" id="{164B2762-B31D-5FC2-1DBF-FC0CB3B40523}"/>
              </a:ext>
            </a:extLst>
          </p:cNvPr>
          <p:cNvSpPr txBox="1"/>
          <p:nvPr/>
        </p:nvSpPr>
        <p:spPr>
          <a:xfrm>
            <a:off x="8928000" y="2708921"/>
            <a:ext cx="2988000" cy="461665"/>
          </a:xfrm>
          <a:prstGeom prst="rect">
            <a:avLst/>
          </a:prstGeom>
          <a:noFill/>
        </p:spPr>
        <p:txBody>
          <a:bodyPr wrap="none" rtlCol="0">
            <a:noAutofit/>
          </a:bodyPr>
          <a:lstStyle/>
          <a:p>
            <a:pPr algn="ctr"/>
            <a:r>
              <a:rPr lang="en-US" altLang="zh-CN" b="1" dirty="0">
                <a:solidFill>
                  <a:srgbClr val="0000FF"/>
                </a:solidFill>
              </a:rPr>
              <a:t>3.25</a:t>
            </a:r>
            <a:endParaRPr lang="zh-CN" altLang="en-US" b="1" dirty="0">
              <a:solidFill>
                <a:srgbClr val="0000FF"/>
              </a:solidFill>
            </a:endParaRPr>
          </a:p>
        </p:txBody>
      </p:sp>
      <p:sp>
        <p:nvSpPr>
          <p:cNvPr id="25" name="文本框 24">
            <a:extLst>
              <a:ext uri="{FF2B5EF4-FFF2-40B4-BE49-F238E27FC236}">
                <a16:creationId xmlns:a16="http://schemas.microsoft.com/office/drawing/2014/main" id="{5C85C0E0-4C68-17F2-F7E6-3F8CA55C005F}"/>
              </a:ext>
            </a:extLst>
          </p:cNvPr>
          <p:cNvSpPr txBox="1"/>
          <p:nvPr/>
        </p:nvSpPr>
        <p:spPr>
          <a:xfrm>
            <a:off x="8928000" y="3102350"/>
            <a:ext cx="2988000" cy="461665"/>
          </a:xfrm>
          <a:prstGeom prst="rect">
            <a:avLst/>
          </a:prstGeom>
          <a:noFill/>
        </p:spPr>
        <p:txBody>
          <a:bodyPr wrap="none" rtlCol="0">
            <a:noAutofit/>
          </a:bodyPr>
          <a:lstStyle/>
          <a:p>
            <a:pPr algn="ctr"/>
            <a:r>
              <a:rPr lang="en-US" altLang="zh-CN" b="1" dirty="0">
                <a:solidFill>
                  <a:srgbClr val="0000FF"/>
                </a:solidFill>
              </a:rPr>
              <a:t>3.35</a:t>
            </a:r>
            <a:endParaRPr lang="zh-CN" altLang="en-US" b="1" dirty="0">
              <a:solidFill>
                <a:srgbClr val="0000FF"/>
              </a:solidFill>
            </a:endParaRPr>
          </a:p>
        </p:txBody>
      </p:sp>
      <p:pic>
        <p:nvPicPr>
          <p:cNvPr id="33" name="内容占位符 32">
            <a:extLst>
              <a:ext uri="{FF2B5EF4-FFF2-40B4-BE49-F238E27FC236}">
                <a16:creationId xmlns:a16="http://schemas.microsoft.com/office/drawing/2014/main" id="{9F7D858A-DBE1-9899-8280-5F2DAA2E205B}"/>
              </a:ext>
            </a:extLst>
          </p:cNvPr>
          <p:cNvPicPr>
            <a:picLocks noGrp="1" noChangeAspect="1"/>
          </p:cNvPicPr>
          <p:nvPr>
            <p:ph idx="11"/>
          </p:nvPr>
        </p:nvPicPr>
        <p:blipFill>
          <a:blip r:embed="rId3"/>
          <a:stretch>
            <a:fillRect/>
          </a:stretch>
        </p:blipFill>
        <p:spPr>
          <a:xfrm>
            <a:off x="720000" y="3780000"/>
            <a:ext cx="8340155" cy="2700337"/>
          </a:xfrm>
          <a:prstGeom prst="rect">
            <a:avLst/>
          </a:prstGeom>
        </p:spPr>
      </p:pic>
    </p:spTree>
    <p:extLst>
      <p:ext uri="{BB962C8B-B14F-4D97-AF65-F5344CB8AC3E}">
        <p14:creationId xmlns:p14="http://schemas.microsoft.com/office/powerpoint/2010/main" val="2268772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内容占位符 7">
            <a:extLst>
              <a:ext uri="{FF2B5EF4-FFF2-40B4-BE49-F238E27FC236}">
                <a16:creationId xmlns:a16="http://schemas.microsoft.com/office/drawing/2014/main" id="{0E8A9122-B246-6D8F-3D3C-0A9CBDA7B33E}"/>
              </a:ext>
            </a:extLst>
          </p:cNvPr>
          <p:cNvGraphicFramePr>
            <a:graphicFrameLocks noGrp="1"/>
          </p:cNvGraphicFramePr>
          <p:nvPr>
            <p:ph idx="1"/>
            <p:extLst>
              <p:ext uri="{D42A27DB-BD31-4B8C-83A1-F6EECF244321}">
                <p14:modId xmlns:p14="http://schemas.microsoft.com/office/powerpoint/2010/main" val="1284924654"/>
              </p:ext>
            </p:extLst>
          </p:nvPr>
        </p:nvGraphicFramePr>
        <p:xfrm>
          <a:off x="360363" y="908720"/>
          <a:ext cx="11556000" cy="2595880"/>
        </p:xfrm>
        <a:graphic>
          <a:graphicData uri="http://schemas.openxmlformats.org/drawingml/2006/table">
            <a:tbl>
              <a:tblPr firstRow="1" bandRow="1">
                <a:tableStyleId>{5C22544A-7EE6-4342-B048-85BDC9FD1C3A}</a:tableStyleId>
              </a:tblPr>
              <a:tblGrid>
                <a:gridCol w="1080000">
                  <a:extLst>
                    <a:ext uri="{9D8B030D-6E8A-4147-A177-3AD203B41FA5}">
                      <a16:colId xmlns:a16="http://schemas.microsoft.com/office/drawing/2014/main" val="2862948331"/>
                    </a:ext>
                  </a:extLst>
                </a:gridCol>
                <a:gridCol w="1980000">
                  <a:extLst>
                    <a:ext uri="{9D8B030D-6E8A-4147-A177-3AD203B41FA5}">
                      <a16:colId xmlns:a16="http://schemas.microsoft.com/office/drawing/2014/main" val="3409430354"/>
                    </a:ext>
                  </a:extLst>
                </a:gridCol>
                <a:gridCol w="1620000">
                  <a:extLst>
                    <a:ext uri="{9D8B030D-6E8A-4147-A177-3AD203B41FA5}">
                      <a16:colId xmlns:a16="http://schemas.microsoft.com/office/drawing/2014/main" val="1807366193"/>
                    </a:ext>
                  </a:extLst>
                </a:gridCol>
                <a:gridCol w="1800000">
                  <a:extLst>
                    <a:ext uri="{9D8B030D-6E8A-4147-A177-3AD203B41FA5}">
                      <a16:colId xmlns:a16="http://schemas.microsoft.com/office/drawing/2014/main" val="1346713424"/>
                    </a:ext>
                  </a:extLst>
                </a:gridCol>
                <a:gridCol w="2088000">
                  <a:extLst>
                    <a:ext uri="{9D8B030D-6E8A-4147-A177-3AD203B41FA5}">
                      <a16:colId xmlns:a16="http://schemas.microsoft.com/office/drawing/2014/main" val="1252262788"/>
                    </a:ext>
                  </a:extLst>
                </a:gridCol>
                <a:gridCol w="2988000">
                  <a:extLst>
                    <a:ext uri="{9D8B030D-6E8A-4147-A177-3AD203B41FA5}">
                      <a16:colId xmlns:a16="http://schemas.microsoft.com/office/drawing/2014/main" val="3683095704"/>
                    </a:ext>
                  </a:extLst>
                </a:gridCol>
              </a:tblGrid>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Process</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CPU burst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Arrival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Waiting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Weighted turnaround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7058178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0</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75667663"/>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B</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1+∆</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685366769"/>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C</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04812860"/>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D</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2</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3+∆</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49743264"/>
                  </a:ext>
                </a:extLst>
              </a:tr>
              <a:tr h="370840">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4+∆</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15437191"/>
                  </a:ext>
                </a:extLst>
              </a:tr>
              <a:tr h="370840">
                <a:tc gridSpan="3">
                  <a:txBody>
                    <a:bodyPr/>
                    <a:lstStyle/>
                    <a:p>
                      <a:pPr algn="ctr"/>
                      <a:r>
                        <a:rPr lang="en-US" altLang="zh-CN" sz="1800" b="1" dirty="0">
                          <a:solidFill>
                            <a:schemeClr val="tx1"/>
                          </a:solidFill>
                          <a:latin typeface="Times New Roman" panose="02020603050405020304" pitchFamily="18" charset="0"/>
                          <a:cs typeface="Times New Roman" panose="02020603050405020304" pitchFamily="18" charset="0"/>
                        </a:rPr>
                        <a:t>Average time</a:t>
                      </a: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zh-CN" altLang="en-US" sz="1800" b="1"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6734921"/>
                  </a:ext>
                </a:extLst>
              </a:tr>
            </a:tbl>
          </a:graphicData>
        </a:graphic>
      </p:graphicFrame>
      <p:sp>
        <p:nvSpPr>
          <p:cNvPr id="3" name="灯片编号占位符 2">
            <a:extLst>
              <a:ext uri="{FF2B5EF4-FFF2-40B4-BE49-F238E27FC236}">
                <a16:creationId xmlns:a16="http://schemas.microsoft.com/office/drawing/2014/main" id="{715793FB-8A04-A2E1-2E00-6E22CE29FE3B}"/>
              </a:ext>
            </a:extLst>
          </p:cNvPr>
          <p:cNvSpPr>
            <a:spLocks noGrp="1"/>
          </p:cNvSpPr>
          <p:nvPr>
            <p:ph type="sldNum" sz="quarter" idx="10"/>
          </p:nvPr>
        </p:nvSpPr>
        <p:spPr/>
        <p:txBody>
          <a:bodyPr/>
          <a:lstStyle/>
          <a:p>
            <a:fld id="{B46DCD4B-A773-44AB-A5AF-CE3CB9FE704A}" type="slidenum">
              <a:rPr lang="en-US" altLang="zh-CN" smtClean="0"/>
              <a:pPr/>
              <a:t>45</a:t>
            </a:fld>
            <a:endParaRPr lang="en-US" altLang="zh-CN"/>
          </a:p>
        </p:txBody>
      </p:sp>
      <p:sp>
        <p:nvSpPr>
          <p:cNvPr id="2" name="标题 1">
            <a:extLst>
              <a:ext uri="{FF2B5EF4-FFF2-40B4-BE49-F238E27FC236}">
                <a16:creationId xmlns:a16="http://schemas.microsoft.com/office/drawing/2014/main" id="{09D43256-4F7F-F395-3FBF-6694A865721A}"/>
              </a:ext>
            </a:extLst>
          </p:cNvPr>
          <p:cNvSpPr>
            <a:spLocks noGrp="1"/>
          </p:cNvSpPr>
          <p:nvPr>
            <p:ph type="title"/>
          </p:nvPr>
        </p:nvSpPr>
        <p:spPr/>
        <p:txBody>
          <a:bodyPr/>
          <a:lstStyle/>
          <a:p>
            <a:r>
              <a:rPr lang="en-US" altLang="zh-CN" dirty="0"/>
              <a:t>Exercise 4  RR(q=1) </a:t>
            </a:r>
            <a:endParaRPr lang="zh-CN" altLang="en-US" dirty="0"/>
          </a:p>
        </p:txBody>
      </p:sp>
      <p:sp>
        <p:nvSpPr>
          <p:cNvPr id="6" name="文本框 5">
            <a:extLst>
              <a:ext uri="{FF2B5EF4-FFF2-40B4-BE49-F238E27FC236}">
                <a16:creationId xmlns:a16="http://schemas.microsoft.com/office/drawing/2014/main" id="{6081CD87-BEAD-8501-EE74-8814AF6C4B67}"/>
              </a:ext>
            </a:extLst>
          </p:cNvPr>
          <p:cNvSpPr txBox="1"/>
          <p:nvPr/>
        </p:nvSpPr>
        <p:spPr>
          <a:xfrm>
            <a:off x="5040000" y="1223754"/>
            <a:ext cx="1800000" cy="432000"/>
          </a:xfrm>
          <a:prstGeom prst="rect">
            <a:avLst/>
          </a:prstGeom>
          <a:noFill/>
        </p:spPr>
        <p:txBody>
          <a:bodyPr wrap="none" rtlCol="0">
            <a:noAutofit/>
          </a:bodyPr>
          <a:lstStyle/>
          <a:p>
            <a:pPr algn="ctr"/>
            <a:r>
              <a:rPr lang="en-US" altLang="zh-CN" b="1" dirty="0">
                <a:solidFill>
                  <a:srgbClr val="FF0000"/>
                </a:solidFill>
              </a:rPr>
              <a:t>4</a:t>
            </a:r>
            <a:endParaRPr lang="zh-CN" altLang="en-US" b="1" dirty="0">
              <a:solidFill>
                <a:srgbClr val="FF0000"/>
              </a:solidFill>
            </a:endParaRPr>
          </a:p>
        </p:txBody>
      </p:sp>
      <p:sp>
        <p:nvSpPr>
          <p:cNvPr id="9" name="文本框 8">
            <a:extLst>
              <a:ext uri="{FF2B5EF4-FFF2-40B4-BE49-F238E27FC236}">
                <a16:creationId xmlns:a16="http://schemas.microsoft.com/office/drawing/2014/main" id="{6065E90C-1ECD-775D-2CB4-3CA4539E1EF9}"/>
              </a:ext>
            </a:extLst>
          </p:cNvPr>
          <p:cNvSpPr txBox="1"/>
          <p:nvPr/>
        </p:nvSpPr>
        <p:spPr>
          <a:xfrm>
            <a:off x="6840000" y="1223754"/>
            <a:ext cx="2088000" cy="461665"/>
          </a:xfrm>
          <a:prstGeom prst="rect">
            <a:avLst/>
          </a:prstGeom>
          <a:noFill/>
        </p:spPr>
        <p:txBody>
          <a:bodyPr wrap="none" rtlCol="0">
            <a:noAutofit/>
          </a:bodyPr>
          <a:lstStyle/>
          <a:p>
            <a:pPr algn="ctr"/>
            <a:r>
              <a:rPr lang="en-US" altLang="zh-CN" b="1" dirty="0">
                <a:solidFill>
                  <a:srgbClr val="0000FF"/>
                </a:solidFill>
              </a:rPr>
              <a:t>8</a:t>
            </a:r>
            <a:endParaRPr lang="zh-CN" altLang="en-US" b="1" dirty="0">
              <a:solidFill>
                <a:srgbClr val="0000FF"/>
              </a:solidFill>
            </a:endParaRPr>
          </a:p>
        </p:txBody>
      </p:sp>
      <p:sp>
        <p:nvSpPr>
          <p:cNvPr id="10" name="文本框 9">
            <a:extLst>
              <a:ext uri="{FF2B5EF4-FFF2-40B4-BE49-F238E27FC236}">
                <a16:creationId xmlns:a16="http://schemas.microsoft.com/office/drawing/2014/main" id="{9E1384A1-C348-EC8B-009B-9131187C8E82}"/>
              </a:ext>
            </a:extLst>
          </p:cNvPr>
          <p:cNvSpPr txBox="1"/>
          <p:nvPr/>
        </p:nvSpPr>
        <p:spPr>
          <a:xfrm>
            <a:off x="5040000" y="1617184"/>
            <a:ext cx="1800000" cy="432000"/>
          </a:xfrm>
          <a:prstGeom prst="rect">
            <a:avLst/>
          </a:prstGeom>
          <a:noFill/>
        </p:spPr>
        <p:txBody>
          <a:bodyPr wrap="none" rtlCol="0">
            <a:noAutofit/>
          </a:bodyPr>
          <a:lstStyle/>
          <a:p>
            <a:pPr algn="ctr"/>
            <a:r>
              <a:rPr lang="en-US" altLang="zh-CN" b="1" dirty="0">
                <a:solidFill>
                  <a:srgbClr val="FF0000"/>
                </a:solidFill>
              </a:rPr>
              <a:t>7</a:t>
            </a:r>
            <a:endParaRPr lang="zh-CN" altLang="en-US" b="1" dirty="0">
              <a:solidFill>
                <a:srgbClr val="FF0000"/>
              </a:solidFill>
            </a:endParaRPr>
          </a:p>
        </p:txBody>
      </p:sp>
      <p:sp>
        <p:nvSpPr>
          <p:cNvPr id="11" name="文本框 10">
            <a:extLst>
              <a:ext uri="{FF2B5EF4-FFF2-40B4-BE49-F238E27FC236}">
                <a16:creationId xmlns:a16="http://schemas.microsoft.com/office/drawing/2014/main" id="{852A5EC7-19AC-7176-9841-3CD4476568C4}"/>
              </a:ext>
            </a:extLst>
          </p:cNvPr>
          <p:cNvSpPr txBox="1"/>
          <p:nvPr/>
        </p:nvSpPr>
        <p:spPr>
          <a:xfrm>
            <a:off x="6840000" y="1617184"/>
            <a:ext cx="2088000" cy="461665"/>
          </a:xfrm>
          <a:prstGeom prst="rect">
            <a:avLst/>
          </a:prstGeom>
          <a:noFill/>
        </p:spPr>
        <p:txBody>
          <a:bodyPr wrap="none" rtlCol="0">
            <a:noAutofit/>
          </a:bodyPr>
          <a:lstStyle/>
          <a:p>
            <a:pPr algn="ctr"/>
            <a:r>
              <a:rPr lang="en-US" altLang="zh-CN" b="1" dirty="0">
                <a:solidFill>
                  <a:srgbClr val="0000FF"/>
                </a:solidFill>
              </a:rPr>
              <a:t>10</a:t>
            </a:r>
            <a:endParaRPr lang="zh-CN" altLang="en-US" b="1" dirty="0">
              <a:solidFill>
                <a:srgbClr val="0000FF"/>
              </a:solidFill>
            </a:endParaRPr>
          </a:p>
        </p:txBody>
      </p:sp>
      <p:sp>
        <p:nvSpPr>
          <p:cNvPr id="12" name="文本框 11">
            <a:extLst>
              <a:ext uri="{FF2B5EF4-FFF2-40B4-BE49-F238E27FC236}">
                <a16:creationId xmlns:a16="http://schemas.microsoft.com/office/drawing/2014/main" id="{D0A895C7-C5BB-E650-4B8C-118DDD53373C}"/>
              </a:ext>
            </a:extLst>
          </p:cNvPr>
          <p:cNvSpPr txBox="1"/>
          <p:nvPr/>
        </p:nvSpPr>
        <p:spPr>
          <a:xfrm>
            <a:off x="5040000" y="1988840"/>
            <a:ext cx="1800000" cy="432000"/>
          </a:xfrm>
          <a:prstGeom prst="rect">
            <a:avLst/>
          </a:prstGeom>
          <a:noFill/>
        </p:spPr>
        <p:txBody>
          <a:bodyPr wrap="none" rtlCol="0">
            <a:noAutofit/>
          </a:bodyPr>
          <a:lstStyle/>
          <a:p>
            <a:pPr algn="ctr"/>
            <a:r>
              <a:rPr lang="en-US" altLang="zh-CN" b="1" dirty="0">
                <a:solidFill>
                  <a:srgbClr val="FF0000"/>
                </a:solidFill>
              </a:rPr>
              <a:t>10</a:t>
            </a:r>
            <a:endParaRPr lang="zh-CN" altLang="en-US" b="1" dirty="0">
              <a:solidFill>
                <a:srgbClr val="FF0000"/>
              </a:solidFill>
            </a:endParaRPr>
          </a:p>
        </p:txBody>
      </p:sp>
      <p:sp>
        <p:nvSpPr>
          <p:cNvPr id="13" name="文本框 12">
            <a:extLst>
              <a:ext uri="{FF2B5EF4-FFF2-40B4-BE49-F238E27FC236}">
                <a16:creationId xmlns:a16="http://schemas.microsoft.com/office/drawing/2014/main" id="{255F2B76-44B9-63C5-87E2-124E5386FDF8}"/>
              </a:ext>
            </a:extLst>
          </p:cNvPr>
          <p:cNvSpPr txBox="1"/>
          <p:nvPr/>
        </p:nvSpPr>
        <p:spPr>
          <a:xfrm>
            <a:off x="6840000" y="1988840"/>
            <a:ext cx="2088000" cy="461665"/>
          </a:xfrm>
          <a:prstGeom prst="rect">
            <a:avLst/>
          </a:prstGeom>
          <a:noFill/>
        </p:spPr>
        <p:txBody>
          <a:bodyPr wrap="none" rtlCol="0">
            <a:noAutofit/>
          </a:bodyPr>
          <a:lstStyle/>
          <a:p>
            <a:pPr algn="ctr"/>
            <a:r>
              <a:rPr lang="en-US" altLang="zh-CN" b="1" dirty="0">
                <a:solidFill>
                  <a:srgbClr val="0000FF"/>
                </a:solidFill>
              </a:rPr>
              <a:t>14</a:t>
            </a:r>
            <a:endParaRPr lang="zh-CN" altLang="en-US" b="1" dirty="0">
              <a:solidFill>
                <a:srgbClr val="0000FF"/>
              </a:solidFill>
            </a:endParaRPr>
          </a:p>
        </p:txBody>
      </p:sp>
      <p:sp>
        <p:nvSpPr>
          <p:cNvPr id="14" name="文本框 13">
            <a:extLst>
              <a:ext uri="{FF2B5EF4-FFF2-40B4-BE49-F238E27FC236}">
                <a16:creationId xmlns:a16="http://schemas.microsoft.com/office/drawing/2014/main" id="{546F02E2-CFC3-F348-1E0A-538837AC6B94}"/>
              </a:ext>
            </a:extLst>
          </p:cNvPr>
          <p:cNvSpPr txBox="1"/>
          <p:nvPr/>
        </p:nvSpPr>
        <p:spPr>
          <a:xfrm>
            <a:off x="5040000" y="2337264"/>
            <a:ext cx="1800000" cy="432000"/>
          </a:xfrm>
          <a:prstGeom prst="rect">
            <a:avLst/>
          </a:prstGeom>
          <a:noFill/>
        </p:spPr>
        <p:txBody>
          <a:bodyPr wrap="none" rtlCol="0">
            <a:noAutofit/>
          </a:bodyPr>
          <a:lstStyle/>
          <a:p>
            <a:pPr algn="ctr"/>
            <a:r>
              <a:rPr lang="en-US" altLang="zh-CN" b="1" dirty="0">
                <a:solidFill>
                  <a:srgbClr val="FF0000"/>
                </a:solidFill>
              </a:rPr>
              <a:t>7</a:t>
            </a:r>
            <a:endParaRPr lang="zh-CN" altLang="en-US" b="1" dirty="0">
              <a:solidFill>
                <a:srgbClr val="FF0000"/>
              </a:solidFill>
            </a:endParaRPr>
          </a:p>
        </p:txBody>
      </p:sp>
      <p:sp>
        <p:nvSpPr>
          <p:cNvPr id="15" name="文本框 14">
            <a:extLst>
              <a:ext uri="{FF2B5EF4-FFF2-40B4-BE49-F238E27FC236}">
                <a16:creationId xmlns:a16="http://schemas.microsoft.com/office/drawing/2014/main" id="{13C6C855-4A58-A1DE-966C-90DB5D668A70}"/>
              </a:ext>
            </a:extLst>
          </p:cNvPr>
          <p:cNvSpPr txBox="1"/>
          <p:nvPr/>
        </p:nvSpPr>
        <p:spPr>
          <a:xfrm>
            <a:off x="6840000" y="2337264"/>
            <a:ext cx="2088000" cy="461665"/>
          </a:xfrm>
          <a:prstGeom prst="rect">
            <a:avLst/>
          </a:prstGeom>
          <a:noFill/>
        </p:spPr>
        <p:txBody>
          <a:bodyPr wrap="none" rtlCol="0">
            <a:noAutofit/>
          </a:bodyPr>
          <a:lstStyle/>
          <a:p>
            <a:pPr algn="ctr"/>
            <a:r>
              <a:rPr lang="en-US" altLang="zh-CN" b="1" dirty="0">
                <a:solidFill>
                  <a:srgbClr val="0000FF"/>
                </a:solidFill>
              </a:rPr>
              <a:t>9</a:t>
            </a:r>
            <a:endParaRPr lang="zh-CN" altLang="en-US" b="1" dirty="0">
              <a:solidFill>
                <a:srgbClr val="0000FF"/>
              </a:solidFill>
            </a:endParaRPr>
          </a:p>
        </p:txBody>
      </p:sp>
      <p:sp>
        <p:nvSpPr>
          <p:cNvPr id="16" name="文本框 15">
            <a:extLst>
              <a:ext uri="{FF2B5EF4-FFF2-40B4-BE49-F238E27FC236}">
                <a16:creationId xmlns:a16="http://schemas.microsoft.com/office/drawing/2014/main" id="{1C771944-45C6-88CE-53CC-292E7AAD9715}"/>
              </a:ext>
            </a:extLst>
          </p:cNvPr>
          <p:cNvSpPr txBox="1"/>
          <p:nvPr/>
        </p:nvSpPr>
        <p:spPr>
          <a:xfrm>
            <a:off x="5040000" y="2708920"/>
            <a:ext cx="1800000" cy="432000"/>
          </a:xfrm>
          <a:prstGeom prst="rect">
            <a:avLst/>
          </a:prstGeom>
          <a:noFill/>
        </p:spPr>
        <p:txBody>
          <a:bodyPr wrap="none" rtlCol="0">
            <a:noAutofit/>
          </a:bodyPr>
          <a:lstStyle/>
          <a:p>
            <a:pPr algn="ctr"/>
            <a:r>
              <a:rPr lang="en-US" altLang="zh-CN" b="1" dirty="0">
                <a:solidFill>
                  <a:srgbClr val="FF0000"/>
                </a:solidFill>
              </a:rPr>
              <a:t>9</a:t>
            </a:r>
            <a:endParaRPr lang="zh-CN" altLang="en-US" b="1" dirty="0">
              <a:solidFill>
                <a:srgbClr val="FF0000"/>
              </a:solidFill>
            </a:endParaRPr>
          </a:p>
        </p:txBody>
      </p:sp>
      <p:sp>
        <p:nvSpPr>
          <p:cNvPr id="17" name="文本框 16">
            <a:extLst>
              <a:ext uri="{FF2B5EF4-FFF2-40B4-BE49-F238E27FC236}">
                <a16:creationId xmlns:a16="http://schemas.microsoft.com/office/drawing/2014/main" id="{4B90EA9D-1CF3-79AE-2641-BE2F72667A81}"/>
              </a:ext>
            </a:extLst>
          </p:cNvPr>
          <p:cNvSpPr txBox="1"/>
          <p:nvPr/>
        </p:nvSpPr>
        <p:spPr>
          <a:xfrm>
            <a:off x="6840000" y="2708920"/>
            <a:ext cx="2088000" cy="461665"/>
          </a:xfrm>
          <a:prstGeom prst="rect">
            <a:avLst/>
          </a:prstGeom>
          <a:noFill/>
        </p:spPr>
        <p:txBody>
          <a:bodyPr wrap="none" rtlCol="0">
            <a:noAutofit/>
          </a:bodyPr>
          <a:lstStyle/>
          <a:p>
            <a:pPr algn="ctr"/>
            <a:r>
              <a:rPr lang="en-US" altLang="zh-CN" b="1" dirty="0">
                <a:solidFill>
                  <a:srgbClr val="0000FF"/>
                </a:solidFill>
              </a:rPr>
              <a:t>13</a:t>
            </a:r>
            <a:endParaRPr lang="zh-CN" altLang="en-US" b="1" dirty="0">
              <a:solidFill>
                <a:srgbClr val="0000FF"/>
              </a:solidFill>
            </a:endParaRPr>
          </a:p>
        </p:txBody>
      </p:sp>
      <p:sp>
        <p:nvSpPr>
          <p:cNvPr id="18" name="文本框 17">
            <a:extLst>
              <a:ext uri="{FF2B5EF4-FFF2-40B4-BE49-F238E27FC236}">
                <a16:creationId xmlns:a16="http://schemas.microsoft.com/office/drawing/2014/main" id="{94A8ADDB-CCF2-1716-9F83-E811569C7F0D}"/>
              </a:ext>
            </a:extLst>
          </p:cNvPr>
          <p:cNvSpPr txBox="1"/>
          <p:nvPr/>
        </p:nvSpPr>
        <p:spPr>
          <a:xfrm>
            <a:off x="5040000" y="3102349"/>
            <a:ext cx="1800000" cy="432000"/>
          </a:xfrm>
          <a:prstGeom prst="rect">
            <a:avLst/>
          </a:prstGeom>
          <a:noFill/>
        </p:spPr>
        <p:txBody>
          <a:bodyPr wrap="none" rtlCol="0">
            <a:noAutofit/>
          </a:bodyPr>
          <a:lstStyle/>
          <a:p>
            <a:pPr algn="ctr"/>
            <a:r>
              <a:rPr lang="en-US" altLang="zh-CN" b="1" dirty="0">
                <a:solidFill>
                  <a:srgbClr val="FF0000"/>
                </a:solidFill>
              </a:rPr>
              <a:t>7.4</a:t>
            </a:r>
            <a:endParaRPr lang="zh-CN" altLang="en-US" b="1" dirty="0">
              <a:solidFill>
                <a:srgbClr val="FF0000"/>
              </a:solidFill>
            </a:endParaRPr>
          </a:p>
        </p:txBody>
      </p:sp>
      <p:sp>
        <p:nvSpPr>
          <p:cNvPr id="19" name="文本框 18">
            <a:extLst>
              <a:ext uri="{FF2B5EF4-FFF2-40B4-BE49-F238E27FC236}">
                <a16:creationId xmlns:a16="http://schemas.microsoft.com/office/drawing/2014/main" id="{4CEBBC86-D8D0-9312-12C5-EE14C580733A}"/>
              </a:ext>
            </a:extLst>
          </p:cNvPr>
          <p:cNvSpPr txBox="1"/>
          <p:nvPr/>
        </p:nvSpPr>
        <p:spPr>
          <a:xfrm>
            <a:off x="6840000" y="3102349"/>
            <a:ext cx="2088000" cy="461665"/>
          </a:xfrm>
          <a:prstGeom prst="rect">
            <a:avLst/>
          </a:prstGeom>
          <a:noFill/>
        </p:spPr>
        <p:txBody>
          <a:bodyPr wrap="none" rtlCol="0">
            <a:noAutofit/>
          </a:bodyPr>
          <a:lstStyle/>
          <a:p>
            <a:pPr algn="ctr"/>
            <a:r>
              <a:rPr lang="en-US" altLang="zh-CN" b="1" dirty="0">
                <a:solidFill>
                  <a:srgbClr val="0000FF"/>
                </a:solidFill>
              </a:rPr>
              <a:t>10.8</a:t>
            </a:r>
            <a:endParaRPr lang="zh-CN" altLang="en-US" b="1" dirty="0">
              <a:solidFill>
                <a:srgbClr val="0000FF"/>
              </a:solidFill>
            </a:endParaRPr>
          </a:p>
        </p:txBody>
      </p:sp>
      <p:sp>
        <p:nvSpPr>
          <p:cNvPr id="20" name="文本框 19">
            <a:extLst>
              <a:ext uri="{FF2B5EF4-FFF2-40B4-BE49-F238E27FC236}">
                <a16:creationId xmlns:a16="http://schemas.microsoft.com/office/drawing/2014/main" id="{BB5EF2E4-EC48-364A-4D46-AD6CB573896D}"/>
              </a:ext>
            </a:extLst>
          </p:cNvPr>
          <p:cNvSpPr txBox="1"/>
          <p:nvPr/>
        </p:nvSpPr>
        <p:spPr>
          <a:xfrm>
            <a:off x="8928000" y="1223755"/>
            <a:ext cx="2988000" cy="461665"/>
          </a:xfrm>
          <a:prstGeom prst="rect">
            <a:avLst/>
          </a:prstGeom>
          <a:noFill/>
        </p:spPr>
        <p:txBody>
          <a:bodyPr wrap="none" rtlCol="0">
            <a:noAutofit/>
          </a:bodyPr>
          <a:lstStyle/>
          <a:p>
            <a:pPr algn="ctr"/>
            <a:r>
              <a:rPr lang="en-US" altLang="zh-CN" b="1" dirty="0">
                <a:solidFill>
                  <a:srgbClr val="0000FF"/>
                </a:solidFill>
              </a:rPr>
              <a:t>2</a:t>
            </a:r>
            <a:endParaRPr lang="zh-CN" altLang="en-US" b="1" dirty="0">
              <a:solidFill>
                <a:srgbClr val="0000FF"/>
              </a:solidFill>
            </a:endParaRPr>
          </a:p>
        </p:txBody>
      </p:sp>
      <p:sp>
        <p:nvSpPr>
          <p:cNvPr id="21" name="文本框 20">
            <a:extLst>
              <a:ext uri="{FF2B5EF4-FFF2-40B4-BE49-F238E27FC236}">
                <a16:creationId xmlns:a16="http://schemas.microsoft.com/office/drawing/2014/main" id="{1525D6E0-3E86-2430-8C32-B46D2AD05A8E}"/>
              </a:ext>
            </a:extLst>
          </p:cNvPr>
          <p:cNvSpPr txBox="1"/>
          <p:nvPr/>
        </p:nvSpPr>
        <p:spPr>
          <a:xfrm>
            <a:off x="8928000" y="1617185"/>
            <a:ext cx="2988000" cy="461665"/>
          </a:xfrm>
          <a:prstGeom prst="rect">
            <a:avLst/>
          </a:prstGeom>
          <a:noFill/>
        </p:spPr>
        <p:txBody>
          <a:bodyPr wrap="none" rtlCol="0">
            <a:noAutofit/>
          </a:bodyPr>
          <a:lstStyle/>
          <a:p>
            <a:pPr algn="ctr"/>
            <a:r>
              <a:rPr lang="en-US" altLang="zh-CN" b="1" dirty="0">
                <a:solidFill>
                  <a:srgbClr val="0000FF"/>
                </a:solidFill>
              </a:rPr>
              <a:t>3.33</a:t>
            </a:r>
            <a:endParaRPr lang="zh-CN" altLang="en-US" b="1" dirty="0">
              <a:solidFill>
                <a:srgbClr val="0000FF"/>
              </a:solidFill>
            </a:endParaRPr>
          </a:p>
        </p:txBody>
      </p:sp>
      <p:sp>
        <p:nvSpPr>
          <p:cNvPr id="22" name="文本框 21">
            <a:extLst>
              <a:ext uri="{FF2B5EF4-FFF2-40B4-BE49-F238E27FC236}">
                <a16:creationId xmlns:a16="http://schemas.microsoft.com/office/drawing/2014/main" id="{B8C6DDEE-B3DC-7889-3AEE-32F9F860C563}"/>
              </a:ext>
            </a:extLst>
          </p:cNvPr>
          <p:cNvSpPr txBox="1"/>
          <p:nvPr/>
        </p:nvSpPr>
        <p:spPr>
          <a:xfrm>
            <a:off x="8928000" y="1988841"/>
            <a:ext cx="2988000" cy="461665"/>
          </a:xfrm>
          <a:prstGeom prst="rect">
            <a:avLst/>
          </a:prstGeom>
          <a:noFill/>
        </p:spPr>
        <p:txBody>
          <a:bodyPr wrap="none" rtlCol="0">
            <a:noAutofit/>
          </a:bodyPr>
          <a:lstStyle/>
          <a:p>
            <a:pPr algn="ctr"/>
            <a:r>
              <a:rPr lang="en-US" altLang="zh-CN" b="1" dirty="0">
                <a:solidFill>
                  <a:srgbClr val="0000FF"/>
                </a:solidFill>
              </a:rPr>
              <a:t>3.5</a:t>
            </a:r>
            <a:endParaRPr lang="zh-CN" altLang="en-US" b="1" dirty="0">
              <a:solidFill>
                <a:srgbClr val="0000FF"/>
              </a:solidFill>
            </a:endParaRPr>
          </a:p>
        </p:txBody>
      </p:sp>
      <p:sp>
        <p:nvSpPr>
          <p:cNvPr id="23" name="文本框 22">
            <a:extLst>
              <a:ext uri="{FF2B5EF4-FFF2-40B4-BE49-F238E27FC236}">
                <a16:creationId xmlns:a16="http://schemas.microsoft.com/office/drawing/2014/main" id="{BB15D11F-3567-B142-4837-AEB8BB6350FD}"/>
              </a:ext>
            </a:extLst>
          </p:cNvPr>
          <p:cNvSpPr txBox="1"/>
          <p:nvPr/>
        </p:nvSpPr>
        <p:spPr>
          <a:xfrm>
            <a:off x="8928000" y="2337265"/>
            <a:ext cx="2988000" cy="461665"/>
          </a:xfrm>
          <a:prstGeom prst="rect">
            <a:avLst/>
          </a:prstGeom>
          <a:noFill/>
        </p:spPr>
        <p:txBody>
          <a:bodyPr wrap="none" rtlCol="0">
            <a:noAutofit/>
          </a:bodyPr>
          <a:lstStyle/>
          <a:p>
            <a:pPr algn="ctr"/>
            <a:r>
              <a:rPr lang="en-US" altLang="zh-CN" b="1" dirty="0">
                <a:solidFill>
                  <a:srgbClr val="0000FF"/>
                </a:solidFill>
              </a:rPr>
              <a:t>4.5</a:t>
            </a:r>
          </a:p>
        </p:txBody>
      </p:sp>
      <p:sp>
        <p:nvSpPr>
          <p:cNvPr id="24" name="文本框 23">
            <a:extLst>
              <a:ext uri="{FF2B5EF4-FFF2-40B4-BE49-F238E27FC236}">
                <a16:creationId xmlns:a16="http://schemas.microsoft.com/office/drawing/2014/main" id="{164B2762-B31D-5FC2-1DBF-FC0CB3B40523}"/>
              </a:ext>
            </a:extLst>
          </p:cNvPr>
          <p:cNvSpPr txBox="1"/>
          <p:nvPr/>
        </p:nvSpPr>
        <p:spPr>
          <a:xfrm>
            <a:off x="8928000" y="2708921"/>
            <a:ext cx="2988000" cy="461665"/>
          </a:xfrm>
          <a:prstGeom prst="rect">
            <a:avLst/>
          </a:prstGeom>
          <a:noFill/>
        </p:spPr>
        <p:txBody>
          <a:bodyPr wrap="none" rtlCol="0">
            <a:noAutofit/>
          </a:bodyPr>
          <a:lstStyle/>
          <a:p>
            <a:pPr algn="ctr"/>
            <a:r>
              <a:rPr lang="en-US" altLang="zh-CN" b="1" dirty="0">
                <a:solidFill>
                  <a:srgbClr val="0000FF"/>
                </a:solidFill>
              </a:rPr>
              <a:t>3.25</a:t>
            </a:r>
            <a:endParaRPr lang="zh-CN" altLang="en-US" b="1" dirty="0">
              <a:solidFill>
                <a:srgbClr val="0000FF"/>
              </a:solidFill>
            </a:endParaRPr>
          </a:p>
        </p:txBody>
      </p:sp>
      <p:sp>
        <p:nvSpPr>
          <p:cNvPr id="25" name="文本框 24">
            <a:extLst>
              <a:ext uri="{FF2B5EF4-FFF2-40B4-BE49-F238E27FC236}">
                <a16:creationId xmlns:a16="http://schemas.microsoft.com/office/drawing/2014/main" id="{5C85C0E0-4C68-17F2-F7E6-3F8CA55C005F}"/>
              </a:ext>
            </a:extLst>
          </p:cNvPr>
          <p:cNvSpPr txBox="1"/>
          <p:nvPr/>
        </p:nvSpPr>
        <p:spPr>
          <a:xfrm>
            <a:off x="8928000" y="3102350"/>
            <a:ext cx="2988000" cy="461665"/>
          </a:xfrm>
          <a:prstGeom prst="rect">
            <a:avLst/>
          </a:prstGeom>
          <a:noFill/>
        </p:spPr>
        <p:txBody>
          <a:bodyPr wrap="none" rtlCol="0">
            <a:noAutofit/>
          </a:bodyPr>
          <a:lstStyle/>
          <a:p>
            <a:pPr algn="ctr"/>
            <a:r>
              <a:rPr lang="en-US" altLang="zh-CN" b="1" dirty="0">
                <a:solidFill>
                  <a:srgbClr val="0000FF"/>
                </a:solidFill>
              </a:rPr>
              <a:t>3.316</a:t>
            </a:r>
            <a:endParaRPr lang="zh-CN" altLang="en-US" b="1" dirty="0">
              <a:solidFill>
                <a:srgbClr val="0000FF"/>
              </a:solidFill>
            </a:endParaRPr>
          </a:p>
        </p:txBody>
      </p:sp>
      <p:pic>
        <p:nvPicPr>
          <p:cNvPr id="35" name="内容占位符 34">
            <a:extLst>
              <a:ext uri="{FF2B5EF4-FFF2-40B4-BE49-F238E27FC236}">
                <a16:creationId xmlns:a16="http://schemas.microsoft.com/office/drawing/2014/main" id="{97949613-0804-5304-6375-F96DD0448F0F}"/>
              </a:ext>
            </a:extLst>
          </p:cNvPr>
          <p:cNvPicPr>
            <a:picLocks noGrp="1" noChangeAspect="1"/>
          </p:cNvPicPr>
          <p:nvPr>
            <p:ph idx="11"/>
          </p:nvPr>
        </p:nvPicPr>
        <p:blipFill>
          <a:blip r:embed="rId3"/>
          <a:stretch>
            <a:fillRect/>
          </a:stretch>
        </p:blipFill>
        <p:spPr>
          <a:xfrm>
            <a:off x="720000" y="3780000"/>
            <a:ext cx="8398842" cy="2700337"/>
          </a:xfrm>
        </p:spPr>
      </p:pic>
    </p:spTree>
    <p:extLst>
      <p:ext uri="{BB962C8B-B14F-4D97-AF65-F5344CB8AC3E}">
        <p14:creationId xmlns:p14="http://schemas.microsoft.com/office/powerpoint/2010/main" val="1178585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wipe(left)">
                                      <p:cBhvr>
                                        <p:cTn id="10" dur="500"/>
                                        <p:tgtEl>
                                          <p:spTgt spid="10"/>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left)">
                                      <p:cBhvr>
                                        <p:cTn id="13" dur="500"/>
                                        <p:tgtEl>
                                          <p:spTgt spid="12"/>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left)">
                                      <p:cBhvr>
                                        <p:cTn id="16" dur="500"/>
                                        <p:tgtEl>
                                          <p:spTgt spid="1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wipe(left)">
                                      <p:cBhvr>
                                        <p:cTn id="30" dur="500"/>
                                        <p:tgtEl>
                                          <p:spTgt spid="11"/>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21"/>
                                        </p:tgtEl>
                                        <p:attrNameLst>
                                          <p:attrName>style.visibility</p:attrName>
                                        </p:attrNameLst>
                                      </p:cBhvr>
                                      <p:to>
                                        <p:strVal val="visible"/>
                                      </p:to>
                                    </p:set>
                                    <p:animEffect transition="in" filter="wipe(left)">
                                      <p:cBhvr>
                                        <p:cTn id="50" dur="500"/>
                                        <p:tgtEl>
                                          <p:spTgt spid="21"/>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left)">
                                      <p:cBhvr>
                                        <p:cTn id="53" dur="500"/>
                                        <p:tgtEl>
                                          <p:spTgt spid="22"/>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wipe(left)">
                                      <p:cBhvr>
                                        <p:cTn id="56" dur="500"/>
                                        <p:tgtEl>
                                          <p:spTgt spid="23"/>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24"/>
                                        </p:tgtEl>
                                        <p:attrNameLst>
                                          <p:attrName>style.visibility</p:attrName>
                                        </p:attrNameLst>
                                      </p:cBhvr>
                                      <p:to>
                                        <p:strVal val="visible"/>
                                      </p:to>
                                    </p:set>
                                    <p:animEffect transition="in" filter="wipe(left)">
                                      <p:cBhvr>
                                        <p:cTn id="59" dur="500"/>
                                        <p:tgtEl>
                                          <p:spTgt spid="24"/>
                                        </p:tgtEl>
                                      </p:cBhvr>
                                    </p:animEffect>
                                  </p:childTnLst>
                                </p:cTn>
                              </p:par>
                              <p:par>
                                <p:cTn id="60" presetID="22" presetClass="entr" presetSubtype="8"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P spid="23" grpId="0"/>
      <p:bldP spid="24" grpId="0"/>
      <p:bldP spid="25"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solidFill>
            <a:srgbClr val="002060"/>
          </a:solidFill>
        </p:spPr>
        <p:txBody>
          <a:bodyPr/>
          <a:lstStyle/>
          <a:p>
            <a:pPr eaLnBrk="1" hangingPunct="1"/>
            <a:r>
              <a:rPr lang="en-US" altLang="zh-CN" dirty="0"/>
              <a:t>Virtual Round Robin Scheduling</a:t>
            </a:r>
          </a:p>
        </p:txBody>
      </p:sp>
      <p:pic>
        <p:nvPicPr>
          <p:cNvPr id="147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5601" y="1583796"/>
            <a:ext cx="7231111" cy="4945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9" name="Rectangle 3"/>
          <p:cNvSpPr txBox="1">
            <a:spLocks noChangeArrowheads="1"/>
          </p:cNvSpPr>
          <p:nvPr/>
        </p:nvSpPr>
        <p:spPr bwMode="auto">
          <a:xfrm>
            <a:off x="406400" y="1088740"/>
            <a:ext cx="10055085" cy="540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lr>
                <a:srgbClr val="0033CC"/>
              </a:buClr>
              <a:buSzPct val="8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80000"/>
              <a:buFont typeface="Wingdings" panose="05000000000000000000" pitchFamily="2" charset="2"/>
              <a:buChar char="p"/>
              <a:defRPr kumimoji="1" sz="2400" b="1">
                <a:solidFill>
                  <a:schemeClr val="tx1"/>
                </a:solidFill>
                <a:latin typeface="+mn-lt"/>
                <a:ea typeface="+mn-ea"/>
              </a:defRPr>
            </a:lvl2pPr>
            <a:lvl3pPr marL="1143000" indent="-228600" algn="l" rtl="0" eaLnBrk="0" fontAlgn="base" hangingPunct="0">
              <a:spcBef>
                <a:spcPct val="20000"/>
              </a:spcBef>
              <a:spcAft>
                <a:spcPct val="0"/>
              </a:spcAft>
              <a:buClr>
                <a:srgbClr val="0033CC"/>
              </a:buClr>
              <a:buFont typeface="Wingdings" panose="05000000000000000000" pitchFamily="2" charset="2"/>
              <a:buChar char="Ø"/>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eaLnBrk="1" hangingPunct="1">
              <a:buFont typeface="Wingdings" panose="05000000000000000000" pitchFamily="2" charset="2"/>
              <a:buChar char="n"/>
            </a:pPr>
            <a:r>
              <a:rPr lang="en-US" altLang="zh-CN" dirty="0">
                <a:latin typeface="Times New Roman" panose="02020603050405020304" pitchFamily="18" charset="0"/>
                <a:cs typeface="Times New Roman" panose="02020603050405020304" pitchFamily="18" charset="0"/>
              </a:rPr>
              <a:t>Revised  RR</a:t>
            </a:r>
            <a:endParaRPr lang="en-US" altLang="zh-CN" kern="0" dirty="0">
              <a:latin typeface="Times New Roman" panose="02020603050405020304" pitchFamily="18" charset="0"/>
              <a:cs typeface="Times New Roman" panose="02020603050405020304" pitchFamily="18" charset="0"/>
            </a:endParaRPr>
          </a:p>
        </p:txBody>
      </p:sp>
      <p:sp>
        <p:nvSpPr>
          <p:cNvPr id="7" name="圆角矩形 6"/>
          <p:cNvSpPr/>
          <p:nvPr/>
        </p:nvSpPr>
        <p:spPr bwMode="auto">
          <a:xfrm>
            <a:off x="10461484" y="1088740"/>
            <a:ext cx="1464915" cy="720000"/>
          </a:xfrm>
          <a:prstGeom prst="roundRect">
            <a:avLst>
              <a:gd name="adj" fmla="val 16274"/>
            </a:avLst>
          </a:prstGeom>
          <a:solidFill>
            <a:srgbClr val="66FF66"/>
          </a:solidFill>
          <a:ln w="952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latin typeface="楷体" panose="02010609060101010101" pitchFamily="49" charset="-122"/>
                <a:ea typeface="楷体" panose="02010609060101010101" pitchFamily="49" charset="-122"/>
              </a:rPr>
              <a:t>结合实际，</a:t>
            </a:r>
            <a:endParaRPr lang="en-US" altLang="zh-CN" sz="2000" b="1" dirty="0">
              <a:latin typeface="楷体" panose="02010609060101010101" pitchFamily="49" charset="-122"/>
              <a:ea typeface="楷体" panose="02010609060101010101" pitchFamily="49" charset="-122"/>
            </a:endParaRPr>
          </a:p>
          <a:p>
            <a:r>
              <a:rPr lang="zh-CN" altLang="en-US" sz="2000" b="1" dirty="0">
                <a:latin typeface="楷体" panose="02010609060101010101" pitchFamily="49" charset="-122"/>
                <a:ea typeface="楷体" panose="02010609060101010101" pitchFamily="49" charset="-122"/>
              </a:rPr>
              <a:t>体验更好！</a:t>
            </a:r>
          </a:p>
        </p:txBody>
      </p:sp>
      <p:sp>
        <p:nvSpPr>
          <p:cNvPr id="2" name="圆角矩形 1"/>
          <p:cNvSpPr/>
          <p:nvPr/>
        </p:nvSpPr>
        <p:spPr bwMode="auto">
          <a:xfrm>
            <a:off x="3080666" y="3023955"/>
            <a:ext cx="3555395" cy="1044000"/>
          </a:xfrm>
          <a:prstGeom prst="roundRect">
            <a:avLst>
              <a:gd name="adj" fmla="val 29250"/>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b="1">
              <a:ea typeface="黑体" pitchFamily="2" charset="-122"/>
            </a:endParaRPr>
          </a:p>
        </p:txBody>
      </p:sp>
      <p:sp>
        <p:nvSpPr>
          <p:cNvPr id="3" name="灯片编号占位符 3">
            <a:extLst>
              <a:ext uri="{FF2B5EF4-FFF2-40B4-BE49-F238E27FC236}">
                <a16:creationId xmlns:a16="http://schemas.microsoft.com/office/drawing/2014/main" id="{2FB5321B-AC40-0C54-7737-D28CDEDB30CF}"/>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46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animEffect transition="in" filter="wipe(left)">
                                      <p:cBhvr>
                                        <p:cTn id="7" dur="500"/>
                                        <p:tgtEl>
                                          <p:spTgt spid="6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build="p"/>
      <p:bldP spid="7" grpId="0" animBg="1"/>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pPr eaLnBrk="1" hangingPunct="1"/>
            <a:r>
              <a:rPr lang="en-US" altLang="zh-CN" dirty="0"/>
              <a:t>Multilevel Queue Scheduling</a:t>
            </a:r>
          </a:p>
        </p:txBody>
      </p:sp>
      <p:sp>
        <p:nvSpPr>
          <p:cNvPr id="246787" name="Rectangle 3"/>
          <p:cNvSpPr>
            <a:spLocks noGrp="1" noChangeArrowheads="1"/>
          </p:cNvSpPr>
          <p:nvPr>
            <p:ph idx="1"/>
          </p:nvPr>
        </p:nvSpPr>
        <p:spPr/>
        <p:txBody>
          <a:bodyPr>
            <a:normAutofit/>
          </a:bodyPr>
          <a:lstStyle/>
          <a:p>
            <a:pPr>
              <a:spcBef>
                <a:spcPts val="0"/>
              </a:spcBef>
            </a:pPr>
            <a:r>
              <a:rPr lang="en-US" altLang="zh-CN" dirty="0"/>
              <a:t>Multiple separate queues:</a:t>
            </a:r>
          </a:p>
          <a:p>
            <a:pPr lvl="1">
              <a:spcBef>
                <a:spcPts val="0"/>
              </a:spcBef>
            </a:pPr>
            <a:r>
              <a:rPr lang="en-US" altLang="zh-CN" dirty="0"/>
              <a:t>foreground (interactive)</a:t>
            </a:r>
          </a:p>
          <a:p>
            <a:pPr lvl="1">
              <a:spcBef>
                <a:spcPts val="0"/>
              </a:spcBef>
            </a:pPr>
            <a:r>
              <a:rPr lang="en-US" altLang="zh-CN" dirty="0"/>
              <a:t>background (batch)</a:t>
            </a:r>
          </a:p>
          <a:p>
            <a:pPr>
              <a:spcBef>
                <a:spcPts val="0"/>
              </a:spcBef>
            </a:pPr>
            <a:r>
              <a:rPr lang="en-US" altLang="zh-CN" dirty="0"/>
              <a:t>Each queue has its own scheduling algorithm</a:t>
            </a:r>
          </a:p>
          <a:p>
            <a:pPr lvl="1">
              <a:spcBef>
                <a:spcPts val="0"/>
              </a:spcBef>
            </a:pPr>
            <a:r>
              <a:rPr lang="en-US" altLang="zh-CN" dirty="0"/>
              <a:t>foreground – RR</a:t>
            </a:r>
          </a:p>
          <a:p>
            <a:pPr lvl="1">
              <a:spcBef>
                <a:spcPts val="0"/>
              </a:spcBef>
            </a:pPr>
            <a:r>
              <a:rPr lang="en-US" altLang="zh-CN" dirty="0"/>
              <a:t>background – FCFS</a:t>
            </a:r>
          </a:p>
          <a:p>
            <a:pPr>
              <a:spcBef>
                <a:spcPts val="0"/>
              </a:spcBef>
            </a:pPr>
            <a:r>
              <a:rPr lang="en-US" altLang="zh-CN" dirty="0"/>
              <a:t>Scheduling must be done between the queues.</a:t>
            </a:r>
          </a:p>
          <a:p>
            <a:pPr lvl="1">
              <a:spcBef>
                <a:spcPts val="0"/>
              </a:spcBef>
            </a:pPr>
            <a:r>
              <a:rPr lang="en-US" altLang="zh-CN" dirty="0"/>
              <a:t>Fixed priority preemptive scheduling; </a:t>
            </a:r>
            <a:br>
              <a:rPr lang="en-US" altLang="zh-CN" dirty="0"/>
            </a:br>
            <a:r>
              <a:rPr lang="en-US" altLang="zh-CN" dirty="0"/>
              <a:t>Possibility of </a:t>
            </a:r>
            <a:r>
              <a:rPr lang="en-US" altLang="zh-CN" dirty="0">
                <a:solidFill>
                  <a:srgbClr val="0000FF"/>
                </a:solidFill>
              </a:rPr>
              <a:t>starvation</a:t>
            </a:r>
            <a:r>
              <a:rPr lang="en-US" altLang="zh-CN" dirty="0"/>
              <a:t>.</a:t>
            </a:r>
          </a:p>
          <a:p>
            <a:pPr lvl="1">
              <a:spcBef>
                <a:spcPts val="0"/>
              </a:spcBef>
            </a:pPr>
            <a:r>
              <a:rPr lang="en-US" altLang="zh-CN" dirty="0"/>
              <a:t>Time slice</a:t>
            </a:r>
            <a:br>
              <a:rPr lang="en-US" altLang="zh-CN" dirty="0"/>
            </a:br>
            <a:r>
              <a:rPr lang="en-US" altLang="zh-CN" dirty="0"/>
              <a:t>each queue gets a certain amount of CPU time which it can schedule amongst its processes; </a:t>
            </a:r>
            <a:br>
              <a:rPr lang="en-US" altLang="zh-CN" dirty="0"/>
            </a:br>
            <a:r>
              <a:rPr lang="en-US" altLang="zh-CN" dirty="0"/>
              <a:t>i.e., 80% to foreground in RR, 20% to background in FCFS </a:t>
            </a:r>
          </a:p>
        </p:txBody>
      </p:sp>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06190" y="1250813"/>
            <a:ext cx="4110457" cy="29882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3">
            <a:extLst>
              <a:ext uri="{FF2B5EF4-FFF2-40B4-BE49-F238E27FC236}">
                <a16:creationId xmlns:a16="http://schemas.microsoft.com/office/drawing/2014/main" id="{BDA183D9-4BC0-E243-ECC1-7DA4F0836405}"/>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47</a:t>
            </a:fld>
            <a:endParaRPr lang="en-US" altLang="zh-CN" dirty="0"/>
          </a:p>
        </p:txBody>
      </p:sp>
    </p:spTree>
    <p:extLst>
      <p:ext uri="{BB962C8B-B14F-4D97-AF65-F5344CB8AC3E}">
        <p14:creationId xmlns:p14="http://schemas.microsoft.com/office/powerpoint/2010/main" val="2752482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6787">
                                            <p:txEl>
                                              <p:pRg st="0" end="0"/>
                                            </p:txEl>
                                          </p:spTgt>
                                        </p:tgtEl>
                                        <p:attrNameLst>
                                          <p:attrName>style.visibility</p:attrName>
                                        </p:attrNameLst>
                                      </p:cBhvr>
                                      <p:to>
                                        <p:strVal val="visible"/>
                                      </p:to>
                                    </p:set>
                                    <p:animEffect transition="in" filter="wipe(left)">
                                      <p:cBhvr>
                                        <p:cTn id="7" dur="500"/>
                                        <p:tgtEl>
                                          <p:spTgt spid="2467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46787">
                                            <p:txEl>
                                              <p:pRg st="1" end="1"/>
                                            </p:txEl>
                                          </p:spTgt>
                                        </p:tgtEl>
                                        <p:attrNameLst>
                                          <p:attrName>style.visibility</p:attrName>
                                        </p:attrNameLst>
                                      </p:cBhvr>
                                      <p:to>
                                        <p:strVal val="visible"/>
                                      </p:to>
                                    </p:set>
                                    <p:animEffect transition="in" filter="wipe(left)">
                                      <p:cBhvr>
                                        <p:cTn id="10" dur="500"/>
                                        <p:tgtEl>
                                          <p:spTgt spid="24678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46787">
                                            <p:txEl>
                                              <p:pRg st="2" end="2"/>
                                            </p:txEl>
                                          </p:spTgt>
                                        </p:tgtEl>
                                        <p:attrNameLst>
                                          <p:attrName>style.visibility</p:attrName>
                                        </p:attrNameLst>
                                      </p:cBhvr>
                                      <p:to>
                                        <p:strVal val="visible"/>
                                      </p:to>
                                    </p:set>
                                    <p:animEffect transition="in" filter="wipe(left)">
                                      <p:cBhvr>
                                        <p:cTn id="13" dur="500"/>
                                        <p:tgtEl>
                                          <p:spTgt spid="2467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6787">
                                            <p:txEl>
                                              <p:pRg st="3" end="3"/>
                                            </p:txEl>
                                          </p:spTgt>
                                        </p:tgtEl>
                                        <p:attrNameLst>
                                          <p:attrName>style.visibility</p:attrName>
                                        </p:attrNameLst>
                                      </p:cBhvr>
                                      <p:to>
                                        <p:strVal val="visible"/>
                                      </p:to>
                                    </p:set>
                                    <p:animEffect transition="in" filter="wipe(left)">
                                      <p:cBhvr>
                                        <p:cTn id="18" dur="500"/>
                                        <p:tgtEl>
                                          <p:spTgt spid="24678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46787">
                                            <p:txEl>
                                              <p:pRg st="4" end="4"/>
                                            </p:txEl>
                                          </p:spTgt>
                                        </p:tgtEl>
                                        <p:attrNameLst>
                                          <p:attrName>style.visibility</p:attrName>
                                        </p:attrNameLst>
                                      </p:cBhvr>
                                      <p:to>
                                        <p:strVal val="visible"/>
                                      </p:to>
                                    </p:set>
                                    <p:animEffect transition="in" filter="wipe(left)">
                                      <p:cBhvr>
                                        <p:cTn id="21" dur="500"/>
                                        <p:tgtEl>
                                          <p:spTgt spid="24678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46787">
                                            <p:txEl>
                                              <p:pRg st="5" end="5"/>
                                            </p:txEl>
                                          </p:spTgt>
                                        </p:tgtEl>
                                        <p:attrNameLst>
                                          <p:attrName>style.visibility</p:attrName>
                                        </p:attrNameLst>
                                      </p:cBhvr>
                                      <p:to>
                                        <p:strVal val="visible"/>
                                      </p:to>
                                    </p:set>
                                    <p:animEffect transition="in" filter="wipe(left)">
                                      <p:cBhvr>
                                        <p:cTn id="24" dur="500"/>
                                        <p:tgtEl>
                                          <p:spTgt spid="246787">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246787">
                                            <p:txEl>
                                              <p:pRg st="6" end="6"/>
                                            </p:txEl>
                                          </p:spTgt>
                                        </p:tgtEl>
                                        <p:attrNameLst>
                                          <p:attrName>style.visibility</p:attrName>
                                        </p:attrNameLst>
                                      </p:cBhvr>
                                      <p:to>
                                        <p:strVal val="visible"/>
                                      </p:to>
                                    </p:set>
                                    <p:animEffect transition="in" filter="wipe(left)">
                                      <p:cBhvr>
                                        <p:cTn id="29" dur="500"/>
                                        <p:tgtEl>
                                          <p:spTgt spid="24678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46787">
                                            <p:txEl>
                                              <p:pRg st="7" end="7"/>
                                            </p:txEl>
                                          </p:spTgt>
                                        </p:tgtEl>
                                        <p:attrNameLst>
                                          <p:attrName>style.visibility</p:attrName>
                                        </p:attrNameLst>
                                      </p:cBhvr>
                                      <p:to>
                                        <p:strVal val="visible"/>
                                      </p:to>
                                    </p:set>
                                    <p:animEffect transition="in" filter="wipe(left)">
                                      <p:cBhvr>
                                        <p:cTn id="32" dur="500"/>
                                        <p:tgtEl>
                                          <p:spTgt spid="246787">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46787">
                                            <p:txEl>
                                              <p:pRg st="8" end="8"/>
                                            </p:txEl>
                                          </p:spTgt>
                                        </p:tgtEl>
                                        <p:attrNameLst>
                                          <p:attrName>style.visibility</p:attrName>
                                        </p:attrNameLst>
                                      </p:cBhvr>
                                      <p:to>
                                        <p:strVal val="visible"/>
                                      </p:to>
                                    </p:set>
                                    <p:animEffect transition="in" filter="wipe(left)">
                                      <p:cBhvr>
                                        <p:cTn id="35" dur="500"/>
                                        <p:tgtEl>
                                          <p:spTgt spid="246787">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wipe(left)">
                                      <p:cBhvr>
                                        <p:cTn id="4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7"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pPr eaLnBrk="1" hangingPunct="1"/>
            <a:r>
              <a:rPr lang="en-US" altLang="zh-CN" dirty="0"/>
              <a:t>Multilevel Feedback Queue Scheduling</a:t>
            </a:r>
          </a:p>
        </p:txBody>
      </p:sp>
      <p:sp>
        <p:nvSpPr>
          <p:cNvPr id="250883" name="Rectangle 3"/>
          <p:cNvSpPr>
            <a:spLocks noGrp="1" noChangeArrowheads="1"/>
          </p:cNvSpPr>
          <p:nvPr>
            <p:ph sz="half" idx="1"/>
          </p:nvPr>
        </p:nvSpPr>
        <p:spPr/>
        <p:txBody>
          <a:bodyPr>
            <a:normAutofit fontScale="92500"/>
          </a:bodyPr>
          <a:lstStyle/>
          <a:p>
            <a:pPr eaLnBrk="1" hangingPunct="1"/>
            <a:r>
              <a:rPr lang="en-US" altLang="zh-CN" dirty="0"/>
              <a:t>A process can move between the various queues.</a:t>
            </a:r>
          </a:p>
          <a:p>
            <a:pPr eaLnBrk="1" hangingPunct="1"/>
            <a:r>
              <a:rPr lang="en-US" altLang="zh-CN" dirty="0"/>
              <a:t>To separate processes with different CPU-burst characteristics.</a:t>
            </a:r>
          </a:p>
          <a:p>
            <a:pPr lvl="1" eaLnBrk="1" hangingPunct="1"/>
            <a:r>
              <a:rPr lang="en-US" altLang="zh-CN" dirty="0"/>
              <a:t>If a process uses too much CPU time, it will be moved to a lower-priority queue.</a:t>
            </a:r>
          </a:p>
          <a:p>
            <a:pPr lvl="2" eaLnBrk="1" hangingPunct="1"/>
            <a:r>
              <a:rPr lang="en-US" altLang="zh-CN" sz="2400" dirty="0"/>
              <a:t>Leaves I/O-bound and interactive processes in the higher-priority queues.</a:t>
            </a:r>
          </a:p>
          <a:p>
            <a:pPr lvl="1" eaLnBrk="1" hangingPunct="1"/>
            <a:r>
              <a:rPr lang="en-US" altLang="zh-CN" dirty="0"/>
              <a:t>If a process waits too long in a lower-priority queue, it may be moved to a higher-priority queue.</a:t>
            </a:r>
          </a:p>
          <a:p>
            <a:pPr lvl="2" eaLnBrk="1" hangingPunct="1"/>
            <a:r>
              <a:rPr lang="en-US" altLang="zh-CN" sz="2400" dirty="0"/>
              <a:t>This form of </a:t>
            </a:r>
            <a:r>
              <a:rPr lang="en-US" altLang="zh-CN" sz="2400" dirty="0">
                <a:solidFill>
                  <a:srgbClr val="0000FF"/>
                </a:solidFill>
              </a:rPr>
              <a:t>aging</a:t>
            </a:r>
            <a:r>
              <a:rPr lang="en-US" altLang="zh-CN" sz="2400" dirty="0"/>
              <a:t> </a:t>
            </a:r>
            <a:r>
              <a:rPr lang="en-US" altLang="zh-CN" sz="2400" dirty="0">
                <a:solidFill>
                  <a:srgbClr val="0000FF"/>
                </a:solidFill>
              </a:rPr>
              <a:t>prevents starvation.</a:t>
            </a:r>
          </a:p>
          <a:p>
            <a:pPr eaLnBrk="1" hangingPunct="1"/>
            <a:endParaRPr lang="en-US" altLang="zh-CN" dirty="0"/>
          </a:p>
        </p:txBody>
      </p:sp>
      <p:sp>
        <p:nvSpPr>
          <p:cNvPr id="2" name="内容占位符 1">
            <a:extLst>
              <a:ext uri="{FF2B5EF4-FFF2-40B4-BE49-F238E27FC236}">
                <a16:creationId xmlns:a16="http://schemas.microsoft.com/office/drawing/2014/main" id="{39FD7FF0-47CE-4BAC-9C27-DBAA00EF2D67}"/>
              </a:ext>
            </a:extLst>
          </p:cNvPr>
          <p:cNvSpPr>
            <a:spLocks noGrp="1"/>
          </p:cNvSpPr>
          <p:nvPr>
            <p:ph sz="half" idx="2"/>
          </p:nvPr>
        </p:nvSpPr>
        <p:spPr/>
        <p:txBody>
          <a:bodyPr>
            <a:normAutofit fontScale="92500"/>
          </a:bodyPr>
          <a:lstStyle/>
          <a:p>
            <a:pPr eaLnBrk="1" hangingPunct="1">
              <a:spcBef>
                <a:spcPts val="600"/>
              </a:spcBef>
            </a:pPr>
            <a:r>
              <a:rPr lang="en-US" altLang="zh-CN" dirty="0"/>
              <a:t>Three queues: </a:t>
            </a:r>
          </a:p>
          <a:p>
            <a:pPr lvl="1" eaLnBrk="1" hangingPunct="1">
              <a:spcBef>
                <a:spcPts val="600"/>
              </a:spcBef>
            </a:pPr>
            <a:r>
              <a:rPr lang="en-US" altLang="zh-CN" i="1" dirty="0"/>
              <a:t>Q</a:t>
            </a:r>
            <a:r>
              <a:rPr lang="en-US" altLang="zh-CN" baseline="-25000" dirty="0"/>
              <a:t>0</a:t>
            </a:r>
            <a:r>
              <a:rPr lang="en-US" altLang="zh-CN" dirty="0"/>
              <a:t> -- highest priority – time slice 8 </a:t>
            </a:r>
            <a:r>
              <a:rPr lang="en-US" altLang="zh-CN" dirty="0" err="1"/>
              <a:t>ms</a:t>
            </a:r>
            <a:endParaRPr lang="en-US" altLang="zh-CN" dirty="0"/>
          </a:p>
          <a:p>
            <a:pPr lvl="1" eaLnBrk="1" hangingPunct="1">
              <a:spcBef>
                <a:spcPts val="600"/>
              </a:spcBef>
            </a:pPr>
            <a:r>
              <a:rPr lang="en-US" altLang="zh-CN" i="1" dirty="0"/>
              <a:t>Q</a:t>
            </a:r>
            <a:r>
              <a:rPr lang="en-US" altLang="zh-CN" baseline="-25000" dirty="0"/>
              <a:t>1</a:t>
            </a:r>
            <a:r>
              <a:rPr lang="en-US" altLang="zh-CN" dirty="0"/>
              <a:t> -- lower priority    – time slice 16 </a:t>
            </a:r>
            <a:r>
              <a:rPr lang="en-US" altLang="zh-CN" dirty="0" err="1"/>
              <a:t>ms</a:t>
            </a:r>
            <a:endParaRPr lang="en-US" altLang="zh-CN" dirty="0"/>
          </a:p>
          <a:p>
            <a:pPr lvl="1" eaLnBrk="1" hangingPunct="1">
              <a:spcBef>
                <a:spcPts val="600"/>
              </a:spcBef>
            </a:pPr>
            <a:r>
              <a:rPr lang="en-US" altLang="zh-CN" i="1" dirty="0"/>
              <a:t>Q</a:t>
            </a:r>
            <a:r>
              <a:rPr lang="en-US" altLang="zh-CN" baseline="-25000" dirty="0"/>
              <a:t>2</a:t>
            </a:r>
            <a:r>
              <a:rPr lang="en-US" altLang="zh-CN" dirty="0"/>
              <a:t> -- lowest priority   – FCFS</a:t>
            </a:r>
          </a:p>
          <a:p>
            <a:pPr eaLnBrk="1" hangingPunct="1">
              <a:spcBef>
                <a:spcPts val="600"/>
              </a:spcBef>
            </a:pPr>
            <a:r>
              <a:rPr lang="en-US" altLang="zh-CN" dirty="0"/>
              <a:t>Scheduling</a:t>
            </a:r>
          </a:p>
          <a:p>
            <a:pPr>
              <a:spcBef>
                <a:spcPts val="600"/>
              </a:spcBef>
            </a:pPr>
            <a:endParaRPr lang="zh-CN" altLang="en-US" dirty="0"/>
          </a:p>
        </p:txBody>
      </p:sp>
      <p:sp>
        <p:nvSpPr>
          <p:cNvPr id="27" name="AutoShape 3">
            <a:extLst>
              <a:ext uri="{FF2B5EF4-FFF2-40B4-BE49-F238E27FC236}">
                <a16:creationId xmlns:a16="http://schemas.microsoft.com/office/drawing/2014/main" id="{4D94752E-FF9A-4000-8E55-46449288A087}"/>
              </a:ext>
            </a:extLst>
          </p:cNvPr>
          <p:cNvSpPr>
            <a:spLocks noChangeArrowheads="1"/>
          </p:cNvSpPr>
          <p:nvPr/>
        </p:nvSpPr>
        <p:spPr bwMode="auto">
          <a:xfrm>
            <a:off x="7138655" y="3441830"/>
            <a:ext cx="4038600" cy="685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Q</a:t>
            </a:r>
            <a:r>
              <a:rPr lang="en-US" altLang="zh-CN" baseline="-25000" dirty="0"/>
              <a:t>0</a:t>
            </a:r>
            <a:r>
              <a:rPr lang="en-US" altLang="zh-CN" dirty="0"/>
              <a:t>,  FCFS</a:t>
            </a:r>
            <a:r>
              <a:rPr lang="zh-CN" altLang="en-US" dirty="0"/>
              <a:t>，</a:t>
            </a:r>
            <a:r>
              <a:rPr lang="en-US" altLang="zh-CN" dirty="0"/>
              <a:t>Quantum=8</a:t>
            </a:r>
          </a:p>
        </p:txBody>
      </p:sp>
      <p:sp>
        <p:nvSpPr>
          <p:cNvPr id="28" name="AutoShape 4">
            <a:extLst>
              <a:ext uri="{FF2B5EF4-FFF2-40B4-BE49-F238E27FC236}">
                <a16:creationId xmlns:a16="http://schemas.microsoft.com/office/drawing/2014/main" id="{1D5C021B-0AB4-4E44-B85E-8D7E7B9EED23}"/>
              </a:ext>
            </a:extLst>
          </p:cNvPr>
          <p:cNvSpPr>
            <a:spLocks noChangeArrowheads="1"/>
          </p:cNvSpPr>
          <p:nvPr/>
        </p:nvSpPr>
        <p:spPr bwMode="auto">
          <a:xfrm>
            <a:off x="7138655" y="4611960"/>
            <a:ext cx="4038600" cy="685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dirty="0"/>
              <a:t>Q</a:t>
            </a:r>
            <a:r>
              <a:rPr lang="en-US" altLang="zh-CN" baseline="-25000" dirty="0"/>
              <a:t>1</a:t>
            </a:r>
            <a:r>
              <a:rPr lang="en-US" altLang="zh-CN" dirty="0"/>
              <a:t>,  FCFS</a:t>
            </a:r>
            <a:r>
              <a:rPr lang="zh-CN" altLang="en-US" dirty="0"/>
              <a:t>，</a:t>
            </a:r>
            <a:r>
              <a:rPr lang="en-US" altLang="zh-CN" dirty="0"/>
              <a:t>Quantum=16</a:t>
            </a:r>
          </a:p>
        </p:txBody>
      </p:sp>
      <p:sp>
        <p:nvSpPr>
          <p:cNvPr id="29" name="AutoShape 5">
            <a:extLst>
              <a:ext uri="{FF2B5EF4-FFF2-40B4-BE49-F238E27FC236}">
                <a16:creationId xmlns:a16="http://schemas.microsoft.com/office/drawing/2014/main" id="{EDBEC6AC-B4E0-432F-94B1-03458A1CC815}"/>
              </a:ext>
            </a:extLst>
          </p:cNvPr>
          <p:cNvSpPr>
            <a:spLocks noChangeArrowheads="1"/>
          </p:cNvSpPr>
          <p:nvPr/>
        </p:nvSpPr>
        <p:spPr bwMode="auto">
          <a:xfrm>
            <a:off x="7138655" y="5803540"/>
            <a:ext cx="4038600" cy="685800"/>
          </a:xfrm>
          <a:prstGeom prst="cube">
            <a:avLst>
              <a:gd name="adj" fmla="val 25000"/>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a:t>Q</a:t>
            </a:r>
            <a:r>
              <a:rPr lang="en-US" altLang="zh-CN" baseline="-25000"/>
              <a:t>2</a:t>
            </a:r>
            <a:r>
              <a:rPr lang="en-US" altLang="zh-CN"/>
              <a:t>,  FCFS</a:t>
            </a:r>
          </a:p>
        </p:txBody>
      </p:sp>
      <p:sp>
        <p:nvSpPr>
          <p:cNvPr id="30" name="Line 6">
            <a:extLst>
              <a:ext uri="{FF2B5EF4-FFF2-40B4-BE49-F238E27FC236}">
                <a16:creationId xmlns:a16="http://schemas.microsoft.com/office/drawing/2014/main" id="{C657DE34-7B4E-4023-9D07-CB94F821CDAF}"/>
              </a:ext>
            </a:extLst>
          </p:cNvPr>
          <p:cNvSpPr>
            <a:spLocks noChangeShapeType="1"/>
          </p:cNvSpPr>
          <p:nvPr/>
        </p:nvSpPr>
        <p:spPr bwMode="auto">
          <a:xfrm>
            <a:off x="6231015" y="3777825"/>
            <a:ext cx="900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7">
            <a:extLst>
              <a:ext uri="{FF2B5EF4-FFF2-40B4-BE49-F238E27FC236}">
                <a16:creationId xmlns:a16="http://schemas.microsoft.com/office/drawing/2014/main" id="{CEB3C104-DE09-4B7F-91D4-F159D2080AE7}"/>
              </a:ext>
            </a:extLst>
          </p:cNvPr>
          <p:cNvSpPr>
            <a:spLocks noChangeShapeType="1"/>
          </p:cNvSpPr>
          <p:nvPr/>
        </p:nvSpPr>
        <p:spPr bwMode="auto">
          <a:xfrm>
            <a:off x="11101055" y="3677580"/>
            <a:ext cx="720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8">
            <a:extLst>
              <a:ext uri="{FF2B5EF4-FFF2-40B4-BE49-F238E27FC236}">
                <a16:creationId xmlns:a16="http://schemas.microsoft.com/office/drawing/2014/main" id="{9E50A523-6941-46B5-8253-5CB7875AAEBB}"/>
              </a:ext>
            </a:extLst>
          </p:cNvPr>
          <p:cNvSpPr>
            <a:spLocks noChangeShapeType="1"/>
          </p:cNvSpPr>
          <p:nvPr/>
        </p:nvSpPr>
        <p:spPr bwMode="auto">
          <a:xfrm>
            <a:off x="11101055" y="4840560"/>
            <a:ext cx="720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9">
            <a:extLst>
              <a:ext uri="{FF2B5EF4-FFF2-40B4-BE49-F238E27FC236}">
                <a16:creationId xmlns:a16="http://schemas.microsoft.com/office/drawing/2014/main" id="{394893AB-76BE-43BD-B239-5B26953180C5}"/>
              </a:ext>
            </a:extLst>
          </p:cNvPr>
          <p:cNvSpPr>
            <a:spLocks noChangeShapeType="1"/>
          </p:cNvSpPr>
          <p:nvPr/>
        </p:nvSpPr>
        <p:spPr bwMode="auto">
          <a:xfrm>
            <a:off x="11101055" y="6140515"/>
            <a:ext cx="72000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4" name="Group 10">
            <a:extLst>
              <a:ext uri="{FF2B5EF4-FFF2-40B4-BE49-F238E27FC236}">
                <a16:creationId xmlns:a16="http://schemas.microsoft.com/office/drawing/2014/main" id="{AAFB0226-6E34-467B-B570-199C9845F036}"/>
              </a:ext>
            </a:extLst>
          </p:cNvPr>
          <p:cNvGrpSpPr>
            <a:grpSpLocks/>
          </p:cNvGrpSpPr>
          <p:nvPr/>
        </p:nvGrpSpPr>
        <p:grpSpPr bwMode="auto">
          <a:xfrm>
            <a:off x="6783675" y="3846875"/>
            <a:ext cx="4757829" cy="1044000"/>
            <a:chOff x="912" y="1344"/>
            <a:chExt cx="3312" cy="912"/>
          </a:xfrm>
        </p:grpSpPr>
        <p:sp>
          <p:nvSpPr>
            <p:cNvPr id="35" name="Line 11">
              <a:extLst>
                <a:ext uri="{FF2B5EF4-FFF2-40B4-BE49-F238E27FC236}">
                  <a16:creationId xmlns:a16="http://schemas.microsoft.com/office/drawing/2014/main" id="{E0EB9A0A-C906-4876-8019-D802F36E69F8}"/>
                </a:ext>
              </a:extLst>
            </p:cNvPr>
            <p:cNvSpPr>
              <a:spLocks noChangeShapeType="1"/>
            </p:cNvSpPr>
            <p:nvPr/>
          </p:nvSpPr>
          <p:spPr bwMode="auto">
            <a:xfrm>
              <a:off x="3936" y="1344"/>
              <a:ext cx="288"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12">
              <a:extLst>
                <a:ext uri="{FF2B5EF4-FFF2-40B4-BE49-F238E27FC236}">
                  <a16:creationId xmlns:a16="http://schemas.microsoft.com/office/drawing/2014/main" id="{D8861ADE-4500-48E2-A1AD-7E7D271D80CE}"/>
                </a:ext>
              </a:extLst>
            </p:cNvPr>
            <p:cNvSpPr>
              <a:spLocks noChangeShapeType="1"/>
            </p:cNvSpPr>
            <p:nvPr/>
          </p:nvSpPr>
          <p:spPr bwMode="auto">
            <a:xfrm>
              <a:off x="912" y="1776"/>
              <a:ext cx="3312"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13">
              <a:extLst>
                <a:ext uri="{FF2B5EF4-FFF2-40B4-BE49-F238E27FC236}">
                  <a16:creationId xmlns:a16="http://schemas.microsoft.com/office/drawing/2014/main" id="{D337284E-DB1C-4535-B09E-1C05AC25CA25}"/>
                </a:ext>
              </a:extLst>
            </p:cNvPr>
            <p:cNvSpPr>
              <a:spLocks noChangeShapeType="1"/>
            </p:cNvSpPr>
            <p:nvPr/>
          </p:nvSpPr>
          <p:spPr bwMode="auto">
            <a:xfrm>
              <a:off x="4224" y="1344"/>
              <a:ext cx="0" cy="43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14">
              <a:extLst>
                <a:ext uri="{FF2B5EF4-FFF2-40B4-BE49-F238E27FC236}">
                  <a16:creationId xmlns:a16="http://schemas.microsoft.com/office/drawing/2014/main" id="{6EC5D388-7775-4DC8-82F8-78D04F598A0C}"/>
                </a:ext>
              </a:extLst>
            </p:cNvPr>
            <p:cNvSpPr>
              <a:spLocks noChangeShapeType="1"/>
            </p:cNvSpPr>
            <p:nvPr/>
          </p:nvSpPr>
          <p:spPr bwMode="auto">
            <a:xfrm>
              <a:off x="912" y="1776"/>
              <a:ext cx="0" cy="48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15">
              <a:extLst>
                <a:ext uri="{FF2B5EF4-FFF2-40B4-BE49-F238E27FC236}">
                  <a16:creationId xmlns:a16="http://schemas.microsoft.com/office/drawing/2014/main" id="{C4BA1E6C-AB64-40D6-926F-3EEE9646F0C5}"/>
                </a:ext>
              </a:extLst>
            </p:cNvPr>
            <p:cNvSpPr>
              <a:spLocks noChangeShapeType="1"/>
            </p:cNvSpPr>
            <p:nvPr/>
          </p:nvSpPr>
          <p:spPr bwMode="auto">
            <a:xfrm>
              <a:off x="912" y="2256"/>
              <a:ext cx="251"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40" name="Group 16">
            <a:extLst>
              <a:ext uri="{FF2B5EF4-FFF2-40B4-BE49-F238E27FC236}">
                <a16:creationId xmlns:a16="http://schemas.microsoft.com/office/drawing/2014/main" id="{AB2CFD57-B71F-4FA1-9BB3-07A6D9D9ECDA}"/>
              </a:ext>
            </a:extLst>
          </p:cNvPr>
          <p:cNvGrpSpPr>
            <a:grpSpLocks/>
          </p:cNvGrpSpPr>
          <p:nvPr/>
        </p:nvGrpSpPr>
        <p:grpSpPr bwMode="auto">
          <a:xfrm>
            <a:off x="6783675" y="5023666"/>
            <a:ext cx="4774580" cy="1044000"/>
            <a:chOff x="912" y="1344"/>
            <a:chExt cx="3312" cy="912"/>
          </a:xfrm>
        </p:grpSpPr>
        <p:sp>
          <p:nvSpPr>
            <p:cNvPr id="41" name="Line 17">
              <a:extLst>
                <a:ext uri="{FF2B5EF4-FFF2-40B4-BE49-F238E27FC236}">
                  <a16:creationId xmlns:a16="http://schemas.microsoft.com/office/drawing/2014/main" id="{17B60073-4844-472D-97D6-707160455BA6}"/>
                </a:ext>
              </a:extLst>
            </p:cNvPr>
            <p:cNvSpPr>
              <a:spLocks noChangeShapeType="1"/>
            </p:cNvSpPr>
            <p:nvPr/>
          </p:nvSpPr>
          <p:spPr bwMode="auto">
            <a:xfrm>
              <a:off x="3936" y="1344"/>
              <a:ext cx="288"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18">
              <a:extLst>
                <a:ext uri="{FF2B5EF4-FFF2-40B4-BE49-F238E27FC236}">
                  <a16:creationId xmlns:a16="http://schemas.microsoft.com/office/drawing/2014/main" id="{A6E7ECBA-A269-4C11-BA16-15FBF5B72236}"/>
                </a:ext>
              </a:extLst>
            </p:cNvPr>
            <p:cNvSpPr>
              <a:spLocks noChangeShapeType="1"/>
            </p:cNvSpPr>
            <p:nvPr/>
          </p:nvSpPr>
          <p:spPr bwMode="auto">
            <a:xfrm>
              <a:off x="912" y="1776"/>
              <a:ext cx="3312" cy="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19">
              <a:extLst>
                <a:ext uri="{FF2B5EF4-FFF2-40B4-BE49-F238E27FC236}">
                  <a16:creationId xmlns:a16="http://schemas.microsoft.com/office/drawing/2014/main" id="{5A214B67-2C42-4DD1-B99C-645AE55C2D1B}"/>
                </a:ext>
              </a:extLst>
            </p:cNvPr>
            <p:cNvSpPr>
              <a:spLocks noChangeShapeType="1"/>
            </p:cNvSpPr>
            <p:nvPr/>
          </p:nvSpPr>
          <p:spPr bwMode="auto">
            <a:xfrm>
              <a:off x="4224" y="1344"/>
              <a:ext cx="0" cy="432"/>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20">
              <a:extLst>
                <a:ext uri="{FF2B5EF4-FFF2-40B4-BE49-F238E27FC236}">
                  <a16:creationId xmlns:a16="http://schemas.microsoft.com/office/drawing/2014/main" id="{D581D270-3634-4F60-A519-B207525371DA}"/>
                </a:ext>
              </a:extLst>
            </p:cNvPr>
            <p:cNvSpPr>
              <a:spLocks noChangeShapeType="1"/>
            </p:cNvSpPr>
            <p:nvPr/>
          </p:nvSpPr>
          <p:spPr bwMode="auto">
            <a:xfrm>
              <a:off x="912" y="1776"/>
              <a:ext cx="0" cy="480"/>
            </a:xfrm>
            <a:prstGeom prst="line">
              <a:avLst/>
            </a:prstGeom>
            <a:noFill/>
            <a:ln w="38100">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21">
              <a:extLst>
                <a:ext uri="{FF2B5EF4-FFF2-40B4-BE49-F238E27FC236}">
                  <a16:creationId xmlns:a16="http://schemas.microsoft.com/office/drawing/2014/main" id="{E5CF8620-06B9-410A-BC6E-CA801B98670D}"/>
                </a:ext>
              </a:extLst>
            </p:cNvPr>
            <p:cNvSpPr>
              <a:spLocks noChangeShapeType="1"/>
            </p:cNvSpPr>
            <p:nvPr/>
          </p:nvSpPr>
          <p:spPr bwMode="auto">
            <a:xfrm>
              <a:off x="912" y="2256"/>
              <a:ext cx="250" cy="0"/>
            </a:xfrm>
            <a:prstGeom prst="line">
              <a:avLst/>
            </a:prstGeom>
            <a:noFill/>
            <a:ln w="38100">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46" name="肘形连接符 23">
            <a:extLst>
              <a:ext uri="{FF2B5EF4-FFF2-40B4-BE49-F238E27FC236}">
                <a16:creationId xmlns:a16="http://schemas.microsoft.com/office/drawing/2014/main" id="{7ADC8C63-9557-4703-B5D2-B335E7BB3224}"/>
              </a:ext>
            </a:extLst>
          </p:cNvPr>
          <p:cNvCxnSpPr/>
          <p:nvPr/>
        </p:nvCxnSpPr>
        <p:spPr bwMode="auto">
          <a:xfrm rot="10800000">
            <a:off x="7138655" y="5162745"/>
            <a:ext cx="12700" cy="1080000"/>
          </a:xfrm>
          <a:prstGeom prst="bentConnector3">
            <a:avLst>
              <a:gd name="adj1" fmla="val 5274087"/>
            </a:avLst>
          </a:prstGeom>
          <a:solidFill>
            <a:schemeClr val="accent1"/>
          </a:solidFill>
          <a:ln w="38100" cap="flat" cmpd="sng" algn="ctr">
            <a:solidFill>
              <a:srgbClr val="0033CC"/>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7" name="肘形连接符 24">
            <a:extLst>
              <a:ext uri="{FF2B5EF4-FFF2-40B4-BE49-F238E27FC236}">
                <a16:creationId xmlns:a16="http://schemas.microsoft.com/office/drawing/2014/main" id="{2F91E7D2-43E5-47C0-8658-8DF82E4EC5C2}"/>
              </a:ext>
            </a:extLst>
          </p:cNvPr>
          <p:cNvCxnSpPr/>
          <p:nvPr/>
        </p:nvCxnSpPr>
        <p:spPr bwMode="auto">
          <a:xfrm rot="10800000">
            <a:off x="7129401" y="3943665"/>
            <a:ext cx="12700" cy="1080000"/>
          </a:xfrm>
          <a:prstGeom prst="bentConnector3">
            <a:avLst>
              <a:gd name="adj1" fmla="val 5176795"/>
            </a:avLst>
          </a:prstGeom>
          <a:solidFill>
            <a:schemeClr val="accent1"/>
          </a:solidFill>
          <a:ln w="38100" cap="flat" cmpd="sng" algn="ctr">
            <a:solidFill>
              <a:srgbClr val="0033CC"/>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灯片编号占位符 3">
            <a:extLst>
              <a:ext uri="{FF2B5EF4-FFF2-40B4-BE49-F238E27FC236}">
                <a16:creationId xmlns:a16="http://schemas.microsoft.com/office/drawing/2014/main" id="{05B4DBC6-E419-9D39-6604-9F361675D14D}"/>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48</a:t>
            </a:fld>
            <a:endParaRPr lang="en-US" altLang="zh-CN" dirty="0"/>
          </a:p>
        </p:txBody>
      </p:sp>
    </p:spTree>
    <p:extLst>
      <p:ext uri="{BB962C8B-B14F-4D97-AF65-F5344CB8AC3E}">
        <p14:creationId xmlns:p14="http://schemas.microsoft.com/office/powerpoint/2010/main" val="34455569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0883">
                                            <p:txEl>
                                              <p:pRg st="0" end="0"/>
                                            </p:txEl>
                                          </p:spTgt>
                                        </p:tgtEl>
                                        <p:attrNameLst>
                                          <p:attrName>style.visibility</p:attrName>
                                        </p:attrNameLst>
                                      </p:cBhvr>
                                      <p:to>
                                        <p:strVal val="visible"/>
                                      </p:to>
                                    </p:set>
                                    <p:animEffect transition="in" filter="wipe(left)">
                                      <p:cBhvr>
                                        <p:cTn id="7" dur="500"/>
                                        <p:tgtEl>
                                          <p:spTgt spid="2508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0883">
                                            <p:txEl>
                                              <p:pRg st="1" end="1"/>
                                            </p:txEl>
                                          </p:spTgt>
                                        </p:tgtEl>
                                        <p:attrNameLst>
                                          <p:attrName>style.visibility</p:attrName>
                                        </p:attrNameLst>
                                      </p:cBhvr>
                                      <p:to>
                                        <p:strVal val="visible"/>
                                      </p:to>
                                    </p:set>
                                    <p:animEffect transition="in" filter="wipe(left)">
                                      <p:cBhvr>
                                        <p:cTn id="12" dur="500"/>
                                        <p:tgtEl>
                                          <p:spTgt spid="25088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50883">
                                            <p:txEl>
                                              <p:pRg st="2" end="2"/>
                                            </p:txEl>
                                          </p:spTgt>
                                        </p:tgtEl>
                                        <p:attrNameLst>
                                          <p:attrName>style.visibility</p:attrName>
                                        </p:attrNameLst>
                                      </p:cBhvr>
                                      <p:to>
                                        <p:strVal val="visible"/>
                                      </p:to>
                                    </p:set>
                                    <p:animEffect transition="in" filter="wipe(left)">
                                      <p:cBhvr>
                                        <p:cTn id="15" dur="500"/>
                                        <p:tgtEl>
                                          <p:spTgt spid="25088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0883">
                                            <p:txEl>
                                              <p:pRg st="3" end="3"/>
                                            </p:txEl>
                                          </p:spTgt>
                                        </p:tgtEl>
                                        <p:attrNameLst>
                                          <p:attrName>style.visibility</p:attrName>
                                        </p:attrNameLst>
                                      </p:cBhvr>
                                      <p:to>
                                        <p:strVal val="visible"/>
                                      </p:to>
                                    </p:set>
                                    <p:animEffect transition="in" filter="wipe(left)">
                                      <p:cBhvr>
                                        <p:cTn id="18" dur="500"/>
                                        <p:tgtEl>
                                          <p:spTgt spid="25088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50883">
                                            <p:txEl>
                                              <p:pRg st="4" end="4"/>
                                            </p:txEl>
                                          </p:spTgt>
                                        </p:tgtEl>
                                        <p:attrNameLst>
                                          <p:attrName>style.visibility</p:attrName>
                                        </p:attrNameLst>
                                      </p:cBhvr>
                                      <p:to>
                                        <p:strVal val="visible"/>
                                      </p:to>
                                    </p:set>
                                    <p:animEffect transition="in" filter="wipe(left)">
                                      <p:cBhvr>
                                        <p:cTn id="23" dur="500"/>
                                        <p:tgtEl>
                                          <p:spTgt spid="25088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50883">
                                            <p:txEl>
                                              <p:pRg st="5" end="5"/>
                                            </p:txEl>
                                          </p:spTgt>
                                        </p:tgtEl>
                                        <p:attrNameLst>
                                          <p:attrName>style.visibility</p:attrName>
                                        </p:attrNameLst>
                                      </p:cBhvr>
                                      <p:to>
                                        <p:strVal val="visible"/>
                                      </p:to>
                                    </p:set>
                                    <p:animEffect transition="in" filter="wipe(left)">
                                      <p:cBhvr>
                                        <p:cTn id="26" dur="500"/>
                                        <p:tgtEl>
                                          <p:spTgt spid="25088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
                                            <p:txEl>
                                              <p:pRg st="0" end="0"/>
                                            </p:txEl>
                                          </p:spTgt>
                                        </p:tgtEl>
                                        <p:attrNameLst>
                                          <p:attrName>style.visibility</p:attrName>
                                        </p:attrNameLst>
                                      </p:cBhvr>
                                      <p:to>
                                        <p:strVal val="visible"/>
                                      </p:to>
                                    </p:set>
                                    <p:animEffect transition="in" filter="wipe(left)">
                                      <p:cBhvr>
                                        <p:cTn id="31" dur="500"/>
                                        <p:tgtEl>
                                          <p:spTgt spid="2">
                                            <p:txEl>
                                              <p:pRg st="0" end="0"/>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2">
                                            <p:txEl>
                                              <p:pRg st="1" end="1"/>
                                            </p:txEl>
                                          </p:spTgt>
                                        </p:tgtEl>
                                        <p:attrNameLst>
                                          <p:attrName>style.visibility</p:attrName>
                                        </p:attrNameLst>
                                      </p:cBhvr>
                                      <p:to>
                                        <p:strVal val="visible"/>
                                      </p:to>
                                    </p:set>
                                    <p:animEffect transition="in" filter="wipe(left)">
                                      <p:cBhvr>
                                        <p:cTn id="34" dur="500"/>
                                        <p:tgtEl>
                                          <p:spTgt spid="2">
                                            <p:txEl>
                                              <p:pRg st="1" end="1"/>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500"/>
                                        <p:tgtEl>
                                          <p:spTgt spid="2">
                                            <p:txEl>
                                              <p:pRg st="2" end="2"/>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2">
                                            <p:txEl>
                                              <p:pRg st="3" end="3"/>
                                            </p:txEl>
                                          </p:spTgt>
                                        </p:tgtEl>
                                        <p:attrNameLst>
                                          <p:attrName>style.visibility</p:attrName>
                                        </p:attrNameLst>
                                      </p:cBhvr>
                                      <p:to>
                                        <p:strVal val="visible"/>
                                      </p:to>
                                    </p:set>
                                    <p:animEffect transition="in" filter="wipe(left)">
                                      <p:cBhvr>
                                        <p:cTn id="40" dur="500"/>
                                        <p:tgtEl>
                                          <p:spTgt spid="2">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2">
                                            <p:txEl>
                                              <p:pRg st="4" end="4"/>
                                            </p:txEl>
                                          </p:spTgt>
                                        </p:tgtEl>
                                        <p:attrNameLst>
                                          <p:attrName>style.visibility</p:attrName>
                                        </p:attrNameLst>
                                      </p:cBhvr>
                                      <p:to>
                                        <p:strVal val="visible"/>
                                      </p:to>
                                    </p:set>
                                    <p:animEffect transition="in" filter="wipe(left)">
                                      <p:cBhvr>
                                        <p:cTn id="45" dur="500"/>
                                        <p:tgtEl>
                                          <p:spTgt spid="2">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500"/>
                                        <p:tgtEl>
                                          <p:spTgt spid="27"/>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wipe(left)">
                                      <p:cBhvr>
                                        <p:cTn id="53" dur="500"/>
                                        <p:tgtEl>
                                          <p:spTgt spid="28"/>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wipe(left)">
                                      <p:cBhvr>
                                        <p:cTn id="56" dur="500"/>
                                        <p:tgtEl>
                                          <p:spTgt spid="29"/>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ipe(left)">
                                      <p:cBhvr>
                                        <p:cTn id="61" dur="500"/>
                                        <p:tgtEl>
                                          <p:spTgt spid="3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wipe(left)">
                                      <p:cBhvr>
                                        <p:cTn id="66" dur="500"/>
                                        <p:tgtEl>
                                          <p:spTgt spid="31"/>
                                        </p:tgtEl>
                                      </p:cBhvr>
                                    </p:animEffect>
                                  </p:childTnLst>
                                </p:cTn>
                              </p:par>
                            </p:childTnLst>
                          </p:cTn>
                        </p:par>
                      </p:childTnLst>
                    </p:cTn>
                  </p:par>
                  <p:par>
                    <p:cTn id="67" fill="hold">
                      <p:stCondLst>
                        <p:cond delay="indefinite"/>
                      </p:stCondLst>
                      <p:childTnLst>
                        <p:par>
                          <p:cTn id="68" fill="hold">
                            <p:stCondLst>
                              <p:cond delay="0"/>
                            </p:stCondLst>
                            <p:childTnLst>
                              <p:par>
                                <p:cTn id="69" presetID="18" presetClass="entr" presetSubtype="12" fill="hold" nodeType="click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strips(downLeft)">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animEffect transition="in" filter="wipe(left)">
                                      <p:cBhvr>
                                        <p:cTn id="76" dur="500"/>
                                        <p:tgtEl>
                                          <p:spTgt spid="32"/>
                                        </p:tgtEl>
                                      </p:cBhvr>
                                    </p:animEffect>
                                  </p:childTnLst>
                                </p:cTn>
                              </p:par>
                            </p:childTnLst>
                          </p:cTn>
                        </p:par>
                      </p:childTnLst>
                    </p:cTn>
                  </p:par>
                  <p:par>
                    <p:cTn id="77" fill="hold">
                      <p:stCondLst>
                        <p:cond delay="indefinite"/>
                      </p:stCondLst>
                      <p:childTnLst>
                        <p:par>
                          <p:cTn id="78" fill="hold">
                            <p:stCondLst>
                              <p:cond delay="0"/>
                            </p:stCondLst>
                            <p:childTnLst>
                              <p:par>
                                <p:cTn id="79" presetID="18" presetClass="entr" presetSubtype="12" fill="hold" nodeType="clickEffect">
                                  <p:stCondLst>
                                    <p:cond delay="0"/>
                                  </p:stCondLst>
                                  <p:childTnLst>
                                    <p:set>
                                      <p:cBhvr>
                                        <p:cTn id="80" dur="1" fill="hold">
                                          <p:stCondLst>
                                            <p:cond delay="0"/>
                                          </p:stCondLst>
                                        </p:cTn>
                                        <p:tgtEl>
                                          <p:spTgt spid="40"/>
                                        </p:tgtEl>
                                        <p:attrNameLst>
                                          <p:attrName>style.visibility</p:attrName>
                                        </p:attrNameLst>
                                      </p:cBhvr>
                                      <p:to>
                                        <p:strVal val="visible"/>
                                      </p:to>
                                    </p:set>
                                    <p:animEffect transition="in" filter="strips(downLeft)">
                                      <p:cBhvr>
                                        <p:cTn id="81" dur="500"/>
                                        <p:tgtEl>
                                          <p:spTgt spid="4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grpId="0" nodeType="clickEffect">
                                  <p:stCondLst>
                                    <p:cond delay="0"/>
                                  </p:stCondLst>
                                  <p:childTnLst>
                                    <p:set>
                                      <p:cBhvr>
                                        <p:cTn id="85" dur="1" fill="hold">
                                          <p:stCondLst>
                                            <p:cond delay="0"/>
                                          </p:stCondLst>
                                        </p:cTn>
                                        <p:tgtEl>
                                          <p:spTgt spid="33"/>
                                        </p:tgtEl>
                                        <p:attrNameLst>
                                          <p:attrName>style.visibility</p:attrName>
                                        </p:attrNameLst>
                                      </p:cBhvr>
                                      <p:to>
                                        <p:strVal val="visible"/>
                                      </p:to>
                                    </p:set>
                                    <p:animEffect transition="in" filter="wipe(left)">
                                      <p:cBhvr>
                                        <p:cTn id="86" dur="500"/>
                                        <p:tgtEl>
                                          <p:spTgt spid="33"/>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nodeType="clickEffect">
                                  <p:stCondLst>
                                    <p:cond delay="0"/>
                                  </p:stCondLst>
                                  <p:childTnLst>
                                    <p:set>
                                      <p:cBhvr>
                                        <p:cTn id="90" dur="1" fill="hold">
                                          <p:stCondLst>
                                            <p:cond delay="0"/>
                                          </p:stCondLst>
                                        </p:cTn>
                                        <p:tgtEl>
                                          <p:spTgt spid="46"/>
                                        </p:tgtEl>
                                        <p:attrNameLst>
                                          <p:attrName>style.visibility</p:attrName>
                                        </p:attrNameLst>
                                      </p:cBhvr>
                                      <p:to>
                                        <p:strVal val="visible"/>
                                      </p:to>
                                    </p:set>
                                    <p:animEffect transition="in" filter="wipe(down)">
                                      <p:cBhvr>
                                        <p:cTn id="91" dur="500"/>
                                        <p:tgtEl>
                                          <p:spTgt spid="4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4" fill="hold" nodeType="clickEffect">
                                  <p:stCondLst>
                                    <p:cond delay="0"/>
                                  </p:stCondLst>
                                  <p:childTnLst>
                                    <p:set>
                                      <p:cBhvr>
                                        <p:cTn id="95" dur="1" fill="hold">
                                          <p:stCondLst>
                                            <p:cond delay="0"/>
                                          </p:stCondLst>
                                        </p:cTn>
                                        <p:tgtEl>
                                          <p:spTgt spid="47"/>
                                        </p:tgtEl>
                                        <p:attrNameLst>
                                          <p:attrName>style.visibility</p:attrName>
                                        </p:attrNameLst>
                                      </p:cBhvr>
                                      <p:to>
                                        <p:strVal val="visible"/>
                                      </p:to>
                                    </p:set>
                                    <p:animEffect transition="in" filter="wipe(down)">
                                      <p:cBhvr>
                                        <p:cTn id="96"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uiExpand="1" build="p"/>
      <p:bldP spid="2" grpId="0" build="p"/>
      <p:bldP spid="27" grpId="0" animBg="1"/>
      <p:bldP spid="28" grpId="0" animBg="1"/>
      <p:bldP spid="29" grpId="0" animBg="1"/>
      <p:bldP spid="30" grpId="0" animBg="1"/>
      <p:bldP spid="31" grpId="0" animBg="1"/>
      <p:bldP spid="32" grpId="0" animBg="1"/>
      <p:bldP spid="3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p:txBody>
          <a:bodyPr/>
          <a:lstStyle/>
          <a:p>
            <a:pPr eaLnBrk="1" hangingPunct="1"/>
            <a:r>
              <a:rPr lang="en-US" altLang="zh-CN" dirty="0"/>
              <a:t>Multilevel Feedback Queue Scheduling</a:t>
            </a:r>
          </a:p>
        </p:txBody>
      </p:sp>
      <p:sp>
        <p:nvSpPr>
          <p:cNvPr id="252931" name="Rectangle 3"/>
          <p:cNvSpPr>
            <a:spLocks noGrp="1" noChangeArrowheads="1"/>
          </p:cNvSpPr>
          <p:nvPr>
            <p:ph idx="1"/>
          </p:nvPr>
        </p:nvSpPr>
        <p:spPr/>
        <p:txBody>
          <a:bodyPr/>
          <a:lstStyle/>
          <a:p>
            <a:pPr eaLnBrk="1" hangingPunct="1"/>
            <a:r>
              <a:rPr lang="en-US" altLang="zh-CN" dirty="0"/>
              <a:t>Multilevel-feedback-queue scheduler is defined by the following parameters:</a:t>
            </a:r>
          </a:p>
          <a:p>
            <a:pPr lvl="1" eaLnBrk="1" hangingPunct="1"/>
            <a:r>
              <a:rPr lang="en-US" altLang="zh-CN" dirty="0"/>
              <a:t>the </a:t>
            </a:r>
            <a:r>
              <a:rPr lang="en-US" altLang="zh-CN" dirty="0">
                <a:solidFill>
                  <a:srgbClr val="0000FF"/>
                </a:solidFill>
              </a:rPr>
              <a:t>number </a:t>
            </a:r>
            <a:r>
              <a:rPr lang="en-US" altLang="zh-CN" dirty="0"/>
              <a:t>of queues.</a:t>
            </a:r>
          </a:p>
          <a:p>
            <a:pPr lvl="1" eaLnBrk="1" hangingPunct="1"/>
            <a:r>
              <a:rPr lang="en-US" altLang="zh-CN" dirty="0"/>
              <a:t>the </a:t>
            </a:r>
            <a:r>
              <a:rPr lang="en-US" altLang="zh-CN" dirty="0">
                <a:solidFill>
                  <a:srgbClr val="0000FF"/>
                </a:solidFill>
              </a:rPr>
              <a:t>scheduling algorithms </a:t>
            </a:r>
            <a:r>
              <a:rPr lang="en-US" altLang="zh-CN" dirty="0"/>
              <a:t>for each queue.</a:t>
            </a:r>
          </a:p>
          <a:p>
            <a:pPr lvl="1" eaLnBrk="1" hangingPunct="1"/>
            <a:r>
              <a:rPr lang="en-US" altLang="zh-CN" dirty="0"/>
              <a:t>the method used to determine </a:t>
            </a:r>
            <a:r>
              <a:rPr lang="en-US" altLang="zh-CN" dirty="0">
                <a:solidFill>
                  <a:srgbClr val="0000FF"/>
                </a:solidFill>
              </a:rPr>
              <a:t>when to upgrade </a:t>
            </a:r>
            <a:r>
              <a:rPr lang="en-US" altLang="zh-CN" dirty="0"/>
              <a:t>a process to a higher-priority queue.</a:t>
            </a:r>
          </a:p>
          <a:p>
            <a:pPr lvl="1" eaLnBrk="1" hangingPunct="1"/>
            <a:r>
              <a:rPr lang="en-US" altLang="zh-CN" dirty="0"/>
              <a:t>the method used to determine </a:t>
            </a:r>
            <a:r>
              <a:rPr lang="en-US" altLang="zh-CN" dirty="0">
                <a:solidFill>
                  <a:srgbClr val="0000FF"/>
                </a:solidFill>
              </a:rPr>
              <a:t>when to demote</a:t>
            </a:r>
            <a:r>
              <a:rPr lang="en-US" altLang="zh-CN" dirty="0"/>
              <a:t> a process to a lower-priority queue.</a:t>
            </a:r>
          </a:p>
          <a:p>
            <a:pPr lvl="1" eaLnBrk="1" hangingPunct="1"/>
            <a:r>
              <a:rPr lang="en-US" altLang="zh-CN" dirty="0"/>
              <a:t>the method used to determine </a:t>
            </a:r>
            <a:r>
              <a:rPr lang="en-US" altLang="zh-CN" dirty="0">
                <a:solidFill>
                  <a:srgbClr val="0000FF"/>
                </a:solidFill>
              </a:rPr>
              <a:t>which queue </a:t>
            </a:r>
            <a:r>
              <a:rPr lang="en-US" altLang="zh-CN" dirty="0"/>
              <a:t>a process will enter when that process needs service.</a:t>
            </a:r>
          </a:p>
          <a:p>
            <a:pPr eaLnBrk="1" hangingPunct="1"/>
            <a:endParaRPr lang="en-US" altLang="zh-CN" dirty="0"/>
          </a:p>
        </p:txBody>
      </p:sp>
      <p:sp>
        <p:nvSpPr>
          <p:cNvPr id="2" name="灯片编号占位符 3">
            <a:extLst>
              <a:ext uri="{FF2B5EF4-FFF2-40B4-BE49-F238E27FC236}">
                <a16:creationId xmlns:a16="http://schemas.microsoft.com/office/drawing/2014/main" id="{E62A9FAE-8CD2-A887-6041-D3057A9EDCFB}"/>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49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wipe(left)">
                                      <p:cBhvr>
                                        <p:cTn id="7" dur="500"/>
                                        <p:tgtEl>
                                          <p:spTgt spid="2529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2931">
                                            <p:txEl>
                                              <p:pRg st="1" end="1"/>
                                            </p:txEl>
                                          </p:spTgt>
                                        </p:tgtEl>
                                        <p:attrNameLst>
                                          <p:attrName>style.visibility</p:attrName>
                                        </p:attrNameLst>
                                      </p:cBhvr>
                                      <p:to>
                                        <p:strVal val="visible"/>
                                      </p:to>
                                    </p:set>
                                    <p:animEffect transition="in" filter="wipe(left)">
                                      <p:cBhvr>
                                        <p:cTn id="10" dur="500"/>
                                        <p:tgtEl>
                                          <p:spTgt spid="25293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52931">
                                            <p:txEl>
                                              <p:pRg st="2" end="2"/>
                                            </p:txEl>
                                          </p:spTgt>
                                        </p:tgtEl>
                                        <p:attrNameLst>
                                          <p:attrName>style.visibility</p:attrName>
                                        </p:attrNameLst>
                                      </p:cBhvr>
                                      <p:to>
                                        <p:strVal val="visible"/>
                                      </p:to>
                                    </p:set>
                                    <p:animEffect transition="in" filter="wipe(left)">
                                      <p:cBhvr>
                                        <p:cTn id="13" dur="500"/>
                                        <p:tgtEl>
                                          <p:spTgt spid="25293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52931">
                                            <p:txEl>
                                              <p:pRg st="3" end="3"/>
                                            </p:txEl>
                                          </p:spTgt>
                                        </p:tgtEl>
                                        <p:attrNameLst>
                                          <p:attrName>style.visibility</p:attrName>
                                        </p:attrNameLst>
                                      </p:cBhvr>
                                      <p:to>
                                        <p:strVal val="visible"/>
                                      </p:to>
                                    </p:set>
                                    <p:animEffect transition="in" filter="wipe(left)">
                                      <p:cBhvr>
                                        <p:cTn id="16" dur="500"/>
                                        <p:tgtEl>
                                          <p:spTgt spid="25293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52931">
                                            <p:txEl>
                                              <p:pRg st="4" end="4"/>
                                            </p:txEl>
                                          </p:spTgt>
                                        </p:tgtEl>
                                        <p:attrNameLst>
                                          <p:attrName>style.visibility</p:attrName>
                                        </p:attrNameLst>
                                      </p:cBhvr>
                                      <p:to>
                                        <p:strVal val="visible"/>
                                      </p:to>
                                    </p:set>
                                    <p:animEffect transition="in" filter="wipe(left)">
                                      <p:cBhvr>
                                        <p:cTn id="19" dur="500"/>
                                        <p:tgtEl>
                                          <p:spTgt spid="252931">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52931">
                                            <p:txEl>
                                              <p:pRg st="5" end="5"/>
                                            </p:txEl>
                                          </p:spTgt>
                                        </p:tgtEl>
                                        <p:attrNameLst>
                                          <p:attrName>style.visibility</p:attrName>
                                        </p:attrNameLst>
                                      </p:cBhvr>
                                      <p:to>
                                        <p:strVal val="visible"/>
                                      </p:to>
                                    </p:set>
                                    <p:animEffect transition="in" filter="wipe(left)">
                                      <p:cBhvr>
                                        <p:cTn id="22" dur="500"/>
                                        <p:tgtEl>
                                          <p:spTgt spid="252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2931"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altLang="zh-CN" dirty="0"/>
              <a:t>Contents </a:t>
            </a:r>
          </a:p>
        </p:txBody>
      </p:sp>
      <p:sp>
        <p:nvSpPr>
          <p:cNvPr id="5124" name="Rectangle 3"/>
          <p:cNvSpPr>
            <a:spLocks noGrp="1" noChangeArrowheads="1"/>
          </p:cNvSpPr>
          <p:nvPr>
            <p:ph idx="1"/>
          </p:nvPr>
        </p:nvSpPr>
        <p:spPr/>
        <p:txBody>
          <a:bodyPr/>
          <a:lstStyle/>
          <a:p>
            <a:pPr marL="533400" indent="-533400">
              <a:buNone/>
            </a:pPr>
            <a:r>
              <a:rPr lang="en-US" altLang="zh-CN" dirty="0"/>
              <a:t>5.1    Basic Concepts</a:t>
            </a:r>
          </a:p>
          <a:p>
            <a:pPr marL="533400" indent="-533400">
              <a:buNone/>
            </a:pPr>
            <a:r>
              <a:rPr lang="en-US" altLang="zh-CN" dirty="0"/>
              <a:t>5.2    Scheduling Criteria </a:t>
            </a:r>
          </a:p>
          <a:p>
            <a:pPr marL="533400" indent="-533400">
              <a:buNone/>
            </a:pPr>
            <a:r>
              <a:rPr lang="en-US" altLang="zh-CN" dirty="0"/>
              <a:t>5.3    Scheduling Algorithms</a:t>
            </a:r>
          </a:p>
          <a:p>
            <a:pPr marL="533400" indent="-533400">
              <a:buNone/>
            </a:pPr>
            <a:r>
              <a:rPr lang="en-US" altLang="zh-CN" dirty="0"/>
              <a:t>5.4    Multiple-Processor Scheduling </a:t>
            </a:r>
          </a:p>
          <a:p>
            <a:pPr marL="533400" indent="-533400">
              <a:buNone/>
            </a:pPr>
            <a:r>
              <a:rPr lang="en-US" altLang="zh-CN" dirty="0"/>
              <a:t>5.5    Thread scheduling </a:t>
            </a:r>
          </a:p>
          <a:p>
            <a:pPr marL="533400" indent="-533400">
              <a:buNone/>
            </a:pPr>
            <a:r>
              <a:rPr lang="en-US" altLang="zh-CN" dirty="0"/>
              <a:t>5.6    Operating Systems Examples </a:t>
            </a:r>
          </a:p>
          <a:p>
            <a:pPr marL="533400" indent="-533400">
              <a:buNone/>
            </a:pPr>
            <a:r>
              <a:rPr lang="en-US" altLang="zh-CN" dirty="0"/>
              <a:t>5.7    Algorithm Evaluation </a:t>
            </a:r>
          </a:p>
        </p:txBody>
      </p:sp>
      <p:sp>
        <p:nvSpPr>
          <p:cNvPr id="2" name="灯片编号占位符 3">
            <a:extLst>
              <a:ext uri="{FF2B5EF4-FFF2-40B4-BE49-F238E27FC236}">
                <a16:creationId xmlns:a16="http://schemas.microsoft.com/office/drawing/2014/main" id="{286C7C73-7515-EE69-E742-A60690B86565}"/>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5</a:t>
            </a:fld>
            <a:endParaRPr lang="en-US" altLang="zh-C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Highest Response-Ratio Next Scheduling </a:t>
            </a:r>
            <a:endParaRPr lang="zh-CN" altLang="en-US" dirty="0"/>
          </a:p>
        </p:txBody>
      </p:sp>
      <p:sp>
        <p:nvSpPr>
          <p:cNvPr id="343043" name="Rectangle 3"/>
          <p:cNvSpPr>
            <a:spLocks noGrp="1" noChangeArrowheads="1"/>
          </p:cNvSpPr>
          <p:nvPr>
            <p:ph idx="1"/>
          </p:nvPr>
        </p:nvSpPr>
        <p:spPr/>
        <p:txBody>
          <a:bodyPr/>
          <a:lstStyle/>
          <a:p>
            <a:pPr>
              <a:spcBef>
                <a:spcPts val="600"/>
              </a:spcBef>
            </a:pPr>
            <a:r>
              <a:rPr lang="zh-CN" altLang="en-US" dirty="0"/>
              <a:t>高响应比优先</a:t>
            </a:r>
            <a:r>
              <a:rPr lang="en-US" altLang="zh-CN" dirty="0"/>
              <a:t>(HRRN)</a:t>
            </a:r>
            <a:r>
              <a:rPr lang="zh-CN" altLang="en-US" dirty="0"/>
              <a:t>算法</a:t>
            </a:r>
            <a:endParaRPr lang="en-US" altLang="zh-CN" dirty="0">
              <a:solidFill>
                <a:srgbClr val="0000FF"/>
              </a:solidFill>
            </a:endParaRPr>
          </a:p>
          <a:p>
            <a:pPr>
              <a:spcBef>
                <a:spcPts val="600"/>
              </a:spcBef>
            </a:pPr>
            <a:r>
              <a:rPr lang="en-US" altLang="zh-CN" dirty="0">
                <a:solidFill>
                  <a:srgbClr val="0000FF"/>
                </a:solidFill>
              </a:rPr>
              <a:t>Non-preemptive scheduling algorithm.</a:t>
            </a:r>
            <a:endParaRPr lang="en-US" altLang="zh-CN" dirty="0"/>
          </a:p>
          <a:p>
            <a:pPr>
              <a:spcBef>
                <a:spcPts val="600"/>
              </a:spcBef>
            </a:pPr>
            <a:r>
              <a:rPr lang="en-US" altLang="zh-CN" dirty="0"/>
              <a:t>Response-Ratio</a:t>
            </a:r>
            <a:r>
              <a:rPr lang="en-US" altLang="zh-CN" sz="3200" dirty="0"/>
              <a:t> </a:t>
            </a:r>
            <a:r>
              <a:rPr lang="zh-CN" altLang="en-US" dirty="0"/>
              <a:t>： </a:t>
            </a:r>
            <a:r>
              <a:rPr lang="en-US" altLang="zh-CN" dirty="0"/>
              <a:t>R=(W+T)/T=1+W/T </a:t>
            </a:r>
          </a:p>
          <a:p>
            <a:pPr lvl="1">
              <a:spcBef>
                <a:spcPts val="600"/>
              </a:spcBef>
            </a:pPr>
            <a:r>
              <a:rPr lang="en-US" altLang="zh-CN" dirty="0"/>
              <a:t>W</a:t>
            </a:r>
            <a:r>
              <a:rPr lang="zh-CN" altLang="en-US" dirty="0"/>
              <a:t>：</a:t>
            </a:r>
            <a:r>
              <a:rPr lang="en-US" altLang="zh-CN" dirty="0"/>
              <a:t>waiting time in ready queue</a:t>
            </a:r>
          </a:p>
          <a:p>
            <a:pPr lvl="1">
              <a:spcBef>
                <a:spcPts val="600"/>
              </a:spcBef>
            </a:pPr>
            <a:r>
              <a:rPr lang="en-US" altLang="zh-CN" dirty="0"/>
              <a:t>T</a:t>
            </a:r>
            <a:r>
              <a:rPr lang="zh-CN" altLang="en-US" dirty="0"/>
              <a:t>：</a:t>
            </a:r>
            <a:r>
              <a:rPr lang="en-US" altLang="zh-CN" dirty="0"/>
              <a:t>CPU-burst time</a:t>
            </a:r>
          </a:p>
          <a:p>
            <a:pPr>
              <a:spcBef>
                <a:spcPts val="600"/>
              </a:spcBef>
            </a:pPr>
            <a:r>
              <a:rPr lang="en-US" altLang="zh-CN" dirty="0"/>
              <a:t>The process with the highest response-ratio will be scheduled next.</a:t>
            </a:r>
          </a:p>
          <a:p>
            <a:pPr>
              <a:spcBef>
                <a:spcPts val="600"/>
              </a:spcBef>
            </a:pPr>
            <a:r>
              <a:rPr lang="en-US" altLang="zh-CN" dirty="0"/>
              <a:t>HRRN considers the waiting time and CPU-burst time  simultaneously. </a:t>
            </a:r>
          </a:p>
          <a:p>
            <a:pPr>
              <a:spcBef>
                <a:spcPts val="600"/>
              </a:spcBef>
            </a:pPr>
            <a:r>
              <a:rPr lang="en-US" altLang="zh-CN" dirty="0"/>
              <a:t>Time consuming, system overhead to calculate the response-ration for each processes.</a:t>
            </a:r>
          </a:p>
        </p:txBody>
      </p:sp>
      <p:sp>
        <p:nvSpPr>
          <p:cNvPr id="3" name="灯片编号占位符 3">
            <a:extLst>
              <a:ext uri="{FF2B5EF4-FFF2-40B4-BE49-F238E27FC236}">
                <a16:creationId xmlns:a16="http://schemas.microsoft.com/office/drawing/2014/main" id="{3F905410-854F-7E31-FFD6-06EB891C4671}"/>
              </a:ext>
            </a:extLst>
          </p:cNvPr>
          <p:cNvSpPr>
            <a:spLocks noGrp="1"/>
          </p:cNvSpPr>
          <p:nvPr>
            <p:ph type="sldNum" sz="quarter" idx="10"/>
          </p:nvPr>
        </p:nvSpPr>
        <p:spPr/>
        <p:txBody>
          <a:bodyPr/>
          <a:lstStyle/>
          <a:p>
            <a:fld id="{E66D2CC7-F4CF-4117-A897-807AC786776F}" type="slidenum">
              <a:rPr lang="en-US" altLang="zh-CN" smtClean="0"/>
              <a:pPr/>
              <a:t>50</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3043">
                                            <p:txEl>
                                              <p:pRg st="0" end="0"/>
                                            </p:txEl>
                                          </p:spTgt>
                                        </p:tgtEl>
                                        <p:attrNameLst>
                                          <p:attrName>style.visibility</p:attrName>
                                        </p:attrNameLst>
                                      </p:cBhvr>
                                      <p:to>
                                        <p:strVal val="visible"/>
                                      </p:to>
                                    </p:set>
                                    <p:animEffect transition="in" filter="wipe(left)">
                                      <p:cBhvr>
                                        <p:cTn id="7" dur="500"/>
                                        <p:tgtEl>
                                          <p:spTgt spid="343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3043">
                                            <p:txEl>
                                              <p:pRg st="1" end="1"/>
                                            </p:txEl>
                                          </p:spTgt>
                                        </p:tgtEl>
                                        <p:attrNameLst>
                                          <p:attrName>style.visibility</p:attrName>
                                        </p:attrNameLst>
                                      </p:cBhvr>
                                      <p:to>
                                        <p:strVal val="visible"/>
                                      </p:to>
                                    </p:set>
                                    <p:animEffect transition="in" filter="wipe(left)">
                                      <p:cBhvr>
                                        <p:cTn id="12" dur="500"/>
                                        <p:tgtEl>
                                          <p:spTgt spid="3430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43043">
                                            <p:txEl>
                                              <p:pRg st="2" end="2"/>
                                            </p:txEl>
                                          </p:spTgt>
                                        </p:tgtEl>
                                        <p:attrNameLst>
                                          <p:attrName>style.visibility</p:attrName>
                                        </p:attrNameLst>
                                      </p:cBhvr>
                                      <p:to>
                                        <p:strVal val="visible"/>
                                      </p:to>
                                    </p:set>
                                    <p:animEffect transition="in" filter="wipe(left)">
                                      <p:cBhvr>
                                        <p:cTn id="17" dur="500"/>
                                        <p:tgtEl>
                                          <p:spTgt spid="343043">
                                            <p:txEl>
                                              <p:pRg st="2" end="2"/>
                                            </p:tx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43043">
                                            <p:txEl>
                                              <p:pRg st="3" end="3"/>
                                            </p:txEl>
                                          </p:spTgt>
                                        </p:tgtEl>
                                        <p:attrNameLst>
                                          <p:attrName>style.visibility</p:attrName>
                                        </p:attrNameLst>
                                      </p:cBhvr>
                                      <p:to>
                                        <p:strVal val="visible"/>
                                      </p:to>
                                    </p:set>
                                    <p:animEffect transition="in" filter="wipe(left)">
                                      <p:cBhvr>
                                        <p:cTn id="20" dur="500"/>
                                        <p:tgtEl>
                                          <p:spTgt spid="34304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43043">
                                            <p:txEl>
                                              <p:pRg st="4" end="4"/>
                                            </p:txEl>
                                          </p:spTgt>
                                        </p:tgtEl>
                                        <p:attrNameLst>
                                          <p:attrName>style.visibility</p:attrName>
                                        </p:attrNameLst>
                                      </p:cBhvr>
                                      <p:to>
                                        <p:strVal val="visible"/>
                                      </p:to>
                                    </p:set>
                                    <p:animEffect transition="in" filter="wipe(left)">
                                      <p:cBhvr>
                                        <p:cTn id="23" dur="500"/>
                                        <p:tgtEl>
                                          <p:spTgt spid="343043">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43043">
                                            <p:txEl>
                                              <p:pRg st="5" end="5"/>
                                            </p:txEl>
                                          </p:spTgt>
                                        </p:tgtEl>
                                        <p:attrNameLst>
                                          <p:attrName>style.visibility</p:attrName>
                                        </p:attrNameLst>
                                      </p:cBhvr>
                                      <p:to>
                                        <p:strVal val="visible"/>
                                      </p:to>
                                    </p:set>
                                    <p:animEffect transition="in" filter="wipe(left)">
                                      <p:cBhvr>
                                        <p:cTn id="28" dur="500"/>
                                        <p:tgtEl>
                                          <p:spTgt spid="343043">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343043">
                                            <p:txEl>
                                              <p:pRg st="6" end="6"/>
                                            </p:txEl>
                                          </p:spTgt>
                                        </p:tgtEl>
                                        <p:attrNameLst>
                                          <p:attrName>style.visibility</p:attrName>
                                        </p:attrNameLst>
                                      </p:cBhvr>
                                      <p:to>
                                        <p:strVal val="visible"/>
                                      </p:to>
                                    </p:set>
                                    <p:animEffect transition="in" filter="wipe(left)">
                                      <p:cBhvr>
                                        <p:cTn id="33" dur="500"/>
                                        <p:tgtEl>
                                          <p:spTgt spid="343043">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43043">
                                            <p:txEl>
                                              <p:pRg st="7" end="7"/>
                                            </p:txEl>
                                          </p:spTgt>
                                        </p:tgtEl>
                                        <p:attrNameLst>
                                          <p:attrName>style.visibility</p:attrName>
                                        </p:attrNameLst>
                                      </p:cBhvr>
                                      <p:to>
                                        <p:strVal val="visible"/>
                                      </p:to>
                                    </p:set>
                                    <p:animEffect transition="in" filter="wipe(left)">
                                      <p:cBhvr>
                                        <p:cTn id="38" dur="500"/>
                                        <p:tgtEl>
                                          <p:spTgt spid="3430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304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Exercise 5</a:t>
            </a:r>
            <a:endParaRPr lang="zh-CN" altLang="en-US" dirty="0"/>
          </a:p>
        </p:txBody>
      </p:sp>
      <p:sp>
        <p:nvSpPr>
          <p:cNvPr id="3" name="内容占位符 2"/>
          <p:cNvSpPr>
            <a:spLocks noGrp="1"/>
          </p:cNvSpPr>
          <p:nvPr>
            <p:ph idx="1"/>
          </p:nvPr>
        </p:nvSpPr>
        <p:spPr/>
        <p:txBody>
          <a:bodyPr/>
          <a:lstStyle/>
          <a:p>
            <a:pPr>
              <a:spcBef>
                <a:spcPts val="0"/>
              </a:spcBef>
            </a:pPr>
            <a:r>
              <a:rPr lang="en-US" altLang="zh-CN" sz="2400" dirty="0"/>
              <a:t>Consider the following set of processes P1, P2, P3 and P4.  For 1≤ i ≤4, the following table shows their arrival time,  CPU-burst time, and their priority number. </a:t>
            </a:r>
            <a:br>
              <a:rPr lang="en-US" altLang="zh-CN" sz="2400" dirty="0"/>
            </a:br>
            <a:r>
              <a:rPr lang="en-US" altLang="zh-CN" sz="2400" dirty="0"/>
              <a:t>Here, </a:t>
            </a:r>
            <a:r>
              <a:rPr lang="en-US" altLang="zh-CN" sz="2400" dirty="0">
                <a:solidFill>
                  <a:srgbClr val="0000FF"/>
                </a:solidFill>
              </a:rPr>
              <a:t>a smaller priority number implies a higher priority</a:t>
            </a:r>
            <a:r>
              <a:rPr lang="en-US" altLang="zh-CN" sz="2400" dirty="0"/>
              <a:t>.</a:t>
            </a:r>
            <a:endParaRPr lang="zh-CN" altLang="en-US" sz="2400" dirty="0"/>
          </a:p>
        </p:txBody>
      </p:sp>
      <p:sp>
        <p:nvSpPr>
          <p:cNvPr id="4" name="灯片编号占位符 3"/>
          <p:cNvSpPr>
            <a:spLocks noGrp="1"/>
          </p:cNvSpPr>
          <p:nvPr>
            <p:ph type="sldNum" sz="quarter" idx="10"/>
          </p:nvPr>
        </p:nvSpPr>
        <p:spPr/>
        <p:txBody>
          <a:bodyPr/>
          <a:lstStyle/>
          <a:p>
            <a:pPr>
              <a:defRPr/>
            </a:pPr>
            <a:fld id="{BEBD1DF4-B609-4D0D-8E69-E78856E057E8}" type="slidenum">
              <a:rPr lang="en-US" altLang="zh-CN" smtClean="0"/>
              <a:pPr>
                <a:defRPr/>
              </a:pPr>
              <a:t>51</a:t>
            </a:fld>
            <a:endParaRPr lang="en-US" altLang="zh-CN"/>
          </a:p>
        </p:txBody>
      </p:sp>
      <p:sp>
        <p:nvSpPr>
          <p:cNvPr id="6" name="Rectangle 3"/>
          <p:cNvSpPr txBox="1">
            <a:spLocks noChangeArrowheads="1"/>
          </p:cNvSpPr>
          <p:nvPr/>
        </p:nvSpPr>
        <p:spPr bwMode="auto">
          <a:xfrm>
            <a:off x="406400" y="4320490"/>
            <a:ext cx="10055085" cy="234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b="1">
                <a:solidFill>
                  <a:schemeClr val="tx1"/>
                </a:solidFill>
                <a:latin typeface="+mn-lt"/>
                <a:ea typeface="+mn-ea"/>
              </a:defRPr>
            </a:lvl2pPr>
            <a:lvl3pPr marL="1143000" indent="-228600" algn="l" rtl="0" eaLnBrk="0" fontAlgn="base" hangingPunct="0">
              <a:spcBef>
                <a:spcPct val="20000"/>
              </a:spcBef>
              <a:spcAft>
                <a:spcPct val="0"/>
              </a:spcAft>
              <a:buChar char="•"/>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marL="0" indent="0" eaLnBrk="1" hangingPunct="1">
              <a:lnSpc>
                <a:spcPct val="90000"/>
              </a:lnSpc>
              <a:buNone/>
            </a:pPr>
            <a:r>
              <a:rPr lang="en-US" altLang="zh-CN" sz="2400" kern="0" dirty="0">
                <a:latin typeface="Times New Roman" panose="02020603050405020304" pitchFamily="18" charset="0"/>
                <a:cs typeface="Times New Roman" panose="02020603050405020304" pitchFamily="18" charset="0"/>
              </a:rPr>
              <a:t>(1) Suppose that </a:t>
            </a:r>
            <a:r>
              <a:rPr lang="en-US" altLang="zh-CN" sz="2400" kern="0" dirty="0" err="1">
                <a:solidFill>
                  <a:srgbClr val="0000FF"/>
                </a:solidFill>
                <a:latin typeface="Times New Roman" panose="02020603050405020304" pitchFamily="18" charset="0"/>
                <a:cs typeface="Times New Roman" panose="02020603050405020304" pitchFamily="18" charset="0"/>
              </a:rPr>
              <a:t>nonpreemptive</a:t>
            </a:r>
            <a:r>
              <a:rPr lang="en-US" altLang="zh-CN" sz="2400" kern="0" dirty="0">
                <a:solidFill>
                  <a:srgbClr val="0033CC"/>
                </a:solidFill>
                <a:latin typeface="Times New Roman" panose="02020603050405020304" pitchFamily="18" charset="0"/>
                <a:cs typeface="Times New Roman" panose="02020603050405020304" pitchFamily="18" charset="0"/>
              </a:rPr>
              <a:t> </a:t>
            </a:r>
            <a:r>
              <a:rPr lang="en-US" altLang="zh-CN" sz="2400" kern="0" dirty="0">
                <a:solidFill>
                  <a:srgbClr val="0000FF"/>
                </a:solidFill>
                <a:latin typeface="Times New Roman" panose="02020603050405020304" pitchFamily="18" charset="0"/>
                <a:cs typeface="Times New Roman" panose="02020603050405020304" pitchFamily="18" charset="0"/>
              </a:rPr>
              <a:t>priority</a:t>
            </a:r>
            <a:r>
              <a:rPr lang="en-US" altLang="zh-CN" sz="2400" kern="0" dirty="0">
                <a:solidFill>
                  <a:srgbClr val="0033CC"/>
                </a:solidFill>
                <a:latin typeface="Times New Roman" panose="02020603050405020304" pitchFamily="18" charset="0"/>
                <a:cs typeface="Times New Roman" panose="02020603050405020304" pitchFamily="18" charset="0"/>
              </a:rPr>
              <a:t> </a:t>
            </a:r>
            <a:r>
              <a:rPr lang="en-US" altLang="zh-CN" sz="2400" kern="0" dirty="0">
                <a:latin typeface="Times New Roman" panose="02020603050405020304" pitchFamily="18" charset="0"/>
                <a:cs typeface="Times New Roman" panose="02020603050405020304" pitchFamily="18" charset="0"/>
              </a:rPr>
              <a:t>scheduling is employed, </a:t>
            </a:r>
          </a:p>
          <a:p>
            <a:pPr marL="457200" lvl="1" indent="0" eaLnBrk="1" hangingPunct="1">
              <a:lnSpc>
                <a:spcPct val="90000"/>
              </a:lnSpc>
              <a:buNone/>
            </a:pPr>
            <a:r>
              <a:rPr lang="en-US" altLang="zh-CN" sz="2000" kern="0" dirty="0">
                <a:latin typeface="Times New Roman" panose="02020603050405020304" pitchFamily="18" charset="0"/>
                <a:cs typeface="Times New Roman" panose="02020603050405020304" pitchFamily="18" charset="0"/>
              </a:rPr>
              <a:t>Draw a Gantt chart illustrating the execution of these processes.</a:t>
            </a:r>
          </a:p>
          <a:p>
            <a:pPr marL="457200" lvl="1" indent="0" eaLnBrk="1" hangingPunct="1">
              <a:lnSpc>
                <a:spcPct val="90000"/>
              </a:lnSpc>
              <a:buNone/>
            </a:pPr>
            <a:r>
              <a:rPr lang="en-US" altLang="zh-CN" sz="2000" kern="0" dirty="0">
                <a:latin typeface="Times New Roman" panose="02020603050405020304" pitchFamily="18" charset="0"/>
                <a:cs typeface="Times New Roman" panose="02020603050405020304" pitchFamily="18" charset="0"/>
              </a:rPr>
              <a:t>What are the average waiting time and the average turnaround time.</a:t>
            </a:r>
          </a:p>
          <a:p>
            <a:pPr marL="0" indent="0" eaLnBrk="1" hangingPunct="1">
              <a:lnSpc>
                <a:spcPct val="90000"/>
              </a:lnSpc>
              <a:buNone/>
            </a:pPr>
            <a:r>
              <a:rPr lang="en-US" altLang="zh-CN" sz="2400" kern="0" dirty="0">
                <a:latin typeface="Times New Roman" panose="02020603050405020304" pitchFamily="18" charset="0"/>
                <a:cs typeface="Times New Roman" panose="02020603050405020304" pitchFamily="18" charset="0"/>
              </a:rPr>
              <a:t>(2) Suppose that </a:t>
            </a:r>
            <a:r>
              <a:rPr lang="en-US" altLang="zh-CN" sz="2400" kern="0" dirty="0">
                <a:solidFill>
                  <a:srgbClr val="0000FF"/>
                </a:solidFill>
                <a:latin typeface="Times New Roman" panose="02020603050405020304" pitchFamily="18" charset="0"/>
                <a:cs typeface="Times New Roman" panose="02020603050405020304" pitchFamily="18" charset="0"/>
              </a:rPr>
              <a:t>HRRN </a:t>
            </a:r>
            <a:r>
              <a:rPr lang="en-US" altLang="zh-CN" sz="2400" kern="0" dirty="0">
                <a:latin typeface="Times New Roman" panose="02020603050405020304" pitchFamily="18" charset="0"/>
                <a:cs typeface="Times New Roman" panose="02020603050405020304" pitchFamily="18" charset="0"/>
              </a:rPr>
              <a:t>scheduling is employed,</a:t>
            </a:r>
          </a:p>
          <a:p>
            <a:pPr marL="457200" lvl="1" indent="0" eaLnBrk="1" hangingPunct="1">
              <a:lnSpc>
                <a:spcPct val="90000"/>
              </a:lnSpc>
              <a:buNone/>
            </a:pPr>
            <a:r>
              <a:rPr lang="en-US" altLang="zh-CN" sz="2000" kern="0" dirty="0">
                <a:latin typeface="Times New Roman" panose="02020603050405020304" pitchFamily="18" charset="0"/>
                <a:cs typeface="Times New Roman" panose="02020603050405020304" pitchFamily="18" charset="0"/>
              </a:rPr>
              <a:t>Draw a Gantt chart illustrating the execution of these processes.</a:t>
            </a:r>
          </a:p>
          <a:p>
            <a:pPr marL="457200" lvl="1" indent="0" eaLnBrk="1" hangingPunct="1">
              <a:lnSpc>
                <a:spcPct val="90000"/>
              </a:lnSpc>
              <a:buNone/>
            </a:pPr>
            <a:r>
              <a:rPr lang="en-US" altLang="zh-CN" sz="2000" kern="0" dirty="0">
                <a:latin typeface="Times New Roman" panose="02020603050405020304" pitchFamily="18" charset="0"/>
                <a:cs typeface="Times New Roman" panose="02020603050405020304" pitchFamily="18" charset="0"/>
              </a:rPr>
              <a:t>What are the average waiting time and the average turnaround time.</a:t>
            </a:r>
          </a:p>
        </p:txBody>
      </p:sp>
      <p:pic>
        <p:nvPicPr>
          <p:cNvPr id="7" name="图片 6">
            <a:extLst>
              <a:ext uri="{FF2B5EF4-FFF2-40B4-BE49-F238E27FC236}">
                <a16:creationId xmlns:a16="http://schemas.microsoft.com/office/drawing/2014/main" id="{C28E3238-A099-21B6-2225-87BBAF604F76}"/>
              </a:ext>
            </a:extLst>
          </p:cNvPr>
          <p:cNvPicPr>
            <a:picLocks noChangeAspect="1"/>
          </p:cNvPicPr>
          <p:nvPr/>
        </p:nvPicPr>
        <p:blipFill>
          <a:blip r:embed="rId2"/>
          <a:stretch>
            <a:fillRect/>
          </a:stretch>
        </p:blipFill>
        <p:spPr>
          <a:xfrm>
            <a:off x="2200275" y="2300288"/>
            <a:ext cx="6235985" cy="1806758"/>
          </a:xfrm>
          <a:prstGeom prst="rect">
            <a:avLst/>
          </a:prstGeom>
        </p:spPr>
      </p:pic>
    </p:spTree>
    <p:extLst>
      <p:ext uri="{BB962C8B-B14F-4D97-AF65-F5344CB8AC3E}">
        <p14:creationId xmlns:p14="http://schemas.microsoft.com/office/powerpoint/2010/main" val="21202431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0E6CD-01C3-E699-F4D5-BF8A71DE5ED0}"/>
              </a:ext>
            </a:extLst>
          </p:cNvPr>
          <p:cNvSpPr>
            <a:spLocks noGrp="1"/>
          </p:cNvSpPr>
          <p:nvPr>
            <p:ph type="title"/>
          </p:nvPr>
        </p:nvSpPr>
        <p:spPr/>
        <p:txBody>
          <a:bodyPr/>
          <a:lstStyle/>
          <a:p>
            <a:r>
              <a:rPr lang="en-US" altLang="zh-CN" dirty="0"/>
              <a:t>Answer (1) Priority</a:t>
            </a:r>
            <a:endParaRPr lang="zh-CN" altLang="en-US" dirty="0"/>
          </a:p>
        </p:txBody>
      </p:sp>
      <p:sp>
        <p:nvSpPr>
          <p:cNvPr id="4" name="灯片编号占位符 3">
            <a:extLst>
              <a:ext uri="{FF2B5EF4-FFF2-40B4-BE49-F238E27FC236}">
                <a16:creationId xmlns:a16="http://schemas.microsoft.com/office/drawing/2014/main" id="{0D9FEBE6-FF94-6084-BC68-207EB575F6C1}"/>
              </a:ext>
            </a:extLst>
          </p:cNvPr>
          <p:cNvSpPr>
            <a:spLocks noGrp="1"/>
          </p:cNvSpPr>
          <p:nvPr>
            <p:ph type="sldNum" sz="quarter" idx="10"/>
          </p:nvPr>
        </p:nvSpPr>
        <p:spPr/>
        <p:txBody>
          <a:bodyPr/>
          <a:lstStyle/>
          <a:p>
            <a:fld id="{E66D2CC7-F4CF-4117-A897-807AC786776F}" type="slidenum">
              <a:rPr lang="en-US" altLang="zh-CN" smtClean="0"/>
              <a:pPr/>
              <a:t>52</a:t>
            </a:fld>
            <a:endParaRPr lang="en-US" altLang="zh-CN"/>
          </a:p>
        </p:txBody>
      </p:sp>
      <p:pic>
        <p:nvPicPr>
          <p:cNvPr id="21" name="图片 20">
            <a:extLst>
              <a:ext uri="{FF2B5EF4-FFF2-40B4-BE49-F238E27FC236}">
                <a16:creationId xmlns:a16="http://schemas.microsoft.com/office/drawing/2014/main" id="{408DC588-E92D-5415-0733-F6AAE4DD0B14}"/>
              </a:ext>
            </a:extLst>
          </p:cNvPr>
          <p:cNvPicPr>
            <a:picLocks noChangeAspect="1"/>
          </p:cNvPicPr>
          <p:nvPr/>
        </p:nvPicPr>
        <p:blipFill>
          <a:blip r:embed="rId2"/>
          <a:stretch>
            <a:fillRect/>
          </a:stretch>
        </p:blipFill>
        <p:spPr>
          <a:xfrm>
            <a:off x="6864221" y="98629"/>
            <a:ext cx="5087780" cy="1474087"/>
          </a:xfrm>
          <a:prstGeom prst="rect">
            <a:avLst/>
          </a:prstGeom>
        </p:spPr>
      </p:pic>
    </p:spTree>
    <p:extLst>
      <p:ext uri="{BB962C8B-B14F-4D97-AF65-F5344CB8AC3E}">
        <p14:creationId xmlns:p14="http://schemas.microsoft.com/office/powerpoint/2010/main" val="8786463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90E6CD-01C3-E699-F4D5-BF8A71DE5ED0}"/>
              </a:ext>
            </a:extLst>
          </p:cNvPr>
          <p:cNvSpPr>
            <a:spLocks noGrp="1"/>
          </p:cNvSpPr>
          <p:nvPr>
            <p:ph type="title"/>
          </p:nvPr>
        </p:nvSpPr>
        <p:spPr/>
        <p:txBody>
          <a:bodyPr/>
          <a:lstStyle/>
          <a:p>
            <a:r>
              <a:rPr lang="en-US" altLang="zh-CN" dirty="0"/>
              <a:t>Answer  (2) HRRN</a:t>
            </a:r>
            <a:endParaRPr lang="zh-CN" altLang="en-US" dirty="0"/>
          </a:p>
        </p:txBody>
      </p:sp>
      <p:sp>
        <p:nvSpPr>
          <p:cNvPr id="4" name="灯片编号占位符 3">
            <a:extLst>
              <a:ext uri="{FF2B5EF4-FFF2-40B4-BE49-F238E27FC236}">
                <a16:creationId xmlns:a16="http://schemas.microsoft.com/office/drawing/2014/main" id="{0D9FEBE6-FF94-6084-BC68-207EB575F6C1}"/>
              </a:ext>
            </a:extLst>
          </p:cNvPr>
          <p:cNvSpPr>
            <a:spLocks noGrp="1"/>
          </p:cNvSpPr>
          <p:nvPr>
            <p:ph type="sldNum" sz="quarter" idx="10"/>
          </p:nvPr>
        </p:nvSpPr>
        <p:spPr/>
        <p:txBody>
          <a:bodyPr/>
          <a:lstStyle/>
          <a:p>
            <a:fld id="{E66D2CC7-F4CF-4117-A897-807AC786776F}" type="slidenum">
              <a:rPr lang="en-US" altLang="zh-CN" smtClean="0"/>
              <a:pPr/>
              <a:t>53</a:t>
            </a:fld>
            <a:endParaRPr lang="en-US" altLang="zh-CN"/>
          </a:p>
        </p:txBody>
      </p:sp>
      <p:pic>
        <p:nvPicPr>
          <p:cNvPr id="21" name="图片 20">
            <a:extLst>
              <a:ext uri="{FF2B5EF4-FFF2-40B4-BE49-F238E27FC236}">
                <a16:creationId xmlns:a16="http://schemas.microsoft.com/office/drawing/2014/main" id="{408DC588-E92D-5415-0733-F6AAE4DD0B14}"/>
              </a:ext>
            </a:extLst>
          </p:cNvPr>
          <p:cNvPicPr>
            <a:picLocks noChangeAspect="1"/>
          </p:cNvPicPr>
          <p:nvPr/>
        </p:nvPicPr>
        <p:blipFill>
          <a:blip r:embed="rId2"/>
          <a:stretch>
            <a:fillRect/>
          </a:stretch>
        </p:blipFill>
        <p:spPr>
          <a:xfrm>
            <a:off x="6864221" y="98629"/>
            <a:ext cx="5087780" cy="1474087"/>
          </a:xfrm>
          <a:prstGeom prst="rect">
            <a:avLst/>
          </a:prstGeom>
        </p:spPr>
      </p:pic>
      <p:sp>
        <p:nvSpPr>
          <p:cNvPr id="9" name="文本框 8">
            <a:extLst>
              <a:ext uri="{FF2B5EF4-FFF2-40B4-BE49-F238E27FC236}">
                <a16:creationId xmlns:a16="http://schemas.microsoft.com/office/drawing/2014/main" id="{E52DBE1F-93F6-F8A7-48CE-EB5CEEEBB393}"/>
              </a:ext>
            </a:extLst>
          </p:cNvPr>
          <p:cNvSpPr txBox="1"/>
          <p:nvPr/>
        </p:nvSpPr>
        <p:spPr>
          <a:xfrm>
            <a:off x="5044562" y="110824"/>
            <a:ext cx="1816523" cy="707886"/>
          </a:xfrm>
          <a:prstGeom prst="rect">
            <a:avLst/>
          </a:prstGeom>
          <a:solidFill>
            <a:srgbClr val="FFFF00"/>
          </a:solidFill>
          <a:ln w="12700">
            <a:solidFill>
              <a:srgbClr val="FF3300"/>
            </a:solidFill>
          </a:ln>
        </p:spPr>
        <p:txBody>
          <a:bodyPr wrap="none" rtlCol="0">
            <a:spAutoFit/>
          </a:bodyPr>
          <a:lstStyle/>
          <a:p>
            <a:r>
              <a:rPr lang="en-US" altLang="zh-CN" sz="2000" b="1" dirty="0">
                <a:cs typeface="Times New Roman" panose="02020603050405020304" pitchFamily="18" charset="0"/>
              </a:rPr>
              <a:t>RR = (W+T)/T</a:t>
            </a:r>
          </a:p>
          <a:p>
            <a:r>
              <a:rPr lang="en-US" altLang="zh-CN" sz="2000" b="1" dirty="0">
                <a:cs typeface="Times New Roman" panose="02020603050405020304" pitchFamily="18" charset="0"/>
              </a:rPr>
              <a:t>      = 1+W/T </a:t>
            </a:r>
            <a:endParaRPr lang="zh-CN" altLang="en-US" sz="2000" b="1" dirty="0">
              <a:cs typeface="Times New Roman" panose="02020603050405020304" pitchFamily="18" charset="0"/>
            </a:endParaRPr>
          </a:p>
        </p:txBody>
      </p:sp>
    </p:spTree>
    <p:extLst>
      <p:ext uri="{BB962C8B-B14F-4D97-AF65-F5344CB8AC3E}">
        <p14:creationId xmlns:p14="http://schemas.microsoft.com/office/powerpoint/2010/main" val="289906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 name="组合 59">
            <a:extLst>
              <a:ext uri="{FF2B5EF4-FFF2-40B4-BE49-F238E27FC236}">
                <a16:creationId xmlns:a16="http://schemas.microsoft.com/office/drawing/2014/main" id="{A6E80448-1B8B-C704-34A4-CA84643E600C}"/>
              </a:ext>
            </a:extLst>
          </p:cNvPr>
          <p:cNvGrpSpPr/>
          <p:nvPr/>
        </p:nvGrpSpPr>
        <p:grpSpPr>
          <a:xfrm>
            <a:off x="540000" y="1394923"/>
            <a:ext cx="1530170" cy="4902781"/>
            <a:chOff x="540000" y="1394923"/>
            <a:chExt cx="1530170" cy="4902781"/>
          </a:xfrm>
        </p:grpSpPr>
        <p:sp>
          <p:nvSpPr>
            <p:cNvPr id="7" name="椭圆 6">
              <a:extLst>
                <a:ext uri="{FF2B5EF4-FFF2-40B4-BE49-F238E27FC236}">
                  <a16:creationId xmlns:a16="http://schemas.microsoft.com/office/drawing/2014/main" id="{71A84AC3-3279-1265-3AD6-9225078647D8}"/>
                </a:ext>
              </a:extLst>
            </p:cNvPr>
            <p:cNvSpPr/>
            <p:nvPr/>
          </p:nvSpPr>
          <p:spPr>
            <a:xfrm>
              <a:off x="1712525" y="1628800"/>
              <a:ext cx="108000" cy="269929"/>
            </a:xfrm>
            <a:prstGeom prst="ellipse">
              <a:avLst/>
            </a:prstGeom>
            <a:solidFill>
              <a:schemeClr val="tx2">
                <a:lumMod val="40000"/>
                <a:lumOff val="60000"/>
              </a:schemeClr>
            </a:solidFill>
            <a:ln>
              <a:solidFill>
                <a:srgbClr val="00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040CD74C-7ACA-D8A9-8BFC-9033D30A7696}"/>
                </a:ext>
              </a:extLst>
            </p:cNvPr>
            <p:cNvSpPr/>
            <p:nvPr/>
          </p:nvSpPr>
          <p:spPr>
            <a:xfrm>
              <a:off x="1712525" y="2213966"/>
              <a:ext cx="108000" cy="269929"/>
            </a:xfrm>
            <a:prstGeom prst="ellipse">
              <a:avLst/>
            </a:prstGeom>
            <a:solidFill>
              <a:schemeClr val="tx2">
                <a:lumMod val="40000"/>
                <a:lumOff val="60000"/>
              </a:schemeClr>
            </a:solidFill>
            <a:ln>
              <a:solidFill>
                <a:srgbClr val="00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65CDB5D1-9FE5-00C9-8BA1-EEA93F992ACF}"/>
                </a:ext>
              </a:extLst>
            </p:cNvPr>
            <p:cNvSpPr/>
            <p:nvPr/>
          </p:nvSpPr>
          <p:spPr>
            <a:xfrm>
              <a:off x="1892545" y="2799031"/>
              <a:ext cx="108000" cy="269929"/>
            </a:xfrm>
            <a:prstGeom prst="ellipse">
              <a:avLst/>
            </a:prstGeom>
            <a:solidFill>
              <a:schemeClr val="tx2">
                <a:lumMod val="40000"/>
                <a:lumOff val="60000"/>
              </a:schemeClr>
            </a:solidFill>
            <a:ln>
              <a:solidFill>
                <a:srgbClr val="00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4D61F1DA-8F74-B829-7C4C-312221614A71}"/>
                </a:ext>
              </a:extLst>
            </p:cNvPr>
            <p:cNvSpPr/>
            <p:nvPr/>
          </p:nvSpPr>
          <p:spPr>
            <a:xfrm>
              <a:off x="1640505" y="3383995"/>
              <a:ext cx="108000" cy="269929"/>
            </a:xfrm>
            <a:prstGeom prst="ellipse">
              <a:avLst/>
            </a:prstGeom>
            <a:solidFill>
              <a:schemeClr val="tx2">
                <a:lumMod val="40000"/>
                <a:lumOff val="60000"/>
              </a:schemeClr>
            </a:solidFill>
            <a:ln>
              <a:solidFill>
                <a:srgbClr val="00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908058BC-1819-1611-C002-AF6D030BD95B}"/>
                </a:ext>
              </a:extLst>
            </p:cNvPr>
            <p:cNvSpPr/>
            <p:nvPr/>
          </p:nvSpPr>
          <p:spPr>
            <a:xfrm>
              <a:off x="1713600" y="3969161"/>
              <a:ext cx="108000" cy="269929"/>
            </a:xfrm>
            <a:prstGeom prst="ellipse">
              <a:avLst/>
            </a:prstGeom>
            <a:solidFill>
              <a:schemeClr val="tx2">
                <a:lumMod val="40000"/>
                <a:lumOff val="60000"/>
              </a:schemeClr>
            </a:solidFill>
            <a:ln>
              <a:solidFill>
                <a:srgbClr val="00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extLst>
                <a:ext uri="{FF2B5EF4-FFF2-40B4-BE49-F238E27FC236}">
                  <a16:creationId xmlns:a16="http://schemas.microsoft.com/office/drawing/2014/main" id="{117A2708-6264-F209-C8E3-A0B7D1128C4C}"/>
                </a:ext>
              </a:extLst>
            </p:cNvPr>
            <p:cNvSpPr/>
            <p:nvPr/>
          </p:nvSpPr>
          <p:spPr>
            <a:xfrm>
              <a:off x="1892545" y="4554125"/>
              <a:ext cx="108000" cy="269929"/>
            </a:xfrm>
            <a:prstGeom prst="ellipse">
              <a:avLst/>
            </a:prstGeom>
            <a:solidFill>
              <a:schemeClr val="tx2">
                <a:lumMod val="40000"/>
                <a:lumOff val="60000"/>
              </a:schemeClr>
            </a:solidFill>
            <a:ln>
              <a:solidFill>
                <a:srgbClr val="00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extLst>
                <a:ext uri="{FF2B5EF4-FFF2-40B4-BE49-F238E27FC236}">
                  <a16:creationId xmlns:a16="http://schemas.microsoft.com/office/drawing/2014/main" id="{B9DEC056-E9EB-047F-7899-D34B190973A9}"/>
                </a:ext>
              </a:extLst>
            </p:cNvPr>
            <p:cNvSpPr/>
            <p:nvPr/>
          </p:nvSpPr>
          <p:spPr>
            <a:xfrm>
              <a:off x="1713600" y="5184296"/>
              <a:ext cx="108000" cy="269929"/>
            </a:xfrm>
            <a:prstGeom prst="ellipse">
              <a:avLst/>
            </a:prstGeom>
            <a:solidFill>
              <a:schemeClr val="tx2">
                <a:lumMod val="40000"/>
                <a:lumOff val="60000"/>
              </a:schemeClr>
            </a:solidFill>
            <a:ln>
              <a:solidFill>
                <a:srgbClr val="00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extLst>
                <a:ext uri="{FF2B5EF4-FFF2-40B4-BE49-F238E27FC236}">
                  <a16:creationId xmlns:a16="http://schemas.microsoft.com/office/drawing/2014/main" id="{D9300AAE-1816-EC7D-A336-4E032BC5557F}"/>
                </a:ext>
              </a:extLst>
            </p:cNvPr>
            <p:cNvSpPr/>
            <p:nvPr/>
          </p:nvSpPr>
          <p:spPr>
            <a:xfrm>
              <a:off x="1800000" y="5769361"/>
              <a:ext cx="108000" cy="269929"/>
            </a:xfrm>
            <a:prstGeom prst="ellipse">
              <a:avLst/>
            </a:prstGeom>
            <a:solidFill>
              <a:schemeClr val="tx2">
                <a:lumMod val="40000"/>
                <a:lumOff val="60000"/>
              </a:schemeClr>
            </a:solidFill>
            <a:ln>
              <a:solidFill>
                <a:srgbClr val="00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圆角矩形 1"/>
            <p:cNvSpPr/>
            <p:nvPr/>
          </p:nvSpPr>
          <p:spPr bwMode="auto">
            <a:xfrm>
              <a:off x="540000" y="1394923"/>
              <a:ext cx="1530170" cy="4902781"/>
            </a:xfrm>
            <a:prstGeom prst="roundRect">
              <a:avLst>
                <a:gd name="adj" fmla="val 10566"/>
              </a:avLst>
            </a:prstGeom>
            <a:solidFill>
              <a:srgbClr val="66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lnSpc>
                  <a:spcPct val="150000"/>
                </a:lnSpc>
                <a:spcBef>
                  <a:spcPts val="300"/>
                </a:spcBef>
              </a:pPr>
              <a:r>
                <a:rPr kumimoji="1" lang="zh-CN" altLang="en-US" sz="2400" b="1" dirty="0">
                  <a:latin typeface="Times New Roman" pitchFamily="18" charset="0"/>
                </a:rPr>
                <a:t>尊老</a:t>
              </a:r>
              <a:endParaRPr kumimoji="1" lang="en-US" altLang="zh-CN" sz="2400" b="1" dirty="0">
                <a:latin typeface="Times New Roman" pitchFamily="18" charset="0"/>
              </a:endParaRPr>
            </a:p>
            <a:p>
              <a:pPr algn="ctr">
                <a:lnSpc>
                  <a:spcPct val="150000"/>
                </a:lnSpc>
                <a:spcBef>
                  <a:spcPts val="300"/>
                </a:spcBef>
              </a:pPr>
              <a:r>
                <a:rPr kumimoji="1" lang="zh-CN" altLang="en-US" sz="2400" b="1" dirty="0">
                  <a:latin typeface="Times New Roman" pitchFamily="18" charset="0"/>
                </a:rPr>
                <a:t>爱幼</a:t>
              </a:r>
              <a:endParaRPr kumimoji="1" lang="en-US" altLang="zh-CN" sz="2400" b="1" dirty="0">
                <a:latin typeface="Times New Roman" pitchFamily="18" charset="0"/>
              </a:endParaRPr>
            </a:p>
            <a:p>
              <a:pPr algn="ctr">
                <a:lnSpc>
                  <a:spcPct val="150000"/>
                </a:lnSpc>
                <a:spcBef>
                  <a:spcPts val="300"/>
                </a:spcBef>
              </a:pPr>
              <a:r>
                <a:rPr lang="zh-CN" altLang="en-US" sz="2400" b="1" dirty="0"/>
                <a:t>照顾优先</a:t>
              </a:r>
              <a:endParaRPr lang="en-US" altLang="zh-CN" sz="2400" b="1" dirty="0"/>
            </a:p>
            <a:p>
              <a:pPr algn="ctr">
                <a:lnSpc>
                  <a:spcPct val="150000"/>
                </a:lnSpc>
                <a:spcBef>
                  <a:spcPts val="300"/>
                </a:spcBef>
              </a:pPr>
              <a:r>
                <a:rPr lang="zh-CN" altLang="en-US" sz="2400" b="1" dirty="0"/>
                <a:t>排队</a:t>
              </a:r>
              <a:endParaRPr lang="en-US" altLang="zh-CN" sz="2400" b="1" dirty="0"/>
            </a:p>
            <a:p>
              <a:pPr algn="ctr">
                <a:lnSpc>
                  <a:spcPct val="150000"/>
                </a:lnSpc>
                <a:spcBef>
                  <a:spcPts val="300"/>
                </a:spcBef>
              </a:pPr>
              <a:r>
                <a:rPr kumimoji="1" lang="zh-CN" altLang="en-US" sz="2400" b="1" dirty="0">
                  <a:latin typeface="Times New Roman" pitchFamily="18" charset="0"/>
                </a:rPr>
                <a:t>平等</a:t>
              </a:r>
              <a:endParaRPr kumimoji="1" lang="en-US" altLang="zh-CN" sz="2400" b="1" dirty="0">
                <a:latin typeface="Times New Roman" pitchFamily="18" charset="0"/>
              </a:endParaRPr>
            </a:p>
            <a:p>
              <a:pPr algn="ctr">
                <a:lnSpc>
                  <a:spcPct val="150000"/>
                </a:lnSpc>
                <a:spcBef>
                  <a:spcPts val="300"/>
                </a:spcBef>
              </a:pPr>
              <a:r>
                <a:rPr lang="zh-CN" altLang="en-US" sz="2400" b="1" dirty="0"/>
                <a:t>等级秩序</a:t>
              </a:r>
              <a:endParaRPr lang="en-US" altLang="zh-CN" sz="2400" b="1" dirty="0"/>
            </a:p>
            <a:p>
              <a:pPr algn="ctr">
                <a:lnSpc>
                  <a:spcPct val="150000"/>
                </a:lnSpc>
                <a:spcBef>
                  <a:spcPts val="300"/>
                </a:spcBef>
              </a:pPr>
              <a:r>
                <a:rPr lang="zh-CN" altLang="en-US" sz="2400" b="1" dirty="0"/>
                <a:t>公平</a:t>
              </a:r>
              <a:endParaRPr lang="en-US" altLang="zh-CN" sz="2400" b="1" dirty="0"/>
            </a:p>
            <a:p>
              <a:pPr algn="ctr">
                <a:lnSpc>
                  <a:spcPct val="150000"/>
                </a:lnSpc>
                <a:spcBef>
                  <a:spcPts val="300"/>
                </a:spcBef>
              </a:pPr>
              <a:r>
                <a:rPr lang="zh-CN" altLang="en-US" sz="2400" b="1" dirty="0"/>
                <a:t>防饥饿</a:t>
              </a:r>
              <a:endParaRPr lang="en-US" altLang="zh-CN" sz="2400" b="1" dirty="0"/>
            </a:p>
            <a:p>
              <a:pPr algn="ctr">
                <a:lnSpc>
                  <a:spcPct val="150000"/>
                </a:lnSpc>
                <a:spcBef>
                  <a:spcPts val="300"/>
                </a:spcBef>
              </a:pPr>
              <a:endParaRPr kumimoji="1" lang="zh-CN" altLang="en-US" sz="2400" b="1" dirty="0">
                <a:latin typeface="Times New Roman" pitchFamily="18" charset="0"/>
              </a:endParaRPr>
            </a:p>
          </p:txBody>
        </p:sp>
      </p:grpSp>
      <p:sp>
        <p:nvSpPr>
          <p:cNvPr id="16388" name="Rectangle 3"/>
          <p:cNvSpPr>
            <a:spLocks noGrp="1" noChangeArrowheads="1"/>
          </p:cNvSpPr>
          <p:nvPr>
            <p:ph idx="1"/>
          </p:nvPr>
        </p:nvSpPr>
        <p:spPr>
          <a:xfrm>
            <a:off x="3620725" y="1451543"/>
            <a:ext cx="5895657" cy="4902782"/>
          </a:xfrm>
        </p:spPr>
        <p:txBody>
          <a:bodyPr>
            <a:noAutofit/>
          </a:bodyPr>
          <a:lstStyle/>
          <a:p>
            <a:pPr>
              <a:lnSpc>
                <a:spcPct val="150000"/>
              </a:lnSpc>
              <a:spcBef>
                <a:spcPts val="1200"/>
              </a:spcBef>
            </a:pPr>
            <a:r>
              <a:rPr lang="en-US" altLang="zh-CN" sz="2400" dirty="0"/>
              <a:t>FCFS</a:t>
            </a:r>
          </a:p>
          <a:p>
            <a:pPr>
              <a:lnSpc>
                <a:spcPct val="150000"/>
              </a:lnSpc>
              <a:spcBef>
                <a:spcPts val="1200"/>
              </a:spcBef>
            </a:pPr>
            <a:r>
              <a:rPr lang="en-US" altLang="zh-CN" sz="2400" dirty="0"/>
              <a:t>SJF </a:t>
            </a:r>
          </a:p>
          <a:p>
            <a:pPr>
              <a:lnSpc>
                <a:spcPct val="150000"/>
              </a:lnSpc>
              <a:spcBef>
                <a:spcPts val="1200"/>
              </a:spcBef>
            </a:pPr>
            <a:r>
              <a:rPr lang="en-US" altLang="zh-CN" sz="2400" dirty="0"/>
              <a:t>Priority Scheduling </a:t>
            </a:r>
          </a:p>
          <a:p>
            <a:pPr>
              <a:lnSpc>
                <a:spcPct val="150000"/>
              </a:lnSpc>
              <a:spcBef>
                <a:spcPts val="1200"/>
              </a:spcBef>
            </a:pPr>
            <a:r>
              <a:rPr lang="en-US" altLang="zh-CN" sz="2400" dirty="0"/>
              <a:t>RR</a:t>
            </a:r>
          </a:p>
          <a:p>
            <a:pPr>
              <a:lnSpc>
                <a:spcPct val="150000"/>
              </a:lnSpc>
              <a:spcBef>
                <a:spcPts val="1200"/>
              </a:spcBef>
            </a:pPr>
            <a:r>
              <a:rPr lang="en-US" altLang="zh-CN" sz="2400" dirty="0"/>
              <a:t>Multilevel Queue Scheduling</a:t>
            </a:r>
          </a:p>
          <a:p>
            <a:pPr>
              <a:lnSpc>
                <a:spcPct val="150000"/>
              </a:lnSpc>
              <a:spcBef>
                <a:spcPts val="1200"/>
              </a:spcBef>
            </a:pPr>
            <a:r>
              <a:rPr lang="en-US" altLang="zh-CN" sz="2400" dirty="0"/>
              <a:t>Multilevel Feedback Queue Scheduling </a:t>
            </a:r>
          </a:p>
          <a:p>
            <a:pPr>
              <a:lnSpc>
                <a:spcPct val="150000"/>
              </a:lnSpc>
              <a:spcBef>
                <a:spcPts val="1200"/>
              </a:spcBef>
            </a:pPr>
            <a:r>
              <a:rPr lang="en-US" altLang="zh-CN" sz="2400" dirty="0"/>
              <a:t>HRRN</a:t>
            </a:r>
          </a:p>
        </p:txBody>
      </p:sp>
      <p:sp>
        <p:nvSpPr>
          <p:cNvPr id="16387" name="Rectangle 2"/>
          <p:cNvSpPr>
            <a:spLocks noGrp="1" noChangeArrowheads="1"/>
          </p:cNvSpPr>
          <p:nvPr>
            <p:ph type="title"/>
          </p:nvPr>
        </p:nvSpPr>
        <p:spPr/>
        <p:txBody>
          <a:bodyPr/>
          <a:lstStyle/>
          <a:p>
            <a:pPr eaLnBrk="1" hangingPunct="1"/>
            <a:r>
              <a:rPr lang="en-US" altLang="zh-CN" dirty="0"/>
              <a:t>Scheduling-Algorithms Summary</a:t>
            </a:r>
          </a:p>
        </p:txBody>
      </p:sp>
      <p:cxnSp>
        <p:nvCxnSpPr>
          <p:cNvPr id="4" name="直接箭头连接符 3"/>
          <p:cNvCxnSpPr>
            <a:stCxn id="7" idx="6"/>
          </p:cNvCxnSpPr>
          <p:nvPr/>
        </p:nvCxnSpPr>
        <p:spPr bwMode="auto">
          <a:xfrm>
            <a:off x="1820524" y="1763765"/>
            <a:ext cx="1836000" cy="48484"/>
          </a:xfrm>
          <a:prstGeom prst="straightConnector1">
            <a:avLst/>
          </a:prstGeom>
          <a:solidFill>
            <a:schemeClr val="accent1"/>
          </a:solidFill>
          <a:ln w="38100" cap="flat" cmpd="sng" algn="ctr">
            <a:solidFill>
              <a:srgbClr val="FF33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箭头连接符 18"/>
          <p:cNvCxnSpPr>
            <a:stCxn id="9" idx="6"/>
          </p:cNvCxnSpPr>
          <p:nvPr/>
        </p:nvCxnSpPr>
        <p:spPr bwMode="auto">
          <a:xfrm>
            <a:off x="1820524" y="2348931"/>
            <a:ext cx="1836000" cy="158747"/>
          </a:xfrm>
          <a:prstGeom prst="straightConnector1">
            <a:avLst/>
          </a:prstGeom>
          <a:solidFill>
            <a:schemeClr val="accent1"/>
          </a:solidFill>
          <a:ln w="38100" cap="flat" cmpd="sng" algn="ctr">
            <a:solidFill>
              <a:srgbClr val="FF33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箭头连接符 19"/>
          <p:cNvCxnSpPr>
            <a:stCxn id="21" idx="6"/>
          </p:cNvCxnSpPr>
          <p:nvPr/>
        </p:nvCxnSpPr>
        <p:spPr bwMode="auto">
          <a:xfrm>
            <a:off x="2000544" y="2933996"/>
            <a:ext cx="1656000" cy="275786"/>
          </a:xfrm>
          <a:prstGeom prst="straightConnector1">
            <a:avLst/>
          </a:prstGeom>
          <a:solidFill>
            <a:schemeClr val="accent1"/>
          </a:solidFill>
          <a:ln w="38100" cap="flat" cmpd="sng" algn="ctr">
            <a:solidFill>
              <a:srgbClr val="FF33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直接箭头连接符 21"/>
          <p:cNvCxnSpPr>
            <a:stCxn id="29" idx="6"/>
          </p:cNvCxnSpPr>
          <p:nvPr/>
        </p:nvCxnSpPr>
        <p:spPr bwMode="auto">
          <a:xfrm flipV="1">
            <a:off x="2000545" y="4579800"/>
            <a:ext cx="1656000" cy="109290"/>
          </a:xfrm>
          <a:prstGeom prst="straightConnector1">
            <a:avLst/>
          </a:prstGeom>
          <a:solidFill>
            <a:schemeClr val="accent1"/>
          </a:solidFill>
          <a:ln w="38100" cap="flat" cmpd="sng" algn="ctr">
            <a:solidFill>
              <a:srgbClr val="FF33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直接箭头连接符 23"/>
          <p:cNvCxnSpPr>
            <a:stCxn id="29" idx="6"/>
          </p:cNvCxnSpPr>
          <p:nvPr/>
        </p:nvCxnSpPr>
        <p:spPr bwMode="auto">
          <a:xfrm>
            <a:off x="2000545" y="4689090"/>
            <a:ext cx="1656000" cy="619383"/>
          </a:xfrm>
          <a:prstGeom prst="straightConnector1">
            <a:avLst/>
          </a:prstGeom>
          <a:solidFill>
            <a:schemeClr val="accent1"/>
          </a:solidFill>
          <a:ln w="38100" cap="flat" cmpd="sng" algn="ctr">
            <a:solidFill>
              <a:srgbClr val="FF33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6" name="直接箭头连接符 25"/>
          <p:cNvCxnSpPr>
            <a:stCxn id="30" idx="6"/>
          </p:cNvCxnSpPr>
          <p:nvPr/>
        </p:nvCxnSpPr>
        <p:spPr bwMode="auto">
          <a:xfrm>
            <a:off x="1821600" y="5319261"/>
            <a:ext cx="1836000" cy="675024"/>
          </a:xfrm>
          <a:prstGeom prst="straightConnector1">
            <a:avLst/>
          </a:prstGeom>
          <a:solidFill>
            <a:schemeClr val="accent1"/>
          </a:solidFill>
          <a:ln w="38100" cap="flat" cmpd="sng" algn="ctr">
            <a:solidFill>
              <a:srgbClr val="FF33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箭头连接符 38">
            <a:extLst>
              <a:ext uri="{FF2B5EF4-FFF2-40B4-BE49-F238E27FC236}">
                <a16:creationId xmlns:a16="http://schemas.microsoft.com/office/drawing/2014/main" id="{CC46A663-67B5-4DFE-9C90-9BAEAE6ADF48}"/>
              </a:ext>
            </a:extLst>
          </p:cNvPr>
          <p:cNvCxnSpPr>
            <a:stCxn id="27" idx="6"/>
            <a:endCxn id="16388" idx="1"/>
          </p:cNvCxnSpPr>
          <p:nvPr/>
        </p:nvCxnSpPr>
        <p:spPr bwMode="auto">
          <a:xfrm flipV="1">
            <a:off x="1821600" y="3902934"/>
            <a:ext cx="1799125" cy="201192"/>
          </a:xfrm>
          <a:prstGeom prst="straightConnector1">
            <a:avLst/>
          </a:prstGeom>
          <a:solidFill>
            <a:schemeClr val="accent1"/>
          </a:solidFill>
          <a:ln w="38100" cap="flat" cmpd="sng" algn="ctr">
            <a:solidFill>
              <a:srgbClr val="FF33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直接箭头连接符 41">
            <a:extLst>
              <a:ext uri="{FF2B5EF4-FFF2-40B4-BE49-F238E27FC236}">
                <a16:creationId xmlns:a16="http://schemas.microsoft.com/office/drawing/2014/main" id="{1B36572B-7A88-408D-B9EC-14B8997E5F5E}"/>
              </a:ext>
            </a:extLst>
          </p:cNvPr>
          <p:cNvCxnSpPr>
            <a:stCxn id="33" idx="6"/>
            <a:endCxn id="16388" idx="1"/>
          </p:cNvCxnSpPr>
          <p:nvPr/>
        </p:nvCxnSpPr>
        <p:spPr bwMode="auto">
          <a:xfrm flipV="1">
            <a:off x="1908000" y="3902934"/>
            <a:ext cx="1712725" cy="2001392"/>
          </a:xfrm>
          <a:prstGeom prst="straightConnector1">
            <a:avLst/>
          </a:prstGeom>
          <a:solidFill>
            <a:schemeClr val="accent1"/>
          </a:solidFill>
          <a:ln w="38100" cap="flat" cmpd="sng" algn="ctr">
            <a:solidFill>
              <a:srgbClr val="FF33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6" name="直接箭头连接符 55">
            <a:extLst>
              <a:ext uri="{FF2B5EF4-FFF2-40B4-BE49-F238E27FC236}">
                <a16:creationId xmlns:a16="http://schemas.microsoft.com/office/drawing/2014/main" id="{D8EB0E42-31B6-48BA-8B18-03C0BA284596}"/>
              </a:ext>
            </a:extLst>
          </p:cNvPr>
          <p:cNvCxnSpPr>
            <a:stCxn id="33" idx="6"/>
          </p:cNvCxnSpPr>
          <p:nvPr/>
        </p:nvCxnSpPr>
        <p:spPr bwMode="auto">
          <a:xfrm flipV="1">
            <a:off x="1908000" y="5336344"/>
            <a:ext cx="1764000" cy="567982"/>
          </a:xfrm>
          <a:prstGeom prst="straightConnector1">
            <a:avLst/>
          </a:prstGeom>
          <a:solidFill>
            <a:schemeClr val="accent1"/>
          </a:solidFill>
          <a:ln w="38100" cap="flat" cmpd="sng" algn="ctr">
            <a:solidFill>
              <a:srgbClr val="FF3300"/>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箭头连接符 17"/>
          <p:cNvCxnSpPr>
            <a:stCxn id="23" idx="6"/>
          </p:cNvCxnSpPr>
          <p:nvPr/>
        </p:nvCxnSpPr>
        <p:spPr bwMode="auto">
          <a:xfrm flipV="1">
            <a:off x="1748505" y="1863010"/>
            <a:ext cx="1908000" cy="1655950"/>
          </a:xfrm>
          <a:prstGeom prst="straightConnector1">
            <a:avLst/>
          </a:prstGeom>
          <a:solidFill>
            <a:schemeClr val="accent1"/>
          </a:solidFill>
          <a:ln w="38100" cap="flat" cmpd="sng" algn="ctr">
            <a:solidFill>
              <a:srgbClr val="0000FF"/>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直接箭头连接符 24">
            <a:extLst>
              <a:ext uri="{FF2B5EF4-FFF2-40B4-BE49-F238E27FC236}">
                <a16:creationId xmlns:a16="http://schemas.microsoft.com/office/drawing/2014/main" id="{6D3C8126-F3D2-4A39-B6DE-4904DB4C6DF3}"/>
              </a:ext>
            </a:extLst>
          </p:cNvPr>
          <p:cNvCxnSpPr>
            <a:stCxn id="23" idx="6"/>
          </p:cNvCxnSpPr>
          <p:nvPr/>
        </p:nvCxnSpPr>
        <p:spPr bwMode="auto">
          <a:xfrm flipV="1">
            <a:off x="1748505" y="2573905"/>
            <a:ext cx="1908000" cy="945055"/>
          </a:xfrm>
          <a:prstGeom prst="straightConnector1">
            <a:avLst/>
          </a:prstGeom>
          <a:solidFill>
            <a:schemeClr val="accent1"/>
          </a:solidFill>
          <a:ln w="38100" cap="flat" cmpd="sng" algn="ctr">
            <a:solidFill>
              <a:srgbClr val="0000FF"/>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直接箭头连接符 27">
            <a:extLst>
              <a:ext uri="{FF2B5EF4-FFF2-40B4-BE49-F238E27FC236}">
                <a16:creationId xmlns:a16="http://schemas.microsoft.com/office/drawing/2014/main" id="{F2401AB4-8441-454F-AF5D-9803DA4B5740}"/>
              </a:ext>
            </a:extLst>
          </p:cNvPr>
          <p:cNvCxnSpPr>
            <a:stCxn id="23" idx="6"/>
          </p:cNvCxnSpPr>
          <p:nvPr/>
        </p:nvCxnSpPr>
        <p:spPr bwMode="auto">
          <a:xfrm flipV="1">
            <a:off x="1748505" y="3248980"/>
            <a:ext cx="1908000" cy="269980"/>
          </a:xfrm>
          <a:prstGeom prst="straightConnector1">
            <a:avLst/>
          </a:prstGeom>
          <a:solidFill>
            <a:schemeClr val="accent1"/>
          </a:solidFill>
          <a:ln w="38100" cap="flat" cmpd="sng" algn="ctr">
            <a:solidFill>
              <a:srgbClr val="0000FF"/>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直接箭头连接符 34">
            <a:extLst>
              <a:ext uri="{FF2B5EF4-FFF2-40B4-BE49-F238E27FC236}">
                <a16:creationId xmlns:a16="http://schemas.microsoft.com/office/drawing/2014/main" id="{B59FDACC-AAB9-4095-B72C-8C0A246643C4}"/>
              </a:ext>
            </a:extLst>
          </p:cNvPr>
          <p:cNvCxnSpPr>
            <a:stCxn id="23" idx="6"/>
            <a:endCxn id="16388" idx="1"/>
          </p:cNvCxnSpPr>
          <p:nvPr/>
        </p:nvCxnSpPr>
        <p:spPr bwMode="auto">
          <a:xfrm>
            <a:off x="1748505" y="3518960"/>
            <a:ext cx="1872220" cy="383974"/>
          </a:xfrm>
          <a:prstGeom prst="straightConnector1">
            <a:avLst/>
          </a:prstGeom>
          <a:solidFill>
            <a:schemeClr val="accent1"/>
          </a:solidFill>
          <a:ln w="38100" cap="flat" cmpd="sng" algn="ctr">
            <a:solidFill>
              <a:srgbClr val="0000FF"/>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直接箭头连接符 31">
            <a:extLst>
              <a:ext uri="{FF2B5EF4-FFF2-40B4-BE49-F238E27FC236}">
                <a16:creationId xmlns:a16="http://schemas.microsoft.com/office/drawing/2014/main" id="{983E0157-27FC-4AEA-A9D2-A65AA65060E4}"/>
              </a:ext>
            </a:extLst>
          </p:cNvPr>
          <p:cNvCxnSpPr>
            <a:stCxn id="23" idx="6"/>
          </p:cNvCxnSpPr>
          <p:nvPr/>
        </p:nvCxnSpPr>
        <p:spPr bwMode="auto">
          <a:xfrm>
            <a:off x="1748505" y="3518960"/>
            <a:ext cx="1908000" cy="998701"/>
          </a:xfrm>
          <a:prstGeom prst="straightConnector1">
            <a:avLst/>
          </a:prstGeom>
          <a:solidFill>
            <a:schemeClr val="accent1"/>
          </a:solidFill>
          <a:ln w="38100" cap="flat" cmpd="sng" algn="ctr">
            <a:solidFill>
              <a:srgbClr val="0000FF"/>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直接箭头连接符 33">
            <a:extLst>
              <a:ext uri="{FF2B5EF4-FFF2-40B4-BE49-F238E27FC236}">
                <a16:creationId xmlns:a16="http://schemas.microsoft.com/office/drawing/2014/main" id="{47A2A667-AD3B-4301-AD67-965F701B6213}"/>
              </a:ext>
            </a:extLst>
          </p:cNvPr>
          <p:cNvCxnSpPr>
            <a:stCxn id="23" idx="6"/>
          </p:cNvCxnSpPr>
          <p:nvPr/>
        </p:nvCxnSpPr>
        <p:spPr bwMode="auto">
          <a:xfrm>
            <a:off x="1748504" y="3518960"/>
            <a:ext cx="1908000" cy="1727374"/>
          </a:xfrm>
          <a:prstGeom prst="straightConnector1">
            <a:avLst/>
          </a:prstGeom>
          <a:solidFill>
            <a:schemeClr val="accent1"/>
          </a:solidFill>
          <a:ln w="38100" cap="flat" cmpd="sng" algn="ctr">
            <a:solidFill>
              <a:srgbClr val="0000FF"/>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直接箭头连接符 37">
            <a:extLst>
              <a:ext uri="{FF2B5EF4-FFF2-40B4-BE49-F238E27FC236}">
                <a16:creationId xmlns:a16="http://schemas.microsoft.com/office/drawing/2014/main" id="{4C8BB821-F4BF-4B9B-BB78-29E9D80059FE}"/>
              </a:ext>
            </a:extLst>
          </p:cNvPr>
          <p:cNvCxnSpPr>
            <a:stCxn id="23" idx="6"/>
          </p:cNvCxnSpPr>
          <p:nvPr/>
        </p:nvCxnSpPr>
        <p:spPr bwMode="auto">
          <a:xfrm>
            <a:off x="1748504" y="3518960"/>
            <a:ext cx="1908000" cy="2436127"/>
          </a:xfrm>
          <a:prstGeom prst="straightConnector1">
            <a:avLst/>
          </a:prstGeom>
          <a:solidFill>
            <a:schemeClr val="accent1"/>
          </a:solidFill>
          <a:ln w="38100" cap="flat" cmpd="sng" algn="ctr">
            <a:solidFill>
              <a:srgbClr val="0000FF"/>
            </a:solidFill>
            <a:prstDash val="solid"/>
            <a:round/>
            <a:headEnd type="oval"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6398" name="组合 16397">
            <a:extLst>
              <a:ext uri="{FF2B5EF4-FFF2-40B4-BE49-F238E27FC236}">
                <a16:creationId xmlns:a16="http://schemas.microsoft.com/office/drawing/2014/main" id="{FA3B8067-2C1C-5A85-ACE1-45A36631EEE5}"/>
              </a:ext>
            </a:extLst>
          </p:cNvPr>
          <p:cNvGrpSpPr/>
          <p:nvPr/>
        </p:nvGrpSpPr>
        <p:grpSpPr>
          <a:xfrm>
            <a:off x="5222931" y="1538790"/>
            <a:ext cx="4307794" cy="461665"/>
            <a:chOff x="5222931" y="1538790"/>
            <a:chExt cx="4307794" cy="461665"/>
          </a:xfrm>
        </p:grpSpPr>
        <p:sp>
          <p:nvSpPr>
            <p:cNvPr id="6" name="TextBox 5"/>
            <p:cNvSpPr txBox="1"/>
            <p:nvPr/>
          </p:nvSpPr>
          <p:spPr>
            <a:xfrm>
              <a:off x="7266131" y="1538790"/>
              <a:ext cx="2264594" cy="461665"/>
            </a:xfrm>
            <a:prstGeom prst="rect">
              <a:avLst/>
            </a:prstGeom>
            <a:solidFill>
              <a:srgbClr val="FFFF00"/>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non-preemptive</a:t>
              </a:r>
              <a:endParaRPr lang="zh-CN" altLang="en-US" sz="2400" b="1" dirty="0">
                <a:latin typeface="Times New Roman" panose="02020603050405020304" pitchFamily="18" charset="0"/>
                <a:cs typeface="Times New Roman" panose="02020603050405020304" pitchFamily="18" charset="0"/>
              </a:endParaRPr>
            </a:p>
          </p:txBody>
        </p:sp>
        <p:cxnSp>
          <p:nvCxnSpPr>
            <p:cNvPr id="41" name="直接连接符 40">
              <a:extLst>
                <a:ext uri="{FF2B5EF4-FFF2-40B4-BE49-F238E27FC236}">
                  <a16:creationId xmlns:a16="http://schemas.microsoft.com/office/drawing/2014/main" id="{816E5E4E-B66E-DB60-2FD9-FC4E6A4C403F}"/>
                </a:ext>
              </a:extLst>
            </p:cNvPr>
            <p:cNvCxnSpPr>
              <a:cxnSpLocks/>
              <a:endCxn id="6" idx="1"/>
            </p:cNvCxnSpPr>
            <p:nvPr/>
          </p:nvCxnSpPr>
          <p:spPr bwMode="auto">
            <a:xfrm>
              <a:off x="5222931" y="1769623"/>
              <a:ext cx="2043200"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399" name="组合 16398">
            <a:extLst>
              <a:ext uri="{FF2B5EF4-FFF2-40B4-BE49-F238E27FC236}">
                <a16:creationId xmlns:a16="http://schemas.microsoft.com/office/drawing/2014/main" id="{0A7FE3AA-26F9-AD3A-29A7-42AEC5009AB2}"/>
              </a:ext>
            </a:extLst>
          </p:cNvPr>
          <p:cNvGrpSpPr/>
          <p:nvPr/>
        </p:nvGrpSpPr>
        <p:grpSpPr>
          <a:xfrm>
            <a:off x="5195900" y="2215238"/>
            <a:ext cx="4320482" cy="461665"/>
            <a:chOff x="5195900" y="2215238"/>
            <a:chExt cx="4320482" cy="461665"/>
          </a:xfrm>
        </p:grpSpPr>
        <p:sp>
          <p:nvSpPr>
            <p:cNvPr id="13" name="TextBox 12"/>
            <p:cNvSpPr txBox="1"/>
            <p:nvPr/>
          </p:nvSpPr>
          <p:spPr>
            <a:xfrm>
              <a:off x="7266131" y="2215238"/>
              <a:ext cx="2250251" cy="461665"/>
            </a:xfrm>
            <a:prstGeom prst="rect">
              <a:avLst/>
            </a:prstGeom>
            <a:solidFill>
              <a:srgbClr val="FFFF00"/>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non-preemptive</a:t>
              </a:r>
              <a:endParaRPr lang="zh-CN" altLang="en-US" sz="2400" b="1" dirty="0">
                <a:latin typeface="Times New Roman" panose="02020603050405020304" pitchFamily="18" charset="0"/>
                <a:cs typeface="Times New Roman" panose="02020603050405020304" pitchFamily="18" charset="0"/>
              </a:endParaRPr>
            </a:p>
          </p:txBody>
        </p:sp>
        <p:cxnSp>
          <p:nvCxnSpPr>
            <p:cNvPr id="43" name="直接连接符 42">
              <a:extLst>
                <a:ext uri="{FF2B5EF4-FFF2-40B4-BE49-F238E27FC236}">
                  <a16:creationId xmlns:a16="http://schemas.microsoft.com/office/drawing/2014/main" id="{64834514-57B9-AE4E-0422-2FE4C075977B}"/>
                </a:ext>
              </a:extLst>
            </p:cNvPr>
            <p:cNvCxnSpPr>
              <a:cxnSpLocks/>
              <a:endCxn id="13" idx="1"/>
            </p:cNvCxnSpPr>
            <p:nvPr/>
          </p:nvCxnSpPr>
          <p:spPr bwMode="auto">
            <a:xfrm>
              <a:off x="5195900" y="2438890"/>
              <a:ext cx="2070231" cy="7181"/>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400" name="组合 16399">
            <a:extLst>
              <a:ext uri="{FF2B5EF4-FFF2-40B4-BE49-F238E27FC236}">
                <a16:creationId xmlns:a16="http://schemas.microsoft.com/office/drawing/2014/main" id="{93EF93D5-BF2B-C395-3883-4158507E0523}"/>
              </a:ext>
            </a:extLst>
          </p:cNvPr>
          <p:cNvGrpSpPr/>
          <p:nvPr/>
        </p:nvGrpSpPr>
        <p:grpSpPr>
          <a:xfrm>
            <a:off x="9516380" y="2213865"/>
            <a:ext cx="2435619" cy="461665"/>
            <a:chOff x="9438670" y="2213865"/>
            <a:chExt cx="2102819" cy="461665"/>
          </a:xfrm>
        </p:grpSpPr>
        <p:sp>
          <p:nvSpPr>
            <p:cNvPr id="12" name="TextBox 11"/>
            <p:cNvSpPr txBox="1"/>
            <p:nvPr/>
          </p:nvSpPr>
          <p:spPr>
            <a:xfrm>
              <a:off x="10103931" y="2213865"/>
              <a:ext cx="1437558" cy="461665"/>
            </a:xfrm>
            <a:prstGeom prst="rect">
              <a:avLst/>
            </a:prstGeom>
            <a:solidFill>
              <a:srgbClr val="00FFFF"/>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preemptive</a:t>
              </a:r>
              <a:endParaRPr lang="zh-CN" altLang="en-US" sz="2400" b="1" dirty="0">
                <a:latin typeface="Times New Roman" panose="02020603050405020304" pitchFamily="18" charset="0"/>
                <a:cs typeface="Times New Roman" panose="02020603050405020304" pitchFamily="18" charset="0"/>
              </a:endParaRPr>
            </a:p>
          </p:txBody>
        </p:sp>
        <p:cxnSp>
          <p:nvCxnSpPr>
            <p:cNvPr id="44" name="直接连接符 43">
              <a:extLst>
                <a:ext uri="{FF2B5EF4-FFF2-40B4-BE49-F238E27FC236}">
                  <a16:creationId xmlns:a16="http://schemas.microsoft.com/office/drawing/2014/main" id="{06C7A055-6620-EEA2-D700-50C66646B193}"/>
                </a:ext>
              </a:extLst>
            </p:cNvPr>
            <p:cNvCxnSpPr>
              <a:cxnSpLocks/>
              <a:stCxn id="13" idx="3"/>
              <a:endCxn id="12" idx="1"/>
            </p:cNvCxnSpPr>
            <p:nvPr/>
          </p:nvCxnSpPr>
          <p:spPr bwMode="auto">
            <a:xfrm flipV="1">
              <a:off x="9438670" y="2444698"/>
              <a:ext cx="665261" cy="1373"/>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401" name="组合 16400">
            <a:extLst>
              <a:ext uri="{FF2B5EF4-FFF2-40B4-BE49-F238E27FC236}">
                <a16:creationId xmlns:a16="http://schemas.microsoft.com/office/drawing/2014/main" id="{02960613-7537-7479-099F-61CAA378AD7B}"/>
              </a:ext>
            </a:extLst>
          </p:cNvPr>
          <p:cNvGrpSpPr/>
          <p:nvPr/>
        </p:nvGrpSpPr>
        <p:grpSpPr>
          <a:xfrm>
            <a:off x="6816080" y="2978950"/>
            <a:ext cx="2714646" cy="461665"/>
            <a:chOff x="6996100" y="2978950"/>
            <a:chExt cx="2714646" cy="461665"/>
          </a:xfrm>
        </p:grpSpPr>
        <p:sp>
          <p:nvSpPr>
            <p:cNvPr id="11" name="TextBox 10"/>
            <p:cNvSpPr txBox="1"/>
            <p:nvPr/>
          </p:nvSpPr>
          <p:spPr>
            <a:xfrm>
              <a:off x="7446152" y="2978950"/>
              <a:ext cx="2264594" cy="461665"/>
            </a:xfrm>
            <a:prstGeom prst="rect">
              <a:avLst/>
            </a:prstGeom>
            <a:solidFill>
              <a:srgbClr val="FFFF00"/>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non-preemptive</a:t>
              </a:r>
              <a:endParaRPr lang="zh-CN" altLang="en-US" sz="2400" b="1" dirty="0">
                <a:latin typeface="Times New Roman" panose="02020603050405020304" pitchFamily="18" charset="0"/>
                <a:cs typeface="Times New Roman" panose="02020603050405020304" pitchFamily="18" charset="0"/>
              </a:endParaRPr>
            </a:p>
          </p:txBody>
        </p:sp>
        <p:cxnSp>
          <p:nvCxnSpPr>
            <p:cNvPr id="48" name="直接连接符 47">
              <a:extLst>
                <a:ext uri="{FF2B5EF4-FFF2-40B4-BE49-F238E27FC236}">
                  <a16:creationId xmlns:a16="http://schemas.microsoft.com/office/drawing/2014/main" id="{3F00528B-3A32-DD02-9AAD-5417F85586E1}"/>
                </a:ext>
              </a:extLst>
            </p:cNvPr>
            <p:cNvCxnSpPr>
              <a:cxnSpLocks/>
              <a:endCxn id="11" idx="1"/>
            </p:cNvCxnSpPr>
            <p:nvPr/>
          </p:nvCxnSpPr>
          <p:spPr bwMode="auto">
            <a:xfrm>
              <a:off x="6996100" y="3209783"/>
              <a:ext cx="450052"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402" name="组合 16401">
            <a:extLst>
              <a:ext uri="{FF2B5EF4-FFF2-40B4-BE49-F238E27FC236}">
                <a16:creationId xmlns:a16="http://schemas.microsoft.com/office/drawing/2014/main" id="{CBC9EB69-6BBC-8A2C-9BFB-6B7788FEEA54}"/>
              </a:ext>
            </a:extLst>
          </p:cNvPr>
          <p:cNvGrpSpPr/>
          <p:nvPr/>
        </p:nvGrpSpPr>
        <p:grpSpPr>
          <a:xfrm>
            <a:off x="9530726" y="2978950"/>
            <a:ext cx="2421273" cy="461665"/>
            <a:chOff x="9530726" y="2978950"/>
            <a:chExt cx="2421273" cy="461665"/>
          </a:xfrm>
        </p:grpSpPr>
        <p:sp>
          <p:nvSpPr>
            <p:cNvPr id="10" name="TextBox 9"/>
            <p:cNvSpPr txBox="1"/>
            <p:nvPr/>
          </p:nvSpPr>
          <p:spPr>
            <a:xfrm>
              <a:off x="10286928" y="2978950"/>
              <a:ext cx="1665071" cy="461665"/>
            </a:xfrm>
            <a:prstGeom prst="rect">
              <a:avLst/>
            </a:prstGeom>
            <a:solidFill>
              <a:srgbClr val="00FFFF"/>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preemptive</a:t>
              </a:r>
              <a:endParaRPr lang="zh-CN" altLang="en-US" sz="2400" b="1" dirty="0">
                <a:latin typeface="Times New Roman" panose="02020603050405020304" pitchFamily="18" charset="0"/>
                <a:cs typeface="Times New Roman" panose="02020603050405020304" pitchFamily="18" charset="0"/>
              </a:endParaRPr>
            </a:p>
          </p:txBody>
        </p:sp>
        <p:cxnSp>
          <p:nvCxnSpPr>
            <p:cNvPr id="51" name="直接连接符 50">
              <a:extLst>
                <a:ext uri="{FF2B5EF4-FFF2-40B4-BE49-F238E27FC236}">
                  <a16:creationId xmlns:a16="http://schemas.microsoft.com/office/drawing/2014/main" id="{01A4EF6A-CA90-87C9-C404-18FD1C3ABA14}"/>
                </a:ext>
              </a:extLst>
            </p:cNvPr>
            <p:cNvCxnSpPr>
              <a:cxnSpLocks/>
              <a:stCxn id="11" idx="3"/>
              <a:endCxn id="10" idx="1"/>
            </p:cNvCxnSpPr>
            <p:nvPr/>
          </p:nvCxnSpPr>
          <p:spPr bwMode="auto">
            <a:xfrm>
              <a:off x="9530726" y="3209783"/>
              <a:ext cx="756202"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403" name="组合 16402">
            <a:extLst>
              <a:ext uri="{FF2B5EF4-FFF2-40B4-BE49-F238E27FC236}">
                <a16:creationId xmlns:a16="http://schemas.microsoft.com/office/drawing/2014/main" id="{8B04811B-BF35-D3F7-7820-09C6DCD5CFBE}"/>
              </a:ext>
            </a:extLst>
          </p:cNvPr>
          <p:cNvGrpSpPr/>
          <p:nvPr/>
        </p:nvGrpSpPr>
        <p:grpSpPr>
          <a:xfrm>
            <a:off x="5207059" y="3654025"/>
            <a:ext cx="6744939" cy="461665"/>
            <a:chOff x="5207059" y="3654025"/>
            <a:chExt cx="6744939" cy="461665"/>
          </a:xfrm>
        </p:grpSpPr>
        <p:sp>
          <p:nvSpPr>
            <p:cNvPr id="14" name="TextBox 13"/>
            <p:cNvSpPr txBox="1"/>
            <p:nvPr/>
          </p:nvSpPr>
          <p:spPr>
            <a:xfrm>
              <a:off x="10283999" y="3654025"/>
              <a:ext cx="1667999" cy="461665"/>
            </a:xfrm>
            <a:prstGeom prst="rect">
              <a:avLst/>
            </a:prstGeom>
            <a:solidFill>
              <a:srgbClr val="00FFFF"/>
            </a:solidFill>
          </p:spPr>
          <p:txBody>
            <a:bodyPr wrap="square" rtlCol="0">
              <a:spAutoFit/>
            </a:bodyPr>
            <a:lstStyle>
              <a:defPPr>
                <a:defRPr lang="zh-CN"/>
              </a:defPPr>
              <a:lvl1pPr>
                <a:defRPr b="1"/>
              </a:lvl1pPr>
            </a:lstStyle>
            <a:p>
              <a:r>
                <a:rPr lang="en-US" altLang="zh-CN" sz="2400" b="1" dirty="0">
                  <a:latin typeface="Times New Roman" panose="02020603050405020304" pitchFamily="18" charset="0"/>
                  <a:cs typeface="Times New Roman" panose="02020603050405020304" pitchFamily="18" charset="0"/>
                </a:rPr>
                <a:t>preemptive</a:t>
              </a:r>
              <a:endParaRPr lang="zh-CN" altLang="en-US" sz="2400" b="1" dirty="0">
                <a:latin typeface="Times New Roman" panose="02020603050405020304" pitchFamily="18" charset="0"/>
                <a:cs typeface="Times New Roman" panose="02020603050405020304" pitchFamily="18" charset="0"/>
              </a:endParaRPr>
            </a:p>
          </p:txBody>
        </p:sp>
        <p:cxnSp>
          <p:nvCxnSpPr>
            <p:cNvPr id="54" name="直接连接符 53">
              <a:extLst>
                <a:ext uri="{FF2B5EF4-FFF2-40B4-BE49-F238E27FC236}">
                  <a16:creationId xmlns:a16="http://schemas.microsoft.com/office/drawing/2014/main" id="{4ABD6534-329A-6DD2-CAEF-12FA61F0D40B}"/>
                </a:ext>
              </a:extLst>
            </p:cNvPr>
            <p:cNvCxnSpPr>
              <a:cxnSpLocks/>
              <a:endCxn id="14" idx="1"/>
            </p:cNvCxnSpPr>
            <p:nvPr/>
          </p:nvCxnSpPr>
          <p:spPr bwMode="auto">
            <a:xfrm>
              <a:off x="5207059" y="3884858"/>
              <a:ext cx="5076940"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404" name="组合 16403">
            <a:extLst>
              <a:ext uri="{FF2B5EF4-FFF2-40B4-BE49-F238E27FC236}">
                <a16:creationId xmlns:a16="http://schemas.microsoft.com/office/drawing/2014/main" id="{568F27A0-CF67-ADA3-2EF4-3994D57EF709}"/>
              </a:ext>
            </a:extLst>
          </p:cNvPr>
          <p:cNvGrpSpPr/>
          <p:nvPr/>
        </p:nvGrpSpPr>
        <p:grpSpPr>
          <a:xfrm>
            <a:off x="8211235" y="4374105"/>
            <a:ext cx="3740763" cy="461665"/>
            <a:chOff x="8211235" y="4374105"/>
            <a:chExt cx="3740763" cy="461665"/>
          </a:xfrm>
        </p:grpSpPr>
        <p:sp>
          <p:nvSpPr>
            <p:cNvPr id="16" name="TextBox 15"/>
            <p:cNvSpPr txBox="1"/>
            <p:nvPr/>
          </p:nvSpPr>
          <p:spPr>
            <a:xfrm>
              <a:off x="10283999" y="4374105"/>
              <a:ext cx="1667999" cy="461665"/>
            </a:xfrm>
            <a:prstGeom prst="rect">
              <a:avLst/>
            </a:prstGeom>
            <a:solidFill>
              <a:srgbClr val="00FFFF"/>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preemptive</a:t>
              </a:r>
              <a:endParaRPr lang="zh-CN" altLang="en-US" sz="2400" b="1" dirty="0">
                <a:latin typeface="Times New Roman" panose="02020603050405020304" pitchFamily="18" charset="0"/>
                <a:cs typeface="Times New Roman" panose="02020603050405020304" pitchFamily="18" charset="0"/>
              </a:endParaRPr>
            </a:p>
          </p:txBody>
        </p:sp>
        <p:cxnSp>
          <p:nvCxnSpPr>
            <p:cNvPr id="61" name="直接连接符 60">
              <a:extLst>
                <a:ext uri="{FF2B5EF4-FFF2-40B4-BE49-F238E27FC236}">
                  <a16:creationId xmlns:a16="http://schemas.microsoft.com/office/drawing/2014/main" id="{BFCEE3F5-D960-6F8D-8707-CE3007CFA7A0}"/>
                </a:ext>
              </a:extLst>
            </p:cNvPr>
            <p:cNvCxnSpPr>
              <a:cxnSpLocks/>
              <a:endCxn id="16" idx="1"/>
            </p:cNvCxnSpPr>
            <p:nvPr/>
          </p:nvCxnSpPr>
          <p:spPr bwMode="auto">
            <a:xfrm>
              <a:off x="8211235" y="4604938"/>
              <a:ext cx="2072764"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405" name="组合 16404">
            <a:extLst>
              <a:ext uri="{FF2B5EF4-FFF2-40B4-BE49-F238E27FC236}">
                <a16:creationId xmlns:a16="http://schemas.microsoft.com/office/drawing/2014/main" id="{E9F34246-A763-DB7A-D5EA-88665FFCB871}"/>
              </a:ext>
            </a:extLst>
          </p:cNvPr>
          <p:cNvGrpSpPr/>
          <p:nvPr/>
        </p:nvGrpSpPr>
        <p:grpSpPr>
          <a:xfrm>
            <a:off x="9336358" y="5096919"/>
            <a:ext cx="2615640" cy="461665"/>
            <a:chOff x="9336358" y="5096919"/>
            <a:chExt cx="2615640" cy="461665"/>
          </a:xfrm>
        </p:grpSpPr>
        <p:sp>
          <p:nvSpPr>
            <p:cNvPr id="17" name="TextBox 16"/>
            <p:cNvSpPr txBox="1"/>
            <p:nvPr/>
          </p:nvSpPr>
          <p:spPr>
            <a:xfrm>
              <a:off x="10283999" y="5096919"/>
              <a:ext cx="1667999" cy="461665"/>
            </a:xfrm>
            <a:prstGeom prst="rect">
              <a:avLst/>
            </a:prstGeom>
            <a:solidFill>
              <a:srgbClr val="00FFFF"/>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preemptive</a:t>
              </a:r>
              <a:endParaRPr lang="zh-CN" altLang="en-US" sz="2400" b="1" dirty="0">
                <a:latin typeface="Times New Roman" panose="02020603050405020304" pitchFamily="18" charset="0"/>
                <a:cs typeface="Times New Roman" panose="02020603050405020304" pitchFamily="18" charset="0"/>
              </a:endParaRPr>
            </a:p>
          </p:txBody>
        </p:sp>
        <p:cxnSp>
          <p:nvCxnSpPr>
            <p:cNvPr id="16384" name="直接连接符 16383">
              <a:extLst>
                <a:ext uri="{FF2B5EF4-FFF2-40B4-BE49-F238E27FC236}">
                  <a16:creationId xmlns:a16="http://schemas.microsoft.com/office/drawing/2014/main" id="{9D43274E-BA46-469B-83B8-95C1FA122A5C}"/>
                </a:ext>
              </a:extLst>
            </p:cNvPr>
            <p:cNvCxnSpPr>
              <a:cxnSpLocks/>
              <a:endCxn id="17" idx="1"/>
            </p:cNvCxnSpPr>
            <p:nvPr/>
          </p:nvCxnSpPr>
          <p:spPr bwMode="auto">
            <a:xfrm>
              <a:off x="9336358" y="5327752"/>
              <a:ext cx="947641" cy="0"/>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6406" name="组合 16405">
            <a:extLst>
              <a:ext uri="{FF2B5EF4-FFF2-40B4-BE49-F238E27FC236}">
                <a16:creationId xmlns:a16="http://schemas.microsoft.com/office/drawing/2014/main" id="{D51655CC-6EB8-2434-9BC5-1E3C7F3717E4}"/>
              </a:ext>
            </a:extLst>
          </p:cNvPr>
          <p:cNvGrpSpPr/>
          <p:nvPr/>
        </p:nvGrpSpPr>
        <p:grpSpPr>
          <a:xfrm>
            <a:off x="5207059" y="5769260"/>
            <a:ext cx="4323667" cy="461665"/>
            <a:chOff x="5207059" y="5769260"/>
            <a:chExt cx="4323667" cy="461665"/>
          </a:xfrm>
        </p:grpSpPr>
        <p:sp>
          <p:nvSpPr>
            <p:cNvPr id="15" name="TextBox 14"/>
            <p:cNvSpPr txBox="1"/>
            <p:nvPr/>
          </p:nvSpPr>
          <p:spPr>
            <a:xfrm>
              <a:off x="7266132" y="5769260"/>
              <a:ext cx="2264594" cy="461665"/>
            </a:xfrm>
            <a:prstGeom prst="rect">
              <a:avLst/>
            </a:prstGeom>
            <a:solidFill>
              <a:srgbClr val="FFFF00"/>
            </a:solidFill>
          </p:spPr>
          <p:txBody>
            <a:bodyPr wrap="square" rtlCol="0">
              <a:spAutoFit/>
            </a:bodyPr>
            <a:lstStyle/>
            <a:p>
              <a:r>
                <a:rPr lang="en-US" altLang="zh-CN" sz="2400" b="1" dirty="0">
                  <a:latin typeface="Times New Roman" panose="02020603050405020304" pitchFamily="18" charset="0"/>
                  <a:cs typeface="Times New Roman" panose="02020603050405020304" pitchFamily="18" charset="0"/>
                </a:rPr>
                <a:t>non-preemptive</a:t>
              </a:r>
              <a:endParaRPr lang="zh-CN" altLang="en-US" sz="2400" b="1" dirty="0">
                <a:latin typeface="Times New Roman" panose="02020603050405020304" pitchFamily="18" charset="0"/>
                <a:cs typeface="Times New Roman" panose="02020603050405020304" pitchFamily="18" charset="0"/>
              </a:endParaRPr>
            </a:p>
          </p:txBody>
        </p:sp>
        <p:cxnSp>
          <p:nvCxnSpPr>
            <p:cNvPr id="16391" name="直接连接符 16390">
              <a:extLst>
                <a:ext uri="{FF2B5EF4-FFF2-40B4-BE49-F238E27FC236}">
                  <a16:creationId xmlns:a16="http://schemas.microsoft.com/office/drawing/2014/main" id="{8178D6BD-2C17-3961-E32C-2F953D8DAB15}"/>
                </a:ext>
              </a:extLst>
            </p:cNvPr>
            <p:cNvCxnSpPr>
              <a:cxnSpLocks/>
              <a:endCxn id="15" idx="1"/>
            </p:cNvCxnSpPr>
            <p:nvPr/>
          </p:nvCxnSpPr>
          <p:spPr bwMode="auto">
            <a:xfrm>
              <a:off x="5207059" y="5994285"/>
              <a:ext cx="2059073" cy="5808"/>
            </a:xfrm>
            <a:prstGeom prst="line">
              <a:avLst/>
            </a:prstGeom>
            <a:solidFill>
              <a:schemeClr val="accent1"/>
            </a:solidFill>
            <a:ln w="19050" cap="flat" cmpd="sng" algn="ctr">
              <a:solidFill>
                <a:schemeClr val="tx1"/>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6392" name="动作按钮: 结束 6">
            <a:hlinkClick r:id="" action="ppaction://noaction" highlightClick="1"/>
            <a:extLst>
              <a:ext uri="{FF2B5EF4-FFF2-40B4-BE49-F238E27FC236}">
                <a16:creationId xmlns:a16="http://schemas.microsoft.com/office/drawing/2014/main" id="{589FBF3E-E379-86CE-E65E-7889DB5296C9}"/>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364504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left)">
                                      <p:cBhvr>
                                        <p:cTn id="7" dur="500"/>
                                        <p:tgtEl>
                                          <p:spTgt spid="163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98"/>
                                        </p:tgtEl>
                                        <p:attrNameLst>
                                          <p:attrName>style.visibility</p:attrName>
                                        </p:attrNameLst>
                                      </p:cBhvr>
                                      <p:to>
                                        <p:strVal val="visible"/>
                                      </p:to>
                                    </p:set>
                                    <p:animEffect transition="in" filter="wipe(left)">
                                      <p:cBhvr>
                                        <p:cTn id="12" dur="500"/>
                                        <p:tgtEl>
                                          <p:spTgt spid="1639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99"/>
                                        </p:tgtEl>
                                        <p:attrNameLst>
                                          <p:attrName>style.visibility</p:attrName>
                                        </p:attrNameLst>
                                      </p:cBhvr>
                                      <p:to>
                                        <p:strVal val="visible"/>
                                      </p:to>
                                    </p:set>
                                    <p:animEffect transition="in" filter="wipe(left)">
                                      <p:cBhvr>
                                        <p:cTn id="17" dur="500"/>
                                        <p:tgtEl>
                                          <p:spTgt spid="1639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400"/>
                                        </p:tgtEl>
                                        <p:attrNameLst>
                                          <p:attrName>style.visibility</p:attrName>
                                        </p:attrNameLst>
                                      </p:cBhvr>
                                      <p:to>
                                        <p:strVal val="visible"/>
                                      </p:to>
                                    </p:set>
                                    <p:animEffect transition="in" filter="wipe(left)">
                                      <p:cBhvr>
                                        <p:cTn id="22" dur="500"/>
                                        <p:tgtEl>
                                          <p:spTgt spid="1640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401"/>
                                        </p:tgtEl>
                                        <p:attrNameLst>
                                          <p:attrName>style.visibility</p:attrName>
                                        </p:attrNameLst>
                                      </p:cBhvr>
                                      <p:to>
                                        <p:strVal val="visible"/>
                                      </p:to>
                                    </p:set>
                                    <p:animEffect transition="in" filter="wipe(left)">
                                      <p:cBhvr>
                                        <p:cTn id="27" dur="500"/>
                                        <p:tgtEl>
                                          <p:spTgt spid="1640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6402"/>
                                        </p:tgtEl>
                                        <p:attrNameLst>
                                          <p:attrName>style.visibility</p:attrName>
                                        </p:attrNameLst>
                                      </p:cBhvr>
                                      <p:to>
                                        <p:strVal val="visible"/>
                                      </p:to>
                                    </p:set>
                                    <p:animEffect transition="in" filter="wipe(left)">
                                      <p:cBhvr>
                                        <p:cTn id="32" dur="500"/>
                                        <p:tgtEl>
                                          <p:spTgt spid="1640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6403"/>
                                        </p:tgtEl>
                                        <p:attrNameLst>
                                          <p:attrName>style.visibility</p:attrName>
                                        </p:attrNameLst>
                                      </p:cBhvr>
                                      <p:to>
                                        <p:strVal val="visible"/>
                                      </p:to>
                                    </p:set>
                                    <p:animEffect transition="in" filter="wipe(left)">
                                      <p:cBhvr>
                                        <p:cTn id="37" dur="500"/>
                                        <p:tgtEl>
                                          <p:spTgt spid="164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404"/>
                                        </p:tgtEl>
                                        <p:attrNameLst>
                                          <p:attrName>style.visibility</p:attrName>
                                        </p:attrNameLst>
                                      </p:cBhvr>
                                      <p:to>
                                        <p:strVal val="visible"/>
                                      </p:to>
                                    </p:set>
                                    <p:animEffect transition="in" filter="wipe(left)">
                                      <p:cBhvr>
                                        <p:cTn id="42" dur="500"/>
                                        <p:tgtEl>
                                          <p:spTgt spid="164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6405"/>
                                        </p:tgtEl>
                                        <p:attrNameLst>
                                          <p:attrName>style.visibility</p:attrName>
                                        </p:attrNameLst>
                                      </p:cBhvr>
                                      <p:to>
                                        <p:strVal val="visible"/>
                                      </p:to>
                                    </p:set>
                                    <p:animEffect transition="in" filter="wipe(left)">
                                      <p:cBhvr>
                                        <p:cTn id="47" dur="500"/>
                                        <p:tgtEl>
                                          <p:spTgt spid="1640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6406"/>
                                        </p:tgtEl>
                                        <p:attrNameLst>
                                          <p:attrName>style.visibility</p:attrName>
                                        </p:attrNameLst>
                                      </p:cBhvr>
                                      <p:to>
                                        <p:strVal val="visible"/>
                                      </p:to>
                                    </p:set>
                                    <p:animEffect transition="in" filter="wipe(left)">
                                      <p:cBhvr>
                                        <p:cTn id="52" dur="500"/>
                                        <p:tgtEl>
                                          <p:spTgt spid="1640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60"/>
                                        </p:tgtEl>
                                        <p:attrNameLst>
                                          <p:attrName>style.visibility</p:attrName>
                                        </p:attrNameLst>
                                      </p:cBhvr>
                                      <p:to>
                                        <p:strVal val="visible"/>
                                      </p:to>
                                    </p:set>
                                    <p:animEffect transition="in" filter="wipe(up)">
                                      <p:cBhvr>
                                        <p:cTn id="57" dur="500"/>
                                        <p:tgtEl>
                                          <p:spTgt spid="6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left)">
                                      <p:cBhvr>
                                        <p:cTn id="62" dur="500"/>
                                        <p:tgtEl>
                                          <p:spTgt spid="4"/>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wipe(left)">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39"/>
                                        </p:tgtEl>
                                        <p:attrNameLst>
                                          <p:attrName>style.visibility</p:attrName>
                                        </p:attrNameLst>
                                      </p:cBhvr>
                                      <p:to>
                                        <p:strVal val="visible"/>
                                      </p:to>
                                    </p:set>
                                    <p:animEffect transition="in" filter="wipe(left)">
                                      <p:cBhvr>
                                        <p:cTn id="77" dur="500"/>
                                        <p:tgtEl>
                                          <p:spTgt spid="3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22"/>
                                        </p:tgtEl>
                                        <p:attrNameLst>
                                          <p:attrName>style.visibility</p:attrName>
                                        </p:attrNameLst>
                                      </p:cBhvr>
                                      <p:to>
                                        <p:strVal val="visible"/>
                                      </p:to>
                                    </p:set>
                                    <p:animEffect transition="in" filter="wipe(left)">
                                      <p:cBhvr>
                                        <p:cTn id="82" dur="500"/>
                                        <p:tgtEl>
                                          <p:spTgt spid="22"/>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left)">
                                      <p:cBhvr>
                                        <p:cTn id="86" dur="500"/>
                                        <p:tgtEl>
                                          <p:spTgt spid="24"/>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nodeType="click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left)">
                                      <p:cBhvr>
                                        <p:cTn id="91" dur="500"/>
                                        <p:tgtEl>
                                          <p:spTgt spid="26"/>
                                        </p:tgtEl>
                                      </p:cBhvr>
                                    </p:animEffect>
                                  </p:childTnLst>
                                </p:cTn>
                              </p:par>
                            </p:childTnLst>
                          </p:cTn>
                        </p:par>
                      </p:childTnLst>
                    </p:cTn>
                  </p:par>
                  <p:par>
                    <p:cTn id="92" fill="hold">
                      <p:stCondLst>
                        <p:cond delay="indefinite"/>
                      </p:stCondLst>
                      <p:childTnLst>
                        <p:par>
                          <p:cTn id="93" fill="hold">
                            <p:stCondLst>
                              <p:cond delay="0"/>
                            </p:stCondLst>
                            <p:childTnLst>
                              <p:par>
                                <p:cTn id="94" presetID="22" presetClass="entr" presetSubtype="8" fill="hold" nodeType="clickEffect">
                                  <p:stCondLst>
                                    <p:cond delay="0"/>
                                  </p:stCondLst>
                                  <p:childTnLst>
                                    <p:set>
                                      <p:cBhvr>
                                        <p:cTn id="95" dur="1" fill="hold">
                                          <p:stCondLst>
                                            <p:cond delay="0"/>
                                          </p:stCondLst>
                                        </p:cTn>
                                        <p:tgtEl>
                                          <p:spTgt spid="42"/>
                                        </p:tgtEl>
                                        <p:attrNameLst>
                                          <p:attrName>style.visibility</p:attrName>
                                        </p:attrNameLst>
                                      </p:cBhvr>
                                      <p:to>
                                        <p:strVal val="visible"/>
                                      </p:to>
                                    </p:set>
                                    <p:animEffect transition="in" filter="wipe(left)">
                                      <p:cBhvr>
                                        <p:cTn id="96" dur="500"/>
                                        <p:tgtEl>
                                          <p:spTgt spid="42"/>
                                        </p:tgtEl>
                                      </p:cBhvr>
                                    </p:animEffect>
                                  </p:childTnLst>
                                </p:cTn>
                              </p:par>
                            </p:childTnLst>
                          </p:cTn>
                        </p:par>
                        <p:par>
                          <p:cTn id="97" fill="hold">
                            <p:stCondLst>
                              <p:cond delay="500"/>
                            </p:stCondLst>
                            <p:childTnLst>
                              <p:par>
                                <p:cTn id="98" presetID="22" presetClass="entr" presetSubtype="8" fill="hold" nodeType="afterEffect">
                                  <p:stCondLst>
                                    <p:cond delay="0"/>
                                  </p:stCondLst>
                                  <p:childTnLst>
                                    <p:set>
                                      <p:cBhvr>
                                        <p:cTn id="99" dur="1" fill="hold">
                                          <p:stCondLst>
                                            <p:cond delay="0"/>
                                          </p:stCondLst>
                                        </p:cTn>
                                        <p:tgtEl>
                                          <p:spTgt spid="56"/>
                                        </p:tgtEl>
                                        <p:attrNameLst>
                                          <p:attrName>style.visibility</p:attrName>
                                        </p:attrNameLst>
                                      </p:cBhvr>
                                      <p:to>
                                        <p:strVal val="visible"/>
                                      </p:to>
                                    </p:set>
                                    <p:animEffect transition="in" filter="wipe(left)">
                                      <p:cBhvr>
                                        <p:cTn id="100" dur="500"/>
                                        <p:tgtEl>
                                          <p:spTgt spid="56"/>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18"/>
                                        </p:tgtEl>
                                        <p:attrNameLst>
                                          <p:attrName>style.visibility</p:attrName>
                                        </p:attrNameLst>
                                      </p:cBhvr>
                                      <p:to>
                                        <p:strVal val="visible"/>
                                      </p:to>
                                    </p:set>
                                    <p:animEffect transition="in" filter="wipe(left)">
                                      <p:cBhvr>
                                        <p:cTn id="105" dur="500"/>
                                        <p:tgtEl>
                                          <p:spTgt spid="18"/>
                                        </p:tgtEl>
                                      </p:cBhvr>
                                    </p:animEffect>
                                  </p:childTnLst>
                                </p:cTn>
                              </p:par>
                              <p:par>
                                <p:cTn id="106" presetID="22" presetClass="entr" presetSubtype="8" fill="hold"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wipe(left)">
                                      <p:cBhvr>
                                        <p:cTn id="108" dur="500"/>
                                        <p:tgtEl>
                                          <p:spTgt spid="25"/>
                                        </p:tgtEl>
                                      </p:cBhvr>
                                    </p:animEffect>
                                  </p:childTnLst>
                                </p:cTn>
                              </p:par>
                              <p:par>
                                <p:cTn id="109" presetID="22" presetClass="entr" presetSubtype="8" fill="hold" nodeType="with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wipe(left)">
                                      <p:cBhvr>
                                        <p:cTn id="111" dur="500"/>
                                        <p:tgtEl>
                                          <p:spTgt spid="28"/>
                                        </p:tgtEl>
                                      </p:cBhvr>
                                    </p:animEffect>
                                  </p:childTnLst>
                                </p:cTn>
                              </p:par>
                              <p:par>
                                <p:cTn id="112" presetID="22" presetClass="entr" presetSubtype="8" fill="hold" nodeType="with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wipe(left)">
                                      <p:cBhvr>
                                        <p:cTn id="114" dur="500"/>
                                        <p:tgtEl>
                                          <p:spTgt spid="35"/>
                                        </p:tgtEl>
                                      </p:cBhvr>
                                    </p:animEffect>
                                  </p:childTnLst>
                                </p:cTn>
                              </p:par>
                              <p:par>
                                <p:cTn id="115" presetID="22" presetClass="entr" presetSubtype="8" fill="hold" nodeType="withEffect">
                                  <p:stCondLst>
                                    <p:cond delay="0"/>
                                  </p:stCondLst>
                                  <p:childTnLst>
                                    <p:set>
                                      <p:cBhvr>
                                        <p:cTn id="116" dur="1" fill="hold">
                                          <p:stCondLst>
                                            <p:cond delay="0"/>
                                          </p:stCondLst>
                                        </p:cTn>
                                        <p:tgtEl>
                                          <p:spTgt spid="32"/>
                                        </p:tgtEl>
                                        <p:attrNameLst>
                                          <p:attrName>style.visibility</p:attrName>
                                        </p:attrNameLst>
                                      </p:cBhvr>
                                      <p:to>
                                        <p:strVal val="visible"/>
                                      </p:to>
                                    </p:set>
                                    <p:animEffect transition="in" filter="wipe(left)">
                                      <p:cBhvr>
                                        <p:cTn id="117" dur="500"/>
                                        <p:tgtEl>
                                          <p:spTgt spid="32"/>
                                        </p:tgtEl>
                                      </p:cBhvr>
                                    </p:animEffect>
                                  </p:childTnLst>
                                </p:cTn>
                              </p:par>
                              <p:par>
                                <p:cTn id="118" presetID="22" presetClass="entr" presetSubtype="8" fill="hold" nodeType="withEffect">
                                  <p:stCondLst>
                                    <p:cond delay="0"/>
                                  </p:stCondLst>
                                  <p:childTnLst>
                                    <p:set>
                                      <p:cBhvr>
                                        <p:cTn id="119" dur="1" fill="hold">
                                          <p:stCondLst>
                                            <p:cond delay="0"/>
                                          </p:stCondLst>
                                        </p:cTn>
                                        <p:tgtEl>
                                          <p:spTgt spid="34"/>
                                        </p:tgtEl>
                                        <p:attrNameLst>
                                          <p:attrName>style.visibility</p:attrName>
                                        </p:attrNameLst>
                                      </p:cBhvr>
                                      <p:to>
                                        <p:strVal val="visible"/>
                                      </p:to>
                                    </p:set>
                                    <p:animEffect transition="in" filter="wipe(left)">
                                      <p:cBhvr>
                                        <p:cTn id="120" dur="500"/>
                                        <p:tgtEl>
                                          <p:spTgt spid="34"/>
                                        </p:tgtEl>
                                      </p:cBhvr>
                                    </p:animEffect>
                                  </p:childTnLst>
                                </p:cTn>
                              </p:par>
                              <p:par>
                                <p:cTn id="121" presetID="22" presetClass="entr" presetSubtype="8" fill="hold" nodeType="withEffect">
                                  <p:stCondLst>
                                    <p:cond delay="0"/>
                                  </p:stCondLst>
                                  <p:childTnLst>
                                    <p:set>
                                      <p:cBhvr>
                                        <p:cTn id="122" dur="1" fill="hold">
                                          <p:stCondLst>
                                            <p:cond delay="0"/>
                                          </p:stCondLst>
                                        </p:cTn>
                                        <p:tgtEl>
                                          <p:spTgt spid="38"/>
                                        </p:tgtEl>
                                        <p:attrNameLst>
                                          <p:attrName>style.visibility</p:attrName>
                                        </p:attrNameLst>
                                      </p:cBhvr>
                                      <p:to>
                                        <p:strVal val="visible"/>
                                      </p:to>
                                    </p:set>
                                    <p:animEffect transition="in" filter="wipe(left)">
                                      <p:cBhvr>
                                        <p:cTn id="123" dur="500"/>
                                        <p:tgtEl>
                                          <p:spTgt spid="38"/>
                                        </p:tgtEl>
                                      </p:cBhvr>
                                    </p:animEffect>
                                  </p:childTnLst>
                                </p:cTn>
                              </p:par>
                            </p:childTnLst>
                          </p:cTn>
                        </p:par>
                      </p:childTnLst>
                    </p:cTn>
                  </p:par>
                  <p:par>
                    <p:cTn id="124" fill="hold">
                      <p:stCondLst>
                        <p:cond delay="indefinite"/>
                      </p:stCondLst>
                      <p:childTnLst>
                        <p:par>
                          <p:cTn id="125" fill="hold">
                            <p:stCondLst>
                              <p:cond delay="0"/>
                            </p:stCondLst>
                            <p:childTnLst>
                              <p:par>
                                <p:cTn id="126" presetID="6" presetClass="entr" presetSubtype="32" fill="hold" grpId="0" nodeType="clickEffect">
                                  <p:stCondLst>
                                    <p:cond delay="0"/>
                                  </p:stCondLst>
                                  <p:childTnLst>
                                    <p:set>
                                      <p:cBhvr>
                                        <p:cTn id="127" dur="1" fill="hold">
                                          <p:stCondLst>
                                            <p:cond delay="0"/>
                                          </p:stCondLst>
                                        </p:cTn>
                                        <p:tgtEl>
                                          <p:spTgt spid="16392"/>
                                        </p:tgtEl>
                                        <p:attrNameLst>
                                          <p:attrName>style.visibility</p:attrName>
                                        </p:attrNameLst>
                                      </p:cBhvr>
                                      <p:to>
                                        <p:strVal val="visible"/>
                                      </p:to>
                                    </p:set>
                                    <p:animEffect transition="in" filter="circle(out)">
                                      <p:cBhvr>
                                        <p:cTn id="128" dur="500"/>
                                        <p:tgtEl>
                                          <p:spTgt spid="16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92"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US" altLang="zh-CN" dirty="0"/>
              <a:t>5.4  Multiple-Processor Scheduling</a:t>
            </a:r>
          </a:p>
        </p:txBody>
      </p:sp>
      <p:sp>
        <p:nvSpPr>
          <p:cNvPr id="259075" name="Rectangle 3"/>
          <p:cNvSpPr>
            <a:spLocks noGrp="1" noChangeArrowheads="1"/>
          </p:cNvSpPr>
          <p:nvPr>
            <p:ph idx="1"/>
          </p:nvPr>
        </p:nvSpPr>
        <p:spPr/>
        <p:txBody>
          <a:bodyPr/>
          <a:lstStyle/>
          <a:p>
            <a:pPr eaLnBrk="1" hangingPunct="1">
              <a:spcBef>
                <a:spcPts val="600"/>
              </a:spcBef>
            </a:pPr>
            <a:r>
              <a:rPr lang="en-US" altLang="zh-CN" sz="2400" dirty="0"/>
              <a:t>CPU scheduling more complex when multiple CPUs are available.</a:t>
            </a:r>
          </a:p>
          <a:p>
            <a:pPr eaLnBrk="1" hangingPunct="1">
              <a:spcBef>
                <a:spcPts val="600"/>
              </a:spcBef>
            </a:pPr>
            <a:r>
              <a:rPr lang="en-US" altLang="zh-CN" sz="2400" dirty="0"/>
              <a:t>Classifications of Multiprocessor Systems</a:t>
            </a:r>
          </a:p>
          <a:p>
            <a:pPr lvl="1" eaLnBrk="1" hangingPunct="1">
              <a:spcBef>
                <a:spcPts val="600"/>
              </a:spcBef>
            </a:pPr>
            <a:r>
              <a:rPr lang="en-US" altLang="zh-CN" sz="2000" dirty="0"/>
              <a:t>Loosely coupled multiprocessor</a:t>
            </a:r>
          </a:p>
          <a:p>
            <a:pPr lvl="2" eaLnBrk="1" hangingPunct="1">
              <a:spcBef>
                <a:spcPts val="600"/>
              </a:spcBef>
            </a:pPr>
            <a:r>
              <a:rPr lang="en-US" altLang="zh-CN" sz="1800" dirty="0"/>
              <a:t>Each processor has its own memory and I/O channels</a:t>
            </a:r>
          </a:p>
          <a:p>
            <a:pPr lvl="1" eaLnBrk="1" hangingPunct="1">
              <a:spcBef>
                <a:spcPts val="600"/>
              </a:spcBef>
            </a:pPr>
            <a:r>
              <a:rPr lang="en-US" altLang="zh-CN" sz="2000" dirty="0"/>
              <a:t>Tightly coupled multiprocessing</a:t>
            </a:r>
          </a:p>
          <a:p>
            <a:pPr lvl="2" eaLnBrk="1" hangingPunct="1">
              <a:spcBef>
                <a:spcPts val="600"/>
              </a:spcBef>
            </a:pPr>
            <a:r>
              <a:rPr lang="en-US" altLang="zh-CN" sz="1800" dirty="0"/>
              <a:t>Processors share main memory </a:t>
            </a:r>
          </a:p>
          <a:p>
            <a:pPr lvl="2" eaLnBrk="1" hangingPunct="1">
              <a:spcBef>
                <a:spcPts val="600"/>
              </a:spcBef>
            </a:pPr>
            <a:r>
              <a:rPr lang="en-US" altLang="zh-CN" sz="1800" dirty="0"/>
              <a:t>Controlled by operating system</a:t>
            </a:r>
            <a:endParaRPr lang="en-US" altLang="zh-CN" sz="1800" i="1" dirty="0">
              <a:solidFill>
                <a:srgbClr val="0000FF"/>
              </a:solidFill>
            </a:endParaRPr>
          </a:p>
          <a:p>
            <a:pPr lvl="1" eaLnBrk="1" hangingPunct="1">
              <a:spcBef>
                <a:spcPts val="600"/>
              </a:spcBef>
            </a:pPr>
            <a:r>
              <a:rPr lang="en-US" altLang="zh-CN" sz="2000" dirty="0"/>
              <a:t>Functionally specialized processors</a:t>
            </a:r>
          </a:p>
          <a:p>
            <a:pPr lvl="2" eaLnBrk="1" hangingPunct="1">
              <a:spcBef>
                <a:spcPts val="600"/>
              </a:spcBef>
            </a:pPr>
            <a:r>
              <a:rPr lang="en-US" altLang="zh-CN" sz="1800" dirty="0"/>
              <a:t>Such as I/O processor</a:t>
            </a:r>
          </a:p>
          <a:p>
            <a:pPr lvl="2" eaLnBrk="1" hangingPunct="1">
              <a:spcBef>
                <a:spcPts val="600"/>
              </a:spcBef>
            </a:pPr>
            <a:r>
              <a:rPr lang="en-US" altLang="zh-CN" sz="1800" dirty="0"/>
              <a:t>Controlled by a boss processor</a:t>
            </a:r>
          </a:p>
          <a:p>
            <a:pPr eaLnBrk="1" hangingPunct="1">
              <a:spcBef>
                <a:spcPts val="600"/>
              </a:spcBef>
            </a:pPr>
            <a:r>
              <a:rPr lang="en-US" altLang="zh-CN" sz="2400" i="1" dirty="0">
                <a:solidFill>
                  <a:srgbClr val="0000FF"/>
                </a:solidFill>
              </a:rPr>
              <a:t>Homogeneous processors:</a:t>
            </a:r>
            <a:r>
              <a:rPr lang="en-US" altLang="zh-CN" sz="2400" dirty="0"/>
              <a:t>  within a multiprocessor, any available processor can be used to run any processes in the queue.</a:t>
            </a:r>
          </a:p>
          <a:p>
            <a:pPr eaLnBrk="1" hangingPunct="1">
              <a:spcBef>
                <a:spcPts val="600"/>
              </a:spcBef>
            </a:pPr>
            <a:r>
              <a:rPr lang="en-US" altLang="zh-CN" sz="2400" i="1" dirty="0">
                <a:solidFill>
                  <a:srgbClr val="0000FF"/>
                </a:solidFill>
              </a:rPr>
              <a:t>Heterogeneous</a:t>
            </a:r>
            <a:r>
              <a:rPr lang="en-US" altLang="zh-CN" sz="2400" dirty="0">
                <a:solidFill>
                  <a:srgbClr val="0000FF"/>
                </a:solidFill>
              </a:rPr>
              <a:t> system:</a:t>
            </a:r>
            <a:r>
              <a:rPr lang="en-US" altLang="zh-CN" sz="2400" dirty="0"/>
              <a:t>  only programs compiled for a given processor’s instruction set could be run on that processor.</a:t>
            </a:r>
          </a:p>
        </p:txBody>
      </p:sp>
      <p:sp>
        <p:nvSpPr>
          <p:cNvPr id="2" name="灯片编号占位符 3">
            <a:extLst>
              <a:ext uri="{FF2B5EF4-FFF2-40B4-BE49-F238E27FC236}">
                <a16:creationId xmlns:a16="http://schemas.microsoft.com/office/drawing/2014/main" id="{6C762FF8-92A7-4C2D-A3E0-D7585DE4B9CF}"/>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55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59075">
                                            <p:txEl>
                                              <p:pRg st="0" end="0"/>
                                            </p:txEl>
                                          </p:spTgt>
                                        </p:tgtEl>
                                        <p:attrNameLst>
                                          <p:attrName>style.visibility</p:attrName>
                                        </p:attrNameLst>
                                      </p:cBhvr>
                                      <p:to>
                                        <p:strVal val="visible"/>
                                      </p:to>
                                    </p:set>
                                    <p:animEffect transition="in" filter="wipe(left)">
                                      <p:cBhvr>
                                        <p:cTn id="7" dur="500"/>
                                        <p:tgtEl>
                                          <p:spTgt spid="259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9075">
                                            <p:txEl>
                                              <p:pRg st="1" end="1"/>
                                            </p:txEl>
                                          </p:spTgt>
                                        </p:tgtEl>
                                        <p:attrNameLst>
                                          <p:attrName>style.visibility</p:attrName>
                                        </p:attrNameLst>
                                      </p:cBhvr>
                                      <p:to>
                                        <p:strVal val="visible"/>
                                      </p:to>
                                    </p:set>
                                    <p:animEffect transition="in" filter="wipe(left)">
                                      <p:cBhvr>
                                        <p:cTn id="12" dur="500"/>
                                        <p:tgtEl>
                                          <p:spTgt spid="25907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259075">
                                            <p:txEl>
                                              <p:pRg st="2" end="2"/>
                                            </p:txEl>
                                          </p:spTgt>
                                        </p:tgtEl>
                                        <p:attrNameLst>
                                          <p:attrName>style.visibility</p:attrName>
                                        </p:attrNameLst>
                                      </p:cBhvr>
                                      <p:to>
                                        <p:strVal val="visible"/>
                                      </p:to>
                                    </p:set>
                                    <p:animEffect transition="in" filter="wipe(left)">
                                      <p:cBhvr>
                                        <p:cTn id="15" dur="500"/>
                                        <p:tgtEl>
                                          <p:spTgt spid="25907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59075">
                                            <p:txEl>
                                              <p:pRg st="3" end="3"/>
                                            </p:txEl>
                                          </p:spTgt>
                                        </p:tgtEl>
                                        <p:attrNameLst>
                                          <p:attrName>style.visibility</p:attrName>
                                        </p:attrNameLst>
                                      </p:cBhvr>
                                      <p:to>
                                        <p:strVal val="visible"/>
                                      </p:to>
                                    </p:set>
                                    <p:animEffect transition="in" filter="wipe(left)">
                                      <p:cBhvr>
                                        <p:cTn id="18" dur="500"/>
                                        <p:tgtEl>
                                          <p:spTgt spid="25907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259075">
                                            <p:txEl>
                                              <p:pRg st="4" end="4"/>
                                            </p:txEl>
                                          </p:spTgt>
                                        </p:tgtEl>
                                        <p:attrNameLst>
                                          <p:attrName>style.visibility</p:attrName>
                                        </p:attrNameLst>
                                      </p:cBhvr>
                                      <p:to>
                                        <p:strVal val="visible"/>
                                      </p:to>
                                    </p:set>
                                    <p:animEffect transition="in" filter="wipe(left)">
                                      <p:cBhvr>
                                        <p:cTn id="21" dur="500"/>
                                        <p:tgtEl>
                                          <p:spTgt spid="259075">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259075">
                                            <p:txEl>
                                              <p:pRg st="5" end="5"/>
                                            </p:txEl>
                                          </p:spTgt>
                                        </p:tgtEl>
                                        <p:attrNameLst>
                                          <p:attrName>style.visibility</p:attrName>
                                        </p:attrNameLst>
                                      </p:cBhvr>
                                      <p:to>
                                        <p:strVal val="visible"/>
                                      </p:to>
                                    </p:set>
                                    <p:animEffect transition="in" filter="wipe(left)">
                                      <p:cBhvr>
                                        <p:cTn id="24" dur="500"/>
                                        <p:tgtEl>
                                          <p:spTgt spid="259075">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259075">
                                            <p:txEl>
                                              <p:pRg st="6" end="6"/>
                                            </p:txEl>
                                          </p:spTgt>
                                        </p:tgtEl>
                                        <p:attrNameLst>
                                          <p:attrName>style.visibility</p:attrName>
                                        </p:attrNameLst>
                                      </p:cBhvr>
                                      <p:to>
                                        <p:strVal val="visible"/>
                                      </p:to>
                                    </p:set>
                                    <p:animEffect transition="in" filter="wipe(left)">
                                      <p:cBhvr>
                                        <p:cTn id="27" dur="500"/>
                                        <p:tgtEl>
                                          <p:spTgt spid="259075">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259075">
                                            <p:txEl>
                                              <p:pRg st="7" end="7"/>
                                            </p:txEl>
                                          </p:spTgt>
                                        </p:tgtEl>
                                        <p:attrNameLst>
                                          <p:attrName>style.visibility</p:attrName>
                                        </p:attrNameLst>
                                      </p:cBhvr>
                                      <p:to>
                                        <p:strVal val="visible"/>
                                      </p:to>
                                    </p:set>
                                    <p:animEffect transition="in" filter="wipe(left)">
                                      <p:cBhvr>
                                        <p:cTn id="30" dur="500"/>
                                        <p:tgtEl>
                                          <p:spTgt spid="259075">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259075">
                                            <p:txEl>
                                              <p:pRg st="8" end="8"/>
                                            </p:txEl>
                                          </p:spTgt>
                                        </p:tgtEl>
                                        <p:attrNameLst>
                                          <p:attrName>style.visibility</p:attrName>
                                        </p:attrNameLst>
                                      </p:cBhvr>
                                      <p:to>
                                        <p:strVal val="visible"/>
                                      </p:to>
                                    </p:set>
                                    <p:animEffect transition="in" filter="wipe(left)">
                                      <p:cBhvr>
                                        <p:cTn id="33" dur="500"/>
                                        <p:tgtEl>
                                          <p:spTgt spid="259075">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59075">
                                            <p:txEl>
                                              <p:pRg st="9" end="9"/>
                                            </p:txEl>
                                          </p:spTgt>
                                        </p:tgtEl>
                                        <p:attrNameLst>
                                          <p:attrName>style.visibility</p:attrName>
                                        </p:attrNameLst>
                                      </p:cBhvr>
                                      <p:to>
                                        <p:strVal val="visible"/>
                                      </p:to>
                                    </p:set>
                                    <p:animEffect transition="in" filter="wipe(left)">
                                      <p:cBhvr>
                                        <p:cTn id="36" dur="500"/>
                                        <p:tgtEl>
                                          <p:spTgt spid="259075">
                                            <p:txEl>
                                              <p:pRg st="9" end="9"/>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59075">
                                            <p:txEl>
                                              <p:pRg st="10" end="10"/>
                                            </p:txEl>
                                          </p:spTgt>
                                        </p:tgtEl>
                                        <p:attrNameLst>
                                          <p:attrName>style.visibility</p:attrName>
                                        </p:attrNameLst>
                                      </p:cBhvr>
                                      <p:to>
                                        <p:strVal val="visible"/>
                                      </p:to>
                                    </p:set>
                                    <p:animEffect transition="in" filter="wipe(left)">
                                      <p:cBhvr>
                                        <p:cTn id="41" dur="500"/>
                                        <p:tgtEl>
                                          <p:spTgt spid="259075">
                                            <p:txEl>
                                              <p:pRg st="10" end="1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59075">
                                            <p:txEl>
                                              <p:pRg st="11" end="11"/>
                                            </p:txEl>
                                          </p:spTgt>
                                        </p:tgtEl>
                                        <p:attrNameLst>
                                          <p:attrName>style.visibility</p:attrName>
                                        </p:attrNameLst>
                                      </p:cBhvr>
                                      <p:to>
                                        <p:strVal val="visible"/>
                                      </p:to>
                                    </p:set>
                                    <p:animEffect transition="in" filter="wipe(left)">
                                      <p:cBhvr>
                                        <p:cTn id="46" dur="500"/>
                                        <p:tgtEl>
                                          <p:spTgt spid="25907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Approaches to Multiple-Processor Scheduling</a:t>
            </a:r>
            <a:endParaRPr lang="zh-CN" altLang="en-US" dirty="0"/>
          </a:p>
        </p:txBody>
      </p:sp>
      <p:sp>
        <p:nvSpPr>
          <p:cNvPr id="3" name="内容占位符 2"/>
          <p:cNvSpPr>
            <a:spLocks noGrp="1"/>
          </p:cNvSpPr>
          <p:nvPr>
            <p:ph idx="1"/>
          </p:nvPr>
        </p:nvSpPr>
        <p:spPr/>
        <p:txBody>
          <a:bodyPr/>
          <a:lstStyle/>
          <a:p>
            <a:r>
              <a:rPr lang="en-US" altLang="zh-CN" dirty="0"/>
              <a:t>Asymmetric multiprocessing</a:t>
            </a:r>
          </a:p>
          <a:p>
            <a:pPr lvl="1"/>
            <a:r>
              <a:rPr lang="en-US" altLang="zh-CN" dirty="0">
                <a:solidFill>
                  <a:srgbClr val="0000FF"/>
                </a:solidFill>
              </a:rPr>
              <a:t>Boss</a:t>
            </a:r>
            <a:r>
              <a:rPr lang="en-US" altLang="zh-CN" dirty="0"/>
              <a:t> processor handles all scheduling decisions, I/O processing, and other system activities.</a:t>
            </a:r>
          </a:p>
          <a:p>
            <a:pPr lvl="1"/>
            <a:r>
              <a:rPr lang="en-US" altLang="zh-CN" dirty="0"/>
              <a:t>Other </a:t>
            </a:r>
            <a:r>
              <a:rPr lang="en-US" altLang="zh-CN" dirty="0">
                <a:solidFill>
                  <a:srgbClr val="0000FF"/>
                </a:solidFill>
              </a:rPr>
              <a:t>slave </a:t>
            </a:r>
            <a:r>
              <a:rPr lang="en-US" altLang="zh-CN" dirty="0"/>
              <a:t>processors execute only user code.</a:t>
            </a:r>
          </a:p>
          <a:p>
            <a:pPr lvl="1"/>
            <a:r>
              <a:rPr lang="en-US" altLang="zh-CN" dirty="0"/>
              <a:t>Only </a:t>
            </a:r>
            <a:r>
              <a:rPr lang="en-US" altLang="zh-CN" dirty="0">
                <a:solidFill>
                  <a:srgbClr val="0000FF"/>
                </a:solidFill>
              </a:rPr>
              <a:t>boss</a:t>
            </a:r>
            <a:r>
              <a:rPr lang="en-US" altLang="zh-CN" dirty="0"/>
              <a:t> processor accesses the system data structures, reducing the need for data sharing.</a:t>
            </a:r>
          </a:p>
          <a:p>
            <a:pPr lvl="1" eaLnBrk="1" hangingPunct="1"/>
            <a:r>
              <a:rPr lang="en-US" altLang="zh-CN" dirty="0">
                <a:solidFill>
                  <a:srgbClr val="0000FF"/>
                </a:solidFill>
              </a:rPr>
              <a:t>Slave</a:t>
            </a:r>
            <a:r>
              <a:rPr lang="en-US" altLang="zh-CN" dirty="0"/>
              <a:t> processor sends service request to the boss.</a:t>
            </a:r>
          </a:p>
          <a:p>
            <a:pPr lvl="1" eaLnBrk="1" hangingPunct="1"/>
            <a:r>
              <a:rPr lang="en-US" altLang="zh-CN" dirty="0"/>
              <a:t>Disadvantages</a:t>
            </a:r>
          </a:p>
          <a:p>
            <a:pPr lvl="2" eaLnBrk="1" hangingPunct="1"/>
            <a:r>
              <a:rPr lang="en-US" altLang="zh-CN" sz="2400" dirty="0"/>
              <a:t>Failure of boss brings down whole system.</a:t>
            </a:r>
          </a:p>
          <a:p>
            <a:pPr lvl="2" eaLnBrk="1" hangingPunct="1"/>
            <a:r>
              <a:rPr lang="en-US" altLang="zh-CN" sz="2400" dirty="0"/>
              <a:t>Boss can become a performance bottleneck.</a:t>
            </a:r>
            <a:endParaRPr lang="en-US" altLang="zh-CN" sz="2400" b="0" dirty="0"/>
          </a:p>
          <a:p>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BEBD1DF4-B609-4D0D-8E69-E78856E057E8}" type="slidenum">
              <a:rPr lang="en-US" altLang="zh-CN" smtClean="0"/>
              <a:pPr>
                <a:defRPr/>
              </a:pPr>
              <a:t>56</a:t>
            </a:fld>
            <a:endParaRPr lang="en-US" altLang="zh-CN" dirty="0"/>
          </a:p>
        </p:txBody>
      </p:sp>
    </p:spTree>
    <p:extLst>
      <p:ext uri="{BB962C8B-B14F-4D97-AF65-F5344CB8AC3E}">
        <p14:creationId xmlns:p14="http://schemas.microsoft.com/office/powerpoint/2010/main" val="193692142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图片 45">
            <a:extLst>
              <a:ext uri="{FF2B5EF4-FFF2-40B4-BE49-F238E27FC236}">
                <a16:creationId xmlns:a16="http://schemas.microsoft.com/office/drawing/2014/main" id="{57199CC4-E564-6841-D013-FF51D4E5068F}"/>
              </a:ext>
            </a:extLst>
          </p:cNvPr>
          <p:cNvPicPr>
            <a:picLocks noChangeAspect="1"/>
          </p:cNvPicPr>
          <p:nvPr/>
        </p:nvPicPr>
        <p:blipFill>
          <a:blip r:embed="rId2"/>
          <a:stretch>
            <a:fillRect/>
          </a:stretch>
        </p:blipFill>
        <p:spPr>
          <a:xfrm>
            <a:off x="8718690" y="3969060"/>
            <a:ext cx="3240000" cy="2360769"/>
          </a:xfrm>
          <a:prstGeom prst="rect">
            <a:avLst/>
          </a:prstGeom>
        </p:spPr>
      </p:pic>
      <p:sp>
        <p:nvSpPr>
          <p:cNvPr id="2" name="标题 1"/>
          <p:cNvSpPr>
            <a:spLocks noGrp="1"/>
          </p:cNvSpPr>
          <p:nvPr>
            <p:ph type="title"/>
          </p:nvPr>
        </p:nvSpPr>
        <p:spPr/>
        <p:txBody>
          <a:bodyPr/>
          <a:lstStyle/>
          <a:p>
            <a:r>
              <a:rPr lang="en-US" altLang="zh-CN" dirty="0"/>
              <a:t>Approaches to Multiple-Processor Scheduling</a:t>
            </a:r>
            <a:endParaRPr lang="zh-CN" altLang="en-US" dirty="0"/>
          </a:p>
        </p:txBody>
      </p:sp>
      <p:sp>
        <p:nvSpPr>
          <p:cNvPr id="3" name="内容占位符 2"/>
          <p:cNvSpPr>
            <a:spLocks noGrp="1"/>
          </p:cNvSpPr>
          <p:nvPr>
            <p:ph idx="1"/>
          </p:nvPr>
        </p:nvSpPr>
        <p:spPr/>
        <p:txBody>
          <a:bodyPr>
            <a:normAutofit/>
          </a:bodyPr>
          <a:lstStyle/>
          <a:p>
            <a:pPr>
              <a:lnSpc>
                <a:spcPct val="110000"/>
              </a:lnSpc>
              <a:spcBef>
                <a:spcPts val="300"/>
              </a:spcBef>
            </a:pPr>
            <a:r>
              <a:rPr lang="en-US" altLang="zh-CN" dirty="0"/>
              <a:t>Symmetric multiprocessing(SMP)</a:t>
            </a:r>
          </a:p>
          <a:p>
            <a:pPr lvl="1">
              <a:lnSpc>
                <a:spcPct val="110000"/>
              </a:lnSpc>
              <a:spcBef>
                <a:spcPts val="300"/>
              </a:spcBef>
            </a:pPr>
            <a:r>
              <a:rPr lang="en-US" altLang="zh-CN" dirty="0"/>
              <a:t>Peer architecture (</a:t>
            </a:r>
            <a:r>
              <a:rPr lang="en-US" altLang="zh-CN" dirty="0">
                <a:solidFill>
                  <a:srgbClr val="0000FF"/>
                </a:solidFill>
              </a:rPr>
              <a:t>symmetric multiprocessing</a:t>
            </a:r>
            <a:r>
              <a:rPr lang="en-US" altLang="zh-CN" dirty="0"/>
              <a:t>)</a:t>
            </a:r>
          </a:p>
          <a:p>
            <a:pPr lvl="2">
              <a:lnSpc>
                <a:spcPct val="110000"/>
              </a:lnSpc>
              <a:spcBef>
                <a:spcPts val="300"/>
              </a:spcBef>
            </a:pPr>
            <a:r>
              <a:rPr lang="en-US" altLang="zh-CN" dirty="0"/>
              <a:t>Operating system can execute on any processor.</a:t>
            </a:r>
          </a:p>
          <a:p>
            <a:pPr lvl="2">
              <a:lnSpc>
                <a:spcPct val="110000"/>
              </a:lnSpc>
              <a:spcBef>
                <a:spcPts val="300"/>
              </a:spcBef>
            </a:pPr>
            <a:r>
              <a:rPr lang="en-US" altLang="zh-CN" dirty="0"/>
              <a:t>Each processor is self-scheduling.</a:t>
            </a:r>
          </a:p>
          <a:p>
            <a:pPr lvl="1">
              <a:lnSpc>
                <a:spcPct val="110000"/>
              </a:lnSpc>
              <a:spcBef>
                <a:spcPts val="300"/>
              </a:spcBef>
            </a:pPr>
            <a:r>
              <a:rPr lang="en-US" altLang="zh-CN" dirty="0"/>
              <a:t>Ready queue, two alternations:</a:t>
            </a:r>
          </a:p>
          <a:p>
            <a:pPr marL="1371600" lvl="2" indent="-457200">
              <a:lnSpc>
                <a:spcPct val="110000"/>
              </a:lnSpc>
              <a:spcBef>
                <a:spcPts val="300"/>
              </a:spcBef>
              <a:buFont typeface="+mj-lt"/>
              <a:buAutoNum type="arabicPeriod"/>
            </a:pPr>
            <a:r>
              <a:rPr lang="en-US" altLang="zh-CN" dirty="0"/>
              <a:t>Each processor has its own </a:t>
            </a:r>
            <a:r>
              <a:rPr lang="en-US" altLang="zh-CN" dirty="0">
                <a:solidFill>
                  <a:srgbClr val="0000FF"/>
                </a:solidFill>
              </a:rPr>
              <a:t>private</a:t>
            </a:r>
            <a:r>
              <a:rPr lang="en-US" altLang="zh-CN" dirty="0">
                <a:solidFill>
                  <a:srgbClr val="0033CC"/>
                </a:solidFill>
              </a:rPr>
              <a:t> </a:t>
            </a:r>
            <a:r>
              <a:rPr lang="en-US" altLang="zh-CN" dirty="0"/>
              <a:t>ready queue.</a:t>
            </a:r>
          </a:p>
          <a:p>
            <a:pPr marL="1371600" lvl="2" indent="-457200">
              <a:lnSpc>
                <a:spcPct val="110000"/>
              </a:lnSpc>
              <a:spcBef>
                <a:spcPts val="300"/>
              </a:spcBef>
              <a:buFont typeface="+mj-lt"/>
              <a:buAutoNum type="arabicPeriod"/>
            </a:pPr>
            <a:r>
              <a:rPr lang="en-US" altLang="zh-CN" dirty="0"/>
              <a:t>A </a:t>
            </a:r>
            <a:r>
              <a:rPr lang="en-US" altLang="zh-CN" dirty="0">
                <a:solidFill>
                  <a:srgbClr val="0000FF"/>
                </a:solidFill>
              </a:rPr>
              <a:t>common</a:t>
            </a:r>
            <a:r>
              <a:rPr lang="en-US" altLang="zh-CN" dirty="0"/>
              <a:t> ready queue</a:t>
            </a:r>
          </a:p>
          <a:p>
            <a:pPr lvl="1">
              <a:lnSpc>
                <a:spcPct val="110000"/>
              </a:lnSpc>
              <a:spcBef>
                <a:spcPts val="300"/>
              </a:spcBef>
            </a:pPr>
            <a:r>
              <a:rPr lang="en-US" altLang="zh-CN" dirty="0"/>
              <a:t>Using private queue, permanently assign process to a processor</a:t>
            </a:r>
          </a:p>
          <a:p>
            <a:pPr lvl="2">
              <a:lnSpc>
                <a:spcPct val="110000"/>
              </a:lnSpc>
              <a:spcBef>
                <a:spcPts val="300"/>
              </a:spcBef>
            </a:pPr>
            <a:r>
              <a:rPr lang="en-US" altLang="zh-CN" dirty="0"/>
              <a:t>Possible to provide a dedicate ready queue for each processor</a:t>
            </a:r>
          </a:p>
          <a:p>
            <a:pPr lvl="2">
              <a:lnSpc>
                <a:spcPct val="110000"/>
              </a:lnSpc>
              <a:spcBef>
                <a:spcPts val="300"/>
              </a:spcBef>
            </a:pPr>
            <a:r>
              <a:rPr lang="en-US" altLang="zh-CN" dirty="0"/>
              <a:t>Problem:  </a:t>
            </a:r>
            <a:r>
              <a:rPr lang="en-US" altLang="zh-CN" dirty="0">
                <a:solidFill>
                  <a:srgbClr val="0000FF"/>
                </a:solidFill>
              </a:rPr>
              <a:t>load imbalance.</a:t>
            </a:r>
            <a:endParaRPr lang="en-US" altLang="zh-CN" sz="1800" dirty="0">
              <a:solidFill>
                <a:srgbClr val="0000FF"/>
              </a:solidFill>
            </a:endParaRPr>
          </a:p>
          <a:p>
            <a:pPr lvl="1">
              <a:lnSpc>
                <a:spcPct val="110000"/>
              </a:lnSpc>
              <a:spcBef>
                <a:spcPts val="300"/>
              </a:spcBef>
            </a:pPr>
            <a:r>
              <a:rPr lang="en-US" altLang="zh-CN" dirty="0"/>
              <a:t>Using common queue, must ensure: </a:t>
            </a:r>
          </a:p>
          <a:p>
            <a:pPr lvl="2">
              <a:lnSpc>
                <a:spcPct val="110000"/>
              </a:lnSpc>
              <a:spcBef>
                <a:spcPts val="300"/>
              </a:spcBef>
            </a:pPr>
            <a:r>
              <a:rPr lang="en-US" altLang="zh-CN" dirty="0"/>
              <a:t>two processors do not choose the same process.</a:t>
            </a:r>
          </a:p>
          <a:p>
            <a:pPr lvl="2">
              <a:lnSpc>
                <a:spcPct val="110000"/>
              </a:lnSpc>
              <a:spcBef>
                <a:spcPts val="300"/>
              </a:spcBef>
            </a:pPr>
            <a:r>
              <a:rPr lang="en-US" altLang="zh-CN" dirty="0"/>
              <a:t>processes are not lost from the queue.</a:t>
            </a:r>
            <a:endParaRPr lang="en-US" altLang="zh-CN" sz="2800" dirty="0"/>
          </a:p>
        </p:txBody>
      </p:sp>
      <p:sp>
        <p:nvSpPr>
          <p:cNvPr id="4" name="灯片编号占位符 3"/>
          <p:cNvSpPr>
            <a:spLocks noGrp="1"/>
          </p:cNvSpPr>
          <p:nvPr>
            <p:ph type="sldNum" sz="quarter" idx="10"/>
          </p:nvPr>
        </p:nvSpPr>
        <p:spPr/>
        <p:txBody>
          <a:bodyPr/>
          <a:lstStyle/>
          <a:p>
            <a:pPr>
              <a:defRPr/>
            </a:pPr>
            <a:fld id="{BEBD1DF4-B609-4D0D-8E69-E78856E057E8}" type="slidenum">
              <a:rPr lang="en-US" altLang="zh-CN" smtClean="0"/>
              <a:pPr>
                <a:defRPr/>
              </a:pPr>
              <a:t>57</a:t>
            </a:fld>
            <a:endParaRPr lang="en-US" altLang="zh-CN"/>
          </a:p>
        </p:txBody>
      </p:sp>
      <p:pic>
        <p:nvPicPr>
          <p:cNvPr id="37" name="图片 36">
            <a:extLst>
              <a:ext uri="{FF2B5EF4-FFF2-40B4-BE49-F238E27FC236}">
                <a16:creationId xmlns:a16="http://schemas.microsoft.com/office/drawing/2014/main" id="{1D4734DD-78C4-4A4A-7CD7-2CDD82D00369}"/>
              </a:ext>
            </a:extLst>
          </p:cNvPr>
          <p:cNvPicPr>
            <a:picLocks noChangeAspect="1"/>
          </p:cNvPicPr>
          <p:nvPr/>
        </p:nvPicPr>
        <p:blipFill>
          <a:blip r:embed="rId3"/>
          <a:stretch>
            <a:fillRect/>
          </a:stretch>
        </p:blipFill>
        <p:spPr>
          <a:xfrm>
            <a:off x="8718690" y="1206398"/>
            <a:ext cx="3240000" cy="2357617"/>
          </a:xfrm>
          <a:prstGeom prst="rect">
            <a:avLst/>
          </a:prstGeom>
        </p:spPr>
      </p:pic>
    </p:spTree>
    <p:extLst>
      <p:ext uri="{BB962C8B-B14F-4D97-AF65-F5344CB8AC3E}">
        <p14:creationId xmlns:p14="http://schemas.microsoft.com/office/powerpoint/2010/main" val="779021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500"/>
                                        <p:tgtEl>
                                          <p:spTgt spid="3">
                                            <p:txEl>
                                              <p:pRg st="5" end="5"/>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7"/>
                                        </p:tgtEl>
                                        <p:attrNameLst>
                                          <p:attrName>style.visibility</p:attrName>
                                        </p:attrNameLst>
                                      </p:cBhvr>
                                      <p:to>
                                        <p:strVal val="visible"/>
                                      </p:to>
                                    </p:set>
                                    <p:animEffect transition="in" filter="wipe(left)">
                                      <p:cBhvr>
                                        <p:cTn id="30" dur="500"/>
                                        <p:tgtEl>
                                          <p:spTgt spid="3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left)">
                                      <p:cBhvr>
                                        <p:cTn id="35" dur="500"/>
                                        <p:tgtEl>
                                          <p:spTgt spid="3">
                                            <p:txEl>
                                              <p:pRg st="6" end="6"/>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46"/>
                                        </p:tgtEl>
                                        <p:attrNameLst>
                                          <p:attrName>style.visibility</p:attrName>
                                        </p:attrNameLst>
                                      </p:cBhvr>
                                      <p:to>
                                        <p:strVal val="visible"/>
                                      </p:to>
                                    </p:set>
                                    <p:animEffect transition="in" filter="wipe(left)">
                                      <p:cBhvr>
                                        <p:cTn id="39" dur="500"/>
                                        <p:tgtEl>
                                          <p:spTgt spid="4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wipe(left)">
                                      <p:cBhvr>
                                        <p:cTn id="44" dur="500"/>
                                        <p:tgtEl>
                                          <p:spTgt spid="3">
                                            <p:txEl>
                                              <p:pRg st="7" end="7"/>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500"/>
                                        <p:tgtEl>
                                          <p:spTgt spid="3">
                                            <p:txEl>
                                              <p:pRg st="8" end="8"/>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left)">
                                      <p:cBhvr>
                                        <p:cTn id="50" dur="500"/>
                                        <p:tgtEl>
                                          <p:spTgt spid="3">
                                            <p:txEl>
                                              <p:pRg st="9" end="9"/>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Effect transition="in" filter="wipe(left)">
                                      <p:cBhvr>
                                        <p:cTn id="55" dur="500"/>
                                        <p:tgtEl>
                                          <p:spTgt spid="3">
                                            <p:txEl>
                                              <p:pRg st="10" end="10"/>
                                            </p:txEl>
                                          </p:spTgt>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3">
                                            <p:txEl>
                                              <p:pRg st="11" end="11"/>
                                            </p:txEl>
                                          </p:spTgt>
                                        </p:tgtEl>
                                        <p:attrNameLst>
                                          <p:attrName>style.visibility</p:attrName>
                                        </p:attrNameLst>
                                      </p:cBhvr>
                                      <p:to>
                                        <p:strVal val="visible"/>
                                      </p:to>
                                    </p:set>
                                    <p:animEffect transition="in" filter="wipe(left)">
                                      <p:cBhvr>
                                        <p:cTn id="58" dur="500"/>
                                        <p:tgtEl>
                                          <p:spTgt spid="3">
                                            <p:txEl>
                                              <p:pRg st="11" end="11"/>
                                            </p:txEl>
                                          </p:spTgt>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3">
                                            <p:txEl>
                                              <p:pRg st="12" end="12"/>
                                            </p:txEl>
                                          </p:spTgt>
                                        </p:tgtEl>
                                        <p:attrNameLst>
                                          <p:attrName>style.visibility</p:attrName>
                                        </p:attrNameLst>
                                      </p:cBhvr>
                                      <p:to>
                                        <p:strVal val="visible"/>
                                      </p:to>
                                    </p:set>
                                    <p:animEffect transition="in" filter="wipe(left)">
                                      <p:cBhvr>
                                        <p:cTn id="61"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lstStyle/>
          <a:p>
            <a:pPr eaLnBrk="1" hangingPunct="1"/>
            <a:r>
              <a:rPr lang="en-US" altLang="zh-CN" dirty="0"/>
              <a:t>Processor Affinity</a:t>
            </a:r>
          </a:p>
        </p:txBody>
      </p:sp>
      <p:sp>
        <p:nvSpPr>
          <p:cNvPr id="269315" name="Rectangle 3"/>
          <p:cNvSpPr>
            <a:spLocks noGrp="1" noChangeArrowheads="1"/>
          </p:cNvSpPr>
          <p:nvPr>
            <p:ph idx="1"/>
          </p:nvPr>
        </p:nvSpPr>
        <p:spPr/>
        <p:txBody>
          <a:bodyPr>
            <a:normAutofit lnSpcReduction="10000"/>
          </a:bodyPr>
          <a:lstStyle/>
          <a:p>
            <a:pPr>
              <a:lnSpc>
                <a:spcPct val="110000"/>
              </a:lnSpc>
              <a:spcBef>
                <a:spcPts val="300"/>
              </a:spcBef>
            </a:pPr>
            <a:r>
              <a:rPr lang="en-US" altLang="zh-CN" sz="2600" dirty="0"/>
              <a:t>Processor Affinity (</a:t>
            </a:r>
            <a:r>
              <a:rPr lang="zh-CN" altLang="en-US" sz="2600" dirty="0"/>
              <a:t>亲和性</a:t>
            </a:r>
            <a:r>
              <a:rPr lang="en-US" altLang="zh-CN" sz="2600" dirty="0"/>
              <a:t>)</a:t>
            </a:r>
          </a:p>
          <a:p>
            <a:pPr lvl="1">
              <a:lnSpc>
                <a:spcPct val="110000"/>
              </a:lnSpc>
              <a:spcBef>
                <a:spcPts val="300"/>
              </a:spcBef>
            </a:pPr>
            <a:r>
              <a:rPr lang="en-US" altLang="zh-CN" dirty="0"/>
              <a:t>A process has an affinity for the processor on which it is currently running.</a:t>
            </a:r>
          </a:p>
          <a:p>
            <a:pPr lvl="1">
              <a:lnSpc>
                <a:spcPct val="110000"/>
              </a:lnSpc>
              <a:spcBef>
                <a:spcPts val="300"/>
              </a:spcBef>
            </a:pPr>
            <a:r>
              <a:rPr lang="en-US" altLang="zh-CN" dirty="0"/>
              <a:t>keep a process running on the same processor.</a:t>
            </a:r>
          </a:p>
          <a:p>
            <a:pPr>
              <a:lnSpc>
                <a:spcPct val="110000"/>
              </a:lnSpc>
              <a:spcBef>
                <a:spcPts val="300"/>
              </a:spcBef>
            </a:pPr>
            <a:r>
              <a:rPr lang="en-US" altLang="zh-CN" sz="2600" dirty="0">
                <a:solidFill>
                  <a:srgbClr val="0000FF"/>
                </a:solidFill>
              </a:rPr>
              <a:t>Migration problem</a:t>
            </a:r>
            <a:r>
              <a:rPr lang="en-US" altLang="zh-CN" sz="2600" dirty="0"/>
              <a:t>:  high cost of invalidating and re-populating cache memory.</a:t>
            </a:r>
          </a:p>
          <a:p>
            <a:pPr>
              <a:lnSpc>
                <a:spcPct val="110000"/>
              </a:lnSpc>
              <a:spcBef>
                <a:spcPts val="300"/>
              </a:spcBef>
            </a:pPr>
            <a:r>
              <a:rPr lang="en-US" altLang="zh-CN" sz="2600" dirty="0"/>
              <a:t>Take forms, two alternations:</a:t>
            </a:r>
          </a:p>
          <a:p>
            <a:pPr lvl="1">
              <a:lnSpc>
                <a:spcPct val="110000"/>
              </a:lnSpc>
              <a:spcBef>
                <a:spcPts val="300"/>
              </a:spcBef>
            </a:pPr>
            <a:r>
              <a:rPr lang="en-US" altLang="zh-CN" dirty="0"/>
              <a:t>Soft affinity</a:t>
            </a:r>
          </a:p>
          <a:p>
            <a:pPr lvl="2">
              <a:lnSpc>
                <a:spcPct val="110000"/>
              </a:lnSpc>
              <a:spcBef>
                <a:spcPts val="300"/>
              </a:spcBef>
            </a:pPr>
            <a:r>
              <a:rPr lang="en-US" altLang="zh-CN" sz="2400" dirty="0"/>
              <a:t>OS has a policy of attempting to keep a process running on the same processor, but doesn't guarantee that it will do so.</a:t>
            </a:r>
          </a:p>
          <a:p>
            <a:pPr lvl="1">
              <a:lnSpc>
                <a:spcPct val="110000"/>
              </a:lnSpc>
              <a:spcBef>
                <a:spcPts val="300"/>
              </a:spcBef>
            </a:pPr>
            <a:r>
              <a:rPr lang="en-US" altLang="zh-CN" dirty="0"/>
              <a:t>Hard affinity</a:t>
            </a:r>
          </a:p>
          <a:p>
            <a:pPr lvl="2">
              <a:lnSpc>
                <a:spcPct val="110000"/>
              </a:lnSpc>
              <a:spcBef>
                <a:spcPts val="300"/>
              </a:spcBef>
            </a:pPr>
            <a:r>
              <a:rPr lang="en-US" altLang="zh-CN" sz="2400" dirty="0"/>
              <a:t>The OS provides system calls, allowing a process to specify a subset of processors on which it may run.</a:t>
            </a:r>
          </a:p>
          <a:p>
            <a:pPr>
              <a:lnSpc>
                <a:spcPct val="110000"/>
              </a:lnSpc>
              <a:spcBef>
                <a:spcPts val="300"/>
              </a:spcBef>
            </a:pPr>
            <a:r>
              <a:rPr lang="en-US" altLang="zh-CN" sz="2600" dirty="0"/>
              <a:t>The main-memory architecture of a system can affect processor affinity issues.</a:t>
            </a:r>
          </a:p>
        </p:txBody>
      </p:sp>
      <p:sp>
        <p:nvSpPr>
          <p:cNvPr id="2" name="灯片编号占位符 3">
            <a:extLst>
              <a:ext uri="{FF2B5EF4-FFF2-40B4-BE49-F238E27FC236}">
                <a16:creationId xmlns:a16="http://schemas.microsoft.com/office/drawing/2014/main" id="{75999EC7-60F3-35BF-5DFF-1D5C6CC631A5}"/>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58</a:t>
            </a:fld>
            <a:endParaRPr lang="en-US" altLang="zh-CN" dirty="0"/>
          </a:p>
        </p:txBody>
      </p:sp>
    </p:spTree>
    <p:extLst>
      <p:ext uri="{BB962C8B-B14F-4D97-AF65-F5344CB8AC3E}">
        <p14:creationId xmlns:p14="http://schemas.microsoft.com/office/powerpoint/2010/main" val="39201609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9315">
                                            <p:txEl>
                                              <p:pRg st="0" end="0"/>
                                            </p:txEl>
                                          </p:spTgt>
                                        </p:tgtEl>
                                        <p:attrNameLst>
                                          <p:attrName>style.visibility</p:attrName>
                                        </p:attrNameLst>
                                      </p:cBhvr>
                                      <p:to>
                                        <p:strVal val="visible"/>
                                      </p:to>
                                    </p:set>
                                    <p:animEffect transition="in" filter="wipe(left)">
                                      <p:cBhvr>
                                        <p:cTn id="7" dur="500"/>
                                        <p:tgtEl>
                                          <p:spTgt spid="26931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69315">
                                            <p:txEl>
                                              <p:pRg st="1" end="1"/>
                                            </p:txEl>
                                          </p:spTgt>
                                        </p:tgtEl>
                                        <p:attrNameLst>
                                          <p:attrName>style.visibility</p:attrName>
                                        </p:attrNameLst>
                                      </p:cBhvr>
                                      <p:to>
                                        <p:strVal val="visible"/>
                                      </p:to>
                                    </p:set>
                                    <p:animEffect transition="in" filter="wipe(left)">
                                      <p:cBhvr>
                                        <p:cTn id="10" dur="500"/>
                                        <p:tgtEl>
                                          <p:spTgt spid="26931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69315">
                                            <p:txEl>
                                              <p:pRg st="2" end="2"/>
                                            </p:txEl>
                                          </p:spTgt>
                                        </p:tgtEl>
                                        <p:attrNameLst>
                                          <p:attrName>style.visibility</p:attrName>
                                        </p:attrNameLst>
                                      </p:cBhvr>
                                      <p:to>
                                        <p:strVal val="visible"/>
                                      </p:to>
                                    </p:set>
                                    <p:animEffect transition="in" filter="wipe(left)">
                                      <p:cBhvr>
                                        <p:cTn id="13" dur="500"/>
                                        <p:tgtEl>
                                          <p:spTgt spid="26931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69315">
                                            <p:txEl>
                                              <p:pRg st="3" end="3"/>
                                            </p:txEl>
                                          </p:spTgt>
                                        </p:tgtEl>
                                        <p:attrNameLst>
                                          <p:attrName>style.visibility</p:attrName>
                                        </p:attrNameLst>
                                      </p:cBhvr>
                                      <p:to>
                                        <p:strVal val="visible"/>
                                      </p:to>
                                    </p:set>
                                    <p:animEffect transition="in" filter="wipe(left)">
                                      <p:cBhvr>
                                        <p:cTn id="18" dur="500"/>
                                        <p:tgtEl>
                                          <p:spTgt spid="26931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69315">
                                            <p:txEl>
                                              <p:pRg st="4" end="4"/>
                                            </p:txEl>
                                          </p:spTgt>
                                        </p:tgtEl>
                                        <p:attrNameLst>
                                          <p:attrName>style.visibility</p:attrName>
                                        </p:attrNameLst>
                                      </p:cBhvr>
                                      <p:to>
                                        <p:strVal val="visible"/>
                                      </p:to>
                                    </p:set>
                                    <p:animEffect transition="in" filter="wipe(left)">
                                      <p:cBhvr>
                                        <p:cTn id="23" dur="500"/>
                                        <p:tgtEl>
                                          <p:spTgt spid="269315">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69315">
                                            <p:txEl>
                                              <p:pRg st="5" end="5"/>
                                            </p:txEl>
                                          </p:spTgt>
                                        </p:tgtEl>
                                        <p:attrNameLst>
                                          <p:attrName>style.visibility</p:attrName>
                                        </p:attrNameLst>
                                      </p:cBhvr>
                                      <p:to>
                                        <p:strVal val="visible"/>
                                      </p:to>
                                    </p:set>
                                    <p:animEffect transition="in" filter="wipe(left)">
                                      <p:cBhvr>
                                        <p:cTn id="26" dur="500"/>
                                        <p:tgtEl>
                                          <p:spTgt spid="26931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269315">
                                            <p:txEl>
                                              <p:pRg st="6" end="6"/>
                                            </p:txEl>
                                          </p:spTgt>
                                        </p:tgtEl>
                                        <p:attrNameLst>
                                          <p:attrName>style.visibility</p:attrName>
                                        </p:attrNameLst>
                                      </p:cBhvr>
                                      <p:to>
                                        <p:strVal val="visible"/>
                                      </p:to>
                                    </p:set>
                                    <p:animEffect transition="in" filter="wipe(left)">
                                      <p:cBhvr>
                                        <p:cTn id="29" dur="500"/>
                                        <p:tgtEl>
                                          <p:spTgt spid="269315">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269315">
                                            <p:txEl>
                                              <p:pRg st="7" end="7"/>
                                            </p:txEl>
                                          </p:spTgt>
                                        </p:tgtEl>
                                        <p:attrNameLst>
                                          <p:attrName>style.visibility</p:attrName>
                                        </p:attrNameLst>
                                      </p:cBhvr>
                                      <p:to>
                                        <p:strVal val="visible"/>
                                      </p:to>
                                    </p:set>
                                    <p:animEffect transition="in" filter="wipe(left)">
                                      <p:cBhvr>
                                        <p:cTn id="32" dur="500"/>
                                        <p:tgtEl>
                                          <p:spTgt spid="269315">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269315">
                                            <p:txEl>
                                              <p:pRg st="8" end="8"/>
                                            </p:txEl>
                                          </p:spTgt>
                                        </p:tgtEl>
                                        <p:attrNameLst>
                                          <p:attrName>style.visibility</p:attrName>
                                        </p:attrNameLst>
                                      </p:cBhvr>
                                      <p:to>
                                        <p:strVal val="visible"/>
                                      </p:to>
                                    </p:set>
                                    <p:animEffect transition="in" filter="wipe(left)">
                                      <p:cBhvr>
                                        <p:cTn id="35" dur="500"/>
                                        <p:tgtEl>
                                          <p:spTgt spid="2693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269315">
                                            <p:txEl>
                                              <p:pRg st="9" end="9"/>
                                            </p:txEl>
                                          </p:spTgt>
                                        </p:tgtEl>
                                        <p:attrNameLst>
                                          <p:attrName>style.visibility</p:attrName>
                                        </p:attrNameLst>
                                      </p:cBhvr>
                                      <p:to>
                                        <p:strVal val="visible"/>
                                      </p:to>
                                    </p:set>
                                    <p:animEffect transition="in" filter="wipe(left)">
                                      <p:cBhvr>
                                        <p:cTn id="40" dur="500"/>
                                        <p:tgtEl>
                                          <p:spTgt spid="2693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1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solidFill>
            <a:srgbClr val="002060"/>
          </a:solidFill>
        </p:spPr>
        <p:txBody>
          <a:bodyPr/>
          <a:lstStyle/>
          <a:p>
            <a:r>
              <a:rPr lang="en-US" altLang="zh-CN" dirty="0"/>
              <a:t>Processor Affinity</a:t>
            </a:r>
            <a:endParaRPr lang="zh-CN" altLang="en-US" dirty="0"/>
          </a:p>
        </p:txBody>
      </p:sp>
      <p:sp>
        <p:nvSpPr>
          <p:cNvPr id="3" name="内容占位符 2"/>
          <p:cNvSpPr>
            <a:spLocks noGrp="1"/>
          </p:cNvSpPr>
          <p:nvPr>
            <p:ph idx="1"/>
          </p:nvPr>
        </p:nvSpPr>
        <p:spPr/>
        <p:txBody>
          <a:bodyPr>
            <a:normAutofit/>
          </a:bodyPr>
          <a:lstStyle/>
          <a:p>
            <a:r>
              <a:rPr lang="en-US" altLang="en-US" dirty="0"/>
              <a:t>NUMA (</a:t>
            </a:r>
            <a:r>
              <a:rPr lang="en-US" altLang="zh-CN" dirty="0"/>
              <a:t>non-uniform memory access</a:t>
            </a:r>
            <a:r>
              <a:rPr lang="en-US" altLang="en-US" dirty="0"/>
              <a:t>)</a:t>
            </a:r>
          </a:p>
          <a:p>
            <a:pPr lvl="1"/>
            <a:r>
              <a:rPr lang="en-US" altLang="zh-CN" dirty="0"/>
              <a:t>CPU has faster access to some parts of main memory than to other parts. </a:t>
            </a:r>
          </a:p>
          <a:p>
            <a:pPr lvl="1"/>
            <a:r>
              <a:rPr lang="en-US" altLang="zh-CN" dirty="0"/>
              <a:t>Typically, this occurs in systems containing combined CPU and memory boards. </a:t>
            </a:r>
            <a:br>
              <a:rPr lang="en-US" altLang="zh-CN" dirty="0"/>
            </a:br>
            <a:r>
              <a:rPr lang="en-US" altLang="zh-CN" dirty="0"/>
              <a:t>The CPUs on a board can access the memory on that board faster than they can access memory on other boards in the system.</a:t>
            </a:r>
            <a:endParaRPr lang="zh-CN" altLang="en-US" dirty="0"/>
          </a:p>
        </p:txBody>
      </p:sp>
      <p:sp>
        <p:nvSpPr>
          <p:cNvPr id="4" name="灯片编号占位符 3"/>
          <p:cNvSpPr>
            <a:spLocks noGrp="1"/>
          </p:cNvSpPr>
          <p:nvPr>
            <p:ph type="sldNum" sz="quarter" idx="10"/>
          </p:nvPr>
        </p:nvSpPr>
        <p:spPr/>
        <p:txBody>
          <a:bodyPr/>
          <a:lstStyle/>
          <a:p>
            <a:pPr>
              <a:defRPr/>
            </a:pPr>
            <a:fld id="{BEBD1DF4-B609-4D0D-8E69-E78856E057E8}" type="slidenum">
              <a:rPr lang="en-US" altLang="zh-CN" smtClean="0"/>
              <a:pPr>
                <a:defRPr/>
              </a:pPr>
              <a:t>59</a:t>
            </a:fld>
            <a:endParaRPr lang="en-US" altLang="zh-CN"/>
          </a:p>
        </p:txBody>
      </p:sp>
      <p:pic>
        <p:nvPicPr>
          <p:cNvPr id="5" name="Picture 1" descr="6_09.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75720" y="3434929"/>
            <a:ext cx="4545505" cy="2729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672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ltLang="zh-CN" dirty="0"/>
              <a:t>5.1  Basic Concepts</a:t>
            </a:r>
          </a:p>
        </p:txBody>
      </p:sp>
      <p:sp>
        <p:nvSpPr>
          <p:cNvPr id="176131" name="Rectangle 3"/>
          <p:cNvSpPr>
            <a:spLocks noGrp="1" noChangeArrowheads="1"/>
          </p:cNvSpPr>
          <p:nvPr>
            <p:ph sz="half" idx="1"/>
          </p:nvPr>
        </p:nvSpPr>
        <p:spPr>
          <a:xfrm>
            <a:off x="409255" y="1088740"/>
            <a:ext cx="6091790" cy="5580000"/>
          </a:xfrm>
        </p:spPr>
        <p:txBody>
          <a:bodyPr/>
          <a:lstStyle/>
          <a:p>
            <a:pPr eaLnBrk="1" hangingPunct="1">
              <a:lnSpc>
                <a:spcPct val="90000"/>
              </a:lnSpc>
            </a:pPr>
            <a:r>
              <a:rPr lang="en-US" altLang="zh-CN" dirty="0"/>
              <a:t>The objective of multiprogramming is to have some process running at all times.</a:t>
            </a:r>
            <a:br>
              <a:rPr lang="en-US" altLang="zh-CN" dirty="0"/>
            </a:br>
            <a:r>
              <a:rPr lang="en-US" altLang="zh-CN" dirty="0"/>
              <a:t>To maximize CPU utilization.</a:t>
            </a:r>
          </a:p>
          <a:p>
            <a:pPr eaLnBrk="1" hangingPunct="1">
              <a:lnSpc>
                <a:spcPct val="90000"/>
              </a:lnSpc>
            </a:pPr>
            <a:r>
              <a:rPr lang="en-US" altLang="zh-CN" dirty="0"/>
              <a:t>CPU–I/O Burst Cycle</a:t>
            </a:r>
          </a:p>
          <a:p>
            <a:pPr lvl="1" eaLnBrk="1" hangingPunct="1">
              <a:lnSpc>
                <a:spcPct val="90000"/>
              </a:lnSpc>
            </a:pPr>
            <a:r>
              <a:rPr lang="en-US" altLang="zh-CN" dirty="0"/>
              <a:t>Process execution consists of a </a:t>
            </a:r>
            <a:r>
              <a:rPr lang="en-US" altLang="zh-CN" i="1" dirty="0">
                <a:solidFill>
                  <a:srgbClr val="0000FF"/>
                </a:solidFill>
              </a:rPr>
              <a:t>cycle</a:t>
            </a:r>
            <a:r>
              <a:rPr lang="en-US" altLang="zh-CN" dirty="0">
                <a:solidFill>
                  <a:srgbClr val="0000FF"/>
                </a:solidFill>
              </a:rPr>
              <a:t> </a:t>
            </a:r>
            <a:r>
              <a:rPr lang="en-US" altLang="zh-CN" dirty="0"/>
              <a:t>of CPU execution and I/O wait.</a:t>
            </a:r>
          </a:p>
          <a:p>
            <a:pPr lvl="1" eaLnBrk="1" hangingPunct="1">
              <a:lnSpc>
                <a:spcPct val="90000"/>
              </a:lnSpc>
            </a:pPr>
            <a:endParaRPr lang="en-US" altLang="zh-CN" dirty="0"/>
          </a:p>
          <a:p>
            <a:pPr lvl="1" eaLnBrk="1" hangingPunct="1">
              <a:lnSpc>
                <a:spcPct val="90000"/>
              </a:lnSpc>
            </a:pPr>
            <a:endParaRPr lang="en-US" altLang="zh-CN" dirty="0"/>
          </a:p>
          <a:p>
            <a:pPr lvl="1" eaLnBrk="1" hangingPunct="1">
              <a:lnSpc>
                <a:spcPct val="90000"/>
              </a:lnSpc>
            </a:pPr>
            <a:endParaRPr lang="en-US" altLang="zh-CN" dirty="0"/>
          </a:p>
          <a:p>
            <a:pPr lvl="2">
              <a:lnSpc>
                <a:spcPct val="90000"/>
              </a:lnSpc>
            </a:pPr>
            <a:endParaRPr lang="en-US" altLang="zh-CN" dirty="0"/>
          </a:p>
          <a:p>
            <a:pPr lvl="2">
              <a:lnSpc>
                <a:spcPct val="90000"/>
              </a:lnSpc>
            </a:pPr>
            <a:endParaRPr lang="en-US" altLang="zh-CN" dirty="0"/>
          </a:p>
          <a:p>
            <a:pPr lvl="2">
              <a:lnSpc>
                <a:spcPct val="90000"/>
              </a:lnSpc>
            </a:pPr>
            <a:endParaRPr lang="en-US" altLang="zh-CN" dirty="0"/>
          </a:p>
          <a:p>
            <a:pPr eaLnBrk="1" hangingPunct="1">
              <a:lnSpc>
                <a:spcPct val="90000"/>
              </a:lnSpc>
            </a:pPr>
            <a:r>
              <a:rPr lang="en-US" altLang="zh-CN" dirty="0"/>
              <a:t>CPU burst distribution</a:t>
            </a:r>
          </a:p>
        </p:txBody>
      </p:sp>
      <p:pic>
        <p:nvPicPr>
          <p:cNvPr id="7" name="Picture 2">
            <a:extLst>
              <a:ext uri="{FF2B5EF4-FFF2-40B4-BE49-F238E27FC236}">
                <a16:creationId xmlns:a16="http://schemas.microsoft.com/office/drawing/2014/main" id="{F3CC580F-9C8A-4DCE-9099-0A28141EF954}"/>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7280766" y="1079500"/>
            <a:ext cx="3607405" cy="558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 name="内容占位符 4">
            <a:extLst>
              <a:ext uri="{FF2B5EF4-FFF2-40B4-BE49-F238E27FC236}">
                <a16:creationId xmlns:a16="http://schemas.microsoft.com/office/drawing/2014/main" id="{3F483F36-C128-0FC9-AB5C-E87AF56198FE}"/>
              </a:ext>
            </a:extLst>
          </p:cNvPr>
          <p:cNvPicPr>
            <a:picLocks noChangeAspect="1"/>
          </p:cNvPicPr>
          <p:nvPr/>
        </p:nvPicPr>
        <p:blipFill>
          <a:blip r:embed="rId4"/>
          <a:stretch>
            <a:fillRect/>
          </a:stretch>
        </p:blipFill>
        <p:spPr bwMode="auto">
          <a:xfrm>
            <a:off x="1280465" y="3991868"/>
            <a:ext cx="4662345" cy="20024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3">
            <a:extLst>
              <a:ext uri="{FF2B5EF4-FFF2-40B4-BE49-F238E27FC236}">
                <a16:creationId xmlns:a16="http://schemas.microsoft.com/office/drawing/2014/main" id="{53E75045-2EA4-37ED-1154-4925F37FADCF}"/>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Effect transition="in" filter="wipe(left)">
                                      <p:cBhvr>
                                        <p:cTn id="7" dur="500"/>
                                        <p:tgtEl>
                                          <p:spTgt spid="176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76131">
                                            <p:txEl>
                                              <p:pRg st="1" end="1"/>
                                            </p:txEl>
                                          </p:spTgt>
                                        </p:tgtEl>
                                        <p:attrNameLst>
                                          <p:attrName>style.visibility</p:attrName>
                                        </p:attrNameLst>
                                      </p:cBhvr>
                                      <p:to>
                                        <p:strVal val="visible"/>
                                      </p:to>
                                    </p:set>
                                    <p:animEffect transition="in" filter="wipe(left)">
                                      <p:cBhvr>
                                        <p:cTn id="12" dur="500"/>
                                        <p:tgtEl>
                                          <p:spTgt spid="176131">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176131">
                                            <p:txEl>
                                              <p:pRg st="2" end="2"/>
                                            </p:txEl>
                                          </p:spTgt>
                                        </p:tgtEl>
                                        <p:attrNameLst>
                                          <p:attrName>style.visibility</p:attrName>
                                        </p:attrNameLst>
                                      </p:cBhvr>
                                      <p:to>
                                        <p:strVal val="visible"/>
                                      </p:to>
                                    </p:set>
                                    <p:animEffect transition="in" filter="wipe(left)">
                                      <p:cBhvr>
                                        <p:cTn id="15" dur="500"/>
                                        <p:tgtEl>
                                          <p:spTgt spid="17613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16"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up)">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6131">
                                            <p:txEl>
                                              <p:pRg st="9" end="9"/>
                                            </p:txEl>
                                          </p:spTgt>
                                        </p:tgtEl>
                                        <p:attrNameLst>
                                          <p:attrName>style.visibility</p:attrName>
                                        </p:attrNameLst>
                                      </p:cBhvr>
                                      <p:to>
                                        <p:strVal val="visible"/>
                                      </p:to>
                                    </p:set>
                                    <p:animEffect transition="in" filter="wipe(left)">
                                      <p:cBhvr>
                                        <p:cTn id="32" dur="500"/>
                                        <p:tgtEl>
                                          <p:spTgt spid="176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lstStyle/>
          <a:p>
            <a:pPr eaLnBrk="1" hangingPunct="1"/>
            <a:r>
              <a:rPr lang="en-US" altLang="zh-CN" dirty="0"/>
              <a:t>Load balancing</a:t>
            </a:r>
          </a:p>
        </p:txBody>
      </p:sp>
      <p:sp>
        <p:nvSpPr>
          <p:cNvPr id="337923" name="Rectangle 3"/>
          <p:cNvSpPr>
            <a:spLocks noGrp="1" noChangeArrowheads="1"/>
          </p:cNvSpPr>
          <p:nvPr>
            <p:ph idx="1"/>
          </p:nvPr>
        </p:nvSpPr>
        <p:spPr/>
        <p:txBody>
          <a:bodyPr/>
          <a:lstStyle/>
          <a:p>
            <a:pPr eaLnBrk="1" hangingPunct="1"/>
            <a:r>
              <a:rPr lang="en-US" altLang="zh-CN" dirty="0"/>
              <a:t>Load balancing:  keep the workload evenly distributed across all processors in an SMP system.</a:t>
            </a:r>
          </a:p>
          <a:p>
            <a:pPr eaLnBrk="1" hangingPunct="1"/>
            <a:r>
              <a:rPr lang="en-US" altLang="zh-CN" dirty="0"/>
              <a:t>Load balancing is </a:t>
            </a:r>
            <a:r>
              <a:rPr lang="en-US" altLang="zh-CN" dirty="0">
                <a:solidFill>
                  <a:srgbClr val="0000FF"/>
                </a:solidFill>
              </a:rPr>
              <a:t>only</a:t>
            </a:r>
            <a:r>
              <a:rPr lang="en-US" altLang="zh-CN" dirty="0"/>
              <a:t> </a:t>
            </a:r>
            <a:r>
              <a:rPr lang="en-US" altLang="zh-CN" dirty="0">
                <a:solidFill>
                  <a:srgbClr val="0000FF"/>
                </a:solidFill>
              </a:rPr>
              <a:t>necessary</a:t>
            </a:r>
            <a:r>
              <a:rPr lang="en-US" altLang="zh-CN" dirty="0"/>
              <a:t> on systems where</a:t>
            </a:r>
            <a:br>
              <a:rPr lang="en-US" altLang="zh-CN" dirty="0"/>
            </a:br>
            <a:r>
              <a:rPr lang="en-US" altLang="zh-CN" dirty="0"/>
              <a:t>each processor has its own private ready queue.</a:t>
            </a:r>
          </a:p>
          <a:p>
            <a:pPr lvl="1"/>
            <a:endParaRPr lang="en-US" altLang="zh-CN" dirty="0"/>
          </a:p>
          <a:p>
            <a:pPr eaLnBrk="1" hangingPunct="1"/>
            <a:r>
              <a:rPr lang="en-US" altLang="zh-CN" dirty="0"/>
              <a:t>Two approaches:</a:t>
            </a:r>
          </a:p>
          <a:p>
            <a:pPr lvl="1" eaLnBrk="1" hangingPunct="1"/>
            <a:r>
              <a:rPr lang="en-US" altLang="zh-CN" dirty="0">
                <a:solidFill>
                  <a:srgbClr val="0000FF"/>
                </a:solidFill>
                <a:cs typeface="+mn-cs"/>
              </a:rPr>
              <a:t>Push migration</a:t>
            </a:r>
            <a:r>
              <a:rPr lang="en-US" altLang="zh-CN" dirty="0"/>
              <a:t>:  a </a:t>
            </a:r>
            <a:r>
              <a:rPr lang="en-US" altLang="zh-CN" dirty="0">
                <a:solidFill>
                  <a:srgbClr val="0000FF"/>
                </a:solidFill>
              </a:rPr>
              <a:t>specific task</a:t>
            </a:r>
            <a:r>
              <a:rPr lang="en-US" altLang="zh-CN" dirty="0"/>
              <a:t> periodically checks the load on each processor,  if imbalance, pushing processes from overloaded processor to idle or less-busy ones.</a:t>
            </a:r>
          </a:p>
          <a:p>
            <a:pPr lvl="1" eaLnBrk="1" hangingPunct="1"/>
            <a:r>
              <a:rPr lang="en-US" altLang="zh-CN" dirty="0">
                <a:solidFill>
                  <a:srgbClr val="0000FF"/>
                </a:solidFill>
                <a:cs typeface="+mn-cs"/>
              </a:rPr>
              <a:t>Pull migration:  </a:t>
            </a:r>
            <a:r>
              <a:rPr lang="en-US" altLang="zh-CN" dirty="0"/>
              <a:t>an idle processor pulls a waiting task from a busy processor.</a:t>
            </a:r>
          </a:p>
          <a:p>
            <a:pPr eaLnBrk="1" hangingPunct="1"/>
            <a:r>
              <a:rPr lang="en-US" altLang="zh-CN" dirty="0"/>
              <a:t>Often counteracts the benefits of processor affinity.</a:t>
            </a:r>
          </a:p>
        </p:txBody>
      </p:sp>
      <p:sp>
        <p:nvSpPr>
          <p:cNvPr id="2" name="灯片编号占位符 3">
            <a:extLst>
              <a:ext uri="{FF2B5EF4-FFF2-40B4-BE49-F238E27FC236}">
                <a16:creationId xmlns:a16="http://schemas.microsoft.com/office/drawing/2014/main" id="{B8802CAE-360B-128E-C878-958EFD8D8A69}"/>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60</a:t>
            </a:fld>
            <a:endParaRPr lang="en-US" altLang="zh-CN" dirty="0"/>
          </a:p>
        </p:txBody>
      </p:sp>
      <p:pic>
        <p:nvPicPr>
          <p:cNvPr id="3" name="图片 2">
            <a:extLst>
              <a:ext uri="{FF2B5EF4-FFF2-40B4-BE49-F238E27FC236}">
                <a16:creationId xmlns:a16="http://schemas.microsoft.com/office/drawing/2014/main" id="{5EED44DB-A6B8-C848-8F66-7046A93E3EE9}"/>
              </a:ext>
            </a:extLst>
          </p:cNvPr>
          <p:cNvPicPr>
            <a:picLocks noChangeAspect="1"/>
          </p:cNvPicPr>
          <p:nvPr/>
        </p:nvPicPr>
        <p:blipFill>
          <a:blip r:embed="rId2"/>
          <a:stretch>
            <a:fillRect/>
          </a:stretch>
        </p:blipFill>
        <p:spPr>
          <a:xfrm>
            <a:off x="9201625" y="1730314"/>
            <a:ext cx="2520000" cy="18337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wipe(left)">
                                      <p:cBhvr>
                                        <p:cTn id="7" dur="500"/>
                                        <p:tgtEl>
                                          <p:spTgt spid="3379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7923">
                                            <p:txEl>
                                              <p:pRg st="1" end="1"/>
                                            </p:txEl>
                                          </p:spTgt>
                                        </p:tgtEl>
                                        <p:attrNameLst>
                                          <p:attrName>style.visibility</p:attrName>
                                        </p:attrNameLst>
                                      </p:cBhvr>
                                      <p:to>
                                        <p:strVal val="visible"/>
                                      </p:to>
                                    </p:set>
                                    <p:animEffect transition="in" filter="wipe(left)">
                                      <p:cBhvr>
                                        <p:cTn id="12" dur="500"/>
                                        <p:tgtEl>
                                          <p:spTgt spid="33792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37923">
                                            <p:txEl>
                                              <p:pRg st="3" end="3"/>
                                            </p:txEl>
                                          </p:spTgt>
                                        </p:tgtEl>
                                        <p:attrNameLst>
                                          <p:attrName>style.visibility</p:attrName>
                                        </p:attrNameLst>
                                      </p:cBhvr>
                                      <p:to>
                                        <p:strVal val="visible"/>
                                      </p:to>
                                    </p:set>
                                    <p:animEffect transition="in" filter="wipe(left)">
                                      <p:cBhvr>
                                        <p:cTn id="20" dur="500"/>
                                        <p:tgtEl>
                                          <p:spTgt spid="337923">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37923">
                                            <p:txEl>
                                              <p:pRg st="4" end="4"/>
                                            </p:txEl>
                                          </p:spTgt>
                                        </p:tgtEl>
                                        <p:attrNameLst>
                                          <p:attrName>style.visibility</p:attrName>
                                        </p:attrNameLst>
                                      </p:cBhvr>
                                      <p:to>
                                        <p:strVal val="visible"/>
                                      </p:to>
                                    </p:set>
                                    <p:animEffect transition="in" filter="wipe(left)">
                                      <p:cBhvr>
                                        <p:cTn id="23" dur="500"/>
                                        <p:tgtEl>
                                          <p:spTgt spid="337923">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337923">
                                            <p:txEl>
                                              <p:pRg st="5" end="5"/>
                                            </p:txEl>
                                          </p:spTgt>
                                        </p:tgtEl>
                                        <p:attrNameLst>
                                          <p:attrName>style.visibility</p:attrName>
                                        </p:attrNameLst>
                                      </p:cBhvr>
                                      <p:to>
                                        <p:strVal val="visible"/>
                                      </p:to>
                                    </p:set>
                                    <p:animEffect transition="in" filter="wipe(left)">
                                      <p:cBhvr>
                                        <p:cTn id="26" dur="500"/>
                                        <p:tgtEl>
                                          <p:spTgt spid="337923">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37923">
                                            <p:txEl>
                                              <p:pRg st="6" end="6"/>
                                            </p:txEl>
                                          </p:spTgt>
                                        </p:tgtEl>
                                        <p:attrNameLst>
                                          <p:attrName>style.visibility</p:attrName>
                                        </p:attrNameLst>
                                      </p:cBhvr>
                                      <p:to>
                                        <p:strVal val="visible"/>
                                      </p:to>
                                    </p:set>
                                    <p:animEffect transition="in" filter="wipe(left)">
                                      <p:cBhvr>
                                        <p:cTn id="31" dur="500"/>
                                        <p:tgtEl>
                                          <p:spTgt spid="3379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a:solidFill>
            <a:srgbClr val="002060"/>
          </a:solidFill>
        </p:spPr>
        <p:txBody>
          <a:bodyPr/>
          <a:lstStyle/>
          <a:p>
            <a:pPr eaLnBrk="1" hangingPunct="1"/>
            <a:r>
              <a:rPr lang="en-US" altLang="zh-CN" dirty="0"/>
              <a:t>Multiprocessor Thread Scheduling</a:t>
            </a:r>
          </a:p>
        </p:txBody>
      </p:sp>
      <p:sp>
        <p:nvSpPr>
          <p:cNvPr id="62468" name="Rectangle 3"/>
          <p:cNvSpPr>
            <a:spLocks noGrp="1" noChangeArrowheads="1"/>
          </p:cNvSpPr>
          <p:nvPr>
            <p:ph idx="1"/>
          </p:nvPr>
        </p:nvSpPr>
        <p:spPr/>
        <p:txBody>
          <a:bodyPr/>
          <a:lstStyle/>
          <a:p>
            <a:pPr eaLnBrk="1" hangingPunct="1"/>
            <a:r>
              <a:rPr lang="en-US" altLang="zh-CN" dirty="0"/>
              <a:t>Load sharing</a:t>
            </a:r>
          </a:p>
          <a:p>
            <a:pPr lvl="1" eaLnBrk="1" hangingPunct="1"/>
            <a:r>
              <a:rPr lang="en-US" altLang="zh-CN" dirty="0"/>
              <a:t>Processes are not assigned to a particular processor</a:t>
            </a:r>
          </a:p>
          <a:p>
            <a:pPr eaLnBrk="1" hangingPunct="1"/>
            <a:r>
              <a:rPr lang="en-US" altLang="zh-CN" dirty="0"/>
              <a:t>Gang scheduling</a:t>
            </a:r>
          </a:p>
          <a:p>
            <a:pPr lvl="1" eaLnBrk="1" hangingPunct="1"/>
            <a:r>
              <a:rPr lang="en-US" altLang="zh-CN" dirty="0"/>
              <a:t>A set of related threads is scheduled to run on a set of processors at the same time.</a:t>
            </a:r>
          </a:p>
          <a:p>
            <a:pPr eaLnBrk="1" hangingPunct="1"/>
            <a:r>
              <a:rPr lang="en-US" altLang="zh-CN" dirty="0"/>
              <a:t>Dedicated processor assignment</a:t>
            </a:r>
          </a:p>
          <a:p>
            <a:pPr lvl="1" eaLnBrk="1" hangingPunct="1"/>
            <a:r>
              <a:rPr lang="en-US" altLang="zh-CN" dirty="0"/>
              <a:t>Threads are assigned to a specific processor</a:t>
            </a:r>
          </a:p>
          <a:p>
            <a:pPr eaLnBrk="1" hangingPunct="1"/>
            <a:r>
              <a:rPr lang="en-US" altLang="zh-CN" dirty="0"/>
              <a:t>Dynamic scheduling</a:t>
            </a:r>
          </a:p>
          <a:p>
            <a:pPr lvl="1" eaLnBrk="1" hangingPunct="1"/>
            <a:r>
              <a:rPr lang="en-US" altLang="zh-CN" dirty="0"/>
              <a:t>Number of threads can be altered during course of execution</a:t>
            </a:r>
          </a:p>
        </p:txBody>
      </p:sp>
      <p:sp>
        <p:nvSpPr>
          <p:cNvPr id="62466"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73B48C1-767D-4FB6-8315-D07215124E1C}" type="slidenum">
              <a:rPr lang="en-US" altLang="zh-CN" sz="1400">
                <a:latin typeface="Arial" charset="0"/>
              </a:rPr>
              <a:pPr eaLnBrk="1" hangingPunct="1"/>
              <a:t>61</a:t>
            </a:fld>
            <a:endParaRPr lang="en-US" altLang="zh-CN" sz="1400">
              <a:latin typeface="Arial" charset="0"/>
            </a:endParaRPr>
          </a:p>
        </p:txBody>
      </p:sp>
      <p:sp>
        <p:nvSpPr>
          <p:cNvPr id="2" name="动作按钮: 结束 6">
            <a:hlinkClick r:id="" action="ppaction://noaction" highlightClick="1"/>
            <a:extLst>
              <a:ext uri="{FF2B5EF4-FFF2-40B4-BE49-F238E27FC236}">
                <a16:creationId xmlns:a16="http://schemas.microsoft.com/office/drawing/2014/main" id="{DACD2DAE-9171-99A6-7486-EEAA0F3DC2EA}"/>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50402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ou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pPr eaLnBrk="1" hangingPunct="1"/>
            <a:r>
              <a:rPr lang="en-US" altLang="zh-CN" dirty="0"/>
              <a:t>5.5 Thread Scheduling</a:t>
            </a:r>
          </a:p>
        </p:txBody>
      </p:sp>
      <p:sp>
        <p:nvSpPr>
          <p:cNvPr id="320515" name="Rectangle 3"/>
          <p:cNvSpPr>
            <a:spLocks noGrp="1" noChangeArrowheads="1"/>
          </p:cNvSpPr>
          <p:nvPr>
            <p:ph idx="1"/>
          </p:nvPr>
        </p:nvSpPr>
        <p:spPr>
          <a:xfrm>
            <a:off x="360001" y="1043735"/>
            <a:ext cx="9606430" cy="5580000"/>
          </a:xfrm>
        </p:spPr>
        <p:txBody>
          <a:bodyPr>
            <a:normAutofit lnSpcReduction="10000"/>
          </a:bodyPr>
          <a:lstStyle/>
          <a:p>
            <a:pPr eaLnBrk="1" hangingPunct="1">
              <a:lnSpc>
                <a:spcPct val="90000"/>
              </a:lnSpc>
            </a:pPr>
            <a:r>
              <a:rPr lang="en-US" altLang="zh-CN" dirty="0"/>
              <a:t>Contention(</a:t>
            </a:r>
            <a:r>
              <a:rPr lang="zh-CN" altLang="en-US" dirty="0"/>
              <a:t>竞争</a:t>
            </a:r>
            <a:r>
              <a:rPr lang="en-US" altLang="zh-CN" dirty="0"/>
              <a:t>) Scope</a:t>
            </a:r>
          </a:p>
          <a:p>
            <a:pPr lvl="1"/>
            <a:r>
              <a:rPr lang="en-US" altLang="zh-CN" dirty="0">
                <a:solidFill>
                  <a:srgbClr val="0000FF"/>
                </a:solidFill>
              </a:rPr>
              <a:t>process-contention</a:t>
            </a:r>
            <a:r>
              <a:rPr lang="en-US" altLang="zh-CN" dirty="0">
                <a:solidFill>
                  <a:srgbClr val="0033CC"/>
                </a:solidFill>
              </a:rPr>
              <a:t> </a:t>
            </a:r>
            <a:r>
              <a:rPr lang="en-US" altLang="zh-CN" dirty="0">
                <a:solidFill>
                  <a:srgbClr val="0000FF"/>
                </a:solidFill>
              </a:rPr>
              <a:t>scope</a:t>
            </a:r>
            <a:r>
              <a:rPr lang="en-US" altLang="zh-CN" dirty="0">
                <a:solidFill>
                  <a:srgbClr val="0033CC"/>
                </a:solidFill>
              </a:rPr>
              <a:t> (PCS).  </a:t>
            </a:r>
            <a:br>
              <a:rPr lang="en-US" altLang="zh-CN" dirty="0">
                <a:solidFill>
                  <a:srgbClr val="0033CC"/>
                </a:solidFill>
              </a:rPr>
            </a:br>
            <a:r>
              <a:rPr lang="en-US" altLang="zh-CN" dirty="0"/>
              <a:t>The thread library schedules user-level threads to run on an available </a:t>
            </a:r>
            <a:r>
              <a:rPr lang="en-US" altLang="zh-CN" sz="2000" dirty="0"/>
              <a:t>LWP.</a:t>
            </a:r>
            <a:br>
              <a:rPr lang="en-US" altLang="zh-CN" sz="2000" dirty="0"/>
            </a:br>
            <a:r>
              <a:rPr lang="en-US" altLang="zh-CN" dirty="0"/>
              <a:t>competition for the CPU takes place among threads belonging to the same process. </a:t>
            </a:r>
          </a:p>
          <a:p>
            <a:pPr lvl="1"/>
            <a:r>
              <a:rPr lang="en-US" altLang="zh-CN" dirty="0">
                <a:solidFill>
                  <a:srgbClr val="0000FF"/>
                </a:solidFill>
              </a:rPr>
              <a:t>system-contention</a:t>
            </a:r>
            <a:r>
              <a:rPr lang="en-US" altLang="zh-CN" dirty="0">
                <a:solidFill>
                  <a:srgbClr val="0033CC"/>
                </a:solidFill>
              </a:rPr>
              <a:t> </a:t>
            </a:r>
            <a:r>
              <a:rPr lang="en-US" altLang="zh-CN" dirty="0">
                <a:solidFill>
                  <a:srgbClr val="0000FF"/>
                </a:solidFill>
              </a:rPr>
              <a:t>scope</a:t>
            </a:r>
            <a:r>
              <a:rPr lang="en-US" altLang="zh-CN" dirty="0">
                <a:solidFill>
                  <a:srgbClr val="0033CC"/>
                </a:solidFill>
              </a:rPr>
              <a:t> (SCS).  </a:t>
            </a:r>
            <a:br>
              <a:rPr lang="en-US" altLang="zh-CN" dirty="0">
                <a:solidFill>
                  <a:srgbClr val="0033CC"/>
                </a:solidFill>
              </a:rPr>
            </a:br>
            <a:r>
              <a:rPr lang="en-US" altLang="zh-CN" dirty="0"/>
              <a:t>Kernel decide which kernel-level thread to schedule onto a CPU.</a:t>
            </a:r>
            <a:br>
              <a:rPr lang="en-US" altLang="zh-CN" dirty="0"/>
            </a:br>
            <a:r>
              <a:rPr lang="en-US" altLang="zh-CN" dirty="0"/>
              <a:t>Competition for the CPU with SCS scheduling takes place among all threads in the system.</a:t>
            </a:r>
          </a:p>
          <a:p>
            <a:pPr eaLnBrk="1" hangingPunct="1">
              <a:lnSpc>
                <a:spcPct val="90000"/>
              </a:lnSpc>
            </a:pPr>
            <a:r>
              <a:rPr lang="en-US" altLang="zh-CN" dirty="0"/>
              <a:t>Thread Scheduling</a:t>
            </a:r>
          </a:p>
          <a:p>
            <a:pPr lvl="1" eaLnBrk="1" hangingPunct="1">
              <a:lnSpc>
                <a:spcPct val="90000"/>
              </a:lnSpc>
            </a:pPr>
            <a:r>
              <a:rPr lang="en-US" altLang="zh-CN" dirty="0">
                <a:solidFill>
                  <a:srgbClr val="0000FF"/>
                </a:solidFill>
              </a:rPr>
              <a:t>Local Scheduling </a:t>
            </a:r>
            <a:r>
              <a:rPr lang="en-US" altLang="zh-CN" dirty="0">
                <a:solidFill>
                  <a:srgbClr val="0000FF"/>
                </a:solidFill>
                <a:latin typeface="Helvetica" pitchFamily="34" charset="0"/>
              </a:rPr>
              <a:t>, </a:t>
            </a:r>
            <a:r>
              <a:rPr lang="en-US" altLang="zh-CN" dirty="0">
                <a:solidFill>
                  <a:srgbClr val="0000FF"/>
                </a:solidFill>
              </a:rPr>
              <a:t>process-contention scope (PCS)</a:t>
            </a:r>
            <a:br>
              <a:rPr lang="en-US" altLang="zh-CN" dirty="0"/>
            </a:br>
            <a:r>
              <a:rPr lang="en-US" altLang="zh-CN" dirty="0"/>
              <a:t>m:1 and m:n model  </a:t>
            </a:r>
            <a:endParaRPr lang="en-US" altLang="zh-CN" dirty="0">
              <a:solidFill>
                <a:srgbClr val="0033CC"/>
              </a:solidFill>
            </a:endParaRPr>
          </a:p>
          <a:p>
            <a:pPr lvl="1" eaLnBrk="1" hangingPunct="1">
              <a:lnSpc>
                <a:spcPct val="90000"/>
              </a:lnSpc>
            </a:pPr>
            <a:r>
              <a:rPr lang="en-US" altLang="zh-CN" dirty="0">
                <a:solidFill>
                  <a:srgbClr val="0000FF"/>
                </a:solidFill>
              </a:rPr>
              <a:t>Global Scheduling, System-contention scope (SCS)</a:t>
            </a:r>
            <a:br>
              <a:rPr lang="en-US" altLang="zh-CN" dirty="0">
                <a:solidFill>
                  <a:srgbClr val="0033CC"/>
                </a:solidFill>
              </a:rPr>
            </a:br>
            <a:r>
              <a:rPr lang="en-US" altLang="zh-CN" dirty="0"/>
              <a:t>1:1 model uses only SCS.</a:t>
            </a:r>
          </a:p>
        </p:txBody>
      </p:sp>
      <p:sp>
        <p:nvSpPr>
          <p:cNvPr id="2" name="灯片编号占位符 3">
            <a:extLst>
              <a:ext uri="{FF2B5EF4-FFF2-40B4-BE49-F238E27FC236}">
                <a16:creationId xmlns:a16="http://schemas.microsoft.com/office/drawing/2014/main" id="{28FAB49C-2930-4067-A08D-BFB507C3C39A}"/>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62</a:t>
            </a:fld>
            <a:endParaRPr lang="en-US" altLang="zh-CN" dirty="0"/>
          </a:p>
        </p:txBody>
      </p:sp>
      <p:pic>
        <p:nvPicPr>
          <p:cNvPr id="3" name="Picture 3">
            <a:extLst>
              <a:ext uri="{FF2B5EF4-FFF2-40B4-BE49-F238E27FC236}">
                <a16:creationId xmlns:a16="http://schemas.microsoft.com/office/drawing/2014/main" id="{4054F504-1728-4178-FFB5-8797A75849E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01455" y="1728000"/>
            <a:ext cx="2050545" cy="144000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4" name="Picture 2">
            <a:extLst>
              <a:ext uri="{FF2B5EF4-FFF2-40B4-BE49-F238E27FC236}">
                <a16:creationId xmlns:a16="http://schemas.microsoft.com/office/drawing/2014/main" id="{EAF1F9FB-AB51-3D84-C2AF-F66D86DBDAD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95085" y="3348000"/>
            <a:ext cx="2056915" cy="144000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5" name="Picture 2">
            <a:extLst>
              <a:ext uri="{FF2B5EF4-FFF2-40B4-BE49-F238E27FC236}">
                <a16:creationId xmlns:a16="http://schemas.microsoft.com/office/drawing/2014/main" id="{F4C0DD90-C6E6-21D1-B99E-B1CF5E31FDC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34109" y="4968000"/>
            <a:ext cx="2617891" cy="144000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pic>
        <p:nvPicPr>
          <p:cNvPr id="6" name="Picture 2">
            <a:extLst>
              <a:ext uri="{FF2B5EF4-FFF2-40B4-BE49-F238E27FC236}">
                <a16:creationId xmlns:a16="http://schemas.microsoft.com/office/drawing/2014/main" id="{7291CA38-F804-EA91-7F7E-717332B3D70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999134" y="108000"/>
            <a:ext cx="1952866" cy="1440000"/>
          </a:xfrm>
          <a:prstGeom prst="rect">
            <a:avLst/>
          </a:prstGeom>
          <a:noFill/>
          <a:ln w="9525">
            <a:solidFill>
              <a:srgbClr val="FF0000"/>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99256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53" presetClass="entr" presetSubtype="16"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p:cTn id="10" dur="500" fill="hold"/>
                                        <p:tgtEl>
                                          <p:spTgt spid="3"/>
                                        </p:tgtEl>
                                        <p:attrNameLst>
                                          <p:attrName>ppt_w</p:attrName>
                                        </p:attrNameLst>
                                      </p:cBhvr>
                                      <p:tavLst>
                                        <p:tav tm="0">
                                          <p:val>
                                            <p:fltVal val="0"/>
                                          </p:val>
                                        </p:tav>
                                        <p:tav tm="100000">
                                          <p:val>
                                            <p:strVal val="#ppt_w"/>
                                          </p:val>
                                        </p:tav>
                                      </p:tavLst>
                                    </p:anim>
                                    <p:anim calcmode="lin" valueType="num">
                                      <p:cBhvr>
                                        <p:cTn id="11" dur="500" fill="hold"/>
                                        <p:tgtEl>
                                          <p:spTgt spid="3"/>
                                        </p:tgtEl>
                                        <p:attrNameLst>
                                          <p:attrName>ppt_h</p:attrName>
                                        </p:attrNameLst>
                                      </p:cBhvr>
                                      <p:tavLst>
                                        <p:tav tm="0">
                                          <p:val>
                                            <p:fltVal val="0"/>
                                          </p:val>
                                        </p:tav>
                                        <p:tav tm="100000">
                                          <p:val>
                                            <p:strVal val="#ppt_h"/>
                                          </p:val>
                                        </p:tav>
                                      </p:tavLst>
                                    </p:anim>
                                    <p:animEffect transition="in" filter="fade">
                                      <p:cBhvr>
                                        <p:cTn id="12" dur="500"/>
                                        <p:tgtEl>
                                          <p:spTgt spid="3"/>
                                        </p:tgtEl>
                                      </p:cBhvr>
                                    </p:animEffect>
                                  </p:childTnLst>
                                </p:cTn>
                              </p:par>
                              <p:par>
                                <p:cTn id="13" presetID="53" presetClass="entr" presetSubtype="16"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par>
                                <p:cTn id="18" presetID="53" presetClass="entr" presetSubtype="16"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500" fill="hold"/>
                                        <p:tgtEl>
                                          <p:spTgt spid="5"/>
                                        </p:tgtEl>
                                        <p:attrNameLst>
                                          <p:attrName>ppt_w</p:attrName>
                                        </p:attrNameLst>
                                      </p:cBhvr>
                                      <p:tavLst>
                                        <p:tav tm="0">
                                          <p:val>
                                            <p:fltVal val="0"/>
                                          </p:val>
                                        </p:tav>
                                        <p:tav tm="100000">
                                          <p:val>
                                            <p:strVal val="#ppt_w"/>
                                          </p:val>
                                        </p:tav>
                                      </p:tavLst>
                                    </p:anim>
                                    <p:anim calcmode="lin" valueType="num">
                                      <p:cBhvr>
                                        <p:cTn id="21" dur="500" fill="hold"/>
                                        <p:tgtEl>
                                          <p:spTgt spid="5"/>
                                        </p:tgtEl>
                                        <p:attrNameLst>
                                          <p:attrName>ppt_h</p:attrName>
                                        </p:attrNameLst>
                                      </p:cBhvr>
                                      <p:tavLst>
                                        <p:tav tm="0">
                                          <p:val>
                                            <p:fltVal val="0"/>
                                          </p:val>
                                        </p:tav>
                                        <p:tav tm="100000">
                                          <p:val>
                                            <p:strVal val="#ppt_h"/>
                                          </p:val>
                                        </p:tav>
                                      </p:tavLst>
                                    </p:anim>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0515">
                                            <p:txEl>
                                              <p:pRg st="0" end="0"/>
                                            </p:txEl>
                                          </p:spTgt>
                                        </p:tgtEl>
                                        <p:attrNameLst>
                                          <p:attrName>style.visibility</p:attrName>
                                        </p:attrNameLst>
                                      </p:cBhvr>
                                      <p:to>
                                        <p:strVal val="visible"/>
                                      </p:to>
                                    </p:set>
                                    <p:animEffect transition="in" filter="wipe(left)">
                                      <p:cBhvr>
                                        <p:cTn id="27" dur="500"/>
                                        <p:tgtEl>
                                          <p:spTgt spid="320515">
                                            <p:txEl>
                                              <p:pRg st="0" end="0"/>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20515">
                                            <p:txEl>
                                              <p:pRg st="1" end="1"/>
                                            </p:txEl>
                                          </p:spTgt>
                                        </p:tgtEl>
                                        <p:attrNameLst>
                                          <p:attrName>style.visibility</p:attrName>
                                        </p:attrNameLst>
                                      </p:cBhvr>
                                      <p:to>
                                        <p:strVal val="visible"/>
                                      </p:to>
                                    </p:set>
                                    <p:animEffect transition="in" filter="wipe(left)">
                                      <p:cBhvr>
                                        <p:cTn id="30" dur="500"/>
                                        <p:tgtEl>
                                          <p:spTgt spid="320515">
                                            <p:txEl>
                                              <p:pRg st="1" end="1"/>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20515">
                                            <p:txEl>
                                              <p:pRg st="2" end="2"/>
                                            </p:txEl>
                                          </p:spTgt>
                                        </p:tgtEl>
                                        <p:attrNameLst>
                                          <p:attrName>style.visibility</p:attrName>
                                        </p:attrNameLst>
                                      </p:cBhvr>
                                      <p:to>
                                        <p:strVal val="visible"/>
                                      </p:to>
                                    </p:set>
                                    <p:animEffect transition="in" filter="wipe(left)">
                                      <p:cBhvr>
                                        <p:cTn id="33" dur="500"/>
                                        <p:tgtEl>
                                          <p:spTgt spid="32051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20515">
                                            <p:txEl>
                                              <p:pRg st="3" end="3"/>
                                            </p:txEl>
                                          </p:spTgt>
                                        </p:tgtEl>
                                        <p:attrNameLst>
                                          <p:attrName>style.visibility</p:attrName>
                                        </p:attrNameLst>
                                      </p:cBhvr>
                                      <p:to>
                                        <p:strVal val="visible"/>
                                      </p:to>
                                    </p:set>
                                    <p:animEffect transition="in" filter="wipe(left)">
                                      <p:cBhvr>
                                        <p:cTn id="38" dur="500"/>
                                        <p:tgtEl>
                                          <p:spTgt spid="320515">
                                            <p:txEl>
                                              <p:pRg st="3" end="3"/>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20515">
                                            <p:txEl>
                                              <p:pRg st="4" end="4"/>
                                            </p:txEl>
                                          </p:spTgt>
                                        </p:tgtEl>
                                        <p:attrNameLst>
                                          <p:attrName>style.visibility</p:attrName>
                                        </p:attrNameLst>
                                      </p:cBhvr>
                                      <p:to>
                                        <p:strVal val="visible"/>
                                      </p:to>
                                    </p:set>
                                    <p:animEffect transition="in" filter="wipe(left)">
                                      <p:cBhvr>
                                        <p:cTn id="41" dur="500"/>
                                        <p:tgtEl>
                                          <p:spTgt spid="320515">
                                            <p:txEl>
                                              <p:pRg st="4" end="4"/>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320515">
                                            <p:txEl>
                                              <p:pRg st="5" end="5"/>
                                            </p:txEl>
                                          </p:spTgt>
                                        </p:tgtEl>
                                        <p:attrNameLst>
                                          <p:attrName>style.visibility</p:attrName>
                                        </p:attrNameLst>
                                      </p:cBhvr>
                                      <p:to>
                                        <p:strVal val="visible"/>
                                      </p:to>
                                    </p:set>
                                    <p:animEffect transition="in" filter="wipe(left)">
                                      <p:cBhvr>
                                        <p:cTn id="44" dur="500"/>
                                        <p:tgtEl>
                                          <p:spTgt spid="3205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0515"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Thread Scheduling</a:t>
            </a:r>
            <a:endParaRPr lang="zh-CN" altLang="en-US" dirty="0"/>
          </a:p>
        </p:txBody>
      </p:sp>
      <p:sp>
        <p:nvSpPr>
          <p:cNvPr id="3" name="内容占位符 2"/>
          <p:cNvSpPr>
            <a:spLocks noGrp="1"/>
          </p:cNvSpPr>
          <p:nvPr>
            <p:ph idx="1"/>
          </p:nvPr>
        </p:nvSpPr>
        <p:spPr/>
        <p:txBody>
          <a:bodyPr>
            <a:normAutofit/>
          </a:bodyPr>
          <a:lstStyle/>
          <a:p>
            <a:pPr>
              <a:spcBef>
                <a:spcPts val="600"/>
              </a:spcBef>
            </a:pPr>
            <a:r>
              <a:rPr lang="en-US" altLang="en-US" dirty="0" err="1"/>
              <a:t>Pthread</a:t>
            </a:r>
            <a:r>
              <a:rPr lang="en-US" altLang="en-US" dirty="0"/>
              <a:t> Scheduling</a:t>
            </a:r>
          </a:p>
          <a:p>
            <a:pPr lvl="1">
              <a:spcBef>
                <a:spcPts val="600"/>
              </a:spcBef>
            </a:pPr>
            <a:r>
              <a:rPr lang="en-US" altLang="en-US" dirty="0"/>
              <a:t>API allows specifying either PCS or SCS during thread creation.</a:t>
            </a:r>
          </a:p>
          <a:p>
            <a:pPr lvl="2">
              <a:spcBef>
                <a:spcPts val="600"/>
              </a:spcBef>
            </a:pPr>
            <a:r>
              <a:rPr lang="en-US" altLang="en-US" dirty="0">
                <a:solidFill>
                  <a:srgbClr val="0000FF"/>
                </a:solidFill>
              </a:rPr>
              <a:t>PTHREAD_SCOPE_PROCESS</a:t>
            </a:r>
            <a:r>
              <a:rPr lang="en-US" altLang="en-US" dirty="0"/>
              <a:t>   schedules threads using PCS scheduling.</a:t>
            </a:r>
          </a:p>
          <a:p>
            <a:pPr lvl="2">
              <a:spcBef>
                <a:spcPts val="600"/>
              </a:spcBef>
            </a:pPr>
            <a:r>
              <a:rPr lang="en-US" altLang="en-US" dirty="0">
                <a:solidFill>
                  <a:srgbClr val="0000FF"/>
                </a:solidFill>
              </a:rPr>
              <a:t>PTHREAD_SCOPE_SYSTEM</a:t>
            </a:r>
            <a:r>
              <a:rPr lang="en-US" altLang="en-US" dirty="0"/>
              <a:t>     schedules threads using SCS scheduling.</a:t>
            </a:r>
          </a:p>
          <a:p>
            <a:pPr lvl="1">
              <a:spcBef>
                <a:spcPts val="600"/>
              </a:spcBef>
            </a:pPr>
            <a:r>
              <a:rPr lang="en-US" altLang="zh-CN" dirty="0"/>
              <a:t>On systems implementing the many-to-many model</a:t>
            </a:r>
          </a:p>
          <a:p>
            <a:pPr lvl="2">
              <a:spcBef>
                <a:spcPts val="600"/>
              </a:spcBef>
            </a:pPr>
            <a:r>
              <a:rPr lang="en-US" altLang="zh-CN" dirty="0">
                <a:solidFill>
                  <a:srgbClr val="0000FF"/>
                </a:solidFill>
              </a:rPr>
              <a:t>PTHREAD_SCOPE_PROCESS</a:t>
            </a:r>
            <a:r>
              <a:rPr lang="en-US" altLang="zh-CN" dirty="0"/>
              <a:t> policy schedules user-level threads onto available LWPs. </a:t>
            </a:r>
            <a:br>
              <a:rPr lang="en-US" altLang="zh-CN" dirty="0"/>
            </a:br>
            <a:r>
              <a:rPr lang="en-US" altLang="zh-CN" dirty="0"/>
              <a:t>The number of LWPs is maintained by the thread library.</a:t>
            </a:r>
          </a:p>
          <a:p>
            <a:pPr lvl="2">
              <a:spcBef>
                <a:spcPts val="600"/>
              </a:spcBef>
            </a:pPr>
            <a:r>
              <a:rPr lang="en-US" altLang="zh-CN" dirty="0">
                <a:solidFill>
                  <a:srgbClr val="0000FF"/>
                </a:solidFill>
              </a:rPr>
              <a:t>PTHREAD_SCOPE_SYSTEM</a:t>
            </a:r>
            <a:r>
              <a:rPr lang="en-US" altLang="zh-CN" dirty="0"/>
              <a:t> policy will create and bind an LWP for each user-level thread, effectively mapping threads using the one-to-one policy.</a:t>
            </a:r>
          </a:p>
          <a:p>
            <a:pPr lvl="1">
              <a:spcBef>
                <a:spcPts val="600"/>
              </a:spcBef>
            </a:pPr>
            <a:r>
              <a:rPr lang="en-US" altLang="en-US" dirty="0"/>
              <a:t>Can be limited by OS.  </a:t>
            </a:r>
            <a:br>
              <a:rPr lang="en-US" altLang="en-US" dirty="0"/>
            </a:br>
            <a:r>
              <a:rPr lang="en-US" altLang="en-US" dirty="0"/>
              <a:t>Linux and Mac OS X only allow PTHREAD_SCOPE_SYSTEM</a:t>
            </a:r>
          </a:p>
        </p:txBody>
      </p:sp>
      <p:sp>
        <p:nvSpPr>
          <p:cNvPr id="4" name="灯片编号占位符 3"/>
          <p:cNvSpPr>
            <a:spLocks noGrp="1"/>
          </p:cNvSpPr>
          <p:nvPr>
            <p:ph type="sldNum" sz="quarter" idx="10"/>
          </p:nvPr>
        </p:nvSpPr>
        <p:spPr/>
        <p:txBody>
          <a:bodyPr/>
          <a:lstStyle/>
          <a:p>
            <a:pPr>
              <a:defRPr/>
            </a:pPr>
            <a:fld id="{BEBD1DF4-B609-4D0D-8E69-E78856E057E8}" type="slidenum">
              <a:rPr lang="en-US" altLang="zh-CN" smtClean="0"/>
              <a:pPr>
                <a:defRPr/>
              </a:pPr>
              <a:t>63</a:t>
            </a:fld>
            <a:endParaRPr lang="en-US" altLang="zh-CN"/>
          </a:p>
        </p:txBody>
      </p:sp>
    </p:spTree>
    <p:extLst>
      <p:ext uri="{BB962C8B-B14F-4D97-AF65-F5344CB8AC3E}">
        <p14:creationId xmlns:p14="http://schemas.microsoft.com/office/powerpoint/2010/main" val="306784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ipe(left)">
                                      <p:cBhvr>
                                        <p:cTn id="22" dur="500"/>
                                        <p:tgtEl>
                                          <p:spTgt spid="3">
                                            <p:txEl>
                                              <p:pRg st="5" end="5"/>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ipe(left)">
                                      <p:cBhvr>
                                        <p:cTn id="25" dur="500"/>
                                        <p:tgtEl>
                                          <p:spTgt spid="3">
                                            <p:txEl>
                                              <p:pRg st="6" end="6"/>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wipe(left)">
                                      <p:cBhvr>
                                        <p:cTn id="2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en-US" dirty="0" err="1"/>
              <a:t>Pthread</a:t>
            </a:r>
            <a:r>
              <a:rPr lang="en-US" altLang="en-US" dirty="0"/>
              <a:t> Scheduling API</a:t>
            </a:r>
            <a:endParaRPr lang="zh-CN" altLang="en-US" dirty="0"/>
          </a:p>
        </p:txBody>
      </p:sp>
      <p:pic>
        <p:nvPicPr>
          <p:cNvPr id="11" name="内容占位符 10">
            <a:extLst>
              <a:ext uri="{FF2B5EF4-FFF2-40B4-BE49-F238E27FC236}">
                <a16:creationId xmlns:a16="http://schemas.microsoft.com/office/drawing/2014/main" id="{3F84F9F2-3FDF-AA65-1BF8-877EE19F365E}"/>
              </a:ext>
            </a:extLst>
          </p:cNvPr>
          <p:cNvPicPr>
            <a:picLocks noGrp="1" noChangeAspect="1"/>
          </p:cNvPicPr>
          <p:nvPr>
            <p:ph idx="1"/>
          </p:nvPr>
        </p:nvPicPr>
        <p:blipFill>
          <a:blip r:embed="rId2"/>
          <a:stretch>
            <a:fillRect/>
          </a:stretch>
        </p:blipFill>
        <p:spPr>
          <a:xfrm>
            <a:off x="396000" y="1080000"/>
            <a:ext cx="11520000" cy="5398811"/>
          </a:xfrm>
        </p:spPr>
      </p:pic>
      <p:sp>
        <p:nvSpPr>
          <p:cNvPr id="4" name="灯片编号占位符 3"/>
          <p:cNvSpPr>
            <a:spLocks noGrp="1"/>
          </p:cNvSpPr>
          <p:nvPr>
            <p:ph type="sldNum" sz="quarter" idx="10"/>
          </p:nvPr>
        </p:nvSpPr>
        <p:spPr/>
        <p:txBody>
          <a:bodyPr/>
          <a:lstStyle/>
          <a:p>
            <a:pPr>
              <a:defRPr/>
            </a:pPr>
            <a:fld id="{BEBD1DF4-B609-4D0D-8E69-E78856E057E8}" type="slidenum">
              <a:rPr lang="en-US" altLang="zh-CN" smtClean="0"/>
              <a:pPr>
                <a:defRPr/>
              </a:pPr>
              <a:t>64</a:t>
            </a:fld>
            <a:endParaRPr lang="en-US" altLang="zh-CN"/>
          </a:p>
        </p:txBody>
      </p:sp>
      <p:sp>
        <p:nvSpPr>
          <p:cNvPr id="7" name="动作按钮: 结束 6">
            <a:hlinkClick r:id="" action="ppaction://noaction" highlightClick="1"/>
            <a:extLst>
              <a:ext uri="{FF2B5EF4-FFF2-40B4-BE49-F238E27FC236}">
                <a16:creationId xmlns:a16="http://schemas.microsoft.com/office/drawing/2014/main" id="{EE060EC8-54BD-BB05-CE03-E8FF263F2668}"/>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3162317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altLang="zh-CN" dirty="0"/>
              <a:t>5.6  Operating System Examples</a:t>
            </a:r>
          </a:p>
        </p:txBody>
      </p:sp>
      <p:sp>
        <p:nvSpPr>
          <p:cNvPr id="63492" name="Rectangle 3"/>
          <p:cNvSpPr>
            <a:spLocks noGrp="1" noChangeArrowheads="1"/>
          </p:cNvSpPr>
          <p:nvPr>
            <p:ph idx="1"/>
          </p:nvPr>
        </p:nvSpPr>
        <p:spPr/>
        <p:txBody>
          <a:bodyPr/>
          <a:lstStyle/>
          <a:p>
            <a:pPr eaLnBrk="1" hangingPunct="1"/>
            <a:r>
              <a:rPr lang="en-US" altLang="zh-CN" dirty="0"/>
              <a:t>Linux scheduling</a:t>
            </a:r>
          </a:p>
          <a:p>
            <a:pPr lvl="1" eaLnBrk="1" hangingPunct="1"/>
            <a:r>
              <a:rPr lang="en-US" altLang="zh-CN" dirty="0"/>
              <a:t>Preemptive, priority-based scheduling </a:t>
            </a:r>
          </a:p>
          <a:p>
            <a:pPr eaLnBrk="1" hangingPunct="1"/>
            <a:r>
              <a:rPr lang="en-US" altLang="zh-CN" dirty="0"/>
              <a:t>Windows XP scheduling</a:t>
            </a:r>
          </a:p>
          <a:p>
            <a:pPr lvl="1" eaLnBrk="1" hangingPunct="1"/>
            <a:r>
              <a:rPr lang="en-US" altLang="zh-CN" dirty="0"/>
              <a:t>Priority-based, preemptive scheduling (multi-queue)</a:t>
            </a:r>
          </a:p>
          <a:p>
            <a:pPr eaLnBrk="1" hangingPunct="1"/>
            <a:r>
              <a:rPr lang="en-US" altLang="zh-CN" dirty="0"/>
              <a:t>Solaris scheduling</a:t>
            </a:r>
          </a:p>
          <a:p>
            <a:pPr lvl="1" eaLnBrk="1" hangingPunct="1"/>
            <a:r>
              <a:rPr lang="en-US" altLang="zh-CN" dirty="0"/>
              <a:t>Priority-based thread scheduling</a:t>
            </a:r>
          </a:p>
        </p:txBody>
      </p:sp>
      <p:sp>
        <p:nvSpPr>
          <p:cNvPr id="2" name="灯片编号占位符 3">
            <a:extLst>
              <a:ext uri="{FF2B5EF4-FFF2-40B4-BE49-F238E27FC236}">
                <a16:creationId xmlns:a16="http://schemas.microsoft.com/office/drawing/2014/main" id="{1A1FBA4A-0DF3-0DDC-1CD1-7E8D0A14F6EF}"/>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65</a:t>
            </a:fld>
            <a:endParaRPr lang="en-US" altLang="zh-CN" dirty="0"/>
          </a:p>
        </p:txBody>
      </p:sp>
      <p:sp>
        <p:nvSpPr>
          <p:cNvPr id="3" name="文本框 2">
            <a:extLst>
              <a:ext uri="{FF2B5EF4-FFF2-40B4-BE49-F238E27FC236}">
                <a16:creationId xmlns:a16="http://schemas.microsoft.com/office/drawing/2014/main" id="{722AE707-3459-857D-FED3-73ADA18D6D6F}"/>
              </a:ext>
            </a:extLst>
          </p:cNvPr>
          <p:cNvSpPr txBox="1"/>
          <p:nvPr/>
        </p:nvSpPr>
        <p:spPr>
          <a:xfrm>
            <a:off x="1505491" y="4464114"/>
            <a:ext cx="8076672" cy="1302234"/>
          </a:xfrm>
          <a:prstGeom prst="rect">
            <a:avLst/>
          </a:prstGeom>
          <a:noFill/>
          <a:ln w="28575">
            <a:solidFill>
              <a:srgbClr val="FF3300"/>
            </a:solidFill>
          </a:ln>
        </p:spPr>
        <p:txBody>
          <a:bodyPr wrap="none" lIns="360000" tIns="180000" rIns="360000" bIns="180000" rtlCol="0">
            <a:spAutoFit/>
          </a:bodyPr>
          <a:lstStyle/>
          <a:p>
            <a:pPr>
              <a:spcBef>
                <a:spcPts val="600"/>
              </a:spcBef>
              <a:buClr>
                <a:srgbClr val="0000FF"/>
              </a:buClr>
              <a:buSzPct val="80000"/>
            </a:pPr>
            <a:r>
              <a:rPr lang="en-US" altLang="zh-CN" sz="2800" b="1" dirty="0"/>
              <a:t>When time slice runs out, priority </a:t>
            </a:r>
            <a:r>
              <a:rPr lang="en-US" altLang="zh-CN" sz="2800" b="1" dirty="0">
                <a:solidFill>
                  <a:srgbClr val="0000FF"/>
                </a:solidFill>
              </a:rPr>
              <a:t>lowered</a:t>
            </a:r>
            <a:r>
              <a:rPr lang="en-US" altLang="zh-CN" sz="2800" b="1" dirty="0"/>
              <a:t>; </a:t>
            </a:r>
          </a:p>
          <a:p>
            <a:pPr>
              <a:spcBef>
                <a:spcPts val="600"/>
              </a:spcBef>
              <a:buClr>
                <a:srgbClr val="0000FF"/>
              </a:buClr>
              <a:buSzPct val="80000"/>
            </a:pPr>
            <a:r>
              <a:rPr lang="en-US" altLang="zh-CN" sz="2800" b="1" dirty="0"/>
              <a:t>when resumed from waiting, priority is </a:t>
            </a:r>
            <a:r>
              <a:rPr lang="en-US" altLang="zh-CN" sz="2800" b="1" dirty="0">
                <a:solidFill>
                  <a:srgbClr val="0000FF"/>
                </a:solidFill>
              </a:rPr>
              <a:t>boosted</a:t>
            </a:r>
            <a:r>
              <a:rPr lang="en-US" altLang="zh-CN" sz="2800" b="1" dirty="0"/>
              <a:t>.</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p:cNvSpPr>
            <a:spLocks noGrp="1" noChangeArrowheads="1"/>
          </p:cNvSpPr>
          <p:nvPr>
            <p:ph type="title"/>
          </p:nvPr>
        </p:nvSpPr>
        <p:spPr/>
        <p:txBody>
          <a:bodyPr/>
          <a:lstStyle/>
          <a:p>
            <a:pPr eaLnBrk="1" hangingPunct="1"/>
            <a:r>
              <a:rPr lang="en-US" altLang="zh-CN" dirty="0"/>
              <a:t>Linux Scheduling</a:t>
            </a:r>
          </a:p>
        </p:txBody>
      </p:sp>
      <p:sp>
        <p:nvSpPr>
          <p:cNvPr id="67588" name="Rectangle 3"/>
          <p:cNvSpPr>
            <a:spLocks noGrp="1" noChangeArrowheads="1"/>
          </p:cNvSpPr>
          <p:nvPr>
            <p:ph idx="1"/>
          </p:nvPr>
        </p:nvSpPr>
        <p:spPr>
          <a:xfrm>
            <a:off x="360000" y="1043735"/>
            <a:ext cx="7176160" cy="5580000"/>
          </a:xfrm>
        </p:spPr>
        <p:txBody>
          <a:bodyPr>
            <a:normAutofit fontScale="92500" lnSpcReduction="10000"/>
          </a:bodyPr>
          <a:lstStyle/>
          <a:p>
            <a:pPr>
              <a:spcBef>
                <a:spcPts val="600"/>
              </a:spcBef>
            </a:pPr>
            <a:r>
              <a:rPr lang="en-US" altLang="zh-CN" dirty="0"/>
              <a:t>Scheduling is based on </a:t>
            </a:r>
            <a:r>
              <a:rPr lang="en-US" altLang="zh-CN" dirty="0">
                <a:solidFill>
                  <a:srgbClr val="0000FF"/>
                </a:solidFill>
              </a:rPr>
              <a:t>scheduling classes</a:t>
            </a:r>
            <a:r>
              <a:rPr lang="en-US" altLang="zh-CN" dirty="0"/>
              <a:t>.</a:t>
            </a:r>
          </a:p>
          <a:p>
            <a:pPr lvl="1">
              <a:spcBef>
                <a:spcPts val="600"/>
              </a:spcBef>
            </a:pPr>
            <a:r>
              <a:rPr lang="en-US" altLang="zh-CN" dirty="0"/>
              <a:t>Based on priority </a:t>
            </a:r>
          </a:p>
          <a:p>
            <a:pPr>
              <a:spcBef>
                <a:spcPts val="300"/>
              </a:spcBef>
            </a:pPr>
            <a:r>
              <a:rPr lang="en-US" altLang="zh-CN" dirty="0"/>
              <a:t>Real-time (0-99)</a:t>
            </a:r>
          </a:p>
          <a:p>
            <a:pPr lvl="1">
              <a:spcBef>
                <a:spcPts val="300"/>
              </a:spcBef>
            </a:pPr>
            <a:r>
              <a:rPr lang="en-US" altLang="zh-CN" dirty="0">
                <a:solidFill>
                  <a:srgbClr val="0000FF"/>
                </a:solidFill>
              </a:rPr>
              <a:t>Soft</a:t>
            </a:r>
            <a:r>
              <a:rPr lang="en-US" altLang="zh-CN" dirty="0"/>
              <a:t> real-time,  </a:t>
            </a:r>
            <a:r>
              <a:rPr lang="en-US" altLang="zh-CN" dirty="0">
                <a:solidFill>
                  <a:srgbClr val="FF0000"/>
                </a:solidFill>
              </a:rPr>
              <a:t>static priorities</a:t>
            </a:r>
          </a:p>
          <a:p>
            <a:pPr lvl="1">
              <a:spcBef>
                <a:spcPts val="300"/>
              </a:spcBef>
            </a:pPr>
            <a:r>
              <a:rPr lang="en-US" altLang="zh-CN" dirty="0"/>
              <a:t>Posix.1b compliant. --  two classes:</a:t>
            </a:r>
          </a:p>
          <a:p>
            <a:pPr lvl="2">
              <a:spcBef>
                <a:spcPts val="300"/>
              </a:spcBef>
            </a:pPr>
            <a:r>
              <a:rPr lang="en-US" altLang="zh-CN" dirty="0"/>
              <a:t>FCFS and RR</a:t>
            </a:r>
          </a:p>
          <a:p>
            <a:pPr lvl="2">
              <a:spcBef>
                <a:spcPts val="300"/>
              </a:spcBef>
            </a:pPr>
            <a:r>
              <a:rPr lang="en-US" altLang="zh-CN" dirty="0"/>
              <a:t>Highest priority process always runs first</a:t>
            </a:r>
          </a:p>
          <a:p>
            <a:pPr>
              <a:spcBef>
                <a:spcPts val="300"/>
              </a:spcBef>
            </a:pPr>
            <a:r>
              <a:rPr lang="en-US" altLang="zh-CN" dirty="0"/>
              <a:t>Time-sharing (100-140)</a:t>
            </a:r>
          </a:p>
          <a:p>
            <a:pPr lvl="1">
              <a:spcBef>
                <a:spcPts val="300"/>
              </a:spcBef>
            </a:pPr>
            <a:r>
              <a:rPr lang="en-US" altLang="zh-CN" dirty="0"/>
              <a:t>Prioritized credit-based.   process with most credits is scheduled next.</a:t>
            </a:r>
          </a:p>
          <a:p>
            <a:pPr lvl="1">
              <a:spcBef>
                <a:spcPts val="300"/>
              </a:spcBef>
            </a:pPr>
            <a:r>
              <a:rPr lang="en-US" altLang="zh-CN" dirty="0"/>
              <a:t>Credit subtracted when timer interrupt occurs</a:t>
            </a:r>
          </a:p>
          <a:p>
            <a:pPr lvl="1">
              <a:spcBef>
                <a:spcPts val="300"/>
              </a:spcBef>
            </a:pPr>
            <a:r>
              <a:rPr lang="en-US" altLang="zh-CN" dirty="0">
                <a:solidFill>
                  <a:srgbClr val="0000FF"/>
                </a:solidFill>
              </a:rPr>
              <a:t>When credit = 0, another process chosen</a:t>
            </a:r>
          </a:p>
          <a:p>
            <a:pPr lvl="1">
              <a:spcBef>
                <a:spcPts val="300"/>
              </a:spcBef>
            </a:pPr>
            <a:r>
              <a:rPr lang="en-US" altLang="zh-CN" dirty="0"/>
              <a:t>When all processes have credit = 0, </a:t>
            </a:r>
            <a:r>
              <a:rPr lang="en-US" altLang="zh-CN" dirty="0" err="1"/>
              <a:t>recrediting</a:t>
            </a:r>
            <a:r>
              <a:rPr lang="en-US" altLang="zh-CN" dirty="0"/>
              <a:t> occurs</a:t>
            </a:r>
          </a:p>
          <a:p>
            <a:pPr lvl="2">
              <a:spcBef>
                <a:spcPts val="300"/>
              </a:spcBef>
            </a:pPr>
            <a:r>
              <a:rPr lang="en-US" altLang="zh-CN" dirty="0"/>
              <a:t>Based on factors including priority and history</a:t>
            </a:r>
          </a:p>
          <a:p>
            <a:pPr lvl="1">
              <a:spcBef>
                <a:spcPts val="300"/>
              </a:spcBef>
            </a:pPr>
            <a:r>
              <a:rPr lang="en-US" altLang="zh-CN" dirty="0">
                <a:solidFill>
                  <a:srgbClr val="FF0000"/>
                </a:solidFill>
              </a:rPr>
              <a:t>dynamic priorities</a:t>
            </a:r>
            <a:r>
              <a:rPr lang="en-US" altLang="zh-CN" dirty="0">
                <a:solidFill>
                  <a:srgbClr val="0000FF"/>
                </a:solidFill>
              </a:rPr>
              <a:t>,</a:t>
            </a:r>
            <a:r>
              <a:rPr lang="en-US" altLang="zh-CN" dirty="0"/>
              <a:t>  </a:t>
            </a:r>
            <a:r>
              <a:rPr lang="en-US" altLang="zh-CN" i="1" dirty="0">
                <a:solidFill>
                  <a:srgbClr val="0000FF"/>
                </a:solidFill>
              </a:rPr>
              <a:t>nice </a:t>
            </a:r>
            <a:r>
              <a:rPr lang="en-US" altLang="zh-CN" dirty="0">
                <a:solidFill>
                  <a:srgbClr val="0000FF"/>
                </a:solidFill>
              </a:rPr>
              <a:t>values +/- </a:t>
            </a:r>
            <a:r>
              <a:rPr lang="en-US" altLang="zh-CN" dirty="0"/>
              <a:t>5.</a:t>
            </a:r>
          </a:p>
          <a:p>
            <a:pPr lvl="1">
              <a:spcBef>
                <a:spcPts val="300"/>
              </a:spcBef>
            </a:pPr>
            <a:endParaRPr lang="en-US" altLang="zh-CN" dirty="0"/>
          </a:p>
        </p:txBody>
      </p:sp>
      <p:sp>
        <p:nvSpPr>
          <p:cNvPr id="2" name="灯片编号占位符 3">
            <a:extLst>
              <a:ext uri="{FF2B5EF4-FFF2-40B4-BE49-F238E27FC236}">
                <a16:creationId xmlns:a16="http://schemas.microsoft.com/office/drawing/2014/main" id="{6B201170-C2E8-222D-6C52-0C090C08E628}"/>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66</a:t>
            </a:fld>
            <a:endParaRPr lang="en-US" altLang="zh-CN" dirty="0"/>
          </a:p>
        </p:txBody>
      </p:sp>
      <p:pic>
        <p:nvPicPr>
          <p:cNvPr id="3" name="Picture 4">
            <a:extLst>
              <a:ext uri="{FF2B5EF4-FFF2-40B4-BE49-F238E27FC236}">
                <a16:creationId xmlns:a16="http://schemas.microsoft.com/office/drawing/2014/main" id="{6FF6C9FE-6971-45B3-19C2-FAD2B62445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01" t="12558" r="1003" b="13094"/>
          <a:stretch>
            <a:fillRect/>
          </a:stretch>
        </p:blipFill>
        <p:spPr bwMode="auto">
          <a:xfrm>
            <a:off x="7696265" y="1043735"/>
            <a:ext cx="4255735" cy="2929844"/>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9454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7588">
                                            <p:txEl>
                                              <p:pRg st="0" end="0"/>
                                            </p:txEl>
                                          </p:spTgt>
                                        </p:tgtEl>
                                        <p:attrNameLst>
                                          <p:attrName>style.visibility</p:attrName>
                                        </p:attrNameLst>
                                      </p:cBhvr>
                                      <p:to>
                                        <p:strVal val="visible"/>
                                      </p:to>
                                    </p:set>
                                    <p:animEffect transition="in" filter="wipe(left)">
                                      <p:cBhvr>
                                        <p:cTn id="7" dur="500"/>
                                        <p:tgtEl>
                                          <p:spTgt spid="6758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7588">
                                            <p:txEl>
                                              <p:pRg st="1" end="1"/>
                                            </p:txEl>
                                          </p:spTgt>
                                        </p:tgtEl>
                                        <p:attrNameLst>
                                          <p:attrName>style.visibility</p:attrName>
                                        </p:attrNameLst>
                                      </p:cBhvr>
                                      <p:to>
                                        <p:strVal val="visible"/>
                                      </p:to>
                                    </p:set>
                                    <p:animEffect transition="in" filter="wipe(left)">
                                      <p:cBhvr>
                                        <p:cTn id="10" dur="500"/>
                                        <p:tgtEl>
                                          <p:spTgt spid="6758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7588">
                                            <p:txEl>
                                              <p:pRg st="2" end="2"/>
                                            </p:txEl>
                                          </p:spTgt>
                                        </p:tgtEl>
                                        <p:attrNameLst>
                                          <p:attrName>style.visibility</p:attrName>
                                        </p:attrNameLst>
                                      </p:cBhvr>
                                      <p:to>
                                        <p:strVal val="visible"/>
                                      </p:to>
                                    </p:set>
                                    <p:animEffect transition="in" filter="wipe(left)">
                                      <p:cBhvr>
                                        <p:cTn id="15" dur="500"/>
                                        <p:tgtEl>
                                          <p:spTgt spid="67588">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7588">
                                            <p:txEl>
                                              <p:pRg st="3" end="3"/>
                                            </p:txEl>
                                          </p:spTgt>
                                        </p:tgtEl>
                                        <p:attrNameLst>
                                          <p:attrName>style.visibility</p:attrName>
                                        </p:attrNameLst>
                                      </p:cBhvr>
                                      <p:to>
                                        <p:strVal val="visible"/>
                                      </p:to>
                                    </p:set>
                                    <p:animEffect transition="in" filter="wipe(left)">
                                      <p:cBhvr>
                                        <p:cTn id="18" dur="500"/>
                                        <p:tgtEl>
                                          <p:spTgt spid="67588">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7588">
                                            <p:txEl>
                                              <p:pRg st="4" end="4"/>
                                            </p:txEl>
                                          </p:spTgt>
                                        </p:tgtEl>
                                        <p:attrNameLst>
                                          <p:attrName>style.visibility</p:attrName>
                                        </p:attrNameLst>
                                      </p:cBhvr>
                                      <p:to>
                                        <p:strVal val="visible"/>
                                      </p:to>
                                    </p:set>
                                    <p:animEffect transition="in" filter="wipe(left)">
                                      <p:cBhvr>
                                        <p:cTn id="21" dur="500"/>
                                        <p:tgtEl>
                                          <p:spTgt spid="67588">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7588">
                                            <p:txEl>
                                              <p:pRg st="5" end="5"/>
                                            </p:txEl>
                                          </p:spTgt>
                                        </p:tgtEl>
                                        <p:attrNameLst>
                                          <p:attrName>style.visibility</p:attrName>
                                        </p:attrNameLst>
                                      </p:cBhvr>
                                      <p:to>
                                        <p:strVal val="visible"/>
                                      </p:to>
                                    </p:set>
                                    <p:animEffect transition="in" filter="wipe(left)">
                                      <p:cBhvr>
                                        <p:cTn id="24" dur="500"/>
                                        <p:tgtEl>
                                          <p:spTgt spid="67588">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7588">
                                            <p:txEl>
                                              <p:pRg st="6" end="6"/>
                                            </p:txEl>
                                          </p:spTgt>
                                        </p:tgtEl>
                                        <p:attrNameLst>
                                          <p:attrName>style.visibility</p:attrName>
                                        </p:attrNameLst>
                                      </p:cBhvr>
                                      <p:to>
                                        <p:strVal val="visible"/>
                                      </p:to>
                                    </p:set>
                                    <p:animEffect transition="in" filter="wipe(left)">
                                      <p:cBhvr>
                                        <p:cTn id="27" dur="500"/>
                                        <p:tgtEl>
                                          <p:spTgt spid="67588">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7588">
                                            <p:txEl>
                                              <p:pRg st="7" end="7"/>
                                            </p:txEl>
                                          </p:spTgt>
                                        </p:tgtEl>
                                        <p:attrNameLst>
                                          <p:attrName>style.visibility</p:attrName>
                                        </p:attrNameLst>
                                      </p:cBhvr>
                                      <p:to>
                                        <p:strVal val="visible"/>
                                      </p:to>
                                    </p:set>
                                    <p:animEffect transition="in" filter="wipe(left)">
                                      <p:cBhvr>
                                        <p:cTn id="32" dur="500"/>
                                        <p:tgtEl>
                                          <p:spTgt spid="67588">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67588">
                                            <p:txEl>
                                              <p:pRg st="8" end="8"/>
                                            </p:txEl>
                                          </p:spTgt>
                                        </p:tgtEl>
                                        <p:attrNameLst>
                                          <p:attrName>style.visibility</p:attrName>
                                        </p:attrNameLst>
                                      </p:cBhvr>
                                      <p:to>
                                        <p:strVal val="visible"/>
                                      </p:to>
                                    </p:set>
                                    <p:animEffect transition="in" filter="wipe(left)">
                                      <p:cBhvr>
                                        <p:cTn id="35" dur="500"/>
                                        <p:tgtEl>
                                          <p:spTgt spid="67588">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67588">
                                            <p:txEl>
                                              <p:pRg st="9" end="9"/>
                                            </p:txEl>
                                          </p:spTgt>
                                        </p:tgtEl>
                                        <p:attrNameLst>
                                          <p:attrName>style.visibility</p:attrName>
                                        </p:attrNameLst>
                                      </p:cBhvr>
                                      <p:to>
                                        <p:strVal val="visible"/>
                                      </p:to>
                                    </p:set>
                                    <p:animEffect transition="in" filter="wipe(left)">
                                      <p:cBhvr>
                                        <p:cTn id="38" dur="500"/>
                                        <p:tgtEl>
                                          <p:spTgt spid="67588">
                                            <p:txEl>
                                              <p:pRg st="9" end="9"/>
                                            </p:txEl>
                                          </p:spTgt>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67588">
                                            <p:txEl>
                                              <p:pRg st="10" end="10"/>
                                            </p:txEl>
                                          </p:spTgt>
                                        </p:tgtEl>
                                        <p:attrNameLst>
                                          <p:attrName>style.visibility</p:attrName>
                                        </p:attrNameLst>
                                      </p:cBhvr>
                                      <p:to>
                                        <p:strVal val="visible"/>
                                      </p:to>
                                    </p:set>
                                    <p:animEffect transition="in" filter="wipe(left)">
                                      <p:cBhvr>
                                        <p:cTn id="41" dur="500"/>
                                        <p:tgtEl>
                                          <p:spTgt spid="67588">
                                            <p:txEl>
                                              <p:pRg st="10" end="10"/>
                                            </p:txEl>
                                          </p:spTgt>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67588">
                                            <p:txEl>
                                              <p:pRg st="11" end="11"/>
                                            </p:txEl>
                                          </p:spTgt>
                                        </p:tgtEl>
                                        <p:attrNameLst>
                                          <p:attrName>style.visibility</p:attrName>
                                        </p:attrNameLst>
                                      </p:cBhvr>
                                      <p:to>
                                        <p:strVal val="visible"/>
                                      </p:to>
                                    </p:set>
                                    <p:animEffect transition="in" filter="wipe(left)">
                                      <p:cBhvr>
                                        <p:cTn id="44" dur="500"/>
                                        <p:tgtEl>
                                          <p:spTgt spid="67588">
                                            <p:txEl>
                                              <p:pRg st="11" end="11"/>
                                            </p:txEl>
                                          </p:spTgt>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7588">
                                            <p:txEl>
                                              <p:pRg st="12" end="12"/>
                                            </p:txEl>
                                          </p:spTgt>
                                        </p:tgtEl>
                                        <p:attrNameLst>
                                          <p:attrName>style.visibility</p:attrName>
                                        </p:attrNameLst>
                                      </p:cBhvr>
                                      <p:to>
                                        <p:strVal val="visible"/>
                                      </p:to>
                                    </p:set>
                                    <p:animEffect transition="in" filter="wipe(left)">
                                      <p:cBhvr>
                                        <p:cTn id="47" dur="500"/>
                                        <p:tgtEl>
                                          <p:spTgt spid="67588">
                                            <p:txEl>
                                              <p:pRg st="12" end="12"/>
                                            </p:txEl>
                                          </p:spTgt>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67588">
                                            <p:txEl>
                                              <p:pRg st="13" end="13"/>
                                            </p:txEl>
                                          </p:spTgt>
                                        </p:tgtEl>
                                        <p:attrNameLst>
                                          <p:attrName>style.visibility</p:attrName>
                                        </p:attrNameLst>
                                      </p:cBhvr>
                                      <p:to>
                                        <p:strVal val="visible"/>
                                      </p:to>
                                    </p:set>
                                    <p:animEffect transition="in" filter="wipe(left)">
                                      <p:cBhvr>
                                        <p:cTn id="50" dur="500"/>
                                        <p:tgtEl>
                                          <p:spTgt spid="6758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8"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List of Tasks Indexed According to Priorities</a:t>
            </a:r>
            <a:endParaRPr lang="zh-CN" altLang="en-US" dirty="0"/>
          </a:p>
        </p:txBody>
      </p:sp>
      <p:sp>
        <p:nvSpPr>
          <p:cNvPr id="69636" name="Rectangle 5"/>
          <p:cNvSpPr>
            <a:spLocks noGrp="1" noChangeArrowheads="1"/>
          </p:cNvSpPr>
          <p:nvPr>
            <p:ph sz="half" idx="1"/>
          </p:nvPr>
        </p:nvSpPr>
        <p:spPr>
          <a:xfrm>
            <a:off x="359997" y="1080000"/>
            <a:ext cx="6771117" cy="5400000"/>
          </a:xfrm>
        </p:spPr>
        <p:txBody>
          <a:bodyPr>
            <a:normAutofit/>
          </a:bodyPr>
          <a:lstStyle/>
          <a:p>
            <a:pPr>
              <a:spcBef>
                <a:spcPts val="600"/>
              </a:spcBef>
            </a:pPr>
            <a:r>
              <a:rPr lang="en-US" altLang="zh-CN" sz="2400" dirty="0"/>
              <a:t>The kernel maintains a list of all runnable task in a </a:t>
            </a:r>
            <a:r>
              <a:rPr lang="en-US" altLang="zh-CN" sz="2400" dirty="0" err="1">
                <a:solidFill>
                  <a:srgbClr val="0000FF"/>
                </a:solidFill>
              </a:rPr>
              <a:t>runqueue</a:t>
            </a:r>
            <a:r>
              <a:rPr lang="en-US" altLang="zh-CN" sz="2400" dirty="0">
                <a:solidFill>
                  <a:srgbClr val="0000FF"/>
                </a:solidFill>
              </a:rPr>
              <a:t> data structure</a:t>
            </a:r>
            <a:r>
              <a:rPr lang="en-US" altLang="zh-CN" sz="2400" dirty="0"/>
              <a:t>, </a:t>
            </a:r>
            <a:br>
              <a:rPr lang="en-US" altLang="zh-CN" sz="2400" dirty="0"/>
            </a:br>
            <a:r>
              <a:rPr lang="en-US" altLang="zh-CN" sz="2400" dirty="0"/>
              <a:t>each </a:t>
            </a:r>
            <a:r>
              <a:rPr lang="en-US" altLang="zh-CN" sz="2400" dirty="0" err="1"/>
              <a:t>runqueue</a:t>
            </a:r>
            <a:r>
              <a:rPr lang="en-US" altLang="zh-CN" sz="2400" dirty="0"/>
              <a:t> contains two priority arrays. </a:t>
            </a:r>
          </a:p>
          <a:p>
            <a:pPr>
              <a:spcBef>
                <a:spcPts val="600"/>
              </a:spcBef>
            </a:pPr>
            <a:r>
              <a:rPr lang="en-US" altLang="zh-CN" sz="2400" dirty="0"/>
              <a:t>Each processor maintains its own </a:t>
            </a:r>
            <a:r>
              <a:rPr lang="en-US" altLang="zh-CN" sz="2400" dirty="0" err="1"/>
              <a:t>runqueue</a:t>
            </a:r>
            <a:r>
              <a:rPr lang="en-US" altLang="zh-CN" sz="2400" dirty="0"/>
              <a:t>, schedules itself.</a:t>
            </a:r>
          </a:p>
          <a:p>
            <a:pPr lvl="1">
              <a:spcBef>
                <a:spcPts val="600"/>
              </a:spcBef>
            </a:pPr>
            <a:endParaRPr lang="en-US" altLang="zh-CN" sz="2000" dirty="0"/>
          </a:p>
          <a:p>
            <a:pPr>
              <a:spcBef>
                <a:spcPts val="600"/>
              </a:spcBef>
            </a:pPr>
            <a:r>
              <a:rPr lang="en-US" altLang="zh-CN" sz="2400" dirty="0"/>
              <a:t>When all task have exhausted their time slice, the two priority arrays are exchanged.</a:t>
            </a:r>
          </a:p>
          <a:p>
            <a:pPr lvl="1">
              <a:spcBef>
                <a:spcPts val="600"/>
              </a:spcBef>
            </a:pPr>
            <a:endParaRPr lang="en-US" altLang="zh-CN" sz="2000" dirty="0"/>
          </a:p>
          <a:p>
            <a:pPr>
              <a:spcBef>
                <a:spcPts val="600"/>
              </a:spcBef>
            </a:pPr>
            <a:r>
              <a:rPr lang="en-US" altLang="zh-CN" sz="2400" dirty="0"/>
              <a:t>The </a:t>
            </a:r>
            <a:r>
              <a:rPr lang="en-US" altLang="zh-CN" sz="2400" dirty="0">
                <a:solidFill>
                  <a:srgbClr val="0000FF"/>
                </a:solidFill>
              </a:rPr>
              <a:t>recalculation of a task’s dynamic priority </a:t>
            </a:r>
            <a:r>
              <a:rPr lang="en-US" altLang="zh-CN" sz="2400" dirty="0"/>
              <a:t>occurs when the task has exhausted its time slice and is to be moved to the expired array.</a:t>
            </a:r>
          </a:p>
        </p:txBody>
      </p:sp>
      <p:sp>
        <p:nvSpPr>
          <p:cNvPr id="3" name="灯片编号占位符 3">
            <a:extLst>
              <a:ext uri="{FF2B5EF4-FFF2-40B4-BE49-F238E27FC236}">
                <a16:creationId xmlns:a16="http://schemas.microsoft.com/office/drawing/2014/main" id="{C6A274DD-3FD3-258E-A03F-23BF05A10C5F}"/>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67</a:t>
            </a:fld>
            <a:endParaRPr lang="en-US" altLang="zh-CN" dirty="0"/>
          </a:p>
        </p:txBody>
      </p:sp>
      <p:pic>
        <p:nvPicPr>
          <p:cNvPr id="6" name="内容占位符 5">
            <a:extLst>
              <a:ext uri="{FF2B5EF4-FFF2-40B4-BE49-F238E27FC236}">
                <a16:creationId xmlns:a16="http://schemas.microsoft.com/office/drawing/2014/main" id="{8CD07EAB-AF45-7AAE-4DDA-28A6B9EBEDED}"/>
              </a:ext>
            </a:extLst>
          </p:cNvPr>
          <p:cNvPicPr>
            <a:picLocks noGrp="1" noChangeAspect="1"/>
          </p:cNvPicPr>
          <p:nvPr>
            <p:ph sz="half" idx="2"/>
          </p:nvPr>
        </p:nvPicPr>
        <p:blipFill>
          <a:blip r:embed="rId2"/>
          <a:stretch>
            <a:fillRect/>
          </a:stretch>
        </p:blipFill>
        <p:spPr>
          <a:xfrm>
            <a:off x="7221125" y="1922809"/>
            <a:ext cx="4662345" cy="3306391"/>
          </a:xfrm>
        </p:spPr>
      </p:pic>
    </p:spTree>
    <p:extLst>
      <p:ext uri="{BB962C8B-B14F-4D97-AF65-F5344CB8AC3E}">
        <p14:creationId xmlns:p14="http://schemas.microsoft.com/office/powerpoint/2010/main" val="358765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9636">
                                            <p:txEl>
                                              <p:pRg st="0" end="0"/>
                                            </p:txEl>
                                          </p:spTgt>
                                        </p:tgtEl>
                                        <p:attrNameLst>
                                          <p:attrName>style.visibility</p:attrName>
                                        </p:attrNameLst>
                                      </p:cBhvr>
                                      <p:to>
                                        <p:strVal val="visible"/>
                                      </p:to>
                                    </p:set>
                                    <p:animEffect transition="in" filter="wipe(left)">
                                      <p:cBhvr>
                                        <p:cTn id="7" dur="500"/>
                                        <p:tgtEl>
                                          <p:spTgt spid="6963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9636">
                                            <p:txEl>
                                              <p:pRg st="1" end="1"/>
                                            </p:txEl>
                                          </p:spTgt>
                                        </p:tgtEl>
                                        <p:attrNameLst>
                                          <p:attrName>style.visibility</p:attrName>
                                        </p:attrNameLst>
                                      </p:cBhvr>
                                      <p:to>
                                        <p:strVal val="visible"/>
                                      </p:to>
                                    </p:set>
                                    <p:animEffect transition="in" filter="wipe(left)">
                                      <p:cBhvr>
                                        <p:cTn id="10" dur="500"/>
                                        <p:tgtEl>
                                          <p:spTgt spid="6963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9636">
                                            <p:txEl>
                                              <p:pRg st="3" end="3"/>
                                            </p:txEl>
                                          </p:spTgt>
                                        </p:tgtEl>
                                        <p:attrNameLst>
                                          <p:attrName>style.visibility</p:attrName>
                                        </p:attrNameLst>
                                      </p:cBhvr>
                                      <p:to>
                                        <p:strVal val="visible"/>
                                      </p:to>
                                    </p:set>
                                    <p:animEffect transition="in" filter="wipe(left)">
                                      <p:cBhvr>
                                        <p:cTn id="15" dur="500"/>
                                        <p:tgtEl>
                                          <p:spTgt spid="6963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69636">
                                            <p:txEl>
                                              <p:pRg st="5" end="5"/>
                                            </p:txEl>
                                          </p:spTgt>
                                        </p:tgtEl>
                                        <p:attrNameLst>
                                          <p:attrName>style.visibility</p:attrName>
                                        </p:attrNameLst>
                                      </p:cBhvr>
                                      <p:to>
                                        <p:strVal val="visible"/>
                                      </p:to>
                                    </p:set>
                                    <p:animEffect transition="in" filter="wipe(left)">
                                      <p:cBhvr>
                                        <p:cTn id="20" dur="500"/>
                                        <p:tgtEl>
                                          <p:spTgt spid="6963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6" grpId="0" uiExpand="1"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noChangeArrowheads="1"/>
          </p:cNvSpPr>
          <p:nvPr>
            <p:ph type="title"/>
          </p:nvPr>
        </p:nvSpPr>
        <p:spPr/>
        <p:txBody>
          <a:bodyPr/>
          <a:lstStyle/>
          <a:p>
            <a:pPr eaLnBrk="1" hangingPunct="1"/>
            <a:r>
              <a:rPr lang="en-US" altLang="zh-CN" dirty="0"/>
              <a:t>Windows XP Priorities</a:t>
            </a:r>
          </a:p>
        </p:txBody>
      </p:sp>
      <p:sp>
        <p:nvSpPr>
          <p:cNvPr id="66569" name="Rectangle 8"/>
          <p:cNvSpPr>
            <a:spLocks noChangeArrowheads="1"/>
          </p:cNvSpPr>
          <p:nvPr/>
        </p:nvSpPr>
        <p:spPr bwMode="auto">
          <a:xfrm>
            <a:off x="406400" y="4329100"/>
            <a:ext cx="11746160" cy="23402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normAutofit/>
          </a:bodyPr>
          <a:lstStyle/>
          <a:p>
            <a:pPr marL="342900" indent="-342900">
              <a:spcBef>
                <a:spcPts val="600"/>
              </a:spcBef>
              <a:buClr>
                <a:srgbClr val="0000FF"/>
              </a:buClr>
              <a:buSzPct val="70000"/>
              <a:buFont typeface="Wingdings" panose="05000000000000000000" pitchFamily="2" charset="2"/>
              <a:buChar char="n"/>
            </a:pPr>
            <a:r>
              <a:rPr lang="en-US" altLang="zh-CN" b="1" dirty="0"/>
              <a:t>The priority of each thread is based on the priority class and its relative priority</a:t>
            </a:r>
          </a:p>
          <a:p>
            <a:pPr marL="800100" lvl="1" indent="-342900">
              <a:spcBef>
                <a:spcPts val="600"/>
              </a:spcBef>
              <a:buClr>
                <a:srgbClr val="0000FF"/>
              </a:buClr>
              <a:buSzPct val="70000"/>
              <a:buFont typeface="Wingdings" panose="05000000000000000000" pitchFamily="2" charset="2"/>
              <a:buChar char="p"/>
            </a:pPr>
            <a:r>
              <a:rPr lang="en-US" altLang="zh-CN" b="1" dirty="0"/>
              <a:t>Processes,  typically </a:t>
            </a:r>
            <a:r>
              <a:rPr lang="en-US" altLang="zh-CN" b="1" dirty="0">
                <a:solidFill>
                  <a:srgbClr val="0000FF"/>
                </a:solidFill>
              </a:rPr>
              <a:t>NORMAL_PRIORITY_CLASS</a:t>
            </a:r>
          </a:p>
          <a:p>
            <a:pPr marL="800100" lvl="1" indent="-342900">
              <a:spcBef>
                <a:spcPts val="600"/>
              </a:spcBef>
              <a:buClr>
                <a:srgbClr val="0000FF"/>
              </a:buClr>
              <a:buSzPct val="70000"/>
              <a:buFont typeface="Wingdings" panose="05000000000000000000" pitchFamily="2" charset="2"/>
              <a:buChar char="p"/>
            </a:pPr>
            <a:r>
              <a:rPr lang="en-US" altLang="zh-CN" b="1" dirty="0"/>
              <a:t>Thread, its </a:t>
            </a:r>
            <a:r>
              <a:rPr lang="en-US" altLang="zh-CN" b="1" dirty="0">
                <a:solidFill>
                  <a:srgbClr val="0000FF"/>
                </a:solidFill>
              </a:rPr>
              <a:t>initial</a:t>
            </a:r>
            <a:r>
              <a:rPr lang="en-US" altLang="zh-CN" b="1" dirty="0"/>
              <a:t> priority, typically the </a:t>
            </a:r>
            <a:r>
              <a:rPr lang="en-US" altLang="zh-CN" b="1" dirty="0">
                <a:solidFill>
                  <a:srgbClr val="0000FF"/>
                </a:solidFill>
              </a:rPr>
              <a:t>base priority </a:t>
            </a:r>
            <a:r>
              <a:rPr lang="en-US" altLang="zh-CN" b="1" dirty="0"/>
              <a:t>of the process.</a:t>
            </a:r>
          </a:p>
          <a:p>
            <a:pPr marL="342900" indent="-342900">
              <a:spcBef>
                <a:spcPts val="600"/>
              </a:spcBef>
              <a:buClr>
                <a:srgbClr val="0000FF"/>
              </a:buClr>
              <a:buSzPct val="70000"/>
              <a:buFont typeface="Wingdings" panose="05000000000000000000" pitchFamily="2" charset="2"/>
              <a:buChar char="n"/>
            </a:pPr>
            <a:r>
              <a:rPr lang="en-US" altLang="zh-CN" b="1" dirty="0"/>
              <a:t>When time slice runs out, priority </a:t>
            </a:r>
            <a:r>
              <a:rPr lang="en-US" altLang="zh-CN" b="1" dirty="0">
                <a:solidFill>
                  <a:srgbClr val="0000FF"/>
                </a:solidFill>
              </a:rPr>
              <a:t>lowered</a:t>
            </a:r>
            <a:r>
              <a:rPr lang="en-US" altLang="zh-CN" b="1" dirty="0"/>
              <a:t>, but never lowered below the base priority;  when resumed from a wait operation, priority is </a:t>
            </a:r>
            <a:r>
              <a:rPr lang="en-US" altLang="zh-CN" b="1" dirty="0">
                <a:solidFill>
                  <a:srgbClr val="0000FF"/>
                </a:solidFill>
              </a:rPr>
              <a:t>boosted</a:t>
            </a:r>
            <a:r>
              <a:rPr lang="en-US" altLang="zh-CN" b="1" dirty="0"/>
              <a:t>.</a:t>
            </a:r>
          </a:p>
        </p:txBody>
      </p:sp>
      <p:pic>
        <p:nvPicPr>
          <p:cNvPr id="14848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5815" y="998729"/>
            <a:ext cx="6456185" cy="2655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灯片编号占位符 3">
            <a:extLst>
              <a:ext uri="{FF2B5EF4-FFF2-40B4-BE49-F238E27FC236}">
                <a16:creationId xmlns:a16="http://schemas.microsoft.com/office/drawing/2014/main" id="{B3EB587C-1C1E-2791-2A40-571BCE968C64}"/>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68</a:t>
            </a:fld>
            <a:endParaRPr lang="en-US" altLang="zh-CN" dirty="0"/>
          </a:p>
        </p:txBody>
      </p:sp>
      <p:sp>
        <p:nvSpPr>
          <p:cNvPr id="3" name="矩形: 圆角 2">
            <a:extLst>
              <a:ext uri="{FF2B5EF4-FFF2-40B4-BE49-F238E27FC236}">
                <a16:creationId xmlns:a16="http://schemas.microsoft.com/office/drawing/2014/main" id="{C305D86C-CEB4-3563-6F7B-9EE1E47E53E7}"/>
              </a:ext>
            </a:extLst>
          </p:cNvPr>
          <p:cNvSpPr/>
          <p:nvPr/>
        </p:nvSpPr>
        <p:spPr bwMode="auto">
          <a:xfrm>
            <a:off x="290354" y="5679250"/>
            <a:ext cx="11901645" cy="796513"/>
          </a:xfrm>
          <a:prstGeom prst="roundRect">
            <a:avLst/>
          </a:prstGeom>
          <a:noFill/>
          <a:ln w="28575"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4" name="内容占位符 2">
            <a:extLst>
              <a:ext uri="{FF2B5EF4-FFF2-40B4-BE49-F238E27FC236}">
                <a16:creationId xmlns:a16="http://schemas.microsoft.com/office/drawing/2014/main" id="{5250404C-9812-DDF3-CC83-69594FE09B37}"/>
              </a:ext>
            </a:extLst>
          </p:cNvPr>
          <p:cNvSpPr txBox="1">
            <a:spLocks/>
          </p:cNvSpPr>
          <p:nvPr/>
        </p:nvSpPr>
        <p:spPr>
          <a:xfrm>
            <a:off x="359999" y="1043734"/>
            <a:ext cx="5285951" cy="3285366"/>
          </a:xfrm>
          <a:prstGeom prst="rect">
            <a:avLst/>
          </a:prstGeom>
        </p:spPr>
        <p:txBody>
          <a:bodyPr>
            <a:normAutofit fontScale="92500" lnSpcReduction="20000"/>
          </a:bodyPr>
          <a:lstStyle>
            <a:lvl1pPr marL="342900" indent="-342900" algn="l" rtl="0" fontAlgn="base">
              <a:spcBef>
                <a:spcPct val="20000"/>
              </a:spcBef>
              <a:spcAft>
                <a:spcPct val="0"/>
              </a:spcAft>
              <a:buClr>
                <a:srgbClr val="0000FF"/>
              </a:buClr>
              <a:buSzPct val="80000"/>
              <a:buFont typeface="Wingdings" panose="05000000000000000000" pitchFamily="2" charset="2"/>
              <a:buChar char="n"/>
              <a:defRPr kumimoji="1" sz="28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1pPr>
            <a:lvl2pPr marL="742950" indent="-285750" algn="l" rtl="0" fontAlgn="base">
              <a:spcBef>
                <a:spcPct val="20000"/>
              </a:spcBef>
              <a:spcAft>
                <a:spcPct val="0"/>
              </a:spcAft>
              <a:buClr>
                <a:srgbClr val="0000FF"/>
              </a:buClr>
              <a:buSzPct val="80000"/>
              <a:buFont typeface="Wingdings" panose="05000000000000000000" pitchFamily="2" charset="2"/>
              <a:buChar char="p"/>
              <a:defRPr kumimoji="1" sz="24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2pPr>
            <a:lvl3pPr marL="1143000" indent="-228600" algn="l" rtl="0" fontAlgn="base">
              <a:spcBef>
                <a:spcPct val="20000"/>
              </a:spcBef>
              <a:spcAft>
                <a:spcPct val="0"/>
              </a:spcAft>
              <a:buClr>
                <a:srgbClr val="0000FF"/>
              </a:buClr>
              <a:buFont typeface="Wingdings" panose="05000000000000000000" pitchFamily="2" charset="2"/>
              <a:buChar char="Ø"/>
              <a:defRPr kumimoji="1" sz="2000" b="1">
                <a:solidFill>
                  <a:schemeClr val="tx1"/>
                </a:solidFill>
                <a:latin typeface="Times New Roman" panose="02020603050405020304" pitchFamily="18" charset="0"/>
                <a:ea typeface="楷体" panose="02010609060101010101" pitchFamily="49" charset="-122"/>
                <a:cs typeface="Times New Roman" panose="02020603050405020304" pitchFamily="18" charset="0"/>
              </a:defRPr>
            </a:lvl3pPr>
            <a:lvl4pPr marL="1600200" indent="-228600" algn="l" rtl="0" fontAlgn="base">
              <a:spcBef>
                <a:spcPct val="20000"/>
              </a:spcBef>
              <a:spcAft>
                <a:spcPct val="0"/>
              </a:spcAft>
              <a:buChar char="–"/>
              <a:defRPr kumimoji="1">
                <a:solidFill>
                  <a:schemeClr val="tx1"/>
                </a:solidFill>
                <a:latin typeface="+mn-lt"/>
                <a:ea typeface="+mn-ea"/>
              </a:defRPr>
            </a:lvl4pPr>
            <a:lvl5pPr marL="2057400" indent="-228600" algn="l" rtl="0" fontAlgn="base">
              <a:spcBef>
                <a:spcPct val="20000"/>
              </a:spcBef>
              <a:spcAft>
                <a:spcPct val="0"/>
              </a:spcAft>
              <a:buChar char="»"/>
              <a:defRPr kumimoji="1">
                <a:solidFill>
                  <a:schemeClr val="tx1"/>
                </a:solidFill>
                <a:latin typeface="+mn-lt"/>
                <a:ea typeface="+mn-ea"/>
              </a:defRPr>
            </a:lvl5pPr>
            <a:lvl6pPr marL="2514600" indent="-228600" algn="l" rtl="0" fontAlgn="base">
              <a:spcBef>
                <a:spcPct val="20000"/>
              </a:spcBef>
              <a:spcAft>
                <a:spcPct val="0"/>
              </a:spcAft>
              <a:buChar char="»"/>
              <a:defRPr kumimoji="1">
                <a:solidFill>
                  <a:schemeClr val="tx1"/>
                </a:solidFill>
                <a:latin typeface="+mn-lt"/>
                <a:ea typeface="+mn-ea"/>
              </a:defRPr>
            </a:lvl6pPr>
            <a:lvl7pPr marL="2971800" indent="-228600" algn="l" rtl="0" fontAlgn="base">
              <a:spcBef>
                <a:spcPct val="20000"/>
              </a:spcBef>
              <a:spcAft>
                <a:spcPct val="0"/>
              </a:spcAft>
              <a:buChar char="»"/>
              <a:defRPr kumimoji="1">
                <a:solidFill>
                  <a:schemeClr val="tx1"/>
                </a:solidFill>
                <a:latin typeface="+mn-lt"/>
                <a:ea typeface="+mn-ea"/>
              </a:defRPr>
            </a:lvl7pPr>
            <a:lvl8pPr marL="3429000" indent="-228600" algn="l" rtl="0" fontAlgn="base">
              <a:spcBef>
                <a:spcPct val="20000"/>
              </a:spcBef>
              <a:spcAft>
                <a:spcPct val="0"/>
              </a:spcAft>
              <a:buChar char="»"/>
              <a:defRPr kumimoji="1">
                <a:solidFill>
                  <a:schemeClr val="tx1"/>
                </a:solidFill>
                <a:latin typeface="+mn-lt"/>
                <a:ea typeface="+mn-ea"/>
              </a:defRPr>
            </a:lvl8pPr>
            <a:lvl9pPr marL="3886200" indent="-228600" algn="l" rtl="0" fontAlgn="base">
              <a:spcBef>
                <a:spcPct val="20000"/>
              </a:spcBef>
              <a:spcAft>
                <a:spcPct val="0"/>
              </a:spcAft>
              <a:buChar char="»"/>
              <a:defRPr kumimoji="1">
                <a:solidFill>
                  <a:schemeClr val="tx1"/>
                </a:solidFill>
                <a:latin typeface="+mn-lt"/>
                <a:ea typeface="+mn-ea"/>
              </a:defRPr>
            </a:lvl9pPr>
          </a:lstStyle>
          <a:p>
            <a:pPr>
              <a:lnSpc>
                <a:spcPct val="110000"/>
              </a:lnSpc>
              <a:spcBef>
                <a:spcPts val="200"/>
              </a:spcBef>
            </a:pPr>
            <a:r>
              <a:rPr lang="en-US" altLang="en-US" sz="2400" kern="0" dirty="0"/>
              <a:t>priority-based preemptive scheduling</a:t>
            </a:r>
          </a:p>
          <a:p>
            <a:pPr>
              <a:lnSpc>
                <a:spcPct val="110000"/>
              </a:lnSpc>
              <a:spcBef>
                <a:spcPts val="200"/>
              </a:spcBef>
            </a:pPr>
            <a:r>
              <a:rPr lang="en-US" altLang="en-US" sz="2400" kern="0" dirty="0"/>
              <a:t>Real-time threads can preempt </a:t>
            </a:r>
            <a:br>
              <a:rPr lang="en-US" altLang="en-US" sz="2400" kern="0" dirty="0"/>
            </a:br>
            <a:r>
              <a:rPr lang="en-US" altLang="en-US" sz="2400" kern="0" dirty="0"/>
              <a:t>non-real-time</a:t>
            </a:r>
          </a:p>
          <a:p>
            <a:pPr>
              <a:lnSpc>
                <a:spcPct val="110000"/>
              </a:lnSpc>
              <a:spcBef>
                <a:spcPts val="200"/>
              </a:spcBef>
            </a:pPr>
            <a:r>
              <a:rPr lang="en-US" altLang="en-US" sz="2400" kern="0" dirty="0"/>
              <a:t>32-level priority scheme</a:t>
            </a:r>
          </a:p>
          <a:p>
            <a:pPr lvl="1">
              <a:lnSpc>
                <a:spcPct val="110000"/>
              </a:lnSpc>
              <a:spcBef>
                <a:spcPts val="200"/>
              </a:spcBef>
            </a:pPr>
            <a:r>
              <a:rPr lang="en-US" altLang="en-US" sz="1800" kern="0" dirty="0">
                <a:solidFill>
                  <a:srgbClr val="0000FF"/>
                </a:solidFill>
              </a:rPr>
              <a:t>Priority 0 </a:t>
            </a:r>
            <a:r>
              <a:rPr lang="en-US" altLang="en-US" sz="1800" kern="0" dirty="0"/>
              <a:t>is memory-management thread</a:t>
            </a:r>
          </a:p>
          <a:p>
            <a:pPr lvl="1">
              <a:lnSpc>
                <a:spcPct val="110000"/>
              </a:lnSpc>
              <a:spcBef>
                <a:spcPts val="200"/>
              </a:spcBef>
            </a:pPr>
            <a:r>
              <a:rPr lang="en-US" altLang="en-US" sz="1800" kern="0" dirty="0">
                <a:solidFill>
                  <a:srgbClr val="0000FF"/>
                </a:solidFill>
              </a:rPr>
              <a:t>Variable class </a:t>
            </a:r>
            <a:r>
              <a:rPr lang="en-US" altLang="en-US" sz="1800" kern="0" dirty="0"/>
              <a:t>is 1-15</a:t>
            </a:r>
          </a:p>
          <a:p>
            <a:pPr lvl="1">
              <a:lnSpc>
                <a:spcPct val="110000"/>
              </a:lnSpc>
              <a:spcBef>
                <a:spcPts val="200"/>
              </a:spcBef>
            </a:pPr>
            <a:r>
              <a:rPr lang="en-US" altLang="en-US" sz="1800" kern="0" dirty="0">
                <a:solidFill>
                  <a:srgbClr val="0000FF"/>
                </a:solidFill>
              </a:rPr>
              <a:t>real-time class </a:t>
            </a:r>
            <a:r>
              <a:rPr lang="en-US" altLang="en-US" sz="1800" kern="0" dirty="0"/>
              <a:t>is</a:t>
            </a:r>
            <a:r>
              <a:rPr lang="en-US" altLang="en-US" sz="1800" kern="0" dirty="0">
                <a:solidFill>
                  <a:srgbClr val="3366FF"/>
                </a:solidFill>
              </a:rPr>
              <a:t> </a:t>
            </a:r>
            <a:r>
              <a:rPr lang="en-US" altLang="en-US" sz="1800" kern="0" dirty="0"/>
              <a:t>16-31</a:t>
            </a:r>
          </a:p>
          <a:p>
            <a:pPr>
              <a:lnSpc>
                <a:spcPct val="110000"/>
              </a:lnSpc>
              <a:spcBef>
                <a:spcPts val="200"/>
              </a:spcBef>
            </a:pPr>
            <a:r>
              <a:rPr lang="en-US" altLang="en-US" sz="2400" kern="0" dirty="0"/>
              <a:t>Multilevel-queue</a:t>
            </a:r>
          </a:p>
          <a:p>
            <a:pPr lvl="1">
              <a:lnSpc>
                <a:spcPct val="110000"/>
              </a:lnSpc>
              <a:spcBef>
                <a:spcPts val="200"/>
              </a:spcBef>
            </a:pPr>
            <a:r>
              <a:rPr lang="en-US" altLang="en-US" sz="1800" kern="0" dirty="0"/>
              <a:t>queue for each priority</a:t>
            </a:r>
          </a:p>
          <a:p>
            <a:pPr>
              <a:lnSpc>
                <a:spcPct val="110000"/>
              </a:lnSpc>
              <a:spcBef>
                <a:spcPts val="200"/>
              </a:spcBef>
            </a:pPr>
            <a:r>
              <a:rPr lang="en-US" altLang="en-US" sz="2400" kern="0" dirty="0"/>
              <a:t>If no run-able thread, runs </a:t>
            </a:r>
            <a:r>
              <a:rPr lang="en-US" altLang="en-US" sz="2400" kern="0" dirty="0">
                <a:solidFill>
                  <a:srgbClr val="0000FF"/>
                </a:solidFill>
              </a:rPr>
              <a:t>idle</a:t>
            </a:r>
            <a:r>
              <a:rPr lang="en-US" altLang="en-US" sz="2400" kern="0" dirty="0">
                <a:solidFill>
                  <a:srgbClr val="0033CC"/>
                </a:solidFill>
              </a:rPr>
              <a:t> </a:t>
            </a:r>
            <a:r>
              <a:rPr lang="en-US" altLang="en-US" sz="2400" kern="0" dirty="0">
                <a:solidFill>
                  <a:srgbClr val="0000FF"/>
                </a:solidFill>
              </a:rPr>
              <a:t>thread.</a:t>
            </a:r>
            <a:endParaRPr lang="zh-CN" altLang="en-US" sz="2400"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569"/>
                                        </p:tgtEl>
                                        <p:attrNameLst>
                                          <p:attrName>style.visibility</p:attrName>
                                        </p:attrNameLst>
                                      </p:cBhvr>
                                      <p:to>
                                        <p:strVal val="visible"/>
                                      </p:to>
                                    </p:set>
                                    <p:animEffect transition="in" filter="wipe(left)">
                                      <p:cBhvr>
                                        <p:cTn id="7" dur="500"/>
                                        <p:tgtEl>
                                          <p:spTgt spid="6656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9" grpId="0"/>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Solaris Scheduling</a:t>
            </a:r>
            <a:endParaRPr lang="zh-CN" altLang="en-US" dirty="0"/>
          </a:p>
        </p:txBody>
      </p:sp>
      <p:sp>
        <p:nvSpPr>
          <p:cNvPr id="3" name="灯片编号占位符 2"/>
          <p:cNvSpPr>
            <a:spLocks noGrp="1"/>
          </p:cNvSpPr>
          <p:nvPr>
            <p:ph type="sldNum" sz="quarter" idx="10"/>
          </p:nvPr>
        </p:nvSpPr>
        <p:spPr/>
        <p:txBody>
          <a:bodyPr/>
          <a:lstStyle/>
          <a:p>
            <a:pPr>
              <a:defRPr/>
            </a:pPr>
            <a:fld id="{4E65EC64-D78F-452A-8802-DC0166BB5DB9}" type="slidenum">
              <a:rPr lang="en-US" altLang="zh-CN" smtClean="0"/>
              <a:pPr>
                <a:defRPr/>
              </a:pPr>
              <a:t>69</a:t>
            </a:fld>
            <a:endParaRPr lang="en-US" altLang="zh-CN"/>
          </a:p>
        </p:txBody>
      </p:sp>
      <p:pic>
        <p:nvPicPr>
          <p:cNvPr id="150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91977" y="368660"/>
            <a:ext cx="4049970" cy="601252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txBox="1">
            <a:spLocks noChangeArrowheads="1"/>
          </p:cNvSpPr>
          <p:nvPr/>
        </p:nvSpPr>
        <p:spPr>
          <a:xfrm>
            <a:off x="380364" y="909340"/>
            <a:ext cx="7785866" cy="2654675"/>
          </a:xfrm>
          <a:prstGeom prst="rect">
            <a:avLst/>
          </a:prstGeom>
        </p:spPr>
        <p:txBody>
          <a:bodyPr>
            <a:noAutofit/>
          </a:bodyPr>
          <a:lstStyle>
            <a:lvl1pPr marL="342900" indent="-342900" algn="l" rtl="0" eaLnBrk="0" fontAlgn="base" hangingPunct="0">
              <a:spcBef>
                <a:spcPct val="20000"/>
              </a:spcBef>
              <a:spcAft>
                <a:spcPct val="0"/>
              </a:spcAft>
              <a:buClr>
                <a:srgbClr val="0033CC"/>
              </a:buClr>
              <a:buSzPct val="80000"/>
              <a:buFont typeface="Monotype Sorts" pitchFamily="2" charset="2"/>
              <a:buChar char="n"/>
              <a:defRPr kumimoji="1"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0033CC"/>
              </a:buClr>
              <a:buSzPct val="80000"/>
              <a:buFont typeface="Wingdings" panose="05000000000000000000" pitchFamily="2" charset="2"/>
              <a:buChar char="p"/>
              <a:defRPr kumimoji="1" sz="2400" b="1">
                <a:solidFill>
                  <a:schemeClr val="tx1"/>
                </a:solidFill>
                <a:latin typeface="+mn-lt"/>
                <a:ea typeface="+mn-ea"/>
              </a:defRPr>
            </a:lvl2pPr>
            <a:lvl3pPr marL="1371600" indent="-457200" algn="l" rtl="0" eaLnBrk="0" fontAlgn="base" hangingPunct="0">
              <a:spcBef>
                <a:spcPct val="20000"/>
              </a:spcBef>
              <a:spcAft>
                <a:spcPct val="0"/>
              </a:spcAft>
              <a:buClr>
                <a:srgbClr val="0033CC"/>
              </a:buClr>
              <a:buFont typeface="Wingdings" panose="05000000000000000000" pitchFamily="2" charset="2"/>
              <a:buChar char="Ø"/>
              <a:defRPr kumimoji="1" sz="2000" b="1">
                <a:solidFill>
                  <a:schemeClr val="tx1"/>
                </a:solidFill>
                <a:latin typeface="+mn-lt"/>
                <a:ea typeface="+mn-ea"/>
              </a:defRPr>
            </a:lvl3pPr>
            <a:lvl4pPr marL="1600200" indent="-228600" algn="l" rtl="0" eaLnBrk="0" fontAlgn="base" hangingPunct="0">
              <a:spcBef>
                <a:spcPct val="20000"/>
              </a:spcBef>
              <a:spcAft>
                <a:spcPct val="0"/>
              </a:spcAft>
              <a:buChar char="–"/>
              <a:defRPr kumimoji="1" b="1">
                <a:solidFill>
                  <a:schemeClr val="tx1"/>
                </a:solidFill>
                <a:latin typeface="+mn-lt"/>
                <a:ea typeface="+mn-ea"/>
              </a:defRPr>
            </a:lvl4pPr>
            <a:lvl5pPr marL="2057400" indent="-228600" algn="l" rtl="0" eaLnBrk="0" fontAlgn="base" hangingPunct="0">
              <a:spcBef>
                <a:spcPct val="20000"/>
              </a:spcBef>
              <a:spcAft>
                <a:spcPct val="0"/>
              </a:spcAft>
              <a:buChar char="»"/>
              <a:defRPr kumimoji="1" b="1">
                <a:solidFill>
                  <a:schemeClr val="tx1"/>
                </a:solidFill>
                <a:latin typeface="+mn-lt"/>
                <a:ea typeface="+mn-ea"/>
              </a:defRPr>
            </a:lvl5pPr>
            <a:lvl6pPr marL="2514600" indent="-228600" algn="l" rtl="0" fontAlgn="base">
              <a:spcBef>
                <a:spcPct val="20000"/>
              </a:spcBef>
              <a:spcAft>
                <a:spcPct val="0"/>
              </a:spcAft>
              <a:buChar char="»"/>
              <a:defRPr kumimoji="1" b="1">
                <a:solidFill>
                  <a:schemeClr val="tx1"/>
                </a:solidFill>
                <a:latin typeface="+mn-lt"/>
                <a:ea typeface="+mn-ea"/>
              </a:defRPr>
            </a:lvl6pPr>
            <a:lvl7pPr marL="2971800" indent="-228600" algn="l" rtl="0" fontAlgn="base">
              <a:spcBef>
                <a:spcPct val="20000"/>
              </a:spcBef>
              <a:spcAft>
                <a:spcPct val="0"/>
              </a:spcAft>
              <a:buChar char="»"/>
              <a:defRPr kumimoji="1" b="1">
                <a:solidFill>
                  <a:schemeClr val="tx1"/>
                </a:solidFill>
                <a:latin typeface="+mn-lt"/>
                <a:ea typeface="+mn-ea"/>
              </a:defRPr>
            </a:lvl7pPr>
            <a:lvl8pPr marL="3429000" indent="-228600" algn="l" rtl="0" fontAlgn="base">
              <a:spcBef>
                <a:spcPct val="20000"/>
              </a:spcBef>
              <a:spcAft>
                <a:spcPct val="0"/>
              </a:spcAft>
              <a:buChar char="»"/>
              <a:defRPr kumimoji="1" b="1">
                <a:solidFill>
                  <a:schemeClr val="tx1"/>
                </a:solidFill>
                <a:latin typeface="+mn-lt"/>
                <a:ea typeface="+mn-ea"/>
              </a:defRPr>
            </a:lvl8pPr>
            <a:lvl9pPr marL="3886200" indent="-228600" algn="l" rtl="0" fontAlgn="base">
              <a:spcBef>
                <a:spcPct val="20000"/>
              </a:spcBef>
              <a:spcAft>
                <a:spcPct val="0"/>
              </a:spcAft>
              <a:buChar char="»"/>
              <a:defRPr kumimoji="1" b="1">
                <a:solidFill>
                  <a:schemeClr val="tx1"/>
                </a:solidFill>
                <a:latin typeface="+mn-lt"/>
                <a:ea typeface="+mn-ea"/>
              </a:defRPr>
            </a:lvl9pPr>
          </a:lstStyle>
          <a:p>
            <a:pPr eaLnBrk="1" hangingPunct="1">
              <a:spcBef>
                <a:spcPts val="300"/>
              </a:spcBef>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priority-based thread scheduling. </a:t>
            </a:r>
          </a:p>
          <a:p>
            <a:pPr eaLnBrk="1" hangingPunct="1">
              <a:spcBef>
                <a:spcPts val="300"/>
              </a:spcBef>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with the same priority,  RR</a:t>
            </a:r>
          </a:p>
          <a:p>
            <a:pPr>
              <a:spcBef>
                <a:spcPts val="300"/>
              </a:spcBef>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Each thread belongs to one of six classes.</a:t>
            </a:r>
          </a:p>
          <a:p>
            <a:pPr>
              <a:spcBef>
                <a:spcPts val="300"/>
              </a:spcBef>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Within each class, different priorities and scheduling algorithms.</a:t>
            </a:r>
          </a:p>
          <a:p>
            <a:pPr>
              <a:spcBef>
                <a:spcPts val="300"/>
              </a:spcBef>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default scheduling class for a process is time sharing.</a:t>
            </a:r>
          </a:p>
          <a:p>
            <a:pPr>
              <a:spcBef>
                <a:spcPts val="300"/>
              </a:spcBef>
              <a:buFont typeface="Wingdings" panose="05000000000000000000" pitchFamily="2" charset="2"/>
              <a:buChar char="n"/>
            </a:pPr>
            <a:r>
              <a:rPr lang="en-US" altLang="zh-CN" sz="2000" dirty="0">
                <a:latin typeface="Times New Roman" panose="02020603050405020304" pitchFamily="18" charset="0"/>
                <a:cs typeface="Times New Roman" panose="02020603050405020304" pitchFamily="18" charset="0"/>
              </a:rPr>
              <a:t>Dispatch Table for interactive/time-sharing threads, multilevel feedback queue</a:t>
            </a:r>
          </a:p>
        </p:txBody>
      </p:sp>
      <p:pic>
        <p:nvPicPr>
          <p:cNvPr id="5" name="Picture 2">
            <a:extLst>
              <a:ext uri="{FF2B5EF4-FFF2-40B4-BE49-F238E27FC236}">
                <a16:creationId xmlns:a16="http://schemas.microsoft.com/office/drawing/2014/main" id="{2F5449C8-3C0D-E5B5-E201-929EC80D42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715" y="3068959"/>
            <a:ext cx="3936785" cy="36004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动作按钮: 结束 6">
            <a:hlinkClick r:id="" action="ppaction://noaction" highlightClick="1"/>
            <a:extLst>
              <a:ext uri="{FF2B5EF4-FFF2-40B4-BE49-F238E27FC236}">
                <a16:creationId xmlns:a16="http://schemas.microsoft.com/office/drawing/2014/main" id="{417BDF52-21CF-3ABE-8B9B-50AB97E0D287}"/>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
        <p:nvSpPr>
          <p:cNvPr id="7" name="文本框 6">
            <a:extLst>
              <a:ext uri="{FF2B5EF4-FFF2-40B4-BE49-F238E27FC236}">
                <a16:creationId xmlns:a16="http://schemas.microsoft.com/office/drawing/2014/main" id="{BBEF981B-6F7B-0776-BD71-A140E5C535E8}"/>
              </a:ext>
            </a:extLst>
          </p:cNvPr>
          <p:cNvSpPr txBox="1"/>
          <p:nvPr/>
        </p:nvSpPr>
        <p:spPr>
          <a:xfrm>
            <a:off x="358477" y="4464115"/>
            <a:ext cx="3105345" cy="1631216"/>
          </a:xfrm>
          <a:prstGeom prst="rect">
            <a:avLst/>
          </a:prstGeom>
          <a:noFill/>
        </p:spPr>
        <p:txBody>
          <a:bodyPr wrap="square" rtlCol="0">
            <a:spAutoFit/>
          </a:bodyPr>
          <a:lstStyle/>
          <a:p>
            <a:pPr marL="342900" indent="-342900">
              <a:buClr>
                <a:srgbClr val="0000FF"/>
              </a:buClr>
              <a:buSzPct val="80000"/>
              <a:buFont typeface="Wingdings" panose="05000000000000000000" pitchFamily="2" charset="2"/>
              <a:buChar char="n"/>
            </a:pPr>
            <a:r>
              <a:rPr lang="en-US" altLang="zh-CN" sz="2000" b="1" dirty="0"/>
              <a:t>When time slice runs out, priority </a:t>
            </a:r>
            <a:r>
              <a:rPr lang="en-US" altLang="zh-CN" sz="2000" b="1" dirty="0">
                <a:solidFill>
                  <a:srgbClr val="0000FF"/>
                </a:solidFill>
              </a:rPr>
              <a:t>lowered</a:t>
            </a:r>
            <a:r>
              <a:rPr lang="en-US" altLang="zh-CN" sz="2000" b="1" dirty="0"/>
              <a:t>; </a:t>
            </a:r>
          </a:p>
          <a:p>
            <a:pPr marL="342900" indent="-342900">
              <a:buClr>
                <a:srgbClr val="0000FF"/>
              </a:buClr>
              <a:buSzPct val="80000"/>
              <a:buFont typeface="Wingdings" panose="05000000000000000000" pitchFamily="2" charset="2"/>
              <a:buChar char="n"/>
            </a:pPr>
            <a:r>
              <a:rPr lang="en-US" altLang="zh-CN" sz="2000" b="1" dirty="0"/>
              <a:t>when resumed from waiting, priority is </a:t>
            </a:r>
            <a:r>
              <a:rPr lang="en-US" altLang="zh-CN" sz="2000" b="1" dirty="0">
                <a:solidFill>
                  <a:srgbClr val="0000FF"/>
                </a:solidFill>
              </a:rPr>
              <a:t>boosted</a:t>
            </a:r>
            <a:r>
              <a:rPr lang="en-US" altLang="zh-CN" sz="2000" b="1" dirty="0"/>
              <a:t>.</a:t>
            </a:r>
            <a:endParaRPr lang="zh-CN" altLang="en-US" sz="2000" dirty="0"/>
          </a:p>
        </p:txBody>
      </p:sp>
    </p:spTree>
    <p:extLst>
      <p:ext uri="{BB962C8B-B14F-4D97-AF65-F5344CB8AC3E}">
        <p14:creationId xmlns:p14="http://schemas.microsoft.com/office/powerpoint/2010/main" val="1889223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par>
                                <p:cTn id="33" presetID="45" presetClass="entr" presetSubtype="0"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2000"/>
                                        <p:tgtEl>
                                          <p:spTgt spid="5"/>
                                        </p:tgtEl>
                                      </p:cBhvr>
                                    </p:animEffect>
                                    <p:anim calcmode="lin" valueType="num">
                                      <p:cBhvr>
                                        <p:cTn id="36" dur="2000" fill="hold"/>
                                        <p:tgtEl>
                                          <p:spTgt spid="5"/>
                                        </p:tgtEl>
                                        <p:attrNameLst>
                                          <p:attrName>ppt_w</p:attrName>
                                        </p:attrNameLst>
                                      </p:cBhvr>
                                      <p:tavLst>
                                        <p:tav tm="0" fmla="#ppt_w*sin(2.5*pi*$)">
                                          <p:val>
                                            <p:fltVal val="0"/>
                                          </p:val>
                                        </p:tav>
                                        <p:tav tm="100000">
                                          <p:val>
                                            <p:fltVal val="1"/>
                                          </p:val>
                                        </p:tav>
                                      </p:tavLst>
                                    </p:anim>
                                    <p:anim calcmode="lin" valueType="num">
                                      <p:cBhvr>
                                        <p:cTn id="37"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500" fill="hold"/>
                                        <p:tgtEl>
                                          <p:spTgt spid="7"/>
                                        </p:tgtEl>
                                        <p:attrNameLst>
                                          <p:attrName>ppt_w</p:attrName>
                                        </p:attrNameLst>
                                      </p:cBhvr>
                                      <p:tavLst>
                                        <p:tav tm="0">
                                          <p:val>
                                            <p:fltVal val="0"/>
                                          </p:val>
                                        </p:tav>
                                        <p:tav tm="100000">
                                          <p:val>
                                            <p:strVal val="#ppt_w"/>
                                          </p:val>
                                        </p:tav>
                                      </p:tavLst>
                                    </p:anim>
                                    <p:anim calcmode="lin" valueType="num">
                                      <p:cBhvr>
                                        <p:cTn id="43" dur="500" fill="hold"/>
                                        <p:tgtEl>
                                          <p:spTgt spid="7"/>
                                        </p:tgtEl>
                                        <p:attrNameLst>
                                          <p:attrName>ppt_h</p:attrName>
                                        </p:attrNameLst>
                                      </p:cBhvr>
                                      <p:tavLst>
                                        <p:tav tm="0">
                                          <p:val>
                                            <p:fltVal val="0"/>
                                          </p:val>
                                        </p:tav>
                                        <p:tav tm="100000">
                                          <p:val>
                                            <p:strVal val="#ppt_h"/>
                                          </p:val>
                                        </p:tav>
                                      </p:tavLst>
                                    </p:anim>
                                    <p:animEffect transition="in" filter="fade">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6" presetClass="entr" presetSubtype="32"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circle(out)">
                                      <p:cBhvr>
                                        <p:cTn id="4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Histogram of CPU-burst Times</a:t>
            </a:r>
            <a:endParaRPr lang="zh-CN" altLang="en-US" dirty="0"/>
          </a:p>
        </p:txBody>
      </p:sp>
      <p:sp>
        <p:nvSpPr>
          <p:cNvPr id="7170"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5662AC5A-9507-46DC-B3D1-3E57F11AA501}" type="slidenum">
              <a:rPr lang="en-US" altLang="zh-CN" sz="1400">
                <a:latin typeface="Arial" charset="0"/>
              </a:rPr>
              <a:pPr eaLnBrk="1" hangingPunct="1"/>
              <a:t>7</a:t>
            </a:fld>
            <a:endParaRPr lang="en-US" altLang="zh-CN" sz="1400">
              <a:latin typeface="Arial" charset="0"/>
            </a:endParaRPr>
          </a:p>
        </p:txBody>
      </p:sp>
      <p:pic>
        <p:nvPicPr>
          <p:cNvPr id="135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4869" y="1133745"/>
            <a:ext cx="8156587" cy="540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p:cNvSpPr>
            <a:spLocks noGrp="1" noChangeArrowheads="1"/>
          </p:cNvSpPr>
          <p:nvPr>
            <p:ph type="title"/>
          </p:nvPr>
        </p:nvSpPr>
        <p:spPr/>
        <p:txBody>
          <a:bodyPr/>
          <a:lstStyle/>
          <a:p>
            <a:pPr eaLnBrk="1" hangingPunct="1"/>
            <a:r>
              <a:rPr lang="en-US" altLang="zh-CN" dirty="0"/>
              <a:t>5.7  Algorithm Evaluation</a:t>
            </a:r>
          </a:p>
        </p:txBody>
      </p:sp>
      <p:sp>
        <p:nvSpPr>
          <p:cNvPr id="304131" name="Rectangle 3"/>
          <p:cNvSpPr>
            <a:spLocks noGrp="1" noChangeArrowheads="1"/>
          </p:cNvSpPr>
          <p:nvPr>
            <p:ph idx="1"/>
          </p:nvPr>
        </p:nvSpPr>
        <p:spPr/>
        <p:txBody>
          <a:bodyPr/>
          <a:lstStyle/>
          <a:p>
            <a:pPr eaLnBrk="1" hangingPunct="1">
              <a:spcBef>
                <a:spcPts val="600"/>
              </a:spcBef>
            </a:pPr>
            <a:r>
              <a:rPr lang="en-US" altLang="zh-CN" dirty="0"/>
              <a:t>Defining the criteria to be used in selecting an algorithm.</a:t>
            </a:r>
          </a:p>
          <a:p>
            <a:pPr lvl="1" eaLnBrk="1" hangingPunct="1">
              <a:spcBef>
                <a:spcPts val="600"/>
              </a:spcBef>
            </a:pPr>
            <a:r>
              <a:rPr lang="en-US" altLang="zh-CN" dirty="0"/>
              <a:t>CPU utilization, response time, or throughput</a:t>
            </a:r>
          </a:p>
          <a:p>
            <a:pPr eaLnBrk="1" hangingPunct="1">
              <a:spcBef>
                <a:spcPts val="600"/>
              </a:spcBef>
            </a:pPr>
            <a:r>
              <a:rPr lang="en-US" altLang="zh-CN" dirty="0"/>
              <a:t>Define the relative importance of these measures</a:t>
            </a:r>
          </a:p>
          <a:p>
            <a:pPr lvl="1" eaLnBrk="1" hangingPunct="1">
              <a:spcBef>
                <a:spcPts val="600"/>
              </a:spcBef>
            </a:pPr>
            <a:r>
              <a:rPr lang="en-US" altLang="zh-CN" dirty="0"/>
              <a:t>Maximum CPU utilization under the constraint that the maximum response time is 1 second.</a:t>
            </a:r>
          </a:p>
          <a:p>
            <a:pPr lvl="1" eaLnBrk="1" hangingPunct="1">
              <a:spcBef>
                <a:spcPts val="600"/>
              </a:spcBef>
            </a:pPr>
            <a:r>
              <a:rPr lang="en-US" altLang="zh-CN" dirty="0"/>
              <a:t>Maximum throughput such that turnaround time is linearly proportional to total execution time. </a:t>
            </a:r>
          </a:p>
          <a:p>
            <a:pPr lvl="2" eaLnBrk="1" hangingPunct="1">
              <a:spcBef>
                <a:spcPts val="600"/>
              </a:spcBef>
            </a:pPr>
            <a:endParaRPr lang="en-US" altLang="zh-CN" dirty="0"/>
          </a:p>
          <a:p>
            <a:pPr eaLnBrk="1" hangingPunct="1">
              <a:spcBef>
                <a:spcPts val="600"/>
              </a:spcBef>
            </a:pPr>
            <a:r>
              <a:rPr lang="en-US" altLang="zh-CN" dirty="0"/>
              <a:t>Deterministic modeling</a:t>
            </a:r>
          </a:p>
          <a:p>
            <a:pPr eaLnBrk="1" hangingPunct="1">
              <a:spcBef>
                <a:spcPts val="600"/>
              </a:spcBef>
            </a:pPr>
            <a:r>
              <a:rPr lang="en-US" altLang="zh-CN" dirty="0"/>
              <a:t>Queuing models</a:t>
            </a:r>
          </a:p>
          <a:p>
            <a:pPr eaLnBrk="1" hangingPunct="1">
              <a:spcBef>
                <a:spcPts val="600"/>
              </a:spcBef>
            </a:pPr>
            <a:r>
              <a:rPr lang="en-US" altLang="zh-CN" dirty="0"/>
              <a:t>Simulations</a:t>
            </a:r>
          </a:p>
          <a:p>
            <a:pPr eaLnBrk="1" hangingPunct="1">
              <a:spcBef>
                <a:spcPts val="600"/>
              </a:spcBef>
            </a:pPr>
            <a:r>
              <a:rPr lang="en-US" altLang="zh-CN" dirty="0"/>
              <a:t>Implementation</a:t>
            </a:r>
          </a:p>
        </p:txBody>
      </p:sp>
      <p:sp>
        <p:nvSpPr>
          <p:cNvPr id="2" name="灯片编号占位符 3">
            <a:extLst>
              <a:ext uri="{FF2B5EF4-FFF2-40B4-BE49-F238E27FC236}">
                <a16:creationId xmlns:a16="http://schemas.microsoft.com/office/drawing/2014/main" id="{11F37FC8-CAB2-56FC-15BA-B033A652F37A}"/>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70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4131">
                                            <p:txEl>
                                              <p:pRg st="0" end="0"/>
                                            </p:txEl>
                                          </p:spTgt>
                                        </p:tgtEl>
                                        <p:attrNameLst>
                                          <p:attrName>style.visibility</p:attrName>
                                        </p:attrNameLst>
                                      </p:cBhvr>
                                      <p:to>
                                        <p:strVal val="visible"/>
                                      </p:to>
                                    </p:set>
                                    <p:animEffect transition="in" filter="wipe(left)">
                                      <p:cBhvr>
                                        <p:cTn id="7" dur="500"/>
                                        <p:tgtEl>
                                          <p:spTgt spid="30413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4131">
                                            <p:txEl>
                                              <p:pRg st="1" end="1"/>
                                            </p:txEl>
                                          </p:spTgt>
                                        </p:tgtEl>
                                        <p:attrNameLst>
                                          <p:attrName>style.visibility</p:attrName>
                                        </p:attrNameLst>
                                      </p:cBhvr>
                                      <p:to>
                                        <p:strVal val="visible"/>
                                      </p:to>
                                    </p:set>
                                    <p:animEffect transition="in" filter="wipe(left)">
                                      <p:cBhvr>
                                        <p:cTn id="10" dur="500"/>
                                        <p:tgtEl>
                                          <p:spTgt spid="30413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04131">
                                            <p:txEl>
                                              <p:pRg st="2" end="2"/>
                                            </p:txEl>
                                          </p:spTgt>
                                        </p:tgtEl>
                                        <p:attrNameLst>
                                          <p:attrName>style.visibility</p:attrName>
                                        </p:attrNameLst>
                                      </p:cBhvr>
                                      <p:to>
                                        <p:strVal val="visible"/>
                                      </p:to>
                                    </p:set>
                                    <p:animEffect transition="in" filter="wipe(left)">
                                      <p:cBhvr>
                                        <p:cTn id="15" dur="500"/>
                                        <p:tgtEl>
                                          <p:spTgt spid="30413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04131">
                                            <p:txEl>
                                              <p:pRg st="3" end="3"/>
                                            </p:txEl>
                                          </p:spTgt>
                                        </p:tgtEl>
                                        <p:attrNameLst>
                                          <p:attrName>style.visibility</p:attrName>
                                        </p:attrNameLst>
                                      </p:cBhvr>
                                      <p:to>
                                        <p:strVal val="visible"/>
                                      </p:to>
                                    </p:set>
                                    <p:animEffect transition="in" filter="wipe(left)">
                                      <p:cBhvr>
                                        <p:cTn id="18" dur="500"/>
                                        <p:tgtEl>
                                          <p:spTgt spid="30413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4131">
                                            <p:txEl>
                                              <p:pRg st="4" end="4"/>
                                            </p:txEl>
                                          </p:spTgt>
                                        </p:tgtEl>
                                        <p:attrNameLst>
                                          <p:attrName>style.visibility</p:attrName>
                                        </p:attrNameLst>
                                      </p:cBhvr>
                                      <p:to>
                                        <p:strVal val="visible"/>
                                      </p:to>
                                    </p:set>
                                    <p:animEffect transition="in" filter="wipe(left)">
                                      <p:cBhvr>
                                        <p:cTn id="21" dur="500"/>
                                        <p:tgtEl>
                                          <p:spTgt spid="304131">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304131">
                                            <p:txEl>
                                              <p:pRg st="6" end="6"/>
                                            </p:txEl>
                                          </p:spTgt>
                                        </p:tgtEl>
                                        <p:attrNameLst>
                                          <p:attrName>style.visibility</p:attrName>
                                        </p:attrNameLst>
                                      </p:cBhvr>
                                      <p:to>
                                        <p:strVal val="visible"/>
                                      </p:to>
                                    </p:set>
                                    <p:animEffect transition="in" filter="wipe(left)">
                                      <p:cBhvr>
                                        <p:cTn id="26" dur="500"/>
                                        <p:tgtEl>
                                          <p:spTgt spid="304131">
                                            <p:txEl>
                                              <p:pRg st="6" end="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304131">
                                            <p:txEl>
                                              <p:pRg st="7" end="7"/>
                                            </p:txEl>
                                          </p:spTgt>
                                        </p:tgtEl>
                                        <p:attrNameLst>
                                          <p:attrName>style.visibility</p:attrName>
                                        </p:attrNameLst>
                                      </p:cBhvr>
                                      <p:to>
                                        <p:strVal val="visible"/>
                                      </p:to>
                                    </p:set>
                                    <p:animEffect transition="in" filter="wipe(left)">
                                      <p:cBhvr>
                                        <p:cTn id="29" dur="500"/>
                                        <p:tgtEl>
                                          <p:spTgt spid="304131">
                                            <p:txEl>
                                              <p:pRg st="7" end="7"/>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04131">
                                            <p:txEl>
                                              <p:pRg st="8" end="8"/>
                                            </p:txEl>
                                          </p:spTgt>
                                        </p:tgtEl>
                                        <p:attrNameLst>
                                          <p:attrName>style.visibility</p:attrName>
                                        </p:attrNameLst>
                                      </p:cBhvr>
                                      <p:to>
                                        <p:strVal val="visible"/>
                                      </p:to>
                                    </p:set>
                                    <p:animEffect transition="in" filter="wipe(left)">
                                      <p:cBhvr>
                                        <p:cTn id="32" dur="500"/>
                                        <p:tgtEl>
                                          <p:spTgt spid="304131">
                                            <p:txEl>
                                              <p:pRg st="8" end="8"/>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04131">
                                            <p:txEl>
                                              <p:pRg st="9" end="9"/>
                                            </p:txEl>
                                          </p:spTgt>
                                        </p:tgtEl>
                                        <p:attrNameLst>
                                          <p:attrName>style.visibility</p:attrName>
                                        </p:attrNameLst>
                                      </p:cBhvr>
                                      <p:to>
                                        <p:strVal val="visible"/>
                                      </p:to>
                                    </p:set>
                                    <p:animEffect transition="in" filter="wipe(left)">
                                      <p:cBhvr>
                                        <p:cTn id="35" dur="500"/>
                                        <p:tgtEl>
                                          <p:spTgt spid="3041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1"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zh-CN" altLang="en-US" dirty="0"/>
              <a:t>课后作业及研究性学习</a:t>
            </a:r>
            <a:endParaRPr lang="en-US" altLang="zh-CN" dirty="0"/>
          </a:p>
        </p:txBody>
      </p:sp>
      <p:sp>
        <p:nvSpPr>
          <p:cNvPr id="76804" name="Rectangle 3"/>
          <p:cNvSpPr>
            <a:spLocks noGrp="1" noChangeArrowheads="1"/>
          </p:cNvSpPr>
          <p:nvPr>
            <p:ph idx="1"/>
          </p:nvPr>
        </p:nvSpPr>
        <p:spPr/>
        <p:txBody>
          <a:bodyPr>
            <a:normAutofit/>
          </a:bodyPr>
          <a:lstStyle/>
          <a:p>
            <a:pPr eaLnBrk="1" hangingPunct="1">
              <a:lnSpc>
                <a:spcPct val="90000"/>
              </a:lnSpc>
            </a:pPr>
            <a:r>
              <a:rPr lang="zh-CN" altLang="en-US" dirty="0"/>
              <a:t>作业：</a:t>
            </a:r>
            <a:endParaRPr lang="en-US" altLang="zh-CN" dirty="0"/>
          </a:p>
          <a:p>
            <a:pPr lvl="1">
              <a:lnSpc>
                <a:spcPct val="90000"/>
              </a:lnSpc>
            </a:pPr>
            <a:r>
              <a:rPr lang="zh-CN" altLang="en-US" dirty="0"/>
              <a:t>掌握</a:t>
            </a:r>
            <a:r>
              <a:rPr lang="en-US" altLang="zh-CN" dirty="0"/>
              <a:t>CPU</a:t>
            </a:r>
            <a:r>
              <a:rPr lang="zh-CN" altLang="en-US" dirty="0"/>
              <a:t>调度决策模式</a:t>
            </a:r>
            <a:endParaRPr lang="en-US" altLang="zh-CN" dirty="0"/>
          </a:p>
          <a:p>
            <a:pPr lvl="1">
              <a:lnSpc>
                <a:spcPct val="90000"/>
              </a:lnSpc>
            </a:pPr>
            <a:r>
              <a:rPr lang="zh-CN" altLang="en-US" dirty="0"/>
              <a:t>掌握各种调度算法的执行原理</a:t>
            </a:r>
            <a:endParaRPr lang="en-US" altLang="zh-CN" dirty="0"/>
          </a:p>
          <a:p>
            <a:pPr>
              <a:lnSpc>
                <a:spcPct val="90000"/>
              </a:lnSpc>
            </a:pPr>
            <a:r>
              <a:rPr lang="zh-CN" altLang="en-US" dirty="0"/>
              <a:t>研究性学习</a:t>
            </a:r>
            <a:endParaRPr lang="en-US" altLang="zh-CN" dirty="0"/>
          </a:p>
          <a:p>
            <a:pPr lvl="1">
              <a:lnSpc>
                <a:spcPct val="90000"/>
              </a:lnSpc>
            </a:pPr>
            <a:r>
              <a:rPr lang="zh-CN" altLang="en-US" dirty="0"/>
              <a:t>为特定系统选择</a:t>
            </a:r>
            <a:r>
              <a:rPr lang="en-US" altLang="zh-CN" dirty="0"/>
              <a:t>CPU</a:t>
            </a:r>
            <a:r>
              <a:rPr lang="zh-CN" altLang="en-US" dirty="0"/>
              <a:t>调度算法的评估标准</a:t>
            </a:r>
            <a:endParaRPr lang="en-US" altLang="zh-CN" dirty="0"/>
          </a:p>
          <a:p>
            <a:pPr lvl="1">
              <a:lnSpc>
                <a:spcPct val="90000"/>
              </a:lnSpc>
            </a:pPr>
            <a:r>
              <a:rPr lang="zh-CN" altLang="en-US" dirty="0"/>
              <a:t>国产</a:t>
            </a:r>
            <a:r>
              <a:rPr lang="en-US" altLang="zh-CN" dirty="0"/>
              <a:t>CPU</a:t>
            </a:r>
            <a:r>
              <a:rPr lang="zh-CN" altLang="en-US"/>
              <a:t>芯片调研</a:t>
            </a:r>
            <a:endParaRPr lang="en-US" altLang="zh-CN" dirty="0"/>
          </a:p>
          <a:p>
            <a:pPr eaLnBrk="1" hangingPunct="1">
              <a:lnSpc>
                <a:spcPct val="90000"/>
              </a:lnSpc>
            </a:pPr>
            <a:endParaRPr lang="en-US" altLang="zh-CN" dirty="0"/>
          </a:p>
        </p:txBody>
      </p:sp>
      <p:sp>
        <p:nvSpPr>
          <p:cNvPr id="76802"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09EAE20-E9C1-4A7F-ACB6-D3EA3ADEF4DE}" type="slidenum">
              <a:rPr lang="en-US" altLang="zh-CN" sz="1400">
                <a:latin typeface="Arial" charset="0"/>
              </a:rPr>
              <a:pPr eaLnBrk="1" hangingPunct="1"/>
              <a:t>71</a:t>
            </a:fld>
            <a:endParaRPr lang="en-US" altLang="zh-CN" sz="1400">
              <a:latin typeface="Arial" charset="0"/>
            </a:endParaRPr>
          </a:p>
        </p:txBody>
      </p:sp>
      <p:pic>
        <p:nvPicPr>
          <p:cNvPr id="6" name="Picture 3">
            <a:extLst>
              <a:ext uri="{FF2B5EF4-FFF2-40B4-BE49-F238E27FC236}">
                <a16:creationId xmlns:a16="http://schemas.microsoft.com/office/drawing/2014/main" id="{EC0A450A-D57A-43B6-9DFB-8957E96941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9095" y="5981700"/>
            <a:ext cx="34575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云形 1">
            <a:hlinkClick r:id="rId3" action="ppaction://hlinksldjump"/>
            <a:extLst>
              <a:ext uri="{FF2B5EF4-FFF2-40B4-BE49-F238E27FC236}">
                <a16:creationId xmlns:a16="http://schemas.microsoft.com/office/drawing/2014/main" id="{DCCEB3B7-BB11-BE51-0CCB-06948E687738}"/>
              </a:ext>
            </a:extLst>
          </p:cNvPr>
          <p:cNvSpPr/>
          <p:nvPr/>
        </p:nvSpPr>
        <p:spPr bwMode="auto">
          <a:xfrm>
            <a:off x="7626170" y="4014065"/>
            <a:ext cx="3049265" cy="1080000"/>
          </a:xfrm>
          <a:prstGeom prst="cloud">
            <a:avLst/>
          </a:prstGeom>
          <a:solidFill>
            <a:srgbClr val="FFFF00"/>
          </a:solidFill>
          <a:ln w="19050"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A1</a:t>
            </a:r>
            <a:r>
              <a:rPr kumimoji="1" lang="zh-CN" altLang="en-US"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t>
            </a:r>
            <a:r>
              <a:rPr kumimoji="1" lang="en-US" altLang="zh-CN" sz="2000" b="1" i="0" u="none" strike="noStrike" cap="none" normalizeH="0" baseline="0" dirty="0" err="1">
                <a:ln>
                  <a:noFill/>
                </a:ln>
                <a:solidFill>
                  <a:srgbClr val="0000FF"/>
                </a:solidFill>
                <a:effectLst/>
                <a:ea typeface="楷体" panose="02010609060101010101" pitchFamily="49" charset="-122"/>
                <a:cs typeface="Times New Roman" panose="02020603050405020304" pitchFamily="18" charset="0"/>
              </a:rPr>
              <a:t>openEuler</a:t>
            </a:r>
            <a:endParaRPr kumimoji="1" lang="en-US" altLang="zh-CN"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zh-CN"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CPU</a:t>
            </a:r>
            <a:r>
              <a:rPr kumimoji="1" lang="zh-CN" altLang="en-US" sz="20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调度</a:t>
            </a:r>
          </a:p>
        </p:txBody>
      </p:sp>
    </p:spTree>
    <p:extLst>
      <p:ext uri="{BB962C8B-B14F-4D97-AF65-F5344CB8AC3E}">
        <p14:creationId xmlns:p14="http://schemas.microsoft.com/office/powerpoint/2010/main" val="1454300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3DE4624-BC87-6EC8-5EE3-C95E53729ABE}"/>
              </a:ext>
            </a:extLst>
          </p:cNvPr>
          <p:cNvSpPr>
            <a:spLocks noGrp="1"/>
          </p:cNvSpPr>
          <p:nvPr>
            <p:ph sz="half" idx="1"/>
          </p:nvPr>
        </p:nvSpPr>
        <p:spPr>
          <a:xfrm>
            <a:off x="360000" y="908720"/>
            <a:ext cx="11592000" cy="2520280"/>
          </a:xfrm>
        </p:spPr>
        <p:txBody>
          <a:bodyPr/>
          <a:lstStyle/>
          <a:p>
            <a:pPr marL="0" indent="0" algn="just">
              <a:buNone/>
            </a:pPr>
            <a:r>
              <a:rPr lang="en-US" altLang="zh-CN" sz="2000" b="1" kern="100" dirty="0">
                <a:effectLst/>
                <a:ea typeface="宋体" panose="02010600030101010101" pitchFamily="2" charset="-122"/>
              </a:rPr>
              <a:t>     Considering a real-time system, in which there are 4 real-time processes P1, P2, P3 and P4 that are aimed to react to 4 critical environmental events e1, e2, e3 and e4 in time respectively. </a:t>
            </a:r>
            <a:endParaRPr lang="zh-CN" altLang="zh-CN" sz="2000" kern="100" dirty="0">
              <a:effectLst/>
              <a:latin typeface="Calibri" panose="020F0502020204030204" pitchFamily="34" charset="0"/>
              <a:ea typeface="宋体" panose="02010600030101010101" pitchFamily="2" charset="-122"/>
            </a:endParaRPr>
          </a:p>
          <a:p>
            <a:pPr marL="0" indent="0" algn="just">
              <a:buNone/>
            </a:pPr>
            <a:r>
              <a:rPr lang="en-US" altLang="zh-CN" sz="2000" b="1" kern="100" dirty="0">
                <a:effectLst/>
                <a:ea typeface="宋体" panose="02010600030101010101" pitchFamily="2" charset="-122"/>
              </a:rPr>
              <a:t>     The arrival time of each event </a:t>
            </a:r>
            <a:r>
              <a:rPr lang="en-US" altLang="zh-CN" sz="2000" b="1" kern="100" dirty="0" err="1">
                <a:effectLst/>
                <a:ea typeface="宋体" panose="02010600030101010101" pitchFamily="2" charset="-122"/>
              </a:rPr>
              <a:t>ei</a:t>
            </a:r>
            <a:r>
              <a:rPr lang="en-US" altLang="zh-CN" sz="2000" b="1" kern="100" dirty="0">
                <a:effectLst/>
                <a:ea typeface="宋体" panose="02010600030101010101" pitchFamily="2" charset="-122"/>
              </a:rPr>
              <a:t>, 1≤i≤4, (that is, the arrival time of the process Pi), the length of the CPU burst time of each process Pi, and the deadline for each event </a:t>
            </a:r>
            <a:r>
              <a:rPr lang="en-US" altLang="zh-CN" sz="2000" b="1" kern="100" dirty="0" err="1">
                <a:effectLst/>
                <a:ea typeface="宋体" panose="02010600030101010101" pitchFamily="2" charset="-122"/>
              </a:rPr>
              <a:t>ei</a:t>
            </a:r>
            <a:r>
              <a:rPr lang="en-US" altLang="zh-CN" sz="2000" b="1" kern="100" dirty="0">
                <a:effectLst/>
                <a:ea typeface="宋体" panose="02010600030101010101" pitchFamily="2" charset="-122"/>
              </a:rPr>
              <a:t> are given below. Here, the deadline for </a:t>
            </a:r>
            <a:r>
              <a:rPr lang="en-US" altLang="zh-CN" sz="2000" b="1" kern="100" dirty="0" err="1">
                <a:effectLst/>
                <a:ea typeface="宋体" panose="02010600030101010101" pitchFamily="2" charset="-122"/>
              </a:rPr>
              <a:t>ei</a:t>
            </a:r>
            <a:r>
              <a:rPr lang="en-US" altLang="zh-CN" sz="2000" b="1" kern="100" dirty="0">
                <a:effectLst/>
                <a:ea typeface="宋体" panose="02010600030101010101" pitchFamily="2" charset="-122"/>
              </a:rPr>
              <a:t> is defined as the absolute time point before which the process Pi must be completed.   </a:t>
            </a:r>
            <a:endParaRPr lang="zh-CN" altLang="zh-CN" sz="2000" kern="100" dirty="0">
              <a:effectLst/>
              <a:latin typeface="Calibri" panose="020F0502020204030204" pitchFamily="34" charset="0"/>
              <a:ea typeface="宋体" panose="02010600030101010101" pitchFamily="2" charset="-122"/>
            </a:endParaRPr>
          </a:p>
          <a:p>
            <a:pPr marL="0" indent="0">
              <a:buNone/>
            </a:pPr>
            <a:r>
              <a:rPr lang="en-US" altLang="zh-CN" sz="2000" b="1" dirty="0">
                <a:effectLst/>
                <a:ea typeface="宋体" panose="02010600030101010101" pitchFamily="2" charset="-122"/>
              </a:rPr>
              <a:t>    The priority for each event </a:t>
            </a:r>
            <a:r>
              <a:rPr lang="en-US" altLang="zh-CN" sz="2000" b="1" dirty="0" err="1">
                <a:effectLst/>
                <a:ea typeface="宋体" panose="02010600030101010101" pitchFamily="2" charset="-122"/>
              </a:rPr>
              <a:t>ei</a:t>
            </a:r>
            <a:r>
              <a:rPr lang="en-US" altLang="zh-CN" sz="2000" b="1" dirty="0">
                <a:effectLst/>
                <a:ea typeface="宋体" panose="02010600030101010101" pitchFamily="2" charset="-122"/>
              </a:rPr>
              <a:t> (also for Pi) is also given, and a smaller priority number implies a higher priority. </a:t>
            </a:r>
            <a:endParaRPr lang="zh-CN" altLang="en-US" sz="3200" dirty="0"/>
          </a:p>
        </p:txBody>
      </p:sp>
      <p:sp>
        <p:nvSpPr>
          <p:cNvPr id="6" name="文本占位符 5">
            <a:extLst>
              <a:ext uri="{FF2B5EF4-FFF2-40B4-BE49-F238E27FC236}">
                <a16:creationId xmlns:a16="http://schemas.microsoft.com/office/drawing/2014/main" id="{23F21A5F-4379-B47B-A5CB-3981B3BA18F5}"/>
              </a:ext>
            </a:extLst>
          </p:cNvPr>
          <p:cNvSpPr>
            <a:spLocks noGrp="1"/>
          </p:cNvSpPr>
          <p:nvPr>
            <p:ph type="body" sz="half" idx="2"/>
          </p:nvPr>
        </p:nvSpPr>
        <p:spPr>
          <a:xfrm>
            <a:off x="360000" y="4554125"/>
            <a:ext cx="11592000" cy="2070230"/>
          </a:xfrm>
        </p:spPr>
        <p:txBody>
          <a:bodyPr/>
          <a:lstStyle/>
          <a:p>
            <a:pPr marL="342900" lvl="0" indent="-342900" algn="just">
              <a:buFont typeface="+mj-lt"/>
              <a:buAutoNum type="arabicParenBoth"/>
            </a:pPr>
            <a:r>
              <a:rPr lang="en-US" altLang="zh-CN" sz="2000" b="1" kern="100" dirty="0">
                <a:effectLst/>
                <a:ea typeface="宋体" panose="02010600030101010101" pitchFamily="2" charset="-122"/>
                <a:cs typeface="Times New Roman" panose="02020603050405020304" pitchFamily="18" charset="0"/>
              </a:rPr>
              <a:t>Draw a Gantt chart illustrating the execution of these processes  using the following scheduling algorithms:  </a:t>
            </a:r>
            <a:r>
              <a:rPr lang="en-US" altLang="zh-CN" sz="2000" b="1" kern="100" dirty="0">
                <a:solidFill>
                  <a:srgbClr val="0000FF"/>
                </a:solidFill>
                <a:effectLst/>
                <a:ea typeface="宋体" panose="02010600030101010101" pitchFamily="2" charset="-122"/>
                <a:cs typeface="Times New Roman" panose="02020603050405020304" pitchFamily="18" charset="0"/>
              </a:rPr>
              <a:t>preemptive priority </a:t>
            </a:r>
            <a:r>
              <a:rPr lang="en-US" altLang="zh-CN" sz="2000" b="1" kern="100" dirty="0">
                <a:effectLst/>
                <a:ea typeface="宋体" panose="02010600030101010101" pitchFamily="2" charset="-122"/>
                <a:cs typeface="Times New Roman" panose="02020603050405020304" pitchFamily="18" charset="0"/>
              </a:rPr>
              <a:t>and </a:t>
            </a:r>
            <a:r>
              <a:rPr lang="en-US" altLang="zh-CN" sz="2000" b="1" kern="100" dirty="0">
                <a:solidFill>
                  <a:srgbClr val="0000FF"/>
                </a:solidFill>
                <a:effectLst/>
                <a:ea typeface="宋体" panose="02010600030101010101" pitchFamily="2" charset="-122"/>
                <a:cs typeface="Times New Roman" panose="02020603050405020304" pitchFamily="18" charset="0"/>
              </a:rPr>
              <a:t>FCFS</a:t>
            </a:r>
            <a:r>
              <a:rPr lang="en-US" altLang="zh-CN" sz="2000" b="1" kern="100" dirty="0">
                <a:effectLst/>
                <a:ea typeface="宋体" panose="02010600030101010101" pitchFamily="2" charset="-122"/>
                <a:cs typeface="Times New Roman" panose="02020603050405020304" pitchFamily="18" charset="0"/>
              </a:rPr>
              <a:t>. </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arenBoth"/>
            </a:pPr>
            <a:r>
              <a:rPr lang="en-US" altLang="zh-CN" sz="2000" b="1" kern="100" dirty="0">
                <a:effectLst/>
                <a:ea typeface="宋体" panose="02010600030101010101" pitchFamily="2" charset="-122"/>
                <a:cs typeface="Times New Roman" panose="02020603050405020304" pitchFamily="18" charset="0"/>
              </a:rPr>
              <a:t>What is the average waiting time for each of the scheduling algorithms?</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arenBoth"/>
            </a:pPr>
            <a:r>
              <a:rPr lang="en-US" altLang="zh-CN" sz="2000" b="1" kern="100" dirty="0">
                <a:effectLst/>
                <a:ea typeface="宋体" panose="02010600030101010101" pitchFamily="2" charset="-122"/>
                <a:cs typeface="Times New Roman" panose="02020603050405020304" pitchFamily="18" charset="0"/>
              </a:rPr>
              <a:t>What is the average turnaround time each of the scheduling algorithms?</a:t>
            </a:r>
            <a:endParaRPr lang="zh-CN" altLang="zh-CN" sz="20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arenBoth"/>
            </a:pPr>
            <a:r>
              <a:rPr lang="en-US" altLang="zh-CN" sz="2000" b="1" kern="100" dirty="0">
                <a:effectLst/>
                <a:ea typeface="宋体" panose="02010600030101010101" pitchFamily="2" charset="-122"/>
                <a:cs typeface="Times New Roman" panose="02020603050405020304" pitchFamily="18" charset="0"/>
              </a:rPr>
              <a:t>Which event will be treated with in time for each of the scheduling algorithms? ( that is, the process reacting to this event will be completed before its deadline?)</a:t>
            </a:r>
            <a:endParaRPr lang="zh-CN" altLang="en-US" sz="3200" dirty="0"/>
          </a:p>
        </p:txBody>
      </p:sp>
      <p:sp>
        <p:nvSpPr>
          <p:cNvPr id="4" name="灯片编号占位符 3">
            <a:extLst>
              <a:ext uri="{FF2B5EF4-FFF2-40B4-BE49-F238E27FC236}">
                <a16:creationId xmlns:a16="http://schemas.microsoft.com/office/drawing/2014/main" id="{4FAFC230-5BBF-EF88-C9CD-36A7A910686F}"/>
              </a:ext>
            </a:extLst>
          </p:cNvPr>
          <p:cNvSpPr>
            <a:spLocks noGrp="1"/>
          </p:cNvSpPr>
          <p:nvPr>
            <p:ph type="sldNum" sz="quarter" idx="10"/>
          </p:nvPr>
        </p:nvSpPr>
        <p:spPr/>
        <p:txBody>
          <a:bodyPr/>
          <a:lstStyle/>
          <a:p>
            <a:fld id="{E66D2CC7-F4CF-4117-A897-807AC786776F}" type="slidenum">
              <a:rPr lang="en-US" altLang="zh-CN" smtClean="0"/>
              <a:pPr/>
              <a:t>72</a:t>
            </a:fld>
            <a:endParaRPr lang="en-US" altLang="zh-CN"/>
          </a:p>
        </p:txBody>
      </p:sp>
      <p:sp>
        <p:nvSpPr>
          <p:cNvPr id="5" name="标题 4">
            <a:extLst>
              <a:ext uri="{FF2B5EF4-FFF2-40B4-BE49-F238E27FC236}">
                <a16:creationId xmlns:a16="http://schemas.microsoft.com/office/drawing/2014/main" id="{80A52E91-61CC-80F9-0C2F-75FE91630F58}"/>
              </a:ext>
            </a:extLst>
          </p:cNvPr>
          <p:cNvSpPr>
            <a:spLocks noGrp="1"/>
          </p:cNvSpPr>
          <p:nvPr>
            <p:ph type="title"/>
          </p:nvPr>
        </p:nvSpPr>
        <p:spPr/>
        <p:txBody>
          <a:bodyPr/>
          <a:lstStyle/>
          <a:p>
            <a:r>
              <a:rPr lang="en-US" altLang="zh-CN" dirty="0"/>
              <a:t>Exercise 6</a:t>
            </a:r>
            <a:endParaRPr lang="zh-CN" altLang="en-US" dirty="0"/>
          </a:p>
        </p:txBody>
      </p:sp>
      <p:pic>
        <p:nvPicPr>
          <p:cNvPr id="7" name="Picture 2">
            <a:extLst>
              <a:ext uri="{FF2B5EF4-FFF2-40B4-BE49-F238E27FC236}">
                <a16:creationId xmlns:a16="http://schemas.microsoft.com/office/drawing/2014/main" id="{EBC31A79-2215-C31B-7B60-4A7A5BBBFEC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75620" y="3068960"/>
            <a:ext cx="6094753" cy="1485165"/>
          </a:xfrm>
          <a:prstGeom prst="rect">
            <a:avLst/>
          </a:prstGeom>
          <a:noFill/>
          <a:ln>
            <a:noFill/>
          </a:ln>
        </p:spPr>
      </p:pic>
    </p:spTree>
    <p:extLst>
      <p:ext uri="{BB962C8B-B14F-4D97-AF65-F5344CB8AC3E}">
        <p14:creationId xmlns:p14="http://schemas.microsoft.com/office/powerpoint/2010/main" val="40078842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9EEE07F1-EB3C-D0A0-5871-6135FDAE86F8}"/>
              </a:ext>
            </a:extLst>
          </p:cNvPr>
          <p:cNvSpPr>
            <a:spLocks noGrp="1"/>
          </p:cNvSpPr>
          <p:nvPr>
            <p:ph type="title"/>
          </p:nvPr>
        </p:nvSpPr>
        <p:spPr/>
        <p:txBody>
          <a:bodyPr/>
          <a:lstStyle/>
          <a:p>
            <a:r>
              <a:rPr lang="en-US" altLang="zh-CN" dirty="0"/>
              <a:t>Answer to exercise 6</a:t>
            </a:r>
            <a:endParaRPr lang="zh-CN" altLang="en-US" dirty="0"/>
          </a:p>
        </p:txBody>
      </p:sp>
      <p:pic>
        <p:nvPicPr>
          <p:cNvPr id="7" name="Picture 2">
            <a:extLst>
              <a:ext uri="{FF2B5EF4-FFF2-40B4-BE49-F238E27FC236}">
                <a16:creationId xmlns:a16="http://schemas.microsoft.com/office/drawing/2014/main" id="{8D1D225A-8824-2AD7-9AAE-D8E254D27E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57247" y="91863"/>
            <a:ext cx="6094753" cy="1485165"/>
          </a:xfrm>
          <a:prstGeom prst="rect">
            <a:avLst/>
          </a:prstGeom>
          <a:noFill/>
          <a:ln w="19050">
            <a:solidFill>
              <a:srgbClr val="FF3300"/>
            </a:solidFill>
          </a:ln>
        </p:spPr>
      </p:pic>
      <p:sp>
        <p:nvSpPr>
          <p:cNvPr id="5" name="内容占位符 4">
            <a:extLst>
              <a:ext uri="{FF2B5EF4-FFF2-40B4-BE49-F238E27FC236}">
                <a16:creationId xmlns:a16="http://schemas.microsoft.com/office/drawing/2014/main" id="{4CC3F14A-F236-8616-DF9E-C75684ECCBBE}"/>
              </a:ext>
            </a:extLst>
          </p:cNvPr>
          <p:cNvSpPr>
            <a:spLocks noGrp="1"/>
          </p:cNvSpPr>
          <p:nvPr>
            <p:ph sz="half" idx="1"/>
          </p:nvPr>
        </p:nvSpPr>
        <p:spPr/>
        <p:txBody>
          <a:bodyPr/>
          <a:lstStyle/>
          <a:p>
            <a:endParaRPr lang="zh-CN" altLang="en-US"/>
          </a:p>
        </p:txBody>
      </p:sp>
      <p:sp>
        <p:nvSpPr>
          <p:cNvPr id="6" name="文本占位符 5">
            <a:extLst>
              <a:ext uri="{FF2B5EF4-FFF2-40B4-BE49-F238E27FC236}">
                <a16:creationId xmlns:a16="http://schemas.microsoft.com/office/drawing/2014/main" id="{638C9D18-F16F-409E-3A0D-3BB233C26CE6}"/>
              </a:ext>
            </a:extLst>
          </p:cNvPr>
          <p:cNvSpPr>
            <a:spLocks noGrp="1"/>
          </p:cNvSpPr>
          <p:nvPr>
            <p:ph type="body" sz="half" idx="2"/>
          </p:nvPr>
        </p:nvSpPr>
        <p:spPr/>
        <p:txBody>
          <a:bodyPr/>
          <a:lstStyle/>
          <a:p>
            <a:endParaRPr lang="zh-CN" altLang="en-US"/>
          </a:p>
        </p:txBody>
      </p:sp>
      <p:sp>
        <p:nvSpPr>
          <p:cNvPr id="8" name="灯片编号占位符 3">
            <a:extLst>
              <a:ext uri="{FF2B5EF4-FFF2-40B4-BE49-F238E27FC236}">
                <a16:creationId xmlns:a16="http://schemas.microsoft.com/office/drawing/2014/main" id="{92B9661A-9F9B-8E36-CC89-8CE63CA03988}"/>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73</a:t>
            </a:fld>
            <a:endParaRPr lang="en-US" altLang="zh-CN"/>
          </a:p>
        </p:txBody>
      </p:sp>
    </p:spTree>
    <p:extLst>
      <p:ext uri="{BB962C8B-B14F-4D97-AF65-F5344CB8AC3E}">
        <p14:creationId xmlns:p14="http://schemas.microsoft.com/office/powerpoint/2010/main" val="42047672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84283A-F908-2B8F-22A1-270BFB5C1462}"/>
              </a:ext>
            </a:extLst>
          </p:cNvPr>
          <p:cNvSpPr>
            <a:spLocks noGrp="1"/>
          </p:cNvSpPr>
          <p:nvPr>
            <p:ph sz="half" idx="1"/>
          </p:nvPr>
        </p:nvSpPr>
        <p:spPr>
          <a:xfrm>
            <a:off x="360000" y="918009"/>
            <a:ext cx="11592000" cy="3456096"/>
          </a:xfrm>
        </p:spPr>
        <p:txBody>
          <a:bodyPr>
            <a:normAutofit fontScale="92500"/>
          </a:bodyPr>
          <a:lstStyle/>
          <a:p>
            <a:pPr marL="0" indent="0" algn="just">
              <a:buNone/>
            </a:pPr>
            <a:r>
              <a:rPr lang="en-US" altLang="zh-CN" sz="2400" b="1" dirty="0">
                <a:effectLst/>
                <a:latin typeface="Times New Roman" panose="02020603050405020304" pitchFamily="18" charset="0"/>
                <a:ea typeface="宋体" panose="02010600030101010101" pitchFamily="2" charset="-122"/>
              </a:rPr>
              <a:t>     </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There are 6 concurrent processes in the system. The following table shows their priority number, arrival time, and CPU burst time. Assuming a higher number indicating a higher relative priority, and the length of a time quantum is 10 units. </a:t>
            </a:r>
          </a:p>
          <a:p>
            <a:pPr marL="0" indent="0" algn="just">
              <a:buNone/>
            </a:pP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In addition to these processes, the system also has an </a:t>
            </a:r>
            <a:r>
              <a:rPr lang="en-US" altLang="zh-CN" sz="2400" b="1" i="1" kern="100" dirty="0">
                <a:effectLst/>
                <a:latin typeface="Times New Roman" panose="02020603050405020304" pitchFamily="18" charset="0"/>
                <a:ea typeface="宋体" panose="02010600030101010101" pitchFamily="2" charset="-122"/>
                <a:cs typeface="Times New Roman" panose="02020603050405020304" pitchFamily="18" charset="0"/>
              </a:rPr>
              <a:t>idle task </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(which consumes no CPU resources and is identified as </a:t>
            </a:r>
            <a:r>
              <a:rPr lang="en-US" altLang="zh-CN" sz="2400" b="1" i="1" kern="100" dirty="0" err="1">
                <a:effectLst/>
                <a:latin typeface="Times New Roman" panose="02020603050405020304" pitchFamily="18" charset="0"/>
                <a:ea typeface="宋体" panose="02010600030101010101" pitchFamily="2" charset="-122"/>
                <a:cs typeface="Times New Roman" panose="02020603050405020304" pitchFamily="18" charset="0"/>
              </a:rPr>
              <a:t>Pidle</a:t>
            </a:r>
            <a:r>
              <a:rPr lang="en-US" altLang="zh-CN" sz="2400" b="1" i="1"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rPr>
              <a:t>). This task has priority 0 and is scheduled whenever the system has no other available processes to run. </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0" indent="0">
              <a:buNone/>
            </a:pPr>
            <a:r>
              <a:rPr lang="en-US" altLang="zh-CN" sz="2400" b="1" dirty="0">
                <a:effectLst/>
                <a:latin typeface="Times New Roman" panose="02020603050405020304" pitchFamily="18" charset="0"/>
                <a:ea typeface="宋体" panose="02010600030101010101" pitchFamily="2" charset="-122"/>
              </a:rPr>
              <a:t>     If a process is preempted by a higher-priority process, the preempted process is placed at the end of the ready queue.</a:t>
            </a:r>
          </a:p>
          <a:p>
            <a:pPr marL="0" indent="0">
              <a:buNone/>
            </a:pPr>
            <a:r>
              <a:rPr lang="en-US" altLang="zh-CN" sz="2400" dirty="0"/>
              <a:t>     Answer the following questions based on the scheduling algorithm adopted by the system.</a:t>
            </a:r>
            <a:endParaRPr lang="zh-CN" altLang="en-US" sz="2400" dirty="0"/>
          </a:p>
        </p:txBody>
      </p:sp>
      <p:sp>
        <p:nvSpPr>
          <p:cNvPr id="3" name="文本占位符 2">
            <a:extLst>
              <a:ext uri="{FF2B5EF4-FFF2-40B4-BE49-F238E27FC236}">
                <a16:creationId xmlns:a16="http://schemas.microsoft.com/office/drawing/2014/main" id="{3C9624D8-175B-99F9-3FD3-F7C7B42706E2}"/>
              </a:ext>
            </a:extLst>
          </p:cNvPr>
          <p:cNvSpPr>
            <a:spLocks noGrp="1"/>
          </p:cNvSpPr>
          <p:nvPr>
            <p:ph type="body" sz="half" idx="2"/>
          </p:nvPr>
        </p:nvSpPr>
        <p:spPr>
          <a:xfrm>
            <a:off x="4745850" y="4374104"/>
            <a:ext cx="7206150" cy="2250251"/>
          </a:xfrm>
        </p:spPr>
        <p:txBody>
          <a:bodyPr/>
          <a:lstStyle/>
          <a:p>
            <a:pPr marL="342900" lvl="0" indent="-342900" algn="just">
              <a:buFont typeface="+mj-lt"/>
              <a:buAutoNum type="arabicParenBoth"/>
            </a:pPr>
            <a:r>
              <a:rPr lang="en-US" altLang="zh-CN" sz="2400" b="1" kern="100" dirty="0">
                <a:effectLst/>
                <a:ea typeface="宋体" panose="02010600030101010101" pitchFamily="2" charset="-122"/>
                <a:cs typeface="Times New Roman" panose="02020603050405020304" pitchFamily="18" charset="0"/>
              </a:rPr>
              <a:t>Show the scheduling order of the processes using a Gantt chart.</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arenBoth"/>
              <a:tabLst>
                <a:tab pos="450215" algn="l"/>
              </a:tabLst>
            </a:pPr>
            <a:r>
              <a:rPr lang="en-US" altLang="zh-CN" sz="2400" b="1" kern="100" dirty="0">
                <a:effectLst/>
                <a:ea typeface="宋体" panose="02010600030101010101" pitchFamily="2" charset="-122"/>
                <a:cs typeface="Times New Roman" panose="02020603050405020304" pitchFamily="18" charset="0"/>
              </a:rPr>
              <a:t>What is the turnaround time for each process?</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arenBoth"/>
              <a:tabLst>
                <a:tab pos="450215" algn="l"/>
              </a:tabLst>
            </a:pPr>
            <a:r>
              <a:rPr lang="en-US" altLang="zh-CN" sz="2400" b="1" kern="100" dirty="0">
                <a:effectLst/>
                <a:ea typeface="宋体" panose="02010600030101010101" pitchFamily="2" charset="-122"/>
                <a:cs typeface="Times New Roman" panose="02020603050405020304" pitchFamily="18" charset="0"/>
              </a:rPr>
              <a:t>What is the waiting time for each process?</a:t>
            </a:r>
            <a:endParaRPr lang="zh-CN" altLang="zh-CN" sz="2400" kern="100" dirty="0">
              <a:effectLst/>
              <a:latin typeface="Calibri" panose="020F0502020204030204" pitchFamily="34" charset="0"/>
              <a:ea typeface="宋体" panose="02010600030101010101" pitchFamily="2" charset="-122"/>
              <a:cs typeface="Times New Roman" panose="02020603050405020304" pitchFamily="18" charset="0"/>
            </a:endParaRPr>
          </a:p>
          <a:p>
            <a:pPr marL="342900" lvl="0" indent="-342900" algn="just">
              <a:buFont typeface="+mj-lt"/>
              <a:buAutoNum type="arabicParenBoth"/>
              <a:tabLst>
                <a:tab pos="450215" algn="l"/>
              </a:tabLst>
            </a:pPr>
            <a:r>
              <a:rPr lang="en-US" altLang="zh-CN" sz="2400" b="1" kern="100" dirty="0">
                <a:effectLst/>
                <a:ea typeface="宋体" panose="02010600030101010101" pitchFamily="2" charset="-122"/>
                <a:cs typeface="Times New Roman" panose="02020603050405020304" pitchFamily="18" charset="0"/>
              </a:rPr>
              <a:t>What is the CPU utilization rate?</a:t>
            </a:r>
            <a:endParaRPr lang="zh-CN" altLang="en-US" sz="3600" dirty="0"/>
          </a:p>
        </p:txBody>
      </p:sp>
      <p:sp>
        <p:nvSpPr>
          <p:cNvPr id="4" name="灯片编号占位符 3">
            <a:extLst>
              <a:ext uri="{FF2B5EF4-FFF2-40B4-BE49-F238E27FC236}">
                <a16:creationId xmlns:a16="http://schemas.microsoft.com/office/drawing/2014/main" id="{F46D3B12-A59F-49F4-8F53-5467BBA72CED}"/>
              </a:ext>
            </a:extLst>
          </p:cNvPr>
          <p:cNvSpPr>
            <a:spLocks noGrp="1"/>
          </p:cNvSpPr>
          <p:nvPr>
            <p:ph type="sldNum" sz="quarter" idx="10"/>
          </p:nvPr>
        </p:nvSpPr>
        <p:spPr/>
        <p:txBody>
          <a:bodyPr/>
          <a:lstStyle/>
          <a:p>
            <a:pPr>
              <a:defRPr/>
            </a:pPr>
            <a:fld id="{56A76461-E082-43AD-9577-1E67FD9444D8}" type="slidenum">
              <a:rPr lang="en-US" altLang="zh-CN" smtClean="0"/>
              <a:pPr>
                <a:defRPr/>
              </a:pPr>
              <a:t>74</a:t>
            </a:fld>
            <a:endParaRPr lang="en-US" altLang="zh-CN"/>
          </a:p>
        </p:txBody>
      </p:sp>
      <p:sp>
        <p:nvSpPr>
          <p:cNvPr id="5" name="标题 4">
            <a:extLst>
              <a:ext uri="{FF2B5EF4-FFF2-40B4-BE49-F238E27FC236}">
                <a16:creationId xmlns:a16="http://schemas.microsoft.com/office/drawing/2014/main" id="{0805896A-8E79-42D7-323B-59C1CABAE830}"/>
              </a:ext>
            </a:extLst>
          </p:cNvPr>
          <p:cNvSpPr>
            <a:spLocks noGrp="1"/>
          </p:cNvSpPr>
          <p:nvPr>
            <p:ph type="title"/>
          </p:nvPr>
        </p:nvSpPr>
        <p:spPr/>
        <p:txBody>
          <a:bodyPr/>
          <a:lstStyle/>
          <a:p>
            <a:r>
              <a:rPr lang="en-US" altLang="zh-CN" dirty="0"/>
              <a:t>Exercise 7</a:t>
            </a:r>
            <a:endParaRPr lang="zh-CN" altLang="en-US" dirty="0"/>
          </a:p>
        </p:txBody>
      </p:sp>
      <p:pic>
        <p:nvPicPr>
          <p:cNvPr id="6" name="Picture 2">
            <a:extLst>
              <a:ext uri="{FF2B5EF4-FFF2-40B4-BE49-F238E27FC236}">
                <a16:creationId xmlns:a16="http://schemas.microsoft.com/office/drawing/2014/main" id="{3B1563C0-29A7-378A-D555-244F1E8AF8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365" y="4464115"/>
            <a:ext cx="4159945" cy="2184526"/>
          </a:xfrm>
          <a:prstGeom prst="rect">
            <a:avLst/>
          </a:prstGeom>
          <a:noFill/>
          <a:ln>
            <a:noFill/>
          </a:ln>
        </p:spPr>
      </p:pic>
    </p:spTree>
    <p:extLst>
      <p:ext uri="{BB962C8B-B14F-4D97-AF65-F5344CB8AC3E}">
        <p14:creationId xmlns:p14="http://schemas.microsoft.com/office/powerpoint/2010/main" val="21084375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484283A-F908-2B8F-22A1-270BFB5C1462}"/>
              </a:ext>
            </a:extLst>
          </p:cNvPr>
          <p:cNvSpPr>
            <a:spLocks noGrp="1"/>
          </p:cNvSpPr>
          <p:nvPr>
            <p:ph sz="half" idx="1"/>
          </p:nvPr>
        </p:nvSpPr>
        <p:spPr>
          <a:xfrm>
            <a:off x="360000" y="918008"/>
            <a:ext cx="11592000" cy="5706347"/>
          </a:xfrm>
        </p:spPr>
        <p:txBody>
          <a:bodyPr>
            <a:noAutofit/>
          </a:bodyPr>
          <a:lstStyle/>
          <a:p>
            <a:pPr marL="0" indent="0">
              <a:spcBef>
                <a:spcPts val="600"/>
              </a:spcBef>
              <a:buNone/>
            </a:pPr>
            <a:r>
              <a:rPr lang="en-US" altLang="zh-CN" sz="2400" dirty="0"/>
              <a:t>The scheduling algorithm adopted by the system:</a:t>
            </a:r>
            <a:endParaRPr lang="en-US" altLang="zh-CN" sz="2400" b="1"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400050" lvl="1" indent="0">
              <a:spcBef>
                <a:spcPts val="600"/>
              </a:spcBef>
              <a:buNone/>
            </a:pP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(a)  Assuming the </a:t>
            </a:r>
            <a:r>
              <a:rPr lang="en-US" altLang="zh-CN" b="1"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round-robin</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 scheduling algorithm is used.</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400050" lvl="1" indent="0">
              <a:spcBef>
                <a:spcPts val="600"/>
              </a:spcBef>
              <a:buNone/>
            </a:pP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(b)  Assuming the </a:t>
            </a:r>
            <a:r>
              <a:rPr lang="en-US" altLang="zh-CN" b="1"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non-preemptive priority </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scheduling algorithm is used. </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400050" lvl="1" indent="0">
              <a:spcBef>
                <a:spcPts val="600"/>
              </a:spcBef>
              <a:buNone/>
            </a:pP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(c)  Assuming the </a:t>
            </a:r>
            <a:r>
              <a:rPr lang="en-US" altLang="zh-CN" b="1"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preemptive priority</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 scheduling algorithm is used. </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400050" lvl="1" indent="0">
              <a:spcBef>
                <a:spcPts val="600"/>
              </a:spcBef>
              <a:buNone/>
            </a:pPr>
            <a:r>
              <a:rPr lang="en-US" altLang="zh-CN" kern="100" dirty="0">
                <a:ea typeface="宋体" panose="02010600030101010101" pitchFamily="2" charset="-122"/>
              </a:rPr>
              <a:t>(d)  Assuming the </a:t>
            </a:r>
            <a:r>
              <a:rPr lang="en-US" altLang="zh-CN" kern="100" dirty="0">
                <a:solidFill>
                  <a:srgbClr val="0000FF"/>
                </a:solidFill>
                <a:ea typeface="宋体" panose="02010600030101010101" pitchFamily="2" charset="-122"/>
              </a:rPr>
              <a:t>non-preemptive priority with round-robin </a:t>
            </a:r>
            <a:r>
              <a:rPr lang="en-US" altLang="zh-CN" kern="100" dirty="0">
                <a:ea typeface="宋体" panose="02010600030101010101" pitchFamily="2" charset="-122"/>
              </a:rPr>
              <a:t>for processes with </a:t>
            </a:r>
            <a:br>
              <a:rPr lang="en-US" altLang="zh-CN" kern="100" dirty="0">
                <a:ea typeface="宋体" panose="02010600030101010101" pitchFamily="2" charset="-122"/>
              </a:rPr>
            </a:br>
            <a:r>
              <a:rPr lang="en-US" altLang="zh-CN" kern="100" dirty="0">
                <a:ea typeface="宋体" panose="02010600030101010101" pitchFamily="2" charset="-122"/>
              </a:rPr>
              <a:t>      equal priority scheduling algorithm is used.</a:t>
            </a:r>
            <a:endParaRPr lang="zh-CN" altLang="zh-CN" kern="100" dirty="0">
              <a:latin typeface="Calibri" panose="020F0502020204030204" pitchFamily="34" charset="0"/>
              <a:ea typeface="宋体" panose="02010600030101010101" pitchFamily="2" charset="-122"/>
            </a:endParaRPr>
          </a:p>
          <a:p>
            <a:pPr marL="400050" lvl="1" indent="0">
              <a:spcBef>
                <a:spcPts val="600"/>
              </a:spcBef>
              <a:buNone/>
            </a:pP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(e)  Assuming the </a:t>
            </a:r>
            <a:r>
              <a:rPr lang="en-US" altLang="zh-CN" b="1"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preemptive priority with round-robin </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for processes with equal </a:t>
            </a:r>
            <a:b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      priority scheduling algorithm is used.</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a:p>
            <a:pPr marL="400050" lvl="1" indent="0">
              <a:spcBef>
                <a:spcPts val="600"/>
              </a:spcBef>
              <a:buNone/>
            </a:pP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(f)  Assuming the </a:t>
            </a:r>
            <a:r>
              <a:rPr lang="en-US" altLang="zh-CN" b="1" kern="100" dirty="0">
                <a:solidFill>
                  <a:srgbClr val="0000FF"/>
                </a:solidFill>
                <a:effectLst/>
                <a:latin typeface="Times New Roman" panose="02020603050405020304" pitchFamily="18" charset="0"/>
                <a:ea typeface="宋体" panose="02010600030101010101" pitchFamily="2" charset="-122"/>
                <a:cs typeface="Times New Roman" panose="02020603050405020304" pitchFamily="18" charset="0"/>
              </a:rPr>
              <a:t>round-robin with preemptive priority </a:t>
            </a: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scheduling algorithm is used,</a:t>
            </a:r>
            <a:b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      a new process with higher priority will preempt the CPU for execution, and </a:t>
            </a:r>
            <a:b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      executing up to one time slice, when the time slice is runs out, the process is </a:t>
            </a:r>
            <a:b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br>
            <a:r>
              <a:rPr lang="en-US" altLang="zh-CN" b="1" kern="100" dirty="0">
                <a:effectLst/>
                <a:latin typeface="Times New Roman" panose="02020603050405020304" pitchFamily="18" charset="0"/>
                <a:ea typeface="宋体" panose="02010600030101010101" pitchFamily="2" charset="-122"/>
                <a:cs typeface="Times New Roman" panose="02020603050405020304" pitchFamily="18" charset="0"/>
              </a:rPr>
              <a:t>      placed at the end of the ready queue.</a:t>
            </a:r>
            <a:endParaRPr lang="zh-CN" altLang="zh-CN" kern="100" dirty="0">
              <a:effectLst/>
              <a:latin typeface="Calibri" panose="020F0502020204030204" pitchFamily="34" charset="0"/>
              <a:ea typeface="宋体" panose="02010600030101010101" pitchFamily="2" charset="-122"/>
              <a:cs typeface="Times New Roman" panose="02020603050405020304" pitchFamily="18" charset="0"/>
            </a:endParaRPr>
          </a:p>
        </p:txBody>
      </p:sp>
      <p:sp>
        <p:nvSpPr>
          <p:cNvPr id="4" name="灯片编号占位符 3">
            <a:extLst>
              <a:ext uri="{FF2B5EF4-FFF2-40B4-BE49-F238E27FC236}">
                <a16:creationId xmlns:a16="http://schemas.microsoft.com/office/drawing/2014/main" id="{F46D3B12-A59F-49F4-8F53-5467BBA72CED}"/>
              </a:ext>
            </a:extLst>
          </p:cNvPr>
          <p:cNvSpPr>
            <a:spLocks noGrp="1"/>
          </p:cNvSpPr>
          <p:nvPr>
            <p:ph type="sldNum" sz="quarter" idx="10"/>
          </p:nvPr>
        </p:nvSpPr>
        <p:spPr/>
        <p:txBody>
          <a:bodyPr/>
          <a:lstStyle/>
          <a:p>
            <a:pPr>
              <a:defRPr/>
            </a:pPr>
            <a:fld id="{56A76461-E082-43AD-9577-1E67FD9444D8}" type="slidenum">
              <a:rPr lang="en-US" altLang="zh-CN" smtClean="0"/>
              <a:pPr>
                <a:defRPr/>
              </a:pPr>
              <a:t>75</a:t>
            </a:fld>
            <a:endParaRPr lang="en-US" altLang="zh-CN"/>
          </a:p>
        </p:txBody>
      </p:sp>
      <p:sp>
        <p:nvSpPr>
          <p:cNvPr id="5" name="标题 4">
            <a:extLst>
              <a:ext uri="{FF2B5EF4-FFF2-40B4-BE49-F238E27FC236}">
                <a16:creationId xmlns:a16="http://schemas.microsoft.com/office/drawing/2014/main" id="{0805896A-8E79-42D7-323B-59C1CABAE830}"/>
              </a:ext>
            </a:extLst>
          </p:cNvPr>
          <p:cNvSpPr>
            <a:spLocks noGrp="1"/>
          </p:cNvSpPr>
          <p:nvPr>
            <p:ph type="title"/>
          </p:nvPr>
        </p:nvSpPr>
        <p:spPr/>
        <p:txBody>
          <a:bodyPr/>
          <a:lstStyle/>
          <a:p>
            <a:r>
              <a:rPr lang="en-US" altLang="zh-CN" dirty="0"/>
              <a:t>Exercise 7</a:t>
            </a:r>
            <a:endParaRPr lang="zh-CN" altLang="en-US" dirty="0"/>
          </a:p>
        </p:txBody>
      </p:sp>
      <p:pic>
        <p:nvPicPr>
          <p:cNvPr id="3" name="Picture 3" descr="C:\Documents and Settings\lisa\Local Settings\Temporary Internet Files\Content.IE5\TO8ID6N7\MC900438207[2].wmf">
            <a:extLst>
              <a:ext uri="{FF2B5EF4-FFF2-40B4-BE49-F238E27FC236}">
                <a16:creationId xmlns:a16="http://schemas.microsoft.com/office/drawing/2014/main" id="{763CBECC-C59A-FD6F-F200-4A8B88B646A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51870" y="6138000"/>
            <a:ext cx="740130" cy="7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7163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AD9BF09-D758-505A-2EA6-FC8228DF7DE3}"/>
              </a:ext>
            </a:extLst>
          </p:cNvPr>
          <p:cNvSpPr>
            <a:spLocks noGrp="1"/>
          </p:cNvSpPr>
          <p:nvPr>
            <p:ph type="title"/>
          </p:nvPr>
        </p:nvSpPr>
        <p:spPr/>
        <p:txBody>
          <a:bodyPr/>
          <a:lstStyle/>
          <a:p>
            <a:r>
              <a:rPr lang="en-US" altLang="zh-CN" dirty="0"/>
              <a:t>Answer to exercise 7– (a)</a:t>
            </a:r>
            <a:r>
              <a:rPr lang="zh-CN" altLang="en-US" dirty="0"/>
              <a:t> </a:t>
            </a:r>
            <a:r>
              <a:rPr lang="en-US" altLang="zh-CN" dirty="0"/>
              <a:t>RR</a:t>
            </a:r>
            <a:endParaRPr lang="zh-CN" altLang="en-US" dirty="0"/>
          </a:p>
        </p:txBody>
      </p:sp>
    </p:spTree>
    <p:extLst>
      <p:ext uri="{BB962C8B-B14F-4D97-AF65-F5344CB8AC3E}">
        <p14:creationId xmlns:p14="http://schemas.microsoft.com/office/powerpoint/2010/main" val="4054748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AF21CC7-7FD1-766E-8395-5189CC6A9A7C}"/>
              </a:ext>
            </a:extLst>
          </p:cNvPr>
          <p:cNvSpPr>
            <a:spLocks noGrp="1"/>
          </p:cNvSpPr>
          <p:nvPr>
            <p:ph type="title"/>
          </p:nvPr>
        </p:nvSpPr>
        <p:spPr/>
        <p:txBody>
          <a:bodyPr/>
          <a:lstStyle/>
          <a:p>
            <a:r>
              <a:rPr lang="en-US" altLang="zh-CN" dirty="0"/>
              <a:t>Answer to exercise 7–(b) </a:t>
            </a:r>
            <a:r>
              <a:rPr lang="en-US" altLang="zh-CN" b="1" dirty="0">
                <a:latin typeface="Times New Roman" panose="02020603050405020304" pitchFamily="18" charset="0"/>
                <a:cs typeface="Times New Roman" panose="02020603050405020304" pitchFamily="18" charset="0"/>
              </a:rPr>
              <a:t>Non-preemptive priority</a:t>
            </a:r>
            <a:endParaRPr lang="zh-CN" altLang="en-US" dirty="0"/>
          </a:p>
        </p:txBody>
      </p:sp>
    </p:spTree>
    <p:extLst>
      <p:ext uri="{BB962C8B-B14F-4D97-AF65-F5344CB8AC3E}">
        <p14:creationId xmlns:p14="http://schemas.microsoft.com/office/powerpoint/2010/main" val="5562972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32A0FB4-76C3-8F2B-569E-1A71D0696002}"/>
              </a:ext>
            </a:extLst>
          </p:cNvPr>
          <p:cNvSpPr>
            <a:spLocks noGrp="1"/>
          </p:cNvSpPr>
          <p:nvPr>
            <p:ph type="title"/>
          </p:nvPr>
        </p:nvSpPr>
        <p:spPr/>
        <p:txBody>
          <a:bodyPr/>
          <a:lstStyle/>
          <a:p>
            <a:r>
              <a:rPr lang="en-US" altLang="zh-CN" dirty="0"/>
              <a:t>Answer to exercise 7–(c) </a:t>
            </a:r>
            <a:r>
              <a:rPr lang="en-US" altLang="zh-CN" b="1" dirty="0">
                <a:latin typeface="Times New Roman" panose="02020603050405020304" pitchFamily="18" charset="0"/>
                <a:cs typeface="Times New Roman" panose="02020603050405020304" pitchFamily="18" charset="0"/>
              </a:rPr>
              <a:t>Preemptive priority</a:t>
            </a:r>
            <a:endParaRPr lang="zh-CN" altLang="en-US" dirty="0"/>
          </a:p>
        </p:txBody>
      </p:sp>
    </p:spTree>
    <p:extLst>
      <p:ext uri="{BB962C8B-B14F-4D97-AF65-F5344CB8AC3E}">
        <p14:creationId xmlns:p14="http://schemas.microsoft.com/office/powerpoint/2010/main" val="377900057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664FC78-3208-E240-5D08-8FA87598B257}"/>
              </a:ext>
            </a:extLst>
          </p:cNvPr>
          <p:cNvSpPr>
            <a:spLocks noGrp="1"/>
          </p:cNvSpPr>
          <p:nvPr>
            <p:ph type="title"/>
          </p:nvPr>
        </p:nvSpPr>
        <p:spPr/>
        <p:txBody>
          <a:bodyPr/>
          <a:lstStyle/>
          <a:p>
            <a:r>
              <a:rPr lang="en-US" altLang="zh-CN" dirty="0"/>
              <a:t>Answer to exercise 7–(d) </a:t>
            </a:r>
            <a:r>
              <a:rPr lang="en-US" altLang="zh-CN" sz="3600" b="1" kern="100" dirty="0">
                <a:effectLst/>
                <a:latin typeface="Times New Roman" panose="02020603050405020304" pitchFamily="18" charset="0"/>
                <a:ea typeface="宋体" panose="02010600030101010101" pitchFamily="2" charset="-122"/>
                <a:cs typeface="Times New Roman" panose="02020603050405020304" pitchFamily="18" charset="0"/>
              </a:rPr>
              <a:t>non-preemptive priority with RR</a:t>
            </a:r>
            <a:r>
              <a:rPr lang="en-US" altLang="zh-CN" dirty="0"/>
              <a:t> </a:t>
            </a:r>
            <a:endParaRPr lang="zh-CN" altLang="en-US" dirty="0"/>
          </a:p>
        </p:txBody>
      </p:sp>
    </p:spTree>
    <p:extLst>
      <p:ext uri="{BB962C8B-B14F-4D97-AF65-F5344CB8AC3E}">
        <p14:creationId xmlns:p14="http://schemas.microsoft.com/office/powerpoint/2010/main" val="275868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3" name="Rectangle 2"/>
          <p:cNvSpPr>
            <a:spLocks noGrp="1" noChangeArrowheads="1"/>
          </p:cNvSpPr>
          <p:nvPr>
            <p:ph type="title"/>
          </p:nvPr>
        </p:nvSpPr>
        <p:spPr/>
        <p:txBody>
          <a:bodyPr/>
          <a:lstStyle/>
          <a:p>
            <a:pPr eaLnBrk="1" hangingPunct="1"/>
            <a:r>
              <a:rPr lang="en-US" altLang="zh-CN" dirty="0"/>
              <a:t>CPU Scheduler</a:t>
            </a:r>
          </a:p>
        </p:txBody>
      </p:sp>
      <p:sp>
        <p:nvSpPr>
          <p:cNvPr id="193539" name="Rectangle 3"/>
          <p:cNvSpPr>
            <a:spLocks noGrp="1" noChangeArrowheads="1"/>
          </p:cNvSpPr>
          <p:nvPr>
            <p:ph idx="1"/>
          </p:nvPr>
        </p:nvSpPr>
        <p:spPr/>
        <p:txBody>
          <a:bodyPr>
            <a:normAutofit/>
          </a:bodyPr>
          <a:lstStyle/>
          <a:p>
            <a:pPr eaLnBrk="1" hangingPunct="1"/>
            <a:r>
              <a:rPr lang="en-US" altLang="zh-CN" dirty="0"/>
              <a:t>The scheduler selects among the processes in memory that are ready to execute, and allocates the CPU to one of them.</a:t>
            </a:r>
          </a:p>
          <a:p>
            <a:pPr eaLnBrk="1" hangingPunct="1"/>
            <a:r>
              <a:rPr lang="en-US" altLang="zh-CN" dirty="0"/>
              <a:t>CPU scheduling decisions may take place </a:t>
            </a:r>
            <a:br>
              <a:rPr lang="en-US" altLang="zh-CN" dirty="0"/>
            </a:br>
            <a:r>
              <a:rPr lang="en-US" altLang="zh-CN" dirty="0"/>
              <a:t>when a process:</a:t>
            </a:r>
          </a:p>
          <a:p>
            <a:pPr lvl="1">
              <a:buNone/>
            </a:pPr>
            <a:r>
              <a:rPr lang="en-US" altLang="zh-CN" sz="2800" dirty="0"/>
              <a:t>1.	terminates.</a:t>
            </a:r>
          </a:p>
          <a:p>
            <a:pPr lvl="1" eaLnBrk="1" hangingPunct="1">
              <a:buFontTx/>
              <a:buNone/>
            </a:pPr>
            <a:r>
              <a:rPr lang="en-US" altLang="zh-CN" sz="2800" dirty="0"/>
              <a:t>2.	switches from running to </a:t>
            </a:r>
            <a:br>
              <a:rPr lang="en-US" altLang="zh-CN" sz="2800" dirty="0"/>
            </a:br>
            <a:r>
              <a:rPr lang="en-US" altLang="zh-CN" sz="2800" dirty="0"/>
              <a:t>waiting state.</a:t>
            </a:r>
          </a:p>
          <a:p>
            <a:pPr lvl="1" eaLnBrk="1" hangingPunct="1">
              <a:buFontTx/>
              <a:buNone/>
            </a:pPr>
            <a:r>
              <a:rPr lang="en-US" altLang="zh-CN" sz="2800" dirty="0"/>
              <a:t>3.	switches from running to </a:t>
            </a:r>
            <a:br>
              <a:rPr lang="en-US" altLang="zh-CN" sz="2800" dirty="0"/>
            </a:br>
            <a:r>
              <a:rPr lang="en-US" altLang="zh-CN" sz="2800" dirty="0"/>
              <a:t>ready state.</a:t>
            </a:r>
          </a:p>
          <a:p>
            <a:pPr lvl="1" eaLnBrk="1" hangingPunct="1">
              <a:buFontTx/>
              <a:buNone/>
            </a:pPr>
            <a:r>
              <a:rPr lang="en-US" altLang="zh-CN" sz="2800" dirty="0"/>
              <a:t>4.	switches from waiting to ready.</a:t>
            </a:r>
          </a:p>
        </p:txBody>
      </p:sp>
      <p:sp>
        <p:nvSpPr>
          <p:cNvPr id="9218"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D8E56142-3309-409D-A371-D19EFA883E0A}" type="slidenum">
              <a:rPr lang="en-US" altLang="zh-CN" sz="1400">
                <a:latin typeface="Arial" charset="0"/>
              </a:rPr>
              <a:pPr eaLnBrk="1" hangingPunct="1"/>
              <a:t>8</a:t>
            </a:fld>
            <a:endParaRPr lang="en-US" altLang="zh-CN" sz="1400">
              <a:latin typeface="Arial" charset="0"/>
            </a:endParaRPr>
          </a:p>
        </p:txBody>
      </p:sp>
      <p:pic>
        <p:nvPicPr>
          <p:cNvPr id="2" name="内容占位符 4">
            <a:extLst>
              <a:ext uri="{FF2B5EF4-FFF2-40B4-BE49-F238E27FC236}">
                <a16:creationId xmlns:a16="http://schemas.microsoft.com/office/drawing/2014/main" id="{D67E4732-E4E4-7CCB-F520-3A95492CBE91}"/>
              </a:ext>
            </a:extLst>
          </p:cNvPr>
          <p:cNvPicPr>
            <a:picLocks noChangeAspect="1"/>
          </p:cNvPicPr>
          <p:nvPr/>
        </p:nvPicPr>
        <p:blipFill>
          <a:blip r:embed="rId3"/>
          <a:stretch>
            <a:fillRect/>
          </a:stretch>
        </p:blipFill>
        <p:spPr>
          <a:xfrm>
            <a:off x="6970365" y="2798931"/>
            <a:ext cx="4900369" cy="2231848"/>
          </a:xfrm>
          <a:prstGeom prst="rect">
            <a:avLst/>
          </a:prstGeom>
        </p:spPr>
      </p:pic>
      <p:sp>
        <p:nvSpPr>
          <p:cNvPr id="3" name="矩形: 圆角 2">
            <a:extLst>
              <a:ext uri="{FF2B5EF4-FFF2-40B4-BE49-F238E27FC236}">
                <a16:creationId xmlns:a16="http://schemas.microsoft.com/office/drawing/2014/main" id="{25B7B746-7087-3756-9505-18031B2BAB5F}"/>
              </a:ext>
            </a:extLst>
          </p:cNvPr>
          <p:cNvSpPr/>
          <p:nvPr/>
        </p:nvSpPr>
        <p:spPr bwMode="auto">
          <a:xfrm>
            <a:off x="605390" y="2978950"/>
            <a:ext cx="4680000" cy="1440000"/>
          </a:xfrm>
          <a:prstGeom prst="roundRect">
            <a:avLst>
              <a:gd name="adj" fmla="val 9317"/>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4" name="矩形: 圆角 3">
            <a:extLst>
              <a:ext uri="{FF2B5EF4-FFF2-40B4-BE49-F238E27FC236}">
                <a16:creationId xmlns:a16="http://schemas.microsoft.com/office/drawing/2014/main" id="{636D10FD-817C-4E43-02B2-CEB464B9C96D}"/>
              </a:ext>
            </a:extLst>
          </p:cNvPr>
          <p:cNvSpPr/>
          <p:nvPr/>
        </p:nvSpPr>
        <p:spPr bwMode="auto">
          <a:xfrm>
            <a:off x="605389" y="4437260"/>
            <a:ext cx="5760000" cy="1440000"/>
          </a:xfrm>
          <a:prstGeom prst="roundRect">
            <a:avLst>
              <a:gd name="adj" fmla="val 9317"/>
            </a:avLst>
          </a:prstGeom>
          <a:noFill/>
          <a:ln w="28575"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itchFamily="18" charset="0"/>
              <a:ea typeface="黑体" pitchFamily="2" charset="-122"/>
            </a:endParaRPr>
          </a:p>
        </p:txBody>
      </p:sp>
      <p:sp>
        <p:nvSpPr>
          <p:cNvPr id="6" name="对话气泡: 圆角矩形 5">
            <a:extLst>
              <a:ext uri="{FF2B5EF4-FFF2-40B4-BE49-F238E27FC236}">
                <a16:creationId xmlns:a16="http://schemas.microsoft.com/office/drawing/2014/main" id="{D9792C71-AB6D-0D5B-762D-7F5230477FC6}"/>
              </a:ext>
            </a:extLst>
          </p:cNvPr>
          <p:cNvSpPr/>
          <p:nvPr/>
        </p:nvSpPr>
        <p:spPr bwMode="auto">
          <a:xfrm>
            <a:off x="5421045" y="3869101"/>
            <a:ext cx="2160000" cy="468000"/>
          </a:xfrm>
          <a:prstGeom prst="wedgeRoundRectCallout">
            <a:avLst>
              <a:gd name="adj1" fmla="val -55417"/>
              <a:gd name="adj2" fmla="val -113372"/>
              <a:gd name="adj3" fmla="val 16667"/>
            </a:avLst>
          </a:prstGeom>
          <a:solidFill>
            <a:srgbClr val="FFFF00"/>
          </a:solidFill>
          <a:ln w="19050" cap="flat" cmpd="sng" algn="ctr">
            <a:solidFill>
              <a:srgbClr val="FF3300"/>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b="1" i="1" dirty="0" err="1">
                <a:solidFill>
                  <a:srgbClr val="0000FF"/>
                </a:solidFill>
              </a:rPr>
              <a:t>nonpreemptive</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
        <p:nvSpPr>
          <p:cNvPr id="8" name="对话气泡: 圆角矩形 7">
            <a:extLst>
              <a:ext uri="{FF2B5EF4-FFF2-40B4-BE49-F238E27FC236}">
                <a16:creationId xmlns:a16="http://schemas.microsoft.com/office/drawing/2014/main" id="{7C2BA325-950D-3261-0103-45122E50D0A5}"/>
              </a:ext>
            </a:extLst>
          </p:cNvPr>
          <p:cNvSpPr/>
          <p:nvPr/>
        </p:nvSpPr>
        <p:spPr bwMode="auto">
          <a:xfrm>
            <a:off x="6501045" y="5769259"/>
            <a:ext cx="1800000" cy="468000"/>
          </a:xfrm>
          <a:prstGeom prst="wedgeRoundRectCallout">
            <a:avLst>
              <a:gd name="adj1" fmla="val -56730"/>
              <a:gd name="adj2" fmla="val -125097"/>
              <a:gd name="adj3" fmla="val 16667"/>
            </a:avLst>
          </a:prstGeom>
          <a:solidFill>
            <a:srgbClr val="FFFF00"/>
          </a:solid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b="1" i="1" dirty="0">
                <a:solidFill>
                  <a:srgbClr val="0000FF"/>
                </a:solidFill>
              </a:rPr>
              <a:t>preemptive</a:t>
            </a:r>
            <a:endParaRPr kumimoji="1" lang="zh-CN" altLang="en-US" sz="2400" b="1" i="0" u="none" strike="noStrike" cap="none" normalizeH="0" baseline="0" dirty="0">
              <a:ln>
                <a:noFill/>
              </a:ln>
              <a:solidFill>
                <a:schemeClr val="tx1"/>
              </a:solidFill>
              <a:effectLst/>
              <a:latin typeface="Times New Roman" pitchFamily="18" charset="0"/>
              <a:ea typeface="黑体" pitchFamily="2" charset="-122"/>
            </a:endParaRPr>
          </a:p>
        </p:txBody>
      </p:sp>
    </p:spTree>
    <p:extLst>
      <p:ext uri="{BB962C8B-B14F-4D97-AF65-F5344CB8AC3E}">
        <p14:creationId xmlns:p14="http://schemas.microsoft.com/office/powerpoint/2010/main" val="993208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3539">
                                            <p:txEl>
                                              <p:pRg st="0" end="0"/>
                                            </p:txEl>
                                          </p:spTgt>
                                        </p:tgtEl>
                                        <p:attrNameLst>
                                          <p:attrName>style.visibility</p:attrName>
                                        </p:attrNameLst>
                                      </p:cBhvr>
                                      <p:to>
                                        <p:strVal val="visible"/>
                                      </p:to>
                                    </p:set>
                                    <p:animEffect transition="in" filter="wipe(left)">
                                      <p:cBhvr>
                                        <p:cTn id="7" dur="500"/>
                                        <p:tgtEl>
                                          <p:spTgt spid="1935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539">
                                            <p:txEl>
                                              <p:pRg st="1" end="1"/>
                                            </p:txEl>
                                          </p:spTgt>
                                        </p:tgtEl>
                                        <p:attrNameLst>
                                          <p:attrName>style.visibility</p:attrName>
                                        </p:attrNameLst>
                                      </p:cBhvr>
                                      <p:to>
                                        <p:strVal val="visible"/>
                                      </p:to>
                                    </p:set>
                                    <p:animEffect transition="in" filter="wipe(left)">
                                      <p:cBhvr>
                                        <p:cTn id="12" dur="500"/>
                                        <p:tgtEl>
                                          <p:spTgt spid="193539">
                                            <p:txEl>
                                              <p:pRg st="1" end="1"/>
                                            </p:txEl>
                                          </p:spTgt>
                                        </p:tgtEl>
                                      </p:cBhvr>
                                    </p:animEffect>
                                  </p:childTnLst>
                                </p:cTn>
                              </p:par>
                            </p:childTnLst>
                          </p:cTn>
                        </p:par>
                        <p:par>
                          <p:cTn id="13" fill="hold">
                            <p:stCondLst>
                              <p:cond delay="500"/>
                            </p:stCondLst>
                            <p:childTnLst>
                              <p:par>
                                <p:cTn id="14" presetID="53" presetClass="entr" presetSubtype="1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93539">
                                            <p:txEl>
                                              <p:pRg st="2" end="2"/>
                                            </p:txEl>
                                          </p:spTgt>
                                        </p:tgtEl>
                                        <p:attrNameLst>
                                          <p:attrName>style.visibility</p:attrName>
                                        </p:attrNameLst>
                                      </p:cBhvr>
                                      <p:to>
                                        <p:strVal val="visible"/>
                                      </p:to>
                                    </p:set>
                                    <p:animEffect transition="in" filter="wipe(left)">
                                      <p:cBhvr>
                                        <p:cTn id="23" dur="500"/>
                                        <p:tgtEl>
                                          <p:spTgt spid="19353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93539">
                                            <p:txEl>
                                              <p:pRg st="3" end="3"/>
                                            </p:txEl>
                                          </p:spTgt>
                                        </p:tgtEl>
                                        <p:attrNameLst>
                                          <p:attrName>style.visibility</p:attrName>
                                        </p:attrNameLst>
                                      </p:cBhvr>
                                      <p:to>
                                        <p:strVal val="visible"/>
                                      </p:to>
                                    </p:set>
                                    <p:animEffect transition="in" filter="wipe(left)">
                                      <p:cBhvr>
                                        <p:cTn id="28" dur="500"/>
                                        <p:tgtEl>
                                          <p:spTgt spid="193539">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3539">
                                            <p:txEl>
                                              <p:pRg st="4" end="4"/>
                                            </p:txEl>
                                          </p:spTgt>
                                        </p:tgtEl>
                                        <p:attrNameLst>
                                          <p:attrName>style.visibility</p:attrName>
                                        </p:attrNameLst>
                                      </p:cBhvr>
                                      <p:to>
                                        <p:strVal val="visible"/>
                                      </p:to>
                                    </p:set>
                                    <p:animEffect transition="in" filter="wipe(left)">
                                      <p:cBhvr>
                                        <p:cTn id="33" dur="500"/>
                                        <p:tgtEl>
                                          <p:spTgt spid="193539">
                                            <p:txEl>
                                              <p:pRg st="4" end="4"/>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193539">
                                            <p:txEl>
                                              <p:pRg st="5" end="5"/>
                                            </p:txEl>
                                          </p:spTgt>
                                        </p:tgtEl>
                                        <p:attrNameLst>
                                          <p:attrName>style.visibility</p:attrName>
                                        </p:attrNameLst>
                                      </p:cBhvr>
                                      <p:to>
                                        <p:strVal val="visible"/>
                                      </p:to>
                                    </p:set>
                                    <p:animEffect transition="in" filter="wipe(left)">
                                      <p:cBhvr>
                                        <p:cTn id="38" dur="500"/>
                                        <p:tgtEl>
                                          <p:spTgt spid="193539">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wipe(left)">
                                      <p:cBhvr>
                                        <p:cTn id="43" dur="500"/>
                                        <p:tgtEl>
                                          <p:spTgt spid="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ipe(left)">
                                      <p:cBhvr>
                                        <p:cTn id="48" dur="500"/>
                                        <p:tgtEl>
                                          <p:spTgt spid="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6"/>
                                        </p:tgtEl>
                                        <p:attrNameLst>
                                          <p:attrName>style.visibility</p:attrName>
                                        </p:attrNameLst>
                                      </p:cBhvr>
                                      <p:to>
                                        <p:strVal val="visible"/>
                                      </p:to>
                                    </p:set>
                                    <p:animEffect transition="in" filter="wipe(left)">
                                      <p:cBhvr>
                                        <p:cTn id="53" dur="500"/>
                                        <p:tgtEl>
                                          <p:spTgt spid="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uiExpand="1" build="p"/>
      <p:bldP spid="3" grpId="0" animBg="1"/>
      <p:bldP spid="4" grpId="0" animBg="1"/>
      <p:bldP spid="6" grpId="0" animBg="1"/>
      <p:bldP spid="8"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1D6B62E-636A-7170-0393-1D2C0314A3A3}"/>
              </a:ext>
            </a:extLst>
          </p:cNvPr>
          <p:cNvSpPr>
            <a:spLocks noGrp="1"/>
          </p:cNvSpPr>
          <p:nvPr>
            <p:ph type="title"/>
          </p:nvPr>
        </p:nvSpPr>
        <p:spPr/>
        <p:txBody>
          <a:bodyPr/>
          <a:lstStyle/>
          <a:p>
            <a:r>
              <a:rPr lang="en-US" altLang="zh-CN" dirty="0"/>
              <a:t>Answer to exercise 7–(e) </a:t>
            </a:r>
            <a:r>
              <a:rPr lang="en-US" altLang="zh-CN" sz="3600" b="1" kern="100" dirty="0">
                <a:effectLst/>
                <a:latin typeface="Times New Roman" panose="02020603050405020304" pitchFamily="18" charset="0"/>
                <a:ea typeface="宋体" panose="02010600030101010101" pitchFamily="2" charset="-122"/>
                <a:cs typeface="Times New Roman" panose="02020603050405020304" pitchFamily="18" charset="0"/>
              </a:rPr>
              <a:t>preemptive priority with RR</a:t>
            </a:r>
            <a:r>
              <a:rPr lang="en-US" altLang="zh-CN" dirty="0"/>
              <a:t> </a:t>
            </a:r>
            <a:endParaRPr lang="zh-CN" altLang="en-US" dirty="0"/>
          </a:p>
        </p:txBody>
      </p:sp>
    </p:spTree>
    <p:extLst>
      <p:ext uri="{BB962C8B-B14F-4D97-AF65-F5344CB8AC3E}">
        <p14:creationId xmlns:p14="http://schemas.microsoft.com/office/powerpoint/2010/main" val="14857152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042646D3-4A2E-9B66-AE7E-420C2EFB29FF}"/>
              </a:ext>
            </a:extLst>
          </p:cNvPr>
          <p:cNvSpPr>
            <a:spLocks noGrp="1"/>
          </p:cNvSpPr>
          <p:nvPr>
            <p:ph type="title"/>
          </p:nvPr>
        </p:nvSpPr>
        <p:spPr/>
        <p:txBody>
          <a:bodyPr/>
          <a:lstStyle/>
          <a:p>
            <a:r>
              <a:rPr lang="en-US" altLang="zh-CN" dirty="0"/>
              <a:t>Answer to exercise 7–(f) RR</a:t>
            </a:r>
            <a:r>
              <a:rPr lang="en-US" altLang="zh-CN" sz="3600" b="1" kern="100" dirty="0">
                <a:effectLst/>
                <a:latin typeface="Times New Roman" panose="02020603050405020304" pitchFamily="18" charset="0"/>
                <a:ea typeface="宋体" panose="02010600030101010101" pitchFamily="2" charset="-122"/>
                <a:cs typeface="Times New Roman" panose="02020603050405020304" pitchFamily="18" charset="0"/>
              </a:rPr>
              <a:t> with preemptive priority</a:t>
            </a:r>
            <a:r>
              <a:rPr lang="en-US" altLang="zh-CN" dirty="0"/>
              <a:t> </a:t>
            </a:r>
            <a:endParaRPr lang="zh-CN" altLang="en-US" dirty="0"/>
          </a:p>
        </p:txBody>
      </p:sp>
      <p:sp>
        <p:nvSpPr>
          <p:cNvPr id="7" name="动作按钮: 结束 6">
            <a:hlinkClick r:id="" action="ppaction://noaction" highlightClick="1"/>
            <a:extLst>
              <a:ext uri="{FF2B5EF4-FFF2-40B4-BE49-F238E27FC236}">
                <a16:creationId xmlns:a16="http://schemas.microsoft.com/office/drawing/2014/main" id="{DAC48E67-B102-8659-8E4E-8EC37E211D73}"/>
              </a:ext>
            </a:extLst>
          </p:cNvPr>
          <p:cNvSpPr/>
          <p:nvPr/>
        </p:nvSpPr>
        <p:spPr bwMode="auto">
          <a:xfrm>
            <a:off x="11739675" y="6399330"/>
            <a:ext cx="432000" cy="432000"/>
          </a:xfrm>
          <a:prstGeom prst="bevel">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1pPr>
            <a:lvl2pPr marL="4572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2pPr>
            <a:lvl3pPr marL="9144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3pPr>
            <a:lvl4pPr marL="13716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4pPr>
            <a:lvl5pPr marL="1828800" algn="l" rtl="0" fontAlgn="base">
              <a:spcBef>
                <a:spcPct val="0"/>
              </a:spcBef>
              <a:spcAft>
                <a:spcPct val="0"/>
              </a:spcAft>
              <a:defRPr kumimoji="1" sz="2400" b="1" kern="1200">
                <a:solidFill>
                  <a:schemeClr val="tx1"/>
                </a:solidFill>
                <a:latin typeface="Times New Roman" pitchFamily="18" charset="0"/>
                <a:ea typeface="黑体" pitchFamily="2" charset="-122"/>
                <a:cs typeface="+mn-cs"/>
              </a:defRPr>
            </a:lvl5pPr>
            <a:lvl6pPr marL="2286000" algn="l" defTabSz="914400" rtl="0" eaLnBrk="1" latinLnBrk="0" hangingPunct="1">
              <a:defRPr kumimoji="1" sz="2400" b="1" kern="1200">
                <a:solidFill>
                  <a:schemeClr val="tx1"/>
                </a:solidFill>
                <a:latin typeface="Times New Roman" pitchFamily="18" charset="0"/>
                <a:ea typeface="黑体" pitchFamily="2" charset="-122"/>
                <a:cs typeface="+mn-cs"/>
              </a:defRPr>
            </a:lvl6pPr>
            <a:lvl7pPr marL="2743200" algn="l" defTabSz="914400" rtl="0" eaLnBrk="1" latinLnBrk="0" hangingPunct="1">
              <a:defRPr kumimoji="1" sz="2400" b="1" kern="1200">
                <a:solidFill>
                  <a:schemeClr val="tx1"/>
                </a:solidFill>
                <a:latin typeface="Times New Roman" pitchFamily="18" charset="0"/>
                <a:ea typeface="黑体" pitchFamily="2" charset="-122"/>
                <a:cs typeface="+mn-cs"/>
              </a:defRPr>
            </a:lvl7pPr>
            <a:lvl8pPr marL="3200400" algn="l" defTabSz="914400" rtl="0" eaLnBrk="1" latinLnBrk="0" hangingPunct="1">
              <a:defRPr kumimoji="1" sz="2400" b="1" kern="1200">
                <a:solidFill>
                  <a:schemeClr val="tx1"/>
                </a:solidFill>
                <a:latin typeface="Times New Roman" pitchFamily="18" charset="0"/>
                <a:ea typeface="黑体" pitchFamily="2" charset="-122"/>
                <a:cs typeface="+mn-cs"/>
              </a:defRPr>
            </a:lvl8pPr>
            <a:lvl9pPr marL="3657600" algn="l" defTabSz="914400" rtl="0" eaLnBrk="1" latinLnBrk="0" hangingPunct="1">
              <a:defRPr kumimoji="1" sz="2400" b="1" kern="1200">
                <a:solidFill>
                  <a:schemeClr val="tx1"/>
                </a:solidFill>
                <a:latin typeface="Times New Roman" pitchFamily="18" charset="0"/>
                <a:ea typeface="黑体" pitchFamily="2" charset="-122"/>
                <a:cs typeface="+mn-cs"/>
              </a:defRPr>
            </a:lvl9pPr>
          </a:lstStyle>
          <a:p>
            <a:pPr algn="ctr"/>
            <a:endParaRPr lang="zh-CN" altLang="en-US" sz="1400" dirty="0">
              <a:solidFill>
                <a:schemeClr val="bg1"/>
              </a:solidFill>
            </a:endParaRPr>
          </a:p>
        </p:txBody>
      </p:sp>
    </p:spTree>
    <p:extLst>
      <p:ext uri="{BB962C8B-B14F-4D97-AF65-F5344CB8AC3E}">
        <p14:creationId xmlns:p14="http://schemas.microsoft.com/office/powerpoint/2010/main" val="1772866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ou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EC8889A-5A24-D63D-E0DC-829417777AC0}"/>
              </a:ext>
            </a:extLst>
          </p:cNvPr>
          <p:cNvSpPr>
            <a:spLocks noGrp="1"/>
          </p:cNvSpPr>
          <p:nvPr>
            <p:ph type="title"/>
          </p:nvPr>
        </p:nvSpPr>
        <p:spPr/>
        <p:txBody>
          <a:bodyPr/>
          <a:lstStyle/>
          <a:p>
            <a:pPr marL="0" marR="0" indent="0" defTabSz="914400" rtl="0" eaLnBrk="1" fontAlgn="base" latinLnBrk="0" hangingPunct="1">
              <a:lnSpc>
                <a:spcPct val="100000"/>
              </a:lnSpc>
              <a:spcBef>
                <a:spcPct val="0"/>
              </a:spcBef>
              <a:spcAft>
                <a:spcPct val="0"/>
              </a:spcAft>
              <a:tabLst/>
            </a:pPr>
            <a:r>
              <a:rPr kumimoji="1" lang="en-US" altLang="zh-CN" sz="36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A1</a:t>
            </a:r>
            <a:r>
              <a:rPr kumimoji="1" lang="zh-CN" altLang="en-US" sz="36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a:t>
            </a:r>
            <a:r>
              <a:rPr kumimoji="1" lang="en-US" altLang="zh-CN" sz="3600" b="1" i="0" u="none" strike="noStrike" cap="none" normalizeH="0" baseline="0" dirty="0" err="1">
                <a:ln>
                  <a:noFill/>
                </a:ln>
                <a:solidFill>
                  <a:srgbClr val="0000FF"/>
                </a:solidFill>
                <a:effectLst/>
                <a:ea typeface="楷体" panose="02010609060101010101" pitchFamily="49" charset="-122"/>
                <a:cs typeface="Times New Roman" panose="02020603050405020304" pitchFamily="18" charset="0"/>
              </a:rPr>
              <a:t>openEuler</a:t>
            </a:r>
            <a:r>
              <a:rPr kumimoji="1" lang="en-US" altLang="zh-CN" sz="36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 CPU</a:t>
            </a:r>
            <a:r>
              <a:rPr kumimoji="1" lang="zh-CN" altLang="en-US" sz="3600" b="1" i="0" u="none" strike="noStrike" cap="none" normalizeH="0" baseline="0" dirty="0">
                <a:ln>
                  <a:noFill/>
                </a:ln>
                <a:solidFill>
                  <a:srgbClr val="0000FF"/>
                </a:solidFill>
                <a:effectLst/>
                <a:ea typeface="楷体" panose="02010609060101010101" pitchFamily="49" charset="-122"/>
                <a:cs typeface="Times New Roman" panose="02020603050405020304" pitchFamily="18" charset="0"/>
              </a:rPr>
              <a:t>调度</a:t>
            </a:r>
            <a:endParaRPr lang="zh-CN" altLang="en-US" dirty="0"/>
          </a:p>
        </p:txBody>
      </p:sp>
      <p:sp>
        <p:nvSpPr>
          <p:cNvPr id="6" name="内容占位符 5">
            <a:extLst>
              <a:ext uri="{FF2B5EF4-FFF2-40B4-BE49-F238E27FC236}">
                <a16:creationId xmlns:a16="http://schemas.microsoft.com/office/drawing/2014/main" id="{0B6B06C9-A8E0-3D8E-6FFC-8E430D03B3FA}"/>
              </a:ext>
            </a:extLst>
          </p:cNvPr>
          <p:cNvSpPr>
            <a:spLocks noGrp="1"/>
          </p:cNvSpPr>
          <p:nvPr>
            <p:ph idx="1"/>
          </p:nvPr>
        </p:nvSpPr>
        <p:spPr/>
        <p:txBody>
          <a:bodyPr/>
          <a:lstStyle/>
          <a:p>
            <a:r>
              <a:rPr lang="en-US" altLang="zh-CN" dirty="0"/>
              <a:t>FCFS + Priority</a:t>
            </a:r>
          </a:p>
          <a:p>
            <a:r>
              <a:rPr lang="en-US" altLang="zh-CN" dirty="0">
                <a:ea typeface="宋体" panose="02010600030101010101" pitchFamily="2" charset="-122"/>
              </a:rPr>
              <a:t>RR</a:t>
            </a:r>
            <a:r>
              <a:rPr lang="en-US" altLang="zh-CN" dirty="0"/>
              <a:t> + Priority</a:t>
            </a:r>
          </a:p>
          <a:p>
            <a:pPr lvl="1"/>
            <a:r>
              <a:rPr lang="en-US" altLang="zh-CN" dirty="0"/>
              <a:t>Time slice: 100ms</a:t>
            </a:r>
          </a:p>
          <a:p>
            <a:r>
              <a:rPr lang="en-US" altLang="zh-CN" dirty="0"/>
              <a:t>Priority</a:t>
            </a:r>
          </a:p>
          <a:p>
            <a:endParaRPr lang="zh-CN" altLang="en-US" dirty="0"/>
          </a:p>
        </p:txBody>
      </p:sp>
      <p:sp>
        <p:nvSpPr>
          <p:cNvPr id="4" name="灯片编号占位符 3">
            <a:extLst>
              <a:ext uri="{FF2B5EF4-FFF2-40B4-BE49-F238E27FC236}">
                <a16:creationId xmlns:a16="http://schemas.microsoft.com/office/drawing/2014/main" id="{DEA771A8-5936-542F-266B-F0DCDCAF292E}"/>
              </a:ext>
            </a:extLst>
          </p:cNvPr>
          <p:cNvSpPr>
            <a:spLocks noGrp="1"/>
          </p:cNvSpPr>
          <p:nvPr>
            <p:ph type="sldNum" sz="quarter" idx="10"/>
          </p:nvPr>
        </p:nvSpPr>
        <p:spPr/>
        <p:txBody>
          <a:bodyPr/>
          <a:lstStyle/>
          <a:p>
            <a:fld id="{E66D2CC7-F4CF-4117-A897-807AC786776F}" type="slidenum">
              <a:rPr lang="en-US" altLang="zh-CN" smtClean="0"/>
              <a:pPr/>
              <a:t>82</a:t>
            </a:fld>
            <a:endParaRPr lang="en-US" altLang="zh-CN"/>
          </a:p>
        </p:txBody>
      </p:sp>
    </p:spTree>
    <p:extLst>
      <p:ext uri="{BB962C8B-B14F-4D97-AF65-F5344CB8AC3E}">
        <p14:creationId xmlns:p14="http://schemas.microsoft.com/office/powerpoint/2010/main" val="33552699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8E33F1-D9EE-4AE7-A33F-5C2E1F005066}"/>
              </a:ext>
            </a:extLst>
          </p:cNvPr>
          <p:cNvSpPr>
            <a:spLocks noGrp="1"/>
          </p:cNvSpPr>
          <p:nvPr>
            <p:ph type="title"/>
          </p:nvPr>
        </p:nvSpPr>
        <p:spPr/>
        <p:txBody>
          <a:bodyPr/>
          <a:lstStyle/>
          <a:p>
            <a:r>
              <a:rPr lang="en-US" altLang="zh-CN" dirty="0"/>
              <a:t>Priority</a:t>
            </a:r>
          </a:p>
        </p:txBody>
      </p:sp>
      <p:sp>
        <p:nvSpPr>
          <p:cNvPr id="3" name="内容占位符 2">
            <a:extLst>
              <a:ext uri="{FF2B5EF4-FFF2-40B4-BE49-F238E27FC236}">
                <a16:creationId xmlns:a16="http://schemas.microsoft.com/office/drawing/2014/main" id="{EA0E5DEA-DB40-4537-BA13-0B1909047FBD}"/>
              </a:ext>
            </a:extLst>
          </p:cNvPr>
          <p:cNvSpPr>
            <a:spLocks noGrp="1"/>
          </p:cNvSpPr>
          <p:nvPr>
            <p:ph idx="1"/>
          </p:nvPr>
        </p:nvSpPr>
        <p:spPr/>
        <p:txBody>
          <a:bodyPr/>
          <a:lstStyle/>
          <a:p>
            <a:r>
              <a:rPr lang="zh-CN" altLang="en-US" dirty="0"/>
              <a:t>每个优先级，一个进程链表（队列）</a:t>
            </a:r>
            <a:endParaRPr lang="en-US" altLang="zh-CN" dirty="0"/>
          </a:p>
          <a:p>
            <a:r>
              <a:rPr lang="zh-CN" altLang="en-US" dirty="0"/>
              <a:t>每个进程有自己的调度策略</a:t>
            </a:r>
            <a:endParaRPr lang="en-US" altLang="zh-CN" dirty="0"/>
          </a:p>
          <a:p>
            <a:pPr lvl="1"/>
            <a:r>
              <a:rPr lang="en-US" altLang="zh-CN" dirty="0"/>
              <a:t>FCFS</a:t>
            </a:r>
          </a:p>
          <a:p>
            <a:pPr lvl="1"/>
            <a:r>
              <a:rPr lang="en-US" altLang="zh-CN" dirty="0"/>
              <a:t>RR</a:t>
            </a:r>
            <a:r>
              <a:rPr lang="zh-CN" altLang="en-US" dirty="0"/>
              <a:t>，时间片结束后，回到同优先级队列队尾。</a:t>
            </a:r>
            <a:endParaRPr lang="en-US" altLang="zh-CN" dirty="0"/>
          </a:p>
          <a:p>
            <a:r>
              <a:rPr lang="zh-CN" altLang="en-US" dirty="0"/>
              <a:t>优先级范围：</a:t>
            </a:r>
            <a:r>
              <a:rPr lang="en-US" altLang="zh-CN" dirty="0"/>
              <a:t>0</a:t>
            </a:r>
            <a:r>
              <a:rPr lang="zh-CN" altLang="en-US" dirty="0"/>
              <a:t>（</a:t>
            </a:r>
            <a:r>
              <a:rPr lang="en-US" altLang="zh-CN" dirty="0"/>
              <a:t>H</a:t>
            </a:r>
            <a:r>
              <a:rPr lang="zh-CN" altLang="en-US" dirty="0"/>
              <a:t>）</a:t>
            </a:r>
            <a:r>
              <a:rPr lang="en-US" altLang="zh-CN" dirty="0"/>
              <a:t>~99</a:t>
            </a:r>
            <a:r>
              <a:rPr lang="zh-CN" altLang="en-US" dirty="0"/>
              <a:t>（</a:t>
            </a:r>
            <a:r>
              <a:rPr lang="en-US" altLang="zh-CN" dirty="0"/>
              <a:t>L</a:t>
            </a:r>
            <a:r>
              <a:rPr lang="zh-CN" altLang="en-US" dirty="0"/>
              <a:t>）</a:t>
            </a:r>
            <a:endParaRPr lang="en-US" altLang="zh-CN" dirty="0"/>
          </a:p>
          <a:p>
            <a:r>
              <a:rPr lang="en-US" altLang="zh-CN" dirty="0"/>
              <a:t>Bitmap,</a:t>
            </a:r>
          </a:p>
          <a:p>
            <a:pPr lvl="1"/>
            <a:r>
              <a:rPr lang="en-US" altLang="zh-CN" dirty="0"/>
              <a:t>Bit[</a:t>
            </a:r>
            <a:r>
              <a:rPr lang="en-US" altLang="zh-CN" dirty="0" err="1"/>
              <a:t>i</a:t>
            </a:r>
            <a:r>
              <a:rPr lang="en-US" altLang="zh-CN" dirty="0"/>
              <a:t>]=0, </a:t>
            </a:r>
            <a:r>
              <a:rPr lang="zh-CN" altLang="en-US" dirty="0"/>
              <a:t>优先级</a:t>
            </a:r>
            <a:r>
              <a:rPr lang="en-US" altLang="zh-CN" dirty="0" err="1"/>
              <a:t>i</a:t>
            </a:r>
            <a:r>
              <a:rPr lang="zh-CN" altLang="en-US" dirty="0"/>
              <a:t>的进程队列空</a:t>
            </a:r>
            <a:endParaRPr lang="en-US" altLang="zh-CN" dirty="0"/>
          </a:p>
          <a:p>
            <a:pPr lvl="1"/>
            <a:r>
              <a:rPr lang="en-US" altLang="zh-CN" dirty="0"/>
              <a:t>Bit[</a:t>
            </a:r>
            <a:r>
              <a:rPr lang="en-US" altLang="zh-CN" dirty="0" err="1"/>
              <a:t>i</a:t>
            </a:r>
            <a:r>
              <a:rPr lang="en-US" altLang="zh-CN" dirty="0"/>
              <a:t>]=1, </a:t>
            </a:r>
            <a:r>
              <a:rPr lang="zh-CN" altLang="en-US" dirty="0"/>
              <a:t>优先级</a:t>
            </a:r>
            <a:r>
              <a:rPr lang="en-US" altLang="zh-CN" dirty="0" err="1"/>
              <a:t>i</a:t>
            </a:r>
            <a:r>
              <a:rPr lang="zh-CN" altLang="en-US" dirty="0"/>
              <a:t>的进程队列非空</a:t>
            </a:r>
            <a:endParaRPr lang="en-US" altLang="zh-CN" dirty="0"/>
          </a:p>
          <a:p>
            <a:r>
              <a:rPr lang="en-US" altLang="zh-CN" dirty="0"/>
              <a:t>queue[100], </a:t>
            </a:r>
            <a:r>
              <a:rPr lang="zh-CN" altLang="en-US" dirty="0"/>
              <a:t>队列头结点数组</a:t>
            </a:r>
            <a:endParaRPr lang="en-US" altLang="zh-CN" dirty="0"/>
          </a:p>
          <a:p>
            <a:pPr lvl="1"/>
            <a:r>
              <a:rPr lang="en-US" altLang="zh-CN" dirty="0" err="1"/>
              <a:t>i</a:t>
            </a:r>
            <a:r>
              <a:rPr lang="zh-CN" altLang="en-US" dirty="0"/>
              <a:t>， 优先级</a:t>
            </a:r>
            <a:endParaRPr lang="en-US" altLang="zh-CN" dirty="0"/>
          </a:p>
          <a:p>
            <a:endParaRPr lang="zh-CN" altLang="en-US" dirty="0"/>
          </a:p>
        </p:txBody>
      </p:sp>
      <p:sp>
        <p:nvSpPr>
          <p:cNvPr id="4" name="灯片编号占位符 3">
            <a:extLst>
              <a:ext uri="{FF2B5EF4-FFF2-40B4-BE49-F238E27FC236}">
                <a16:creationId xmlns:a16="http://schemas.microsoft.com/office/drawing/2014/main" id="{D171A90C-41E2-498B-8EB7-19BD86912626}"/>
              </a:ext>
            </a:extLst>
          </p:cNvPr>
          <p:cNvSpPr>
            <a:spLocks noGrp="1"/>
          </p:cNvSpPr>
          <p:nvPr>
            <p:ph type="sldNum" sz="quarter" idx="10"/>
          </p:nvPr>
        </p:nvSpPr>
        <p:spPr/>
        <p:txBody>
          <a:bodyPr/>
          <a:lstStyle/>
          <a:p>
            <a:fld id="{E66D2CC7-F4CF-4117-A897-807AC786776F}" type="slidenum">
              <a:rPr lang="en-US" altLang="zh-CN" smtClean="0"/>
              <a:pPr/>
              <a:t>83</a:t>
            </a:fld>
            <a:endParaRPr lang="en-US" altLang="zh-CN"/>
          </a:p>
        </p:txBody>
      </p:sp>
    </p:spTree>
    <p:extLst>
      <p:ext uri="{BB962C8B-B14F-4D97-AF65-F5344CB8AC3E}">
        <p14:creationId xmlns:p14="http://schemas.microsoft.com/office/powerpoint/2010/main" val="234676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wipe(left)">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left)">
                                      <p:cBhvr>
                                        <p:cTn id="31" dur="500"/>
                                        <p:tgtEl>
                                          <p:spTgt spid="3">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wipe(left)">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wipe(left)">
                                      <p:cBhvr>
                                        <p:cTn id="39" dur="500"/>
                                        <p:tgtEl>
                                          <p:spTgt spid="3">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wipe(left)">
                                      <p:cBhvr>
                                        <p:cTn id="4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608133-7A17-412F-8D9D-A936A9EA5721}"/>
              </a:ext>
            </a:extLst>
          </p:cNvPr>
          <p:cNvSpPr>
            <a:spLocks noGrp="1"/>
          </p:cNvSpPr>
          <p:nvPr>
            <p:ph sz="half" idx="1"/>
          </p:nvPr>
        </p:nvSpPr>
        <p:spPr/>
        <p:txBody>
          <a:bodyPr>
            <a:normAutofit/>
          </a:bodyPr>
          <a:lstStyle/>
          <a:p>
            <a:r>
              <a:rPr lang="zh-CN" altLang="en-US" dirty="0"/>
              <a:t>调度</a:t>
            </a:r>
            <a:endParaRPr lang="en-US" altLang="zh-CN" dirty="0"/>
          </a:p>
          <a:p>
            <a:pPr lvl="1"/>
            <a:r>
              <a:rPr lang="zh-CN" altLang="en-US" dirty="0"/>
              <a:t>查看优先级</a:t>
            </a:r>
            <a:r>
              <a:rPr lang="en-US" altLang="zh-CN" dirty="0"/>
              <a:t>Bitmap</a:t>
            </a:r>
            <a:r>
              <a:rPr lang="zh-CN" altLang="en-US" dirty="0"/>
              <a:t>，找到第一个非</a:t>
            </a:r>
            <a:r>
              <a:rPr lang="en-US" altLang="zh-CN" dirty="0"/>
              <a:t>0</a:t>
            </a:r>
            <a:r>
              <a:rPr lang="zh-CN" altLang="en-US" dirty="0"/>
              <a:t>位，计算出相对应的优先级</a:t>
            </a:r>
            <a:r>
              <a:rPr lang="en-US" altLang="zh-CN" dirty="0" err="1"/>
              <a:t>i</a:t>
            </a:r>
            <a:r>
              <a:rPr lang="zh-CN" altLang="en-US" dirty="0"/>
              <a:t>；</a:t>
            </a:r>
            <a:endParaRPr lang="en-US" altLang="zh-CN" dirty="0"/>
          </a:p>
          <a:p>
            <a:pPr lvl="1"/>
            <a:r>
              <a:rPr lang="zh-CN" altLang="en-US" dirty="0"/>
              <a:t>访问</a:t>
            </a:r>
            <a:r>
              <a:rPr lang="en-US" altLang="zh-CN" dirty="0"/>
              <a:t>queue[</a:t>
            </a:r>
            <a:r>
              <a:rPr lang="en-US" altLang="zh-CN" dirty="0" err="1"/>
              <a:t>i</a:t>
            </a:r>
            <a:r>
              <a:rPr lang="en-US" altLang="zh-CN" dirty="0"/>
              <a:t>]</a:t>
            </a:r>
            <a:r>
              <a:rPr lang="zh-CN" altLang="en-US" dirty="0"/>
              <a:t>，该链表中第一个进程被选中作为下一个要运行的进程。</a:t>
            </a:r>
          </a:p>
        </p:txBody>
      </p:sp>
      <p:sp>
        <p:nvSpPr>
          <p:cNvPr id="6" name="文本占位符 5">
            <a:extLst>
              <a:ext uri="{FF2B5EF4-FFF2-40B4-BE49-F238E27FC236}">
                <a16:creationId xmlns:a16="http://schemas.microsoft.com/office/drawing/2014/main" id="{9DBCB4B9-7894-04B1-BB22-8C02EDDE4FDF}"/>
              </a:ext>
            </a:extLst>
          </p:cNvPr>
          <p:cNvSpPr>
            <a:spLocks noGrp="1"/>
          </p:cNvSpPr>
          <p:nvPr>
            <p:ph type="body" sz="half" idx="2"/>
          </p:nvPr>
        </p:nvSpPr>
        <p:spPr>
          <a:xfrm>
            <a:off x="360000" y="4644135"/>
            <a:ext cx="11592000" cy="1980220"/>
          </a:xfrm>
        </p:spPr>
        <p:txBody>
          <a:bodyPr/>
          <a:lstStyle/>
          <a:p>
            <a:pPr marL="342900" indent="-342900">
              <a:spcBef>
                <a:spcPct val="20000"/>
              </a:spcBef>
              <a:buClr>
                <a:srgbClr val="0000FF"/>
              </a:buClr>
              <a:buSzPct val="80000"/>
              <a:buFont typeface="Wingdings" panose="05000000000000000000" pitchFamily="2" charset="2"/>
              <a:buChar char="n"/>
            </a:pPr>
            <a:r>
              <a:rPr lang="zh-CN" altLang="en-US" b="1" dirty="0">
                <a:latin typeface="楷体" panose="02010609060101010101" pitchFamily="49" charset="-122"/>
                <a:ea typeface="楷体" panose="02010609060101010101" pitchFamily="49" charset="-122"/>
              </a:rPr>
              <a:t>计算非空最高优先级</a:t>
            </a:r>
            <a:r>
              <a:rPr lang="en-US" altLang="zh-CN" b="1" dirty="0"/>
              <a:t>:</a:t>
            </a:r>
          </a:p>
          <a:p>
            <a:pPr marL="400050" lvl="1" indent="0">
              <a:buNone/>
            </a:pPr>
            <a:r>
              <a:rPr lang="en-US" altLang="zh-CN" b="1" dirty="0"/>
              <a:t>(number of bits per word) *(number of 0-value words) +  offset of first 1 bit</a:t>
            </a:r>
          </a:p>
          <a:p>
            <a:pPr marL="342900" indent="-342900">
              <a:spcBef>
                <a:spcPct val="20000"/>
              </a:spcBef>
              <a:buClr>
                <a:srgbClr val="0000FF"/>
              </a:buClr>
              <a:buSzPct val="80000"/>
              <a:buFont typeface="Wingdings" panose="05000000000000000000" pitchFamily="2" charset="2"/>
              <a:buChar char="n"/>
            </a:pPr>
            <a:r>
              <a:rPr lang="en-US" altLang="en-US" b="1" dirty="0"/>
              <a:t>CPUs have instructions to return offset within word of first </a:t>
            </a:r>
            <a:r>
              <a:rPr lang="ja-JP" altLang="en-US" b="1" dirty="0"/>
              <a:t>“</a:t>
            </a:r>
            <a:r>
              <a:rPr lang="en-US" altLang="ja-JP" b="1" dirty="0"/>
              <a:t>1</a:t>
            </a:r>
            <a:r>
              <a:rPr lang="ja-JP" altLang="en-US" b="1" dirty="0"/>
              <a:t>”</a:t>
            </a:r>
            <a:r>
              <a:rPr lang="en-US" altLang="ja-JP" b="1" dirty="0"/>
              <a:t> bit.</a:t>
            </a:r>
            <a:endParaRPr lang="en-US" altLang="en-US" b="1" dirty="0"/>
          </a:p>
        </p:txBody>
      </p:sp>
      <p:sp>
        <p:nvSpPr>
          <p:cNvPr id="4" name="灯片编号占位符 3">
            <a:extLst>
              <a:ext uri="{FF2B5EF4-FFF2-40B4-BE49-F238E27FC236}">
                <a16:creationId xmlns:a16="http://schemas.microsoft.com/office/drawing/2014/main" id="{E5B0A99E-C4E6-4CF9-ACC8-B8E39074F192}"/>
              </a:ext>
            </a:extLst>
          </p:cNvPr>
          <p:cNvSpPr>
            <a:spLocks noGrp="1"/>
          </p:cNvSpPr>
          <p:nvPr>
            <p:ph type="sldNum" sz="quarter" idx="10"/>
          </p:nvPr>
        </p:nvSpPr>
        <p:spPr/>
        <p:txBody>
          <a:bodyPr/>
          <a:lstStyle/>
          <a:p>
            <a:fld id="{E66D2CC7-F4CF-4117-A897-807AC786776F}" type="slidenum">
              <a:rPr lang="en-US" altLang="zh-CN" smtClean="0"/>
              <a:pPr/>
              <a:t>84</a:t>
            </a:fld>
            <a:endParaRPr lang="en-US" altLang="zh-CN"/>
          </a:p>
        </p:txBody>
      </p:sp>
      <p:sp>
        <p:nvSpPr>
          <p:cNvPr id="2" name="标题 1">
            <a:extLst>
              <a:ext uri="{FF2B5EF4-FFF2-40B4-BE49-F238E27FC236}">
                <a16:creationId xmlns:a16="http://schemas.microsoft.com/office/drawing/2014/main" id="{4C163661-19B0-48BF-91F7-56FE78C5C8E7}"/>
              </a:ext>
            </a:extLst>
          </p:cNvPr>
          <p:cNvSpPr>
            <a:spLocks noGrp="1"/>
          </p:cNvSpPr>
          <p:nvPr>
            <p:ph type="title"/>
          </p:nvPr>
        </p:nvSpPr>
        <p:spPr/>
        <p:txBody>
          <a:bodyPr/>
          <a:lstStyle/>
          <a:p>
            <a:r>
              <a:rPr lang="en-US" altLang="zh-CN" dirty="0"/>
              <a:t>Priority</a:t>
            </a:r>
            <a:endParaRPr lang="zh-CN" altLang="en-US" dirty="0"/>
          </a:p>
        </p:txBody>
      </p:sp>
      <p:pic>
        <p:nvPicPr>
          <p:cNvPr id="14" name="内容占位符 13">
            <a:extLst>
              <a:ext uri="{FF2B5EF4-FFF2-40B4-BE49-F238E27FC236}">
                <a16:creationId xmlns:a16="http://schemas.microsoft.com/office/drawing/2014/main" id="{1B32BD8B-AE5C-46D4-BA71-18DA33FE7B4F}"/>
              </a:ext>
            </a:extLst>
          </p:cNvPr>
          <p:cNvPicPr>
            <a:picLocks noGrp="1" noChangeAspect="1"/>
          </p:cNvPicPr>
          <p:nvPr>
            <p:ph idx="4294967295"/>
          </p:nvPr>
        </p:nvPicPr>
        <p:blipFill>
          <a:blip r:embed="rId2"/>
          <a:stretch>
            <a:fillRect/>
          </a:stretch>
        </p:blipFill>
        <p:spPr>
          <a:xfrm>
            <a:off x="964415" y="2573338"/>
            <a:ext cx="10217150" cy="1693862"/>
          </a:xfrm>
        </p:spPr>
      </p:pic>
      <p:sp>
        <p:nvSpPr>
          <p:cNvPr id="16" name="圆角矩形 1">
            <a:extLst>
              <a:ext uri="{FF2B5EF4-FFF2-40B4-BE49-F238E27FC236}">
                <a16:creationId xmlns:a16="http://schemas.microsoft.com/office/drawing/2014/main" id="{6CD0DEA8-C118-4D64-9C0A-8857D1123F5D}"/>
              </a:ext>
            </a:extLst>
          </p:cNvPr>
          <p:cNvSpPr/>
          <p:nvPr/>
        </p:nvSpPr>
        <p:spPr bwMode="auto">
          <a:xfrm>
            <a:off x="9137375" y="3572060"/>
            <a:ext cx="252000" cy="288000"/>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zh-CN" altLang="en-US">
              <a:cs typeface="Times New Roman" panose="02020603050405020304" pitchFamily="18" charset="0"/>
            </a:endParaRPr>
          </a:p>
        </p:txBody>
      </p:sp>
      <p:sp>
        <p:nvSpPr>
          <p:cNvPr id="17" name="对话气泡: 矩形 16">
            <a:extLst>
              <a:ext uri="{FF2B5EF4-FFF2-40B4-BE49-F238E27FC236}">
                <a16:creationId xmlns:a16="http://schemas.microsoft.com/office/drawing/2014/main" id="{F1B44388-91B3-4107-A658-C42F10F3678D}"/>
              </a:ext>
            </a:extLst>
          </p:cNvPr>
          <p:cNvSpPr/>
          <p:nvPr/>
        </p:nvSpPr>
        <p:spPr bwMode="auto">
          <a:xfrm>
            <a:off x="9632430" y="4355116"/>
            <a:ext cx="468000" cy="396000"/>
          </a:xfrm>
          <a:prstGeom prst="wedgeRectCallout">
            <a:avLst>
              <a:gd name="adj1" fmla="val -105544"/>
              <a:gd name="adj2" fmla="val -169182"/>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altLang="zh-CN" sz="1800" b="1" dirty="0">
                <a:ea typeface="黑体" pitchFamily="2" charset="-122"/>
              </a:rPr>
              <a:t>66</a:t>
            </a:r>
            <a:endParaRPr lang="zh-CN" altLang="en-US" sz="1800" b="1" dirty="0">
              <a:ea typeface="黑体" pitchFamily="2" charset="-122"/>
            </a:endParaRPr>
          </a:p>
        </p:txBody>
      </p:sp>
    </p:spTree>
    <p:extLst>
      <p:ext uri="{BB962C8B-B14F-4D97-AF65-F5344CB8AC3E}">
        <p14:creationId xmlns:p14="http://schemas.microsoft.com/office/powerpoint/2010/main" val="1997829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heel(1)">
                                      <p:cBhvr>
                                        <p:cTn id="7" dur="2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wipe(up)">
                                      <p:cBhvr>
                                        <p:cTn id="1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D7C211-4FB0-4EEB-B091-69D3A637948F}"/>
              </a:ext>
            </a:extLst>
          </p:cNvPr>
          <p:cNvSpPr>
            <a:spLocks noGrp="1"/>
          </p:cNvSpPr>
          <p:nvPr>
            <p:ph type="title"/>
          </p:nvPr>
        </p:nvSpPr>
        <p:spPr/>
        <p:txBody>
          <a:bodyPr/>
          <a:lstStyle/>
          <a:p>
            <a:r>
              <a:rPr lang="zh-CN" altLang="en-US" dirty="0"/>
              <a:t>多核调度</a:t>
            </a:r>
          </a:p>
        </p:txBody>
      </p:sp>
      <p:sp>
        <p:nvSpPr>
          <p:cNvPr id="3" name="内容占位符 2">
            <a:extLst>
              <a:ext uri="{FF2B5EF4-FFF2-40B4-BE49-F238E27FC236}">
                <a16:creationId xmlns:a16="http://schemas.microsoft.com/office/drawing/2014/main" id="{5B8C90CB-BF84-43BE-B041-9C1CADAA2D27}"/>
              </a:ext>
            </a:extLst>
          </p:cNvPr>
          <p:cNvSpPr>
            <a:spLocks noGrp="1"/>
          </p:cNvSpPr>
          <p:nvPr>
            <p:ph idx="1"/>
          </p:nvPr>
        </p:nvSpPr>
        <p:spPr/>
        <p:txBody>
          <a:bodyPr/>
          <a:lstStyle/>
          <a:p>
            <a:r>
              <a:rPr lang="zh-CN" altLang="en-US" dirty="0"/>
              <a:t>多队列调度策略</a:t>
            </a:r>
            <a:endParaRPr lang="en-US" altLang="zh-CN" dirty="0"/>
          </a:p>
          <a:p>
            <a:pPr lvl="1"/>
            <a:r>
              <a:rPr lang="zh-CN" altLang="en-US" dirty="0"/>
              <a:t>每个</a:t>
            </a:r>
            <a:r>
              <a:rPr lang="en-US" altLang="zh-CN" dirty="0"/>
              <a:t>CPU</a:t>
            </a:r>
            <a:r>
              <a:rPr lang="zh-CN" altLang="en-US" dirty="0"/>
              <a:t>维护一个调度队列</a:t>
            </a:r>
            <a:endParaRPr lang="en-US" altLang="zh-CN" dirty="0"/>
          </a:p>
          <a:p>
            <a:pPr lvl="1"/>
            <a:r>
              <a:rPr lang="zh-CN" altLang="en-US" dirty="0"/>
              <a:t>每个</a:t>
            </a:r>
            <a:r>
              <a:rPr lang="en-US" altLang="zh-CN" dirty="0"/>
              <a:t>CPU</a:t>
            </a:r>
            <a:r>
              <a:rPr lang="zh-CN" altLang="en-US" dirty="0"/>
              <a:t>运行自己的调度程序，从自己的调度队列中选进程</a:t>
            </a:r>
            <a:endParaRPr lang="en-US" altLang="zh-CN" dirty="0"/>
          </a:p>
          <a:p>
            <a:r>
              <a:rPr lang="zh-CN" altLang="en-US" dirty="0"/>
              <a:t>负载均衡问题</a:t>
            </a:r>
            <a:endParaRPr lang="en-US" altLang="zh-CN" dirty="0"/>
          </a:p>
          <a:p>
            <a:pPr lvl="1"/>
            <a:r>
              <a:rPr lang="zh-CN" altLang="en-US" dirty="0"/>
              <a:t>每个处理器有一个迁移线程（</a:t>
            </a:r>
            <a:r>
              <a:rPr lang="en-US" altLang="zh-CN" dirty="0"/>
              <a:t>migration/CPU-ID</a:t>
            </a:r>
            <a:r>
              <a:rPr lang="zh-CN" altLang="en-US" dirty="0"/>
              <a:t>）</a:t>
            </a:r>
            <a:endParaRPr lang="en-US" altLang="zh-CN" dirty="0"/>
          </a:p>
          <a:p>
            <a:pPr lvl="1"/>
            <a:r>
              <a:rPr lang="zh-CN" altLang="en-US" dirty="0"/>
              <a:t>每个迁移线程有一个由函数组成的停机工作队列</a:t>
            </a:r>
            <a:endParaRPr lang="en-US" altLang="zh-CN" dirty="0"/>
          </a:p>
          <a:p>
            <a:pPr lvl="1"/>
            <a:r>
              <a:rPr lang="zh-CN" altLang="en-US" dirty="0"/>
              <a:t>迁移线程每次从停机工作队列中取出一个函数执行</a:t>
            </a:r>
            <a:endParaRPr lang="en-US" altLang="zh-CN" dirty="0"/>
          </a:p>
          <a:p>
            <a:pPr lvl="2"/>
            <a:r>
              <a:rPr lang="zh-CN" altLang="en-US" dirty="0"/>
              <a:t>只要队列不空，迁移线程会一直运行，直到所有函数都被执行，队列空。</a:t>
            </a:r>
            <a:endParaRPr lang="en-US" altLang="zh-CN" dirty="0"/>
          </a:p>
          <a:p>
            <a:pPr lvl="1"/>
            <a:r>
              <a:rPr lang="zh-CN" altLang="en-US" dirty="0"/>
              <a:t>函数：将进程从一个</a:t>
            </a:r>
            <a:r>
              <a:rPr lang="en-US" altLang="zh-CN" dirty="0"/>
              <a:t>CPU</a:t>
            </a:r>
            <a:r>
              <a:rPr lang="zh-CN" altLang="en-US" dirty="0"/>
              <a:t>迁移到另一个</a:t>
            </a:r>
            <a:r>
              <a:rPr lang="en-US" altLang="zh-CN" dirty="0"/>
              <a:t>CPU</a:t>
            </a:r>
          </a:p>
          <a:p>
            <a:pPr lvl="1"/>
            <a:r>
              <a:rPr lang="zh-CN" altLang="en-US" dirty="0"/>
              <a:t>迁移线程优先级最高，可以抢占其他所有进程，而不被其他进程抢占。</a:t>
            </a:r>
          </a:p>
        </p:txBody>
      </p:sp>
      <p:sp>
        <p:nvSpPr>
          <p:cNvPr id="4" name="灯片编号占位符 3">
            <a:extLst>
              <a:ext uri="{FF2B5EF4-FFF2-40B4-BE49-F238E27FC236}">
                <a16:creationId xmlns:a16="http://schemas.microsoft.com/office/drawing/2014/main" id="{9D670674-46D0-4A87-A963-15A4547F4954}"/>
              </a:ext>
            </a:extLst>
          </p:cNvPr>
          <p:cNvSpPr>
            <a:spLocks noGrp="1"/>
          </p:cNvSpPr>
          <p:nvPr>
            <p:ph type="sldNum" sz="quarter" idx="10"/>
          </p:nvPr>
        </p:nvSpPr>
        <p:spPr/>
        <p:txBody>
          <a:bodyPr/>
          <a:lstStyle/>
          <a:p>
            <a:fld id="{E66D2CC7-F4CF-4117-A897-807AC786776F}" type="slidenum">
              <a:rPr lang="en-US" altLang="zh-CN" smtClean="0"/>
              <a:pPr/>
              <a:t>85</a:t>
            </a:fld>
            <a:endParaRPr lang="en-US" altLang="zh-CN"/>
          </a:p>
        </p:txBody>
      </p:sp>
    </p:spTree>
    <p:extLst>
      <p:ext uri="{BB962C8B-B14F-4D97-AF65-F5344CB8AC3E}">
        <p14:creationId xmlns:p14="http://schemas.microsoft.com/office/powerpoint/2010/main" val="119168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wipe(left)">
                                      <p:cBhvr>
                                        <p:cTn id="30" dur="500"/>
                                        <p:tgtEl>
                                          <p:spTgt spid="3">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wipe(left)">
                                      <p:cBhvr>
                                        <p:cTn id="33" dur="500"/>
                                        <p:tgtEl>
                                          <p:spTgt spid="3">
                                            <p:txEl>
                                              <p:pRg st="8" end="8"/>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wipe(left)">
                                      <p:cBhvr>
                                        <p:cTn id="3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内容占位符 7">
            <a:extLst>
              <a:ext uri="{FF2B5EF4-FFF2-40B4-BE49-F238E27FC236}">
                <a16:creationId xmlns:a16="http://schemas.microsoft.com/office/drawing/2014/main" id="{FC91E663-162C-44DA-AF40-DA7994E0A33F}"/>
              </a:ext>
            </a:extLst>
          </p:cNvPr>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2257656" y="1493785"/>
            <a:ext cx="7797338" cy="856211"/>
          </a:xfrm>
        </p:spPr>
      </p:pic>
      <p:sp>
        <p:nvSpPr>
          <p:cNvPr id="6" name="内容占位符 5">
            <a:extLst>
              <a:ext uri="{FF2B5EF4-FFF2-40B4-BE49-F238E27FC236}">
                <a16:creationId xmlns:a16="http://schemas.microsoft.com/office/drawing/2014/main" id="{377CC18D-462B-481A-A8FA-E96DEEB8C422}"/>
              </a:ext>
            </a:extLst>
          </p:cNvPr>
          <p:cNvSpPr>
            <a:spLocks noGrp="1"/>
          </p:cNvSpPr>
          <p:nvPr>
            <p:ph type="body" sz="half" idx="2"/>
          </p:nvPr>
        </p:nvSpPr>
        <p:spPr>
          <a:xfrm>
            <a:off x="360000" y="3158970"/>
            <a:ext cx="11592000" cy="3465385"/>
          </a:xfrm>
        </p:spPr>
        <p:txBody>
          <a:bodyPr/>
          <a:lstStyle/>
          <a:p>
            <a:r>
              <a:rPr lang="zh-CN" altLang="en-US" dirty="0"/>
              <a:t>负载均衡的实现</a:t>
            </a:r>
            <a:endParaRPr lang="en-US" altLang="zh-CN" dirty="0"/>
          </a:p>
          <a:p>
            <a:pPr lvl="1"/>
            <a:r>
              <a:rPr lang="en-US" altLang="zh-CN" dirty="0"/>
              <a:t>CPU</a:t>
            </a:r>
            <a:r>
              <a:rPr lang="en-US" altLang="zh-CN" baseline="-25000" dirty="0"/>
              <a:t>0</a:t>
            </a:r>
            <a:r>
              <a:rPr lang="zh-CN" altLang="en-US" dirty="0"/>
              <a:t>向</a:t>
            </a:r>
            <a:r>
              <a:rPr lang="en-US" altLang="zh-CN" dirty="0"/>
              <a:t>CPU</a:t>
            </a:r>
            <a:r>
              <a:rPr lang="en-US" altLang="zh-CN" baseline="-25000" dirty="0"/>
              <a:t>1</a:t>
            </a:r>
            <a:r>
              <a:rPr lang="zh-CN" altLang="en-US" dirty="0"/>
              <a:t>的停机工作队列中添加一个函数，并唤醒</a:t>
            </a:r>
            <a:r>
              <a:rPr lang="en-US" altLang="zh-CN" dirty="0"/>
              <a:t>CPU</a:t>
            </a:r>
            <a:r>
              <a:rPr lang="en-US" altLang="zh-CN" baseline="-25000" dirty="0"/>
              <a:t>1</a:t>
            </a:r>
            <a:r>
              <a:rPr lang="zh-CN" altLang="en-US" dirty="0"/>
              <a:t>上的迁移线程；</a:t>
            </a:r>
            <a:endParaRPr lang="en-US" altLang="zh-CN" dirty="0"/>
          </a:p>
          <a:p>
            <a:pPr lvl="1"/>
            <a:r>
              <a:rPr lang="en-US" altLang="zh-CN" dirty="0"/>
              <a:t>CPU</a:t>
            </a:r>
            <a:r>
              <a:rPr lang="en-US" altLang="zh-CN" baseline="-25000" dirty="0"/>
              <a:t>1</a:t>
            </a:r>
            <a:r>
              <a:rPr lang="zh-CN" altLang="en-US" dirty="0"/>
              <a:t>上的迁移线程抢占其他进程，第一时间从停机工作队列中取出函数执行；</a:t>
            </a:r>
            <a:endParaRPr lang="en-US" altLang="zh-CN" dirty="0"/>
          </a:p>
          <a:p>
            <a:pPr lvl="2"/>
            <a:r>
              <a:rPr lang="zh-CN" altLang="en-US" dirty="0"/>
              <a:t>将进程从</a:t>
            </a:r>
            <a:r>
              <a:rPr lang="en-US" altLang="zh-CN" dirty="0"/>
              <a:t>CPU</a:t>
            </a:r>
            <a:r>
              <a:rPr lang="en-US" altLang="zh-CN" baseline="-25000" dirty="0"/>
              <a:t>1</a:t>
            </a:r>
            <a:r>
              <a:rPr lang="zh-CN" altLang="en-US" dirty="0"/>
              <a:t>迁移到</a:t>
            </a:r>
            <a:r>
              <a:rPr lang="en-US" altLang="zh-CN" dirty="0"/>
              <a:t>CPU</a:t>
            </a:r>
            <a:r>
              <a:rPr lang="en-US" altLang="zh-CN" baseline="-25000" dirty="0"/>
              <a:t>0</a:t>
            </a:r>
            <a:r>
              <a:rPr lang="zh-CN" altLang="en-US" dirty="0"/>
              <a:t>。</a:t>
            </a:r>
          </a:p>
        </p:txBody>
      </p:sp>
      <p:sp>
        <p:nvSpPr>
          <p:cNvPr id="4" name="灯片编号占位符 3">
            <a:extLst>
              <a:ext uri="{FF2B5EF4-FFF2-40B4-BE49-F238E27FC236}">
                <a16:creationId xmlns:a16="http://schemas.microsoft.com/office/drawing/2014/main" id="{A2C62137-A2C8-40DC-A8FE-37B520FE228A}"/>
              </a:ext>
            </a:extLst>
          </p:cNvPr>
          <p:cNvSpPr>
            <a:spLocks noGrp="1"/>
          </p:cNvSpPr>
          <p:nvPr>
            <p:ph type="sldNum" sz="quarter" idx="10"/>
          </p:nvPr>
        </p:nvSpPr>
        <p:spPr/>
        <p:txBody>
          <a:bodyPr/>
          <a:lstStyle/>
          <a:p>
            <a:fld id="{E66D2CC7-F4CF-4117-A897-807AC786776F}" type="slidenum">
              <a:rPr lang="en-US" altLang="zh-CN" smtClean="0"/>
              <a:pPr/>
              <a:t>86</a:t>
            </a:fld>
            <a:endParaRPr lang="en-US" altLang="zh-CN"/>
          </a:p>
        </p:txBody>
      </p:sp>
      <p:sp>
        <p:nvSpPr>
          <p:cNvPr id="2" name="标题 1">
            <a:extLst>
              <a:ext uri="{FF2B5EF4-FFF2-40B4-BE49-F238E27FC236}">
                <a16:creationId xmlns:a16="http://schemas.microsoft.com/office/drawing/2014/main" id="{5679F6A9-1F6E-4E23-8D1C-830728DB2D33}"/>
              </a:ext>
            </a:extLst>
          </p:cNvPr>
          <p:cNvSpPr>
            <a:spLocks noGrp="1"/>
          </p:cNvSpPr>
          <p:nvPr>
            <p:ph type="title"/>
          </p:nvPr>
        </p:nvSpPr>
        <p:spPr/>
        <p:txBody>
          <a:bodyPr/>
          <a:lstStyle/>
          <a:p>
            <a:r>
              <a:rPr lang="zh-CN" altLang="en-US" dirty="0"/>
              <a:t>多核调度</a:t>
            </a:r>
          </a:p>
        </p:txBody>
      </p:sp>
    </p:spTree>
    <p:extLst>
      <p:ext uri="{BB962C8B-B14F-4D97-AF65-F5344CB8AC3E}">
        <p14:creationId xmlns:p14="http://schemas.microsoft.com/office/powerpoint/2010/main" val="60891172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9FC18B4-263F-481D-B672-1379F0B99EB7}"/>
              </a:ext>
            </a:extLst>
          </p:cNvPr>
          <p:cNvSpPr>
            <a:spLocks noGrp="1"/>
          </p:cNvSpPr>
          <p:nvPr>
            <p:ph type="title"/>
          </p:nvPr>
        </p:nvSpPr>
        <p:spPr/>
        <p:txBody>
          <a:bodyPr/>
          <a:lstStyle/>
          <a:p>
            <a:r>
              <a:rPr lang="en-US" altLang="zh-CN" dirty="0"/>
              <a:t>CFS</a:t>
            </a:r>
            <a:r>
              <a:rPr lang="zh-CN" altLang="en-US" dirty="0"/>
              <a:t>（</a:t>
            </a:r>
            <a:r>
              <a:rPr lang="en-US" altLang="zh-CN" dirty="0"/>
              <a:t>Completely Fair Scheduler</a:t>
            </a:r>
            <a:r>
              <a:rPr lang="zh-CN" altLang="en-US" dirty="0"/>
              <a:t>）</a:t>
            </a:r>
          </a:p>
        </p:txBody>
      </p:sp>
      <p:sp>
        <p:nvSpPr>
          <p:cNvPr id="7" name="内容占位符 6">
            <a:extLst>
              <a:ext uri="{FF2B5EF4-FFF2-40B4-BE49-F238E27FC236}">
                <a16:creationId xmlns:a16="http://schemas.microsoft.com/office/drawing/2014/main" id="{549C747F-43B1-4B7E-A850-0129A06615C0}"/>
              </a:ext>
            </a:extLst>
          </p:cNvPr>
          <p:cNvSpPr>
            <a:spLocks noGrp="1"/>
          </p:cNvSpPr>
          <p:nvPr>
            <p:ph idx="1"/>
          </p:nvPr>
        </p:nvSpPr>
        <p:spPr/>
        <p:txBody>
          <a:bodyPr/>
          <a:lstStyle/>
          <a:p>
            <a:r>
              <a:rPr lang="en-US" altLang="zh-CN" dirty="0" err="1"/>
              <a:t>openEuler</a:t>
            </a:r>
            <a:r>
              <a:rPr lang="en-US" altLang="zh-CN" dirty="0"/>
              <a:t> </a:t>
            </a:r>
            <a:r>
              <a:rPr lang="zh-CN" altLang="en-US" dirty="0"/>
              <a:t>的核心进程调度策略：标准轮流分时调度策略，采用算法</a:t>
            </a:r>
            <a:r>
              <a:rPr lang="en-US" altLang="zh-CN" dirty="0"/>
              <a:t>CFS</a:t>
            </a:r>
            <a:r>
              <a:rPr lang="zh-CN" altLang="en-US" dirty="0"/>
              <a:t>（</a:t>
            </a:r>
            <a:r>
              <a:rPr lang="en-US" altLang="zh-CN" dirty="0"/>
              <a:t>Completely Fair Scheduler</a:t>
            </a:r>
            <a:r>
              <a:rPr lang="zh-CN" altLang="en-US" dirty="0"/>
              <a:t>）。</a:t>
            </a:r>
            <a:endParaRPr lang="en-US" altLang="zh-CN" dirty="0"/>
          </a:p>
          <a:p>
            <a:r>
              <a:rPr lang="en-US" altLang="zh-CN" dirty="0" err="1"/>
              <a:t>openEuler</a:t>
            </a:r>
            <a:r>
              <a:rPr lang="zh-CN" altLang="en-US" dirty="0"/>
              <a:t>中进程类别及调度策略</a:t>
            </a:r>
            <a:endParaRPr lang="en-US" altLang="zh-CN" dirty="0"/>
          </a:p>
          <a:p>
            <a:pPr lvl="1"/>
            <a:r>
              <a:rPr lang="zh-CN" altLang="en-US" dirty="0"/>
              <a:t>限期进程，限期调度策略（</a:t>
            </a:r>
            <a:r>
              <a:rPr lang="en-US" altLang="zh-CN" dirty="0"/>
              <a:t>SCHED_DEADLINE</a:t>
            </a:r>
            <a:r>
              <a:rPr lang="zh-CN" altLang="en-US" dirty="0"/>
              <a:t>），选择截止时间最近的进程；</a:t>
            </a:r>
            <a:endParaRPr lang="en-US" altLang="zh-CN" dirty="0"/>
          </a:p>
          <a:p>
            <a:pPr lvl="1"/>
            <a:r>
              <a:rPr lang="zh-CN" altLang="en-US" dirty="0"/>
              <a:t>实时进程，</a:t>
            </a:r>
            <a:r>
              <a:rPr lang="en-US" altLang="zh-CN" dirty="0"/>
              <a:t>SCHED_FIFO</a:t>
            </a:r>
            <a:r>
              <a:rPr lang="zh-CN" altLang="en-US" dirty="0"/>
              <a:t>，</a:t>
            </a:r>
            <a:r>
              <a:rPr lang="en-US" altLang="zh-CN" dirty="0"/>
              <a:t>SCHED_RR</a:t>
            </a:r>
          </a:p>
          <a:p>
            <a:pPr lvl="1"/>
            <a:r>
              <a:rPr lang="zh-CN" altLang="en-US" dirty="0"/>
              <a:t>普通进程，</a:t>
            </a:r>
            <a:r>
              <a:rPr lang="en-US" altLang="zh-CN" dirty="0"/>
              <a:t>SCHED_NORMAL</a:t>
            </a:r>
            <a:r>
              <a:rPr lang="zh-CN" altLang="en-US" dirty="0"/>
              <a:t>策略，采用</a:t>
            </a:r>
            <a:r>
              <a:rPr lang="en-US" altLang="zh-CN" dirty="0"/>
              <a:t>CFS</a:t>
            </a:r>
            <a:r>
              <a:rPr lang="zh-CN" altLang="en-US" dirty="0"/>
              <a:t>算法</a:t>
            </a:r>
            <a:endParaRPr lang="en-US" altLang="zh-CN" dirty="0"/>
          </a:p>
          <a:p>
            <a:r>
              <a:rPr lang="en-US" altLang="zh-CN" dirty="0" err="1"/>
              <a:t>openEuler</a:t>
            </a:r>
            <a:r>
              <a:rPr lang="zh-CN" altLang="en-US" dirty="0"/>
              <a:t>使用了多个调度器（</a:t>
            </a:r>
            <a:r>
              <a:rPr lang="en-US" altLang="zh-CN" dirty="0"/>
              <a:t>scheduler</a:t>
            </a:r>
            <a:r>
              <a:rPr lang="zh-CN" altLang="en-US" dirty="0"/>
              <a:t>）</a:t>
            </a:r>
            <a:endParaRPr lang="en-US" altLang="zh-CN" dirty="0"/>
          </a:p>
          <a:p>
            <a:pPr lvl="1"/>
            <a:r>
              <a:rPr lang="zh-CN" altLang="en-US" dirty="0"/>
              <a:t>将公共部分抽象出来，使用调度类来表示</a:t>
            </a:r>
            <a:endParaRPr lang="en-US" altLang="zh-CN" dirty="0"/>
          </a:p>
          <a:p>
            <a:pPr lvl="1"/>
            <a:r>
              <a:rPr lang="zh-CN" altLang="en-US" dirty="0"/>
              <a:t>一个调度类表示一个具体实现的调度器</a:t>
            </a:r>
            <a:endParaRPr lang="en-US" altLang="zh-CN" dirty="0"/>
          </a:p>
          <a:p>
            <a:r>
              <a:rPr lang="zh-CN" altLang="en-US" dirty="0"/>
              <a:t>每个</a:t>
            </a:r>
            <a:r>
              <a:rPr lang="en-US" altLang="zh-CN" dirty="0"/>
              <a:t>CPU</a:t>
            </a:r>
            <a:r>
              <a:rPr lang="zh-CN" altLang="en-US" dirty="0"/>
              <a:t>有</a:t>
            </a:r>
            <a:r>
              <a:rPr lang="en-US" altLang="zh-CN" dirty="0"/>
              <a:t>5</a:t>
            </a:r>
            <a:r>
              <a:rPr lang="zh-CN" altLang="en-US" dirty="0"/>
              <a:t>种主要的调度类，每个调度类有一个优先级</a:t>
            </a:r>
          </a:p>
        </p:txBody>
      </p:sp>
      <p:sp>
        <p:nvSpPr>
          <p:cNvPr id="4" name="灯片编号占位符 3">
            <a:extLst>
              <a:ext uri="{FF2B5EF4-FFF2-40B4-BE49-F238E27FC236}">
                <a16:creationId xmlns:a16="http://schemas.microsoft.com/office/drawing/2014/main" id="{B2BC1B09-C289-4CDA-84C0-83B87A2051CE}"/>
              </a:ext>
            </a:extLst>
          </p:cNvPr>
          <p:cNvSpPr>
            <a:spLocks noGrp="1"/>
          </p:cNvSpPr>
          <p:nvPr>
            <p:ph type="sldNum" sz="quarter" idx="10"/>
          </p:nvPr>
        </p:nvSpPr>
        <p:spPr/>
        <p:txBody>
          <a:bodyPr/>
          <a:lstStyle/>
          <a:p>
            <a:fld id="{E66D2CC7-F4CF-4117-A897-807AC786776F}" type="slidenum">
              <a:rPr lang="en-US" altLang="zh-CN" smtClean="0"/>
              <a:pPr/>
              <a:t>87</a:t>
            </a:fld>
            <a:endParaRPr lang="en-US" altLang="zh-CN"/>
          </a:p>
        </p:txBody>
      </p:sp>
    </p:spTree>
    <p:extLst>
      <p:ext uri="{BB962C8B-B14F-4D97-AF65-F5344CB8AC3E}">
        <p14:creationId xmlns:p14="http://schemas.microsoft.com/office/powerpoint/2010/main" val="3724595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left)">
                                      <p:cBhvr>
                                        <p:cTn id="18" dur="500"/>
                                        <p:tgtEl>
                                          <p:spTgt spid="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wipe(left)">
                                      <p:cBhvr>
                                        <p:cTn id="29" dur="500"/>
                                        <p:tgtEl>
                                          <p:spTgt spid="7">
                                            <p:txEl>
                                              <p:pRg st="6" end="6"/>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wipe(left)">
                                      <p:cBhvr>
                                        <p:cTn id="32" dur="500"/>
                                        <p:tgtEl>
                                          <p:spTgt spid="7">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animEffect transition="in" filter="wipe(left)">
                                      <p:cBhvr>
                                        <p:cTn id="37"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F9FC18B4-263F-481D-B672-1379F0B99EB7}"/>
              </a:ext>
            </a:extLst>
          </p:cNvPr>
          <p:cNvSpPr>
            <a:spLocks noGrp="1"/>
          </p:cNvSpPr>
          <p:nvPr>
            <p:ph type="title"/>
          </p:nvPr>
        </p:nvSpPr>
        <p:spPr/>
        <p:txBody>
          <a:bodyPr/>
          <a:lstStyle/>
          <a:p>
            <a:r>
              <a:rPr lang="en-US" altLang="zh-CN" dirty="0" err="1"/>
              <a:t>openEuler</a:t>
            </a:r>
            <a:r>
              <a:rPr lang="zh-CN" altLang="en-US" dirty="0"/>
              <a:t>中的调度类（优先级</a:t>
            </a:r>
            <a:r>
              <a:rPr lang="en-US" altLang="zh-CN" dirty="0"/>
              <a:t>H</a:t>
            </a:r>
            <a:r>
              <a:rPr lang="en-US" altLang="zh-CN" dirty="0">
                <a:sym typeface="Wingdings" panose="05000000000000000000" pitchFamily="2" charset="2"/>
              </a:rPr>
              <a:t>L</a:t>
            </a:r>
            <a:r>
              <a:rPr lang="zh-CN" altLang="en-US" dirty="0"/>
              <a:t>）</a:t>
            </a:r>
          </a:p>
        </p:txBody>
      </p:sp>
      <p:sp>
        <p:nvSpPr>
          <p:cNvPr id="7" name="内容占位符 6">
            <a:extLst>
              <a:ext uri="{FF2B5EF4-FFF2-40B4-BE49-F238E27FC236}">
                <a16:creationId xmlns:a16="http://schemas.microsoft.com/office/drawing/2014/main" id="{549C747F-43B1-4B7E-A850-0129A06615C0}"/>
              </a:ext>
            </a:extLst>
          </p:cNvPr>
          <p:cNvSpPr>
            <a:spLocks noGrp="1"/>
          </p:cNvSpPr>
          <p:nvPr>
            <p:ph idx="1"/>
          </p:nvPr>
        </p:nvSpPr>
        <p:spPr/>
        <p:txBody>
          <a:bodyPr/>
          <a:lstStyle/>
          <a:p>
            <a:r>
              <a:rPr lang="zh-CN" altLang="en-US" dirty="0"/>
              <a:t>停机调度类</a:t>
            </a:r>
            <a:endParaRPr lang="en-US" altLang="zh-CN" dirty="0"/>
          </a:p>
          <a:p>
            <a:pPr lvl="1"/>
            <a:r>
              <a:rPr lang="zh-CN" altLang="en-US" dirty="0"/>
              <a:t>停机进程，目前只有迁移线程属于此类</a:t>
            </a:r>
            <a:endParaRPr lang="en-US" altLang="zh-CN" dirty="0"/>
          </a:p>
          <a:p>
            <a:r>
              <a:rPr lang="zh-CN" altLang="en-US" dirty="0"/>
              <a:t>限期调度类</a:t>
            </a:r>
            <a:endParaRPr lang="en-US" altLang="zh-CN" dirty="0"/>
          </a:p>
          <a:p>
            <a:pPr lvl="1"/>
            <a:r>
              <a:rPr lang="zh-CN" altLang="en-US" dirty="0"/>
              <a:t>限期进程，选择绝对截止期限最小的进程</a:t>
            </a:r>
            <a:endParaRPr lang="en-US" altLang="zh-CN" dirty="0"/>
          </a:p>
          <a:p>
            <a:r>
              <a:rPr lang="zh-CN" altLang="en-US" dirty="0"/>
              <a:t>实时调度类</a:t>
            </a:r>
            <a:endParaRPr lang="en-US" altLang="zh-CN" dirty="0"/>
          </a:p>
          <a:p>
            <a:pPr lvl="1"/>
            <a:r>
              <a:rPr lang="zh-CN" altLang="en-US" dirty="0"/>
              <a:t>实时进程，为每个优先级维护一个进程链表，选择优先级最高的第一个进程，进程的掉测策略</a:t>
            </a:r>
            <a:r>
              <a:rPr lang="en-US" altLang="zh-CN" dirty="0"/>
              <a:t>FCFS</a:t>
            </a:r>
            <a:r>
              <a:rPr lang="zh-CN" altLang="en-US" dirty="0"/>
              <a:t>、</a:t>
            </a:r>
            <a:r>
              <a:rPr lang="en-US" altLang="zh-CN" dirty="0"/>
              <a:t>RR</a:t>
            </a:r>
          </a:p>
          <a:p>
            <a:r>
              <a:rPr lang="zh-CN" altLang="en-US" dirty="0"/>
              <a:t>公平调度类</a:t>
            </a:r>
            <a:endParaRPr lang="en-US" altLang="zh-CN" dirty="0"/>
          </a:p>
          <a:p>
            <a:pPr lvl="1"/>
            <a:r>
              <a:rPr lang="zh-CN" altLang="en-US" dirty="0"/>
              <a:t>普通进程，</a:t>
            </a:r>
            <a:r>
              <a:rPr lang="en-US" altLang="zh-CN" dirty="0"/>
              <a:t>CFS</a:t>
            </a:r>
            <a:r>
              <a:rPr lang="zh-CN" altLang="en-US" dirty="0"/>
              <a:t>算法</a:t>
            </a:r>
            <a:endParaRPr lang="en-US" altLang="zh-CN" dirty="0"/>
          </a:p>
          <a:p>
            <a:r>
              <a:rPr lang="zh-CN" altLang="en-US" dirty="0"/>
              <a:t>空闲调度类</a:t>
            </a:r>
            <a:endParaRPr lang="en-US" altLang="zh-CN" dirty="0"/>
          </a:p>
          <a:p>
            <a:pPr lvl="1"/>
            <a:r>
              <a:rPr lang="zh-CN" altLang="en-US" dirty="0"/>
              <a:t>空闲进程，</a:t>
            </a:r>
            <a:r>
              <a:rPr lang="en-US" altLang="zh-CN" dirty="0"/>
              <a:t>0</a:t>
            </a:r>
            <a:r>
              <a:rPr lang="zh-CN" altLang="en-US" dirty="0"/>
              <a:t>号进程（</a:t>
            </a:r>
            <a:r>
              <a:rPr lang="en-US" altLang="zh-CN" dirty="0"/>
              <a:t>idle</a:t>
            </a:r>
            <a:r>
              <a:rPr lang="zh-CN" altLang="en-US" dirty="0"/>
              <a:t>）</a:t>
            </a:r>
          </a:p>
        </p:txBody>
      </p:sp>
      <p:sp>
        <p:nvSpPr>
          <p:cNvPr id="4" name="灯片编号占位符 3">
            <a:extLst>
              <a:ext uri="{FF2B5EF4-FFF2-40B4-BE49-F238E27FC236}">
                <a16:creationId xmlns:a16="http://schemas.microsoft.com/office/drawing/2014/main" id="{B2BC1B09-C289-4CDA-84C0-83B87A2051CE}"/>
              </a:ext>
            </a:extLst>
          </p:cNvPr>
          <p:cNvSpPr>
            <a:spLocks noGrp="1"/>
          </p:cNvSpPr>
          <p:nvPr>
            <p:ph type="sldNum" sz="quarter" idx="10"/>
          </p:nvPr>
        </p:nvSpPr>
        <p:spPr/>
        <p:txBody>
          <a:bodyPr/>
          <a:lstStyle/>
          <a:p>
            <a:fld id="{E66D2CC7-F4CF-4117-A897-807AC786776F}" type="slidenum">
              <a:rPr lang="en-US" altLang="zh-CN" smtClean="0"/>
              <a:pPr/>
              <a:t>88</a:t>
            </a:fld>
            <a:endParaRPr lang="en-US" altLang="zh-CN"/>
          </a:p>
        </p:txBody>
      </p:sp>
    </p:spTree>
    <p:extLst>
      <p:ext uri="{BB962C8B-B14F-4D97-AF65-F5344CB8AC3E}">
        <p14:creationId xmlns:p14="http://schemas.microsoft.com/office/powerpoint/2010/main" val="2468776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left)">
                                      <p:cBhvr>
                                        <p:cTn id="18" dur="500"/>
                                        <p:tgtEl>
                                          <p:spTgt spid="7">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wipe(left)">
                                      <p:cBhvr>
                                        <p:cTn id="23" dur="500"/>
                                        <p:tgtEl>
                                          <p:spTgt spid="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wipe(left)">
                                      <p:cBhvr>
                                        <p:cTn id="26" dur="500"/>
                                        <p:tgtEl>
                                          <p:spTgt spid="7">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wipe(left)">
                                      <p:cBhvr>
                                        <p:cTn id="31" dur="500"/>
                                        <p:tgtEl>
                                          <p:spTgt spid="7">
                                            <p:txEl>
                                              <p:pRg st="6" end="6"/>
                                            </p:txEl>
                                          </p:spTgt>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7">
                                            <p:txEl>
                                              <p:pRg st="7" end="7"/>
                                            </p:txEl>
                                          </p:spTgt>
                                        </p:tgtEl>
                                        <p:attrNameLst>
                                          <p:attrName>style.visibility</p:attrName>
                                        </p:attrNameLst>
                                      </p:cBhvr>
                                      <p:to>
                                        <p:strVal val="visible"/>
                                      </p:to>
                                    </p:set>
                                    <p:animEffect transition="in" filter="wipe(left)">
                                      <p:cBhvr>
                                        <p:cTn id="34" dur="500"/>
                                        <p:tgtEl>
                                          <p:spTgt spid="7">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wipe(left)">
                                      <p:cBhvr>
                                        <p:cTn id="39" dur="500"/>
                                        <p:tgtEl>
                                          <p:spTgt spid="7">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7">
                                            <p:txEl>
                                              <p:pRg st="9" end="9"/>
                                            </p:txEl>
                                          </p:spTgt>
                                        </p:tgtEl>
                                        <p:attrNameLst>
                                          <p:attrName>style.visibility</p:attrName>
                                        </p:attrNameLst>
                                      </p:cBhvr>
                                      <p:to>
                                        <p:strVal val="visible"/>
                                      </p:to>
                                    </p:set>
                                    <p:animEffect transition="in" filter="wipe(left)">
                                      <p:cBhvr>
                                        <p:cTn id="42" dur="500"/>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DB89A-251B-4487-A1E4-045439D1F8B2}"/>
              </a:ext>
            </a:extLst>
          </p:cNvPr>
          <p:cNvSpPr>
            <a:spLocks noGrp="1"/>
          </p:cNvSpPr>
          <p:nvPr>
            <p:ph type="title"/>
          </p:nvPr>
        </p:nvSpPr>
        <p:spPr/>
        <p:txBody>
          <a:bodyPr/>
          <a:lstStyle/>
          <a:p>
            <a:r>
              <a:rPr lang="en-US" altLang="zh-CN" dirty="0" err="1"/>
              <a:t>openEuler</a:t>
            </a:r>
            <a:r>
              <a:rPr lang="zh-CN" altLang="en-US" dirty="0"/>
              <a:t>使用的调度类结构体</a:t>
            </a:r>
          </a:p>
        </p:txBody>
      </p:sp>
      <p:sp>
        <p:nvSpPr>
          <p:cNvPr id="3" name="内容占位符 2">
            <a:extLst>
              <a:ext uri="{FF2B5EF4-FFF2-40B4-BE49-F238E27FC236}">
                <a16:creationId xmlns:a16="http://schemas.microsoft.com/office/drawing/2014/main" id="{E8549F45-804E-483C-B22B-4ECE44EA0B20}"/>
              </a:ext>
            </a:extLst>
          </p:cNvPr>
          <p:cNvSpPr>
            <a:spLocks noGrp="1"/>
          </p:cNvSpPr>
          <p:nvPr>
            <p:ph idx="1"/>
          </p:nvPr>
        </p:nvSpPr>
        <p:spPr>
          <a:xfrm>
            <a:off x="360000" y="1043735"/>
            <a:ext cx="11556000" cy="720000"/>
          </a:xfrm>
        </p:spPr>
        <p:txBody>
          <a:bodyPr/>
          <a:lstStyle/>
          <a:p>
            <a:r>
              <a:rPr lang="en-US" altLang="zh-CN" dirty="0" err="1"/>
              <a:t>Sched_class</a:t>
            </a:r>
            <a:endParaRPr lang="en-US" altLang="zh-CN" dirty="0"/>
          </a:p>
        </p:txBody>
      </p:sp>
      <p:sp>
        <p:nvSpPr>
          <p:cNvPr id="4" name="灯片编号占位符 3">
            <a:extLst>
              <a:ext uri="{FF2B5EF4-FFF2-40B4-BE49-F238E27FC236}">
                <a16:creationId xmlns:a16="http://schemas.microsoft.com/office/drawing/2014/main" id="{4A85E24A-3EB7-4375-AEA2-38EED8B269A7}"/>
              </a:ext>
            </a:extLst>
          </p:cNvPr>
          <p:cNvSpPr>
            <a:spLocks noGrp="1"/>
          </p:cNvSpPr>
          <p:nvPr>
            <p:ph type="sldNum" sz="quarter" idx="10"/>
          </p:nvPr>
        </p:nvSpPr>
        <p:spPr/>
        <p:txBody>
          <a:bodyPr/>
          <a:lstStyle/>
          <a:p>
            <a:fld id="{E66D2CC7-F4CF-4117-A897-807AC786776F}" type="slidenum">
              <a:rPr lang="en-US" altLang="zh-CN" smtClean="0"/>
              <a:pPr/>
              <a:t>89</a:t>
            </a:fld>
            <a:endParaRPr lang="en-US" altLang="zh-CN"/>
          </a:p>
        </p:txBody>
      </p:sp>
      <p:pic>
        <p:nvPicPr>
          <p:cNvPr id="8" name="图片 7">
            <a:extLst>
              <a:ext uri="{FF2B5EF4-FFF2-40B4-BE49-F238E27FC236}">
                <a16:creationId xmlns:a16="http://schemas.microsoft.com/office/drawing/2014/main" id="{A87CC768-2BAE-2BDD-8114-92DCE5CBAFA3}"/>
              </a:ext>
            </a:extLst>
          </p:cNvPr>
          <p:cNvPicPr>
            <a:picLocks noChangeAspect="1"/>
          </p:cNvPicPr>
          <p:nvPr/>
        </p:nvPicPr>
        <p:blipFill>
          <a:blip r:embed="rId3"/>
          <a:stretch>
            <a:fillRect/>
          </a:stretch>
        </p:blipFill>
        <p:spPr>
          <a:xfrm>
            <a:off x="395999" y="1971090"/>
            <a:ext cx="11520000" cy="2755106"/>
          </a:xfrm>
          <a:prstGeom prst="rect">
            <a:avLst/>
          </a:prstGeom>
        </p:spPr>
      </p:pic>
    </p:spTree>
    <p:extLst>
      <p:ext uri="{BB962C8B-B14F-4D97-AF65-F5344CB8AC3E}">
        <p14:creationId xmlns:p14="http://schemas.microsoft.com/office/powerpoint/2010/main" val="1522005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r>
              <a:rPr lang="en-US" altLang="zh-CN" dirty="0"/>
              <a:t>Decision Mode</a:t>
            </a:r>
          </a:p>
        </p:txBody>
      </p:sp>
      <p:sp>
        <p:nvSpPr>
          <p:cNvPr id="195587" name="Rectangle 3"/>
          <p:cNvSpPr>
            <a:spLocks noGrp="1" noChangeArrowheads="1"/>
          </p:cNvSpPr>
          <p:nvPr>
            <p:ph idx="1"/>
          </p:nvPr>
        </p:nvSpPr>
        <p:spPr/>
        <p:txBody>
          <a:bodyPr/>
          <a:lstStyle/>
          <a:p>
            <a:pPr eaLnBrk="1" hangingPunct="1"/>
            <a:r>
              <a:rPr lang="en-US" altLang="zh-CN" dirty="0" err="1">
                <a:solidFill>
                  <a:srgbClr val="0000FF"/>
                </a:solidFill>
              </a:rPr>
              <a:t>Nonpreemptive</a:t>
            </a:r>
            <a:endParaRPr lang="en-US" altLang="zh-CN" dirty="0">
              <a:solidFill>
                <a:srgbClr val="0000FF"/>
              </a:solidFill>
            </a:endParaRPr>
          </a:p>
          <a:p>
            <a:pPr lvl="1" eaLnBrk="1" hangingPunct="1"/>
            <a:r>
              <a:rPr lang="en-US" altLang="zh-CN" dirty="0"/>
              <a:t>Once a process is in the running state, it will continue until it terminates or blocks itself for I/O.</a:t>
            </a:r>
          </a:p>
          <a:p>
            <a:pPr lvl="1" eaLnBrk="1" hangingPunct="1"/>
            <a:r>
              <a:rPr lang="en-US" altLang="zh-CN" dirty="0"/>
              <a:t>once the </a:t>
            </a:r>
            <a:r>
              <a:rPr lang="en-US" altLang="zh-CN" dirty="0">
                <a:solidFill>
                  <a:srgbClr val="0000FF"/>
                </a:solidFill>
              </a:rPr>
              <a:t>CPU</a:t>
            </a:r>
            <a:r>
              <a:rPr lang="en-US" altLang="zh-CN" dirty="0"/>
              <a:t> has been allocated to a process, the process keeps the CPU until it releases the CPU either by terminating or by switching to the waiting state.</a:t>
            </a:r>
          </a:p>
          <a:p>
            <a:pPr eaLnBrk="1" hangingPunct="1"/>
            <a:r>
              <a:rPr lang="en-US" altLang="zh-CN" dirty="0">
                <a:solidFill>
                  <a:srgbClr val="0000FF"/>
                </a:solidFill>
              </a:rPr>
              <a:t>Preemptive</a:t>
            </a:r>
          </a:p>
          <a:p>
            <a:pPr lvl="1" eaLnBrk="1" hangingPunct="1"/>
            <a:r>
              <a:rPr lang="en-US" altLang="zh-CN" dirty="0"/>
              <a:t>Currently running process may be interrupted and moved to the ready state by the operating system.</a:t>
            </a:r>
          </a:p>
          <a:p>
            <a:pPr lvl="1" eaLnBrk="1" hangingPunct="1"/>
            <a:r>
              <a:rPr lang="en-US" altLang="zh-CN" dirty="0"/>
              <a:t>Allows for better service since any one process cannot monopolize(</a:t>
            </a:r>
            <a:r>
              <a:rPr lang="zh-CN" altLang="en-US" dirty="0"/>
              <a:t>独占</a:t>
            </a:r>
            <a:r>
              <a:rPr lang="en-US" altLang="zh-CN" dirty="0"/>
              <a:t>) the processor for very long.</a:t>
            </a:r>
          </a:p>
          <a:p>
            <a:pPr lvl="1" eaLnBrk="1" hangingPunct="1"/>
            <a:r>
              <a:rPr lang="en-US" altLang="zh-CN" dirty="0"/>
              <a:t>preemptive scheduling can result in </a:t>
            </a:r>
            <a:r>
              <a:rPr lang="en-US" altLang="zh-CN" dirty="0">
                <a:solidFill>
                  <a:srgbClr val="0000FF"/>
                </a:solidFill>
              </a:rPr>
              <a:t>race conditions </a:t>
            </a:r>
            <a:r>
              <a:rPr lang="en-US" altLang="zh-CN" dirty="0"/>
              <a:t>when data are shared among several processes.</a:t>
            </a:r>
          </a:p>
          <a:p>
            <a:pPr eaLnBrk="1" hangingPunct="1"/>
            <a:endParaRPr lang="en-US" altLang="zh-CN" dirty="0"/>
          </a:p>
        </p:txBody>
      </p:sp>
      <p:sp>
        <p:nvSpPr>
          <p:cNvPr id="10242" name="灯片编号占位符 3"/>
          <p:cNvSpPr>
            <a:spLocks noGrp="1"/>
          </p:cNvSpPr>
          <p:nvPr>
            <p:ph type="sldNum" sz="quarter" idx="10"/>
          </p:nvPr>
        </p:nvSpPr>
        <p:spPr>
          <a:noFill/>
        </p:spPr>
        <p:txBody>
          <a:bodyPr/>
          <a:lstStyle>
            <a:lvl1pPr eaLnBrk="0" hangingPunct="0">
              <a:defRPr kumimoji="1" sz="2400">
                <a:solidFill>
                  <a:schemeClr val="tx1"/>
                </a:solidFill>
                <a:latin typeface="Times New Roman" pitchFamily="18" charset="0"/>
                <a:ea typeface="宋体" pitchFamily="2" charset="-122"/>
              </a:defRPr>
            </a:lvl1pPr>
            <a:lvl2pPr marL="742950" indent="-285750" eaLnBrk="0" hangingPunct="0">
              <a:defRPr kumimoji="1" sz="2400">
                <a:solidFill>
                  <a:schemeClr val="tx1"/>
                </a:solidFill>
                <a:latin typeface="Times New Roman" pitchFamily="18" charset="0"/>
                <a:ea typeface="宋体" pitchFamily="2" charset="-122"/>
              </a:defRPr>
            </a:lvl2pPr>
            <a:lvl3pPr marL="1143000" indent="-228600" eaLnBrk="0" hangingPunct="0">
              <a:defRPr kumimoji="1" sz="2400">
                <a:solidFill>
                  <a:schemeClr val="tx1"/>
                </a:solidFill>
                <a:latin typeface="Times New Roman" pitchFamily="18" charset="0"/>
                <a:ea typeface="宋体" pitchFamily="2" charset="-122"/>
              </a:defRPr>
            </a:lvl3pPr>
            <a:lvl4pPr marL="1600200" indent="-228600" eaLnBrk="0" hangingPunct="0">
              <a:defRPr kumimoji="1" sz="2400">
                <a:solidFill>
                  <a:schemeClr val="tx1"/>
                </a:solidFill>
                <a:latin typeface="Times New Roman" pitchFamily="18" charset="0"/>
                <a:ea typeface="宋体" pitchFamily="2" charset="-122"/>
              </a:defRPr>
            </a:lvl4pPr>
            <a:lvl5pPr marL="2057400" indent="-228600" eaLnBrk="0" hangingPunct="0">
              <a:defRPr kumimoji="1"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宋体" pitchFamily="2" charset="-122"/>
              </a:defRPr>
            </a:lvl9pPr>
          </a:lstStyle>
          <a:p>
            <a:pPr eaLnBrk="1" hangingPunct="1"/>
            <a:fld id="{6CC606A8-0610-40FE-9717-65B7E22118DB}" type="slidenum">
              <a:rPr lang="en-US" altLang="zh-CN" sz="1400">
                <a:latin typeface="Arial" charset="0"/>
              </a:rPr>
              <a:pPr eaLnBrk="1" hangingPunct="1"/>
              <a:t>9</a:t>
            </a:fld>
            <a:endParaRPr lang="en-US" altLang="zh-CN" sz="1400">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left)">
                                      <p:cBhvr>
                                        <p:cTn id="7" dur="500"/>
                                        <p:tgtEl>
                                          <p:spTgt spid="19558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95587">
                                            <p:txEl>
                                              <p:pRg st="1" end="1"/>
                                            </p:txEl>
                                          </p:spTgt>
                                        </p:tgtEl>
                                        <p:attrNameLst>
                                          <p:attrName>style.visibility</p:attrName>
                                        </p:attrNameLst>
                                      </p:cBhvr>
                                      <p:to>
                                        <p:strVal val="visible"/>
                                      </p:to>
                                    </p:set>
                                    <p:animEffect transition="in" filter="wipe(left)">
                                      <p:cBhvr>
                                        <p:cTn id="10" dur="500"/>
                                        <p:tgtEl>
                                          <p:spTgt spid="19558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95587">
                                            <p:txEl>
                                              <p:pRg st="2" end="2"/>
                                            </p:txEl>
                                          </p:spTgt>
                                        </p:tgtEl>
                                        <p:attrNameLst>
                                          <p:attrName>style.visibility</p:attrName>
                                        </p:attrNameLst>
                                      </p:cBhvr>
                                      <p:to>
                                        <p:strVal val="visible"/>
                                      </p:to>
                                    </p:set>
                                    <p:animEffect transition="in" filter="wipe(left)">
                                      <p:cBhvr>
                                        <p:cTn id="13" dur="500"/>
                                        <p:tgtEl>
                                          <p:spTgt spid="1955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95587">
                                            <p:txEl>
                                              <p:pRg st="3" end="3"/>
                                            </p:txEl>
                                          </p:spTgt>
                                        </p:tgtEl>
                                        <p:attrNameLst>
                                          <p:attrName>style.visibility</p:attrName>
                                        </p:attrNameLst>
                                      </p:cBhvr>
                                      <p:to>
                                        <p:strVal val="visible"/>
                                      </p:to>
                                    </p:set>
                                    <p:animEffect transition="in" filter="wipe(left)">
                                      <p:cBhvr>
                                        <p:cTn id="18" dur="500"/>
                                        <p:tgtEl>
                                          <p:spTgt spid="195587">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95587">
                                            <p:txEl>
                                              <p:pRg st="4" end="4"/>
                                            </p:txEl>
                                          </p:spTgt>
                                        </p:tgtEl>
                                        <p:attrNameLst>
                                          <p:attrName>style.visibility</p:attrName>
                                        </p:attrNameLst>
                                      </p:cBhvr>
                                      <p:to>
                                        <p:strVal val="visible"/>
                                      </p:to>
                                    </p:set>
                                    <p:animEffect transition="in" filter="wipe(left)">
                                      <p:cBhvr>
                                        <p:cTn id="21" dur="500"/>
                                        <p:tgtEl>
                                          <p:spTgt spid="19558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95587">
                                            <p:txEl>
                                              <p:pRg st="5" end="5"/>
                                            </p:txEl>
                                          </p:spTgt>
                                        </p:tgtEl>
                                        <p:attrNameLst>
                                          <p:attrName>style.visibility</p:attrName>
                                        </p:attrNameLst>
                                      </p:cBhvr>
                                      <p:to>
                                        <p:strVal val="visible"/>
                                      </p:to>
                                    </p:set>
                                    <p:animEffect transition="in" filter="wipe(left)">
                                      <p:cBhvr>
                                        <p:cTn id="24" dur="500"/>
                                        <p:tgtEl>
                                          <p:spTgt spid="19558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195587">
                                            <p:txEl>
                                              <p:pRg st="6" end="6"/>
                                            </p:txEl>
                                          </p:spTgt>
                                        </p:tgtEl>
                                        <p:attrNameLst>
                                          <p:attrName>style.visibility</p:attrName>
                                        </p:attrNameLst>
                                      </p:cBhvr>
                                      <p:to>
                                        <p:strVal val="visible"/>
                                      </p:to>
                                    </p:set>
                                    <p:animEffect transition="in" filter="wipe(left)">
                                      <p:cBhvr>
                                        <p:cTn id="27" dur="500"/>
                                        <p:tgtEl>
                                          <p:spTgt spid="19558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6BF5A0A-ACEC-4137-A834-4E05EAE92DC5}"/>
              </a:ext>
            </a:extLst>
          </p:cNvPr>
          <p:cNvSpPr>
            <a:spLocks noGrp="1"/>
          </p:cNvSpPr>
          <p:nvPr>
            <p:ph sz="half" idx="1"/>
          </p:nvPr>
        </p:nvSpPr>
        <p:spPr>
          <a:xfrm>
            <a:off x="360000" y="1088740"/>
            <a:ext cx="7041145" cy="2736000"/>
          </a:xfrm>
        </p:spPr>
        <p:txBody>
          <a:bodyPr>
            <a:normAutofit/>
          </a:bodyPr>
          <a:lstStyle/>
          <a:p>
            <a:r>
              <a:rPr lang="en-US" altLang="zh-CN" dirty="0" err="1"/>
              <a:t>OpenEuler</a:t>
            </a:r>
            <a:r>
              <a:rPr lang="zh-CN" altLang="en-US" dirty="0"/>
              <a:t>中，每个处理器都有一个调度队列。</a:t>
            </a:r>
            <a:endParaRPr lang="en-US" altLang="zh-CN" dirty="0"/>
          </a:p>
          <a:p>
            <a:pPr lvl="1"/>
            <a:r>
              <a:rPr lang="zh-CN" altLang="en-US" dirty="0"/>
              <a:t>结构体</a:t>
            </a:r>
            <a:r>
              <a:rPr lang="en-US" altLang="zh-CN" dirty="0" err="1"/>
              <a:t>rq</a:t>
            </a:r>
            <a:r>
              <a:rPr lang="zh-CN" altLang="en-US" dirty="0"/>
              <a:t>：</a:t>
            </a:r>
            <a:endParaRPr lang="en-US" altLang="zh-CN" dirty="0"/>
          </a:p>
          <a:p>
            <a:pPr lvl="1"/>
            <a:r>
              <a:rPr lang="zh-CN" altLang="en-US" dirty="0"/>
              <a:t>每个调度类在每个处理器上都有该调度类管理的调度队列和调度进程。</a:t>
            </a:r>
            <a:endParaRPr lang="en-US" altLang="zh-CN" dirty="0"/>
          </a:p>
          <a:p>
            <a:endParaRPr lang="zh-CN" altLang="en-US" dirty="0"/>
          </a:p>
        </p:txBody>
      </p:sp>
      <p:sp>
        <p:nvSpPr>
          <p:cNvPr id="6" name="内容占位符 5">
            <a:extLst>
              <a:ext uri="{FF2B5EF4-FFF2-40B4-BE49-F238E27FC236}">
                <a16:creationId xmlns:a16="http://schemas.microsoft.com/office/drawing/2014/main" id="{C315D582-796F-4113-BF0D-890717B50EDC}"/>
              </a:ext>
            </a:extLst>
          </p:cNvPr>
          <p:cNvSpPr>
            <a:spLocks noGrp="1"/>
          </p:cNvSpPr>
          <p:nvPr>
            <p:ph type="body" sz="half" idx="2"/>
          </p:nvPr>
        </p:nvSpPr>
        <p:spPr/>
        <p:txBody>
          <a:bodyPr/>
          <a:lstStyle/>
          <a:p>
            <a:r>
              <a:rPr lang="zh-CN" altLang="en-US" dirty="0"/>
              <a:t>调度队列中保存调度实体，而不是</a:t>
            </a:r>
            <a:r>
              <a:rPr lang="en-US" altLang="zh-CN" dirty="0"/>
              <a:t>PCB</a:t>
            </a:r>
          </a:p>
          <a:p>
            <a:pPr lvl="1"/>
            <a:r>
              <a:rPr lang="zh-CN" altLang="en-US" dirty="0"/>
              <a:t>调度实体中保存了</a:t>
            </a:r>
            <a:r>
              <a:rPr lang="en-US" altLang="zh-CN" dirty="0"/>
              <a:t>CPU</a:t>
            </a:r>
            <a:r>
              <a:rPr lang="zh-CN" altLang="en-US" dirty="0"/>
              <a:t>调度所需信息</a:t>
            </a:r>
            <a:endParaRPr lang="en-US" altLang="zh-CN" dirty="0"/>
          </a:p>
          <a:p>
            <a:pPr lvl="1"/>
            <a:r>
              <a:rPr lang="zh-CN" altLang="en-US" dirty="0"/>
              <a:t>一个调度实体唯一代表一个进程</a:t>
            </a:r>
            <a:endParaRPr lang="en-US" altLang="zh-CN" dirty="0"/>
          </a:p>
          <a:p>
            <a:r>
              <a:rPr lang="zh-CN" altLang="en-US" dirty="0"/>
              <a:t>在创建进程</a:t>
            </a:r>
            <a:r>
              <a:rPr lang="en-US" altLang="zh-CN" dirty="0"/>
              <a:t>PCB</a:t>
            </a:r>
            <a:r>
              <a:rPr lang="zh-CN" altLang="en-US" dirty="0"/>
              <a:t>时，</a:t>
            </a:r>
            <a:r>
              <a:rPr lang="en-US" altLang="zh-CN" dirty="0"/>
              <a:t>OS</a:t>
            </a:r>
            <a:r>
              <a:rPr lang="zh-CN" altLang="en-US" dirty="0"/>
              <a:t>根据进程所属调度类型初始化对应的调度实体，再将调度实体添加到调度类管理的调度队列中。</a:t>
            </a:r>
          </a:p>
        </p:txBody>
      </p:sp>
      <p:sp>
        <p:nvSpPr>
          <p:cNvPr id="4" name="灯片编号占位符 3">
            <a:extLst>
              <a:ext uri="{FF2B5EF4-FFF2-40B4-BE49-F238E27FC236}">
                <a16:creationId xmlns:a16="http://schemas.microsoft.com/office/drawing/2014/main" id="{3725BC1F-519D-4F3C-8AF5-083938984385}"/>
              </a:ext>
            </a:extLst>
          </p:cNvPr>
          <p:cNvSpPr>
            <a:spLocks noGrp="1"/>
          </p:cNvSpPr>
          <p:nvPr>
            <p:ph type="sldNum" sz="quarter" idx="10"/>
          </p:nvPr>
        </p:nvSpPr>
        <p:spPr/>
        <p:txBody>
          <a:bodyPr/>
          <a:lstStyle/>
          <a:p>
            <a:fld id="{E66D2CC7-F4CF-4117-A897-807AC786776F}" type="slidenum">
              <a:rPr lang="en-US" altLang="zh-CN" smtClean="0"/>
              <a:pPr/>
              <a:t>90</a:t>
            </a:fld>
            <a:endParaRPr lang="en-US" altLang="zh-CN"/>
          </a:p>
        </p:txBody>
      </p:sp>
      <p:sp>
        <p:nvSpPr>
          <p:cNvPr id="2" name="标题 1">
            <a:extLst>
              <a:ext uri="{FF2B5EF4-FFF2-40B4-BE49-F238E27FC236}">
                <a16:creationId xmlns:a16="http://schemas.microsoft.com/office/drawing/2014/main" id="{66C4686A-9180-4D73-96B8-BFF5C3FC09BB}"/>
              </a:ext>
            </a:extLst>
          </p:cNvPr>
          <p:cNvSpPr>
            <a:spLocks noGrp="1"/>
          </p:cNvSpPr>
          <p:nvPr>
            <p:ph type="title"/>
          </p:nvPr>
        </p:nvSpPr>
        <p:spPr/>
        <p:txBody>
          <a:bodyPr/>
          <a:lstStyle/>
          <a:p>
            <a:r>
              <a:rPr lang="zh-CN" altLang="en-US" dirty="0"/>
              <a:t>调度队列和调度实体</a:t>
            </a:r>
          </a:p>
        </p:txBody>
      </p:sp>
      <p:pic>
        <p:nvPicPr>
          <p:cNvPr id="8" name="图片 7">
            <a:extLst>
              <a:ext uri="{FF2B5EF4-FFF2-40B4-BE49-F238E27FC236}">
                <a16:creationId xmlns:a16="http://schemas.microsoft.com/office/drawing/2014/main" id="{CD0C17D4-6944-53DF-B4AF-B371A18FB0F9}"/>
              </a:ext>
            </a:extLst>
          </p:cNvPr>
          <p:cNvPicPr>
            <a:picLocks noChangeAspect="1"/>
          </p:cNvPicPr>
          <p:nvPr/>
        </p:nvPicPr>
        <p:blipFill>
          <a:blip r:embed="rId2"/>
          <a:stretch>
            <a:fillRect/>
          </a:stretch>
        </p:blipFill>
        <p:spPr>
          <a:xfrm>
            <a:off x="7504499" y="1043735"/>
            <a:ext cx="4429460" cy="3421443"/>
          </a:xfrm>
          <a:prstGeom prst="rect">
            <a:avLst/>
          </a:prstGeom>
        </p:spPr>
      </p:pic>
    </p:spTree>
    <p:extLst>
      <p:ext uri="{BB962C8B-B14F-4D97-AF65-F5344CB8AC3E}">
        <p14:creationId xmlns:p14="http://schemas.microsoft.com/office/powerpoint/2010/main" val="1053537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Effect transition="in" filter="wipe(left)">
                                      <p:cBhvr>
                                        <p:cTn id="13" dur="500"/>
                                        <p:tgtEl>
                                          <p:spTgt spid="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left)">
                                      <p:cBhvr>
                                        <p:cTn id="18"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9102E2B-733F-4FE0-B977-D0047AA6F2DC}"/>
              </a:ext>
            </a:extLst>
          </p:cNvPr>
          <p:cNvSpPr>
            <a:spLocks noGrp="1"/>
          </p:cNvSpPr>
          <p:nvPr>
            <p:ph type="title"/>
          </p:nvPr>
        </p:nvSpPr>
        <p:spPr/>
        <p:txBody>
          <a:bodyPr/>
          <a:lstStyle/>
          <a:p>
            <a:r>
              <a:rPr lang="en-US" altLang="zh-CN" dirty="0"/>
              <a:t>CFS</a:t>
            </a:r>
            <a:r>
              <a:rPr lang="zh-CN" altLang="en-US" dirty="0"/>
              <a:t>调度策略</a:t>
            </a:r>
          </a:p>
        </p:txBody>
      </p:sp>
      <p:sp>
        <p:nvSpPr>
          <p:cNvPr id="7" name="内容占位符 6">
            <a:extLst>
              <a:ext uri="{FF2B5EF4-FFF2-40B4-BE49-F238E27FC236}">
                <a16:creationId xmlns:a16="http://schemas.microsoft.com/office/drawing/2014/main" id="{76B7672B-463A-4318-9876-6FD02F47DA09}"/>
              </a:ext>
            </a:extLst>
          </p:cNvPr>
          <p:cNvSpPr>
            <a:spLocks noGrp="1"/>
          </p:cNvSpPr>
          <p:nvPr>
            <p:ph idx="1"/>
          </p:nvPr>
        </p:nvSpPr>
        <p:spPr/>
        <p:txBody>
          <a:bodyPr/>
          <a:lstStyle/>
          <a:p>
            <a:r>
              <a:rPr lang="zh-CN" altLang="en-US" dirty="0"/>
              <a:t>一个调度时延内的所有进程都有机会被调度到</a:t>
            </a:r>
            <a:endParaRPr lang="en-US" altLang="zh-CN" dirty="0"/>
          </a:p>
          <a:p>
            <a:pPr lvl="1"/>
            <a:r>
              <a:rPr lang="zh-CN" altLang="en-US" dirty="0"/>
              <a:t>调度时延：进程两次获得</a:t>
            </a:r>
            <a:r>
              <a:rPr lang="en-US" altLang="zh-CN" dirty="0"/>
              <a:t>CPU</a:t>
            </a:r>
            <a:r>
              <a:rPr lang="zh-CN" altLang="en-US" dirty="0"/>
              <a:t>的时间间隔</a:t>
            </a:r>
            <a:endParaRPr lang="en-US" altLang="zh-CN" dirty="0"/>
          </a:p>
          <a:p>
            <a:pPr lvl="1"/>
            <a:r>
              <a:rPr lang="zh-CN" altLang="en-US" dirty="0"/>
              <a:t>根据进程优先级和当前系统负载为每个进程分配一定比例的</a:t>
            </a:r>
            <a:r>
              <a:rPr lang="en-US" altLang="zh-CN" dirty="0"/>
              <a:t>CPU</a:t>
            </a:r>
            <a:r>
              <a:rPr lang="zh-CN" altLang="en-US" dirty="0"/>
              <a:t>处理时间。</a:t>
            </a:r>
            <a:endParaRPr lang="en-US" altLang="zh-CN" dirty="0"/>
          </a:p>
          <a:p>
            <a:pPr lvl="2"/>
            <a:r>
              <a:rPr lang="zh-CN" altLang="en-US" dirty="0"/>
              <a:t>处理时间根据</a:t>
            </a:r>
            <a:r>
              <a:rPr lang="en-US" altLang="zh-CN" dirty="0"/>
              <a:t>nice</a:t>
            </a:r>
            <a:r>
              <a:rPr lang="zh-CN" altLang="en-US" dirty="0"/>
              <a:t>值计算</a:t>
            </a:r>
            <a:endParaRPr lang="en-US" altLang="zh-CN" dirty="0"/>
          </a:p>
          <a:p>
            <a:r>
              <a:rPr lang="en-US" altLang="zh-CN" dirty="0"/>
              <a:t>nice</a:t>
            </a:r>
            <a:r>
              <a:rPr lang="zh-CN" altLang="en-US" dirty="0"/>
              <a:t>值</a:t>
            </a:r>
            <a:endParaRPr lang="en-US" altLang="zh-CN" dirty="0"/>
          </a:p>
          <a:p>
            <a:pPr lvl="1"/>
            <a:r>
              <a:rPr lang="zh-CN" altLang="en-US" dirty="0"/>
              <a:t>相对优先级，范围：</a:t>
            </a:r>
            <a:r>
              <a:rPr lang="en-US" altLang="zh-CN" dirty="0"/>
              <a:t>-20~=19</a:t>
            </a:r>
          </a:p>
          <a:p>
            <a:pPr lvl="1"/>
            <a:r>
              <a:rPr lang="zh-CN" altLang="en-US" dirty="0"/>
              <a:t>值越低表示优先级越高</a:t>
            </a:r>
            <a:endParaRPr lang="en-US" altLang="zh-CN" dirty="0"/>
          </a:p>
          <a:p>
            <a:pPr lvl="1"/>
            <a:r>
              <a:rPr lang="zh-CN" altLang="en-US" dirty="0"/>
              <a:t>为高优先级进程分配更高比例的</a:t>
            </a:r>
            <a:r>
              <a:rPr lang="en-US" altLang="zh-CN" dirty="0"/>
              <a:t>CPU</a:t>
            </a:r>
            <a:r>
              <a:rPr lang="zh-CN" altLang="en-US" dirty="0"/>
              <a:t>处理时间</a:t>
            </a:r>
            <a:endParaRPr lang="en-US" altLang="zh-CN" dirty="0"/>
          </a:p>
          <a:p>
            <a:pPr lvl="1"/>
            <a:r>
              <a:rPr lang="zh-CN" altLang="en-US" dirty="0"/>
              <a:t>计算分配比例，根据权重值，而不是</a:t>
            </a:r>
            <a:r>
              <a:rPr lang="en-US" altLang="zh-CN" dirty="0"/>
              <a:t>nice</a:t>
            </a:r>
            <a:r>
              <a:rPr lang="zh-CN" altLang="en-US" dirty="0"/>
              <a:t>值</a:t>
            </a:r>
          </a:p>
          <a:p>
            <a:pPr lvl="1"/>
            <a:endParaRPr lang="en-US" altLang="zh-CN" dirty="0"/>
          </a:p>
        </p:txBody>
      </p:sp>
      <p:sp>
        <p:nvSpPr>
          <p:cNvPr id="4" name="灯片编号占位符 3">
            <a:extLst>
              <a:ext uri="{FF2B5EF4-FFF2-40B4-BE49-F238E27FC236}">
                <a16:creationId xmlns:a16="http://schemas.microsoft.com/office/drawing/2014/main" id="{ADF75FCF-B26D-4068-A731-8C112BEB67EC}"/>
              </a:ext>
            </a:extLst>
          </p:cNvPr>
          <p:cNvSpPr>
            <a:spLocks noGrp="1"/>
          </p:cNvSpPr>
          <p:nvPr>
            <p:ph type="sldNum" sz="quarter" idx="10"/>
          </p:nvPr>
        </p:nvSpPr>
        <p:spPr/>
        <p:txBody>
          <a:bodyPr/>
          <a:lstStyle/>
          <a:p>
            <a:fld id="{E66D2CC7-F4CF-4117-A897-807AC786776F}" type="slidenum">
              <a:rPr lang="en-US" altLang="zh-CN" smtClean="0"/>
              <a:pPr/>
              <a:t>91</a:t>
            </a:fld>
            <a:endParaRPr lang="en-US" altLang="zh-CN"/>
          </a:p>
        </p:txBody>
      </p:sp>
      <p:pic>
        <p:nvPicPr>
          <p:cNvPr id="12" name="图片 11">
            <a:extLst>
              <a:ext uri="{FF2B5EF4-FFF2-40B4-BE49-F238E27FC236}">
                <a16:creationId xmlns:a16="http://schemas.microsoft.com/office/drawing/2014/main" id="{BEA96D45-EA25-4260-8C9F-D8BDC38E857D}"/>
              </a:ext>
            </a:extLst>
          </p:cNvPr>
          <p:cNvPicPr>
            <a:picLocks noChangeAspect="1"/>
          </p:cNvPicPr>
          <p:nvPr/>
        </p:nvPicPr>
        <p:blipFill>
          <a:blip r:embed="rId2"/>
          <a:stretch>
            <a:fillRect/>
          </a:stretch>
        </p:blipFill>
        <p:spPr>
          <a:xfrm>
            <a:off x="4250795" y="5583793"/>
            <a:ext cx="2211698" cy="680522"/>
          </a:xfrm>
          <a:prstGeom prst="rect">
            <a:avLst/>
          </a:prstGeom>
        </p:spPr>
      </p:pic>
    </p:spTree>
    <p:extLst>
      <p:ext uri="{BB962C8B-B14F-4D97-AF65-F5344CB8AC3E}">
        <p14:creationId xmlns:p14="http://schemas.microsoft.com/office/powerpoint/2010/main" val="1131070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wipe(left)">
                                      <p:cBhvr>
                                        <p:cTn id="13" dur="500"/>
                                        <p:tgtEl>
                                          <p:spTgt spid="7">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wipe(left)">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7">
                                            <p:txEl>
                                              <p:pRg st="5" end="5"/>
                                            </p:txEl>
                                          </p:spTgt>
                                        </p:tgtEl>
                                        <p:attrNameLst>
                                          <p:attrName>style.visibility</p:attrName>
                                        </p:attrNameLst>
                                      </p:cBhvr>
                                      <p:to>
                                        <p:strVal val="visible"/>
                                      </p:to>
                                    </p:set>
                                    <p:animEffect transition="in" filter="wipe(left)">
                                      <p:cBhvr>
                                        <p:cTn id="24" dur="500"/>
                                        <p:tgtEl>
                                          <p:spTgt spid="7">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wipe(left)">
                                      <p:cBhvr>
                                        <p:cTn id="27" dur="500"/>
                                        <p:tgtEl>
                                          <p:spTgt spid="7">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7">
                                            <p:txEl>
                                              <p:pRg st="7" end="7"/>
                                            </p:txEl>
                                          </p:spTgt>
                                        </p:tgtEl>
                                        <p:attrNameLst>
                                          <p:attrName>style.visibility</p:attrName>
                                        </p:attrNameLst>
                                      </p:cBhvr>
                                      <p:to>
                                        <p:strVal val="visible"/>
                                      </p:to>
                                    </p:set>
                                    <p:animEffect transition="in" filter="wipe(left)">
                                      <p:cBhvr>
                                        <p:cTn id="30" dur="500"/>
                                        <p:tgtEl>
                                          <p:spTgt spid="7">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wipe(left)">
                                      <p:cBhvr>
                                        <p:cTn id="33" dur="500"/>
                                        <p:tgtEl>
                                          <p:spTgt spid="7">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2"/>
                                        </p:tgtEl>
                                        <p:attrNameLst>
                                          <p:attrName>style.visibility</p:attrName>
                                        </p:attrNameLst>
                                      </p:cBhvr>
                                      <p:to>
                                        <p:strVal val="visible"/>
                                      </p:to>
                                    </p:set>
                                    <p:anim calcmode="lin" valueType="num">
                                      <p:cBhvr>
                                        <p:cTn id="38" dur="500" fill="hold"/>
                                        <p:tgtEl>
                                          <p:spTgt spid="12"/>
                                        </p:tgtEl>
                                        <p:attrNameLst>
                                          <p:attrName>ppt_w</p:attrName>
                                        </p:attrNameLst>
                                      </p:cBhvr>
                                      <p:tavLst>
                                        <p:tav tm="0">
                                          <p:val>
                                            <p:fltVal val="0"/>
                                          </p:val>
                                        </p:tav>
                                        <p:tav tm="100000">
                                          <p:val>
                                            <p:strVal val="#ppt_w"/>
                                          </p:val>
                                        </p:tav>
                                      </p:tavLst>
                                    </p:anim>
                                    <p:anim calcmode="lin" valueType="num">
                                      <p:cBhvr>
                                        <p:cTn id="39" dur="500" fill="hold"/>
                                        <p:tgtEl>
                                          <p:spTgt spid="12"/>
                                        </p:tgtEl>
                                        <p:attrNameLst>
                                          <p:attrName>ppt_h</p:attrName>
                                        </p:attrNameLst>
                                      </p:cBhvr>
                                      <p:tavLst>
                                        <p:tav tm="0">
                                          <p:val>
                                            <p:fltVal val="0"/>
                                          </p:val>
                                        </p:tav>
                                        <p:tav tm="100000">
                                          <p:val>
                                            <p:strVal val="#ppt_h"/>
                                          </p:val>
                                        </p:tav>
                                      </p:tavLst>
                                    </p:anim>
                                    <p:animEffect transition="in" filter="fade">
                                      <p:cBhvr>
                                        <p:cTn id="4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3782A-91FF-4C35-BB9A-B1F16C43698B}"/>
              </a:ext>
            </a:extLst>
          </p:cNvPr>
          <p:cNvSpPr>
            <a:spLocks noGrp="1"/>
          </p:cNvSpPr>
          <p:nvPr>
            <p:ph type="title"/>
          </p:nvPr>
        </p:nvSpPr>
        <p:spPr/>
        <p:txBody>
          <a:bodyPr/>
          <a:lstStyle/>
          <a:p>
            <a:r>
              <a:rPr lang="en-US" altLang="zh-CN" dirty="0"/>
              <a:t>CFS</a:t>
            </a:r>
            <a:r>
              <a:rPr lang="zh-CN" altLang="en-US" dirty="0"/>
              <a:t>调度策略</a:t>
            </a:r>
          </a:p>
        </p:txBody>
      </p:sp>
      <p:sp>
        <p:nvSpPr>
          <p:cNvPr id="3" name="内容占位符 2">
            <a:extLst>
              <a:ext uri="{FF2B5EF4-FFF2-40B4-BE49-F238E27FC236}">
                <a16:creationId xmlns:a16="http://schemas.microsoft.com/office/drawing/2014/main" id="{6AF3CE60-25A9-4C49-A56D-9C8EFAC62A26}"/>
              </a:ext>
            </a:extLst>
          </p:cNvPr>
          <p:cNvSpPr>
            <a:spLocks noGrp="1"/>
          </p:cNvSpPr>
          <p:nvPr>
            <p:ph idx="1"/>
          </p:nvPr>
        </p:nvSpPr>
        <p:spPr>
          <a:xfrm>
            <a:off x="360000" y="1043735"/>
            <a:ext cx="11556000" cy="585065"/>
          </a:xfrm>
        </p:spPr>
        <p:txBody>
          <a:bodyPr/>
          <a:lstStyle/>
          <a:p>
            <a:r>
              <a:rPr lang="en-US" altLang="zh-CN" dirty="0"/>
              <a:t>nice</a:t>
            </a:r>
            <a:r>
              <a:rPr lang="zh-CN" altLang="en-US" dirty="0"/>
              <a:t>值</a:t>
            </a:r>
            <a:r>
              <a:rPr lang="en-US" altLang="zh-CN" dirty="0"/>
              <a:t>/</a:t>
            </a:r>
            <a:r>
              <a:rPr lang="zh-CN" altLang="en-US" dirty="0"/>
              <a:t>权重对应表：</a:t>
            </a:r>
          </a:p>
        </p:txBody>
      </p:sp>
      <p:sp>
        <p:nvSpPr>
          <p:cNvPr id="4" name="灯片编号占位符 3">
            <a:extLst>
              <a:ext uri="{FF2B5EF4-FFF2-40B4-BE49-F238E27FC236}">
                <a16:creationId xmlns:a16="http://schemas.microsoft.com/office/drawing/2014/main" id="{498B1925-8F1B-434A-8C40-E4FB2DA2F5C1}"/>
              </a:ext>
            </a:extLst>
          </p:cNvPr>
          <p:cNvSpPr>
            <a:spLocks noGrp="1"/>
          </p:cNvSpPr>
          <p:nvPr>
            <p:ph type="sldNum" sz="quarter" idx="10"/>
          </p:nvPr>
        </p:nvSpPr>
        <p:spPr/>
        <p:txBody>
          <a:bodyPr/>
          <a:lstStyle/>
          <a:p>
            <a:fld id="{E66D2CC7-F4CF-4117-A897-807AC786776F}" type="slidenum">
              <a:rPr lang="en-US" altLang="zh-CN" smtClean="0"/>
              <a:pPr/>
              <a:t>92</a:t>
            </a:fld>
            <a:endParaRPr lang="en-US" altLang="zh-CN" dirty="0"/>
          </a:p>
        </p:txBody>
      </p:sp>
      <p:graphicFrame>
        <p:nvGraphicFramePr>
          <p:cNvPr id="9" name="表格 9">
            <a:extLst>
              <a:ext uri="{FF2B5EF4-FFF2-40B4-BE49-F238E27FC236}">
                <a16:creationId xmlns:a16="http://schemas.microsoft.com/office/drawing/2014/main" id="{086CB5D9-99F8-4547-84E8-82E14CE4EDD6}"/>
              </a:ext>
            </a:extLst>
          </p:cNvPr>
          <p:cNvGraphicFramePr>
            <a:graphicFrameLocks noGrp="1"/>
          </p:cNvGraphicFramePr>
          <p:nvPr>
            <p:ph idx="4294967295"/>
            <p:extLst>
              <p:ext uri="{D42A27DB-BD31-4B8C-83A1-F6EECF244321}">
                <p14:modId xmlns:p14="http://schemas.microsoft.com/office/powerpoint/2010/main" val="3757284936"/>
              </p:ext>
            </p:extLst>
          </p:nvPr>
        </p:nvGraphicFramePr>
        <p:xfrm>
          <a:off x="695400" y="1493785"/>
          <a:ext cx="8865984" cy="5029200"/>
        </p:xfrm>
        <a:graphic>
          <a:graphicData uri="http://schemas.openxmlformats.org/drawingml/2006/table">
            <a:tbl>
              <a:tblPr firstRow="1" bandRow="1">
                <a:tableStyleId>{5C22544A-7EE6-4342-B048-85BDC9FD1C3A}</a:tableStyleId>
              </a:tblPr>
              <a:tblGrid>
                <a:gridCol w="683454">
                  <a:extLst>
                    <a:ext uri="{9D8B030D-6E8A-4147-A177-3AD203B41FA5}">
                      <a16:colId xmlns:a16="http://schemas.microsoft.com/office/drawing/2014/main" val="3486719008"/>
                    </a:ext>
                  </a:extLst>
                </a:gridCol>
                <a:gridCol w="1849685">
                  <a:extLst>
                    <a:ext uri="{9D8B030D-6E8A-4147-A177-3AD203B41FA5}">
                      <a16:colId xmlns:a16="http://schemas.microsoft.com/office/drawing/2014/main" val="3303383529"/>
                    </a:ext>
                  </a:extLst>
                </a:gridCol>
                <a:gridCol w="1266569">
                  <a:extLst>
                    <a:ext uri="{9D8B030D-6E8A-4147-A177-3AD203B41FA5}">
                      <a16:colId xmlns:a16="http://schemas.microsoft.com/office/drawing/2014/main" val="1039761636"/>
                    </a:ext>
                  </a:extLst>
                </a:gridCol>
                <a:gridCol w="1266569">
                  <a:extLst>
                    <a:ext uri="{9D8B030D-6E8A-4147-A177-3AD203B41FA5}">
                      <a16:colId xmlns:a16="http://schemas.microsoft.com/office/drawing/2014/main" val="1146557383"/>
                    </a:ext>
                  </a:extLst>
                </a:gridCol>
                <a:gridCol w="1266569">
                  <a:extLst>
                    <a:ext uri="{9D8B030D-6E8A-4147-A177-3AD203B41FA5}">
                      <a16:colId xmlns:a16="http://schemas.microsoft.com/office/drawing/2014/main" val="310878502"/>
                    </a:ext>
                  </a:extLst>
                </a:gridCol>
                <a:gridCol w="1266569">
                  <a:extLst>
                    <a:ext uri="{9D8B030D-6E8A-4147-A177-3AD203B41FA5}">
                      <a16:colId xmlns:a16="http://schemas.microsoft.com/office/drawing/2014/main" val="2206446624"/>
                    </a:ext>
                  </a:extLst>
                </a:gridCol>
                <a:gridCol w="1266569">
                  <a:extLst>
                    <a:ext uri="{9D8B030D-6E8A-4147-A177-3AD203B41FA5}">
                      <a16:colId xmlns:a16="http://schemas.microsoft.com/office/drawing/2014/main" val="598938599"/>
                    </a:ext>
                  </a:extLst>
                </a:gridCol>
              </a:tblGrid>
              <a:tr h="370840">
                <a:tc gridSpan="7">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77379459"/>
                  </a:ext>
                </a:extLst>
              </a:tr>
              <a:tr h="370840">
                <a:tc gridSpan="7">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71947750"/>
                  </a:ext>
                </a:extLst>
              </a:tr>
              <a:tr h="370840">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70384053"/>
                  </a:ext>
                </a:extLst>
              </a:tr>
              <a:tr h="370840">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07408219"/>
                  </a:ext>
                </a:extLst>
              </a:tr>
              <a:tr h="370840">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6470038"/>
                  </a:ext>
                </a:extLst>
              </a:tr>
              <a:tr h="370840">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00107064"/>
                  </a:ext>
                </a:extLst>
              </a:tr>
              <a:tr h="370840">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65658295"/>
                  </a:ext>
                </a:extLst>
              </a:tr>
              <a:tr h="370840">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145008634"/>
                  </a:ext>
                </a:extLst>
              </a:tr>
              <a:tr h="370840">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28844645"/>
                  </a:ext>
                </a:extLst>
              </a:tr>
              <a:tr h="370840">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6891931"/>
                  </a:ext>
                </a:extLst>
              </a:tr>
              <a:tr h="370840">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2400" b="1" dirty="0">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9183996"/>
                  </a:ext>
                </a:extLst>
              </a:tr>
            </a:tbl>
          </a:graphicData>
        </a:graphic>
      </p:graphicFrame>
      <p:pic>
        <p:nvPicPr>
          <p:cNvPr id="6" name="图片 5">
            <a:extLst>
              <a:ext uri="{FF2B5EF4-FFF2-40B4-BE49-F238E27FC236}">
                <a16:creationId xmlns:a16="http://schemas.microsoft.com/office/drawing/2014/main" id="{C7042538-1A2C-135A-3703-F7133C4A7605}"/>
              </a:ext>
            </a:extLst>
          </p:cNvPr>
          <p:cNvPicPr>
            <a:picLocks noChangeAspect="1"/>
          </p:cNvPicPr>
          <p:nvPr/>
        </p:nvPicPr>
        <p:blipFill>
          <a:blip r:embed="rId2"/>
          <a:stretch>
            <a:fillRect/>
          </a:stretch>
        </p:blipFill>
        <p:spPr>
          <a:xfrm>
            <a:off x="695400" y="1723020"/>
            <a:ext cx="8436260" cy="4570729"/>
          </a:xfrm>
          <a:prstGeom prst="rect">
            <a:avLst/>
          </a:prstGeom>
        </p:spPr>
      </p:pic>
    </p:spTree>
    <p:extLst>
      <p:ext uri="{BB962C8B-B14F-4D97-AF65-F5344CB8AC3E}">
        <p14:creationId xmlns:p14="http://schemas.microsoft.com/office/powerpoint/2010/main" val="3298868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3782A-91FF-4C35-BB9A-B1F16C43698B}"/>
              </a:ext>
            </a:extLst>
          </p:cNvPr>
          <p:cNvSpPr>
            <a:spLocks noGrp="1"/>
          </p:cNvSpPr>
          <p:nvPr>
            <p:ph type="title"/>
          </p:nvPr>
        </p:nvSpPr>
        <p:spPr/>
        <p:txBody>
          <a:bodyPr/>
          <a:lstStyle/>
          <a:p>
            <a:r>
              <a:rPr lang="en-US" altLang="zh-CN" dirty="0"/>
              <a:t>CFS</a:t>
            </a:r>
            <a:r>
              <a:rPr lang="zh-CN" altLang="en-US" dirty="0"/>
              <a:t>调度策略</a:t>
            </a:r>
          </a:p>
        </p:txBody>
      </p:sp>
      <p:sp>
        <p:nvSpPr>
          <p:cNvPr id="5" name="内容占位符 4">
            <a:extLst>
              <a:ext uri="{FF2B5EF4-FFF2-40B4-BE49-F238E27FC236}">
                <a16:creationId xmlns:a16="http://schemas.microsoft.com/office/drawing/2014/main" id="{206EA09A-E977-4ABA-9403-16D1206EFF7A}"/>
              </a:ext>
            </a:extLst>
          </p:cNvPr>
          <p:cNvSpPr>
            <a:spLocks noGrp="1"/>
          </p:cNvSpPr>
          <p:nvPr>
            <p:ph idx="1"/>
          </p:nvPr>
        </p:nvSpPr>
        <p:spPr/>
        <p:txBody>
          <a:bodyPr>
            <a:normAutofit/>
          </a:bodyPr>
          <a:lstStyle/>
          <a:p>
            <a:r>
              <a:rPr lang="zh-CN" altLang="en-US" dirty="0"/>
              <a:t>计算进程分配的时间片</a:t>
            </a:r>
            <a:endParaRPr lang="en-US" altLang="zh-CN" dirty="0"/>
          </a:p>
          <a:p>
            <a:pPr lvl="1"/>
            <a:r>
              <a:rPr lang="zh-CN" altLang="en-US" dirty="0"/>
              <a:t>根据就绪进程的数量和最小粒度时间来确定</a:t>
            </a:r>
            <a:endParaRPr lang="en-US" altLang="zh-CN" dirty="0"/>
          </a:p>
          <a:p>
            <a:pPr lvl="1"/>
            <a:r>
              <a:rPr lang="zh-CN" altLang="en-US" dirty="0"/>
              <a:t>先确定调度时延。</a:t>
            </a:r>
            <a:endParaRPr lang="en-US" altLang="zh-CN" dirty="0"/>
          </a:p>
          <a:p>
            <a:pPr lvl="2"/>
            <a:r>
              <a:rPr lang="zh-CN" altLang="en-US" sz="2400" dirty="0"/>
              <a:t>如果就绪进程个数（</a:t>
            </a:r>
            <a:r>
              <a:rPr lang="en-US" altLang="zh-CN" sz="2400" dirty="0" err="1"/>
              <a:t>nr_running</a:t>
            </a:r>
            <a:r>
              <a:rPr lang="zh-CN" altLang="en-US" sz="2400" dirty="0"/>
              <a:t>）</a:t>
            </a:r>
            <a:r>
              <a:rPr lang="en-US" altLang="zh-CN" sz="2400" dirty="0"/>
              <a:t>&lt;=</a:t>
            </a:r>
            <a:r>
              <a:rPr lang="en-US" altLang="zh-CN" sz="2400" dirty="0" err="1"/>
              <a:t>sched_nr_latency</a:t>
            </a:r>
            <a:r>
              <a:rPr lang="zh-CN" altLang="en-US" sz="2400" dirty="0"/>
              <a:t>（默认值</a:t>
            </a:r>
            <a:r>
              <a:rPr lang="en-US" altLang="zh-CN" sz="2400" dirty="0"/>
              <a:t>8</a:t>
            </a:r>
            <a:r>
              <a:rPr lang="zh-CN" altLang="en-US" sz="2400" dirty="0"/>
              <a:t>），</a:t>
            </a:r>
            <a:br>
              <a:rPr lang="en-US" altLang="zh-CN" sz="2400" dirty="0"/>
            </a:br>
            <a:r>
              <a:rPr lang="zh-CN" altLang="en-US" sz="2400" dirty="0"/>
              <a:t>则调度时延</a:t>
            </a:r>
            <a:r>
              <a:rPr lang="en-US" altLang="zh-CN" sz="2400" dirty="0"/>
              <a:t>=6ms</a:t>
            </a:r>
          </a:p>
          <a:p>
            <a:pPr lvl="2"/>
            <a:r>
              <a:rPr lang="zh-CN" altLang="en-US" sz="2400" dirty="0"/>
              <a:t>否则，需要保证每个进程至少运行最小粒度时间</a:t>
            </a:r>
            <a:r>
              <a:rPr lang="en-US" altLang="zh-CN" sz="2400" dirty="0" err="1"/>
              <a:t>sysctl_sched_min_granularity</a:t>
            </a:r>
            <a:r>
              <a:rPr lang="zh-CN" altLang="en-US" sz="2400" dirty="0"/>
              <a:t>（缺省值</a:t>
            </a:r>
            <a:r>
              <a:rPr lang="en-US" altLang="zh-CN" sz="2400" dirty="0"/>
              <a:t>0.75ms</a:t>
            </a:r>
            <a:r>
              <a:rPr lang="zh-CN" altLang="en-US" sz="2400" dirty="0"/>
              <a:t>），</a:t>
            </a:r>
            <a:br>
              <a:rPr lang="en-US" altLang="zh-CN" sz="2400" dirty="0"/>
            </a:br>
            <a:r>
              <a:rPr lang="zh-CN" altLang="en-US" sz="2400" dirty="0"/>
              <a:t>调度时延</a:t>
            </a:r>
            <a:r>
              <a:rPr lang="en-US" altLang="zh-CN" sz="2400" dirty="0"/>
              <a:t>=</a:t>
            </a:r>
            <a:r>
              <a:rPr lang="zh-CN" altLang="en-US" sz="2400" dirty="0"/>
              <a:t>就绪进程个数*</a:t>
            </a:r>
            <a:r>
              <a:rPr lang="en-US" altLang="zh-CN" sz="2400" dirty="0"/>
              <a:t> </a:t>
            </a:r>
            <a:r>
              <a:rPr lang="en-US" altLang="zh-CN" sz="2400" dirty="0" err="1"/>
              <a:t>sysctl_sched_min_granularity</a:t>
            </a:r>
            <a:endParaRPr lang="en-US" altLang="zh-CN" sz="2400" dirty="0"/>
          </a:p>
          <a:p>
            <a:pPr lvl="1"/>
            <a:endParaRPr lang="zh-CN" altLang="en-US" dirty="0"/>
          </a:p>
        </p:txBody>
      </p:sp>
      <p:sp>
        <p:nvSpPr>
          <p:cNvPr id="4" name="灯片编号占位符 3">
            <a:extLst>
              <a:ext uri="{FF2B5EF4-FFF2-40B4-BE49-F238E27FC236}">
                <a16:creationId xmlns:a16="http://schemas.microsoft.com/office/drawing/2014/main" id="{498B1925-8F1B-434A-8C40-E4FB2DA2F5C1}"/>
              </a:ext>
            </a:extLst>
          </p:cNvPr>
          <p:cNvSpPr>
            <a:spLocks noGrp="1"/>
          </p:cNvSpPr>
          <p:nvPr>
            <p:ph type="sldNum" sz="quarter" idx="10"/>
          </p:nvPr>
        </p:nvSpPr>
        <p:spPr/>
        <p:txBody>
          <a:bodyPr/>
          <a:lstStyle/>
          <a:p>
            <a:fld id="{E66D2CC7-F4CF-4117-A897-807AC786776F}" type="slidenum">
              <a:rPr lang="en-US" altLang="zh-CN" smtClean="0"/>
              <a:pPr/>
              <a:t>93</a:t>
            </a:fld>
            <a:endParaRPr lang="en-US" altLang="zh-CN" dirty="0"/>
          </a:p>
        </p:txBody>
      </p:sp>
    </p:spTree>
    <p:extLst>
      <p:ext uri="{BB962C8B-B14F-4D97-AF65-F5344CB8AC3E}">
        <p14:creationId xmlns:p14="http://schemas.microsoft.com/office/powerpoint/2010/main" val="3458300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wipe(left)">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wipe(left)">
                                      <p:cBhvr>
                                        <p:cTn id="18" dur="500"/>
                                        <p:tgtEl>
                                          <p:spTgt spid="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wipe(left)">
                                      <p:cBhvr>
                                        <p:cTn id="21"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63782A-91FF-4C35-BB9A-B1F16C43698B}"/>
              </a:ext>
            </a:extLst>
          </p:cNvPr>
          <p:cNvSpPr>
            <a:spLocks noGrp="1"/>
          </p:cNvSpPr>
          <p:nvPr>
            <p:ph type="title"/>
          </p:nvPr>
        </p:nvSpPr>
        <p:spPr/>
        <p:txBody>
          <a:bodyPr/>
          <a:lstStyle/>
          <a:p>
            <a:r>
              <a:rPr lang="en-US" altLang="zh-CN" dirty="0"/>
              <a:t>CFS</a:t>
            </a:r>
            <a:r>
              <a:rPr lang="zh-CN" altLang="en-US" dirty="0"/>
              <a:t>调度策略</a:t>
            </a:r>
          </a:p>
        </p:txBody>
      </p:sp>
      <p:pic>
        <p:nvPicPr>
          <p:cNvPr id="5" name="内容占位符 4">
            <a:extLst>
              <a:ext uri="{FF2B5EF4-FFF2-40B4-BE49-F238E27FC236}">
                <a16:creationId xmlns:a16="http://schemas.microsoft.com/office/drawing/2014/main" id="{0C625129-EC94-32EE-8C6F-DFA101012252}"/>
              </a:ext>
            </a:extLst>
          </p:cNvPr>
          <p:cNvPicPr>
            <a:picLocks noGrp="1" noChangeAspect="1"/>
          </p:cNvPicPr>
          <p:nvPr>
            <p:ph idx="1"/>
          </p:nvPr>
        </p:nvPicPr>
        <p:blipFill>
          <a:blip r:embed="rId2"/>
          <a:stretch>
            <a:fillRect/>
          </a:stretch>
        </p:blipFill>
        <p:spPr>
          <a:xfrm>
            <a:off x="396000" y="1116000"/>
            <a:ext cx="11445875" cy="4095920"/>
          </a:xfrm>
        </p:spPr>
      </p:pic>
      <p:sp>
        <p:nvSpPr>
          <p:cNvPr id="4" name="灯片编号占位符 3">
            <a:extLst>
              <a:ext uri="{FF2B5EF4-FFF2-40B4-BE49-F238E27FC236}">
                <a16:creationId xmlns:a16="http://schemas.microsoft.com/office/drawing/2014/main" id="{498B1925-8F1B-434A-8C40-E4FB2DA2F5C1}"/>
              </a:ext>
            </a:extLst>
          </p:cNvPr>
          <p:cNvSpPr>
            <a:spLocks noGrp="1"/>
          </p:cNvSpPr>
          <p:nvPr>
            <p:ph type="sldNum" sz="quarter" idx="10"/>
          </p:nvPr>
        </p:nvSpPr>
        <p:spPr/>
        <p:txBody>
          <a:bodyPr/>
          <a:lstStyle/>
          <a:p>
            <a:fld id="{E66D2CC7-F4CF-4117-A897-807AC786776F}" type="slidenum">
              <a:rPr lang="en-US" altLang="zh-CN" smtClean="0"/>
              <a:pPr/>
              <a:t>94</a:t>
            </a:fld>
            <a:endParaRPr lang="en-US" altLang="zh-CN" dirty="0"/>
          </a:p>
        </p:txBody>
      </p:sp>
    </p:spTree>
    <p:extLst>
      <p:ext uri="{BB962C8B-B14F-4D97-AF65-F5344CB8AC3E}">
        <p14:creationId xmlns:p14="http://schemas.microsoft.com/office/powerpoint/2010/main" val="76462260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52F8D7-D07A-4BD8-A0F7-BF6126814A21}"/>
              </a:ext>
            </a:extLst>
          </p:cNvPr>
          <p:cNvSpPr>
            <a:spLocks noGrp="1"/>
          </p:cNvSpPr>
          <p:nvPr>
            <p:ph type="title"/>
          </p:nvPr>
        </p:nvSpPr>
        <p:spPr/>
        <p:txBody>
          <a:bodyPr/>
          <a:lstStyle/>
          <a:p>
            <a:r>
              <a:rPr lang="en-US" altLang="zh-CN" dirty="0"/>
              <a:t>CFS</a:t>
            </a:r>
            <a:r>
              <a:rPr lang="zh-CN" altLang="en-US" dirty="0"/>
              <a:t>调度策略</a:t>
            </a:r>
          </a:p>
        </p:txBody>
      </p:sp>
      <p:sp>
        <p:nvSpPr>
          <p:cNvPr id="3" name="内容占位符 2">
            <a:extLst>
              <a:ext uri="{FF2B5EF4-FFF2-40B4-BE49-F238E27FC236}">
                <a16:creationId xmlns:a16="http://schemas.microsoft.com/office/drawing/2014/main" id="{D4533864-C84D-4A57-B4DF-61A8EBEFC0BF}"/>
              </a:ext>
            </a:extLst>
          </p:cNvPr>
          <p:cNvSpPr>
            <a:spLocks noGrp="1"/>
          </p:cNvSpPr>
          <p:nvPr>
            <p:ph idx="1"/>
          </p:nvPr>
        </p:nvSpPr>
        <p:spPr/>
        <p:txBody>
          <a:bodyPr/>
          <a:lstStyle/>
          <a:p>
            <a:r>
              <a:rPr lang="zh-CN" altLang="en-US" dirty="0"/>
              <a:t>计算进程分配的时间片</a:t>
            </a:r>
            <a:endParaRPr lang="en-US" altLang="zh-CN" dirty="0"/>
          </a:p>
          <a:p>
            <a:pPr lvl="1"/>
            <a:r>
              <a:rPr lang="zh-CN" altLang="en-US" dirty="0"/>
              <a:t>计算进程分配的实际运行时间</a:t>
            </a:r>
            <a:r>
              <a:rPr lang="en-US" altLang="zh-CN" dirty="0"/>
              <a:t>Wi</a:t>
            </a:r>
            <a:r>
              <a:rPr lang="zh-CN" altLang="en-US" dirty="0"/>
              <a:t>：</a:t>
            </a:r>
            <a:endParaRPr lang="en-US" altLang="zh-CN" dirty="0"/>
          </a:p>
          <a:p>
            <a:pPr lvl="2"/>
            <a:endParaRPr lang="en-US" altLang="zh-CN" dirty="0"/>
          </a:p>
          <a:p>
            <a:pPr lvl="2"/>
            <a:endParaRPr lang="en-US" altLang="zh-CN" dirty="0"/>
          </a:p>
          <a:p>
            <a:pPr lvl="1"/>
            <a:r>
              <a:rPr lang="zh-CN" altLang="en-US" dirty="0"/>
              <a:t>计算进程的虚拟运行时间</a:t>
            </a:r>
            <a:r>
              <a:rPr lang="en-US" altLang="zh-CN" dirty="0"/>
              <a:t>Vi:</a:t>
            </a:r>
          </a:p>
          <a:p>
            <a:pPr lvl="2"/>
            <a:endParaRPr lang="en-US" altLang="zh-CN" dirty="0"/>
          </a:p>
          <a:p>
            <a:pPr lvl="2"/>
            <a:endParaRPr lang="en-US" altLang="zh-CN" dirty="0"/>
          </a:p>
          <a:p>
            <a:pPr lvl="2"/>
            <a:r>
              <a:rPr lang="zh-CN" altLang="en-US" dirty="0">
                <a:sym typeface="Symbol" panose="05050102010706020507" pitchFamily="18" charset="2"/>
              </a:rPr>
              <a:t></a:t>
            </a:r>
            <a:r>
              <a:rPr lang="en-US" altLang="zh-CN" baseline="-25000" dirty="0">
                <a:sym typeface="Symbol" panose="05050102010706020507" pitchFamily="18" charset="2"/>
              </a:rPr>
              <a:t>nice0 </a:t>
            </a:r>
            <a:r>
              <a:rPr lang="zh-CN" altLang="en-US" dirty="0"/>
              <a:t>表示</a:t>
            </a:r>
            <a:r>
              <a:rPr lang="en-US" altLang="zh-CN" dirty="0"/>
              <a:t>nice</a:t>
            </a:r>
            <a:r>
              <a:rPr lang="zh-CN" altLang="en-US" dirty="0"/>
              <a:t>值为</a:t>
            </a:r>
            <a:r>
              <a:rPr lang="en-US" altLang="zh-CN" dirty="0"/>
              <a:t>0</a:t>
            </a:r>
            <a:r>
              <a:rPr lang="zh-CN" altLang="en-US" dirty="0"/>
              <a:t>时的权重</a:t>
            </a:r>
            <a:endParaRPr lang="en-US" altLang="zh-CN" dirty="0"/>
          </a:p>
          <a:p>
            <a:r>
              <a:rPr lang="zh-CN" altLang="en-US" dirty="0"/>
              <a:t>将进程按照虚拟运行时间从小到大排序，每次调度选择虚拟运行时间最小的进程。</a:t>
            </a:r>
          </a:p>
        </p:txBody>
      </p:sp>
      <p:sp>
        <p:nvSpPr>
          <p:cNvPr id="4" name="灯片编号占位符 3">
            <a:extLst>
              <a:ext uri="{FF2B5EF4-FFF2-40B4-BE49-F238E27FC236}">
                <a16:creationId xmlns:a16="http://schemas.microsoft.com/office/drawing/2014/main" id="{03836047-4233-4375-8CA1-23F576A4F512}"/>
              </a:ext>
            </a:extLst>
          </p:cNvPr>
          <p:cNvSpPr>
            <a:spLocks noGrp="1"/>
          </p:cNvSpPr>
          <p:nvPr>
            <p:ph type="sldNum" sz="quarter" idx="10"/>
          </p:nvPr>
        </p:nvSpPr>
        <p:spPr/>
        <p:txBody>
          <a:bodyPr/>
          <a:lstStyle/>
          <a:p>
            <a:fld id="{E66D2CC7-F4CF-4117-A897-807AC786776F}" type="slidenum">
              <a:rPr lang="en-US" altLang="zh-CN" smtClean="0"/>
              <a:pPr/>
              <a:t>95</a:t>
            </a:fld>
            <a:endParaRPr lang="en-US" altLang="zh-CN" dirty="0"/>
          </a:p>
        </p:txBody>
      </p:sp>
      <p:pic>
        <p:nvPicPr>
          <p:cNvPr id="7" name="图片 6">
            <a:extLst>
              <a:ext uri="{FF2B5EF4-FFF2-40B4-BE49-F238E27FC236}">
                <a16:creationId xmlns:a16="http://schemas.microsoft.com/office/drawing/2014/main" id="{B4847C0A-2FAB-47E3-B400-C9563D2A575A}"/>
              </a:ext>
            </a:extLst>
          </p:cNvPr>
          <p:cNvPicPr>
            <a:picLocks noChangeAspect="1"/>
          </p:cNvPicPr>
          <p:nvPr/>
        </p:nvPicPr>
        <p:blipFill>
          <a:blip r:embed="rId2"/>
          <a:stretch>
            <a:fillRect/>
          </a:stretch>
        </p:blipFill>
        <p:spPr>
          <a:xfrm>
            <a:off x="2990657" y="2123855"/>
            <a:ext cx="3290484" cy="504000"/>
          </a:xfrm>
          <a:prstGeom prst="rect">
            <a:avLst/>
          </a:prstGeom>
        </p:spPr>
      </p:pic>
      <p:pic>
        <p:nvPicPr>
          <p:cNvPr id="9" name="图片 8">
            <a:extLst>
              <a:ext uri="{FF2B5EF4-FFF2-40B4-BE49-F238E27FC236}">
                <a16:creationId xmlns:a16="http://schemas.microsoft.com/office/drawing/2014/main" id="{7F2CA2FB-B103-49C8-B833-8AD8229BD7F0}"/>
              </a:ext>
            </a:extLst>
          </p:cNvPr>
          <p:cNvPicPr>
            <a:picLocks noChangeAspect="1"/>
          </p:cNvPicPr>
          <p:nvPr/>
        </p:nvPicPr>
        <p:blipFill>
          <a:blip r:embed="rId3"/>
          <a:stretch>
            <a:fillRect/>
          </a:stretch>
        </p:blipFill>
        <p:spPr>
          <a:xfrm>
            <a:off x="2990658" y="3240035"/>
            <a:ext cx="2429280" cy="504000"/>
          </a:xfrm>
          <a:prstGeom prst="rect">
            <a:avLst/>
          </a:prstGeom>
        </p:spPr>
      </p:pic>
    </p:spTree>
    <p:extLst>
      <p:ext uri="{BB962C8B-B14F-4D97-AF65-F5344CB8AC3E}">
        <p14:creationId xmlns:p14="http://schemas.microsoft.com/office/powerpoint/2010/main" val="2533421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wipe(left)">
                                      <p:cBhvr>
                                        <p:cTn id="16" dur="500"/>
                                        <p:tgtEl>
                                          <p:spTgt spid="3">
                                            <p:txEl>
                                              <p:pRg st="4" end="4"/>
                                            </p:txEl>
                                          </p:spTgt>
                                        </p:tgtEl>
                                      </p:cBhvr>
                                    </p:animEffect>
                                  </p:childTnLst>
                                </p:cTn>
                              </p:par>
                              <p:par>
                                <p:cTn id="17" presetID="22" presetClass="entr" presetSubtype="8"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left)">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wipe(left)">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71D58B-9E14-46A4-8FB1-80C52645E26A}"/>
              </a:ext>
            </a:extLst>
          </p:cNvPr>
          <p:cNvSpPr>
            <a:spLocks noGrp="1"/>
          </p:cNvSpPr>
          <p:nvPr>
            <p:ph sz="half" idx="1"/>
          </p:nvPr>
        </p:nvSpPr>
        <p:spPr/>
        <p:txBody>
          <a:bodyPr/>
          <a:lstStyle/>
          <a:p>
            <a:r>
              <a:rPr lang="en-US" altLang="zh-CN" dirty="0" err="1"/>
              <a:t>openEuler</a:t>
            </a:r>
            <a:r>
              <a:rPr lang="zh-CN" altLang="en-US" dirty="0"/>
              <a:t>发生调度的情况</a:t>
            </a:r>
            <a:endParaRPr lang="en-US" altLang="zh-CN" dirty="0"/>
          </a:p>
          <a:p>
            <a:pPr lvl="1"/>
            <a:r>
              <a:rPr lang="zh-CN" altLang="en-US" dirty="0"/>
              <a:t>主动调度：运行中的进程调度</a:t>
            </a:r>
            <a:r>
              <a:rPr lang="en-US" altLang="zh-CN" dirty="0" err="1"/>
              <a:t>sched_yield</a:t>
            </a:r>
            <a:r>
              <a:rPr lang="en-US" altLang="zh-CN" dirty="0"/>
              <a:t>()</a:t>
            </a:r>
            <a:r>
              <a:rPr lang="zh-CN" altLang="en-US" dirty="0"/>
              <a:t>或者</a:t>
            </a:r>
            <a:r>
              <a:rPr lang="en-US" altLang="zh-CN" dirty="0"/>
              <a:t>schedule()</a:t>
            </a:r>
            <a:r>
              <a:rPr lang="zh-CN" altLang="en-US" dirty="0"/>
              <a:t>主动让出</a:t>
            </a:r>
            <a:r>
              <a:rPr lang="en-US" altLang="zh-CN" dirty="0"/>
              <a:t>CPU</a:t>
            </a:r>
            <a:r>
              <a:rPr lang="zh-CN" altLang="en-US" dirty="0"/>
              <a:t>。</a:t>
            </a:r>
            <a:endParaRPr lang="en-US" altLang="zh-CN" dirty="0"/>
          </a:p>
          <a:p>
            <a:pPr lvl="1"/>
            <a:r>
              <a:rPr lang="zh-CN" altLang="en-US" dirty="0"/>
              <a:t>周期性调度：</a:t>
            </a:r>
            <a:r>
              <a:rPr lang="en-US" altLang="zh-CN" dirty="0"/>
              <a:t>OS</a:t>
            </a:r>
            <a:r>
              <a:rPr lang="zh-CN" altLang="en-US" dirty="0"/>
              <a:t>强迫当前进程让出</a:t>
            </a:r>
            <a:r>
              <a:rPr lang="en-US" altLang="zh-CN" dirty="0"/>
              <a:t>CPU</a:t>
            </a:r>
            <a:r>
              <a:rPr lang="zh-CN" altLang="en-US" dirty="0"/>
              <a:t>。</a:t>
            </a:r>
            <a:endParaRPr lang="en-US" altLang="zh-CN" dirty="0"/>
          </a:p>
          <a:p>
            <a:pPr lvl="1"/>
            <a:r>
              <a:rPr lang="zh-CN" altLang="en-US" dirty="0"/>
              <a:t>唤醒阻塞的进程：被唤醒的而进程可能抢占当前进程。</a:t>
            </a:r>
            <a:endParaRPr lang="en-US" altLang="zh-CN" dirty="0"/>
          </a:p>
          <a:p>
            <a:pPr lvl="1"/>
            <a:r>
              <a:rPr lang="zh-CN" altLang="en-US" dirty="0"/>
              <a:t>创建新进程：新进程可能会抢占当前进程。</a:t>
            </a:r>
            <a:endParaRPr lang="en-US" altLang="zh-CN" dirty="0"/>
          </a:p>
        </p:txBody>
      </p:sp>
      <p:sp>
        <p:nvSpPr>
          <p:cNvPr id="2" name="标题 1">
            <a:extLst>
              <a:ext uri="{FF2B5EF4-FFF2-40B4-BE49-F238E27FC236}">
                <a16:creationId xmlns:a16="http://schemas.microsoft.com/office/drawing/2014/main" id="{9DA27663-A2D2-4A82-B14A-43ED915AF6FC}"/>
              </a:ext>
            </a:extLst>
          </p:cNvPr>
          <p:cNvSpPr>
            <a:spLocks noGrp="1"/>
          </p:cNvSpPr>
          <p:nvPr>
            <p:ph type="title"/>
          </p:nvPr>
        </p:nvSpPr>
        <p:spPr/>
        <p:txBody>
          <a:bodyPr/>
          <a:lstStyle/>
          <a:p>
            <a:r>
              <a:rPr lang="zh-CN" altLang="en-US" dirty="0"/>
              <a:t>调度过程</a:t>
            </a:r>
          </a:p>
        </p:txBody>
      </p:sp>
      <p:pic>
        <p:nvPicPr>
          <p:cNvPr id="9" name="图片 8">
            <a:extLst>
              <a:ext uri="{FF2B5EF4-FFF2-40B4-BE49-F238E27FC236}">
                <a16:creationId xmlns:a16="http://schemas.microsoft.com/office/drawing/2014/main" id="{7085C136-F291-E95C-BED9-E369D7B88273}"/>
              </a:ext>
            </a:extLst>
          </p:cNvPr>
          <p:cNvPicPr>
            <a:picLocks noChangeAspect="1"/>
          </p:cNvPicPr>
          <p:nvPr/>
        </p:nvPicPr>
        <p:blipFill>
          <a:blip r:embed="rId2"/>
          <a:stretch>
            <a:fillRect/>
          </a:stretch>
        </p:blipFill>
        <p:spPr>
          <a:xfrm>
            <a:off x="396000" y="3937824"/>
            <a:ext cx="11520000" cy="2491712"/>
          </a:xfrm>
          <a:prstGeom prst="rect">
            <a:avLst/>
          </a:prstGeom>
        </p:spPr>
      </p:pic>
      <p:sp>
        <p:nvSpPr>
          <p:cNvPr id="5" name="灯片编号占位符 3">
            <a:extLst>
              <a:ext uri="{FF2B5EF4-FFF2-40B4-BE49-F238E27FC236}">
                <a16:creationId xmlns:a16="http://schemas.microsoft.com/office/drawing/2014/main" id="{F7C6E916-6D14-883A-1094-7353F9950B77}"/>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96</a:t>
            </a:fld>
            <a:endParaRPr lang="en-US" altLang="zh-CN" dirty="0"/>
          </a:p>
        </p:txBody>
      </p:sp>
    </p:spTree>
    <p:extLst>
      <p:ext uri="{BB962C8B-B14F-4D97-AF65-F5344CB8AC3E}">
        <p14:creationId xmlns:p14="http://schemas.microsoft.com/office/powerpoint/2010/main" val="7504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ipe(left)">
                                      <p:cBhvr>
                                        <p:cTn id="16" dur="500"/>
                                        <p:tgtEl>
                                          <p:spTgt spid="3">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left)">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2BEA9-0FD7-4CEA-B435-30A97851D6E4}"/>
              </a:ext>
            </a:extLst>
          </p:cNvPr>
          <p:cNvSpPr>
            <a:spLocks noGrp="1"/>
          </p:cNvSpPr>
          <p:nvPr>
            <p:ph type="title"/>
          </p:nvPr>
        </p:nvSpPr>
        <p:spPr/>
        <p:txBody>
          <a:bodyPr/>
          <a:lstStyle/>
          <a:p>
            <a:r>
              <a:rPr lang="zh-CN" altLang="en-US" dirty="0"/>
              <a:t>调度过程</a:t>
            </a:r>
          </a:p>
        </p:txBody>
      </p:sp>
      <p:sp>
        <p:nvSpPr>
          <p:cNvPr id="3" name="内容占位符 2">
            <a:extLst>
              <a:ext uri="{FF2B5EF4-FFF2-40B4-BE49-F238E27FC236}">
                <a16:creationId xmlns:a16="http://schemas.microsoft.com/office/drawing/2014/main" id="{36257237-9A94-4A1A-B3F8-92F3973D8658}"/>
              </a:ext>
            </a:extLst>
          </p:cNvPr>
          <p:cNvSpPr>
            <a:spLocks noGrp="1"/>
          </p:cNvSpPr>
          <p:nvPr>
            <p:ph idx="1"/>
          </p:nvPr>
        </p:nvSpPr>
        <p:spPr/>
        <p:txBody>
          <a:bodyPr/>
          <a:lstStyle/>
          <a:p>
            <a:r>
              <a:rPr lang="en-US" altLang="zh-CN" dirty="0" err="1"/>
              <a:t>pick_next_task</a:t>
            </a:r>
            <a:r>
              <a:rPr lang="en-US" altLang="zh-CN" dirty="0"/>
              <a:t>()</a:t>
            </a:r>
          </a:p>
          <a:p>
            <a:pPr lvl="1"/>
            <a:r>
              <a:rPr lang="zh-CN" altLang="en-US" dirty="0"/>
              <a:t>如果当权</a:t>
            </a:r>
            <a:r>
              <a:rPr lang="en-US" altLang="zh-CN" dirty="0"/>
              <a:t>CPU</a:t>
            </a:r>
            <a:r>
              <a:rPr lang="zh-CN" altLang="en-US" dirty="0"/>
              <a:t>的调度队列上的进程数量等于</a:t>
            </a:r>
            <a:r>
              <a:rPr lang="en-US" altLang="zh-CN" dirty="0"/>
              <a:t>CFS</a:t>
            </a:r>
            <a:r>
              <a:rPr lang="zh-CN" altLang="en-US" dirty="0"/>
              <a:t>调度队列上的就绪进程数量，则让</a:t>
            </a:r>
            <a:r>
              <a:rPr lang="en-US" altLang="zh-CN" dirty="0"/>
              <a:t>CFS</a:t>
            </a:r>
            <a:r>
              <a:rPr lang="zh-CN" altLang="en-US" dirty="0"/>
              <a:t>调度类从</a:t>
            </a:r>
            <a:r>
              <a:rPr lang="en-US" altLang="zh-CN" dirty="0"/>
              <a:t>CFS</a:t>
            </a:r>
            <a:r>
              <a:rPr lang="zh-CN" altLang="en-US" dirty="0"/>
              <a:t>调度队列中选择下一个要运行的进程。</a:t>
            </a:r>
            <a:endParaRPr lang="en-US" altLang="zh-CN" dirty="0"/>
          </a:p>
          <a:p>
            <a:pPr lvl="1"/>
            <a:r>
              <a:rPr lang="zh-CN" altLang="en-US" dirty="0"/>
              <a:t>否则，</a:t>
            </a:r>
            <a:r>
              <a:rPr lang="en-US" altLang="zh-CN" dirty="0" err="1"/>
              <a:t>for_each_class</a:t>
            </a:r>
            <a:r>
              <a:rPr lang="en-US" altLang="zh-CN" dirty="0"/>
              <a:t>()</a:t>
            </a:r>
            <a:r>
              <a:rPr lang="zh-CN" altLang="en-US" dirty="0"/>
              <a:t>按照优先级顺序依次调用每个调度类实现的函数</a:t>
            </a:r>
            <a:r>
              <a:rPr lang="en-US" altLang="zh-CN" dirty="0" err="1"/>
              <a:t>pick_next_task</a:t>
            </a:r>
            <a:r>
              <a:rPr lang="en-US" altLang="zh-CN" dirty="0"/>
              <a:t>()</a:t>
            </a:r>
          </a:p>
          <a:p>
            <a:pPr lvl="2"/>
            <a:r>
              <a:rPr lang="zh-CN" altLang="en-US" dirty="0"/>
              <a:t>在某个</a:t>
            </a:r>
            <a:r>
              <a:rPr lang="en-US" altLang="zh-CN" dirty="0" err="1"/>
              <a:t>pick_next_task</a:t>
            </a:r>
            <a:r>
              <a:rPr lang="en-US" altLang="zh-CN" dirty="0"/>
              <a:t>()</a:t>
            </a:r>
            <a:r>
              <a:rPr lang="zh-CN" altLang="en-US" dirty="0"/>
              <a:t>找到需要调度的进程之后，直接返回被窜则的进程，不再调用其他调度类实现的函数</a:t>
            </a:r>
            <a:r>
              <a:rPr lang="en-US" altLang="zh-CN" dirty="0" err="1"/>
              <a:t>pick_next_task</a:t>
            </a:r>
            <a:r>
              <a:rPr lang="en-US" altLang="zh-CN" dirty="0"/>
              <a:t>()</a:t>
            </a:r>
            <a:r>
              <a:rPr lang="zh-CN" altLang="en-US" dirty="0"/>
              <a:t>。</a:t>
            </a:r>
            <a:endParaRPr lang="en-US" altLang="zh-CN" dirty="0"/>
          </a:p>
        </p:txBody>
      </p:sp>
      <p:sp>
        <p:nvSpPr>
          <p:cNvPr id="5" name="灯片编号占位符 3">
            <a:extLst>
              <a:ext uri="{FF2B5EF4-FFF2-40B4-BE49-F238E27FC236}">
                <a16:creationId xmlns:a16="http://schemas.microsoft.com/office/drawing/2014/main" id="{AFB5FA2F-8797-F752-18DA-8B5F42C0AF79}"/>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97</a:t>
            </a:fld>
            <a:endParaRPr lang="en-US" altLang="zh-CN" dirty="0"/>
          </a:p>
        </p:txBody>
      </p:sp>
    </p:spTree>
    <p:extLst>
      <p:ext uri="{BB962C8B-B14F-4D97-AF65-F5344CB8AC3E}">
        <p14:creationId xmlns:p14="http://schemas.microsoft.com/office/powerpoint/2010/main" val="296357539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C2BEA9-0FD7-4CEA-B435-30A97851D6E4}"/>
              </a:ext>
            </a:extLst>
          </p:cNvPr>
          <p:cNvSpPr>
            <a:spLocks noGrp="1"/>
          </p:cNvSpPr>
          <p:nvPr>
            <p:ph type="title"/>
          </p:nvPr>
        </p:nvSpPr>
        <p:spPr/>
        <p:txBody>
          <a:bodyPr/>
          <a:lstStyle/>
          <a:p>
            <a:r>
              <a:rPr lang="zh-CN" altLang="en-US" dirty="0"/>
              <a:t>调度过程</a:t>
            </a:r>
          </a:p>
        </p:txBody>
      </p:sp>
      <p:sp>
        <p:nvSpPr>
          <p:cNvPr id="3" name="内容占位符 2">
            <a:extLst>
              <a:ext uri="{FF2B5EF4-FFF2-40B4-BE49-F238E27FC236}">
                <a16:creationId xmlns:a16="http://schemas.microsoft.com/office/drawing/2014/main" id="{36257237-9A94-4A1A-B3F8-92F3973D8658}"/>
              </a:ext>
            </a:extLst>
          </p:cNvPr>
          <p:cNvSpPr>
            <a:spLocks noGrp="1"/>
          </p:cNvSpPr>
          <p:nvPr>
            <p:ph idx="1"/>
          </p:nvPr>
        </p:nvSpPr>
        <p:spPr/>
        <p:txBody>
          <a:bodyPr/>
          <a:lstStyle/>
          <a:p>
            <a:r>
              <a:rPr lang="en-US" altLang="zh-CN" dirty="0"/>
              <a:t>CFS</a:t>
            </a:r>
            <a:r>
              <a:rPr lang="zh-CN" altLang="en-US" dirty="0"/>
              <a:t>选择进程</a:t>
            </a:r>
            <a:r>
              <a:rPr lang="en-US" altLang="zh-CN" dirty="0" err="1"/>
              <a:t>pick_next_task_fair</a:t>
            </a:r>
            <a:r>
              <a:rPr lang="en-US" altLang="zh-CN" dirty="0"/>
              <a:t>()</a:t>
            </a:r>
          </a:p>
          <a:p>
            <a:pPr lvl="1"/>
            <a:r>
              <a:rPr lang="en-US" altLang="zh-CN" dirty="0"/>
              <a:t>CFS</a:t>
            </a:r>
            <a:r>
              <a:rPr lang="zh-CN" altLang="en-US" dirty="0"/>
              <a:t>调度类的调度队列使用结构体</a:t>
            </a:r>
            <a:r>
              <a:rPr lang="en-US" altLang="zh-CN" dirty="0" err="1"/>
              <a:t>cfs_rq</a:t>
            </a:r>
            <a:r>
              <a:rPr lang="zh-CN" altLang="en-US" dirty="0"/>
              <a:t>表示</a:t>
            </a:r>
            <a:endParaRPr lang="en-US" altLang="zh-CN" dirty="0"/>
          </a:p>
          <a:p>
            <a:pPr lvl="1"/>
            <a:endParaRPr lang="en-US" altLang="zh-CN" dirty="0"/>
          </a:p>
          <a:p>
            <a:pPr lvl="1"/>
            <a:endParaRPr lang="en-US" altLang="zh-CN" dirty="0"/>
          </a:p>
          <a:p>
            <a:pPr lvl="1"/>
            <a:endParaRPr lang="en-US" altLang="zh-CN" dirty="0"/>
          </a:p>
          <a:p>
            <a:pPr lvl="1"/>
            <a:endParaRPr lang="en-US" altLang="zh-CN" dirty="0"/>
          </a:p>
          <a:p>
            <a:pPr lvl="2"/>
            <a:endParaRPr lang="en-US" altLang="zh-CN" dirty="0"/>
          </a:p>
          <a:p>
            <a:pPr lvl="2"/>
            <a:endParaRPr lang="en-US" altLang="zh-CN" dirty="0"/>
          </a:p>
          <a:p>
            <a:pPr lvl="1"/>
            <a:r>
              <a:rPr lang="zh-CN" altLang="en-US" dirty="0"/>
              <a:t>结构体</a:t>
            </a:r>
            <a:r>
              <a:rPr lang="en-US" altLang="zh-CN" dirty="0" err="1"/>
              <a:t>rb_root_cached</a:t>
            </a:r>
            <a:r>
              <a:rPr lang="zh-CN" altLang="en-US" dirty="0"/>
              <a:t>：</a:t>
            </a:r>
          </a:p>
        </p:txBody>
      </p:sp>
      <p:pic>
        <p:nvPicPr>
          <p:cNvPr id="8" name="图片 7">
            <a:extLst>
              <a:ext uri="{FF2B5EF4-FFF2-40B4-BE49-F238E27FC236}">
                <a16:creationId xmlns:a16="http://schemas.microsoft.com/office/drawing/2014/main" id="{D1F18A42-41A0-B540-B319-F78CD49A995F}"/>
              </a:ext>
            </a:extLst>
          </p:cNvPr>
          <p:cNvPicPr>
            <a:picLocks noChangeAspect="1"/>
          </p:cNvPicPr>
          <p:nvPr/>
        </p:nvPicPr>
        <p:blipFill>
          <a:blip r:embed="rId2"/>
          <a:stretch>
            <a:fillRect/>
          </a:stretch>
        </p:blipFill>
        <p:spPr>
          <a:xfrm>
            <a:off x="920425" y="2066807"/>
            <a:ext cx="8541715" cy="2356335"/>
          </a:xfrm>
          <a:prstGeom prst="rect">
            <a:avLst/>
          </a:prstGeom>
        </p:spPr>
      </p:pic>
      <p:pic>
        <p:nvPicPr>
          <p:cNvPr id="10" name="图片 9">
            <a:extLst>
              <a:ext uri="{FF2B5EF4-FFF2-40B4-BE49-F238E27FC236}">
                <a16:creationId xmlns:a16="http://schemas.microsoft.com/office/drawing/2014/main" id="{6D3A634B-52B1-FB22-665D-198F479702AB}"/>
              </a:ext>
            </a:extLst>
          </p:cNvPr>
          <p:cNvPicPr>
            <a:picLocks noChangeAspect="1"/>
          </p:cNvPicPr>
          <p:nvPr/>
        </p:nvPicPr>
        <p:blipFill>
          <a:blip r:embed="rId3"/>
          <a:stretch>
            <a:fillRect/>
          </a:stretch>
        </p:blipFill>
        <p:spPr>
          <a:xfrm>
            <a:off x="920425" y="4959170"/>
            <a:ext cx="8541715" cy="1631297"/>
          </a:xfrm>
          <a:prstGeom prst="rect">
            <a:avLst/>
          </a:prstGeom>
        </p:spPr>
      </p:pic>
      <p:sp>
        <p:nvSpPr>
          <p:cNvPr id="5" name="灯片编号占位符 3">
            <a:extLst>
              <a:ext uri="{FF2B5EF4-FFF2-40B4-BE49-F238E27FC236}">
                <a16:creationId xmlns:a16="http://schemas.microsoft.com/office/drawing/2014/main" id="{9CAEA226-DE7F-8767-4FD5-0B5A0F5EFAD5}"/>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98</a:t>
            </a:fld>
            <a:endParaRPr lang="en-US" altLang="zh-CN" dirty="0"/>
          </a:p>
        </p:txBody>
      </p:sp>
    </p:spTree>
    <p:extLst>
      <p:ext uri="{BB962C8B-B14F-4D97-AF65-F5344CB8AC3E}">
        <p14:creationId xmlns:p14="http://schemas.microsoft.com/office/powerpoint/2010/main" val="35520726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9B182F-DFDE-4E1A-B5A3-4ACC878A30D2}"/>
              </a:ext>
            </a:extLst>
          </p:cNvPr>
          <p:cNvSpPr>
            <a:spLocks noGrp="1"/>
          </p:cNvSpPr>
          <p:nvPr>
            <p:ph type="title"/>
          </p:nvPr>
        </p:nvSpPr>
        <p:spPr/>
        <p:txBody>
          <a:bodyPr/>
          <a:lstStyle/>
          <a:p>
            <a:r>
              <a:rPr lang="zh-CN" altLang="en-US" dirty="0"/>
              <a:t>调度过程</a:t>
            </a:r>
          </a:p>
        </p:txBody>
      </p:sp>
      <p:sp>
        <p:nvSpPr>
          <p:cNvPr id="3" name="内容占位符 2">
            <a:extLst>
              <a:ext uri="{FF2B5EF4-FFF2-40B4-BE49-F238E27FC236}">
                <a16:creationId xmlns:a16="http://schemas.microsoft.com/office/drawing/2014/main" id="{4BB57F93-0A59-44B1-B0AF-E857C24807C2}"/>
              </a:ext>
            </a:extLst>
          </p:cNvPr>
          <p:cNvSpPr>
            <a:spLocks noGrp="1"/>
          </p:cNvSpPr>
          <p:nvPr>
            <p:ph idx="1"/>
          </p:nvPr>
        </p:nvSpPr>
        <p:spPr/>
        <p:txBody>
          <a:bodyPr/>
          <a:lstStyle/>
          <a:p>
            <a:pPr lvl="1"/>
            <a:r>
              <a:rPr lang="zh-CN" altLang="en-US" dirty="0"/>
              <a:t>调度实体使用结构体</a:t>
            </a:r>
            <a:r>
              <a:rPr lang="en-US" altLang="zh-CN" dirty="0" err="1"/>
              <a:t>sched_entiry</a:t>
            </a:r>
            <a:r>
              <a:rPr lang="zh-CN" altLang="en-US" dirty="0"/>
              <a:t>表示</a:t>
            </a:r>
            <a:endParaRPr lang="en-US" altLang="zh-CN" dirty="0"/>
          </a:p>
          <a:p>
            <a:pPr lvl="1"/>
            <a:endParaRPr lang="en-US" altLang="zh-CN" dirty="0"/>
          </a:p>
          <a:p>
            <a:pPr lvl="1"/>
            <a:endParaRPr lang="en-US" altLang="zh-CN" dirty="0"/>
          </a:p>
          <a:p>
            <a:pPr lvl="1"/>
            <a:endParaRPr lang="zh-CN" altLang="en-US" dirty="0"/>
          </a:p>
        </p:txBody>
      </p:sp>
      <p:pic>
        <p:nvPicPr>
          <p:cNvPr id="7" name="图片 6">
            <a:extLst>
              <a:ext uri="{FF2B5EF4-FFF2-40B4-BE49-F238E27FC236}">
                <a16:creationId xmlns:a16="http://schemas.microsoft.com/office/drawing/2014/main" id="{80B18DFB-F05C-BC4C-4F50-659FFECD1DEA}"/>
              </a:ext>
            </a:extLst>
          </p:cNvPr>
          <p:cNvPicPr>
            <a:picLocks noChangeAspect="1"/>
          </p:cNvPicPr>
          <p:nvPr/>
        </p:nvPicPr>
        <p:blipFill>
          <a:blip r:embed="rId2"/>
          <a:stretch>
            <a:fillRect/>
          </a:stretch>
        </p:blipFill>
        <p:spPr>
          <a:xfrm>
            <a:off x="920425" y="1602032"/>
            <a:ext cx="9316035" cy="3897525"/>
          </a:xfrm>
          <a:prstGeom prst="rect">
            <a:avLst/>
          </a:prstGeom>
        </p:spPr>
      </p:pic>
      <p:sp>
        <p:nvSpPr>
          <p:cNvPr id="5" name="灯片编号占位符 3">
            <a:extLst>
              <a:ext uri="{FF2B5EF4-FFF2-40B4-BE49-F238E27FC236}">
                <a16:creationId xmlns:a16="http://schemas.microsoft.com/office/drawing/2014/main" id="{C61E8C46-7DCD-9DD1-8699-C9ECB93F558C}"/>
              </a:ext>
            </a:extLst>
          </p:cNvPr>
          <p:cNvSpPr>
            <a:spLocks noGrp="1"/>
          </p:cNvSpPr>
          <p:nvPr>
            <p:ph type="sldNum" sz="quarter" idx="10"/>
          </p:nvPr>
        </p:nvSpPr>
        <p:spPr>
          <a:xfrm>
            <a:off x="11136560" y="6475763"/>
            <a:ext cx="1016000" cy="328612"/>
          </a:xfrm>
        </p:spPr>
        <p:txBody>
          <a:bodyPr/>
          <a:lstStyle/>
          <a:p>
            <a:fld id="{E66D2CC7-F4CF-4117-A897-807AC786776F}" type="slidenum">
              <a:rPr lang="en-US" altLang="zh-CN" smtClean="0"/>
              <a:pPr/>
              <a:t>99</a:t>
            </a:fld>
            <a:endParaRPr lang="en-US" altLang="zh-CN" dirty="0"/>
          </a:p>
        </p:txBody>
      </p:sp>
    </p:spTree>
    <p:extLst>
      <p:ext uri="{BB962C8B-B14F-4D97-AF65-F5344CB8AC3E}">
        <p14:creationId xmlns:p14="http://schemas.microsoft.com/office/powerpoint/2010/main" val="362529422"/>
      </p:ext>
    </p:extLst>
  </p:cSld>
  <p:clrMapOvr>
    <a:masterClrMapping/>
  </p:clrMapOvr>
</p:sld>
</file>

<file path=ppt/theme/theme1.xml><?xml version="1.0" encoding="utf-8"?>
<a:theme xmlns:a="http://schemas.openxmlformats.org/drawingml/2006/main" name="2_领带型模板">
  <a:themeElements>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领带型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1" i="0" u="none" strike="noStrike" cap="none" normalizeH="0" baseline="0" smtClean="0">
            <a:ln>
              <a:noFill/>
            </a:ln>
            <a:solidFill>
              <a:schemeClr val="tx1"/>
            </a:solidFill>
            <a:effectLst/>
            <a:latin typeface="Times New Roman" pitchFamily="18" charset="0"/>
            <a:ea typeface="黑体" pitchFamily="2" charset="-122"/>
          </a:defRPr>
        </a:defPPr>
      </a:lstStyle>
    </a:lnDef>
  </a:objectDefaults>
  <a:extraClrSchemeLst>
    <a:extraClrScheme>
      <a:clrScheme name="领带型模板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领带型模板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领带型模板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领带型模板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领带型模板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领带型模板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10303</TotalTime>
  <Words>7175</Words>
  <Application>Microsoft Office PowerPoint</Application>
  <PresentationFormat>宽屏</PresentationFormat>
  <Paragraphs>1194</Paragraphs>
  <Slides>100</Slides>
  <Notes>38</Notes>
  <HiddenSlides>1</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100</vt:i4>
      </vt:variant>
    </vt:vector>
  </HeadingPairs>
  <TitlesOfParts>
    <vt:vector size="111" baseType="lpstr">
      <vt:lpstr>黑体</vt:lpstr>
      <vt:lpstr>楷体</vt:lpstr>
      <vt:lpstr>宋体</vt:lpstr>
      <vt:lpstr>Arial</vt:lpstr>
      <vt:lpstr>Calibri</vt:lpstr>
      <vt:lpstr>Helvetica</vt:lpstr>
      <vt:lpstr>Symbol</vt:lpstr>
      <vt:lpstr>Times New Roman</vt:lpstr>
      <vt:lpstr>Wingdings</vt:lpstr>
      <vt:lpstr>2_领带型模板</vt:lpstr>
      <vt:lpstr>剪辑</vt:lpstr>
      <vt:lpstr>Chapter 5   CPU Scheduling</vt:lpstr>
      <vt:lpstr>教学内容、目标与要求</vt:lpstr>
      <vt:lpstr>Types of Scheduling</vt:lpstr>
      <vt:lpstr>各级调度之间的关系</vt:lpstr>
      <vt:lpstr>Contents </vt:lpstr>
      <vt:lpstr>5.1  Basic Concepts</vt:lpstr>
      <vt:lpstr>Histogram of CPU-burst Times</vt:lpstr>
      <vt:lpstr>CPU Scheduler</vt:lpstr>
      <vt:lpstr>Decision Mode</vt:lpstr>
      <vt:lpstr>Dispatcher</vt:lpstr>
      <vt:lpstr>5.2  Scheduling Criteria</vt:lpstr>
      <vt:lpstr>Classification of Scheduling Criteria</vt:lpstr>
      <vt:lpstr>5.3  Scheduling Algorithms</vt:lpstr>
      <vt:lpstr>First-Come First-Served (FCFS) Scheduling</vt:lpstr>
      <vt:lpstr>FCFS Scheduling</vt:lpstr>
      <vt:lpstr>Convoy(护航) effect</vt:lpstr>
      <vt:lpstr>Shortest-Job-First (SJF) Scheduling</vt:lpstr>
      <vt:lpstr>Example of Non-Preemptive SJF</vt:lpstr>
      <vt:lpstr>Example of Preemptive SJF--SRTF</vt:lpstr>
      <vt:lpstr>Prediction of the Length of the Next CPU Burst</vt:lpstr>
      <vt:lpstr>Prediction of the Length of the Next CPU Burst</vt:lpstr>
      <vt:lpstr>Exercise 1</vt:lpstr>
      <vt:lpstr>Answer a：FCFS scheduling algorithm</vt:lpstr>
      <vt:lpstr>Answer b：SJF scheduling algorithm</vt:lpstr>
      <vt:lpstr>Answer c：SJF future-knowledge scheduling algorithm</vt:lpstr>
      <vt:lpstr>Exercise 2 </vt:lpstr>
      <vt:lpstr>Answer </vt:lpstr>
      <vt:lpstr>Priority Scheduling</vt:lpstr>
      <vt:lpstr>Example - static priority, non preemptive scheduling</vt:lpstr>
      <vt:lpstr>Example - static priority, preemptive scheduling</vt:lpstr>
      <vt:lpstr>Priority Scheduling</vt:lpstr>
      <vt:lpstr>Exercise 3</vt:lpstr>
      <vt:lpstr>解答a：如果 &gt;&gt;0，调度原则是FCFS</vt:lpstr>
      <vt:lpstr>解答b：如果 &lt;&lt;0，调度原则是LCFS</vt:lpstr>
      <vt:lpstr>Round Robin (RR) Scheduling</vt:lpstr>
      <vt:lpstr>Example of RR with Time Quantum=20</vt:lpstr>
      <vt:lpstr>RR Scheduling</vt:lpstr>
      <vt:lpstr>Turnaround Time Varies With The Time Quantum</vt:lpstr>
      <vt:lpstr>Turnaround Time Varies With The Time Quantum</vt:lpstr>
      <vt:lpstr>Turnaround Time Varies With The Time Quantum</vt:lpstr>
      <vt:lpstr>Exercise 4  RR(q=4) </vt:lpstr>
      <vt:lpstr>Exercise 4  RR(q=3) </vt:lpstr>
      <vt:lpstr>Exercise 4  RR(q=1) </vt:lpstr>
      <vt:lpstr>Exercise 4  RR(q=1) </vt:lpstr>
      <vt:lpstr>Exercise 4  RR(q=1) </vt:lpstr>
      <vt:lpstr>Virtual Round Robin Scheduling</vt:lpstr>
      <vt:lpstr>Multilevel Queue Scheduling</vt:lpstr>
      <vt:lpstr>Multilevel Feedback Queue Scheduling</vt:lpstr>
      <vt:lpstr>Multilevel Feedback Queue Scheduling</vt:lpstr>
      <vt:lpstr>Highest Response-Ratio Next Scheduling </vt:lpstr>
      <vt:lpstr>Exercise 5</vt:lpstr>
      <vt:lpstr>Answer (1) Priority</vt:lpstr>
      <vt:lpstr>Answer  (2) HRRN</vt:lpstr>
      <vt:lpstr>Scheduling-Algorithms Summary</vt:lpstr>
      <vt:lpstr>5.4  Multiple-Processor Scheduling</vt:lpstr>
      <vt:lpstr>Approaches to Multiple-Processor Scheduling</vt:lpstr>
      <vt:lpstr>Approaches to Multiple-Processor Scheduling</vt:lpstr>
      <vt:lpstr>Processor Affinity</vt:lpstr>
      <vt:lpstr>Processor Affinity</vt:lpstr>
      <vt:lpstr>Load balancing</vt:lpstr>
      <vt:lpstr>Multiprocessor Thread Scheduling</vt:lpstr>
      <vt:lpstr>5.5 Thread Scheduling</vt:lpstr>
      <vt:lpstr>Thread Scheduling</vt:lpstr>
      <vt:lpstr>Pthread Scheduling API</vt:lpstr>
      <vt:lpstr>5.6  Operating System Examples</vt:lpstr>
      <vt:lpstr>Linux Scheduling</vt:lpstr>
      <vt:lpstr>List of Tasks Indexed According to Priorities</vt:lpstr>
      <vt:lpstr>Windows XP Priorities</vt:lpstr>
      <vt:lpstr>Solaris Scheduling</vt:lpstr>
      <vt:lpstr>5.7  Algorithm Evaluation</vt:lpstr>
      <vt:lpstr>课后作业及研究性学习</vt:lpstr>
      <vt:lpstr>Exercise 6</vt:lpstr>
      <vt:lpstr>Answer to exercise 6</vt:lpstr>
      <vt:lpstr>Exercise 7</vt:lpstr>
      <vt:lpstr>Exercise 7</vt:lpstr>
      <vt:lpstr>Answer to exercise 7– (a) RR</vt:lpstr>
      <vt:lpstr>Answer to exercise 7–(b) Non-preemptive priority</vt:lpstr>
      <vt:lpstr>Answer to exercise 7–(c) Preemptive priority</vt:lpstr>
      <vt:lpstr>Answer to exercise 7–(d) non-preemptive priority with RR </vt:lpstr>
      <vt:lpstr>Answer to exercise 7–(e) preemptive priority with RR </vt:lpstr>
      <vt:lpstr>Answer to exercise 7–(f) RR with preemptive priority </vt:lpstr>
      <vt:lpstr>A1：openEuler CPU调度</vt:lpstr>
      <vt:lpstr>Priority</vt:lpstr>
      <vt:lpstr>Priority</vt:lpstr>
      <vt:lpstr>多核调度</vt:lpstr>
      <vt:lpstr>多核调度</vt:lpstr>
      <vt:lpstr>CFS（Completely Fair Scheduler）</vt:lpstr>
      <vt:lpstr>openEuler中的调度类（优先级HL）</vt:lpstr>
      <vt:lpstr>openEuler使用的调度类结构体</vt:lpstr>
      <vt:lpstr>调度队列和调度实体</vt:lpstr>
      <vt:lpstr>CFS调度策略</vt:lpstr>
      <vt:lpstr>CFS调度策略</vt:lpstr>
      <vt:lpstr>CFS调度策略</vt:lpstr>
      <vt:lpstr>CFS调度策略</vt:lpstr>
      <vt:lpstr>CFS调度策略</vt:lpstr>
      <vt:lpstr>调度过程</vt:lpstr>
      <vt:lpstr>调度过程</vt:lpstr>
      <vt:lpstr>调度过程</vt:lpstr>
      <vt:lpstr>调度过程</vt:lpstr>
      <vt:lpstr>调度过程</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CPU scheduling</dc:title>
  <dc:creator>Li Wensheng</dc:creator>
  <cp:lastModifiedBy>wensheng li</cp:lastModifiedBy>
  <cp:revision>566</cp:revision>
  <cp:lastPrinted>2002-07-19T08:01:10Z</cp:lastPrinted>
  <dcterms:created xsi:type="dcterms:W3CDTF">2002-06-11T01:14:55Z</dcterms:created>
  <dcterms:modified xsi:type="dcterms:W3CDTF">2024-09-03T06:01:33Z</dcterms:modified>
</cp:coreProperties>
</file>