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03"/>
  </p:notesMasterIdLst>
  <p:handoutMasterIdLst>
    <p:handoutMasterId r:id="rId104"/>
  </p:handoutMasterIdLst>
  <p:sldIdLst>
    <p:sldId id="411" r:id="rId2"/>
    <p:sldId id="409" r:id="rId3"/>
    <p:sldId id="269" r:id="rId4"/>
    <p:sldId id="359" r:id="rId5"/>
    <p:sldId id="273" r:id="rId6"/>
    <p:sldId id="274" r:id="rId7"/>
    <p:sldId id="276" r:id="rId8"/>
    <p:sldId id="413" r:id="rId9"/>
    <p:sldId id="278" r:id="rId10"/>
    <p:sldId id="284" r:id="rId11"/>
    <p:sldId id="285" r:id="rId12"/>
    <p:sldId id="361" r:id="rId13"/>
    <p:sldId id="286" r:id="rId14"/>
    <p:sldId id="287" r:id="rId15"/>
    <p:sldId id="288" r:id="rId16"/>
    <p:sldId id="289" r:id="rId17"/>
    <p:sldId id="398" r:id="rId18"/>
    <p:sldId id="290" r:id="rId19"/>
    <p:sldId id="412" r:id="rId20"/>
    <p:sldId id="362" r:id="rId21"/>
    <p:sldId id="364" r:id="rId22"/>
    <p:sldId id="294" r:id="rId23"/>
    <p:sldId id="392" r:id="rId24"/>
    <p:sldId id="367" r:id="rId25"/>
    <p:sldId id="368" r:id="rId26"/>
    <p:sldId id="300" r:id="rId27"/>
    <p:sldId id="369" r:id="rId28"/>
    <p:sldId id="399" r:id="rId29"/>
    <p:sldId id="370" r:id="rId30"/>
    <p:sldId id="371" r:id="rId31"/>
    <p:sldId id="372" r:id="rId32"/>
    <p:sldId id="376" r:id="rId33"/>
    <p:sldId id="377" r:id="rId34"/>
    <p:sldId id="375" r:id="rId35"/>
    <p:sldId id="379" r:id="rId36"/>
    <p:sldId id="380" r:id="rId37"/>
    <p:sldId id="310" r:id="rId38"/>
    <p:sldId id="311" r:id="rId39"/>
    <p:sldId id="312" r:id="rId40"/>
    <p:sldId id="313" r:id="rId41"/>
    <p:sldId id="314" r:id="rId42"/>
    <p:sldId id="315" r:id="rId43"/>
    <p:sldId id="381" r:id="rId44"/>
    <p:sldId id="401" r:id="rId45"/>
    <p:sldId id="382" r:id="rId46"/>
    <p:sldId id="355" r:id="rId47"/>
    <p:sldId id="402" r:id="rId48"/>
    <p:sldId id="403" r:id="rId49"/>
    <p:sldId id="404" r:id="rId50"/>
    <p:sldId id="405" r:id="rId51"/>
    <p:sldId id="383" r:id="rId52"/>
    <p:sldId id="384" r:id="rId53"/>
    <p:sldId id="385" r:id="rId54"/>
    <p:sldId id="386" r:id="rId55"/>
    <p:sldId id="387" r:id="rId56"/>
    <p:sldId id="471" r:id="rId57"/>
    <p:sldId id="316" r:id="rId58"/>
    <p:sldId id="407" r:id="rId59"/>
    <p:sldId id="408" r:id="rId60"/>
    <p:sldId id="321" r:id="rId61"/>
    <p:sldId id="322" r:id="rId62"/>
    <p:sldId id="323" r:id="rId63"/>
    <p:sldId id="324" r:id="rId64"/>
    <p:sldId id="388" r:id="rId65"/>
    <p:sldId id="389" r:id="rId66"/>
    <p:sldId id="340" r:id="rId67"/>
    <p:sldId id="406" r:id="rId68"/>
    <p:sldId id="393" r:id="rId69"/>
    <p:sldId id="329" r:id="rId70"/>
    <p:sldId id="414" r:id="rId71"/>
    <p:sldId id="434" r:id="rId72"/>
    <p:sldId id="435" r:id="rId73"/>
    <p:sldId id="436" r:id="rId74"/>
    <p:sldId id="437" r:id="rId75"/>
    <p:sldId id="438" r:id="rId76"/>
    <p:sldId id="439" r:id="rId77"/>
    <p:sldId id="440" r:id="rId78"/>
    <p:sldId id="442" r:id="rId79"/>
    <p:sldId id="443" r:id="rId80"/>
    <p:sldId id="441" r:id="rId81"/>
    <p:sldId id="444" r:id="rId82"/>
    <p:sldId id="445" r:id="rId83"/>
    <p:sldId id="447" r:id="rId84"/>
    <p:sldId id="448" r:id="rId85"/>
    <p:sldId id="450" r:id="rId86"/>
    <p:sldId id="451" r:id="rId87"/>
    <p:sldId id="453" r:id="rId88"/>
    <p:sldId id="452" r:id="rId89"/>
    <p:sldId id="454" r:id="rId90"/>
    <p:sldId id="415" r:id="rId91"/>
    <p:sldId id="456" r:id="rId92"/>
    <p:sldId id="457" r:id="rId93"/>
    <p:sldId id="416" r:id="rId94"/>
    <p:sldId id="458" r:id="rId95"/>
    <p:sldId id="459" r:id="rId96"/>
    <p:sldId id="460" r:id="rId97"/>
    <p:sldId id="461" r:id="rId98"/>
    <p:sldId id="462" r:id="rId99"/>
    <p:sldId id="463" r:id="rId100"/>
    <p:sldId id="464" r:id="rId101"/>
    <p:sldId id="465" r:id="rId102"/>
  </p:sldIdLst>
  <p:sldSz cx="12192000" cy="6858000"/>
  <p:notesSz cx="9942513" cy="6815138"/>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7">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FFFF"/>
    <a:srgbClr val="0000FF"/>
    <a:srgbClr val="003300"/>
    <a:srgbClr val="FF0000"/>
    <a:srgbClr val="FFFF00"/>
    <a:srgbClr val="FF3300"/>
    <a:srgbClr val="00FF00"/>
    <a:srgbClr val="00FFFF"/>
    <a:srgbClr val="FF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85" autoAdjust="0"/>
    <p:restoredTop sz="92685" autoAdjust="0"/>
  </p:normalViewPr>
  <p:slideViewPr>
    <p:cSldViewPr>
      <p:cViewPr varScale="1">
        <p:scale>
          <a:sx n="75" d="100"/>
          <a:sy n="75" d="100"/>
        </p:scale>
        <p:origin x="34" y="93"/>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147"/>
        <p:guide pos="3132"/>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defTabSz="957263">
              <a:defRPr sz="1300"/>
            </a:lvl1pPr>
          </a:lstStyle>
          <a:p>
            <a:endParaRPr lang="en-US" altLang="zh-CN"/>
          </a:p>
        </p:txBody>
      </p:sp>
      <p:sp>
        <p:nvSpPr>
          <p:cNvPr id="32771" name="Rectangle 3"/>
          <p:cNvSpPr>
            <a:spLocks noGrp="1" noChangeArrowheads="1"/>
          </p:cNvSpPr>
          <p:nvPr>
            <p:ph type="dt" sz="quarter" idx="1"/>
          </p:nvPr>
        </p:nvSpPr>
        <p:spPr bwMode="auto">
          <a:xfrm>
            <a:off x="5634038"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algn="r" defTabSz="957263">
              <a:defRPr sz="1300"/>
            </a:lvl1pPr>
          </a:lstStyle>
          <a:p>
            <a:endParaRPr lang="en-US" altLang="zh-CN"/>
          </a:p>
        </p:txBody>
      </p:sp>
      <p:sp>
        <p:nvSpPr>
          <p:cNvPr id="32772" name="Rectangle 4"/>
          <p:cNvSpPr>
            <a:spLocks noGrp="1" noChangeArrowheads="1"/>
          </p:cNvSpPr>
          <p:nvPr>
            <p:ph type="ftr" sz="quarter" idx="2"/>
          </p:nvPr>
        </p:nvSpPr>
        <p:spPr bwMode="auto">
          <a:xfrm>
            <a:off x="0"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defTabSz="957263">
              <a:defRPr sz="1300"/>
            </a:lvl1pPr>
          </a:lstStyle>
          <a:p>
            <a:endParaRPr lang="en-US" altLang="zh-CN"/>
          </a:p>
        </p:txBody>
      </p:sp>
      <p:sp>
        <p:nvSpPr>
          <p:cNvPr id="32773" name="Rectangle 5"/>
          <p:cNvSpPr>
            <a:spLocks noGrp="1" noChangeArrowheads="1"/>
          </p:cNvSpPr>
          <p:nvPr>
            <p:ph type="sldNum" sz="quarter" idx="3"/>
          </p:nvPr>
        </p:nvSpPr>
        <p:spPr bwMode="auto">
          <a:xfrm>
            <a:off x="5634038"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algn="r" defTabSz="957263">
              <a:defRPr sz="1300"/>
            </a:lvl1pPr>
          </a:lstStyle>
          <a:p>
            <a:fld id="{A4B8C89E-2599-4759-B085-947832589DA9}" type="slidenum">
              <a:rPr lang="en-US" altLang="zh-CN"/>
              <a:pPr/>
              <a:t>‹#›</a:t>
            </a:fld>
            <a:endParaRPr lang="en-US" altLang="zh-CN"/>
          </a:p>
        </p:txBody>
      </p:sp>
    </p:spTree>
    <p:extLst>
      <p:ext uri="{BB962C8B-B14F-4D97-AF65-F5344CB8AC3E}">
        <p14:creationId xmlns:p14="http://schemas.microsoft.com/office/powerpoint/2010/main" val="2019736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defTabSz="957263">
              <a:defRPr sz="1300"/>
            </a:lvl1pPr>
          </a:lstStyle>
          <a:p>
            <a:endParaRPr lang="en-US" altLang="zh-CN"/>
          </a:p>
        </p:txBody>
      </p:sp>
      <p:sp>
        <p:nvSpPr>
          <p:cNvPr id="6147" name="Rectangle 3"/>
          <p:cNvSpPr>
            <a:spLocks noGrp="1" noChangeArrowheads="1"/>
          </p:cNvSpPr>
          <p:nvPr>
            <p:ph type="dt" idx="1"/>
          </p:nvPr>
        </p:nvSpPr>
        <p:spPr bwMode="auto">
          <a:xfrm>
            <a:off x="5634038"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algn="r" defTabSz="957263">
              <a:defRPr sz="1300"/>
            </a:lvl1pPr>
          </a:lstStyle>
          <a:p>
            <a:endParaRPr lang="en-US" altLang="zh-CN"/>
          </a:p>
        </p:txBody>
      </p:sp>
      <p:sp>
        <p:nvSpPr>
          <p:cNvPr id="6148" name="Rectangle 4"/>
          <p:cNvSpPr>
            <a:spLocks noGrp="1" noRot="1" noChangeAspect="1" noChangeArrowheads="1" noTextEdit="1"/>
          </p:cNvSpPr>
          <p:nvPr>
            <p:ph type="sldImg" idx="2"/>
          </p:nvPr>
        </p:nvSpPr>
        <p:spPr bwMode="auto">
          <a:xfrm>
            <a:off x="2701925" y="512763"/>
            <a:ext cx="4537075" cy="25527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3975" y="3294063"/>
            <a:ext cx="7294563"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ftr" sz="quarter" idx="4"/>
          </p:nvPr>
        </p:nvSpPr>
        <p:spPr bwMode="auto">
          <a:xfrm>
            <a:off x="0"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defTabSz="957263">
              <a:defRPr sz="1300"/>
            </a:lvl1pPr>
          </a:lstStyle>
          <a:p>
            <a:endParaRPr lang="en-US" altLang="zh-CN"/>
          </a:p>
        </p:txBody>
      </p:sp>
      <p:sp>
        <p:nvSpPr>
          <p:cNvPr id="6151" name="Rectangle 7"/>
          <p:cNvSpPr>
            <a:spLocks noGrp="1" noChangeArrowheads="1"/>
          </p:cNvSpPr>
          <p:nvPr>
            <p:ph type="sldNum" sz="quarter" idx="5"/>
          </p:nvPr>
        </p:nvSpPr>
        <p:spPr bwMode="auto">
          <a:xfrm>
            <a:off x="5634038"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algn="r" defTabSz="957263">
              <a:defRPr sz="1300"/>
            </a:lvl1pPr>
          </a:lstStyle>
          <a:p>
            <a:fld id="{93DFA0F8-E665-4682-82ED-3BC53B6ABC16}" type="slidenum">
              <a:rPr lang="en-US" altLang="zh-CN"/>
              <a:pPr/>
              <a:t>‹#›</a:t>
            </a:fld>
            <a:endParaRPr lang="en-US" altLang="zh-CN"/>
          </a:p>
        </p:txBody>
      </p:sp>
    </p:spTree>
    <p:extLst>
      <p:ext uri="{BB962C8B-B14F-4D97-AF65-F5344CB8AC3E}">
        <p14:creationId xmlns:p14="http://schemas.microsoft.com/office/powerpoint/2010/main" val="5287503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B364A-4315-42C3-924E-E1682B6AECB6}" type="slidenum">
              <a:rPr lang="en-US" altLang="zh-CN"/>
              <a:pPr/>
              <a:t>3</a:t>
            </a:fld>
            <a:endParaRPr lang="en-US" altLang="zh-CN"/>
          </a:p>
        </p:txBody>
      </p:sp>
      <p:sp>
        <p:nvSpPr>
          <p:cNvPr id="175106" name="Rectangle 2"/>
          <p:cNvSpPr>
            <a:spLocks noGrp="1" noRot="1" noChangeAspect="1" noChangeArrowheads="1" noTextEdit="1"/>
          </p:cNvSpPr>
          <p:nvPr>
            <p:ph type="sldImg"/>
          </p:nvPr>
        </p:nvSpPr>
        <p:spPr>
          <a:xfrm>
            <a:off x="2703513" y="512763"/>
            <a:ext cx="4537075" cy="2552700"/>
          </a:xfrm>
          <a:ln/>
        </p:spPr>
      </p:sp>
      <p:sp>
        <p:nvSpPr>
          <p:cNvPr id="17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97261-79B8-4897-A06E-FC0B853E8AA5}" type="slidenum">
              <a:rPr lang="en-US" altLang="zh-CN"/>
              <a:pPr/>
              <a:t>15</a:t>
            </a:fld>
            <a:endParaRPr lang="en-US" altLang="zh-CN"/>
          </a:p>
        </p:txBody>
      </p:sp>
      <p:sp>
        <p:nvSpPr>
          <p:cNvPr id="211970" name="Rectangle 2"/>
          <p:cNvSpPr>
            <a:spLocks noGrp="1" noRot="1" noChangeAspect="1" noChangeArrowheads="1" noTextEdit="1"/>
          </p:cNvSpPr>
          <p:nvPr>
            <p:ph type="sldImg"/>
          </p:nvPr>
        </p:nvSpPr>
        <p:spPr>
          <a:xfrm>
            <a:off x="2703513" y="512763"/>
            <a:ext cx="4537075" cy="2552700"/>
          </a:xfrm>
          <a:ln/>
        </p:spPr>
      </p:sp>
      <p:sp>
        <p:nvSpPr>
          <p:cNvPr id="211971" name="Rectangle 3"/>
          <p:cNvSpPr>
            <a:spLocks noGrp="1" noChangeArrowheads="1"/>
          </p:cNvSpPr>
          <p:nvPr>
            <p:ph type="body" idx="1"/>
          </p:nvPr>
        </p:nvSpPr>
        <p:spPr>
          <a:xfrm>
            <a:off x="1736725" y="3294063"/>
            <a:ext cx="6881813" cy="3008312"/>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8112A-77BC-4264-B527-2066F2066B05}" type="slidenum">
              <a:rPr lang="en-US" altLang="zh-CN"/>
              <a:pPr/>
              <a:t>16</a:t>
            </a:fld>
            <a:endParaRPr lang="en-US" altLang="zh-CN"/>
          </a:p>
        </p:txBody>
      </p:sp>
      <p:sp>
        <p:nvSpPr>
          <p:cNvPr id="214018" name="Rectangle 2"/>
          <p:cNvSpPr>
            <a:spLocks noGrp="1" noRot="1" noChangeAspect="1" noChangeArrowheads="1" noTextEdit="1"/>
          </p:cNvSpPr>
          <p:nvPr>
            <p:ph type="sldImg"/>
          </p:nvPr>
        </p:nvSpPr>
        <p:spPr>
          <a:xfrm>
            <a:off x="2703513" y="512763"/>
            <a:ext cx="4537075" cy="2552700"/>
          </a:xfrm>
          <a:ln/>
        </p:spPr>
      </p:sp>
      <p:sp>
        <p:nvSpPr>
          <p:cNvPr id="214019" name="Rectangle 3"/>
          <p:cNvSpPr>
            <a:spLocks noGrp="1" noChangeArrowheads="1"/>
          </p:cNvSpPr>
          <p:nvPr>
            <p:ph type="body" idx="1"/>
          </p:nvPr>
        </p:nvSpPr>
        <p:spPr>
          <a:xfrm>
            <a:off x="1631950" y="3294063"/>
            <a:ext cx="7535863" cy="3008312"/>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8112A-77BC-4264-B527-2066F2066B05}" type="slidenum">
              <a:rPr lang="en-US" altLang="zh-CN"/>
              <a:pPr/>
              <a:t>17</a:t>
            </a:fld>
            <a:endParaRPr lang="en-US" altLang="zh-CN"/>
          </a:p>
        </p:txBody>
      </p:sp>
      <p:sp>
        <p:nvSpPr>
          <p:cNvPr id="214018" name="Rectangle 2"/>
          <p:cNvSpPr>
            <a:spLocks noGrp="1" noRot="1" noChangeAspect="1" noChangeArrowheads="1" noTextEdit="1"/>
          </p:cNvSpPr>
          <p:nvPr>
            <p:ph type="sldImg"/>
          </p:nvPr>
        </p:nvSpPr>
        <p:spPr>
          <a:xfrm>
            <a:off x="2703513" y="512763"/>
            <a:ext cx="4537075" cy="2552700"/>
          </a:xfrm>
          <a:ln/>
        </p:spPr>
      </p:sp>
      <p:sp>
        <p:nvSpPr>
          <p:cNvPr id="214019" name="Rectangle 3"/>
          <p:cNvSpPr>
            <a:spLocks noGrp="1" noChangeArrowheads="1"/>
          </p:cNvSpPr>
          <p:nvPr>
            <p:ph type="body" idx="1"/>
          </p:nvPr>
        </p:nvSpPr>
        <p:spPr>
          <a:xfrm>
            <a:off x="1631950" y="3294063"/>
            <a:ext cx="7535863" cy="3008312"/>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62E04-6CC5-410F-B710-F33D09AF6F79}" type="slidenum">
              <a:rPr lang="en-US" altLang="zh-CN"/>
              <a:pPr/>
              <a:t>18</a:t>
            </a:fld>
            <a:endParaRPr lang="en-US" altLang="zh-CN"/>
          </a:p>
        </p:txBody>
      </p:sp>
      <p:sp>
        <p:nvSpPr>
          <p:cNvPr id="216066" name="Rectangle 2"/>
          <p:cNvSpPr>
            <a:spLocks noGrp="1" noRot="1" noChangeAspect="1" noChangeArrowheads="1" noTextEdit="1"/>
          </p:cNvSpPr>
          <p:nvPr>
            <p:ph type="sldImg"/>
          </p:nvPr>
        </p:nvSpPr>
        <p:spPr>
          <a:xfrm>
            <a:off x="2703513" y="512763"/>
            <a:ext cx="4537075" cy="2552700"/>
          </a:xfrm>
          <a:ln/>
        </p:spPr>
      </p:sp>
      <p:sp>
        <p:nvSpPr>
          <p:cNvPr id="216067" name="Rectangle 3"/>
          <p:cNvSpPr>
            <a:spLocks noGrp="1" noChangeArrowheads="1"/>
          </p:cNvSpPr>
          <p:nvPr>
            <p:ph type="body" idx="1"/>
          </p:nvPr>
        </p:nvSpPr>
        <p:spPr>
          <a:xfrm>
            <a:off x="1736725" y="3294063"/>
            <a:ext cx="7431088" cy="3279775"/>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E24E3-68A4-48B7-A39B-27B018C5154D}" type="slidenum">
              <a:rPr lang="en-US" altLang="zh-CN"/>
              <a:pPr/>
              <a:t>20</a:t>
            </a:fld>
            <a:endParaRPr lang="en-US" altLang="zh-CN"/>
          </a:p>
        </p:txBody>
      </p:sp>
      <p:sp>
        <p:nvSpPr>
          <p:cNvPr id="218114" name="Rectangle 2"/>
          <p:cNvSpPr>
            <a:spLocks noGrp="1" noRot="1" noChangeAspect="1" noChangeArrowheads="1" noTextEdit="1"/>
          </p:cNvSpPr>
          <p:nvPr>
            <p:ph type="sldImg"/>
          </p:nvPr>
        </p:nvSpPr>
        <p:spPr>
          <a:xfrm>
            <a:off x="2700338" y="511175"/>
            <a:ext cx="4543425" cy="2555875"/>
          </a:xfrm>
          <a:ln/>
        </p:spPr>
      </p:sp>
      <p:sp>
        <p:nvSpPr>
          <p:cNvPr id="218115" name="Rectangle 3"/>
          <p:cNvSpPr>
            <a:spLocks noGrp="1" noChangeArrowheads="1"/>
          </p:cNvSpPr>
          <p:nvPr>
            <p:ph type="body" idx="1"/>
          </p:nvPr>
        </p:nvSpPr>
        <p:spPr>
          <a:xfrm>
            <a:off x="1631889" y="3293931"/>
            <a:ext cx="6985549" cy="300957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A47DF-553D-4BAB-B0C5-7D65B2EAA40D}" type="slidenum">
              <a:rPr lang="en-US" altLang="zh-CN"/>
              <a:pPr/>
              <a:t>21</a:t>
            </a:fld>
            <a:endParaRPr lang="en-US" altLang="zh-CN"/>
          </a:p>
        </p:txBody>
      </p:sp>
      <p:sp>
        <p:nvSpPr>
          <p:cNvPr id="222210" name="Rectangle 2"/>
          <p:cNvSpPr>
            <a:spLocks noGrp="1" noRot="1" noChangeAspect="1" noChangeArrowheads="1" noTextEdit="1"/>
          </p:cNvSpPr>
          <p:nvPr>
            <p:ph type="sldImg"/>
          </p:nvPr>
        </p:nvSpPr>
        <p:spPr>
          <a:xfrm>
            <a:off x="2700338" y="511175"/>
            <a:ext cx="4543425" cy="2555875"/>
          </a:xfrm>
          <a:ln/>
        </p:spPr>
      </p:sp>
      <p:sp>
        <p:nvSpPr>
          <p:cNvPr id="222211" name="Rectangle 3"/>
          <p:cNvSpPr>
            <a:spLocks noGrp="1" noChangeArrowheads="1"/>
          </p:cNvSpPr>
          <p:nvPr>
            <p:ph type="body" idx="1"/>
          </p:nvPr>
        </p:nvSpPr>
        <p:spPr>
          <a:xfrm>
            <a:off x="1736383" y="3293931"/>
            <a:ext cx="6881054" cy="3009570"/>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23C0C-3DD9-49DC-BFE4-6D7A96F9D319}" type="slidenum">
              <a:rPr lang="en-US" altLang="zh-CN"/>
              <a:pPr/>
              <a:t>22</a:t>
            </a:fld>
            <a:endParaRPr lang="en-US" altLang="zh-CN"/>
          </a:p>
        </p:txBody>
      </p:sp>
      <p:sp>
        <p:nvSpPr>
          <p:cNvPr id="224258" name="Rectangle 2"/>
          <p:cNvSpPr>
            <a:spLocks noGrp="1" noRot="1" noChangeAspect="1" noChangeArrowheads="1" noTextEdit="1"/>
          </p:cNvSpPr>
          <p:nvPr>
            <p:ph type="sldImg"/>
          </p:nvPr>
        </p:nvSpPr>
        <p:spPr>
          <a:xfrm>
            <a:off x="2703513" y="512763"/>
            <a:ext cx="4537075" cy="2552700"/>
          </a:xfrm>
          <a:ln/>
        </p:spPr>
      </p:sp>
      <p:sp>
        <p:nvSpPr>
          <p:cNvPr id="224259" name="Rectangle 3"/>
          <p:cNvSpPr>
            <a:spLocks noGrp="1" noChangeArrowheads="1"/>
          </p:cNvSpPr>
          <p:nvPr>
            <p:ph type="body" idx="1"/>
          </p:nvPr>
        </p:nvSpPr>
        <p:spPr>
          <a:xfrm>
            <a:off x="1736725" y="3294063"/>
            <a:ext cx="6881813" cy="3008312"/>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23C0C-3DD9-49DC-BFE4-6D7A96F9D319}" type="slidenum">
              <a:rPr lang="en-US" altLang="zh-CN"/>
              <a:pPr/>
              <a:t>23</a:t>
            </a:fld>
            <a:endParaRPr lang="en-US" altLang="zh-CN"/>
          </a:p>
        </p:txBody>
      </p:sp>
      <p:sp>
        <p:nvSpPr>
          <p:cNvPr id="224258" name="Rectangle 2"/>
          <p:cNvSpPr>
            <a:spLocks noGrp="1" noRot="1" noChangeAspect="1" noChangeArrowheads="1" noTextEdit="1"/>
          </p:cNvSpPr>
          <p:nvPr>
            <p:ph type="sldImg"/>
          </p:nvPr>
        </p:nvSpPr>
        <p:spPr>
          <a:xfrm>
            <a:off x="2703513" y="512763"/>
            <a:ext cx="4537075" cy="2552700"/>
          </a:xfrm>
          <a:ln/>
        </p:spPr>
      </p:sp>
      <p:sp>
        <p:nvSpPr>
          <p:cNvPr id="224259" name="Rectangle 3"/>
          <p:cNvSpPr>
            <a:spLocks noGrp="1" noChangeArrowheads="1"/>
          </p:cNvSpPr>
          <p:nvPr>
            <p:ph type="body" idx="1"/>
          </p:nvPr>
        </p:nvSpPr>
        <p:spPr>
          <a:xfrm>
            <a:off x="1736725" y="3294063"/>
            <a:ext cx="6881813" cy="3008312"/>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CFDCE8-0612-4AD8-A373-17EC40BC6391}" type="slidenum">
              <a:rPr lang="en-US" altLang="zh-CN"/>
              <a:pPr/>
              <a:t>24</a:t>
            </a:fld>
            <a:endParaRPr lang="en-US" altLang="zh-CN"/>
          </a:p>
        </p:txBody>
      </p:sp>
      <p:sp>
        <p:nvSpPr>
          <p:cNvPr id="228354" name="Rectangle 2"/>
          <p:cNvSpPr>
            <a:spLocks noGrp="1" noRot="1" noChangeAspect="1" noChangeArrowheads="1" noTextEdit="1"/>
          </p:cNvSpPr>
          <p:nvPr>
            <p:ph type="sldImg"/>
          </p:nvPr>
        </p:nvSpPr>
        <p:spPr>
          <a:xfrm>
            <a:off x="2703513" y="512763"/>
            <a:ext cx="4537075" cy="2552700"/>
          </a:xfrm>
          <a:ln/>
        </p:spPr>
      </p:sp>
      <p:sp>
        <p:nvSpPr>
          <p:cNvPr id="228355"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A55E1-90B5-426D-A5EB-42A0094A8492}" type="slidenum">
              <a:rPr lang="en-US" altLang="zh-CN"/>
              <a:pPr/>
              <a:t>25</a:t>
            </a:fld>
            <a:endParaRPr lang="en-US" altLang="zh-CN"/>
          </a:p>
        </p:txBody>
      </p:sp>
      <p:sp>
        <p:nvSpPr>
          <p:cNvPr id="232450" name="Rectangle 2"/>
          <p:cNvSpPr>
            <a:spLocks noGrp="1" noRot="1" noChangeAspect="1" noChangeArrowheads="1" noTextEdit="1"/>
          </p:cNvSpPr>
          <p:nvPr>
            <p:ph type="sldImg"/>
          </p:nvPr>
        </p:nvSpPr>
        <p:spPr>
          <a:xfrm>
            <a:off x="2703513" y="512763"/>
            <a:ext cx="4537075" cy="2552700"/>
          </a:xfrm>
          <a:ln/>
        </p:spPr>
      </p:sp>
      <p:sp>
        <p:nvSpPr>
          <p:cNvPr id="232451"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0FE46-6007-4296-ACD8-042BDC65E21A}" type="slidenum">
              <a:rPr lang="en-US" altLang="zh-CN"/>
              <a:pPr/>
              <a:t>4</a:t>
            </a:fld>
            <a:endParaRPr lang="en-US" altLang="zh-CN"/>
          </a:p>
        </p:txBody>
      </p:sp>
      <p:sp>
        <p:nvSpPr>
          <p:cNvPr id="181250" name="Rectangle 2"/>
          <p:cNvSpPr>
            <a:spLocks noGrp="1" noRot="1" noChangeAspect="1" noChangeArrowheads="1" noTextEdit="1"/>
          </p:cNvSpPr>
          <p:nvPr>
            <p:ph type="sldImg"/>
          </p:nvPr>
        </p:nvSpPr>
        <p:spPr>
          <a:xfrm>
            <a:off x="2703513" y="512763"/>
            <a:ext cx="4537075" cy="255270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A12ED-D744-4A4D-BCA9-638CBC03E270}" type="slidenum">
              <a:rPr lang="en-US" altLang="zh-CN"/>
              <a:pPr/>
              <a:t>26</a:t>
            </a:fld>
            <a:endParaRPr lang="en-US" altLang="zh-CN"/>
          </a:p>
        </p:txBody>
      </p:sp>
      <p:sp>
        <p:nvSpPr>
          <p:cNvPr id="236546" name="Rectangle 2"/>
          <p:cNvSpPr>
            <a:spLocks noGrp="1" noRot="1" noChangeAspect="1" noChangeArrowheads="1" noTextEdit="1"/>
          </p:cNvSpPr>
          <p:nvPr>
            <p:ph type="sldImg"/>
          </p:nvPr>
        </p:nvSpPr>
        <p:spPr>
          <a:xfrm>
            <a:off x="2703513" y="512763"/>
            <a:ext cx="4537075" cy="2552700"/>
          </a:xfrm>
          <a:ln/>
        </p:spPr>
      </p:sp>
      <p:sp>
        <p:nvSpPr>
          <p:cNvPr id="236547"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34F11-2A11-45A3-AE46-39686BADB8F0}" type="slidenum">
              <a:rPr lang="en-US" altLang="zh-CN"/>
              <a:pPr/>
              <a:t>29</a:t>
            </a:fld>
            <a:endParaRPr lang="en-US" altLang="zh-CN"/>
          </a:p>
        </p:txBody>
      </p:sp>
      <p:sp>
        <p:nvSpPr>
          <p:cNvPr id="240642" name="Rectangle 2"/>
          <p:cNvSpPr>
            <a:spLocks noGrp="1" noRot="1" noChangeAspect="1" noChangeArrowheads="1" noTextEdit="1"/>
          </p:cNvSpPr>
          <p:nvPr>
            <p:ph type="sldImg"/>
          </p:nvPr>
        </p:nvSpPr>
        <p:spPr>
          <a:xfrm>
            <a:off x="2703513" y="512763"/>
            <a:ext cx="4537075" cy="2552700"/>
          </a:xfrm>
          <a:ln/>
        </p:spPr>
      </p:sp>
      <p:sp>
        <p:nvSpPr>
          <p:cNvPr id="240643"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408CB-A764-49A7-95FA-B3A2D61AA0CF}" type="slidenum">
              <a:rPr lang="en-US" altLang="zh-CN"/>
              <a:pPr/>
              <a:t>31</a:t>
            </a:fld>
            <a:endParaRPr lang="en-US" altLang="zh-CN"/>
          </a:p>
        </p:txBody>
      </p:sp>
      <p:sp>
        <p:nvSpPr>
          <p:cNvPr id="242690" name="Rectangle 2"/>
          <p:cNvSpPr>
            <a:spLocks noGrp="1" noRot="1" noChangeAspect="1" noChangeArrowheads="1" noTextEdit="1"/>
          </p:cNvSpPr>
          <p:nvPr>
            <p:ph type="sldImg"/>
          </p:nvPr>
        </p:nvSpPr>
        <p:spPr>
          <a:xfrm>
            <a:off x="2703513" y="512763"/>
            <a:ext cx="4537075" cy="2552700"/>
          </a:xfrm>
          <a:ln/>
        </p:spPr>
      </p:sp>
      <p:sp>
        <p:nvSpPr>
          <p:cNvPr id="242691" name="Rectangle 3"/>
          <p:cNvSpPr>
            <a:spLocks noGrp="1" noChangeArrowheads="1"/>
          </p:cNvSpPr>
          <p:nvPr>
            <p:ph type="body" idx="1"/>
          </p:nvPr>
        </p:nvSpPr>
        <p:spPr>
          <a:xfrm>
            <a:off x="1631950" y="3294063"/>
            <a:ext cx="6986588" cy="3008312"/>
          </a:xfrm>
        </p:spPr>
        <p:txBody>
          <a:bodyPr/>
          <a:lstStyle/>
          <a:p>
            <a:pPr lvl="0"/>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9DFC-9745-4F54-ABE5-BF4CCC905CFD}" type="slidenum">
              <a:rPr lang="en-US" altLang="zh-CN"/>
              <a:pPr/>
              <a:t>32</a:t>
            </a:fld>
            <a:endParaRPr lang="en-US" altLang="zh-CN"/>
          </a:p>
        </p:txBody>
      </p:sp>
      <p:sp>
        <p:nvSpPr>
          <p:cNvPr id="244738" name="Rectangle 2"/>
          <p:cNvSpPr>
            <a:spLocks noGrp="1" noRot="1" noChangeAspect="1" noChangeArrowheads="1" noTextEdit="1"/>
          </p:cNvSpPr>
          <p:nvPr>
            <p:ph type="sldImg"/>
          </p:nvPr>
        </p:nvSpPr>
        <p:spPr>
          <a:xfrm>
            <a:off x="2703513" y="512763"/>
            <a:ext cx="4537075" cy="2552700"/>
          </a:xfrm>
          <a:ln/>
        </p:spPr>
      </p:sp>
      <p:sp>
        <p:nvSpPr>
          <p:cNvPr id="244739" name="Rectangle 3"/>
          <p:cNvSpPr>
            <a:spLocks noGrp="1" noChangeArrowheads="1"/>
          </p:cNvSpPr>
          <p:nvPr>
            <p:ph type="body" idx="1"/>
          </p:nvPr>
        </p:nvSpPr>
        <p:spPr>
          <a:xfrm>
            <a:off x="1631950" y="3294063"/>
            <a:ext cx="7758113" cy="3008312"/>
          </a:xfrm>
        </p:spPr>
        <p:txBody>
          <a:bodyPr/>
          <a:lstStyle/>
          <a:p>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06E1B-E41B-4C4F-BAE9-D5DE0C6D5BE5}" type="slidenum">
              <a:rPr lang="en-US" altLang="zh-CN"/>
              <a:pPr/>
              <a:t>33</a:t>
            </a:fld>
            <a:endParaRPr lang="en-US" altLang="zh-CN"/>
          </a:p>
        </p:txBody>
      </p:sp>
      <p:sp>
        <p:nvSpPr>
          <p:cNvPr id="246786" name="Rectangle 2"/>
          <p:cNvSpPr>
            <a:spLocks noGrp="1" noRot="1" noChangeAspect="1" noChangeArrowheads="1" noTextEdit="1"/>
          </p:cNvSpPr>
          <p:nvPr>
            <p:ph type="sldImg"/>
          </p:nvPr>
        </p:nvSpPr>
        <p:spPr>
          <a:xfrm>
            <a:off x="2703513" y="512763"/>
            <a:ext cx="4537075" cy="2552700"/>
          </a:xfrm>
          <a:ln/>
        </p:spPr>
      </p:sp>
      <p:sp>
        <p:nvSpPr>
          <p:cNvPr id="246787" name="Rectangle 3"/>
          <p:cNvSpPr>
            <a:spLocks noGrp="1" noChangeArrowheads="1"/>
          </p:cNvSpPr>
          <p:nvPr>
            <p:ph type="body" idx="1"/>
          </p:nvPr>
        </p:nvSpPr>
        <p:spPr>
          <a:xfrm>
            <a:off x="1631950" y="3294063"/>
            <a:ext cx="7424738" cy="3008312"/>
          </a:xfrm>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01925" y="512763"/>
            <a:ext cx="4537075" cy="25527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DFA0F8-E665-4682-82ED-3BC53B6ABC16}" type="slidenum">
              <a:rPr lang="en-US" altLang="zh-CN" smtClean="0"/>
              <a:pPr/>
              <a:t>34</a:t>
            </a:fld>
            <a:endParaRPr lang="en-US" altLang="zh-CN"/>
          </a:p>
        </p:txBody>
      </p:sp>
    </p:spTree>
    <p:extLst>
      <p:ext uri="{BB962C8B-B14F-4D97-AF65-F5344CB8AC3E}">
        <p14:creationId xmlns:p14="http://schemas.microsoft.com/office/powerpoint/2010/main" val="2452499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29C20A-9E99-4390-8799-EA07950D6D94}" type="slidenum">
              <a:rPr lang="en-US" altLang="zh-CN"/>
              <a:pPr/>
              <a:t>35</a:t>
            </a:fld>
            <a:endParaRPr lang="en-US" altLang="zh-CN"/>
          </a:p>
        </p:txBody>
      </p:sp>
      <p:sp>
        <p:nvSpPr>
          <p:cNvPr id="250882" name="Rectangle 2"/>
          <p:cNvSpPr>
            <a:spLocks noGrp="1" noRot="1" noChangeAspect="1" noChangeArrowheads="1" noTextEdit="1"/>
          </p:cNvSpPr>
          <p:nvPr>
            <p:ph type="sldImg"/>
          </p:nvPr>
        </p:nvSpPr>
        <p:spPr>
          <a:xfrm>
            <a:off x="2703513" y="512763"/>
            <a:ext cx="4537075" cy="2552700"/>
          </a:xfrm>
          <a:ln/>
        </p:spPr>
      </p:sp>
      <p:sp>
        <p:nvSpPr>
          <p:cNvPr id="250883" name="Rectangle 3"/>
          <p:cNvSpPr>
            <a:spLocks noGrp="1" noChangeArrowheads="1"/>
          </p:cNvSpPr>
          <p:nvPr>
            <p:ph type="body" idx="1"/>
          </p:nvPr>
        </p:nvSpPr>
        <p:spPr>
          <a:xfrm>
            <a:off x="1631950" y="3294063"/>
            <a:ext cx="7424738" cy="3008312"/>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CD4969-57D4-432C-B493-491AF0D67723}" type="slidenum">
              <a:rPr lang="en-US" altLang="zh-CN"/>
              <a:pPr/>
              <a:t>37</a:t>
            </a:fld>
            <a:endParaRPr lang="en-US" altLang="zh-CN"/>
          </a:p>
        </p:txBody>
      </p:sp>
      <p:sp>
        <p:nvSpPr>
          <p:cNvPr id="257026" name="Rectangle 2"/>
          <p:cNvSpPr>
            <a:spLocks noGrp="1" noRot="1" noChangeAspect="1" noChangeArrowheads="1" noTextEdit="1"/>
          </p:cNvSpPr>
          <p:nvPr>
            <p:ph type="sldImg"/>
          </p:nvPr>
        </p:nvSpPr>
        <p:spPr>
          <a:xfrm>
            <a:off x="2703513" y="512763"/>
            <a:ext cx="4537075" cy="2552700"/>
          </a:xfrm>
          <a:ln/>
        </p:spPr>
      </p:sp>
      <p:sp>
        <p:nvSpPr>
          <p:cNvPr id="25702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2B153-DF45-4C5B-B68F-22088B934206}" type="slidenum">
              <a:rPr lang="en-US" altLang="zh-CN"/>
              <a:pPr/>
              <a:t>38</a:t>
            </a:fld>
            <a:endParaRPr lang="en-US" altLang="zh-CN"/>
          </a:p>
        </p:txBody>
      </p:sp>
      <p:sp>
        <p:nvSpPr>
          <p:cNvPr id="259074" name="Rectangle 2"/>
          <p:cNvSpPr>
            <a:spLocks noGrp="1" noRot="1" noChangeAspect="1" noChangeArrowheads="1" noTextEdit="1"/>
          </p:cNvSpPr>
          <p:nvPr>
            <p:ph type="sldImg"/>
          </p:nvPr>
        </p:nvSpPr>
        <p:spPr>
          <a:xfrm>
            <a:off x="2703513" y="512763"/>
            <a:ext cx="4537075" cy="2552700"/>
          </a:xfrm>
          <a:ln/>
        </p:spPr>
      </p:sp>
      <p:sp>
        <p:nvSpPr>
          <p:cNvPr id="259075"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BD6040-5248-4AB5-A027-F60E3887B277}" type="slidenum">
              <a:rPr lang="en-US" altLang="zh-CN"/>
              <a:pPr/>
              <a:t>39</a:t>
            </a:fld>
            <a:endParaRPr lang="en-US" altLang="zh-CN"/>
          </a:p>
        </p:txBody>
      </p:sp>
      <p:sp>
        <p:nvSpPr>
          <p:cNvPr id="261122" name="Rectangle 2"/>
          <p:cNvSpPr>
            <a:spLocks noGrp="1" noRot="1" noChangeAspect="1" noChangeArrowheads="1" noTextEdit="1"/>
          </p:cNvSpPr>
          <p:nvPr>
            <p:ph type="sldImg"/>
          </p:nvPr>
        </p:nvSpPr>
        <p:spPr>
          <a:xfrm>
            <a:off x="2703513" y="512763"/>
            <a:ext cx="4537075" cy="2552700"/>
          </a:xfrm>
          <a:ln/>
        </p:spPr>
      </p:sp>
      <p:sp>
        <p:nvSpPr>
          <p:cNvPr id="261123"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6A1FD2-2321-48A2-B355-92D26C1D66B0}" type="slidenum">
              <a:rPr lang="en-US" altLang="zh-CN"/>
              <a:pPr/>
              <a:t>5</a:t>
            </a:fld>
            <a:endParaRPr lang="en-US" altLang="zh-CN"/>
          </a:p>
        </p:txBody>
      </p:sp>
      <p:sp>
        <p:nvSpPr>
          <p:cNvPr id="183298" name="Rectangle 2"/>
          <p:cNvSpPr>
            <a:spLocks noGrp="1" noRot="1" noChangeAspect="1" noChangeArrowheads="1" noTextEdit="1"/>
          </p:cNvSpPr>
          <p:nvPr>
            <p:ph type="sldImg"/>
          </p:nvPr>
        </p:nvSpPr>
        <p:spPr>
          <a:xfrm>
            <a:off x="2703513" y="512763"/>
            <a:ext cx="4537075" cy="2552700"/>
          </a:xfrm>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AE1AA-80FE-4F51-8413-1DFB520A70DB}" type="slidenum">
              <a:rPr lang="en-US" altLang="zh-CN"/>
              <a:pPr/>
              <a:t>40</a:t>
            </a:fld>
            <a:endParaRPr lang="en-US" altLang="zh-CN"/>
          </a:p>
        </p:txBody>
      </p:sp>
      <p:sp>
        <p:nvSpPr>
          <p:cNvPr id="263170" name="Rectangle 2"/>
          <p:cNvSpPr>
            <a:spLocks noGrp="1" noRot="1" noChangeAspect="1" noChangeArrowheads="1" noTextEdit="1"/>
          </p:cNvSpPr>
          <p:nvPr>
            <p:ph type="sldImg"/>
          </p:nvPr>
        </p:nvSpPr>
        <p:spPr>
          <a:xfrm>
            <a:off x="2703513" y="512763"/>
            <a:ext cx="4537075" cy="2552700"/>
          </a:xfrm>
          <a:ln/>
        </p:spPr>
      </p:sp>
      <p:sp>
        <p:nvSpPr>
          <p:cNvPr id="263171" name="Rectangle 3"/>
          <p:cNvSpPr>
            <a:spLocks noGrp="1" noChangeArrowheads="1"/>
          </p:cNvSpPr>
          <p:nvPr>
            <p:ph type="body" idx="1"/>
          </p:nvPr>
        </p:nvSpPr>
        <p:spPr>
          <a:xfrm>
            <a:off x="1631950" y="3294063"/>
            <a:ext cx="7316788" cy="3235325"/>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03E42-BF45-4DE2-9CA8-9A1BB766A00A}" type="slidenum">
              <a:rPr lang="en-US" altLang="zh-CN"/>
              <a:pPr/>
              <a:t>41</a:t>
            </a:fld>
            <a:endParaRPr lang="en-US" altLang="zh-CN"/>
          </a:p>
        </p:txBody>
      </p:sp>
      <p:sp>
        <p:nvSpPr>
          <p:cNvPr id="265218" name="Rectangle 2"/>
          <p:cNvSpPr>
            <a:spLocks noGrp="1" noRot="1" noChangeAspect="1" noChangeArrowheads="1" noTextEdit="1"/>
          </p:cNvSpPr>
          <p:nvPr>
            <p:ph type="sldImg"/>
          </p:nvPr>
        </p:nvSpPr>
        <p:spPr>
          <a:xfrm>
            <a:off x="2703513" y="512763"/>
            <a:ext cx="4537075" cy="2552700"/>
          </a:xfrm>
          <a:ln/>
        </p:spPr>
      </p:sp>
      <p:sp>
        <p:nvSpPr>
          <p:cNvPr id="265219" name="Rectangle 3"/>
          <p:cNvSpPr>
            <a:spLocks noGrp="1" noChangeArrowheads="1"/>
          </p:cNvSpPr>
          <p:nvPr>
            <p:ph type="body" idx="1"/>
          </p:nvPr>
        </p:nvSpPr>
        <p:spPr>
          <a:xfrm>
            <a:off x="1736725" y="3294063"/>
            <a:ext cx="6881813" cy="3008312"/>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41146-401E-42D6-B2F1-0D4D02AA6D60}" type="slidenum">
              <a:rPr lang="en-US" altLang="zh-CN"/>
              <a:pPr/>
              <a:t>42</a:t>
            </a:fld>
            <a:endParaRPr lang="en-US" altLang="zh-CN"/>
          </a:p>
        </p:txBody>
      </p:sp>
      <p:sp>
        <p:nvSpPr>
          <p:cNvPr id="267266" name="Rectangle 2"/>
          <p:cNvSpPr>
            <a:spLocks noGrp="1" noRot="1" noChangeAspect="1" noChangeArrowheads="1" noTextEdit="1"/>
          </p:cNvSpPr>
          <p:nvPr>
            <p:ph type="sldImg"/>
          </p:nvPr>
        </p:nvSpPr>
        <p:spPr>
          <a:xfrm>
            <a:off x="2703513" y="512763"/>
            <a:ext cx="4537075" cy="2552700"/>
          </a:xfrm>
          <a:ln/>
        </p:spPr>
      </p:sp>
      <p:sp>
        <p:nvSpPr>
          <p:cNvPr id="267267" name="Rectangle 3"/>
          <p:cNvSpPr>
            <a:spLocks noGrp="1" noChangeArrowheads="1"/>
          </p:cNvSpPr>
          <p:nvPr>
            <p:ph type="body" idx="1"/>
          </p:nvPr>
        </p:nvSpPr>
        <p:spPr>
          <a:xfrm>
            <a:off x="1631950" y="3294063"/>
            <a:ext cx="7424738" cy="3235325"/>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B5BC7-CF72-46C6-B746-61070CE025B4}" type="slidenum">
              <a:rPr lang="en-US" altLang="zh-CN"/>
              <a:pPr/>
              <a:t>57</a:t>
            </a:fld>
            <a:endParaRPr lang="en-US" altLang="zh-CN"/>
          </a:p>
        </p:txBody>
      </p:sp>
      <p:sp>
        <p:nvSpPr>
          <p:cNvPr id="269314" name="Rectangle 2"/>
          <p:cNvSpPr>
            <a:spLocks noGrp="1" noRot="1" noChangeAspect="1" noChangeArrowheads="1" noTextEdit="1"/>
          </p:cNvSpPr>
          <p:nvPr>
            <p:ph type="sldImg"/>
          </p:nvPr>
        </p:nvSpPr>
        <p:spPr>
          <a:xfrm>
            <a:off x="2703513" y="512763"/>
            <a:ext cx="4537075" cy="2552700"/>
          </a:xfrm>
          <a:ln/>
        </p:spPr>
      </p:sp>
      <p:sp>
        <p:nvSpPr>
          <p:cNvPr id="269315"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0D1A8-6E1F-4DDB-A093-C0905B644EE9}" type="slidenum">
              <a:rPr lang="en-US" altLang="zh-CN"/>
              <a:pPr/>
              <a:t>60</a:t>
            </a:fld>
            <a:endParaRPr lang="en-US" altLang="zh-CN"/>
          </a:p>
        </p:txBody>
      </p:sp>
      <p:sp>
        <p:nvSpPr>
          <p:cNvPr id="279554" name="Rectangle 2"/>
          <p:cNvSpPr>
            <a:spLocks noGrp="1" noRot="1" noChangeAspect="1" noChangeArrowheads="1" noTextEdit="1"/>
          </p:cNvSpPr>
          <p:nvPr>
            <p:ph type="sldImg"/>
          </p:nvPr>
        </p:nvSpPr>
        <p:spPr>
          <a:xfrm>
            <a:off x="2703513" y="512763"/>
            <a:ext cx="4537075" cy="2552700"/>
          </a:xfrm>
          <a:ln/>
        </p:spPr>
      </p:sp>
      <p:sp>
        <p:nvSpPr>
          <p:cNvPr id="279555" name="Rectangle 3"/>
          <p:cNvSpPr>
            <a:spLocks noGrp="1" noChangeArrowheads="1"/>
          </p:cNvSpPr>
          <p:nvPr>
            <p:ph type="body" idx="1"/>
          </p:nvPr>
        </p:nvSpPr>
        <p:spPr>
          <a:xfrm>
            <a:off x="1631950" y="3294063"/>
            <a:ext cx="6986588" cy="3008312"/>
          </a:xfrm>
        </p:spPr>
        <p:txBody>
          <a:bodyPr/>
          <a:lstStyle/>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F6435-97D7-4310-A689-FBE3B2F4B433}" type="slidenum">
              <a:rPr lang="en-US" altLang="zh-CN"/>
              <a:pPr/>
              <a:t>61</a:t>
            </a:fld>
            <a:endParaRPr lang="en-US" altLang="zh-CN"/>
          </a:p>
        </p:txBody>
      </p:sp>
      <p:sp>
        <p:nvSpPr>
          <p:cNvPr id="281602" name="Rectangle 2"/>
          <p:cNvSpPr>
            <a:spLocks noGrp="1" noRot="1" noChangeAspect="1" noChangeArrowheads="1" noTextEdit="1"/>
          </p:cNvSpPr>
          <p:nvPr>
            <p:ph type="sldImg"/>
          </p:nvPr>
        </p:nvSpPr>
        <p:spPr>
          <a:xfrm>
            <a:off x="2703513" y="512763"/>
            <a:ext cx="4537075" cy="2552700"/>
          </a:xfrm>
          <a:ln/>
        </p:spPr>
      </p:sp>
      <p:sp>
        <p:nvSpPr>
          <p:cNvPr id="281603" name="Rectangle 3"/>
          <p:cNvSpPr>
            <a:spLocks noGrp="1" noChangeArrowheads="1"/>
          </p:cNvSpPr>
          <p:nvPr>
            <p:ph type="body" idx="1"/>
          </p:nvPr>
        </p:nvSpPr>
        <p:spPr>
          <a:xfrm>
            <a:off x="1631950" y="3294063"/>
            <a:ext cx="6986588" cy="3008312"/>
          </a:xfrm>
        </p:spPr>
        <p:txBody>
          <a:bodyPr/>
          <a:lstStyle/>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AE888-19B3-4D81-B770-3F84EAB34D80}" type="slidenum">
              <a:rPr lang="en-US" altLang="zh-CN"/>
              <a:pPr/>
              <a:t>62</a:t>
            </a:fld>
            <a:endParaRPr lang="en-US" altLang="zh-CN"/>
          </a:p>
        </p:txBody>
      </p:sp>
      <p:sp>
        <p:nvSpPr>
          <p:cNvPr id="283650" name="Rectangle 2"/>
          <p:cNvSpPr>
            <a:spLocks noGrp="1" noRot="1" noChangeAspect="1" noChangeArrowheads="1" noTextEdit="1"/>
          </p:cNvSpPr>
          <p:nvPr>
            <p:ph type="sldImg"/>
          </p:nvPr>
        </p:nvSpPr>
        <p:spPr>
          <a:xfrm>
            <a:off x="2703513" y="512763"/>
            <a:ext cx="4537075" cy="2552700"/>
          </a:xfrm>
          <a:ln/>
        </p:spPr>
      </p:sp>
      <p:sp>
        <p:nvSpPr>
          <p:cNvPr id="283651" name="Rectangle 3"/>
          <p:cNvSpPr>
            <a:spLocks noGrp="1" noChangeArrowheads="1"/>
          </p:cNvSpPr>
          <p:nvPr>
            <p:ph type="body" idx="1"/>
          </p:nvPr>
        </p:nvSpPr>
        <p:spPr>
          <a:xfrm>
            <a:off x="1525588" y="3294063"/>
            <a:ext cx="7092950" cy="3008312"/>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C92F84-9AE8-4840-A88C-A737FADE3361}" type="slidenum">
              <a:rPr lang="en-US" altLang="zh-CN"/>
              <a:pPr/>
              <a:t>63</a:t>
            </a:fld>
            <a:endParaRPr lang="en-US" altLang="zh-CN"/>
          </a:p>
        </p:txBody>
      </p:sp>
      <p:sp>
        <p:nvSpPr>
          <p:cNvPr id="285698" name="Rectangle 2"/>
          <p:cNvSpPr>
            <a:spLocks noGrp="1" noRot="1" noChangeAspect="1" noChangeArrowheads="1" noTextEdit="1"/>
          </p:cNvSpPr>
          <p:nvPr>
            <p:ph type="sldImg"/>
          </p:nvPr>
        </p:nvSpPr>
        <p:spPr>
          <a:xfrm>
            <a:off x="2703513" y="512763"/>
            <a:ext cx="4537075" cy="2552700"/>
          </a:xfrm>
          <a:ln/>
        </p:spPr>
      </p:sp>
      <p:sp>
        <p:nvSpPr>
          <p:cNvPr id="285699" name="Rectangle 3"/>
          <p:cNvSpPr>
            <a:spLocks noGrp="1" noChangeArrowheads="1"/>
          </p:cNvSpPr>
          <p:nvPr>
            <p:ph type="body" idx="1"/>
          </p:nvPr>
        </p:nvSpPr>
        <p:spPr>
          <a:xfrm>
            <a:off x="1631950" y="3294063"/>
            <a:ext cx="7316788" cy="3008312"/>
          </a:xfrm>
        </p:spPr>
        <p:txBody>
          <a:bodyPr/>
          <a:lstStyle/>
          <a:p>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1A8A3-0821-43F7-BB6D-DDD879B3BFD5}" type="slidenum">
              <a:rPr lang="en-US" altLang="zh-CN"/>
              <a:pPr/>
              <a:t>64</a:t>
            </a:fld>
            <a:endParaRPr lang="en-US" altLang="zh-CN"/>
          </a:p>
        </p:txBody>
      </p:sp>
      <p:sp>
        <p:nvSpPr>
          <p:cNvPr id="287746" name="Rectangle 2"/>
          <p:cNvSpPr>
            <a:spLocks noGrp="1" noRot="1" noChangeAspect="1" noChangeArrowheads="1" noTextEdit="1"/>
          </p:cNvSpPr>
          <p:nvPr>
            <p:ph type="sldImg"/>
          </p:nvPr>
        </p:nvSpPr>
        <p:spPr>
          <a:xfrm>
            <a:off x="2703513" y="512763"/>
            <a:ext cx="4537075" cy="2552700"/>
          </a:xfrm>
          <a:ln/>
        </p:spPr>
      </p:sp>
      <p:sp>
        <p:nvSpPr>
          <p:cNvPr id="287747" name="Rectangle 3"/>
          <p:cNvSpPr>
            <a:spLocks noGrp="1" noChangeArrowheads="1"/>
          </p:cNvSpPr>
          <p:nvPr>
            <p:ph type="body" idx="1"/>
          </p:nvPr>
        </p:nvSpPr>
        <p:spPr>
          <a:xfrm>
            <a:off x="1631950" y="3294063"/>
            <a:ext cx="6986588" cy="3008312"/>
          </a:xfrm>
        </p:spPr>
        <p:txBody>
          <a:bodyPr/>
          <a:lstStyle/>
          <a:p>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BD4D3-4FAF-411E-8C9E-76253CFAE121}" type="slidenum">
              <a:rPr lang="en-US" altLang="zh-CN"/>
              <a:pPr/>
              <a:t>65</a:t>
            </a:fld>
            <a:endParaRPr lang="en-US" altLang="zh-CN"/>
          </a:p>
        </p:txBody>
      </p:sp>
      <p:sp>
        <p:nvSpPr>
          <p:cNvPr id="291842" name="Rectangle 2"/>
          <p:cNvSpPr>
            <a:spLocks noGrp="1" noRot="1" noChangeAspect="1" noChangeArrowheads="1" noTextEdit="1"/>
          </p:cNvSpPr>
          <p:nvPr>
            <p:ph type="sldImg"/>
          </p:nvPr>
        </p:nvSpPr>
        <p:spPr>
          <a:xfrm>
            <a:off x="2703513" y="512763"/>
            <a:ext cx="4537075" cy="2552700"/>
          </a:xfrm>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122CD-7971-482F-86A9-1C7876C1A913}" type="slidenum">
              <a:rPr lang="en-US" altLang="zh-CN"/>
              <a:pPr/>
              <a:t>7</a:t>
            </a:fld>
            <a:endParaRPr lang="en-US" altLang="zh-CN"/>
          </a:p>
        </p:txBody>
      </p:sp>
      <p:sp>
        <p:nvSpPr>
          <p:cNvPr id="188418" name="Rectangle 2"/>
          <p:cNvSpPr>
            <a:spLocks noGrp="1" noRot="1" noChangeAspect="1" noChangeArrowheads="1" noTextEdit="1"/>
          </p:cNvSpPr>
          <p:nvPr>
            <p:ph type="sldImg"/>
          </p:nvPr>
        </p:nvSpPr>
        <p:spPr>
          <a:xfrm>
            <a:off x="2703513" y="512763"/>
            <a:ext cx="4537075" cy="2552700"/>
          </a:xfrm>
          <a:ln/>
        </p:spPr>
      </p:sp>
      <p:sp>
        <p:nvSpPr>
          <p:cNvPr id="188419"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AE468-DBFB-489B-8C74-E92786EEA8AC}" type="slidenum">
              <a:rPr lang="en-US" altLang="zh-CN"/>
              <a:pPr/>
              <a:t>69</a:t>
            </a:fld>
            <a:endParaRPr lang="en-US" altLang="zh-CN"/>
          </a:p>
        </p:txBody>
      </p:sp>
      <p:sp>
        <p:nvSpPr>
          <p:cNvPr id="295938" name="Rectangle 2"/>
          <p:cNvSpPr>
            <a:spLocks noGrp="1" noRot="1" noChangeAspect="1" noChangeArrowheads="1" noTextEdit="1"/>
          </p:cNvSpPr>
          <p:nvPr>
            <p:ph type="sldImg"/>
          </p:nvPr>
        </p:nvSpPr>
        <p:spPr>
          <a:xfrm>
            <a:off x="2703513" y="512763"/>
            <a:ext cx="4537075" cy="2552700"/>
          </a:xfrm>
          <a:ln/>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89BC7-FB85-4D2F-9DF1-2F7D50EDBCB9}" type="slidenum">
              <a:rPr lang="en-US" altLang="zh-CN"/>
              <a:pPr/>
              <a:t>9</a:t>
            </a:fld>
            <a:endParaRPr lang="en-US" altLang="zh-CN"/>
          </a:p>
        </p:txBody>
      </p:sp>
      <p:sp>
        <p:nvSpPr>
          <p:cNvPr id="192514" name="Rectangle 2"/>
          <p:cNvSpPr>
            <a:spLocks noGrp="1" noRot="1" noChangeAspect="1" noChangeArrowheads="1" noTextEdit="1"/>
          </p:cNvSpPr>
          <p:nvPr>
            <p:ph type="sldImg"/>
          </p:nvPr>
        </p:nvSpPr>
        <p:spPr>
          <a:xfrm>
            <a:off x="2703513" y="512763"/>
            <a:ext cx="4537075" cy="2552700"/>
          </a:xfrm>
          <a:ln/>
        </p:spPr>
      </p:sp>
      <p:sp>
        <p:nvSpPr>
          <p:cNvPr id="192515" name="Rectangle 3"/>
          <p:cNvSpPr>
            <a:spLocks noGrp="1" noChangeArrowheads="1"/>
          </p:cNvSpPr>
          <p:nvPr>
            <p:ph type="body" idx="1"/>
          </p:nvPr>
        </p:nvSpPr>
        <p:spPr>
          <a:xfrm>
            <a:off x="1631950" y="3408363"/>
            <a:ext cx="6986588" cy="2894012"/>
          </a:xfrm>
        </p:spPr>
        <p:txBody>
          <a:bodyPr/>
          <a:lstStyle/>
          <a:p>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9FAF9-1D45-40E5-B517-BD48EB95EB04}" type="slidenum">
              <a:rPr lang="en-US" altLang="zh-CN"/>
              <a:pPr/>
              <a:t>10</a:t>
            </a:fld>
            <a:endParaRPr lang="en-US" altLang="zh-CN"/>
          </a:p>
        </p:txBody>
      </p:sp>
      <p:sp>
        <p:nvSpPr>
          <p:cNvPr id="204802" name="Rectangle 2"/>
          <p:cNvSpPr>
            <a:spLocks noGrp="1" noRot="1" noChangeAspect="1" noChangeArrowheads="1" noTextEdit="1"/>
          </p:cNvSpPr>
          <p:nvPr>
            <p:ph type="sldImg"/>
          </p:nvPr>
        </p:nvSpPr>
        <p:spPr>
          <a:xfrm>
            <a:off x="2703513" y="512763"/>
            <a:ext cx="4537075" cy="2552700"/>
          </a:xfrm>
          <a:ln/>
        </p:spPr>
      </p:sp>
      <p:sp>
        <p:nvSpPr>
          <p:cNvPr id="204803"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517E70-DC7E-444E-B42A-BBED00D0DD77}" type="slidenum">
              <a:rPr lang="en-US" altLang="zh-CN"/>
              <a:pPr/>
              <a:t>11</a:t>
            </a:fld>
            <a:endParaRPr lang="en-US" altLang="zh-CN"/>
          </a:p>
        </p:txBody>
      </p:sp>
      <p:sp>
        <p:nvSpPr>
          <p:cNvPr id="206850" name="Rectangle 2"/>
          <p:cNvSpPr>
            <a:spLocks noGrp="1" noRot="1" noChangeAspect="1" noChangeArrowheads="1" noTextEdit="1"/>
          </p:cNvSpPr>
          <p:nvPr>
            <p:ph type="sldImg"/>
          </p:nvPr>
        </p:nvSpPr>
        <p:spPr>
          <a:xfrm>
            <a:off x="2703513" y="512763"/>
            <a:ext cx="4537075" cy="2552700"/>
          </a:xfrm>
          <a:ln/>
        </p:spPr>
      </p:sp>
      <p:sp>
        <p:nvSpPr>
          <p:cNvPr id="206851" name="Rectangle 3"/>
          <p:cNvSpPr>
            <a:spLocks noGrp="1" noChangeArrowheads="1"/>
          </p:cNvSpPr>
          <p:nvPr>
            <p:ph type="body" idx="1"/>
          </p:nvPr>
        </p:nvSpPr>
        <p:spPr>
          <a:xfrm>
            <a:off x="1631950" y="3294063"/>
            <a:ext cx="6986588" cy="3171825"/>
          </a:xfrm>
        </p:spPr>
        <p:txBody>
          <a:bodyPr/>
          <a:lstStyle/>
          <a:p>
            <a:pPr>
              <a:lnSpc>
                <a:spcPct val="90000"/>
              </a:lnSpc>
            </a:pP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01925" y="512763"/>
            <a:ext cx="4537075" cy="25527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DFA0F8-E665-4682-82ED-3BC53B6ABC16}" type="slidenum">
              <a:rPr lang="en-US" altLang="zh-CN" smtClean="0"/>
              <a:pPr/>
              <a:t>12</a:t>
            </a:fld>
            <a:endParaRPr lang="en-US" altLang="zh-CN"/>
          </a:p>
        </p:txBody>
      </p:sp>
    </p:spTree>
    <p:extLst>
      <p:ext uri="{BB962C8B-B14F-4D97-AF65-F5344CB8AC3E}">
        <p14:creationId xmlns:p14="http://schemas.microsoft.com/office/powerpoint/2010/main" val="1571712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4470A8-CA27-4A0D-8780-0219525CABAC}" type="slidenum">
              <a:rPr lang="en-US" altLang="zh-CN"/>
              <a:pPr/>
              <a:t>14</a:t>
            </a:fld>
            <a:endParaRPr lang="en-US" altLang="zh-CN"/>
          </a:p>
        </p:txBody>
      </p:sp>
      <p:sp>
        <p:nvSpPr>
          <p:cNvPr id="209922" name="Rectangle 2"/>
          <p:cNvSpPr>
            <a:spLocks noGrp="1" noRot="1" noChangeAspect="1" noChangeArrowheads="1" noTextEdit="1"/>
          </p:cNvSpPr>
          <p:nvPr>
            <p:ph type="sldImg"/>
          </p:nvPr>
        </p:nvSpPr>
        <p:spPr>
          <a:xfrm>
            <a:off x="2703513" y="512763"/>
            <a:ext cx="4537075" cy="2552700"/>
          </a:xfrm>
          <a:ln/>
        </p:spPr>
      </p:sp>
      <p:sp>
        <p:nvSpPr>
          <p:cNvPr id="209923" name="Rectangle 3"/>
          <p:cNvSpPr>
            <a:spLocks noGrp="1" noChangeArrowheads="1"/>
          </p:cNvSpPr>
          <p:nvPr>
            <p:ph type="body" idx="1"/>
          </p:nvPr>
        </p:nvSpPr>
        <p:spPr>
          <a:xfrm>
            <a:off x="1631950" y="3294063"/>
            <a:ext cx="6986588" cy="3008312"/>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a:extLst>
              <a:ext uri="{FF2B5EF4-FFF2-40B4-BE49-F238E27FC236}">
                <a16:creationId xmlns:a16="http://schemas.microsoft.com/office/drawing/2014/main" id="{CBDB8BB6-68DD-4B6F-AF6B-6131FC9E823D}"/>
              </a:ext>
            </a:extLst>
          </p:cNvPr>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extLst>
                <p:ext uri="{D42A27DB-BD31-4B8C-83A1-F6EECF244321}">
                  <p14:modId xmlns:p14="http://schemas.microsoft.com/office/powerpoint/2010/main" val="3744638467"/>
                </p:ext>
              </p:extLst>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name="剪辑" r:id="rId2" imgW="4732560" imgH="423000" progId="MS_ClipArt_Gallery.2">
                    <p:embed/>
                  </p:oleObj>
                </mc:Choice>
                <mc:Fallback>
                  <p:oleObj name="剪辑" r:id="rId2" imgW="4732560" imgH="423000" progId="MS_ClipArt_Gallery.2">
                    <p:embed/>
                    <p:pic>
                      <p:nvPicPr>
                        <p:cNvPr id="5153"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itchFamily="2" charset="-122"/>
                </a:rPr>
                <a:t>wenshli@bupt.edu.cn</a:t>
              </a: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a:extLst>
              <a:ext uri="{FF2B5EF4-FFF2-40B4-BE49-F238E27FC236}">
                <a16:creationId xmlns:a16="http://schemas.microsoft.com/office/drawing/2014/main" id="{2A41BBDC-80EF-4613-8147-CFF6A6611F15}"/>
              </a:ext>
            </a:extLst>
          </p:cNvPr>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a:extLst>
              <a:ext uri="{FF2B5EF4-FFF2-40B4-BE49-F238E27FC236}">
                <a16:creationId xmlns:a16="http://schemas.microsoft.com/office/drawing/2014/main" id="{408409CD-240E-5C95-9743-B3988388BF2D}"/>
              </a:ext>
            </a:extLst>
          </p:cNvPr>
          <p:cNvSpPr txBox="1">
            <a:spLocks noChangeArrowheads="1"/>
          </p:cNvSpPr>
          <p:nvPr userDrawn="1"/>
        </p:nvSpPr>
        <p:spPr bwMode="auto">
          <a:xfrm>
            <a:off x="360000" y="252000"/>
            <a:ext cx="5241553" cy="114300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6DAD563C-1915-5373-AB02-3AA21B69F725}"/>
              </a:ext>
            </a:extLst>
          </p:cNvPr>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a:lstStyle>
          <a:p>
            <a:fld id="{6FE94433-00FA-4F71-914E-060E62B54059}" type="datetime3">
              <a:rPr lang="zh-CN" altLang="en-US" smtClean="0"/>
              <a:pPr/>
              <a:t>2024年9月3日星期二</a:t>
            </a:fld>
            <a:endParaRPr lang="zh-CN" altLang="en-US" dirty="0"/>
          </a:p>
        </p:txBody>
      </p:sp>
      <p:sp>
        <p:nvSpPr>
          <p:cNvPr id="5" name="标题 1">
            <a:extLst>
              <a:ext uri="{FF2B5EF4-FFF2-40B4-BE49-F238E27FC236}">
                <a16:creationId xmlns:a16="http://schemas.microsoft.com/office/drawing/2014/main" id="{F8DB766C-7813-08DC-053F-E7D2D4DC7502}"/>
              </a:ext>
            </a:extLst>
          </p:cNvPr>
          <p:cNvSpPr txBox="1">
            <a:spLocks/>
          </p:cNvSpPr>
          <p:nvPr userDrawn="1"/>
        </p:nvSpPr>
        <p:spPr bwMode="auto">
          <a:xfrm>
            <a:off x="5015880" y="203511"/>
            <a:ext cx="5760800" cy="11102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extLst>
      <p:ext uri="{BB962C8B-B14F-4D97-AF65-F5344CB8AC3E}">
        <p14:creationId xmlns:p14="http://schemas.microsoft.com/office/powerpoint/2010/main" val="26626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 name="星形: 五角 2">
            <a:extLst>
              <a:ext uri="{FF2B5EF4-FFF2-40B4-BE49-F238E27FC236}">
                <a16:creationId xmlns:a16="http://schemas.microsoft.com/office/drawing/2014/main" id="{5B63427B-2C37-33C9-5CB2-5ED518FB32B9}"/>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15742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2" name="星形: 五角 1">
            <a:extLst>
              <a:ext uri="{FF2B5EF4-FFF2-40B4-BE49-F238E27FC236}">
                <a16:creationId xmlns:a16="http://schemas.microsoft.com/office/drawing/2014/main" id="{D8EE3C67-74FC-11BC-4445-E17BB36C7585}"/>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69735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Tree>
    <p:extLst>
      <p:ext uri="{BB962C8B-B14F-4D97-AF65-F5344CB8AC3E}">
        <p14:creationId xmlns:p14="http://schemas.microsoft.com/office/powerpoint/2010/main" val="210524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pPr/>
              <a:t>‹#›</a:t>
            </a:fld>
            <a:endParaRPr lang="en-US" altLang="zh-CN"/>
          </a:p>
        </p:txBody>
      </p:sp>
    </p:spTree>
    <p:extLst>
      <p:ext uri="{BB962C8B-B14F-4D97-AF65-F5344CB8AC3E}">
        <p14:creationId xmlns:p14="http://schemas.microsoft.com/office/powerpoint/2010/main" val="337851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pPr/>
              <a:t>‹#›</a:t>
            </a:fld>
            <a:endParaRPr lang="en-US" altLang="zh-CN"/>
          </a:p>
        </p:txBody>
      </p:sp>
    </p:spTree>
    <p:extLst>
      <p:ext uri="{BB962C8B-B14F-4D97-AF65-F5344CB8AC3E}">
        <p14:creationId xmlns:p14="http://schemas.microsoft.com/office/powerpoint/2010/main" val="375456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5731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156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 name="内容占位符 2">
            <a:extLst>
              <a:ext uri="{FF2B5EF4-FFF2-40B4-BE49-F238E27FC236}">
                <a16:creationId xmlns:a16="http://schemas.microsoft.com/office/drawing/2014/main" id="{19FB7F49-6779-D86C-D5BA-6E907079E8B8}"/>
              </a:ext>
            </a:extLst>
          </p:cNvPr>
          <p:cNvSpPr>
            <a:spLocks noGrp="1"/>
          </p:cNvSpPr>
          <p:nvPr>
            <p:ph sz="half" idx="11"/>
          </p:nvPr>
        </p:nvSpPr>
        <p:spPr>
          <a:xfrm>
            <a:off x="360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a:extLst>
              <a:ext uri="{FF2B5EF4-FFF2-40B4-BE49-F238E27FC236}">
                <a16:creationId xmlns:a16="http://schemas.microsoft.com/office/drawing/2014/main" id="{D9B0B2B6-DBD5-4F03-3A16-F8124EABC1C9}"/>
              </a:ext>
            </a:extLst>
          </p:cNvPr>
          <p:cNvSpPr>
            <a:spLocks noGrp="1"/>
          </p:cNvSpPr>
          <p:nvPr>
            <p:ph sz="half" idx="12"/>
          </p:nvPr>
        </p:nvSpPr>
        <p:spPr>
          <a:xfrm>
            <a:off x="6156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763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37593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00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5B7C8CEE-6B30-2524-2A60-CD1E2915817D}"/>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82035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6D37B920-999B-CEC6-5CAA-EADC69462D46}"/>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03968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p>
        </p:txBody>
      </p:sp>
      <p:sp>
        <p:nvSpPr>
          <p:cNvPr id="4125" name="Rectangle 29"/>
          <p:cNvSpPr>
            <a:spLocks noGrp="1" noChangeArrowheads="1"/>
          </p:cNvSpPr>
          <p:nvPr>
            <p:ph type="sldNum" sz="quarter" idx="4"/>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pPr/>
              <a:t>‹#›</a:t>
            </a:fld>
            <a:endParaRPr lang="en-US" altLang="zh-CN"/>
          </a:p>
        </p:txBody>
      </p:sp>
      <p:grpSp>
        <p:nvGrpSpPr>
          <p:cNvPr id="2" name="组合 1">
            <a:extLst>
              <a:ext uri="{FF2B5EF4-FFF2-40B4-BE49-F238E27FC236}">
                <a16:creationId xmlns:a16="http://schemas.microsoft.com/office/drawing/2014/main" id="{C97C6F2A-58FC-DA1E-64BA-12E37F77A954}"/>
              </a:ext>
            </a:extLst>
          </p:cNvPr>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43735"/>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extLst>
      <p:ext uri="{BB962C8B-B14F-4D97-AF65-F5344CB8AC3E}">
        <p14:creationId xmlns:p14="http://schemas.microsoft.com/office/powerpoint/2010/main" val="3370588661"/>
      </p:ext>
    </p:extLst>
  </p:cSld>
  <p:clrMap bg1="lt1" tx1="dk1" bg2="lt2" tx2="dk2" accent1="accent1" accent2="accent2" accent3="accent3" accent4="accent4" accent5="accent5" accent6="accent6" hlink="hlink" folHlink="folHlink"/>
  <p:sldLayoutIdLst>
    <p:sldLayoutId id="2147483707" r:id="rId1"/>
    <p:sldLayoutId id="2147483701" r:id="rId2"/>
    <p:sldLayoutId id="2147483702" r:id="rId3"/>
    <p:sldLayoutId id="2147483703" r:id="rId4"/>
    <p:sldLayoutId id="2147483704" r:id="rId5"/>
    <p:sldLayoutId id="2147483708" r:id="rId6"/>
    <p:sldLayoutId id="2147483706" r:id="rId7"/>
    <p:sldLayoutId id="2147483709" r:id="rId8"/>
    <p:sldLayoutId id="2147483710" r:id="rId9"/>
    <p:sldLayoutId id="2147483711" r:id="rId10"/>
    <p:sldLayoutId id="2147483712" r:id="rId11"/>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image" Target="../media/image51.tif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slide" Target="slide93.xml"/><Relationship Id="rId5" Type="http://schemas.openxmlformats.org/officeDocument/2006/relationships/slide" Target="slide90.xml"/><Relationship Id="rId4" Type="http://schemas.openxmlformats.org/officeDocument/2006/relationships/slide" Target="slide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image" Target="../media/image38.tiff"/><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40.tif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42.tiff"/><Relationship Id="rId2" Type="http://schemas.openxmlformats.org/officeDocument/2006/relationships/image" Target="../media/image41.tiff"/><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tiff"/><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image" Target="../media/image49.tiff"/><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FBA71-7C72-4072-93AE-C2B7220A36B3}"/>
              </a:ext>
            </a:extLst>
          </p:cNvPr>
          <p:cNvSpPr>
            <a:spLocks noGrp="1"/>
          </p:cNvSpPr>
          <p:nvPr>
            <p:ph type="ctrTitle"/>
          </p:nvPr>
        </p:nvSpPr>
        <p:spPr/>
        <p:txBody>
          <a:bodyPr/>
          <a:lstStyle/>
          <a:p>
            <a:r>
              <a:rPr lang="en-US" altLang="zh-CN" sz="4800" dirty="0"/>
              <a:t>Chapter 6   Process Synchronization</a:t>
            </a:r>
            <a:endParaRPr lang="zh-CN" altLang="en-US" sz="4800" dirty="0"/>
          </a:p>
        </p:txBody>
      </p:sp>
      <p:sp>
        <p:nvSpPr>
          <p:cNvPr id="3" name="日期占位符 2">
            <a:extLst>
              <a:ext uri="{FF2B5EF4-FFF2-40B4-BE49-F238E27FC236}">
                <a16:creationId xmlns:a16="http://schemas.microsoft.com/office/drawing/2014/main" id="{FB057801-5082-9970-AEB3-F9AD65BC90B0}"/>
              </a:ext>
            </a:extLst>
          </p:cNvPr>
          <p:cNvSpPr>
            <a:spLocks noGrp="1"/>
          </p:cNvSpPr>
          <p:nvPr>
            <p:ph type="dt" sz="half" idx="10"/>
          </p:nvPr>
        </p:nvSpPr>
        <p:spPr/>
        <p:txBody>
          <a:bodyPr/>
          <a:lstStyle/>
          <a:p>
            <a:fld id="{AD578A05-6AB5-4EE2-B41E-0E16D005F352}" type="datetime3">
              <a:rPr lang="zh-CN" altLang="en-US" smtClean="0"/>
              <a:t>2024年9月3日星期二</a:t>
            </a:fld>
            <a:endParaRPr lang="zh-CN" altLang="en-US" dirty="0"/>
          </a:p>
        </p:txBody>
      </p:sp>
    </p:spTree>
    <p:extLst>
      <p:ext uri="{BB962C8B-B14F-4D97-AF65-F5344CB8AC3E}">
        <p14:creationId xmlns:p14="http://schemas.microsoft.com/office/powerpoint/2010/main" val="3575913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solidFill>
            <a:srgbClr val="002060"/>
          </a:solidFill>
        </p:spPr>
        <p:txBody>
          <a:bodyPr/>
          <a:lstStyle/>
          <a:p>
            <a:r>
              <a:rPr lang="en-US" altLang="zh-CN" dirty="0"/>
              <a:t>6.2  The Critical-Section Problem</a:t>
            </a:r>
          </a:p>
        </p:txBody>
      </p:sp>
      <p:sp>
        <p:nvSpPr>
          <p:cNvPr id="203779" name="Rectangle 3"/>
          <p:cNvSpPr>
            <a:spLocks noGrp="1" noChangeArrowheads="1"/>
          </p:cNvSpPr>
          <p:nvPr>
            <p:ph idx="1"/>
          </p:nvPr>
        </p:nvSpPr>
        <p:spPr/>
        <p:txBody>
          <a:bodyPr>
            <a:normAutofit/>
          </a:bodyPr>
          <a:lstStyle/>
          <a:p>
            <a:r>
              <a:rPr lang="en-US" altLang="zh-CN" i="1" dirty="0"/>
              <a:t>n</a:t>
            </a:r>
            <a:r>
              <a:rPr lang="en-US" altLang="zh-CN" dirty="0"/>
              <a:t> processes all competing to use some shared data.</a:t>
            </a:r>
          </a:p>
          <a:p>
            <a:r>
              <a:rPr lang="en-US" altLang="zh-CN" dirty="0"/>
              <a:t>Each process has a </a:t>
            </a:r>
            <a:r>
              <a:rPr lang="en-US" altLang="zh-CN" i="1" dirty="0">
                <a:solidFill>
                  <a:srgbClr val="0000FF"/>
                </a:solidFill>
              </a:rPr>
              <a:t>code segment</a:t>
            </a:r>
            <a:r>
              <a:rPr lang="en-US" altLang="zh-CN" dirty="0"/>
              <a:t>, called </a:t>
            </a:r>
            <a:r>
              <a:rPr lang="en-US" altLang="zh-CN" i="1" dirty="0">
                <a:solidFill>
                  <a:srgbClr val="0000FF"/>
                </a:solidFill>
              </a:rPr>
              <a:t>critical section</a:t>
            </a:r>
            <a:r>
              <a:rPr lang="en-US" altLang="zh-CN" dirty="0"/>
              <a:t>, in which the shared data is accessed.</a:t>
            </a:r>
          </a:p>
          <a:p>
            <a:r>
              <a:rPr lang="en-US" altLang="zh-CN" dirty="0"/>
              <a:t>Problem – – ensure that when one process is executing in its critical section, no other process is to be allowed to execute in its critical section.</a:t>
            </a:r>
          </a:p>
          <a:p>
            <a:r>
              <a:rPr lang="en-US" altLang="zh-CN" dirty="0"/>
              <a:t>Need to design a </a:t>
            </a:r>
            <a:r>
              <a:rPr lang="en-US" altLang="zh-CN" i="1" dirty="0">
                <a:solidFill>
                  <a:srgbClr val="0000FF"/>
                </a:solidFill>
              </a:rPr>
              <a:t>protocol</a:t>
            </a:r>
            <a:r>
              <a:rPr lang="en-US" altLang="zh-CN" dirty="0"/>
              <a:t> that the processes can use to cooperate.</a:t>
            </a:r>
          </a:p>
          <a:p>
            <a:pPr lvl="1"/>
            <a:r>
              <a:rPr lang="en-US" altLang="zh-CN" dirty="0"/>
              <a:t>Each process must </a:t>
            </a:r>
            <a:r>
              <a:rPr lang="en-US" altLang="zh-CN" dirty="0">
                <a:solidFill>
                  <a:srgbClr val="0000FF"/>
                </a:solidFill>
              </a:rPr>
              <a:t>request</a:t>
            </a:r>
            <a:r>
              <a:rPr lang="en-US" altLang="zh-CN" dirty="0"/>
              <a:t> permission to enter its critical section. </a:t>
            </a:r>
            <a:br>
              <a:rPr lang="en-US" altLang="zh-CN" dirty="0"/>
            </a:br>
            <a:r>
              <a:rPr lang="en-US" altLang="zh-CN" dirty="0"/>
              <a:t>The section of code implementing this request is the</a:t>
            </a:r>
            <a:br>
              <a:rPr lang="en-US" altLang="zh-CN" dirty="0"/>
            </a:br>
            <a:r>
              <a:rPr lang="en-US" altLang="zh-CN" i="1" dirty="0">
                <a:highlight>
                  <a:srgbClr val="FFFF00"/>
                </a:highlight>
              </a:rPr>
              <a:t> </a:t>
            </a:r>
            <a:r>
              <a:rPr lang="en-US" altLang="zh-CN" i="1" dirty="0">
                <a:solidFill>
                  <a:srgbClr val="0000FF"/>
                </a:solidFill>
                <a:highlight>
                  <a:srgbClr val="FFFF00"/>
                </a:highlight>
              </a:rPr>
              <a:t>entry</a:t>
            </a:r>
            <a:r>
              <a:rPr lang="en-US" altLang="zh-CN" i="1" dirty="0">
                <a:highlight>
                  <a:srgbClr val="FFFF00"/>
                </a:highlight>
              </a:rPr>
              <a:t> </a:t>
            </a:r>
            <a:r>
              <a:rPr lang="en-US" altLang="zh-CN" i="1" dirty="0">
                <a:solidFill>
                  <a:srgbClr val="0000FF"/>
                </a:solidFill>
                <a:highlight>
                  <a:srgbClr val="FFFF00"/>
                </a:highlight>
              </a:rPr>
              <a:t>section</a:t>
            </a:r>
            <a:r>
              <a:rPr lang="en-US" altLang="zh-CN" dirty="0"/>
              <a:t>.</a:t>
            </a:r>
          </a:p>
          <a:p>
            <a:pPr lvl="1"/>
            <a:r>
              <a:rPr lang="en-US" altLang="zh-CN" dirty="0"/>
              <a:t>The critical section may be followed by an </a:t>
            </a:r>
            <a:r>
              <a:rPr lang="en-US" altLang="zh-CN" i="1" dirty="0">
                <a:solidFill>
                  <a:srgbClr val="0000FF"/>
                </a:solidFill>
                <a:highlight>
                  <a:srgbClr val="FFFF00"/>
                </a:highlight>
              </a:rPr>
              <a:t>exit section</a:t>
            </a:r>
            <a:r>
              <a:rPr lang="en-US" altLang="zh-CN" dirty="0"/>
              <a:t>.</a:t>
            </a:r>
          </a:p>
          <a:p>
            <a:pPr lvl="1"/>
            <a:r>
              <a:rPr lang="en-US" altLang="zh-CN" dirty="0"/>
              <a:t>The remaining code is the </a:t>
            </a:r>
            <a:r>
              <a:rPr lang="en-US" altLang="zh-CN" i="1" dirty="0">
                <a:solidFill>
                  <a:srgbClr val="0000FF"/>
                </a:solidFill>
                <a:highlight>
                  <a:srgbClr val="00FF00"/>
                </a:highlight>
              </a:rPr>
              <a:t>remainder section</a:t>
            </a:r>
            <a:r>
              <a:rPr lang="en-US" altLang="zh-CN" dirty="0"/>
              <a:t>.</a:t>
            </a:r>
          </a:p>
        </p:txBody>
      </p:sp>
      <p:sp>
        <p:nvSpPr>
          <p:cNvPr id="4" name="灯片编号占位符 3"/>
          <p:cNvSpPr>
            <a:spLocks noGrp="1"/>
          </p:cNvSpPr>
          <p:nvPr>
            <p:ph type="sldNum" sz="quarter" idx="10"/>
          </p:nvPr>
        </p:nvSpPr>
        <p:spPr/>
        <p:txBody>
          <a:bodyPr/>
          <a:lstStyle/>
          <a:p>
            <a:fld id="{222302F5-96DF-495A-B344-2DC31D0D089D}" type="slidenum">
              <a:rPr lang="en-US" altLang="zh-CN"/>
              <a:pPr/>
              <a:t>10</a:t>
            </a:fld>
            <a:endParaRPr lang="en-US" altLang="zh-CN"/>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1315" y="4464115"/>
            <a:ext cx="2864745"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wipe(left)">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wipe(left)">
                                      <p:cBhvr>
                                        <p:cTn id="12" dur="500"/>
                                        <p:tgtEl>
                                          <p:spTgt spid="20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wipe(left)">
                                      <p:cBhvr>
                                        <p:cTn id="17" dur="500"/>
                                        <p:tgtEl>
                                          <p:spTgt spid="203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779">
                                            <p:txEl>
                                              <p:pRg st="3" end="3"/>
                                            </p:txEl>
                                          </p:spTgt>
                                        </p:tgtEl>
                                        <p:attrNameLst>
                                          <p:attrName>style.visibility</p:attrName>
                                        </p:attrNameLst>
                                      </p:cBhvr>
                                      <p:to>
                                        <p:strVal val="visible"/>
                                      </p:to>
                                    </p:set>
                                    <p:animEffect transition="in" filter="wipe(left)">
                                      <p:cBhvr>
                                        <p:cTn id="22" dur="500"/>
                                        <p:tgtEl>
                                          <p:spTgt spid="20377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3779">
                                            <p:txEl>
                                              <p:pRg st="4" end="4"/>
                                            </p:txEl>
                                          </p:spTgt>
                                        </p:tgtEl>
                                        <p:attrNameLst>
                                          <p:attrName>style.visibility</p:attrName>
                                        </p:attrNameLst>
                                      </p:cBhvr>
                                      <p:to>
                                        <p:strVal val="visible"/>
                                      </p:to>
                                    </p:set>
                                    <p:animEffect transition="in" filter="wipe(left)">
                                      <p:cBhvr>
                                        <p:cTn id="25" dur="500"/>
                                        <p:tgtEl>
                                          <p:spTgt spid="203779">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3779">
                                            <p:txEl>
                                              <p:pRg st="5" end="5"/>
                                            </p:txEl>
                                          </p:spTgt>
                                        </p:tgtEl>
                                        <p:attrNameLst>
                                          <p:attrName>style.visibility</p:attrName>
                                        </p:attrNameLst>
                                      </p:cBhvr>
                                      <p:to>
                                        <p:strVal val="visible"/>
                                      </p:to>
                                    </p:set>
                                    <p:animEffect transition="in" filter="wipe(left)">
                                      <p:cBhvr>
                                        <p:cTn id="28" dur="500"/>
                                        <p:tgtEl>
                                          <p:spTgt spid="203779">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3779">
                                            <p:txEl>
                                              <p:pRg st="6" end="6"/>
                                            </p:txEl>
                                          </p:spTgt>
                                        </p:tgtEl>
                                        <p:attrNameLst>
                                          <p:attrName>style.visibility</p:attrName>
                                        </p:attrNameLst>
                                      </p:cBhvr>
                                      <p:to>
                                        <p:strVal val="visible"/>
                                      </p:to>
                                    </p:set>
                                    <p:animEffect transition="in" filter="wipe(left)">
                                      <p:cBhvr>
                                        <p:cTn id="31" dur="500"/>
                                        <p:tgtEl>
                                          <p:spTgt spid="20377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170"/>
                                        </p:tgtEl>
                                        <p:attrNameLst>
                                          <p:attrName>style.visibility</p:attrName>
                                        </p:attrNameLst>
                                      </p:cBhvr>
                                      <p:to>
                                        <p:strVal val="visible"/>
                                      </p:to>
                                    </p:set>
                                    <p:animEffect transition="in" filter="wipe(left)">
                                      <p:cBhvr>
                                        <p:cTn id="36"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AD734-9538-F18A-8D4A-722DCD579910}"/>
              </a:ext>
            </a:extLst>
          </p:cNvPr>
          <p:cNvSpPr>
            <a:spLocks noGrp="1"/>
          </p:cNvSpPr>
          <p:nvPr>
            <p:ph type="title"/>
          </p:nvPr>
        </p:nvSpPr>
        <p:spPr/>
        <p:txBody>
          <a:bodyPr/>
          <a:lstStyle/>
          <a:p>
            <a:r>
              <a:rPr lang="zh-CN" altLang="en-US" dirty="0"/>
              <a:t>内存顺序模型</a:t>
            </a:r>
          </a:p>
        </p:txBody>
      </p:sp>
      <p:sp>
        <p:nvSpPr>
          <p:cNvPr id="3" name="内容占位符 2">
            <a:extLst>
              <a:ext uri="{FF2B5EF4-FFF2-40B4-BE49-F238E27FC236}">
                <a16:creationId xmlns:a16="http://schemas.microsoft.com/office/drawing/2014/main" id="{9362CDC5-61E3-AA03-A885-7EFBE4E7EAAA}"/>
              </a:ext>
            </a:extLst>
          </p:cNvPr>
          <p:cNvSpPr>
            <a:spLocks noGrp="1"/>
          </p:cNvSpPr>
          <p:nvPr>
            <p:ph idx="1"/>
          </p:nvPr>
        </p:nvSpPr>
        <p:spPr/>
        <p:txBody>
          <a:bodyPr>
            <a:normAutofit lnSpcReduction="10000"/>
          </a:bodyPr>
          <a:lstStyle/>
          <a:p>
            <a:r>
              <a:rPr lang="zh-CN" altLang="en-US" dirty="0"/>
              <a:t>绝对顺序模型</a:t>
            </a:r>
            <a:endParaRPr lang="en-US" altLang="zh-CN" dirty="0"/>
          </a:p>
          <a:p>
            <a:pPr lvl="1"/>
            <a:r>
              <a:rPr lang="zh-CN" altLang="en-US" dirty="0"/>
              <a:t>禁止所有优化导致的乱序执行</a:t>
            </a:r>
            <a:endParaRPr lang="en-US" altLang="zh-CN" dirty="0"/>
          </a:p>
          <a:p>
            <a:pPr lvl="1"/>
            <a:r>
              <a:rPr lang="zh-CN" altLang="en-US" dirty="0"/>
              <a:t>所有内存访问指令串行排队执行</a:t>
            </a:r>
            <a:endParaRPr lang="en-US" altLang="zh-CN" dirty="0"/>
          </a:p>
          <a:p>
            <a:r>
              <a:rPr lang="zh-CN" altLang="en-US" dirty="0"/>
              <a:t>强内存顺序模型</a:t>
            </a:r>
            <a:endParaRPr lang="en-US" altLang="zh-CN" dirty="0"/>
          </a:p>
          <a:p>
            <a:pPr lvl="1"/>
            <a:r>
              <a:rPr lang="zh-CN" altLang="en-US" dirty="0"/>
              <a:t>代表：</a:t>
            </a:r>
            <a:r>
              <a:rPr lang="en-US" altLang="zh-CN" dirty="0"/>
              <a:t> x86</a:t>
            </a:r>
          </a:p>
          <a:p>
            <a:pPr lvl="1"/>
            <a:r>
              <a:rPr lang="zh-CN" altLang="en-US" dirty="0"/>
              <a:t>只允许</a:t>
            </a:r>
            <a:r>
              <a:rPr lang="en-US" altLang="zh-CN" dirty="0"/>
              <a:t>store-load</a:t>
            </a:r>
            <a:r>
              <a:rPr lang="zh-CN" altLang="en-US" dirty="0"/>
              <a:t>（即先执行</a:t>
            </a:r>
            <a:r>
              <a:rPr lang="en-US" altLang="zh-CN" dirty="0"/>
              <a:t>store</a:t>
            </a:r>
            <a:r>
              <a:rPr lang="zh-CN" altLang="en-US" dirty="0"/>
              <a:t>指令，再执行</a:t>
            </a:r>
            <a:r>
              <a:rPr lang="en-US" altLang="zh-CN" dirty="0"/>
              <a:t>load</a:t>
            </a:r>
            <a:r>
              <a:rPr lang="zh-CN" altLang="en-US" dirty="0"/>
              <a:t>指令）乱序执行</a:t>
            </a:r>
            <a:endParaRPr lang="en-US" altLang="zh-CN" dirty="0"/>
          </a:p>
          <a:p>
            <a:r>
              <a:rPr lang="zh-CN" altLang="en-US" dirty="0"/>
              <a:t>弱内存顺序模型</a:t>
            </a:r>
            <a:endParaRPr lang="en-US" altLang="zh-CN" dirty="0"/>
          </a:p>
          <a:p>
            <a:pPr lvl="1"/>
            <a:r>
              <a:rPr lang="zh-CN" altLang="en-US" dirty="0"/>
              <a:t>代表：</a:t>
            </a:r>
            <a:r>
              <a:rPr lang="en-US" altLang="zh-CN" dirty="0"/>
              <a:t>ARM</a:t>
            </a:r>
          </a:p>
          <a:p>
            <a:pPr lvl="1"/>
            <a:r>
              <a:rPr lang="zh-CN" altLang="en-US" dirty="0"/>
              <a:t>允许所有情况下的指令乱序执行</a:t>
            </a:r>
            <a:endParaRPr lang="en-US" altLang="zh-CN" dirty="0"/>
          </a:p>
          <a:p>
            <a:r>
              <a:rPr lang="zh-CN" altLang="en-US" dirty="0"/>
              <a:t>在不同</a:t>
            </a:r>
            <a:r>
              <a:rPr lang="en-US" altLang="zh-CN" dirty="0"/>
              <a:t>CPU</a:t>
            </a:r>
            <a:r>
              <a:rPr lang="zh-CN" altLang="en-US" dirty="0"/>
              <a:t>架构之间移植代码时，需注意两种架构之间内存顺序模型的异同。</a:t>
            </a:r>
            <a:endParaRPr lang="en-US" altLang="zh-CN" dirty="0"/>
          </a:p>
          <a:p>
            <a:pPr lvl="1"/>
            <a:r>
              <a:rPr lang="zh-CN" altLang="en-US" dirty="0"/>
              <a:t>从</a:t>
            </a:r>
            <a:r>
              <a:rPr lang="en-US" altLang="zh-CN" dirty="0"/>
              <a:t>x86</a:t>
            </a:r>
            <a:r>
              <a:rPr lang="zh-CN" altLang="en-US" dirty="0"/>
              <a:t>向</a:t>
            </a:r>
            <a:r>
              <a:rPr lang="en-US" altLang="zh-CN" dirty="0"/>
              <a:t>ARM</a:t>
            </a:r>
            <a:r>
              <a:rPr lang="zh-CN" altLang="en-US" dirty="0"/>
              <a:t>移植代码时，需要注意添加内存屏障。</a:t>
            </a:r>
            <a:endParaRPr lang="en-US" altLang="zh-CN" dirty="0"/>
          </a:p>
          <a:p>
            <a:pPr lvl="1"/>
            <a:r>
              <a:rPr lang="zh-CN" altLang="en-US" dirty="0"/>
              <a:t>建议：在所有需要插入内存屏障的位置调用内存屏障接口</a:t>
            </a:r>
          </a:p>
        </p:txBody>
      </p:sp>
      <p:sp>
        <p:nvSpPr>
          <p:cNvPr id="4" name="灯片编号占位符 3">
            <a:extLst>
              <a:ext uri="{FF2B5EF4-FFF2-40B4-BE49-F238E27FC236}">
                <a16:creationId xmlns:a16="http://schemas.microsoft.com/office/drawing/2014/main" id="{1E77A2F7-C5E1-5280-D5EA-9B1A65622B9A}"/>
              </a:ext>
            </a:extLst>
          </p:cNvPr>
          <p:cNvSpPr>
            <a:spLocks noGrp="1"/>
          </p:cNvSpPr>
          <p:nvPr>
            <p:ph type="sldNum" sz="quarter" idx="10"/>
          </p:nvPr>
        </p:nvSpPr>
        <p:spPr/>
        <p:txBody>
          <a:bodyPr/>
          <a:lstStyle/>
          <a:p>
            <a:fld id="{E66D2CC7-F4CF-4117-A897-807AC786776F}" type="slidenum">
              <a:rPr lang="en-US" altLang="zh-CN" smtClean="0"/>
              <a:pPr/>
              <a:t>100</a:t>
            </a:fld>
            <a:endParaRPr lang="en-US" altLang="zh-CN"/>
          </a:p>
        </p:txBody>
      </p:sp>
    </p:spTree>
    <p:extLst>
      <p:ext uri="{BB962C8B-B14F-4D97-AF65-F5344CB8AC3E}">
        <p14:creationId xmlns:p14="http://schemas.microsoft.com/office/powerpoint/2010/main" val="36479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500"/>
                                        <p:tgtEl>
                                          <p:spTgt spid="3">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500"/>
                                        <p:tgtEl>
                                          <p:spTgt spid="3">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left)">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7FCAC-D2EC-48D3-8F66-B610A0F24D7E}"/>
              </a:ext>
            </a:extLst>
          </p:cNvPr>
          <p:cNvSpPr>
            <a:spLocks noGrp="1"/>
          </p:cNvSpPr>
          <p:nvPr>
            <p:ph type="title"/>
          </p:nvPr>
        </p:nvSpPr>
        <p:spPr/>
        <p:txBody>
          <a:bodyPr/>
          <a:lstStyle/>
          <a:p>
            <a:r>
              <a:rPr lang="en-US" altLang="zh-CN" dirty="0" err="1"/>
              <a:t>openEuler</a:t>
            </a:r>
            <a:r>
              <a:rPr lang="zh-CN" altLang="en-US" dirty="0"/>
              <a:t>中内存屏障的应用 </a:t>
            </a:r>
          </a:p>
        </p:txBody>
      </p:sp>
      <p:sp>
        <p:nvSpPr>
          <p:cNvPr id="3" name="内容占位符 2">
            <a:extLst>
              <a:ext uri="{FF2B5EF4-FFF2-40B4-BE49-F238E27FC236}">
                <a16:creationId xmlns:a16="http://schemas.microsoft.com/office/drawing/2014/main" id="{487A8085-3316-4805-3C0E-51523421FC55}"/>
              </a:ext>
            </a:extLst>
          </p:cNvPr>
          <p:cNvSpPr>
            <a:spLocks noGrp="1"/>
          </p:cNvSpPr>
          <p:nvPr>
            <p:ph idx="1"/>
          </p:nvPr>
        </p:nvSpPr>
        <p:spPr>
          <a:xfrm>
            <a:off x="360000" y="1043735"/>
            <a:ext cx="6726110" cy="5580000"/>
          </a:xfrm>
        </p:spPr>
        <p:txBody>
          <a:bodyPr>
            <a:normAutofit/>
          </a:bodyPr>
          <a:lstStyle/>
          <a:p>
            <a:r>
              <a:rPr lang="en-US" altLang="zh-CN" dirty="0" err="1">
                <a:ea typeface="黑体" pitchFamily="2" charset="-122"/>
              </a:rPr>
              <a:t>kfifo</a:t>
            </a:r>
            <a:r>
              <a:rPr lang="zh-CN" altLang="en-US" dirty="0"/>
              <a:t>队列</a:t>
            </a:r>
            <a:endParaRPr lang="en-US" altLang="zh-CN" dirty="0"/>
          </a:p>
          <a:p>
            <a:r>
              <a:rPr lang="zh-CN" altLang="en-US" dirty="0"/>
              <a:t>结构体</a:t>
            </a:r>
            <a:r>
              <a:rPr lang="en-US" altLang="zh-CN" dirty="0">
                <a:ea typeface="黑体" pitchFamily="2" charset="-122"/>
              </a:rPr>
              <a:t>_</a:t>
            </a:r>
            <a:r>
              <a:rPr lang="en-US" altLang="zh-CN" dirty="0" err="1">
                <a:ea typeface="黑体" pitchFamily="2" charset="-122"/>
              </a:rPr>
              <a:t>kfifo</a:t>
            </a:r>
            <a:r>
              <a:rPr lang="zh-CN" altLang="en-US" dirty="0"/>
              <a:t>的定义</a:t>
            </a:r>
            <a:endParaRPr lang="en-US" altLang="zh-CN" dirty="0"/>
          </a:p>
          <a:p>
            <a:r>
              <a:rPr lang="zh-CN" altLang="en-US" dirty="0"/>
              <a:t>数据入队操作</a:t>
            </a:r>
            <a:endParaRPr lang="en-US" altLang="zh-CN" dirty="0"/>
          </a:p>
          <a:p>
            <a:pPr lvl="1"/>
            <a:r>
              <a:rPr lang="zh-CN" altLang="en-US" dirty="0"/>
              <a:t>写数据</a:t>
            </a:r>
            <a:endParaRPr lang="en-US" altLang="zh-CN" dirty="0"/>
          </a:p>
          <a:p>
            <a:pPr lvl="1"/>
            <a:r>
              <a:rPr lang="zh-CN" altLang="en-US" dirty="0"/>
              <a:t>更新写指针</a:t>
            </a:r>
            <a:r>
              <a:rPr lang="en-US" altLang="zh-CN" dirty="0"/>
              <a:t>in</a:t>
            </a:r>
          </a:p>
          <a:p>
            <a:r>
              <a:rPr lang="zh-CN" altLang="en-US" dirty="0"/>
              <a:t>读数据操作</a:t>
            </a:r>
            <a:endParaRPr lang="en-US" altLang="zh-CN" dirty="0"/>
          </a:p>
          <a:p>
            <a:pPr lvl="1"/>
            <a:r>
              <a:rPr lang="zh-CN" altLang="en-US" dirty="0"/>
              <a:t>读数据</a:t>
            </a:r>
            <a:endParaRPr lang="en-US" altLang="zh-CN" dirty="0"/>
          </a:p>
          <a:p>
            <a:pPr lvl="1"/>
            <a:r>
              <a:rPr lang="zh-CN" altLang="en-US" dirty="0"/>
              <a:t>更新读指针</a:t>
            </a:r>
            <a:r>
              <a:rPr lang="en-US" altLang="zh-CN" dirty="0"/>
              <a:t>out</a:t>
            </a:r>
          </a:p>
          <a:p>
            <a:r>
              <a:rPr lang="zh-CN" altLang="en-US" dirty="0"/>
              <a:t>写操作乱序执行将出错</a:t>
            </a:r>
            <a:endParaRPr lang="en-US" altLang="zh-CN" dirty="0"/>
          </a:p>
          <a:p>
            <a:r>
              <a:rPr lang="zh-CN" altLang="en-US" dirty="0"/>
              <a:t>在写</a:t>
            </a:r>
            <a:r>
              <a:rPr lang="en-US" altLang="zh-CN" dirty="0"/>
              <a:t>/</a:t>
            </a:r>
            <a:r>
              <a:rPr lang="zh-CN" altLang="en-US" dirty="0"/>
              <a:t>读数据之后，调用内存屏障接口</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54B33FF6-D0B0-B8C1-F216-60692F3EC34B}"/>
              </a:ext>
            </a:extLst>
          </p:cNvPr>
          <p:cNvSpPr>
            <a:spLocks noGrp="1"/>
          </p:cNvSpPr>
          <p:nvPr>
            <p:ph type="sldNum" sz="quarter" idx="10"/>
          </p:nvPr>
        </p:nvSpPr>
        <p:spPr/>
        <p:txBody>
          <a:bodyPr/>
          <a:lstStyle/>
          <a:p>
            <a:fld id="{E66D2CC7-F4CF-4117-A897-807AC786776F}" type="slidenum">
              <a:rPr lang="en-US" altLang="zh-CN" smtClean="0"/>
              <a:pPr/>
              <a:t>101</a:t>
            </a:fld>
            <a:endParaRPr lang="en-US" altLang="zh-CN"/>
          </a:p>
        </p:txBody>
      </p:sp>
      <p:sp>
        <p:nvSpPr>
          <p:cNvPr id="6" name="矩形 5">
            <a:extLst>
              <a:ext uri="{FF2B5EF4-FFF2-40B4-BE49-F238E27FC236}">
                <a16:creationId xmlns:a16="http://schemas.microsoft.com/office/drawing/2014/main" id="{08A4388B-E5B2-3E5D-8422-1E0C8B5A075D}"/>
              </a:ext>
            </a:extLst>
          </p:cNvPr>
          <p:cNvSpPr/>
          <p:nvPr/>
        </p:nvSpPr>
        <p:spPr bwMode="auto">
          <a:xfrm>
            <a:off x="6591055" y="908721"/>
            <a:ext cx="5137885" cy="258344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a:t>
            </a:r>
            <a:r>
              <a:rPr lang="zh-CN" altLang="en-US" sz="2000" b="1" dirty="0">
                <a:ea typeface="楷体" panose="02010609060101010101" pitchFamily="49" charset="-122"/>
                <a:cs typeface="Times New Roman" panose="02020603050405020304" pitchFamily="18" charset="0"/>
              </a:rPr>
              <a:t>源代码：</a:t>
            </a:r>
            <a:r>
              <a:rPr lang="en-US" altLang="zh-CN" sz="2000" b="1" dirty="0">
                <a:ea typeface="楷体" panose="02010609060101010101" pitchFamily="49" charset="-122"/>
                <a:cs typeface="Times New Roman" panose="02020603050405020304" pitchFamily="18" charset="0"/>
              </a:rPr>
              <a:t>kernel/include/</a:t>
            </a:r>
            <a:r>
              <a:rPr lang="en-US" altLang="zh-CN" sz="2000" b="1" dirty="0" err="1">
                <a:ea typeface="楷体" panose="02010609060101010101" pitchFamily="49" charset="-122"/>
                <a:cs typeface="Times New Roman" panose="02020603050405020304" pitchFamily="18" charset="0"/>
              </a:rPr>
              <a:t>linux</a:t>
            </a:r>
            <a:r>
              <a:rPr lang="en-US" altLang="zh-CN" sz="2000" b="1" dirty="0">
                <a:ea typeface="楷体" panose="02010609060101010101" pitchFamily="49" charset="-122"/>
                <a:cs typeface="Times New Roman" panose="02020603050405020304" pitchFamily="18" charset="0"/>
              </a:rPr>
              <a:t>/</a:t>
            </a:r>
            <a:r>
              <a:rPr lang="en-US" altLang="zh-CN" sz="2000" b="1" dirty="0" err="1">
                <a:ea typeface="楷体" panose="02010609060101010101" pitchFamily="49" charset="-122"/>
                <a:cs typeface="Times New Roman" panose="02020603050405020304" pitchFamily="18" charset="0"/>
              </a:rPr>
              <a:t>kfifo.h</a:t>
            </a:r>
            <a:endParaRPr lang="en-US" altLang="zh-CN" sz="2000" b="1" dirty="0">
              <a:ea typeface="楷体" panose="02010609060101010101" pitchFamily="49" charset="-122"/>
              <a:cs typeface="Times New Roman" panose="02020603050405020304" pitchFamily="18" charset="0"/>
            </a:endParaRPr>
          </a:p>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struct __</a:t>
            </a:r>
            <a:r>
              <a:rPr lang="en-US" altLang="zh-CN" sz="2000" b="1" dirty="0" err="1">
                <a:ea typeface="楷体" panose="02010609060101010101" pitchFamily="49" charset="-122"/>
                <a:cs typeface="Times New Roman" panose="02020603050405020304" pitchFamily="18" charset="0"/>
              </a:rPr>
              <a:t>kfifo</a:t>
            </a:r>
            <a:r>
              <a:rPr lang="en-US" altLang="zh-CN" sz="2000" b="1" dirty="0">
                <a:ea typeface="楷体" panose="02010609060101010101" pitchFamily="49" charset="-122"/>
                <a:cs typeface="Times New Roman" panose="02020603050405020304" pitchFamily="18" charset="0"/>
              </a:rPr>
              <a:t> {</a:t>
            </a:r>
          </a:p>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    unsigned int in;         //</a:t>
            </a:r>
            <a:r>
              <a:rPr lang="zh-CN" altLang="en-US" sz="2000" b="1" dirty="0">
                <a:ea typeface="楷体" panose="02010609060101010101" pitchFamily="49" charset="-122"/>
                <a:cs typeface="Times New Roman" panose="02020603050405020304" pitchFamily="18" charset="0"/>
              </a:rPr>
              <a:t>写指针</a:t>
            </a:r>
            <a:endParaRPr lang="en-US" altLang="zh-CN" sz="2000" b="1" dirty="0">
              <a:ea typeface="楷体" panose="02010609060101010101" pitchFamily="49" charset="-122"/>
              <a:cs typeface="Times New Roman" panose="02020603050405020304" pitchFamily="18" charset="0"/>
            </a:endParaRPr>
          </a:p>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    unsigned int out;       //</a:t>
            </a:r>
            <a:r>
              <a:rPr lang="zh-CN" altLang="en-US" sz="2000" b="1" dirty="0">
                <a:ea typeface="楷体" panose="02010609060101010101" pitchFamily="49" charset="-122"/>
                <a:cs typeface="Times New Roman" panose="02020603050405020304" pitchFamily="18" charset="0"/>
              </a:rPr>
              <a:t>读指针</a:t>
            </a:r>
            <a:endParaRPr lang="en-US" altLang="zh-CN" sz="2000" b="1" dirty="0">
              <a:ea typeface="楷体" panose="02010609060101010101" pitchFamily="49" charset="-122"/>
              <a:cs typeface="Times New Roman" panose="02020603050405020304" pitchFamily="18" charset="0"/>
            </a:endParaRPr>
          </a:p>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    unsigned int mask;    //</a:t>
            </a:r>
            <a:r>
              <a:rPr lang="zh-CN" altLang="en-US" sz="2000" b="1" dirty="0">
                <a:ea typeface="楷体" panose="02010609060101010101" pitchFamily="49" charset="-122"/>
                <a:cs typeface="Times New Roman" panose="02020603050405020304" pitchFamily="18" charset="0"/>
              </a:rPr>
              <a:t>队列容量</a:t>
            </a:r>
            <a:endParaRPr lang="en-US" altLang="zh-CN" sz="2000" b="1" dirty="0">
              <a:ea typeface="楷体" panose="02010609060101010101" pitchFamily="49" charset="-122"/>
              <a:cs typeface="Times New Roman" panose="02020603050405020304" pitchFamily="18" charset="0"/>
            </a:endParaRPr>
          </a:p>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    unsigned int </a:t>
            </a:r>
            <a:r>
              <a:rPr lang="en-US" altLang="zh-CN" sz="2000" b="1" dirty="0" err="1">
                <a:ea typeface="楷体" panose="02010609060101010101" pitchFamily="49" charset="-122"/>
                <a:cs typeface="Times New Roman" panose="02020603050405020304" pitchFamily="18" charset="0"/>
              </a:rPr>
              <a:t>esize</a:t>
            </a:r>
            <a:r>
              <a:rPr lang="en-US" altLang="zh-CN" sz="2000"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元素大小</a:t>
            </a:r>
            <a:endParaRPr lang="en-US" altLang="zh-CN" sz="2000" b="1" dirty="0">
              <a:ea typeface="楷体" panose="02010609060101010101" pitchFamily="49" charset="-122"/>
              <a:cs typeface="Times New Roman" panose="02020603050405020304" pitchFamily="18" charset="0"/>
            </a:endParaRPr>
          </a:p>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    unsigned int * data;  //</a:t>
            </a:r>
            <a:r>
              <a:rPr lang="zh-CN" altLang="en-US" sz="2000" b="1" dirty="0">
                <a:ea typeface="楷体" panose="02010609060101010101" pitchFamily="49" charset="-122"/>
                <a:cs typeface="Times New Roman" panose="02020603050405020304" pitchFamily="18" charset="0"/>
              </a:rPr>
              <a:t>队列起始位置</a:t>
            </a:r>
            <a:endParaRPr lang="en-US" altLang="zh-CN" sz="2000" b="1" dirty="0">
              <a:ea typeface="楷体" panose="02010609060101010101" pitchFamily="49" charset="-122"/>
              <a:cs typeface="Times New Roman" panose="02020603050405020304" pitchFamily="18" charset="0"/>
            </a:endParaRPr>
          </a:p>
          <a:p>
            <a:pPr marL="457200" indent="-457200">
              <a:buFont typeface="+mj-lt"/>
              <a:buAutoNum type="arabicPeriod"/>
            </a:pPr>
            <a:r>
              <a:rPr lang="en-US" altLang="zh-CN" sz="2000" b="1" dirty="0">
                <a:ea typeface="楷体" panose="02010609060101010101" pitchFamily="49" charset="-122"/>
                <a:cs typeface="Times New Roman" panose="02020603050405020304" pitchFamily="18" charset="0"/>
              </a:rPr>
              <a:t>}</a:t>
            </a:r>
            <a:endParaRPr lang="zh-CN" altLang="en-US" sz="2000" b="1" dirty="0">
              <a:ea typeface="楷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6AE6D5CA-69F2-34B9-183A-B0D962C42F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1075" y="3528481"/>
            <a:ext cx="4491570" cy="3085924"/>
          </a:xfrm>
          <a:prstGeom prst="rect">
            <a:avLst/>
          </a:prstGeom>
        </p:spPr>
      </p:pic>
      <p:sp>
        <p:nvSpPr>
          <p:cNvPr id="5" name="五边形 4">
            <a:hlinkClick r:id="rId3" action="ppaction://hlinksldjump"/>
            <a:extLst>
              <a:ext uri="{FF2B5EF4-FFF2-40B4-BE49-F238E27FC236}">
                <a16:creationId xmlns:a16="http://schemas.microsoft.com/office/drawing/2014/main" id="{DE2219C4-AD17-B65C-A24F-119FEC8ABB2A}"/>
              </a:ext>
            </a:extLst>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31309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must satisfy three requirements</a:t>
            </a:r>
            <a:endParaRPr lang="zh-CN" altLang="en-US" dirty="0"/>
          </a:p>
        </p:txBody>
      </p:sp>
      <p:sp>
        <p:nvSpPr>
          <p:cNvPr id="205827" name="Rectangle 3"/>
          <p:cNvSpPr>
            <a:spLocks noGrp="1" noChangeArrowheads="1"/>
          </p:cNvSpPr>
          <p:nvPr>
            <p:ph idx="1"/>
          </p:nvPr>
        </p:nvSpPr>
        <p:spPr/>
        <p:txBody>
          <a:bodyPr/>
          <a:lstStyle/>
          <a:p>
            <a:pPr>
              <a:spcBef>
                <a:spcPts val="600"/>
              </a:spcBef>
              <a:buFont typeface="Monotype Sorts" pitchFamily="2" charset="2"/>
              <a:buNone/>
            </a:pPr>
            <a:r>
              <a:rPr lang="en-US" altLang="zh-CN" dirty="0"/>
              <a:t>1.	</a:t>
            </a:r>
            <a:r>
              <a:rPr lang="en-US" altLang="zh-CN" dirty="0">
                <a:solidFill>
                  <a:srgbClr val="0000FF"/>
                </a:solidFill>
              </a:rPr>
              <a:t>Mutual Exclusion:</a:t>
            </a:r>
            <a:r>
              <a:rPr lang="en-US" altLang="zh-CN" dirty="0"/>
              <a:t>  If process </a:t>
            </a:r>
            <a:r>
              <a:rPr lang="en-US" altLang="zh-CN" i="1" dirty="0"/>
              <a:t>P</a:t>
            </a:r>
            <a:r>
              <a:rPr lang="en-US" altLang="zh-CN" i="1" baseline="-25000" dirty="0"/>
              <a:t>i</a:t>
            </a:r>
            <a:r>
              <a:rPr lang="en-US" altLang="zh-CN" dirty="0"/>
              <a:t> is executing in its critical section, then no other processes can be executing in their critical sections.</a:t>
            </a:r>
          </a:p>
          <a:p>
            <a:pPr>
              <a:spcBef>
                <a:spcPts val="600"/>
              </a:spcBef>
              <a:buFont typeface="Monotype Sorts" pitchFamily="2" charset="2"/>
              <a:buNone/>
            </a:pPr>
            <a:r>
              <a:rPr lang="en-US" altLang="zh-CN" dirty="0"/>
              <a:t>2.	</a:t>
            </a:r>
            <a:r>
              <a:rPr lang="en-US" altLang="zh-CN" dirty="0">
                <a:solidFill>
                  <a:srgbClr val="0000FF"/>
                </a:solidFill>
              </a:rPr>
              <a:t>Progress:</a:t>
            </a:r>
            <a:r>
              <a:rPr lang="en-US" altLang="zh-CN" dirty="0"/>
              <a:t>  If no process is executing in its critical section and there exist some processes that wish to enter their critical section, then the selection of the processes that will enter the critical section next cannot be postponed indefinitely.</a:t>
            </a:r>
          </a:p>
          <a:p>
            <a:pPr>
              <a:spcBef>
                <a:spcPts val="600"/>
              </a:spcBef>
              <a:buFont typeface="Monotype Sorts" pitchFamily="2" charset="2"/>
              <a:buNone/>
            </a:pPr>
            <a:r>
              <a:rPr lang="en-US" altLang="zh-CN" dirty="0"/>
              <a:t>3.	</a:t>
            </a:r>
            <a:r>
              <a:rPr lang="en-US" altLang="zh-CN" dirty="0">
                <a:solidFill>
                  <a:srgbClr val="0000FF"/>
                </a:solidFill>
              </a:rPr>
              <a:t>Bounded Waiting:</a:t>
            </a:r>
            <a:r>
              <a:rPr lang="en-US" altLang="zh-CN" dirty="0"/>
              <a:t>  A bound must exist on the number of times that other processes are allowed to enter their critical sections after a process has made a request to enter its critical section and before that request is granted.</a:t>
            </a:r>
          </a:p>
        </p:txBody>
      </p:sp>
      <p:sp>
        <p:nvSpPr>
          <p:cNvPr id="4" name="灯片编号占位符 3"/>
          <p:cNvSpPr>
            <a:spLocks noGrp="1"/>
          </p:cNvSpPr>
          <p:nvPr>
            <p:ph type="sldNum" sz="quarter" idx="10"/>
          </p:nvPr>
        </p:nvSpPr>
        <p:spPr/>
        <p:txBody>
          <a:bodyPr/>
          <a:lstStyle/>
          <a:p>
            <a:fld id="{24ECFE4E-05A1-4D45-8D0F-24224A933D6C}" type="slidenum">
              <a:rPr lang="en-US" altLang="zh-CN"/>
              <a:pPr/>
              <a:t>11</a:t>
            </a:fld>
            <a:endParaRPr lang="en-US" altLang="zh-CN"/>
          </a:p>
        </p:txBody>
      </p:sp>
      <p:sp>
        <p:nvSpPr>
          <p:cNvPr id="3" name="矩形 2">
            <a:extLst>
              <a:ext uri="{FF2B5EF4-FFF2-40B4-BE49-F238E27FC236}">
                <a16:creationId xmlns:a16="http://schemas.microsoft.com/office/drawing/2014/main" id="{5A02ACCB-3694-84E4-E2C6-0167854B7D72}"/>
              </a:ext>
            </a:extLst>
          </p:cNvPr>
          <p:cNvSpPr/>
          <p:nvPr/>
        </p:nvSpPr>
        <p:spPr bwMode="auto">
          <a:xfrm>
            <a:off x="10461485" y="1538789"/>
            <a:ext cx="1461051" cy="432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00FF"/>
                </a:solidFill>
                <a:effectLst/>
                <a:latin typeface="楷体" panose="02010609060101010101" pitchFamily="49" charset="-122"/>
                <a:ea typeface="楷体" panose="02010609060101010101" pitchFamily="49" charset="-122"/>
              </a:rPr>
              <a:t>互斥</a:t>
            </a:r>
          </a:p>
        </p:txBody>
      </p:sp>
      <p:sp>
        <p:nvSpPr>
          <p:cNvPr id="5" name="矩形 4">
            <a:extLst>
              <a:ext uri="{FF2B5EF4-FFF2-40B4-BE49-F238E27FC236}">
                <a16:creationId xmlns:a16="http://schemas.microsoft.com/office/drawing/2014/main" id="{9087E1D0-6573-E8D5-FB03-EC0CB540E6AE}"/>
              </a:ext>
            </a:extLst>
          </p:cNvPr>
          <p:cNvSpPr/>
          <p:nvPr/>
        </p:nvSpPr>
        <p:spPr bwMode="auto">
          <a:xfrm>
            <a:off x="10461485" y="3387685"/>
            <a:ext cx="1461051" cy="432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00FF"/>
                </a:solidFill>
                <a:effectLst/>
                <a:latin typeface="楷体" panose="02010609060101010101" pitchFamily="49" charset="-122"/>
                <a:ea typeface="楷体" panose="02010609060101010101" pitchFamily="49" charset="-122"/>
              </a:rPr>
              <a:t>空闲让进</a:t>
            </a:r>
          </a:p>
        </p:txBody>
      </p:sp>
      <p:sp>
        <p:nvSpPr>
          <p:cNvPr id="6" name="矩形 5">
            <a:extLst>
              <a:ext uri="{FF2B5EF4-FFF2-40B4-BE49-F238E27FC236}">
                <a16:creationId xmlns:a16="http://schemas.microsoft.com/office/drawing/2014/main" id="{A27A9F1A-833A-35EF-6294-ADDAAABB1474}"/>
              </a:ext>
            </a:extLst>
          </p:cNvPr>
          <p:cNvSpPr/>
          <p:nvPr/>
        </p:nvSpPr>
        <p:spPr bwMode="auto">
          <a:xfrm>
            <a:off x="10465982" y="5184195"/>
            <a:ext cx="1461051" cy="432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00FF"/>
                </a:solidFill>
                <a:effectLst/>
                <a:latin typeface="楷体" panose="02010609060101010101" pitchFamily="49" charset="-122"/>
                <a:ea typeface="楷体" panose="02010609060101010101" pitchFamily="49" charset="-122"/>
              </a:rPr>
              <a:t>有限等待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lef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wipe(left)">
                                      <p:cBhvr>
                                        <p:cTn id="12" dur="500"/>
                                        <p:tgtEl>
                                          <p:spTgt spid="205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wipe(left)">
                                      <p:cBhvr>
                                        <p:cTn id="17" dur="500"/>
                                        <p:tgtEl>
                                          <p:spTgt spid="205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P spid="3"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Critical-Section Handling in OS </a:t>
            </a:r>
            <a:endParaRPr lang="zh-CN" altLang="en-US" dirty="0"/>
          </a:p>
        </p:txBody>
      </p:sp>
      <p:sp>
        <p:nvSpPr>
          <p:cNvPr id="3" name="内容占位符 2"/>
          <p:cNvSpPr>
            <a:spLocks noGrp="1"/>
          </p:cNvSpPr>
          <p:nvPr>
            <p:ph idx="1"/>
          </p:nvPr>
        </p:nvSpPr>
        <p:spPr/>
        <p:txBody>
          <a:bodyPr>
            <a:normAutofit/>
          </a:bodyPr>
          <a:lstStyle/>
          <a:p>
            <a:pPr>
              <a:spcBef>
                <a:spcPts val="0"/>
              </a:spcBef>
            </a:pPr>
            <a:r>
              <a:rPr lang="en-US" altLang="zh-CN" dirty="0"/>
              <a:t>The code implementing an OS is subject to several possible race conditions. </a:t>
            </a:r>
          </a:p>
          <a:p>
            <a:pPr>
              <a:spcBef>
                <a:spcPts val="0"/>
              </a:spcBef>
            </a:pPr>
            <a:r>
              <a:rPr lang="en-US" altLang="zh-CN" dirty="0"/>
              <a:t>race conditions in OSs</a:t>
            </a:r>
          </a:p>
          <a:p>
            <a:pPr lvl="1">
              <a:spcBef>
                <a:spcPts val="0"/>
              </a:spcBef>
            </a:pPr>
            <a:r>
              <a:rPr lang="en-US" altLang="zh-CN" dirty="0"/>
              <a:t>system open-file-table</a:t>
            </a:r>
          </a:p>
          <a:p>
            <a:pPr lvl="1">
              <a:spcBef>
                <a:spcPts val="0"/>
              </a:spcBef>
            </a:pPr>
            <a:r>
              <a:rPr lang="en-US" altLang="zh-CN" dirty="0"/>
              <a:t>structures for maintaining memory allocation, for maintaining process lists, and for interrupt handling</a:t>
            </a:r>
          </a:p>
          <a:p>
            <a:pPr>
              <a:spcBef>
                <a:spcPts val="0"/>
              </a:spcBef>
            </a:pPr>
            <a:r>
              <a:rPr lang="en-US" altLang="zh-CN" dirty="0"/>
              <a:t>two approaches depending on if kernel is preemptive or non-preemptive.</a:t>
            </a:r>
          </a:p>
          <a:p>
            <a:pPr lvl="1">
              <a:spcBef>
                <a:spcPts val="0"/>
              </a:spcBef>
            </a:pPr>
            <a:r>
              <a:rPr lang="en-US" altLang="zh-CN" dirty="0">
                <a:solidFill>
                  <a:srgbClr val="0000FF"/>
                </a:solidFill>
              </a:rPr>
              <a:t>preemptive</a:t>
            </a:r>
            <a:r>
              <a:rPr lang="en-US" altLang="zh-CN" dirty="0"/>
              <a:t> – allows preemption of process when running in kernel mode.</a:t>
            </a:r>
          </a:p>
          <a:p>
            <a:pPr lvl="2">
              <a:spcBef>
                <a:spcPts val="0"/>
              </a:spcBef>
            </a:pPr>
            <a:r>
              <a:rPr lang="en-US" altLang="zh-CN" sz="2200" dirty="0"/>
              <a:t>difficult to design for SMP architectures, possible for two kernel-mode processes to run simultaneously on different processors.</a:t>
            </a:r>
          </a:p>
          <a:p>
            <a:pPr lvl="1">
              <a:spcBef>
                <a:spcPts val="0"/>
              </a:spcBef>
            </a:pPr>
            <a:r>
              <a:rPr lang="en-US" altLang="zh-CN" dirty="0">
                <a:solidFill>
                  <a:srgbClr val="0000FF"/>
                </a:solidFill>
              </a:rPr>
              <a:t>non-preemptive</a:t>
            </a:r>
            <a:r>
              <a:rPr lang="en-US" altLang="zh-CN" dirty="0">
                <a:solidFill>
                  <a:srgbClr val="3366FF"/>
                </a:solidFill>
              </a:rPr>
              <a:t> </a:t>
            </a:r>
            <a:r>
              <a:rPr lang="en-US" altLang="zh-CN" dirty="0"/>
              <a:t>– runs until it exits kernel mode, blocks, or voluntarily yields CPU.</a:t>
            </a:r>
          </a:p>
          <a:p>
            <a:pPr lvl="2">
              <a:spcBef>
                <a:spcPts val="0"/>
              </a:spcBef>
            </a:pPr>
            <a:r>
              <a:rPr lang="en-US" altLang="zh-CN" sz="2200" dirty="0"/>
              <a:t>essentially free of race conditions in kernel mode</a:t>
            </a:r>
          </a:p>
          <a:p>
            <a:pPr>
              <a:spcBef>
                <a:spcPts val="0"/>
              </a:spcBef>
            </a:pPr>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12</a:t>
            </a:fld>
            <a:endParaRPr lang="en-US" altLang="zh-CN"/>
          </a:p>
        </p:txBody>
      </p:sp>
      <p:sp>
        <p:nvSpPr>
          <p:cNvPr id="5" name="动作按钮: 结束 6">
            <a:hlinkClick r:id="" action="ppaction://noaction" highlightClick="1"/>
            <a:extLst>
              <a:ext uri="{FF2B5EF4-FFF2-40B4-BE49-F238E27FC236}">
                <a16:creationId xmlns:a16="http://schemas.microsoft.com/office/drawing/2014/main" id="{428BC55F-0D0C-F0C8-F590-707C9B49280A}"/>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240783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32"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out)">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solidFill>
            <a:srgbClr val="002060"/>
          </a:solidFill>
        </p:spPr>
        <p:txBody>
          <a:bodyPr/>
          <a:lstStyle/>
          <a:p>
            <a:r>
              <a:rPr lang="en-US" altLang="zh-CN" dirty="0"/>
              <a:t>Types of solution for critical section</a:t>
            </a:r>
          </a:p>
        </p:txBody>
      </p:sp>
      <p:sp>
        <p:nvSpPr>
          <p:cNvPr id="207875" name="Rectangle 3"/>
          <p:cNvSpPr>
            <a:spLocks noGrp="1" noChangeArrowheads="1"/>
          </p:cNvSpPr>
          <p:nvPr>
            <p:ph idx="1"/>
          </p:nvPr>
        </p:nvSpPr>
        <p:spPr/>
        <p:txBody>
          <a:bodyPr/>
          <a:lstStyle/>
          <a:p>
            <a:r>
              <a:rPr lang="en-US" altLang="zh-CN" dirty="0"/>
              <a:t>Software: programming</a:t>
            </a:r>
          </a:p>
          <a:p>
            <a:r>
              <a:rPr lang="en-US" altLang="zh-CN" dirty="0"/>
              <a:t>Hardware instructions</a:t>
            </a:r>
          </a:p>
          <a:p>
            <a:pPr lvl="1"/>
            <a:r>
              <a:rPr lang="en-US" altLang="zh-CN" dirty="0" err="1"/>
              <a:t>TestAndSet</a:t>
            </a:r>
            <a:endParaRPr lang="en-US" altLang="zh-CN" dirty="0"/>
          </a:p>
          <a:p>
            <a:pPr lvl="1"/>
            <a:r>
              <a:rPr lang="en-US" altLang="zh-CN" dirty="0"/>
              <a:t>Swap</a:t>
            </a:r>
          </a:p>
          <a:p>
            <a:r>
              <a:rPr lang="en-US" altLang="zh-CN" dirty="0"/>
              <a:t>Semaphores </a:t>
            </a:r>
          </a:p>
        </p:txBody>
      </p:sp>
      <p:sp>
        <p:nvSpPr>
          <p:cNvPr id="4" name="灯片编号占位符 3"/>
          <p:cNvSpPr>
            <a:spLocks noGrp="1"/>
          </p:cNvSpPr>
          <p:nvPr>
            <p:ph type="sldNum" sz="quarter" idx="10"/>
          </p:nvPr>
        </p:nvSpPr>
        <p:spPr/>
        <p:txBody>
          <a:bodyPr/>
          <a:lstStyle/>
          <a:p>
            <a:fld id="{28ED6733-E077-46E3-9E12-4A3F77A16B02}"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2" name="Rectangle 6"/>
          <p:cNvSpPr>
            <a:spLocks noGrp="1" noChangeArrowheads="1"/>
          </p:cNvSpPr>
          <p:nvPr>
            <p:ph type="title"/>
          </p:nvPr>
        </p:nvSpPr>
        <p:spPr/>
        <p:txBody>
          <a:bodyPr/>
          <a:lstStyle/>
          <a:p>
            <a:r>
              <a:rPr lang="en-US" altLang="zh-CN" dirty="0"/>
              <a:t>6.3  Peterson’s Solution</a:t>
            </a:r>
          </a:p>
        </p:txBody>
      </p:sp>
      <p:sp>
        <p:nvSpPr>
          <p:cNvPr id="208901" name="Rectangle 5"/>
          <p:cNvSpPr>
            <a:spLocks noGrp="1" noChangeArrowheads="1"/>
          </p:cNvSpPr>
          <p:nvPr>
            <p:ph idx="1"/>
          </p:nvPr>
        </p:nvSpPr>
        <p:spPr/>
        <p:txBody>
          <a:bodyPr/>
          <a:lstStyle/>
          <a:p>
            <a:pPr>
              <a:lnSpc>
                <a:spcPct val="90000"/>
              </a:lnSpc>
              <a:buNone/>
              <a:tabLst>
                <a:tab pos="2286000" algn="l"/>
                <a:tab pos="2630488" algn="l"/>
                <a:tab pos="2911475" algn="l"/>
              </a:tabLst>
            </a:pPr>
            <a:r>
              <a:rPr lang="en-US" altLang="zh-CN" dirty="0"/>
              <a:t>Initial Attempts to Solve Problem</a:t>
            </a:r>
          </a:p>
          <a:p>
            <a:pPr>
              <a:lnSpc>
                <a:spcPct val="90000"/>
              </a:lnSpc>
              <a:tabLst>
                <a:tab pos="2286000" algn="l"/>
                <a:tab pos="2630488" algn="l"/>
                <a:tab pos="2911475" algn="l"/>
              </a:tabLst>
            </a:pPr>
            <a:r>
              <a:rPr lang="en-US" altLang="zh-CN" dirty="0">
                <a:solidFill>
                  <a:srgbClr val="0000FF"/>
                </a:solidFill>
              </a:rPr>
              <a:t>Only 2  processes, </a:t>
            </a:r>
            <a:r>
              <a:rPr lang="en-US" altLang="zh-CN" i="1" dirty="0">
                <a:solidFill>
                  <a:srgbClr val="0000FF"/>
                </a:solidFill>
              </a:rPr>
              <a:t>P</a:t>
            </a:r>
            <a:r>
              <a:rPr lang="en-US" altLang="zh-CN" baseline="-25000" dirty="0">
                <a:solidFill>
                  <a:srgbClr val="0000FF"/>
                </a:solidFill>
              </a:rPr>
              <a:t>0</a:t>
            </a:r>
            <a:r>
              <a:rPr lang="en-US" altLang="zh-CN" dirty="0">
                <a:solidFill>
                  <a:srgbClr val="0000FF"/>
                </a:solidFill>
              </a:rPr>
              <a:t> and </a:t>
            </a:r>
            <a:r>
              <a:rPr lang="en-US" altLang="zh-CN" i="1" dirty="0">
                <a:solidFill>
                  <a:srgbClr val="0000FF"/>
                </a:solidFill>
              </a:rPr>
              <a:t>P</a:t>
            </a:r>
            <a:r>
              <a:rPr lang="en-US" altLang="zh-CN" baseline="-25000" dirty="0">
                <a:solidFill>
                  <a:srgbClr val="0000FF"/>
                </a:solidFill>
              </a:rPr>
              <a:t>1</a:t>
            </a:r>
          </a:p>
          <a:p>
            <a:pPr>
              <a:lnSpc>
                <a:spcPct val="90000"/>
              </a:lnSpc>
              <a:tabLst>
                <a:tab pos="2286000" algn="l"/>
                <a:tab pos="2630488" algn="l"/>
                <a:tab pos="2911475" algn="l"/>
              </a:tabLst>
            </a:pPr>
            <a:r>
              <a:rPr lang="en-US" altLang="zh-CN" dirty="0"/>
              <a:t>General structure of process </a:t>
            </a:r>
            <a:r>
              <a:rPr lang="en-US" altLang="zh-CN" i="1" dirty="0"/>
              <a:t>P</a:t>
            </a:r>
            <a:r>
              <a:rPr lang="en-US" altLang="zh-CN" i="1" baseline="-25000" dirty="0"/>
              <a:t>i</a:t>
            </a:r>
            <a:r>
              <a:rPr lang="en-US" altLang="zh-CN" i="1" dirty="0"/>
              <a:t> </a:t>
            </a:r>
            <a:r>
              <a:rPr lang="en-US" altLang="zh-CN" dirty="0"/>
              <a:t>(other process </a:t>
            </a:r>
            <a:r>
              <a:rPr lang="en-US" altLang="zh-CN" i="1" dirty="0" err="1"/>
              <a:t>P</a:t>
            </a:r>
            <a:r>
              <a:rPr lang="en-US" altLang="zh-CN" i="1" baseline="-25000" dirty="0" err="1"/>
              <a:t>j</a:t>
            </a:r>
            <a:r>
              <a:rPr lang="en-US" altLang="zh-CN" dirty="0"/>
              <a:t>)</a:t>
            </a:r>
          </a:p>
          <a:p>
            <a:pPr>
              <a:lnSpc>
                <a:spcPct val="90000"/>
              </a:lnSpc>
              <a:buNone/>
              <a:tabLst>
                <a:tab pos="2286000" algn="l"/>
                <a:tab pos="2630488" algn="l"/>
                <a:tab pos="2911475" algn="l"/>
              </a:tabLst>
            </a:pPr>
            <a:r>
              <a:rPr lang="en-US" altLang="zh-CN" dirty="0"/>
              <a:t>		while (1) {</a:t>
            </a:r>
          </a:p>
          <a:p>
            <a:pPr>
              <a:lnSpc>
                <a:spcPct val="90000"/>
              </a:lnSpc>
              <a:buNone/>
              <a:tabLst>
                <a:tab pos="2286000" algn="l"/>
                <a:tab pos="2630488" algn="l"/>
                <a:tab pos="2911475" algn="l"/>
              </a:tabLst>
            </a:pPr>
            <a:r>
              <a:rPr lang="en-US" altLang="zh-CN" dirty="0"/>
              <a:t>		    	</a:t>
            </a:r>
            <a:r>
              <a:rPr lang="en-US" altLang="zh-CN" i="1" dirty="0">
                <a:solidFill>
                  <a:srgbClr val="0000FF"/>
                </a:solidFill>
              </a:rPr>
              <a:t>entry section</a:t>
            </a:r>
          </a:p>
          <a:p>
            <a:pPr>
              <a:lnSpc>
                <a:spcPct val="90000"/>
              </a:lnSpc>
              <a:buNone/>
              <a:tabLst>
                <a:tab pos="2286000" algn="l"/>
                <a:tab pos="2630488" algn="l"/>
                <a:tab pos="2911475" algn="l"/>
              </a:tabLst>
            </a:pPr>
            <a:r>
              <a:rPr lang="en-US" altLang="zh-CN" dirty="0"/>
              <a:t>				critical section</a:t>
            </a:r>
          </a:p>
          <a:p>
            <a:pPr>
              <a:lnSpc>
                <a:spcPct val="90000"/>
              </a:lnSpc>
              <a:buNone/>
              <a:tabLst>
                <a:tab pos="2286000" algn="l"/>
                <a:tab pos="2630488" algn="l"/>
                <a:tab pos="2911475" algn="l"/>
              </a:tabLst>
            </a:pPr>
            <a:r>
              <a:rPr lang="en-US" altLang="zh-CN" dirty="0"/>
              <a:t>			   </a:t>
            </a:r>
            <a:r>
              <a:rPr lang="en-US" altLang="zh-CN" i="1" dirty="0">
                <a:solidFill>
                  <a:srgbClr val="0000FF"/>
                </a:solidFill>
              </a:rPr>
              <a:t>exit section</a:t>
            </a:r>
            <a:endParaRPr lang="en-US" altLang="zh-CN" dirty="0">
              <a:solidFill>
                <a:srgbClr val="0000FF"/>
              </a:solidFill>
            </a:endParaRPr>
          </a:p>
          <a:p>
            <a:pPr>
              <a:lnSpc>
                <a:spcPct val="90000"/>
              </a:lnSpc>
              <a:buNone/>
              <a:tabLst>
                <a:tab pos="2286000" algn="l"/>
                <a:tab pos="2630488" algn="l"/>
                <a:tab pos="2911475" algn="l"/>
              </a:tabLst>
            </a:pPr>
            <a:r>
              <a:rPr lang="en-US" altLang="zh-CN" dirty="0"/>
              <a:t>				reminder section</a:t>
            </a:r>
          </a:p>
          <a:p>
            <a:pPr>
              <a:lnSpc>
                <a:spcPct val="90000"/>
              </a:lnSpc>
              <a:buNone/>
              <a:tabLst>
                <a:tab pos="2286000" algn="l"/>
                <a:tab pos="2630488" algn="l"/>
                <a:tab pos="2911475" algn="l"/>
              </a:tabLst>
            </a:pPr>
            <a:r>
              <a:rPr lang="en-US" altLang="zh-CN" dirty="0"/>
              <a:t>		}</a:t>
            </a:r>
          </a:p>
          <a:p>
            <a:pPr>
              <a:lnSpc>
                <a:spcPct val="90000"/>
              </a:lnSpc>
              <a:tabLst>
                <a:tab pos="2286000" algn="l"/>
                <a:tab pos="2630488" algn="l"/>
                <a:tab pos="2911475" algn="l"/>
              </a:tabLst>
            </a:pPr>
            <a:r>
              <a:rPr lang="en-US" altLang="zh-CN" dirty="0"/>
              <a:t>Processes may share some common variables to synchronize their actions.</a:t>
            </a:r>
          </a:p>
        </p:txBody>
      </p:sp>
      <p:sp>
        <p:nvSpPr>
          <p:cNvPr id="7" name="灯片编号占位符 3"/>
          <p:cNvSpPr>
            <a:spLocks noGrp="1"/>
          </p:cNvSpPr>
          <p:nvPr>
            <p:ph type="sldNum" sz="quarter" idx="10"/>
          </p:nvPr>
        </p:nvSpPr>
        <p:spPr/>
        <p:txBody>
          <a:bodyPr/>
          <a:lstStyle/>
          <a:p>
            <a:fld id="{554615B1-441A-4C90-A355-09262E609B03}" type="slidenum">
              <a:rPr lang="en-US" altLang="zh-CN"/>
              <a:pPr/>
              <a:t>14</a:t>
            </a:fld>
            <a:endParaRPr lang="en-US" altLang="zh-CN"/>
          </a:p>
        </p:txBody>
      </p:sp>
      <p:grpSp>
        <p:nvGrpSpPr>
          <p:cNvPr id="208898" name="Group 2"/>
          <p:cNvGrpSpPr>
            <a:grpSpLocks/>
          </p:cNvGrpSpPr>
          <p:nvPr/>
        </p:nvGrpSpPr>
        <p:grpSpPr bwMode="auto">
          <a:xfrm>
            <a:off x="3125670" y="2987740"/>
            <a:ext cx="2520000" cy="1404000"/>
            <a:chOff x="2562" y="1536"/>
            <a:chExt cx="966" cy="690"/>
          </a:xfrm>
          <a:noFill/>
        </p:grpSpPr>
        <p:sp>
          <p:nvSpPr>
            <p:cNvPr id="208899" name="Rectangle 3"/>
            <p:cNvSpPr>
              <a:spLocks noChangeArrowheads="1"/>
            </p:cNvSpPr>
            <p:nvPr/>
          </p:nvSpPr>
          <p:spPr bwMode="auto">
            <a:xfrm>
              <a:off x="2568" y="1536"/>
              <a:ext cx="960" cy="240"/>
            </a:xfrm>
            <a:prstGeom prst="roundRect">
              <a:avLst/>
            </a:prstGeom>
            <a:grp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0" name="Rectangle 4"/>
            <p:cNvSpPr>
              <a:spLocks noChangeArrowheads="1"/>
            </p:cNvSpPr>
            <p:nvPr/>
          </p:nvSpPr>
          <p:spPr bwMode="auto">
            <a:xfrm>
              <a:off x="2562" y="1986"/>
              <a:ext cx="960" cy="240"/>
            </a:xfrm>
            <a:prstGeom prst="roundRect">
              <a:avLst/>
            </a:prstGeom>
            <a:grp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901">
                                            <p:txEl>
                                              <p:pRg st="0" end="0"/>
                                            </p:txEl>
                                          </p:spTgt>
                                        </p:tgtEl>
                                        <p:attrNameLst>
                                          <p:attrName>style.visibility</p:attrName>
                                        </p:attrNameLst>
                                      </p:cBhvr>
                                      <p:to>
                                        <p:strVal val="visible"/>
                                      </p:to>
                                    </p:set>
                                    <p:animEffect transition="in" filter="wipe(left)">
                                      <p:cBhvr>
                                        <p:cTn id="7" dur="500"/>
                                        <p:tgtEl>
                                          <p:spTgt spid="2089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901">
                                            <p:txEl>
                                              <p:pRg st="1" end="1"/>
                                            </p:txEl>
                                          </p:spTgt>
                                        </p:tgtEl>
                                        <p:attrNameLst>
                                          <p:attrName>style.visibility</p:attrName>
                                        </p:attrNameLst>
                                      </p:cBhvr>
                                      <p:to>
                                        <p:strVal val="visible"/>
                                      </p:to>
                                    </p:set>
                                    <p:animEffect transition="in" filter="wipe(left)">
                                      <p:cBhvr>
                                        <p:cTn id="12" dur="500"/>
                                        <p:tgtEl>
                                          <p:spTgt spid="2089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901">
                                            <p:txEl>
                                              <p:pRg st="2" end="2"/>
                                            </p:txEl>
                                          </p:spTgt>
                                        </p:tgtEl>
                                        <p:attrNameLst>
                                          <p:attrName>style.visibility</p:attrName>
                                        </p:attrNameLst>
                                      </p:cBhvr>
                                      <p:to>
                                        <p:strVal val="visible"/>
                                      </p:to>
                                    </p:set>
                                    <p:animEffect transition="in" filter="wipe(left)">
                                      <p:cBhvr>
                                        <p:cTn id="17" dur="500"/>
                                        <p:tgtEl>
                                          <p:spTgt spid="20890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8901">
                                            <p:txEl>
                                              <p:pRg st="3" end="3"/>
                                            </p:txEl>
                                          </p:spTgt>
                                        </p:tgtEl>
                                        <p:attrNameLst>
                                          <p:attrName>style.visibility</p:attrName>
                                        </p:attrNameLst>
                                      </p:cBhvr>
                                      <p:to>
                                        <p:strVal val="visible"/>
                                      </p:to>
                                    </p:set>
                                    <p:animEffect transition="in" filter="wipe(left)">
                                      <p:cBhvr>
                                        <p:cTn id="20" dur="500"/>
                                        <p:tgtEl>
                                          <p:spTgt spid="20890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08901">
                                            <p:txEl>
                                              <p:pRg st="4" end="4"/>
                                            </p:txEl>
                                          </p:spTgt>
                                        </p:tgtEl>
                                        <p:attrNameLst>
                                          <p:attrName>style.visibility</p:attrName>
                                        </p:attrNameLst>
                                      </p:cBhvr>
                                      <p:to>
                                        <p:strVal val="visible"/>
                                      </p:to>
                                    </p:set>
                                    <p:animEffect transition="in" filter="wipe(left)">
                                      <p:cBhvr>
                                        <p:cTn id="23" dur="500"/>
                                        <p:tgtEl>
                                          <p:spTgt spid="20890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8901">
                                            <p:txEl>
                                              <p:pRg st="5" end="5"/>
                                            </p:txEl>
                                          </p:spTgt>
                                        </p:tgtEl>
                                        <p:attrNameLst>
                                          <p:attrName>style.visibility</p:attrName>
                                        </p:attrNameLst>
                                      </p:cBhvr>
                                      <p:to>
                                        <p:strVal val="visible"/>
                                      </p:to>
                                    </p:set>
                                    <p:animEffect transition="in" filter="wipe(left)">
                                      <p:cBhvr>
                                        <p:cTn id="26" dur="500"/>
                                        <p:tgtEl>
                                          <p:spTgt spid="20890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8901">
                                            <p:txEl>
                                              <p:pRg st="6" end="6"/>
                                            </p:txEl>
                                          </p:spTgt>
                                        </p:tgtEl>
                                        <p:attrNameLst>
                                          <p:attrName>style.visibility</p:attrName>
                                        </p:attrNameLst>
                                      </p:cBhvr>
                                      <p:to>
                                        <p:strVal val="visible"/>
                                      </p:to>
                                    </p:set>
                                    <p:animEffect transition="in" filter="wipe(left)">
                                      <p:cBhvr>
                                        <p:cTn id="29" dur="500"/>
                                        <p:tgtEl>
                                          <p:spTgt spid="20890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08901">
                                            <p:txEl>
                                              <p:pRg st="7" end="7"/>
                                            </p:txEl>
                                          </p:spTgt>
                                        </p:tgtEl>
                                        <p:attrNameLst>
                                          <p:attrName>style.visibility</p:attrName>
                                        </p:attrNameLst>
                                      </p:cBhvr>
                                      <p:to>
                                        <p:strVal val="visible"/>
                                      </p:to>
                                    </p:set>
                                    <p:animEffect transition="in" filter="wipe(left)">
                                      <p:cBhvr>
                                        <p:cTn id="32" dur="500"/>
                                        <p:tgtEl>
                                          <p:spTgt spid="20890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08901">
                                            <p:txEl>
                                              <p:pRg st="8" end="8"/>
                                            </p:txEl>
                                          </p:spTgt>
                                        </p:tgtEl>
                                        <p:attrNameLst>
                                          <p:attrName>style.visibility</p:attrName>
                                        </p:attrNameLst>
                                      </p:cBhvr>
                                      <p:to>
                                        <p:strVal val="visible"/>
                                      </p:to>
                                    </p:set>
                                    <p:animEffect transition="in" filter="wipe(left)">
                                      <p:cBhvr>
                                        <p:cTn id="35" dur="500"/>
                                        <p:tgtEl>
                                          <p:spTgt spid="20890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08898"/>
                                        </p:tgtEl>
                                        <p:attrNameLst>
                                          <p:attrName>style.visibility</p:attrName>
                                        </p:attrNameLst>
                                      </p:cBhvr>
                                      <p:to>
                                        <p:strVal val="visible"/>
                                      </p:to>
                                    </p:set>
                                    <p:animEffect transition="in" filter="wipe(left)">
                                      <p:cBhvr>
                                        <p:cTn id="40" dur="500"/>
                                        <p:tgtEl>
                                          <p:spTgt spid="20889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8901">
                                            <p:txEl>
                                              <p:pRg st="9" end="9"/>
                                            </p:txEl>
                                          </p:spTgt>
                                        </p:tgtEl>
                                        <p:attrNameLst>
                                          <p:attrName>style.visibility</p:attrName>
                                        </p:attrNameLst>
                                      </p:cBhvr>
                                      <p:to>
                                        <p:strVal val="visible"/>
                                      </p:to>
                                    </p:set>
                                    <p:animEffect transition="in" filter="wipe(left)">
                                      <p:cBhvr>
                                        <p:cTn id="45" dur="500"/>
                                        <p:tgtEl>
                                          <p:spTgt spid="20890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en-US" altLang="zh-CN" dirty="0"/>
              <a:t>Algorithm 1* -- try 1 </a:t>
            </a:r>
            <a:endParaRPr lang="zh-CN" altLang="en-US" dirty="0"/>
          </a:p>
        </p:txBody>
      </p:sp>
      <p:sp>
        <p:nvSpPr>
          <p:cNvPr id="210947" name="Rectangle 3"/>
          <p:cNvSpPr>
            <a:spLocks noGrp="1" noChangeArrowheads="1"/>
          </p:cNvSpPr>
          <p:nvPr>
            <p:ph idx="1"/>
          </p:nvPr>
        </p:nvSpPr>
        <p:spPr/>
        <p:txBody>
          <a:bodyPr/>
          <a:lstStyle/>
          <a:p>
            <a:pPr>
              <a:lnSpc>
                <a:spcPct val="90000"/>
              </a:lnSpc>
              <a:tabLst>
                <a:tab pos="2005013" algn="l"/>
                <a:tab pos="2339975" algn="l"/>
                <a:tab pos="2630488" algn="l"/>
              </a:tabLst>
            </a:pPr>
            <a:r>
              <a:rPr lang="en-US" altLang="zh-CN" dirty="0"/>
              <a:t>Shared variables: </a:t>
            </a:r>
          </a:p>
          <a:p>
            <a:pPr lvl="1">
              <a:lnSpc>
                <a:spcPct val="90000"/>
              </a:lnSpc>
              <a:tabLst>
                <a:tab pos="2005013" algn="l"/>
                <a:tab pos="2339975" algn="l"/>
                <a:tab pos="2630488" algn="l"/>
              </a:tabLst>
            </a:pPr>
            <a:r>
              <a:rPr lang="en-US" altLang="zh-CN" dirty="0" err="1"/>
              <a:t>int</a:t>
            </a:r>
            <a:r>
              <a:rPr lang="en-US" altLang="zh-CN" dirty="0"/>
              <a:t> turn;</a:t>
            </a:r>
            <a:br>
              <a:rPr lang="en-US" altLang="zh-CN" dirty="0"/>
            </a:br>
            <a:r>
              <a:rPr lang="en-US" altLang="zh-CN" dirty="0"/>
              <a:t>initially turn = 0</a:t>
            </a:r>
          </a:p>
          <a:p>
            <a:pPr lvl="1">
              <a:lnSpc>
                <a:spcPct val="90000"/>
              </a:lnSpc>
              <a:tabLst>
                <a:tab pos="2005013" algn="l"/>
                <a:tab pos="2339975" algn="l"/>
                <a:tab pos="2630488" algn="l"/>
              </a:tabLst>
            </a:pPr>
            <a:r>
              <a:rPr lang="en-US" altLang="zh-CN" dirty="0"/>
              <a:t>turn = i </a:t>
            </a:r>
            <a:r>
              <a:rPr lang="en-US" altLang="zh-CN" dirty="0">
                <a:sym typeface="Symbol" pitchFamily="18" charset="2"/>
              </a:rPr>
              <a:t> </a:t>
            </a:r>
            <a:r>
              <a:rPr lang="en-US" altLang="zh-CN" i="1" dirty="0">
                <a:sym typeface="Symbol" pitchFamily="18" charset="2"/>
              </a:rPr>
              <a:t>P</a:t>
            </a:r>
            <a:r>
              <a:rPr lang="en-US" altLang="zh-CN" i="1" baseline="-25000" dirty="0">
                <a:sym typeface="Symbol" pitchFamily="18" charset="2"/>
              </a:rPr>
              <a:t>i</a:t>
            </a:r>
            <a:r>
              <a:rPr lang="en-US" altLang="zh-CN" dirty="0">
                <a:sym typeface="Symbol" pitchFamily="18" charset="2"/>
              </a:rPr>
              <a:t> can enter its critical section</a:t>
            </a:r>
          </a:p>
        </p:txBody>
      </p:sp>
      <p:sp>
        <p:nvSpPr>
          <p:cNvPr id="10" name="灯片编号占位符 3"/>
          <p:cNvSpPr>
            <a:spLocks noGrp="1"/>
          </p:cNvSpPr>
          <p:nvPr>
            <p:ph type="sldNum" sz="quarter" idx="10"/>
          </p:nvPr>
        </p:nvSpPr>
        <p:spPr/>
        <p:txBody>
          <a:bodyPr/>
          <a:lstStyle/>
          <a:p>
            <a:fld id="{118F0646-0825-4AEA-8117-CD8A9EA9502F}" type="slidenum">
              <a:rPr lang="en-US" altLang="zh-CN"/>
              <a:pPr/>
              <a:t>15</a:t>
            </a:fld>
            <a:endParaRPr lang="en-US" altLang="zh-CN"/>
          </a:p>
        </p:txBody>
      </p:sp>
      <p:sp>
        <p:nvSpPr>
          <p:cNvPr id="210948" name="Rectangle 4"/>
          <p:cNvSpPr>
            <a:spLocks noChangeArrowheads="1"/>
          </p:cNvSpPr>
          <p:nvPr/>
        </p:nvSpPr>
        <p:spPr bwMode="auto">
          <a:xfrm>
            <a:off x="6050996" y="2709863"/>
            <a:ext cx="4365625"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lnSpc>
                <a:spcPct val="90000"/>
              </a:lnSpc>
              <a:spcBef>
                <a:spcPct val="20000"/>
              </a:spcBef>
              <a:buClr>
                <a:srgbClr val="0000FF"/>
              </a:buClr>
              <a:buSzPct val="80000"/>
              <a:buFont typeface="Wingdings" panose="05000000000000000000" pitchFamily="2" charset="2"/>
              <a:buChar char="n"/>
              <a:tabLst>
                <a:tab pos="2005013" algn="l"/>
                <a:tab pos="2339975" algn="l"/>
                <a:tab pos="2630488" algn="l"/>
              </a:tabLst>
            </a:pPr>
            <a:r>
              <a:rPr lang="en-US" altLang="zh-CN" sz="2800" b="1" dirty="0"/>
              <a:t>Process </a:t>
            </a:r>
            <a:r>
              <a:rPr lang="en-US" altLang="zh-CN" sz="2800" b="1" i="1" dirty="0"/>
              <a:t>P</a:t>
            </a:r>
            <a:r>
              <a:rPr lang="en-US" altLang="zh-CN" sz="2800" b="1" i="1" baseline="-25000" dirty="0"/>
              <a:t>1</a:t>
            </a:r>
            <a:endParaRPr lang="en-US" altLang="zh-CN" sz="2800" b="1" dirty="0"/>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t>	     </a:t>
            </a:r>
            <a:r>
              <a:rPr lang="en-US" altLang="zh-CN" sz="2800" b="1" dirty="0">
                <a:sym typeface="Symbol" pitchFamily="18" charset="2"/>
              </a:rPr>
              <a:t>while (1)</a:t>
            </a:r>
            <a:r>
              <a:rPr lang="en-US" altLang="zh-CN" sz="2800" b="1" dirty="0"/>
              <a:t> {</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t>	           </a:t>
            </a:r>
            <a:r>
              <a:rPr lang="en-US" altLang="zh-CN" sz="2800" b="1" dirty="0">
                <a:solidFill>
                  <a:srgbClr val="0000FF"/>
                </a:solidFill>
              </a:rPr>
              <a:t>while (turn !=</a:t>
            </a:r>
            <a:r>
              <a:rPr lang="en-US" altLang="zh-CN" sz="2800" b="1" dirty="0">
                <a:solidFill>
                  <a:srgbClr val="0000FF"/>
                </a:solidFill>
                <a:sym typeface="Symbol" pitchFamily="18" charset="2"/>
              </a:rPr>
              <a:t> 1)</a:t>
            </a:r>
            <a:r>
              <a:rPr lang="en-US" altLang="zh-CN" sz="2800" b="1" dirty="0">
                <a:sym typeface="Symbol" pitchFamily="18" charset="2"/>
              </a:rPr>
              <a:t>  ;</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critical section</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a:t>
            </a:r>
            <a:r>
              <a:rPr lang="en-US" altLang="zh-CN" sz="2800" b="1" dirty="0">
                <a:solidFill>
                  <a:srgbClr val="0000FF"/>
                </a:solidFill>
                <a:sym typeface="Symbol" pitchFamily="18" charset="2"/>
              </a:rPr>
              <a:t>turn = 0</a:t>
            </a:r>
            <a:r>
              <a:rPr lang="en-US" altLang="zh-CN" sz="2800" b="1" dirty="0">
                <a:sym typeface="Symbol" pitchFamily="18" charset="2"/>
              </a:rPr>
              <a:t>;</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reminder section</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a:t>
            </a:r>
          </a:p>
        </p:txBody>
      </p:sp>
      <p:sp>
        <p:nvSpPr>
          <p:cNvPr id="210949" name="Rectangle 5"/>
          <p:cNvSpPr>
            <a:spLocks noChangeArrowheads="1"/>
          </p:cNvSpPr>
          <p:nvPr/>
        </p:nvSpPr>
        <p:spPr bwMode="auto">
          <a:xfrm>
            <a:off x="380702" y="2709863"/>
            <a:ext cx="5400677"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lnSpc>
                <a:spcPct val="90000"/>
              </a:lnSpc>
              <a:spcBef>
                <a:spcPct val="20000"/>
              </a:spcBef>
              <a:buClr>
                <a:srgbClr val="0000FF"/>
              </a:buClr>
              <a:buSzPct val="80000"/>
              <a:buFont typeface="Wingdings" panose="05000000000000000000" pitchFamily="2" charset="2"/>
              <a:buChar char="n"/>
              <a:tabLst>
                <a:tab pos="2005013" algn="l"/>
                <a:tab pos="2339975" algn="l"/>
                <a:tab pos="2630488" algn="l"/>
              </a:tabLst>
            </a:pPr>
            <a:r>
              <a:rPr lang="en-US" altLang="zh-CN" sz="2800" b="1" dirty="0"/>
              <a:t>Process </a:t>
            </a:r>
            <a:r>
              <a:rPr lang="en-US" altLang="zh-CN" sz="2800" b="1" i="1" dirty="0"/>
              <a:t>P</a:t>
            </a:r>
            <a:r>
              <a:rPr lang="en-US" altLang="zh-CN" sz="2800" b="1" i="1" baseline="-25000" dirty="0"/>
              <a:t>0</a:t>
            </a:r>
            <a:endParaRPr lang="en-US" altLang="zh-CN" sz="2800" b="1" dirty="0"/>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t>	     </a:t>
            </a:r>
            <a:r>
              <a:rPr lang="en-US" altLang="zh-CN" sz="2800" b="1" dirty="0">
                <a:sym typeface="Symbol" pitchFamily="18" charset="2"/>
              </a:rPr>
              <a:t>while (1)</a:t>
            </a:r>
            <a:r>
              <a:rPr lang="en-US" altLang="zh-CN" sz="2800" b="1" dirty="0"/>
              <a:t> {</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t>	           </a:t>
            </a:r>
            <a:r>
              <a:rPr lang="en-US" altLang="zh-CN" sz="2800" b="1" dirty="0">
                <a:solidFill>
                  <a:srgbClr val="0000FF"/>
                </a:solidFill>
              </a:rPr>
              <a:t>while (turn !=</a:t>
            </a:r>
            <a:r>
              <a:rPr lang="en-US" altLang="zh-CN" sz="2800" b="1" dirty="0">
                <a:solidFill>
                  <a:srgbClr val="0000FF"/>
                </a:solidFill>
                <a:sym typeface="Symbol" pitchFamily="18" charset="2"/>
              </a:rPr>
              <a:t> 0) </a:t>
            </a:r>
            <a:r>
              <a:rPr lang="en-US" altLang="zh-CN" sz="2800" b="1" dirty="0">
                <a:sym typeface="Symbol" pitchFamily="18" charset="2"/>
              </a:rPr>
              <a:t> ;</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critical section</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a:t>
            </a:r>
            <a:r>
              <a:rPr lang="en-US" altLang="zh-CN" sz="2800" b="1" dirty="0">
                <a:solidFill>
                  <a:srgbClr val="0000FF"/>
                </a:solidFill>
                <a:sym typeface="Symbol" pitchFamily="18" charset="2"/>
              </a:rPr>
              <a:t>turn = 1</a:t>
            </a:r>
            <a:r>
              <a:rPr lang="en-US" altLang="zh-CN" sz="2800" b="1" dirty="0">
                <a:sym typeface="Symbol" pitchFamily="18" charset="2"/>
              </a:rPr>
              <a:t>;</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reminder section</a:t>
            </a:r>
          </a:p>
          <a:p>
            <a:pPr marL="342900" indent="-342900">
              <a:lnSpc>
                <a:spcPct val="90000"/>
              </a:lnSpc>
              <a:spcBef>
                <a:spcPct val="20000"/>
              </a:spcBef>
              <a:buClr>
                <a:schemeClr val="accent1"/>
              </a:buClr>
              <a:buSzPct val="70000"/>
              <a:tabLst>
                <a:tab pos="2005013" algn="l"/>
                <a:tab pos="2339975" algn="l"/>
                <a:tab pos="2630488" algn="l"/>
              </a:tabLst>
            </a:pPr>
            <a:r>
              <a:rPr lang="en-US" altLang="zh-CN" sz="2800" b="1" dirty="0">
                <a:sym typeface="Symbol" pitchFamily="18" charset="2"/>
              </a:rPr>
              <a:t>	     }</a:t>
            </a:r>
          </a:p>
        </p:txBody>
      </p:sp>
      <p:cxnSp>
        <p:nvCxnSpPr>
          <p:cNvPr id="5" name="直接连接符 4"/>
          <p:cNvCxnSpPr/>
          <p:nvPr/>
        </p:nvCxnSpPr>
        <p:spPr bwMode="auto">
          <a:xfrm>
            <a:off x="1775520" y="4104075"/>
            <a:ext cx="27003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951" name="Text Box 7"/>
          <p:cNvSpPr txBox="1">
            <a:spLocks noChangeArrowheads="1"/>
          </p:cNvSpPr>
          <p:nvPr/>
        </p:nvSpPr>
        <p:spPr bwMode="auto">
          <a:xfrm>
            <a:off x="8931315" y="1081501"/>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210952" name="Text Box 8"/>
          <p:cNvSpPr txBox="1">
            <a:spLocks noChangeArrowheads="1"/>
          </p:cNvSpPr>
          <p:nvPr/>
        </p:nvSpPr>
        <p:spPr bwMode="auto">
          <a:xfrm>
            <a:off x="11458732" y="10815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210953" name="Text Box 9"/>
          <p:cNvSpPr txBox="1">
            <a:spLocks noChangeArrowheads="1"/>
          </p:cNvSpPr>
          <p:nvPr/>
        </p:nvSpPr>
        <p:spPr bwMode="auto">
          <a:xfrm>
            <a:off x="11484133" y="1478375"/>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X</a:t>
            </a:r>
          </a:p>
        </p:txBody>
      </p:sp>
      <p:sp>
        <p:nvSpPr>
          <p:cNvPr id="210954" name="Text Box 10"/>
          <p:cNvSpPr txBox="1">
            <a:spLocks noChangeArrowheads="1"/>
          </p:cNvSpPr>
          <p:nvPr/>
        </p:nvSpPr>
        <p:spPr bwMode="auto">
          <a:xfrm>
            <a:off x="11484133" y="1846675"/>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X</a:t>
            </a:r>
          </a:p>
        </p:txBody>
      </p:sp>
      <p:cxnSp>
        <p:nvCxnSpPr>
          <p:cNvPr id="18" name="直接连接符 17"/>
          <p:cNvCxnSpPr/>
          <p:nvPr/>
        </p:nvCxnSpPr>
        <p:spPr bwMode="auto">
          <a:xfrm>
            <a:off x="7446705" y="4104075"/>
            <a:ext cx="27003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1775520" y="5049180"/>
            <a:ext cx="27003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7446705" y="5049180"/>
            <a:ext cx="27003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圆角矩形 1"/>
          <p:cNvSpPr/>
          <p:nvPr/>
        </p:nvSpPr>
        <p:spPr bwMode="auto">
          <a:xfrm>
            <a:off x="4835860" y="1088740"/>
            <a:ext cx="2664000" cy="432000"/>
          </a:xfrm>
          <a:prstGeom prst="roundRect">
            <a:avLst/>
          </a:prstGeom>
          <a:solidFill>
            <a:srgbClr val="64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特点：被动等待时机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0951"/>
                                        </p:tgtEl>
                                        <p:attrNameLst>
                                          <p:attrName>style.visibility</p:attrName>
                                        </p:attrNameLst>
                                      </p:cBhvr>
                                      <p:to>
                                        <p:strVal val="visible"/>
                                      </p:to>
                                    </p:set>
                                    <p:animEffect transition="in" filter="wipe(left)">
                                      <p:cBhvr>
                                        <p:cTn id="28" dur="500"/>
                                        <p:tgtEl>
                                          <p:spTgt spid="21095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0952"/>
                                        </p:tgtEl>
                                        <p:attrNameLst>
                                          <p:attrName>style.visibility</p:attrName>
                                        </p:attrNameLst>
                                      </p:cBhvr>
                                      <p:to>
                                        <p:strVal val="visible"/>
                                      </p:to>
                                    </p:set>
                                    <p:animEffect transition="in" filter="wipe(left)">
                                      <p:cBhvr>
                                        <p:cTn id="33" dur="500"/>
                                        <p:tgtEl>
                                          <p:spTgt spid="21095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0953"/>
                                        </p:tgtEl>
                                        <p:attrNameLst>
                                          <p:attrName>style.visibility</p:attrName>
                                        </p:attrNameLst>
                                      </p:cBhvr>
                                      <p:to>
                                        <p:strVal val="visible"/>
                                      </p:to>
                                    </p:set>
                                    <p:animEffect transition="in" filter="wipe(left)">
                                      <p:cBhvr>
                                        <p:cTn id="38" dur="500"/>
                                        <p:tgtEl>
                                          <p:spTgt spid="2109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0954"/>
                                        </p:tgtEl>
                                        <p:attrNameLst>
                                          <p:attrName>style.visibility</p:attrName>
                                        </p:attrNameLst>
                                      </p:cBhvr>
                                      <p:to>
                                        <p:strVal val="visible"/>
                                      </p:to>
                                    </p:set>
                                    <p:animEffect transition="in" filter="wipe(left)">
                                      <p:cBhvr>
                                        <p:cTn id="43" dur="500"/>
                                        <p:tgtEl>
                                          <p:spTgt spid="210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animBg="1"/>
      <p:bldP spid="210952" grpId="0"/>
      <p:bldP spid="210953" grpId="0"/>
      <p:bldP spid="210954"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en-US" altLang="zh-CN" dirty="0"/>
              <a:t>Algorithm 2* -- try 2 </a:t>
            </a:r>
            <a:endParaRPr lang="zh-CN" altLang="en-US" dirty="0"/>
          </a:p>
        </p:txBody>
      </p:sp>
      <p:sp>
        <p:nvSpPr>
          <p:cNvPr id="212996" name="Rectangle 4"/>
          <p:cNvSpPr>
            <a:spLocks noGrp="1" noChangeArrowheads="1"/>
          </p:cNvSpPr>
          <p:nvPr>
            <p:ph idx="1"/>
          </p:nvPr>
        </p:nvSpPr>
        <p:spPr/>
        <p:txBody>
          <a:bodyPr/>
          <a:lstStyle/>
          <a:p>
            <a:pPr>
              <a:lnSpc>
                <a:spcPct val="90000"/>
              </a:lnSpc>
              <a:tabLst>
                <a:tab pos="2403475" algn="l"/>
                <a:tab pos="2684463" algn="l"/>
                <a:tab pos="2974975" algn="l"/>
              </a:tabLst>
            </a:pPr>
            <a:r>
              <a:rPr lang="en-US" altLang="zh-CN" dirty="0"/>
              <a:t>Shared variables</a:t>
            </a:r>
          </a:p>
          <a:p>
            <a:pPr lvl="1">
              <a:lnSpc>
                <a:spcPct val="90000"/>
              </a:lnSpc>
              <a:tabLst>
                <a:tab pos="2403475" algn="l"/>
                <a:tab pos="2684463" algn="l"/>
                <a:tab pos="2974975" algn="l"/>
              </a:tabLst>
            </a:pPr>
            <a:r>
              <a:rPr lang="en-US" altLang="zh-CN" dirty="0"/>
              <a:t>boolean flag[2];</a:t>
            </a:r>
            <a:br>
              <a:rPr lang="en-US" altLang="zh-CN" dirty="0"/>
            </a:br>
            <a:r>
              <a:rPr lang="en-US" altLang="zh-CN" dirty="0"/>
              <a:t>initially flag [0] = flag [1] = false.</a:t>
            </a:r>
          </a:p>
          <a:p>
            <a:pPr lvl="1">
              <a:lnSpc>
                <a:spcPct val="90000"/>
              </a:lnSpc>
              <a:tabLst>
                <a:tab pos="2403475" algn="l"/>
                <a:tab pos="2684463" algn="l"/>
                <a:tab pos="2974975" algn="l"/>
              </a:tabLst>
            </a:pPr>
            <a:r>
              <a:rPr lang="en-US" altLang="zh-CN" dirty="0"/>
              <a:t>flag [i] = true </a:t>
            </a:r>
            <a:r>
              <a:rPr lang="en-US" altLang="zh-CN" dirty="0">
                <a:sym typeface="Symbol" pitchFamily="18" charset="2"/>
              </a:rPr>
              <a:t> </a:t>
            </a:r>
            <a:r>
              <a:rPr lang="en-US" altLang="zh-CN" i="1" dirty="0">
                <a:sym typeface="Symbol" pitchFamily="18" charset="2"/>
              </a:rPr>
              <a:t>P</a:t>
            </a:r>
            <a:r>
              <a:rPr lang="en-US" altLang="zh-CN" i="1" baseline="-25000" dirty="0">
                <a:sym typeface="Symbol" pitchFamily="18" charset="2"/>
              </a:rPr>
              <a:t>i</a:t>
            </a:r>
            <a:r>
              <a:rPr lang="en-US" altLang="zh-CN" dirty="0">
                <a:sym typeface="Symbol" pitchFamily="18" charset="2"/>
              </a:rPr>
              <a:t> ready to enter its critical section</a:t>
            </a:r>
            <a:endParaRPr lang="en-US" altLang="zh-CN" dirty="0"/>
          </a:p>
        </p:txBody>
      </p:sp>
      <p:sp>
        <p:nvSpPr>
          <p:cNvPr id="12" name="灯片编号占位符 3"/>
          <p:cNvSpPr>
            <a:spLocks noGrp="1"/>
          </p:cNvSpPr>
          <p:nvPr>
            <p:ph type="sldNum" sz="quarter" idx="10"/>
          </p:nvPr>
        </p:nvSpPr>
        <p:spPr/>
        <p:txBody>
          <a:bodyPr/>
          <a:lstStyle/>
          <a:p>
            <a:fld id="{191FE56F-3E42-4E20-913D-0E7E4F08BA77}" type="slidenum">
              <a:rPr lang="en-US" altLang="zh-CN"/>
              <a:pPr/>
              <a:t>16</a:t>
            </a:fld>
            <a:endParaRPr lang="en-US" altLang="zh-CN"/>
          </a:p>
        </p:txBody>
      </p:sp>
      <p:sp>
        <p:nvSpPr>
          <p:cNvPr id="212994" name="Rectangle 2"/>
          <p:cNvSpPr>
            <a:spLocks noChangeArrowheads="1"/>
          </p:cNvSpPr>
          <p:nvPr/>
        </p:nvSpPr>
        <p:spPr bwMode="auto">
          <a:xfrm>
            <a:off x="380365" y="2850285"/>
            <a:ext cx="4373562"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ts val="600"/>
              </a:spcBef>
              <a:buClr>
                <a:srgbClr val="0000FF"/>
              </a:buClr>
              <a:buSzPct val="80000"/>
              <a:buFont typeface="Wingdings" panose="05000000000000000000" pitchFamily="2" charset="2"/>
              <a:buChar char="n"/>
              <a:tabLst>
                <a:tab pos="2403475" algn="l"/>
                <a:tab pos="2684463" algn="l"/>
                <a:tab pos="2974975" algn="l"/>
              </a:tabLst>
            </a:pPr>
            <a:r>
              <a:rPr lang="en-US" altLang="zh-CN" sz="2800" b="1" dirty="0"/>
              <a:t>Process </a:t>
            </a:r>
            <a:r>
              <a:rPr lang="en-US" altLang="zh-CN" sz="2800" b="1" i="1" dirty="0"/>
              <a:t>P</a:t>
            </a:r>
            <a:r>
              <a:rPr lang="en-US" altLang="zh-CN" sz="2800" b="1" i="1" baseline="-25000" dirty="0"/>
              <a:t>0</a:t>
            </a:r>
            <a:endParaRPr lang="en-US" altLang="zh-CN" sz="2800" b="1" dirty="0"/>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sz="2400" b="1" dirty="0">
                <a:sym typeface="Symbol" pitchFamily="18" charset="2"/>
              </a:rPr>
              <a:t>while (1)</a:t>
            </a:r>
            <a:r>
              <a:rPr lang="en-US" altLang="zh-CN" b="1" dirty="0"/>
              <a:t> {</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flag[0] = true;</a:t>
            </a:r>
            <a:br>
              <a:rPr lang="en-US" altLang="zh-CN" b="1" dirty="0">
                <a:solidFill>
                  <a:srgbClr val="0000FF"/>
                </a:solidFill>
              </a:rPr>
            </a:br>
            <a:r>
              <a:rPr lang="en-US" altLang="zh-CN" b="1" dirty="0">
                <a:solidFill>
                  <a:srgbClr val="0000FF"/>
                </a:solidFill>
              </a:rPr>
              <a:t>    while (flag[1])</a:t>
            </a:r>
            <a:r>
              <a:rPr lang="en-US" altLang="zh-CN" b="1" dirty="0"/>
              <a:t> ;</a:t>
            </a:r>
          </a:p>
          <a:p>
            <a:pPr marL="342900" indent="-342900">
              <a:spcBef>
                <a:spcPts val="600"/>
              </a:spcBef>
              <a:buClr>
                <a:schemeClr val="accent1"/>
              </a:buClr>
              <a:buSzPct val="70000"/>
              <a:tabLst>
                <a:tab pos="2403475" algn="l"/>
                <a:tab pos="2684463" algn="l"/>
                <a:tab pos="2974975" algn="l"/>
              </a:tabLst>
            </a:pPr>
            <a:r>
              <a:rPr lang="en-US" altLang="zh-CN" b="1" dirty="0"/>
              <a:t>        critical section</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flag[0] = false</a:t>
            </a:r>
            <a:r>
              <a:rPr lang="en-US" altLang="zh-CN" b="1" dirty="0"/>
              <a:t>;</a:t>
            </a:r>
          </a:p>
          <a:p>
            <a:pPr marL="342900" indent="-342900">
              <a:spcBef>
                <a:spcPts val="600"/>
              </a:spcBef>
              <a:buClr>
                <a:schemeClr val="accent1"/>
              </a:buClr>
              <a:buSzPct val="70000"/>
              <a:tabLst>
                <a:tab pos="2403475" algn="l"/>
                <a:tab pos="2684463" algn="l"/>
                <a:tab pos="2974975" algn="l"/>
              </a:tabLst>
            </a:pPr>
            <a:r>
              <a:rPr lang="en-US" altLang="zh-CN" b="1" dirty="0"/>
              <a:t>	    remainder section</a:t>
            </a:r>
          </a:p>
          <a:p>
            <a:pPr marL="342900" indent="-342900">
              <a:spcBef>
                <a:spcPts val="600"/>
              </a:spcBef>
              <a:buClr>
                <a:schemeClr val="accent1"/>
              </a:buClr>
              <a:buSzPct val="70000"/>
              <a:tabLst>
                <a:tab pos="2403475" algn="l"/>
                <a:tab pos="2684463" algn="l"/>
                <a:tab pos="2974975" algn="l"/>
              </a:tabLst>
            </a:pPr>
            <a:r>
              <a:rPr lang="en-US" altLang="zh-CN" b="1" dirty="0"/>
              <a:t>	}</a:t>
            </a:r>
          </a:p>
        </p:txBody>
      </p:sp>
      <p:sp>
        <p:nvSpPr>
          <p:cNvPr id="212998" name="Rectangle 6"/>
          <p:cNvSpPr>
            <a:spLocks noChangeArrowheads="1"/>
          </p:cNvSpPr>
          <p:nvPr/>
        </p:nvSpPr>
        <p:spPr bwMode="auto">
          <a:xfrm>
            <a:off x="6105188" y="2843935"/>
            <a:ext cx="437356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ts val="600"/>
              </a:spcBef>
              <a:buClr>
                <a:srgbClr val="0000FF"/>
              </a:buClr>
              <a:buSzPct val="80000"/>
              <a:buFont typeface="Wingdings" panose="05000000000000000000" pitchFamily="2" charset="2"/>
              <a:buChar char="n"/>
              <a:tabLst>
                <a:tab pos="2403475" algn="l"/>
                <a:tab pos="2684463" algn="l"/>
                <a:tab pos="2974975" algn="l"/>
              </a:tabLst>
            </a:pPr>
            <a:r>
              <a:rPr lang="en-US" altLang="zh-CN" sz="2800" b="1" dirty="0"/>
              <a:t>Process </a:t>
            </a:r>
            <a:r>
              <a:rPr lang="en-US" altLang="zh-CN" sz="2800" b="1" i="1" dirty="0"/>
              <a:t>P</a:t>
            </a:r>
            <a:r>
              <a:rPr lang="en-US" altLang="zh-CN" sz="2800" b="1" i="1" baseline="-25000" dirty="0"/>
              <a:t>1</a:t>
            </a:r>
            <a:endParaRPr lang="en-US" altLang="zh-CN" sz="2800" b="1" dirty="0"/>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sz="2400" b="1" dirty="0">
                <a:sym typeface="Symbol" pitchFamily="18" charset="2"/>
              </a:rPr>
              <a:t>while (1)</a:t>
            </a:r>
            <a:r>
              <a:rPr lang="en-US" altLang="zh-CN" b="1" dirty="0"/>
              <a:t> {</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flag[1] = true;</a:t>
            </a:r>
            <a:br>
              <a:rPr lang="en-US" altLang="zh-CN" b="1" dirty="0">
                <a:solidFill>
                  <a:srgbClr val="0000FF"/>
                </a:solidFill>
              </a:rPr>
            </a:br>
            <a:r>
              <a:rPr lang="en-US" altLang="zh-CN" b="1" dirty="0">
                <a:solidFill>
                  <a:srgbClr val="0000FF"/>
                </a:solidFill>
              </a:rPr>
              <a:t>    while (flag[0])</a:t>
            </a:r>
            <a:r>
              <a:rPr lang="en-US" altLang="zh-CN" b="1" dirty="0"/>
              <a:t> ;</a:t>
            </a:r>
          </a:p>
          <a:p>
            <a:pPr marL="342900" indent="-342900">
              <a:spcBef>
                <a:spcPts val="600"/>
              </a:spcBef>
              <a:buClr>
                <a:schemeClr val="accent1"/>
              </a:buClr>
              <a:buSzPct val="70000"/>
              <a:tabLst>
                <a:tab pos="2403475" algn="l"/>
                <a:tab pos="2684463" algn="l"/>
                <a:tab pos="2974975" algn="l"/>
              </a:tabLst>
            </a:pPr>
            <a:r>
              <a:rPr lang="en-US" altLang="zh-CN" b="1" dirty="0"/>
              <a:t>        critical section</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flag[1] = false</a:t>
            </a:r>
            <a:r>
              <a:rPr lang="en-US" altLang="zh-CN" b="1" dirty="0"/>
              <a:t>;</a:t>
            </a:r>
          </a:p>
          <a:p>
            <a:pPr marL="342900" indent="-342900">
              <a:spcBef>
                <a:spcPts val="600"/>
              </a:spcBef>
              <a:buClr>
                <a:schemeClr val="accent1"/>
              </a:buClr>
              <a:buSzPct val="70000"/>
              <a:tabLst>
                <a:tab pos="2403475" algn="l"/>
                <a:tab pos="2684463" algn="l"/>
                <a:tab pos="2974975" algn="l"/>
              </a:tabLst>
            </a:pPr>
            <a:r>
              <a:rPr lang="en-US" altLang="zh-CN" b="1" dirty="0"/>
              <a:t>	    remainder section</a:t>
            </a:r>
          </a:p>
          <a:p>
            <a:pPr marL="342900" indent="-342900">
              <a:spcBef>
                <a:spcPts val="600"/>
              </a:spcBef>
              <a:buClr>
                <a:schemeClr val="accent1"/>
              </a:buClr>
              <a:buSzPct val="70000"/>
              <a:tabLst>
                <a:tab pos="2403475" algn="l"/>
                <a:tab pos="2684463" algn="l"/>
                <a:tab pos="2974975" algn="l"/>
              </a:tabLst>
            </a:pPr>
            <a:r>
              <a:rPr lang="en-US" altLang="zh-CN" b="1" dirty="0"/>
              <a:t>	}</a:t>
            </a:r>
          </a:p>
        </p:txBody>
      </p:sp>
      <p:sp>
        <p:nvSpPr>
          <p:cNvPr id="2" name="圆角矩形 1"/>
          <p:cNvSpPr/>
          <p:nvPr/>
        </p:nvSpPr>
        <p:spPr bwMode="auto">
          <a:xfrm>
            <a:off x="965430" y="3790200"/>
            <a:ext cx="2520000" cy="82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圆角矩形 13"/>
          <p:cNvSpPr/>
          <p:nvPr/>
        </p:nvSpPr>
        <p:spPr bwMode="auto">
          <a:xfrm>
            <a:off x="6681065" y="3790200"/>
            <a:ext cx="2520000" cy="82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8" name="Text Box 7"/>
          <p:cNvSpPr txBox="1">
            <a:spLocks noChangeArrowheads="1"/>
          </p:cNvSpPr>
          <p:nvPr/>
        </p:nvSpPr>
        <p:spPr bwMode="auto">
          <a:xfrm>
            <a:off x="8931315" y="1081501"/>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20" name="Text Box 9"/>
          <p:cNvSpPr txBox="1">
            <a:spLocks noChangeArrowheads="1"/>
          </p:cNvSpPr>
          <p:nvPr/>
        </p:nvSpPr>
        <p:spPr bwMode="auto">
          <a:xfrm>
            <a:off x="11484133" y="1478375"/>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X</a:t>
            </a:r>
          </a:p>
        </p:txBody>
      </p:sp>
      <p:sp>
        <p:nvSpPr>
          <p:cNvPr id="21" name="Text Box 10"/>
          <p:cNvSpPr txBox="1">
            <a:spLocks noChangeArrowheads="1"/>
          </p:cNvSpPr>
          <p:nvPr/>
        </p:nvSpPr>
        <p:spPr bwMode="auto">
          <a:xfrm>
            <a:off x="11484133" y="1846675"/>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X</a:t>
            </a:r>
          </a:p>
        </p:txBody>
      </p:sp>
      <p:cxnSp>
        <p:nvCxnSpPr>
          <p:cNvPr id="4" name="直接箭头连接符 3"/>
          <p:cNvCxnSpPr/>
          <p:nvPr/>
        </p:nvCxnSpPr>
        <p:spPr bwMode="auto">
          <a:xfrm flipH="1">
            <a:off x="8931316" y="4204200"/>
            <a:ext cx="855095" cy="0"/>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3125671" y="4194085"/>
            <a:ext cx="855095" cy="0"/>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8"/>
          <p:cNvSpPr txBox="1">
            <a:spLocks noChangeArrowheads="1"/>
          </p:cNvSpPr>
          <p:nvPr/>
        </p:nvSpPr>
        <p:spPr bwMode="auto">
          <a:xfrm>
            <a:off x="11458732" y="10815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22" name="圆角矩形 21"/>
          <p:cNvSpPr/>
          <p:nvPr/>
        </p:nvSpPr>
        <p:spPr bwMode="auto">
          <a:xfrm>
            <a:off x="4834400" y="1088740"/>
            <a:ext cx="2664000" cy="432000"/>
          </a:xfrm>
          <a:prstGeom prst="round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举手示意，文明礼让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500"/>
                                        <p:tgtEl>
                                          <p:spTgt spid="24"/>
                                        </p:tgtEl>
                                      </p:cBhvr>
                                    </p:animEffect>
                                  </p:childTnLst>
                                </p:cTn>
                              </p:par>
                              <p:par>
                                <p:cTn id="23" presetID="22" presetClass="entr" presetSubtype="2"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p:bldP spid="19"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Algorithm 2* -- try 2+ </a:t>
            </a:r>
            <a:endParaRPr lang="zh-CN" altLang="en-US" dirty="0"/>
          </a:p>
        </p:txBody>
      </p:sp>
      <p:sp>
        <p:nvSpPr>
          <p:cNvPr id="212996" name="Rectangle 4"/>
          <p:cNvSpPr>
            <a:spLocks noGrp="1" noChangeArrowheads="1"/>
          </p:cNvSpPr>
          <p:nvPr>
            <p:ph idx="1"/>
          </p:nvPr>
        </p:nvSpPr>
        <p:spPr/>
        <p:txBody>
          <a:bodyPr/>
          <a:lstStyle/>
          <a:p>
            <a:pPr>
              <a:lnSpc>
                <a:spcPct val="90000"/>
              </a:lnSpc>
              <a:tabLst>
                <a:tab pos="2403475" algn="l"/>
                <a:tab pos="2684463" algn="l"/>
                <a:tab pos="2974975" algn="l"/>
              </a:tabLst>
            </a:pPr>
            <a:r>
              <a:rPr lang="en-US" altLang="zh-CN" dirty="0"/>
              <a:t>Shared variables</a:t>
            </a:r>
          </a:p>
          <a:p>
            <a:pPr lvl="1">
              <a:lnSpc>
                <a:spcPct val="90000"/>
              </a:lnSpc>
              <a:tabLst>
                <a:tab pos="2403475" algn="l"/>
                <a:tab pos="2684463" algn="l"/>
                <a:tab pos="2974975" algn="l"/>
              </a:tabLst>
            </a:pPr>
            <a:r>
              <a:rPr lang="en-US" altLang="zh-CN" dirty="0"/>
              <a:t>boolean flag[2];</a:t>
            </a:r>
            <a:br>
              <a:rPr lang="en-US" altLang="zh-CN" dirty="0"/>
            </a:br>
            <a:r>
              <a:rPr lang="en-US" altLang="zh-CN" dirty="0"/>
              <a:t>initially flag [0] = flag [1] = false.</a:t>
            </a:r>
          </a:p>
          <a:p>
            <a:pPr lvl="1">
              <a:lnSpc>
                <a:spcPct val="90000"/>
              </a:lnSpc>
              <a:tabLst>
                <a:tab pos="2403475" algn="l"/>
                <a:tab pos="2684463" algn="l"/>
                <a:tab pos="2974975" algn="l"/>
              </a:tabLst>
            </a:pPr>
            <a:r>
              <a:rPr lang="en-US" altLang="zh-CN" dirty="0"/>
              <a:t>flag [i] = true </a:t>
            </a:r>
            <a:r>
              <a:rPr lang="en-US" altLang="zh-CN" dirty="0">
                <a:sym typeface="Symbol" pitchFamily="18" charset="2"/>
              </a:rPr>
              <a:t> </a:t>
            </a:r>
            <a:r>
              <a:rPr lang="en-US" altLang="zh-CN" i="1" dirty="0">
                <a:sym typeface="Symbol" pitchFamily="18" charset="2"/>
              </a:rPr>
              <a:t>P</a:t>
            </a:r>
            <a:r>
              <a:rPr lang="en-US" altLang="zh-CN" i="1" baseline="-25000" dirty="0">
                <a:sym typeface="Symbol" pitchFamily="18" charset="2"/>
              </a:rPr>
              <a:t>i</a:t>
            </a:r>
            <a:r>
              <a:rPr lang="en-US" altLang="zh-CN" dirty="0">
                <a:sym typeface="Symbol" pitchFamily="18" charset="2"/>
              </a:rPr>
              <a:t> ready to enter its critical section</a:t>
            </a:r>
            <a:endParaRPr lang="en-US" altLang="zh-CN" dirty="0"/>
          </a:p>
        </p:txBody>
      </p:sp>
      <p:sp>
        <p:nvSpPr>
          <p:cNvPr id="12" name="灯片编号占位符 3"/>
          <p:cNvSpPr>
            <a:spLocks noGrp="1"/>
          </p:cNvSpPr>
          <p:nvPr>
            <p:ph type="sldNum" sz="quarter" idx="10"/>
          </p:nvPr>
        </p:nvSpPr>
        <p:spPr/>
        <p:txBody>
          <a:bodyPr/>
          <a:lstStyle/>
          <a:p>
            <a:fld id="{191FE56F-3E42-4E20-913D-0E7E4F08BA77}" type="slidenum">
              <a:rPr lang="en-US" altLang="zh-CN"/>
              <a:pPr/>
              <a:t>17</a:t>
            </a:fld>
            <a:endParaRPr lang="en-US" altLang="zh-CN"/>
          </a:p>
        </p:txBody>
      </p:sp>
      <p:sp>
        <p:nvSpPr>
          <p:cNvPr id="16" name="Rectangle 2"/>
          <p:cNvSpPr>
            <a:spLocks noChangeArrowheads="1"/>
          </p:cNvSpPr>
          <p:nvPr/>
        </p:nvSpPr>
        <p:spPr bwMode="auto">
          <a:xfrm>
            <a:off x="380365" y="2850285"/>
            <a:ext cx="4373562"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ts val="600"/>
              </a:spcBef>
              <a:buClr>
                <a:srgbClr val="0000FF"/>
              </a:buClr>
              <a:buSzPct val="80000"/>
              <a:buFont typeface="Wingdings" panose="05000000000000000000" pitchFamily="2" charset="2"/>
              <a:buChar char="n"/>
              <a:tabLst>
                <a:tab pos="2403475" algn="l"/>
                <a:tab pos="2684463" algn="l"/>
                <a:tab pos="2974975" algn="l"/>
              </a:tabLst>
            </a:pPr>
            <a:r>
              <a:rPr lang="en-US" altLang="zh-CN" sz="2800" b="1" dirty="0"/>
              <a:t>Process </a:t>
            </a:r>
            <a:r>
              <a:rPr lang="en-US" altLang="zh-CN" sz="2800" b="1" i="1" dirty="0"/>
              <a:t>P</a:t>
            </a:r>
            <a:r>
              <a:rPr lang="en-US" altLang="zh-CN" sz="2800" b="1" i="1" baseline="-25000" dirty="0"/>
              <a:t>0</a:t>
            </a:r>
            <a:endParaRPr lang="en-US" altLang="zh-CN" sz="2800" b="1" dirty="0"/>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sz="2400" b="1" dirty="0">
                <a:sym typeface="Symbol" pitchFamily="18" charset="2"/>
              </a:rPr>
              <a:t>while (1)</a:t>
            </a:r>
            <a:r>
              <a:rPr lang="en-US" altLang="zh-CN" b="1" dirty="0"/>
              <a:t> {</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while (flag[1])</a:t>
            </a:r>
            <a:r>
              <a:rPr lang="en-US" altLang="zh-CN" b="1" dirty="0"/>
              <a:t> ; </a:t>
            </a:r>
            <a:br>
              <a:rPr lang="en-US" altLang="zh-CN" b="1" dirty="0"/>
            </a:br>
            <a:r>
              <a:rPr lang="en-US" altLang="zh-CN" b="1" dirty="0"/>
              <a:t>    </a:t>
            </a:r>
            <a:r>
              <a:rPr lang="en-US" altLang="zh-CN" b="1" dirty="0">
                <a:solidFill>
                  <a:srgbClr val="0000FF"/>
                </a:solidFill>
              </a:rPr>
              <a:t>flag[0] = true;</a:t>
            </a:r>
            <a:endParaRPr lang="en-US" altLang="zh-CN" b="1" dirty="0"/>
          </a:p>
          <a:p>
            <a:pPr marL="342900" indent="-342900">
              <a:spcBef>
                <a:spcPts val="600"/>
              </a:spcBef>
              <a:buClr>
                <a:schemeClr val="accent1"/>
              </a:buClr>
              <a:buSzPct val="70000"/>
              <a:tabLst>
                <a:tab pos="2403475" algn="l"/>
                <a:tab pos="2684463" algn="l"/>
                <a:tab pos="2974975" algn="l"/>
              </a:tabLst>
            </a:pPr>
            <a:r>
              <a:rPr lang="en-US" altLang="zh-CN" b="1" dirty="0"/>
              <a:t>        critical section</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flag[0] = false</a:t>
            </a:r>
            <a:r>
              <a:rPr lang="en-US" altLang="zh-CN" b="1" dirty="0"/>
              <a:t>;</a:t>
            </a:r>
          </a:p>
          <a:p>
            <a:pPr marL="342900" indent="-342900">
              <a:spcBef>
                <a:spcPts val="600"/>
              </a:spcBef>
              <a:buClr>
                <a:schemeClr val="accent1"/>
              </a:buClr>
              <a:buSzPct val="70000"/>
              <a:tabLst>
                <a:tab pos="2403475" algn="l"/>
                <a:tab pos="2684463" algn="l"/>
                <a:tab pos="2974975" algn="l"/>
              </a:tabLst>
            </a:pPr>
            <a:r>
              <a:rPr lang="en-US" altLang="zh-CN" b="1" dirty="0"/>
              <a:t>	    remainder section</a:t>
            </a:r>
          </a:p>
          <a:p>
            <a:pPr marL="342900" indent="-342900">
              <a:spcBef>
                <a:spcPts val="600"/>
              </a:spcBef>
              <a:buClr>
                <a:schemeClr val="accent1"/>
              </a:buClr>
              <a:buSzPct val="70000"/>
              <a:tabLst>
                <a:tab pos="2403475" algn="l"/>
                <a:tab pos="2684463" algn="l"/>
                <a:tab pos="2974975" algn="l"/>
              </a:tabLst>
            </a:pPr>
            <a:r>
              <a:rPr lang="en-US" altLang="zh-CN" b="1" dirty="0"/>
              <a:t>	}</a:t>
            </a:r>
          </a:p>
        </p:txBody>
      </p:sp>
      <p:sp>
        <p:nvSpPr>
          <p:cNvPr id="17" name="Rectangle 6"/>
          <p:cNvSpPr>
            <a:spLocks noChangeArrowheads="1"/>
          </p:cNvSpPr>
          <p:nvPr/>
        </p:nvSpPr>
        <p:spPr bwMode="auto">
          <a:xfrm>
            <a:off x="6105188" y="2843935"/>
            <a:ext cx="437356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ts val="600"/>
              </a:spcBef>
              <a:buClr>
                <a:srgbClr val="0000FF"/>
              </a:buClr>
              <a:buSzPct val="80000"/>
              <a:buFont typeface="Wingdings" panose="05000000000000000000" pitchFamily="2" charset="2"/>
              <a:buChar char="n"/>
              <a:tabLst>
                <a:tab pos="2403475" algn="l"/>
                <a:tab pos="2684463" algn="l"/>
                <a:tab pos="2974975" algn="l"/>
              </a:tabLst>
            </a:pPr>
            <a:r>
              <a:rPr lang="en-US" altLang="zh-CN" sz="2800" b="1" dirty="0"/>
              <a:t>Process </a:t>
            </a:r>
            <a:r>
              <a:rPr lang="en-US" altLang="zh-CN" sz="2800" b="1" i="1" dirty="0"/>
              <a:t>P</a:t>
            </a:r>
            <a:r>
              <a:rPr lang="en-US" altLang="zh-CN" sz="2800" b="1" i="1" baseline="-25000" dirty="0"/>
              <a:t>1</a:t>
            </a:r>
            <a:endParaRPr lang="en-US" altLang="zh-CN" sz="2800" b="1" dirty="0"/>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sz="2400" b="1" dirty="0">
                <a:sym typeface="Symbol" pitchFamily="18" charset="2"/>
              </a:rPr>
              <a:t>while (1)</a:t>
            </a:r>
            <a:r>
              <a:rPr lang="en-US" altLang="zh-CN" b="1" dirty="0"/>
              <a:t> {</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while (flag[0])</a:t>
            </a:r>
            <a:r>
              <a:rPr lang="en-US" altLang="zh-CN" b="1" dirty="0"/>
              <a:t> ; </a:t>
            </a:r>
            <a:br>
              <a:rPr lang="en-US" altLang="zh-CN" b="1" dirty="0"/>
            </a:br>
            <a:r>
              <a:rPr lang="en-US" altLang="zh-CN" b="1" dirty="0"/>
              <a:t>    </a:t>
            </a:r>
            <a:r>
              <a:rPr lang="en-US" altLang="zh-CN" b="1" dirty="0">
                <a:solidFill>
                  <a:srgbClr val="0000FF"/>
                </a:solidFill>
              </a:rPr>
              <a:t>flag[1] = true;</a:t>
            </a:r>
            <a:endParaRPr lang="en-US" altLang="zh-CN" b="1" dirty="0"/>
          </a:p>
          <a:p>
            <a:pPr marL="342900" indent="-342900">
              <a:spcBef>
                <a:spcPts val="600"/>
              </a:spcBef>
              <a:buClr>
                <a:schemeClr val="accent1"/>
              </a:buClr>
              <a:buSzPct val="70000"/>
              <a:tabLst>
                <a:tab pos="2403475" algn="l"/>
                <a:tab pos="2684463" algn="l"/>
                <a:tab pos="2974975" algn="l"/>
              </a:tabLst>
            </a:pPr>
            <a:r>
              <a:rPr lang="en-US" altLang="zh-CN" b="1" dirty="0"/>
              <a:t>        critical section</a:t>
            </a:r>
          </a:p>
          <a:p>
            <a:pPr marL="342900" indent="-342900">
              <a:spcBef>
                <a:spcPts val="600"/>
              </a:spcBef>
              <a:buClr>
                <a:schemeClr val="accent1"/>
              </a:buClr>
              <a:buSzPct val="70000"/>
              <a:tabLst>
                <a:tab pos="2403475" algn="l"/>
                <a:tab pos="2684463" algn="l"/>
                <a:tab pos="2974975" algn="l"/>
              </a:tabLst>
            </a:pPr>
            <a:r>
              <a:rPr lang="en-US" altLang="zh-CN" b="1" dirty="0"/>
              <a:t>	    </a:t>
            </a:r>
            <a:r>
              <a:rPr lang="en-US" altLang="zh-CN" b="1" dirty="0">
                <a:solidFill>
                  <a:srgbClr val="0000FF"/>
                </a:solidFill>
              </a:rPr>
              <a:t>flag[1] = false</a:t>
            </a:r>
            <a:r>
              <a:rPr lang="en-US" altLang="zh-CN" b="1" dirty="0"/>
              <a:t>;</a:t>
            </a:r>
          </a:p>
          <a:p>
            <a:pPr marL="342900" indent="-342900">
              <a:spcBef>
                <a:spcPts val="600"/>
              </a:spcBef>
              <a:buClr>
                <a:schemeClr val="accent1"/>
              </a:buClr>
              <a:buSzPct val="70000"/>
              <a:tabLst>
                <a:tab pos="2403475" algn="l"/>
                <a:tab pos="2684463" algn="l"/>
                <a:tab pos="2974975" algn="l"/>
              </a:tabLst>
            </a:pPr>
            <a:r>
              <a:rPr lang="en-US" altLang="zh-CN" b="1" dirty="0"/>
              <a:t>	    remainder section</a:t>
            </a:r>
          </a:p>
          <a:p>
            <a:pPr marL="342900" indent="-342900">
              <a:spcBef>
                <a:spcPts val="600"/>
              </a:spcBef>
              <a:buClr>
                <a:schemeClr val="accent1"/>
              </a:buClr>
              <a:buSzPct val="70000"/>
              <a:tabLst>
                <a:tab pos="2403475" algn="l"/>
                <a:tab pos="2684463" algn="l"/>
                <a:tab pos="2974975" algn="l"/>
              </a:tabLst>
            </a:pPr>
            <a:r>
              <a:rPr lang="en-US" altLang="zh-CN" b="1" dirty="0"/>
              <a:t>	}</a:t>
            </a:r>
          </a:p>
        </p:txBody>
      </p:sp>
      <p:sp>
        <p:nvSpPr>
          <p:cNvPr id="23" name="圆角矩形 22"/>
          <p:cNvSpPr/>
          <p:nvPr/>
        </p:nvSpPr>
        <p:spPr bwMode="auto">
          <a:xfrm>
            <a:off x="965430" y="3790200"/>
            <a:ext cx="2520000" cy="82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5" name="圆角矩形 24"/>
          <p:cNvSpPr/>
          <p:nvPr/>
        </p:nvSpPr>
        <p:spPr bwMode="auto">
          <a:xfrm>
            <a:off x="6681065" y="3790200"/>
            <a:ext cx="2520000" cy="82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1" name="Text Box 7">
            <a:extLst>
              <a:ext uri="{FF2B5EF4-FFF2-40B4-BE49-F238E27FC236}">
                <a16:creationId xmlns:a16="http://schemas.microsoft.com/office/drawing/2014/main" id="{F33BD893-B779-4D8A-8D29-2DB0E7264B0D}"/>
              </a:ext>
            </a:extLst>
          </p:cNvPr>
          <p:cNvSpPr txBox="1">
            <a:spLocks noChangeArrowheads="1"/>
          </p:cNvSpPr>
          <p:nvPr/>
        </p:nvSpPr>
        <p:spPr bwMode="auto">
          <a:xfrm>
            <a:off x="8931315" y="1081501"/>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19" name="Text Box 8"/>
          <p:cNvSpPr txBox="1">
            <a:spLocks noChangeArrowheads="1"/>
          </p:cNvSpPr>
          <p:nvPr/>
        </p:nvSpPr>
        <p:spPr bwMode="auto">
          <a:xfrm>
            <a:off x="11503737" y="1058541"/>
            <a:ext cx="4203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X</a:t>
            </a:r>
          </a:p>
        </p:txBody>
      </p:sp>
    </p:spTree>
    <p:extLst>
      <p:ext uri="{BB962C8B-B14F-4D97-AF65-F5344CB8AC3E}">
        <p14:creationId xmlns:p14="http://schemas.microsoft.com/office/powerpoint/2010/main" val="413470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Peterson Algorithm</a:t>
            </a:r>
            <a:endParaRPr lang="zh-CN" altLang="en-US" dirty="0"/>
          </a:p>
        </p:txBody>
      </p:sp>
      <p:sp>
        <p:nvSpPr>
          <p:cNvPr id="215043" name="Rectangle 3"/>
          <p:cNvSpPr>
            <a:spLocks noGrp="1" noChangeArrowheads="1"/>
          </p:cNvSpPr>
          <p:nvPr>
            <p:ph idx="1"/>
          </p:nvPr>
        </p:nvSpPr>
        <p:spPr/>
        <p:txBody>
          <a:bodyPr/>
          <a:lstStyle/>
          <a:p>
            <a:pPr>
              <a:spcBef>
                <a:spcPts val="0"/>
              </a:spcBef>
              <a:tabLst>
                <a:tab pos="1370013" algn="l"/>
                <a:tab pos="1714500" algn="l"/>
                <a:tab pos="2005013" algn="l"/>
              </a:tabLst>
            </a:pPr>
            <a:r>
              <a:rPr lang="en-US" altLang="zh-CN" dirty="0">
                <a:solidFill>
                  <a:srgbClr val="0000FF"/>
                </a:solidFill>
              </a:rPr>
              <a:t>Combined shared variables of algorithms 1 and 2.</a:t>
            </a:r>
          </a:p>
          <a:p>
            <a:pPr marL="742950" lvl="2" indent="-342900">
              <a:spcBef>
                <a:spcPts val="0"/>
              </a:spcBef>
              <a:buSzPct val="80000"/>
              <a:buFont typeface="Wingdings" panose="05000000000000000000" pitchFamily="2" charset="2"/>
              <a:buChar char="p"/>
              <a:tabLst>
                <a:tab pos="1370013" algn="l"/>
                <a:tab pos="1714500" algn="l"/>
                <a:tab pos="2005013" algn="l"/>
              </a:tabLst>
            </a:pPr>
            <a:r>
              <a:rPr lang="en-US" altLang="zh-CN" sz="2400" dirty="0"/>
              <a:t>boolean flag[2]={false, false};    // flag[</a:t>
            </a:r>
            <a:r>
              <a:rPr lang="en-US" altLang="zh-CN" sz="2400" dirty="0" err="1"/>
              <a:t>i</a:t>
            </a:r>
            <a:r>
              <a:rPr lang="en-US" altLang="zh-CN" sz="2400" dirty="0"/>
              <a:t>]=true: </a:t>
            </a:r>
            <a:r>
              <a:rPr lang="en-US" altLang="zh-CN" sz="2400" i="1" dirty="0">
                <a:sym typeface="Symbol" pitchFamily="18" charset="2"/>
              </a:rPr>
              <a:t>P</a:t>
            </a:r>
            <a:r>
              <a:rPr lang="en-US" altLang="zh-CN" sz="2400" i="1" baseline="-25000" dirty="0">
                <a:sym typeface="Symbol" pitchFamily="18" charset="2"/>
              </a:rPr>
              <a:t>i</a:t>
            </a:r>
            <a:r>
              <a:rPr lang="en-US" altLang="zh-CN" sz="2400" dirty="0">
                <a:sym typeface="Symbol" pitchFamily="18" charset="2"/>
              </a:rPr>
              <a:t> ready to enter its critical section.</a:t>
            </a:r>
          </a:p>
          <a:p>
            <a:pPr marL="742950" lvl="2" indent="-342900">
              <a:spcBef>
                <a:spcPts val="0"/>
              </a:spcBef>
              <a:buSzPct val="80000"/>
              <a:buFont typeface="Wingdings" panose="05000000000000000000" pitchFamily="2" charset="2"/>
              <a:buChar char="p"/>
              <a:tabLst>
                <a:tab pos="1370013" algn="l"/>
                <a:tab pos="1714500" algn="l"/>
                <a:tab pos="2005013" algn="l"/>
              </a:tabLst>
            </a:pPr>
            <a:r>
              <a:rPr lang="en-US" altLang="zh-CN" sz="2400" dirty="0"/>
              <a:t>int turn=0;                                   // turn=</a:t>
            </a:r>
            <a:r>
              <a:rPr lang="en-US" altLang="zh-CN" sz="2400" dirty="0" err="1"/>
              <a:t>i</a:t>
            </a:r>
            <a:r>
              <a:rPr lang="en-US" altLang="zh-CN" sz="2400" dirty="0"/>
              <a:t>: </a:t>
            </a:r>
            <a:r>
              <a:rPr lang="en-US" altLang="zh-CN" sz="2400" i="1" dirty="0">
                <a:sym typeface="Symbol" pitchFamily="18" charset="2"/>
              </a:rPr>
              <a:t>P</a:t>
            </a:r>
            <a:r>
              <a:rPr lang="en-US" altLang="zh-CN" sz="2400" i="1" baseline="-25000" dirty="0">
                <a:sym typeface="Symbol" pitchFamily="18" charset="2"/>
              </a:rPr>
              <a:t>i</a:t>
            </a:r>
            <a:r>
              <a:rPr lang="en-US" altLang="zh-CN" sz="2400" dirty="0">
                <a:sym typeface="Symbol" pitchFamily="18" charset="2"/>
              </a:rPr>
              <a:t> can enter its critical section.</a:t>
            </a:r>
            <a:endParaRPr lang="en-US" altLang="zh-CN" sz="2200" dirty="0"/>
          </a:p>
          <a:p>
            <a:pPr>
              <a:spcBef>
                <a:spcPts val="0"/>
              </a:spcBef>
              <a:tabLst>
                <a:tab pos="1370013" algn="l"/>
                <a:tab pos="1714500" algn="l"/>
                <a:tab pos="2005013" algn="l"/>
              </a:tabLst>
            </a:pPr>
            <a:r>
              <a:rPr lang="en-US" altLang="zh-CN" dirty="0"/>
              <a:t>Process P</a:t>
            </a:r>
            <a:r>
              <a:rPr lang="en-US" altLang="zh-CN" baseline="-25000" dirty="0"/>
              <a:t>i</a:t>
            </a:r>
            <a:endParaRPr lang="en-US" altLang="zh-CN" dirty="0"/>
          </a:p>
          <a:p>
            <a:pPr>
              <a:spcBef>
                <a:spcPts val="0"/>
              </a:spcBef>
              <a:buNone/>
              <a:tabLst>
                <a:tab pos="1370013" algn="l"/>
                <a:tab pos="1714500" algn="l"/>
                <a:tab pos="2005013" algn="l"/>
              </a:tabLst>
            </a:pPr>
            <a:r>
              <a:rPr lang="en-US" altLang="zh-CN" dirty="0"/>
              <a:t>	</a:t>
            </a:r>
            <a:r>
              <a:rPr lang="en-US" altLang="zh-CN" sz="2800" b="1" dirty="0">
                <a:sym typeface="Symbol" pitchFamily="18" charset="2"/>
              </a:rPr>
              <a:t>while (1)</a:t>
            </a:r>
            <a:r>
              <a:rPr lang="en-US" altLang="zh-CN" dirty="0"/>
              <a:t> {</a:t>
            </a:r>
          </a:p>
          <a:p>
            <a:pPr>
              <a:spcBef>
                <a:spcPts val="0"/>
              </a:spcBef>
              <a:buNone/>
              <a:tabLst>
                <a:tab pos="1370013" algn="l"/>
                <a:tab pos="1714500" algn="l"/>
                <a:tab pos="2005013" algn="l"/>
              </a:tabLst>
            </a:pPr>
            <a:r>
              <a:rPr lang="en-US" altLang="zh-CN" dirty="0"/>
              <a:t>	    </a:t>
            </a:r>
            <a:r>
              <a:rPr lang="en-US" altLang="zh-CN" dirty="0">
                <a:solidFill>
                  <a:srgbClr val="0000FF"/>
                </a:solidFill>
              </a:rPr>
              <a:t>flag[i]=true;</a:t>
            </a:r>
            <a:br>
              <a:rPr lang="en-US" altLang="zh-CN" dirty="0">
                <a:solidFill>
                  <a:srgbClr val="0000FF"/>
                </a:solidFill>
              </a:rPr>
            </a:br>
            <a:r>
              <a:rPr lang="en-US" altLang="zh-CN" dirty="0">
                <a:solidFill>
                  <a:srgbClr val="0000FF"/>
                </a:solidFill>
              </a:rPr>
              <a:t>    turn=j;</a:t>
            </a:r>
            <a:br>
              <a:rPr lang="en-US" altLang="zh-CN" dirty="0">
                <a:solidFill>
                  <a:srgbClr val="0000FF"/>
                </a:solidFill>
              </a:rPr>
            </a:br>
            <a:r>
              <a:rPr lang="en-US" altLang="zh-CN" dirty="0">
                <a:solidFill>
                  <a:srgbClr val="0000FF"/>
                </a:solidFill>
              </a:rPr>
              <a:t>    while (flag[j] and turn==j)</a:t>
            </a:r>
            <a:r>
              <a:rPr lang="en-US" altLang="zh-CN" dirty="0"/>
              <a:t> ;</a:t>
            </a:r>
          </a:p>
          <a:p>
            <a:pPr>
              <a:spcBef>
                <a:spcPts val="0"/>
              </a:spcBef>
              <a:buNone/>
              <a:tabLst>
                <a:tab pos="1370013" algn="l"/>
                <a:tab pos="1714500" algn="l"/>
                <a:tab pos="2005013" algn="l"/>
              </a:tabLst>
            </a:pPr>
            <a:r>
              <a:rPr lang="en-US" altLang="zh-CN" dirty="0"/>
              <a:t>	    critical section</a:t>
            </a:r>
          </a:p>
          <a:p>
            <a:pPr>
              <a:spcBef>
                <a:spcPts val="0"/>
              </a:spcBef>
              <a:buNone/>
              <a:tabLst>
                <a:tab pos="1370013" algn="l"/>
                <a:tab pos="1714500" algn="l"/>
                <a:tab pos="2005013" algn="l"/>
              </a:tabLst>
            </a:pPr>
            <a:r>
              <a:rPr lang="en-US" altLang="zh-CN" dirty="0"/>
              <a:t>	    </a:t>
            </a:r>
            <a:r>
              <a:rPr lang="en-US" altLang="zh-CN" dirty="0">
                <a:solidFill>
                  <a:srgbClr val="0000FF"/>
                </a:solidFill>
              </a:rPr>
              <a:t>flag[i]=false</a:t>
            </a:r>
            <a:r>
              <a:rPr lang="en-US" altLang="zh-CN" dirty="0"/>
              <a:t>;</a:t>
            </a:r>
          </a:p>
          <a:p>
            <a:pPr>
              <a:spcBef>
                <a:spcPts val="0"/>
              </a:spcBef>
              <a:buNone/>
              <a:tabLst>
                <a:tab pos="1370013" algn="l"/>
                <a:tab pos="1714500" algn="l"/>
                <a:tab pos="2005013" algn="l"/>
              </a:tabLst>
            </a:pPr>
            <a:r>
              <a:rPr lang="en-US" altLang="zh-CN" dirty="0"/>
              <a:t>        remainder section</a:t>
            </a:r>
          </a:p>
          <a:p>
            <a:pPr>
              <a:spcBef>
                <a:spcPts val="0"/>
              </a:spcBef>
              <a:buNone/>
              <a:tabLst>
                <a:tab pos="1370013" algn="l"/>
                <a:tab pos="1714500" algn="l"/>
                <a:tab pos="2005013" algn="l"/>
              </a:tabLst>
            </a:pPr>
            <a:r>
              <a:rPr lang="en-US" altLang="zh-CN" dirty="0"/>
              <a:t>	}</a:t>
            </a:r>
          </a:p>
        </p:txBody>
      </p:sp>
      <p:sp>
        <p:nvSpPr>
          <p:cNvPr id="9" name="灯片编号占位符 3"/>
          <p:cNvSpPr>
            <a:spLocks noGrp="1"/>
          </p:cNvSpPr>
          <p:nvPr>
            <p:ph type="sldNum" sz="quarter" idx="10"/>
          </p:nvPr>
        </p:nvSpPr>
        <p:spPr/>
        <p:txBody>
          <a:bodyPr/>
          <a:lstStyle/>
          <a:p>
            <a:fld id="{FDC4F094-878F-46A6-A3B4-C4A27E03295C}" type="slidenum">
              <a:rPr lang="en-US" altLang="zh-CN"/>
              <a:pPr/>
              <a:t>18</a:t>
            </a:fld>
            <a:endParaRPr lang="en-US" altLang="zh-CN"/>
          </a:p>
        </p:txBody>
      </p:sp>
      <p:sp>
        <p:nvSpPr>
          <p:cNvPr id="215044" name="Text Box 4"/>
          <p:cNvSpPr txBox="1">
            <a:spLocks noChangeArrowheads="1"/>
          </p:cNvSpPr>
          <p:nvPr/>
        </p:nvSpPr>
        <p:spPr bwMode="auto">
          <a:xfrm>
            <a:off x="8097774" y="3062629"/>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6" name="圆角矩形 5"/>
          <p:cNvSpPr/>
          <p:nvPr/>
        </p:nvSpPr>
        <p:spPr bwMode="auto">
          <a:xfrm>
            <a:off x="5690955" y="3068960"/>
            <a:ext cx="1471294" cy="1337300"/>
          </a:xfrm>
          <a:prstGeom prst="roundRect">
            <a:avLst>
              <a:gd name="adj" fmla="val 3453"/>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spcBef>
                <a:spcPts val="600"/>
              </a:spcBef>
            </a:pPr>
            <a:r>
              <a:rPr lang="zh-CN" altLang="en-US" sz="2000" b="1" dirty="0">
                <a:latin typeface="楷体" panose="02010609060101010101" pitchFamily="49" charset="-122"/>
                <a:ea typeface="楷体" panose="02010609060101010101" pitchFamily="49" charset="-122"/>
              </a:rPr>
              <a:t>举手示意</a:t>
            </a:r>
            <a:endParaRPr lang="en-US" altLang="zh-CN" sz="2000" b="1" dirty="0">
              <a:latin typeface="楷体" panose="02010609060101010101" pitchFamily="49" charset="-122"/>
              <a:ea typeface="楷体" panose="02010609060101010101" pitchFamily="49" charset="-122"/>
            </a:endParaRPr>
          </a:p>
          <a:p>
            <a:pPr>
              <a:spcBef>
                <a:spcPts val="600"/>
              </a:spcBef>
            </a:pPr>
            <a:r>
              <a:rPr lang="zh-CN" altLang="en-US" sz="2000" b="1" dirty="0">
                <a:latin typeface="楷体" panose="02010609060101010101" pitchFamily="49" charset="-122"/>
                <a:ea typeface="楷体" panose="02010609060101010101" pitchFamily="49" charset="-122"/>
              </a:rPr>
              <a:t>文明礼让</a:t>
            </a:r>
            <a:endParaRPr lang="en-US" altLang="zh-CN" sz="2000" b="1" dirty="0">
              <a:latin typeface="楷体" panose="02010609060101010101" pitchFamily="49" charset="-122"/>
              <a:ea typeface="楷体" panose="02010609060101010101" pitchFamily="49" charset="-122"/>
            </a:endParaRPr>
          </a:p>
          <a:p>
            <a:pPr>
              <a:spcBef>
                <a:spcPts val="600"/>
              </a:spcBef>
            </a:pPr>
            <a:r>
              <a:rPr lang="zh-CN" altLang="en-US" sz="2000" b="1" dirty="0">
                <a:latin typeface="楷体" panose="02010609060101010101" pitchFamily="49" charset="-122"/>
                <a:ea typeface="楷体" panose="02010609060101010101" pitchFamily="49" charset="-122"/>
              </a:rPr>
              <a:t>等待时机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4"/>
                                        </p:tgtEl>
                                        <p:attrNameLst>
                                          <p:attrName>style.visibility</p:attrName>
                                        </p:attrNameLst>
                                      </p:cBhvr>
                                      <p:to>
                                        <p:strVal val="visible"/>
                                      </p:to>
                                    </p:set>
                                    <p:animEffect transition="in" filter="wipe(left)">
                                      <p:cBhvr>
                                        <p:cTn id="12"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410985E-7413-4CB2-BEAA-529C30840EB3}"/>
              </a:ext>
            </a:extLst>
          </p:cNvPr>
          <p:cNvSpPr>
            <a:spLocks noGrp="1"/>
          </p:cNvSpPr>
          <p:nvPr>
            <p:ph type="title"/>
          </p:nvPr>
        </p:nvSpPr>
        <p:spPr/>
        <p:txBody>
          <a:bodyPr/>
          <a:lstStyle/>
          <a:p>
            <a:r>
              <a:rPr lang="en-US" altLang="zh-CN" dirty="0"/>
              <a:t>Peterson Algorithm</a:t>
            </a:r>
            <a:endParaRPr lang="zh-CN" altLang="en-US" dirty="0"/>
          </a:p>
        </p:txBody>
      </p:sp>
      <p:sp>
        <p:nvSpPr>
          <p:cNvPr id="7" name="内容占位符 6">
            <a:extLst>
              <a:ext uri="{FF2B5EF4-FFF2-40B4-BE49-F238E27FC236}">
                <a16:creationId xmlns:a16="http://schemas.microsoft.com/office/drawing/2014/main" id="{AB6B81DA-4CBD-4650-B6DA-C1B37CEF6EA4}"/>
              </a:ext>
            </a:extLst>
          </p:cNvPr>
          <p:cNvSpPr>
            <a:spLocks noGrp="1"/>
          </p:cNvSpPr>
          <p:nvPr>
            <p:ph sz="half" idx="1"/>
          </p:nvPr>
        </p:nvSpPr>
        <p:spPr>
          <a:xfrm>
            <a:off x="409255" y="1764375"/>
            <a:ext cx="5689600" cy="4680000"/>
          </a:xfrm>
        </p:spPr>
        <p:txBody>
          <a:bodyPr/>
          <a:lstStyle/>
          <a:p>
            <a:pPr lvl="1">
              <a:lnSpc>
                <a:spcPct val="90000"/>
              </a:lnSpc>
              <a:buNone/>
              <a:tabLst>
                <a:tab pos="1370013" algn="l"/>
                <a:tab pos="1714500" algn="l"/>
                <a:tab pos="2005013" algn="l"/>
              </a:tabLst>
            </a:pPr>
            <a:r>
              <a:rPr lang="en-US" altLang="zh-CN" b="1" dirty="0">
                <a:latin typeface="Times New Roman" panose="02020603050405020304" pitchFamily="18" charset="0"/>
                <a:cs typeface="Times New Roman" panose="02020603050405020304" pitchFamily="18" charset="0"/>
                <a:sym typeface="Symbol" pitchFamily="18" charset="2"/>
              </a:rPr>
              <a:t>while (1)</a:t>
            </a:r>
            <a:r>
              <a:rPr lang="en-US" altLang="zh-CN" kern="0" dirty="0">
                <a:latin typeface="Times New Roman" panose="02020603050405020304" pitchFamily="18" charset="0"/>
                <a:cs typeface="Times New Roman" panose="02020603050405020304" pitchFamily="18" charset="0"/>
              </a:rPr>
              <a:t> {</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0000FF"/>
                </a:solidFill>
                <a:latin typeface="Times New Roman" panose="02020603050405020304" pitchFamily="18" charset="0"/>
                <a:cs typeface="Times New Roman" panose="02020603050405020304" pitchFamily="18" charset="0"/>
              </a:rPr>
              <a:t>flag[0]=true;</a:t>
            </a:r>
          </a:p>
          <a:p>
            <a:pPr lvl="1">
              <a:lnSpc>
                <a:spcPct val="90000"/>
              </a:lnSpc>
              <a:buNone/>
              <a:tabLst>
                <a:tab pos="1370013" algn="l"/>
                <a:tab pos="1714500" algn="l"/>
                <a:tab pos="2005013" algn="l"/>
              </a:tabLst>
            </a:pPr>
            <a:r>
              <a:rPr lang="en-US" altLang="zh-CN" kern="0" dirty="0">
                <a:solidFill>
                  <a:srgbClr val="0000FF"/>
                </a:solidFill>
                <a:latin typeface="Times New Roman" panose="02020603050405020304" pitchFamily="18" charset="0"/>
                <a:cs typeface="Times New Roman" panose="02020603050405020304" pitchFamily="18" charset="0"/>
              </a:rPr>
              <a:t>   turn=1;</a:t>
            </a:r>
          </a:p>
          <a:p>
            <a:pPr lvl="1">
              <a:lnSpc>
                <a:spcPct val="90000"/>
              </a:lnSpc>
              <a:buNone/>
              <a:tabLst>
                <a:tab pos="1370013" algn="l"/>
                <a:tab pos="1714500" algn="l"/>
                <a:tab pos="2005013" algn="l"/>
              </a:tabLst>
            </a:pPr>
            <a:r>
              <a:rPr lang="en-US" altLang="zh-CN" kern="0" dirty="0">
                <a:solidFill>
                  <a:srgbClr val="0000FF"/>
                </a:solidFill>
                <a:latin typeface="Times New Roman" panose="02020603050405020304" pitchFamily="18" charset="0"/>
                <a:cs typeface="Times New Roman" panose="02020603050405020304" pitchFamily="18" charset="0"/>
              </a:rPr>
              <a:t>   while (flag[1] and (turn==1))</a:t>
            </a:r>
            <a:r>
              <a:rPr lang="en-US" altLang="zh-CN" kern="0" dirty="0">
                <a:latin typeface="Times New Roman" panose="02020603050405020304" pitchFamily="18" charset="0"/>
                <a:cs typeface="Times New Roman" panose="02020603050405020304" pitchFamily="18" charset="0"/>
              </a:rPr>
              <a:t> ;</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   critical section</a:t>
            </a:r>
          </a:p>
          <a:p>
            <a:pPr lvl="1">
              <a:lnSpc>
                <a:spcPct val="90000"/>
              </a:lnSpc>
              <a:buNone/>
              <a:tabLst>
                <a:tab pos="1370013" algn="l"/>
                <a:tab pos="1714500" algn="l"/>
                <a:tab pos="2005013" algn="l"/>
              </a:tabLst>
            </a:pPr>
            <a:r>
              <a:rPr lang="en-US" altLang="zh-CN" kern="0" dirty="0">
                <a:solidFill>
                  <a:srgbClr val="0000FF"/>
                </a:solidFill>
                <a:latin typeface="Times New Roman" panose="02020603050405020304" pitchFamily="18" charset="0"/>
                <a:cs typeface="Times New Roman" panose="02020603050405020304" pitchFamily="18" charset="0"/>
              </a:rPr>
              <a:t>   flag[0]=false</a:t>
            </a:r>
            <a:r>
              <a:rPr lang="en-US" altLang="zh-CN" kern="0" dirty="0">
                <a:latin typeface="Times New Roman" panose="02020603050405020304" pitchFamily="18" charset="0"/>
                <a:cs typeface="Times New Roman" panose="02020603050405020304" pitchFamily="18" charset="0"/>
              </a:rPr>
              <a:t>;</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   remainder section</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a:t>
            </a:r>
          </a:p>
          <a:p>
            <a:pPr marL="400050" lvl="1" indent="0">
              <a:buNone/>
            </a:pPr>
            <a:endParaRPr lang="zh-CN" altLang="en-US" dirty="0"/>
          </a:p>
        </p:txBody>
      </p:sp>
      <p:sp>
        <p:nvSpPr>
          <p:cNvPr id="6" name="文本占位符 5">
            <a:extLst>
              <a:ext uri="{FF2B5EF4-FFF2-40B4-BE49-F238E27FC236}">
                <a16:creationId xmlns:a16="http://schemas.microsoft.com/office/drawing/2014/main" id="{5DE9EA6D-2BAC-4776-B1EF-95DFFB685486}"/>
              </a:ext>
            </a:extLst>
          </p:cNvPr>
          <p:cNvSpPr>
            <a:spLocks noGrp="1"/>
          </p:cNvSpPr>
          <p:nvPr>
            <p:ph sz="half" idx="2"/>
          </p:nvPr>
        </p:nvSpPr>
        <p:spPr>
          <a:xfrm>
            <a:off x="6231015" y="1764375"/>
            <a:ext cx="5689600" cy="4680000"/>
          </a:xfrm>
        </p:spPr>
        <p:txBody>
          <a:bodyPr/>
          <a:lstStyle/>
          <a:p>
            <a:pPr lvl="1">
              <a:lnSpc>
                <a:spcPct val="90000"/>
              </a:lnSpc>
              <a:buNone/>
              <a:tabLst>
                <a:tab pos="1370013" algn="l"/>
                <a:tab pos="1714500" algn="l"/>
                <a:tab pos="2005013" algn="l"/>
              </a:tabLst>
            </a:pPr>
            <a:r>
              <a:rPr lang="en-US" altLang="zh-CN" b="1" dirty="0">
                <a:latin typeface="Times New Roman" panose="02020603050405020304" pitchFamily="18" charset="0"/>
                <a:cs typeface="Times New Roman" panose="02020603050405020304" pitchFamily="18" charset="0"/>
                <a:sym typeface="Symbol" pitchFamily="18" charset="2"/>
              </a:rPr>
              <a:t>while (1)</a:t>
            </a:r>
            <a:r>
              <a:rPr lang="en-US" altLang="zh-CN" kern="0" dirty="0">
                <a:latin typeface="Times New Roman" panose="02020603050405020304" pitchFamily="18" charset="0"/>
                <a:cs typeface="Times New Roman" panose="02020603050405020304" pitchFamily="18" charset="0"/>
              </a:rPr>
              <a:t> {</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0000FF"/>
                </a:solidFill>
                <a:latin typeface="Times New Roman" panose="02020603050405020304" pitchFamily="18" charset="0"/>
                <a:cs typeface="Times New Roman" panose="02020603050405020304" pitchFamily="18" charset="0"/>
              </a:rPr>
              <a:t>flag[1]= true;</a:t>
            </a:r>
          </a:p>
          <a:p>
            <a:pPr lvl="1">
              <a:lnSpc>
                <a:spcPct val="90000"/>
              </a:lnSpc>
              <a:buNone/>
              <a:tabLst>
                <a:tab pos="1370013" algn="l"/>
                <a:tab pos="1714500" algn="l"/>
                <a:tab pos="2005013" algn="l"/>
              </a:tabLst>
            </a:pPr>
            <a:r>
              <a:rPr lang="en-US" altLang="zh-CN" kern="0" dirty="0">
                <a:solidFill>
                  <a:srgbClr val="0000FF"/>
                </a:solidFill>
                <a:latin typeface="Times New Roman" panose="02020603050405020304" pitchFamily="18" charset="0"/>
                <a:cs typeface="Times New Roman" panose="02020603050405020304" pitchFamily="18" charset="0"/>
              </a:rPr>
              <a:t>   turn=0;</a:t>
            </a:r>
          </a:p>
          <a:p>
            <a:pPr lvl="1">
              <a:lnSpc>
                <a:spcPct val="90000"/>
              </a:lnSpc>
              <a:buNone/>
              <a:tabLst>
                <a:tab pos="1370013" algn="l"/>
                <a:tab pos="1714500" algn="l"/>
                <a:tab pos="2005013" algn="l"/>
              </a:tabLst>
            </a:pPr>
            <a:r>
              <a:rPr lang="en-US" altLang="zh-CN" kern="0" dirty="0">
                <a:solidFill>
                  <a:srgbClr val="0000FF"/>
                </a:solidFill>
                <a:latin typeface="Times New Roman" panose="02020603050405020304" pitchFamily="18" charset="0"/>
                <a:cs typeface="Times New Roman" panose="02020603050405020304" pitchFamily="18" charset="0"/>
              </a:rPr>
              <a:t>   while (flag[0] and (turn==0))</a:t>
            </a:r>
            <a:r>
              <a:rPr lang="en-US" altLang="zh-CN" kern="0" dirty="0">
                <a:latin typeface="Times New Roman" panose="02020603050405020304" pitchFamily="18" charset="0"/>
                <a:cs typeface="Times New Roman" panose="02020603050405020304" pitchFamily="18" charset="0"/>
              </a:rPr>
              <a:t> ;</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   critical section</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0000FF"/>
                </a:solidFill>
                <a:latin typeface="Times New Roman" panose="02020603050405020304" pitchFamily="18" charset="0"/>
                <a:cs typeface="Times New Roman" panose="02020603050405020304" pitchFamily="18" charset="0"/>
              </a:rPr>
              <a:t>flag[1]=false</a:t>
            </a:r>
            <a:r>
              <a:rPr lang="en-US" altLang="zh-CN" kern="0" dirty="0">
                <a:latin typeface="Times New Roman" panose="02020603050405020304" pitchFamily="18" charset="0"/>
                <a:cs typeface="Times New Roman" panose="02020603050405020304" pitchFamily="18" charset="0"/>
              </a:rPr>
              <a:t>;</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   remainder section</a:t>
            </a:r>
          </a:p>
          <a:p>
            <a:pPr lvl="1">
              <a:lnSpc>
                <a:spcPct val="90000"/>
              </a:lnSpc>
              <a:buNone/>
              <a:tabLst>
                <a:tab pos="1370013" algn="l"/>
                <a:tab pos="1714500" algn="l"/>
                <a:tab pos="2005013" algn="l"/>
              </a:tabLst>
            </a:pPr>
            <a:r>
              <a:rPr lang="en-US" altLang="zh-CN" kern="0" dirty="0">
                <a:latin typeface="Times New Roman" panose="02020603050405020304" pitchFamily="18" charset="0"/>
                <a:cs typeface="Times New Roman" panose="02020603050405020304" pitchFamily="18" charset="0"/>
              </a:rPr>
              <a:t>}</a:t>
            </a:r>
          </a:p>
          <a:p>
            <a:pPr marL="400050" lvl="1" indent="0">
              <a:buNone/>
            </a:pPr>
            <a:endParaRPr lang="zh-CN" altLang="en-US" dirty="0"/>
          </a:p>
        </p:txBody>
      </p:sp>
      <p:sp>
        <p:nvSpPr>
          <p:cNvPr id="4" name="灯片编号占位符 3">
            <a:extLst>
              <a:ext uri="{FF2B5EF4-FFF2-40B4-BE49-F238E27FC236}">
                <a16:creationId xmlns:a16="http://schemas.microsoft.com/office/drawing/2014/main" id="{2DD87C2B-D587-46AA-9C1C-FCBC3B4CC38D}"/>
              </a:ext>
            </a:extLst>
          </p:cNvPr>
          <p:cNvSpPr>
            <a:spLocks noGrp="1"/>
          </p:cNvSpPr>
          <p:nvPr>
            <p:ph type="sldNum" sz="quarter" idx="10"/>
          </p:nvPr>
        </p:nvSpPr>
        <p:spPr/>
        <p:txBody>
          <a:bodyPr/>
          <a:lstStyle/>
          <a:p>
            <a:fld id="{E66D2CC7-F4CF-4117-A897-807AC786776F}" type="slidenum">
              <a:rPr lang="en-US" altLang="zh-CN" smtClean="0"/>
              <a:pPr/>
              <a:t>19</a:t>
            </a:fld>
            <a:endParaRPr lang="en-US" altLang="zh-CN"/>
          </a:p>
        </p:txBody>
      </p:sp>
      <p:sp>
        <p:nvSpPr>
          <p:cNvPr id="8" name="文本占位符 7">
            <a:extLst>
              <a:ext uri="{FF2B5EF4-FFF2-40B4-BE49-F238E27FC236}">
                <a16:creationId xmlns:a16="http://schemas.microsoft.com/office/drawing/2014/main" id="{0FC5BDA0-8152-431F-9AEC-F1436D3FE8DD}"/>
              </a:ext>
            </a:extLst>
          </p:cNvPr>
          <p:cNvSpPr>
            <a:spLocks noGrp="1"/>
          </p:cNvSpPr>
          <p:nvPr>
            <p:ph type="body" sz="half" idx="4294967295"/>
          </p:nvPr>
        </p:nvSpPr>
        <p:spPr>
          <a:xfrm>
            <a:off x="0" y="1116013"/>
            <a:ext cx="5283200" cy="628650"/>
          </a:xfrm>
        </p:spPr>
        <p:txBody>
          <a:bodyPr/>
          <a:lstStyle/>
          <a:p>
            <a:r>
              <a:rPr lang="en-US" altLang="zh-CN" kern="0" dirty="0">
                <a:latin typeface="Times New Roman" panose="02020603050405020304" pitchFamily="18" charset="0"/>
                <a:cs typeface="Times New Roman" panose="02020603050405020304" pitchFamily="18" charset="0"/>
              </a:rPr>
              <a:t>Process P</a:t>
            </a:r>
            <a:r>
              <a:rPr lang="en-US" altLang="zh-CN" kern="0" baseline="-25000" dirty="0">
                <a:latin typeface="Times New Roman" panose="02020603050405020304" pitchFamily="18" charset="0"/>
                <a:cs typeface="Times New Roman" panose="02020603050405020304" pitchFamily="18" charset="0"/>
              </a:rPr>
              <a:t>0</a:t>
            </a:r>
            <a:endParaRPr lang="zh-CN" altLang="en-US" dirty="0"/>
          </a:p>
        </p:txBody>
      </p:sp>
      <p:sp>
        <p:nvSpPr>
          <p:cNvPr id="9" name="文本占位符 8">
            <a:extLst>
              <a:ext uri="{FF2B5EF4-FFF2-40B4-BE49-F238E27FC236}">
                <a16:creationId xmlns:a16="http://schemas.microsoft.com/office/drawing/2014/main" id="{9510452B-63D8-4C16-A487-A49E7DB104C4}"/>
              </a:ext>
            </a:extLst>
          </p:cNvPr>
          <p:cNvSpPr>
            <a:spLocks noGrp="1"/>
          </p:cNvSpPr>
          <p:nvPr>
            <p:ph type="body" sz="half" idx="4294967295"/>
          </p:nvPr>
        </p:nvSpPr>
        <p:spPr>
          <a:xfrm>
            <a:off x="6637338" y="1116013"/>
            <a:ext cx="5554662" cy="628650"/>
          </a:xfrm>
        </p:spPr>
        <p:txBody>
          <a:bodyPr/>
          <a:lstStyle/>
          <a:p>
            <a:r>
              <a:rPr lang="en-US" altLang="zh-CN" kern="0" dirty="0">
                <a:latin typeface="Times New Roman" panose="02020603050405020304" pitchFamily="18" charset="0"/>
                <a:cs typeface="Times New Roman" panose="02020603050405020304" pitchFamily="18" charset="0"/>
              </a:rPr>
              <a:t>Process P</a:t>
            </a:r>
            <a:r>
              <a:rPr lang="en-US" altLang="zh-CN" kern="0" baseline="-25000" dirty="0">
                <a:latin typeface="Times New Roman" panose="02020603050405020304" pitchFamily="18" charset="0"/>
                <a:cs typeface="Times New Roman" panose="02020603050405020304" pitchFamily="18" charset="0"/>
              </a:rPr>
              <a:t>1</a:t>
            </a:r>
            <a:endParaRPr lang="zh-CN" altLang="en-US" dirty="0"/>
          </a:p>
        </p:txBody>
      </p:sp>
      <p:sp>
        <p:nvSpPr>
          <p:cNvPr id="10" name="圆角矩形 11">
            <a:extLst>
              <a:ext uri="{FF2B5EF4-FFF2-40B4-BE49-F238E27FC236}">
                <a16:creationId xmlns:a16="http://schemas.microsoft.com/office/drawing/2014/main" id="{DB74EAD3-1FC5-4585-8B98-43BD0301B2FF}"/>
              </a:ext>
            </a:extLst>
          </p:cNvPr>
          <p:cNvSpPr/>
          <p:nvPr/>
        </p:nvSpPr>
        <p:spPr bwMode="auto">
          <a:xfrm>
            <a:off x="830415" y="2168860"/>
            <a:ext cx="4680000" cy="1260000"/>
          </a:xfrm>
          <a:prstGeom prst="roundRect">
            <a:avLst>
              <a:gd name="adj" fmla="val 9802"/>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1" name="圆角矩形 11">
            <a:extLst>
              <a:ext uri="{FF2B5EF4-FFF2-40B4-BE49-F238E27FC236}">
                <a16:creationId xmlns:a16="http://schemas.microsoft.com/office/drawing/2014/main" id="{C4587215-291B-45CC-939A-C8E6C9B813FE}"/>
              </a:ext>
            </a:extLst>
          </p:cNvPr>
          <p:cNvSpPr/>
          <p:nvPr/>
        </p:nvSpPr>
        <p:spPr bwMode="auto">
          <a:xfrm>
            <a:off x="6501045" y="2168860"/>
            <a:ext cx="4680000" cy="1260000"/>
          </a:xfrm>
          <a:prstGeom prst="roundRect">
            <a:avLst>
              <a:gd name="adj" fmla="val 9802"/>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3" name="Text Box 4">
            <a:extLst>
              <a:ext uri="{FF2B5EF4-FFF2-40B4-BE49-F238E27FC236}">
                <a16:creationId xmlns:a16="http://schemas.microsoft.com/office/drawing/2014/main" id="{EE46652D-89CC-4E02-874D-B94765D27050}"/>
              </a:ext>
            </a:extLst>
          </p:cNvPr>
          <p:cNvSpPr txBox="1">
            <a:spLocks noChangeArrowheads="1"/>
          </p:cNvSpPr>
          <p:nvPr/>
        </p:nvSpPr>
        <p:spPr bwMode="auto">
          <a:xfrm>
            <a:off x="4655840" y="5184195"/>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14" name="Text Box 5">
            <a:extLst>
              <a:ext uri="{FF2B5EF4-FFF2-40B4-BE49-F238E27FC236}">
                <a16:creationId xmlns:a16="http://schemas.microsoft.com/office/drawing/2014/main" id="{CCEFEF32-7183-4D3B-84B9-2B2D555B4144}"/>
              </a:ext>
            </a:extLst>
          </p:cNvPr>
          <p:cNvSpPr txBox="1">
            <a:spLocks noChangeArrowheads="1"/>
          </p:cNvSpPr>
          <p:nvPr/>
        </p:nvSpPr>
        <p:spPr bwMode="auto">
          <a:xfrm>
            <a:off x="7315878" y="5184195"/>
            <a:ext cx="352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a:t>
            </a:r>
          </a:p>
        </p:txBody>
      </p:sp>
      <p:sp>
        <p:nvSpPr>
          <p:cNvPr id="15" name="Text Box 6">
            <a:extLst>
              <a:ext uri="{FF2B5EF4-FFF2-40B4-BE49-F238E27FC236}">
                <a16:creationId xmlns:a16="http://schemas.microsoft.com/office/drawing/2014/main" id="{E74A5CEB-CCA3-4235-A283-54168B852CD1}"/>
              </a:ext>
            </a:extLst>
          </p:cNvPr>
          <p:cNvSpPr txBox="1">
            <a:spLocks noChangeArrowheads="1"/>
          </p:cNvSpPr>
          <p:nvPr/>
        </p:nvSpPr>
        <p:spPr bwMode="auto">
          <a:xfrm>
            <a:off x="7341278" y="5584245"/>
            <a:ext cx="352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a:t>
            </a:r>
          </a:p>
        </p:txBody>
      </p:sp>
      <p:sp>
        <p:nvSpPr>
          <p:cNvPr id="16" name="Text Box 7">
            <a:extLst>
              <a:ext uri="{FF2B5EF4-FFF2-40B4-BE49-F238E27FC236}">
                <a16:creationId xmlns:a16="http://schemas.microsoft.com/office/drawing/2014/main" id="{F47617C0-A97D-4BE5-AE93-253ABF093DDB}"/>
              </a:ext>
            </a:extLst>
          </p:cNvPr>
          <p:cNvSpPr txBox="1">
            <a:spLocks noChangeArrowheads="1"/>
          </p:cNvSpPr>
          <p:nvPr/>
        </p:nvSpPr>
        <p:spPr bwMode="auto">
          <a:xfrm>
            <a:off x="7341278" y="5952545"/>
            <a:ext cx="352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a:t>
            </a:r>
          </a:p>
        </p:txBody>
      </p:sp>
      <p:pic>
        <p:nvPicPr>
          <p:cNvPr id="19" name="图片 18">
            <a:extLst>
              <a:ext uri="{FF2B5EF4-FFF2-40B4-BE49-F238E27FC236}">
                <a16:creationId xmlns:a16="http://schemas.microsoft.com/office/drawing/2014/main" id="{9F028B6D-083E-4B43-A834-9295F609FFD0}"/>
              </a:ext>
            </a:extLst>
          </p:cNvPr>
          <p:cNvPicPr>
            <a:picLocks noChangeAspect="1"/>
          </p:cNvPicPr>
          <p:nvPr/>
        </p:nvPicPr>
        <p:blipFill>
          <a:blip r:embed="rId2"/>
          <a:stretch>
            <a:fillRect/>
          </a:stretch>
        </p:blipFill>
        <p:spPr>
          <a:xfrm>
            <a:off x="9870148" y="5184195"/>
            <a:ext cx="950583" cy="1198800"/>
          </a:xfrm>
          <a:prstGeom prst="rect">
            <a:avLst/>
          </a:prstGeom>
        </p:spPr>
      </p:pic>
    </p:spTree>
    <p:extLst>
      <p:ext uri="{BB962C8B-B14F-4D97-AF65-F5344CB8AC3E}">
        <p14:creationId xmlns:p14="http://schemas.microsoft.com/office/powerpoint/2010/main" val="403418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p>
        </p:txBody>
      </p:sp>
      <p:sp>
        <p:nvSpPr>
          <p:cNvPr id="3" name="内容占位符 2"/>
          <p:cNvSpPr>
            <a:spLocks noGrp="1"/>
          </p:cNvSpPr>
          <p:nvPr>
            <p:ph sz="half" idx="1"/>
          </p:nvPr>
        </p:nvSpPr>
        <p:spPr/>
        <p:txBody>
          <a:bodyPr>
            <a:normAutofit/>
          </a:bodyPr>
          <a:lstStyle/>
          <a:p>
            <a:r>
              <a:rPr lang="zh-CN" altLang="en-US" dirty="0"/>
              <a:t>教学内容</a:t>
            </a:r>
            <a:endParaRPr lang="en-US" altLang="zh-CN" dirty="0"/>
          </a:p>
          <a:p>
            <a:pPr marL="914400" lvl="1" indent="-457200">
              <a:buFont typeface="+mj-lt"/>
              <a:buAutoNum type="arabicPeriod"/>
            </a:pPr>
            <a:r>
              <a:rPr lang="zh-CN" altLang="en-US" dirty="0"/>
              <a:t>临界区问题</a:t>
            </a:r>
            <a:endParaRPr lang="en-US" altLang="zh-CN" dirty="0"/>
          </a:p>
          <a:p>
            <a:pPr marL="914400" lvl="1" indent="-457200">
              <a:buFont typeface="+mj-lt"/>
              <a:buAutoNum type="arabicPeriod"/>
            </a:pPr>
            <a:r>
              <a:rPr lang="en-US" altLang="zh-CN" dirty="0"/>
              <a:t>Peterson</a:t>
            </a:r>
            <a:r>
              <a:rPr lang="zh-CN" altLang="en-US" dirty="0"/>
              <a:t>算法</a:t>
            </a:r>
            <a:endParaRPr lang="en-US" altLang="zh-CN" dirty="0"/>
          </a:p>
          <a:p>
            <a:pPr marL="914400" lvl="1" indent="-457200">
              <a:buFont typeface="+mj-lt"/>
              <a:buAutoNum type="arabicPeriod"/>
            </a:pPr>
            <a:r>
              <a:rPr lang="zh-CN" altLang="en-US" dirty="0"/>
              <a:t>同步硬件</a:t>
            </a:r>
            <a:endParaRPr lang="en-US" altLang="zh-CN" dirty="0"/>
          </a:p>
          <a:p>
            <a:pPr marL="914400" lvl="1" indent="-457200">
              <a:buFont typeface="+mj-lt"/>
              <a:buAutoNum type="arabicPeriod"/>
            </a:pPr>
            <a:r>
              <a:rPr lang="zh-CN" altLang="en-US" dirty="0"/>
              <a:t>信号量机制</a:t>
            </a:r>
            <a:endParaRPr lang="en-US" altLang="zh-CN" dirty="0"/>
          </a:p>
          <a:p>
            <a:pPr marL="914400" lvl="1" indent="-457200">
              <a:buFont typeface="+mj-lt"/>
              <a:buAutoNum type="arabicPeriod"/>
            </a:pPr>
            <a:r>
              <a:rPr lang="zh-CN" altLang="en-US" dirty="0"/>
              <a:t>典型的同步问题</a:t>
            </a:r>
            <a:endParaRPr lang="en-US" altLang="zh-CN" dirty="0"/>
          </a:p>
          <a:p>
            <a:pPr marL="914400" lvl="1" indent="-457200">
              <a:buFont typeface="+mj-lt"/>
              <a:buAutoNum type="arabicPeriod"/>
            </a:pPr>
            <a:r>
              <a:rPr lang="zh-CN" altLang="en-US" dirty="0"/>
              <a:t>管程</a:t>
            </a:r>
            <a:endParaRPr lang="en-US" altLang="zh-CN" dirty="0"/>
          </a:p>
          <a:p>
            <a:r>
              <a:rPr lang="zh-CN" altLang="en-US" dirty="0"/>
              <a:t>教学重点与难点</a:t>
            </a:r>
            <a:endParaRPr lang="en-US" altLang="zh-CN" dirty="0"/>
          </a:p>
          <a:p>
            <a:pPr lvl="1"/>
            <a:r>
              <a:rPr lang="zh-CN" altLang="en-US" dirty="0"/>
              <a:t>重点：</a:t>
            </a:r>
            <a:r>
              <a:rPr lang="en-US" altLang="zh-CN" dirty="0"/>
              <a:t>1</a:t>
            </a:r>
            <a:r>
              <a:rPr lang="zh-CN" altLang="en-US" dirty="0"/>
              <a:t>、</a:t>
            </a:r>
            <a:r>
              <a:rPr lang="en-US" altLang="zh-CN" dirty="0"/>
              <a:t>4</a:t>
            </a:r>
            <a:r>
              <a:rPr lang="zh-CN" altLang="en-US" dirty="0"/>
              <a:t>、</a:t>
            </a:r>
            <a:r>
              <a:rPr lang="en-US" altLang="zh-CN" dirty="0"/>
              <a:t>5</a:t>
            </a:r>
          </a:p>
          <a:p>
            <a:pPr lvl="1"/>
            <a:r>
              <a:rPr lang="zh-CN" altLang="en-US" dirty="0"/>
              <a:t>难点：</a:t>
            </a:r>
            <a:r>
              <a:rPr lang="en-US" altLang="zh-CN" dirty="0"/>
              <a:t>4</a:t>
            </a:r>
            <a:r>
              <a:rPr lang="zh-CN" altLang="en-US" dirty="0"/>
              <a:t>、</a:t>
            </a:r>
            <a:r>
              <a:rPr lang="en-US" altLang="zh-CN" dirty="0"/>
              <a:t>5</a:t>
            </a:r>
          </a:p>
          <a:p>
            <a:endParaRPr lang="zh-CN" altLang="en-US" dirty="0"/>
          </a:p>
        </p:txBody>
      </p:sp>
      <p:sp>
        <p:nvSpPr>
          <p:cNvPr id="5" name="内容占位符 4">
            <a:extLst>
              <a:ext uri="{FF2B5EF4-FFF2-40B4-BE49-F238E27FC236}">
                <a16:creationId xmlns:a16="http://schemas.microsoft.com/office/drawing/2014/main" id="{CECD236A-6B7F-4FCC-A413-CC0AB57ACD5A}"/>
              </a:ext>
            </a:extLst>
          </p:cNvPr>
          <p:cNvSpPr>
            <a:spLocks noGrp="1"/>
          </p:cNvSpPr>
          <p:nvPr>
            <p:ph sz="half" idx="2"/>
          </p:nvPr>
        </p:nvSpPr>
        <p:spPr>
          <a:xfrm>
            <a:off x="5555940" y="1088740"/>
            <a:ext cx="6364675" cy="5580000"/>
          </a:xfrm>
        </p:spPr>
        <p:txBody>
          <a:bodyPr>
            <a:normAutofit/>
          </a:bodyPr>
          <a:lstStyle/>
          <a:p>
            <a:r>
              <a:rPr lang="zh-CN" altLang="en-US" dirty="0"/>
              <a:t>教学目标与要求</a:t>
            </a:r>
            <a:endParaRPr lang="en-US" altLang="zh-CN" dirty="0"/>
          </a:p>
          <a:p>
            <a:pPr lvl="1"/>
            <a:r>
              <a:rPr lang="zh-CN" altLang="zh-CN" dirty="0">
                <a:solidFill>
                  <a:srgbClr val="0000FF"/>
                </a:solidFill>
              </a:rPr>
              <a:t>理解掌握临界区问题；</a:t>
            </a:r>
          </a:p>
          <a:p>
            <a:pPr lvl="1"/>
            <a:r>
              <a:rPr lang="zh-CN" altLang="zh-CN" dirty="0"/>
              <a:t>理解原子操作</a:t>
            </a:r>
            <a:r>
              <a:rPr lang="zh-CN" altLang="en-US" dirty="0"/>
              <a:t>；</a:t>
            </a:r>
            <a:endParaRPr lang="zh-CN" altLang="zh-CN" dirty="0"/>
          </a:p>
          <a:p>
            <a:pPr lvl="1"/>
            <a:r>
              <a:rPr lang="zh-CN" altLang="zh-CN" dirty="0"/>
              <a:t>了解基于软件的临界区问题解决方案；</a:t>
            </a:r>
          </a:p>
          <a:p>
            <a:pPr lvl="1"/>
            <a:r>
              <a:rPr lang="zh-CN" altLang="zh-CN" dirty="0"/>
              <a:t>了解基于硬件的临界区问题解决方案；</a:t>
            </a:r>
          </a:p>
          <a:p>
            <a:pPr lvl="1"/>
            <a:r>
              <a:rPr lang="zh-CN" altLang="zh-CN" dirty="0">
                <a:solidFill>
                  <a:srgbClr val="0000FF"/>
                </a:solidFill>
              </a:rPr>
              <a:t>掌握用信号量机制实现进程同步控制的方法。</a:t>
            </a:r>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2</a:t>
            </a:fld>
            <a:endParaRPr lang="en-US" altLang="zh-CN"/>
          </a:p>
        </p:txBody>
      </p:sp>
      <p:sp>
        <p:nvSpPr>
          <p:cNvPr id="6" name="矩形: 圆角 5">
            <a:extLst>
              <a:ext uri="{FF2B5EF4-FFF2-40B4-BE49-F238E27FC236}">
                <a16:creationId xmlns:a16="http://schemas.microsoft.com/office/drawing/2014/main" id="{E509193F-5BB8-E041-10F1-149606AC4489}"/>
              </a:ext>
            </a:extLst>
          </p:cNvPr>
          <p:cNvSpPr/>
          <p:nvPr/>
        </p:nvSpPr>
        <p:spPr bwMode="auto">
          <a:xfrm>
            <a:off x="650395" y="1628800"/>
            <a:ext cx="3204000" cy="40504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7" name="矩形: 圆角 6">
            <a:extLst>
              <a:ext uri="{FF2B5EF4-FFF2-40B4-BE49-F238E27FC236}">
                <a16:creationId xmlns:a16="http://schemas.microsoft.com/office/drawing/2014/main" id="{16F18DC9-FF98-C1E3-6591-70E46F43E265}"/>
              </a:ext>
            </a:extLst>
          </p:cNvPr>
          <p:cNvSpPr/>
          <p:nvPr/>
        </p:nvSpPr>
        <p:spPr bwMode="auto">
          <a:xfrm>
            <a:off x="646452" y="2893549"/>
            <a:ext cx="3240000" cy="936000"/>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8" name="矩形: 圆角 7">
            <a:extLst>
              <a:ext uri="{FF2B5EF4-FFF2-40B4-BE49-F238E27FC236}">
                <a16:creationId xmlns:a16="http://schemas.microsoft.com/office/drawing/2014/main" id="{CB677472-A24B-DF37-1BAB-0C8AC6331DAF}"/>
              </a:ext>
            </a:extLst>
          </p:cNvPr>
          <p:cNvSpPr/>
          <p:nvPr/>
        </p:nvSpPr>
        <p:spPr bwMode="auto">
          <a:xfrm>
            <a:off x="740745" y="2943050"/>
            <a:ext cx="3060000" cy="82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78786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wipe(left)">
                                      <p:cBhvr>
                                        <p:cTn id="52" dur="500"/>
                                        <p:tgtEl>
                                          <p:spTgt spid="5">
                                            <p:txEl>
                                              <p:pRg st="0" end="0"/>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Effect transition="in" filter="wipe(left)">
                                      <p:cBhvr>
                                        <p:cTn id="55" dur="500"/>
                                        <p:tgtEl>
                                          <p:spTgt spid="5">
                                            <p:txEl>
                                              <p:pRg st="1" end="1"/>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
                                            <p:txEl>
                                              <p:pRg st="2" end="2"/>
                                            </p:txEl>
                                          </p:spTgt>
                                        </p:tgtEl>
                                        <p:attrNameLst>
                                          <p:attrName>style.visibility</p:attrName>
                                        </p:attrNameLst>
                                      </p:cBhvr>
                                      <p:to>
                                        <p:strVal val="visible"/>
                                      </p:to>
                                    </p:set>
                                    <p:animEffect transition="in" filter="wipe(left)">
                                      <p:cBhvr>
                                        <p:cTn id="58" dur="500"/>
                                        <p:tgtEl>
                                          <p:spTgt spid="5">
                                            <p:txEl>
                                              <p:pRg st="2" end="2"/>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
                                            <p:txEl>
                                              <p:pRg st="3" end="3"/>
                                            </p:txEl>
                                          </p:spTgt>
                                        </p:tgtEl>
                                        <p:attrNameLst>
                                          <p:attrName>style.visibility</p:attrName>
                                        </p:attrNameLst>
                                      </p:cBhvr>
                                      <p:to>
                                        <p:strVal val="visible"/>
                                      </p:to>
                                    </p:set>
                                    <p:animEffect transition="in" filter="wipe(left)">
                                      <p:cBhvr>
                                        <p:cTn id="61" dur="500"/>
                                        <p:tgtEl>
                                          <p:spTgt spid="5">
                                            <p:txEl>
                                              <p:pRg st="3" end="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
                                            <p:txEl>
                                              <p:pRg st="4" end="4"/>
                                            </p:txEl>
                                          </p:spTgt>
                                        </p:tgtEl>
                                        <p:attrNameLst>
                                          <p:attrName>style.visibility</p:attrName>
                                        </p:attrNameLst>
                                      </p:cBhvr>
                                      <p:to>
                                        <p:strVal val="visible"/>
                                      </p:to>
                                    </p:set>
                                    <p:animEffect transition="in" filter="wipe(left)">
                                      <p:cBhvr>
                                        <p:cTn id="64" dur="500"/>
                                        <p:tgtEl>
                                          <p:spTgt spid="5">
                                            <p:txEl>
                                              <p:pRg st="4" end="4"/>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wipe(left)">
                                      <p:cBhvr>
                                        <p:cTn id="6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solidFill>
            <a:srgbClr val="002060"/>
          </a:solidFill>
        </p:spPr>
        <p:txBody>
          <a:bodyPr/>
          <a:lstStyle/>
          <a:p>
            <a:r>
              <a:rPr lang="en-US" altLang="zh-CN" dirty="0"/>
              <a:t>Bakery Algorithm </a:t>
            </a:r>
          </a:p>
        </p:txBody>
      </p:sp>
      <p:sp>
        <p:nvSpPr>
          <p:cNvPr id="217091" name="Rectangle 3"/>
          <p:cNvSpPr>
            <a:spLocks noGrp="1" noChangeArrowheads="1"/>
          </p:cNvSpPr>
          <p:nvPr>
            <p:ph idx="1"/>
          </p:nvPr>
        </p:nvSpPr>
        <p:spPr/>
        <p:txBody>
          <a:bodyPr/>
          <a:lstStyle/>
          <a:p>
            <a:r>
              <a:rPr lang="en-US" altLang="zh-CN" dirty="0">
                <a:solidFill>
                  <a:srgbClr val="0000FF"/>
                </a:solidFill>
              </a:rPr>
              <a:t>Critical section for n processes</a:t>
            </a:r>
          </a:p>
          <a:p>
            <a:r>
              <a:rPr lang="en-US" altLang="zh-CN" dirty="0"/>
              <a:t>Before entering its critical section, process </a:t>
            </a:r>
            <a:r>
              <a:rPr lang="en-US" altLang="zh-CN" dirty="0">
                <a:solidFill>
                  <a:srgbClr val="0000FF"/>
                </a:solidFill>
              </a:rPr>
              <a:t>receives a number. </a:t>
            </a:r>
          </a:p>
          <a:p>
            <a:r>
              <a:rPr lang="en-US" altLang="zh-CN" dirty="0"/>
              <a:t>Holder of the smallest number enters the critical section.</a:t>
            </a:r>
          </a:p>
          <a:p>
            <a:r>
              <a:rPr lang="en-US" altLang="zh-CN" dirty="0"/>
              <a:t>If processes </a:t>
            </a:r>
            <a:r>
              <a:rPr lang="en-US" altLang="zh-CN" i="1" dirty="0"/>
              <a:t>P</a:t>
            </a:r>
            <a:r>
              <a:rPr lang="en-US" altLang="zh-CN" i="1" baseline="-25000" dirty="0"/>
              <a:t>i</a:t>
            </a:r>
            <a:r>
              <a:rPr lang="en-US" altLang="zh-CN" dirty="0"/>
              <a:t> and </a:t>
            </a:r>
            <a:r>
              <a:rPr lang="en-US" altLang="zh-CN" i="1" dirty="0" err="1"/>
              <a:t>P</a:t>
            </a:r>
            <a:r>
              <a:rPr lang="en-US" altLang="zh-CN" i="1" baseline="-25000" dirty="0" err="1"/>
              <a:t>j</a:t>
            </a:r>
            <a:r>
              <a:rPr lang="en-US" altLang="zh-CN" dirty="0"/>
              <a:t> receive the same number, </a:t>
            </a:r>
            <a:br>
              <a:rPr lang="en-US" altLang="zh-CN" dirty="0"/>
            </a:br>
            <a:r>
              <a:rPr lang="en-US" altLang="zh-CN" dirty="0"/>
              <a:t>if </a:t>
            </a:r>
            <a:r>
              <a:rPr lang="en-US" altLang="zh-CN" i="1" dirty="0" err="1"/>
              <a:t>i</a:t>
            </a:r>
            <a:r>
              <a:rPr lang="en-US" altLang="zh-CN" dirty="0"/>
              <a:t> &lt; </a:t>
            </a:r>
            <a:r>
              <a:rPr lang="en-US" altLang="zh-CN" i="1" dirty="0"/>
              <a:t>j</a:t>
            </a:r>
            <a:r>
              <a:rPr lang="en-US" altLang="zh-CN" dirty="0"/>
              <a:t>, then </a:t>
            </a:r>
            <a:r>
              <a:rPr lang="en-US" altLang="zh-CN" i="1" dirty="0"/>
              <a:t>P</a:t>
            </a:r>
            <a:r>
              <a:rPr lang="en-US" altLang="zh-CN" i="1" baseline="-25000" dirty="0"/>
              <a:t>i</a:t>
            </a:r>
            <a:r>
              <a:rPr lang="en-US" altLang="zh-CN" dirty="0"/>
              <a:t> is served first; else </a:t>
            </a:r>
            <a:r>
              <a:rPr lang="en-US" altLang="zh-CN" i="1" dirty="0" err="1"/>
              <a:t>P</a:t>
            </a:r>
            <a:r>
              <a:rPr lang="en-US" altLang="zh-CN" i="1" baseline="-25000" dirty="0" err="1"/>
              <a:t>j</a:t>
            </a:r>
            <a:r>
              <a:rPr lang="en-US" altLang="zh-CN" dirty="0"/>
              <a:t> is served first.</a:t>
            </a:r>
          </a:p>
          <a:p>
            <a:r>
              <a:rPr lang="en-US" altLang="zh-CN" dirty="0"/>
              <a:t>The numbering scheme always generates numbers in increasing order of enumeration;  i.e.  1, 2, 3, 3, 3, 3, 4, 5, ...</a:t>
            </a:r>
          </a:p>
          <a:p>
            <a:pPr>
              <a:tabLst>
                <a:tab pos="1316038" algn="l"/>
                <a:tab pos="1714500" algn="l"/>
              </a:tabLst>
            </a:pPr>
            <a:r>
              <a:rPr lang="en-US" altLang="zh-CN" dirty="0">
                <a:solidFill>
                  <a:srgbClr val="0000FF"/>
                </a:solidFill>
              </a:rPr>
              <a:t>Notation ‘&lt;’:</a:t>
            </a:r>
            <a:r>
              <a:rPr lang="en-US" altLang="zh-CN" dirty="0">
                <a:solidFill>
                  <a:srgbClr val="0000FF"/>
                </a:solidFill>
                <a:sym typeface="Symbol" pitchFamily="18" charset="2"/>
              </a:rPr>
              <a:t> </a:t>
            </a:r>
            <a:r>
              <a:rPr lang="en-US" altLang="zh-CN" dirty="0">
                <a:sym typeface="Symbol" pitchFamily="18" charset="2"/>
              </a:rPr>
              <a:t>lexicographical order (ticket #, </a:t>
            </a:r>
            <a:r>
              <a:rPr lang="en-US" altLang="zh-CN" dirty="0" err="1">
                <a:sym typeface="Symbol" pitchFamily="18" charset="2"/>
              </a:rPr>
              <a:t>pid</a:t>
            </a:r>
            <a:r>
              <a:rPr lang="en-US" altLang="zh-CN" dirty="0">
                <a:sym typeface="Symbol" pitchFamily="18" charset="2"/>
              </a:rPr>
              <a:t> #)</a:t>
            </a:r>
          </a:p>
          <a:p>
            <a:pPr lvl="1">
              <a:tabLst>
                <a:tab pos="1316038" algn="l"/>
                <a:tab pos="1714500" algn="l"/>
              </a:tabLst>
            </a:pPr>
            <a:r>
              <a:rPr lang="en-US" altLang="zh-CN" dirty="0">
                <a:solidFill>
                  <a:srgbClr val="FF0000"/>
                </a:solidFill>
              </a:rPr>
              <a:t>(</a:t>
            </a:r>
            <a:r>
              <a:rPr lang="en-US" altLang="zh-CN" i="1" dirty="0">
                <a:solidFill>
                  <a:srgbClr val="FF0000"/>
                </a:solidFill>
              </a:rPr>
              <a:t>a, b</a:t>
            </a:r>
            <a:r>
              <a:rPr lang="en-US" altLang="zh-CN" dirty="0">
                <a:solidFill>
                  <a:srgbClr val="FF0000"/>
                </a:solidFill>
              </a:rPr>
              <a:t>)&lt;(</a:t>
            </a:r>
            <a:r>
              <a:rPr lang="en-US" altLang="zh-CN" i="1" dirty="0">
                <a:solidFill>
                  <a:srgbClr val="FF0000"/>
                </a:solidFill>
              </a:rPr>
              <a:t>c, d</a:t>
            </a:r>
            <a:r>
              <a:rPr lang="en-US" altLang="zh-CN" dirty="0">
                <a:solidFill>
                  <a:srgbClr val="FF0000"/>
                </a:solidFill>
              </a:rPr>
              <a:t>)  if </a:t>
            </a:r>
            <a:r>
              <a:rPr lang="en-US" altLang="zh-CN" i="1" dirty="0">
                <a:solidFill>
                  <a:srgbClr val="FF0000"/>
                </a:solidFill>
              </a:rPr>
              <a:t>a</a:t>
            </a:r>
            <a:r>
              <a:rPr lang="en-US" altLang="zh-CN" dirty="0">
                <a:solidFill>
                  <a:srgbClr val="FF0000"/>
                </a:solidFill>
              </a:rPr>
              <a:t>&lt;</a:t>
            </a:r>
            <a:r>
              <a:rPr lang="en-US" altLang="zh-CN" i="1" dirty="0">
                <a:solidFill>
                  <a:srgbClr val="FF0000"/>
                </a:solidFill>
              </a:rPr>
              <a:t>c</a:t>
            </a:r>
            <a:r>
              <a:rPr lang="en-US" altLang="zh-CN" dirty="0">
                <a:solidFill>
                  <a:srgbClr val="FF0000"/>
                </a:solidFill>
              </a:rPr>
              <a:t> or if </a:t>
            </a:r>
            <a:r>
              <a:rPr lang="en-US" altLang="zh-CN" i="1" dirty="0">
                <a:solidFill>
                  <a:srgbClr val="FF0000"/>
                </a:solidFill>
              </a:rPr>
              <a:t>a</a:t>
            </a:r>
            <a:r>
              <a:rPr lang="en-US" altLang="zh-CN" dirty="0">
                <a:solidFill>
                  <a:srgbClr val="FF0000"/>
                </a:solidFill>
              </a:rPr>
              <a:t>=</a:t>
            </a:r>
            <a:r>
              <a:rPr lang="en-US" altLang="zh-CN" i="1" dirty="0">
                <a:solidFill>
                  <a:srgbClr val="FF0000"/>
                </a:solidFill>
              </a:rPr>
              <a:t>c</a:t>
            </a:r>
            <a:r>
              <a:rPr lang="en-US" altLang="zh-CN" dirty="0">
                <a:solidFill>
                  <a:srgbClr val="FF0000"/>
                </a:solidFill>
              </a:rPr>
              <a:t> and </a:t>
            </a:r>
            <a:r>
              <a:rPr lang="en-US" altLang="zh-CN" i="1" dirty="0">
                <a:solidFill>
                  <a:srgbClr val="FF0000"/>
                </a:solidFill>
              </a:rPr>
              <a:t>b</a:t>
            </a:r>
            <a:r>
              <a:rPr lang="en-US" altLang="zh-CN" dirty="0">
                <a:solidFill>
                  <a:srgbClr val="FF0000"/>
                </a:solidFill>
              </a:rPr>
              <a:t>&lt;</a:t>
            </a:r>
            <a:r>
              <a:rPr lang="en-US" altLang="zh-CN" i="1" dirty="0">
                <a:solidFill>
                  <a:srgbClr val="FF0000"/>
                </a:solidFill>
              </a:rPr>
              <a:t>d</a:t>
            </a:r>
            <a:endParaRPr lang="en-US" altLang="zh-CN" dirty="0">
              <a:solidFill>
                <a:srgbClr val="FF0000"/>
              </a:solidFill>
            </a:endParaRPr>
          </a:p>
          <a:p>
            <a:pPr lvl="1">
              <a:tabLst>
                <a:tab pos="1316038" algn="l"/>
                <a:tab pos="1714500" algn="l"/>
              </a:tabLst>
            </a:pPr>
            <a:r>
              <a:rPr lang="en-US" altLang="zh-CN" dirty="0">
                <a:solidFill>
                  <a:srgbClr val="0000FF"/>
                </a:solidFill>
              </a:rPr>
              <a:t>max(</a:t>
            </a:r>
            <a:r>
              <a:rPr lang="en-US" altLang="zh-CN" i="1" dirty="0">
                <a:solidFill>
                  <a:srgbClr val="0000FF"/>
                </a:solidFill>
              </a:rPr>
              <a:t>a</a:t>
            </a:r>
            <a:r>
              <a:rPr lang="en-US" altLang="zh-CN" i="1" baseline="-25000" dirty="0">
                <a:solidFill>
                  <a:srgbClr val="0000FF"/>
                </a:solidFill>
              </a:rPr>
              <a:t>0</a:t>
            </a:r>
            <a:r>
              <a:rPr lang="en-US" altLang="zh-CN" dirty="0">
                <a:solidFill>
                  <a:srgbClr val="0000FF"/>
                </a:solidFill>
              </a:rPr>
              <a:t>, …, </a:t>
            </a:r>
            <a:r>
              <a:rPr lang="en-US" altLang="zh-CN" i="1" dirty="0">
                <a:solidFill>
                  <a:srgbClr val="0000FF"/>
                </a:solidFill>
              </a:rPr>
              <a:t>a</a:t>
            </a:r>
            <a:r>
              <a:rPr lang="en-US" altLang="zh-CN" i="1" baseline="-25000" dirty="0">
                <a:solidFill>
                  <a:srgbClr val="0000FF"/>
                </a:solidFill>
              </a:rPr>
              <a:t>n</a:t>
            </a:r>
            <a:r>
              <a:rPr lang="en-US" altLang="zh-CN" baseline="-25000" dirty="0">
                <a:solidFill>
                  <a:srgbClr val="0000FF"/>
                </a:solidFill>
              </a:rPr>
              <a:t>-1</a:t>
            </a:r>
            <a:r>
              <a:rPr lang="en-US" altLang="zh-CN" dirty="0">
                <a:solidFill>
                  <a:srgbClr val="0000FF"/>
                </a:solidFill>
              </a:rPr>
              <a:t>)</a:t>
            </a:r>
            <a:r>
              <a:rPr lang="en-US" altLang="zh-CN" dirty="0"/>
              <a:t> is a number, </a:t>
            </a:r>
            <a:r>
              <a:rPr lang="en-US" altLang="zh-CN" i="1" dirty="0"/>
              <a:t>k</a:t>
            </a:r>
            <a:r>
              <a:rPr lang="en-US" altLang="zh-CN" dirty="0"/>
              <a:t>, such that </a:t>
            </a:r>
            <a:r>
              <a:rPr lang="en-US" altLang="zh-CN" i="1" dirty="0" err="1"/>
              <a:t>k</a:t>
            </a:r>
            <a:r>
              <a:rPr lang="en-US" altLang="zh-CN" dirty="0" err="1">
                <a:sym typeface="Symbol" pitchFamily="18" charset="2"/>
              </a:rPr>
              <a:t></a:t>
            </a:r>
            <a:r>
              <a:rPr lang="en-US" altLang="zh-CN" i="1" dirty="0" err="1">
                <a:sym typeface="Symbol" pitchFamily="18" charset="2"/>
              </a:rPr>
              <a:t>a</a:t>
            </a:r>
            <a:r>
              <a:rPr lang="en-US" altLang="zh-CN" baseline="-25000" dirty="0" err="1">
                <a:sym typeface="Symbol" pitchFamily="18" charset="2"/>
              </a:rPr>
              <a:t>i</a:t>
            </a:r>
            <a:r>
              <a:rPr lang="en-US" altLang="zh-CN" dirty="0">
                <a:sym typeface="Symbol" pitchFamily="18" charset="2"/>
              </a:rPr>
              <a:t>  for </a:t>
            </a:r>
            <a:r>
              <a:rPr lang="en-US" altLang="zh-CN" i="1" dirty="0" err="1">
                <a:sym typeface="Symbol" pitchFamily="18" charset="2"/>
              </a:rPr>
              <a:t>i</a:t>
            </a:r>
            <a:r>
              <a:rPr lang="en-US" altLang="zh-CN" dirty="0">
                <a:sym typeface="Symbol" pitchFamily="18" charset="2"/>
              </a:rPr>
              <a:t> = 0,  …, </a:t>
            </a:r>
            <a:r>
              <a:rPr lang="en-US" altLang="zh-CN" i="1" dirty="0">
                <a:sym typeface="Symbol" pitchFamily="18" charset="2"/>
              </a:rPr>
              <a:t>n</a:t>
            </a:r>
            <a:r>
              <a:rPr lang="en-US" altLang="zh-CN" dirty="0">
                <a:sym typeface="Symbol" pitchFamily="18" charset="2"/>
              </a:rPr>
              <a:t> – 1</a:t>
            </a:r>
            <a:endParaRPr lang="en-US" altLang="zh-CN" dirty="0"/>
          </a:p>
          <a:p>
            <a:endParaRPr lang="en-US" altLang="zh-CN" dirty="0"/>
          </a:p>
        </p:txBody>
      </p:sp>
      <p:sp>
        <p:nvSpPr>
          <p:cNvPr id="6" name="灯片编号占位符 3"/>
          <p:cNvSpPr>
            <a:spLocks noGrp="1"/>
          </p:cNvSpPr>
          <p:nvPr>
            <p:ph type="sldNum" sz="quarter" idx="10"/>
          </p:nvPr>
        </p:nvSpPr>
        <p:spPr/>
        <p:txBody>
          <a:bodyPr/>
          <a:lstStyle/>
          <a:p>
            <a:fld id="{80FC1BE9-70EF-48B5-B597-6E1E585C541A}" type="slidenum">
              <a:rPr lang="en-US" altLang="zh-CN"/>
              <a:pPr/>
              <a:t>20</a:t>
            </a:fld>
            <a:endParaRPr lang="en-US" altLang="zh-CN" dirty="0"/>
          </a:p>
        </p:txBody>
      </p:sp>
    </p:spTree>
    <p:extLst>
      <p:ext uri="{BB962C8B-B14F-4D97-AF65-F5344CB8AC3E}">
        <p14:creationId xmlns:p14="http://schemas.microsoft.com/office/powerpoint/2010/main" val="1503333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left)">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left)">
                                      <p:cBhvr>
                                        <p:cTn id="12" dur="500"/>
                                        <p:tgtEl>
                                          <p:spTgt spid="217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wipe(left)">
                                      <p:cBhvr>
                                        <p:cTn id="17" dur="500"/>
                                        <p:tgtEl>
                                          <p:spTgt spid="21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wipe(left)">
                                      <p:cBhvr>
                                        <p:cTn id="22" dur="500"/>
                                        <p:tgtEl>
                                          <p:spTgt spid="217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wipe(left)">
                                      <p:cBhvr>
                                        <p:cTn id="27" dur="500"/>
                                        <p:tgtEl>
                                          <p:spTgt spid="217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7091">
                                            <p:txEl>
                                              <p:pRg st="5" end="5"/>
                                            </p:txEl>
                                          </p:spTgt>
                                        </p:tgtEl>
                                        <p:attrNameLst>
                                          <p:attrName>style.visibility</p:attrName>
                                        </p:attrNameLst>
                                      </p:cBhvr>
                                      <p:to>
                                        <p:strVal val="visible"/>
                                      </p:to>
                                    </p:set>
                                    <p:animEffect transition="in" filter="wipe(left)">
                                      <p:cBhvr>
                                        <p:cTn id="32" dur="500"/>
                                        <p:tgtEl>
                                          <p:spTgt spid="217091">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17091">
                                            <p:txEl>
                                              <p:pRg st="6" end="6"/>
                                            </p:txEl>
                                          </p:spTgt>
                                        </p:tgtEl>
                                        <p:attrNameLst>
                                          <p:attrName>style.visibility</p:attrName>
                                        </p:attrNameLst>
                                      </p:cBhvr>
                                      <p:to>
                                        <p:strVal val="visible"/>
                                      </p:to>
                                    </p:set>
                                    <p:animEffect transition="in" filter="wipe(left)">
                                      <p:cBhvr>
                                        <p:cTn id="35" dur="500"/>
                                        <p:tgtEl>
                                          <p:spTgt spid="217091">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7091">
                                            <p:txEl>
                                              <p:pRg st="7" end="7"/>
                                            </p:txEl>
                                          </p:spTgt>
                                        </p:tgtEl>
                                        <p:attrNameLst>
                                          <p:attrName>style.visibility</p:attrName>
                                        </p:attrNameLst>
                                      </p:cBhvr>
                                      <p:to>
                                        <p:strVal val="visible"/>
                                      </p:to>
                                    </p:set>
                                    <p:animEffect transition="in" filter="wipe(left)">
                                      <p:cBhvr>
                                        <p:cTn id="38" dur="500"/>
                                        <p:tgtEl>
                                          <p:spTgt spid="217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solidFill>
            <a:srgbClr val="002060"/>
          </a:solidFill>
        </p:spPr>
        <p:txBody>
          <a:bodyPr/>
          <a:lstStyle/>
          <a:p>
            <a:r>
              <a:rPr lang="en-US" altLang="zh-CN" dirty="0"/>
              <a:t>Bakery Algorithm </a:t>
            </a:r>
          </a:p>
        </p:txBody>
      </p:sp>
      <p:sp>
        <p:nvSpPr>
          <p:cNvPr id="221187" name="Rectangle 3"/>
          <p:cNvSpPr>
            <a:spLocks noGrp="1" noChangeArrowheads="1"/>
          </p:cNvSpPr>
          <p:nvPr>
            <p:ph idx="1"/>
          </p:nvPr>
        </p:nvSpPr>
        <p:spPr/>
        <p:txBody>
          <a:bodyPr/>
          <a:lstStyle/>
          <a:p>
            <a:pPr>
              <a:lnSpc>
                <a:spcPct val="90000"/>
              </a:lnSpc>
              <a:spcBef>
                <a:spcPct val="15000"/>
              </a:spcBef>
              <a:tabLst>
                <a:tab pos="517525" algn="l"/>
                <a:tab pos="1196975" algn="l"/>
                <a:tab pos="1487488" algn="l"/>
                <a:tab pos="1831975" algn="l"/>
              </a:tabLst>
            </a:pPr>
            <a:r>
              <a:rPr lang="en-US" altLang="zh-CN" dirty="0"/>
              <a:t>P</a:t>
            </a:r>
            <a:r>
              <a:rPr lang="en-US" altLang="zh-CN" baseline="-25000" dirty="0"/>
              <a:t>i</a:t>
            </a:r>
            <a:r>
              <a:rPr lang="zh-CN" altLang="en-US" dirty="0"/>
              <a:t>：</a:t>
            </a:r>
            <a:endParaRPr lang="en-US" altLang="zh-CN" dirty="0"/>
          </a:p>
          <a:p>
            <a:pPr>
              <a:lnSpc>
                <a:spcPct val="90000"/>
              </a:lnSpc>
              <a:spcBef>
                <a:spcPct val="15000"/>
              </a:spcBef>
              <a:buNone/>
              <a:tabLst>
                <a:tab pos="517525" algn="l"/>
                <a:tab pos="1196975" algn="l"/>
                <a:tab pos="1487488" algn="l"/>
                <a:tab pos="1831975" algn="l"/>
              </a:tabLst>
            </a:pPr>
            <a:endParaRPr lang="en-US" altLang="zh-CN" sz="2400" dirty="0"/>
          </a:p>
          <a:p>
            <a:pPr>
              <a:lnSpc>
                <a:spcPct val="90000"/>
              </a:lnSpc>
              <a:spcBef>
                <a:spcPct val="15000"/>
              </a:spcBef>
              <a:buNone/>
              <a:tabLst>
                <a:tab pos="517525" algn="l"/>
                <a:tab pos="1196975" algn="l"/>
                <a:tab pos="1487488" algn="l"/>
                <a:tab pos="1831975" algn="l"/>
              </a:tabLst>
            </a:pPr>
            <a:r>
              <a:rPr lang="en-US" altLang="zh-CN" sz="2400" dirty="0">
                <a:sym typeface="Symbol" pitchFamily="18" charset="2"/>
              </a:rPr>
              <a:t>while (1)</a:t>
            </a:r>
            <a:r>
              <a:rPr lang="en-US" altLang="zh-CN" sz="2400" dirty="0"/>
              <a:t> { </a:t>
            </a:r>
          </a:p>
          <a:p>
            <a:pPr>
              <a:lnSpc>
                <a:spcPct val="90000"/>
              </a:lnSpc>
              <a:spcBef>
                <a:spcPct val="15000"/>
              </a:spcBef>
              <a:buNone/>
              <a:tabLst>
                <a:tab pos="517525" algn="l"/>
                <a:tab pos="1196975" algn="l"/>
                <a:tab pos="1487488" algn="l"/>
                <a:tab pos="1831975" algn="l"/>
              </a:tabLst>
            </a:pPr>
            <a:r>
              <a:rPr lang="en-US" altLang="zh-CN" sz="2400" dirty="0"/>
              <a:t>	</a:t>
            </a:r>
            <a:r>
              <a:rPr lang="en-US" altLang="zh-CN" sz="2400" dirty="0">
                <a:solidFill>
                  <a:srgbClr val="0000FF"/>
                </a:solidFill>
              </a:rPr>
              <a:t>choosing[i] = true;             // </a:t>
            </a:r>
            <a:r>
              <a:rPr lang="en-US" altLang="zh-CN" sz="2400" dirty="0"/>
              <a:t>P</a:t>
            </a:r>
            <a:r>
              <a:rPr lang="en-US" altLang="zh-CN" baseline="-25000" dirty="0"/>
              <a:t>i</a:t>
            </a:r>
            <a:r>
              <a:rPr lang="en-US" altLang="zh-CN" sz="2400" dirty="0"/>
              <a:t> is taking a number</a:t>
            </a:r>
            <a:endParaRPr lang="en-US" altLang="zh-CN" sz="2400" dirty="0">
              <a:solidFill>
                <a:srgbClr val="0000FF"/>
              </a:solidFill>
            </a:endParaRPr>
          </a:p>
          <a:p>
            <a:pPr>
              <a:lnSpc>
                <a:spcPct val="90000"/>
              </a:lnSpc>
              <a:spcBef>
                <a:spcPct val="15000"/>
              </a:spcBef>
              <a:buNone/>
              <a:tabLst>
                <a:tab pos="517525" algn="l"/>
                <a:tab pos="1196975" algn="l"/>
                <a:tab pos="1487488" algn="l"/>
                <a:tab pos="1831975" algn="l"/>
              </a:tabLst>
            </a:pPr>
            <a:r>
              <a:rPr lang="en-US" altLang="zh-CN" sz="2400" dirty="0">
                <a:solidFill>
                  <a:srgbClr val="0000FF"/>
                </a:solidFill>
              </a:rPr>
              <a:t>	number[</a:t>
            </a:r>
            <a:r>
              <a:rPr lang="en-US" altLang="zh-CN" sz="2400" dirty="0" err="1">
                <a:solidFill>
                  <a:srgbClr val="0000FF"/>
                </a:solidFill>
              </a:rPr>
              <a:t>i</a:t>
            </a:r>
            <a:r>
              <a:rPr lang="en-US" altLang="zh-CN" sz="2400" dirty="0">
                <a:solidFill>
                  <a:srgbClr val="0000FF"/>
                </a:solidFill>
              </a:rPr>
              <a:t>] = max(number[0], number[1], …, number [n–1])+1;</a:t>
            </a:r>
          </a:p>
          <a:p>
            <a:pPr>
              <a:lnSpc>
                <a:spcPct val="90000"/>
              </a:lnSpc>
              <a:spcBef>
                <a:spcPct val="15000"/>
              </a:spcBef>
              <a:buNone/>
              <a:tabLst>
                <a:tab pos="517525" algn="l"/>
                <a:tab pos="1196975" algn="l"/>
                <a:tab pos="1487488" algn="l"/>
                <a:tab pos="1831975" algn="l"/>
              </a:tabLst>
            </a:pPr>
            <a:r>
              <a:rPr lang="en-US" altLang="zh-CN" sz="2400" dirty="0">
                <a:solidFill>
                  <a:srgbClr val="0000FF"/>
                </a:solidFill>
              </a:rPr>
              <a:t>	choosing[i] = false;            // </a:t>
            </a:r>
            <a:r>
              <a:rPr lang="en-US" altLang="zh-CN" sz="2400" dirty="0"/>
              <a:t>end of number taking</a:t>
            </a:r>
          </a:p>
          <a:p>
            <a:pPr>
              <a:lnSpc>
                <a:spcPct val="90000"/>
              </a:lnSpc>
              <a:spcBef>
                <a:spcPct val="15000"/>
              </a:spcBef>
              <a:buNone/>
              <a:tabLst>
                <a:tab pos="517525" algn="l"/>
                <a:tab pos="1196975" algn="l"/>
                <a:tab pos="1487488" algn="l"/>
                <a:tab pos="1831975" algn="l"/>
              </a:tabLst>
            </a:pPr>
            <a:r>
              <a:rPr lang="en-US" altLang="zh-CN" sz="2400" dirty="0">
                <a:solidFill>
                  <a:srgbClr val="0000FF"/>
                </a:solidFill>
              </a:rPr>
              <a:t>	for (j = 0; j &lt; n; </a:t>
            </a:r>
            <a:r>
              <a:rPr lang="en-US" altLang="zh-CN" sz="2400" dirty="0" err="1">
                <a:solidFill>
                  <a:srgbClr val="0000FF"/>
                </a:solidFill>
              </a:rPr>
              <a:t>j++</a:t>
            </a:r>
            <a:r>
              <a:rPr lang="en-US" altLang="zh-CN" sz="2400" dirty="0">
                <a:solidFill>
                  <a:srgbClr val="0000FF"/>
                </a:solidFill>
              </a:rPr>
              <a:t>) {</a:t>
            </a:r>
          </a:p>
          <a:p>
            <a:pPr>
              <a:lnSpc>
                <a:spcPct val="90000"/>
              </a:lnSpc>
              <a:spcBef>
                <a:spcPct val="15000"/>
              </a:spcBef>
              <a:buNone/>
              <a:tabLst>
                <a:tab pos="517525" algn="l"/>
                <a:tab pos="1196975" algn="l"/>
                <a:tab pos="1487488" algn="l"/>
                <a:tab pos="1831975" algn="l"/>
              </a:tabLst>
            </a:pPr>
            <a:r>
              <a:rPr lang="en-US" altLang="zh-CN" sz="2400" dirty="0">
                <a:solidFill>
                  <a:srgbClr val="0000FF"/>
                </a:solidFill>
              </a:rPr>
              <a:t>		  while (choosing[j]) ; </a:t>
            </a:r>
          </a:p>
          <a:p>
            <a:pPr>
              <a:lnSpc>
                <a:spcPct val="90000"/>
              </a:lnSpc>
              <a:spcBef>
                <a:spcPct val="15000"/>
              </a:spcBef>
              <a:buNone/>
              <a:tabLst>
                <a:tab pos="517525" algn="l"/>
                <a:tab pos="1196975" algn="l"/>
                <a:tab pos="1487488" algn="l"/>
                <a:tab pos="1831975" algn="l"/>
              </a:tabLst>
            </a:pPr>
            <a:r>
              <a:rPr lang="en-US" altLang="zh-CN" sz="2400" dirty="0">
                <a:solidFill>
                  <a:srgbClr val="0000FF"/>
                </a:solidFill>
              </a:rPr>
              <a:t>		  while ((number[j] !=</a:t>
            </a:r>
            <a:r>
              <a:rPr lang="en-US" altLang="zh-CN" sz="2400" dirty="0">
                <a:solidFill>
                  <a:srgbClr val="0000FF"/>
                </a:solidFill>
                <a:sym typeface="Symbol" pitchFamily="18" charset="2"/>
              </a:rPr>
              <a:t> 0) &amp;&amp; ((number[j], j) &lt; (number[</a:t>
            </a:r>
            <a:r>
              <a:rPr lang="en-US" altLang="zh-CN" sz="2400" dirty="0" err="1">
                <a:solidFill>
                  <a:srgbClr val="0000FF"/>
                </a:solidFill>
                <a:sym typeface="Symbol" pitchFamily="18" charset="2"/>
              </a:rPr>
              <a:t>i</a:t>
            </a:r>
            <a:r>
              <a:rPr lang="en-US" altLang="zh-CN" sz="2400" dirty="0">
                <a:solidFill>
                  <a:srgbClr val="0000FF"/>
                </a:solidFill>
                <a:sym typeface="Symbol" pitchFamily="18" charset="2"/>
              </a:rPr>
              <a:t>], </a:t>
            </a:r>
            <a:r>
              <a:rPr lang="en-US" altLang="zh-CN" sz="2400" dirty="0" err="1">
                <a:solidFill>
                  <a:srgbClr val="0000FF"/>
                </a:solidFill>
                <a:sym typeface="Symbol" pitchFamily="18" charset="2"/>
              </a:rPr>
              <a:t>i</a:t>
            </a:r>
            <a:r>
              <a:rPr lang="en-US" altLang="zh-CN" sz="2400" dirty="0">
                <a:solidFill>
                  <a:srgbClr val="0000FF"/>
                </a:solidFill>
                <a:sym typeface="Symbol" pitchFamily="18" charset="2"/>
              </a:rPr>
              <a:t>)) ;</a:t>
            </a:r>
          </a:p>
          <a:p>
            <a:pPr>
              <a:lnSpc>
                <a:spcPct val="90000"/>
              </a:lnSpc>
              <a:spcBef>
                <a:spcPct val="15000"/>
              </a:spcBef>
              <a:buNone/>
              <a:tabLst>
                <a:tab pos="517525" algn="l"/>
                <a:tab pos="1196975" algn="l"/>
                <a:tab pos="1487488" algn="l"/>
                <a:tab pos="1831975" algn="l"/>
              </a:tabLst>
            </a:pPr>
            <a:r>
              <a:rPr lang="en-US" altLang="zh-CN" sz="2400" dirty="0">
                <a:solidFill>
                  <a:srgbClr val="0000FF"/>
                </a:solidFill>
                <a:sym typeface="Symbol" pitchFamily="18" charset="2"/>
              </a:rPr>
              <a:t>	}</a:t>
            </a:r>
            <a:endParaRPr lang="en-US" altLang="zh-CN" sz="2400" dirty="0">
              <a:sym typeface="Symbol" pitchFamily="18" charset="2"/>
            </a:endParaRPr>
          </a:p>
          <a:p>
            <a:pPr>
              <a:lnSpc>
                <a:spcPct val="90000"/>
              </a:lnSpc>
              <a:spcBef>
                <a:spcPct val="15000"/>
              </a:spcBef>
              <a:buNone/>
              <a:tabLst>
                <a:tab pos="517525" algn="l"/>
                <a:tab pos="1196975" algn="l"/>
                <a:tab pos="1487488" algn="l"/>
                <a:tab pos="1831975" algn="l"/>
              </a:tabLst>
            </a:pPr>
            <a:r>
              <a:rPr lang="en-US" altLang="zh-CN" sz="2400" dirty="0">
                <a:sym typeface="Symbol" pitchFamily="18" charset="2"/>
              </a:rPr>
              <a:t>    critical section</a:t>
            </a:r>
          </a:p>
          <a:p>
            <a:pPr>
              <a:lnSpc>
                <a:spcPct val="90000"/>
              </a:lnSpc>
              <a:spcBef>
                <a:spcPct val="15000"/>
              </a:spcBef>
              <a:buNone/>
              <a:tabLst>
                <a:tab pos="517525" algn="l"/>
                <a:tab pos="1196975" algn="l"/>
                <a:tab pos="1487488" algn="l"/>
                <a:tab pos="1831975" algn="l"/>
              </a:tabLst>
            </a:pPr>
            <a:r>
              <a:rPr lang="en-US" altLang="zh-CN" sz="2400" dirty="0">
                <a:sym typeface="Symbol" pitchFamily="18" charset="2"/>
              </a:rPr>
              <a:t>	</a:t>
            </a:r>
            <a:r>
              <a:rPr lang="en-US" altLang="zh-CN" sz="2400" dirty="0">
                <a:solidFill>
                  <a:srgbClr val="0000FF"/>
                </a:solidFill>
                <a:sym typeface="Symbol" pitchFamily="18" charset="2"/>
              </a:rPr>
              <a:t>number[</a:t>
            </a:r>
            <a:r>
              <a:rPr lang="en-US" altLang="zh-CN" sz="2400" dirty="0" err="1">
                <a:solidFill>
                  <a:srgbClr val="0000FF"/>
                </a:solidFill>
                <a:sym typeface="Symbol" pitchFamily="18" charset="2"/>
              </a:rPr>
              <a:t>i</a:t>
            </a:r>
            <a:r>
              <a:rPr lang="en-US" altLang="zh-CN" sz="2400" dirty="0">
                <a:solidFill>
                  <a:srgbClr val="0000FF"/>
                </a:solidFill>
                <a:sym typeface="Symbol" pitchFamily="18" charset="2"/>
              </a:rPr>
              <a:t>] = 0;</a:t>
            </a:r>
            <a:endParaRPr lang="en-US" altLang="zh-CN" sz="2400" dirty="0">
              <a:sym typeface="Symbol" pitchFamily="18" charset="2"/>
            </a:endParaRPr>
          </a:p>
          <a:p>
            <a:pPr>
              <a:lnSpc>
                <a:spcPct val="90000"/>
              </a:lnSpc>
              <a:spcBef>
                <a:spcPct val="15000"/>
              </a:spcBef>
              <a:buNone/>
              <a:tabLst>
                <a:tab pos="517525" algn="l"/>
                <a:tab pos="1196975" algn="l"/>
                <a:tab pos="1487488" algn="l"/>
                <a:tab pos="1831975" algn="l"/>
              </a:tabLst>
            </a:pPr>
            <a:r>
              <a:rPr lang="en-US" altLang="zh-CN" sz="2400" dirty="0">
                <a:sym typeface="Symbol" pitchFamily="18" charset="2"/>
              </a:rPr>
              <a:t>	remainder section</a:t>
            </a:r>
          </a:p>
          <a:p>
            <a:pPr>
              <a:lnSpc>
                <a:spcPct val="90000"/>
              </a:lnSpc>
              <a:spcBef>
                <a:spcPct val="15000"/>
              </a:spcBef>
              <a:buNone/>
              <a:tabLst>
                <a:tab pos="517525" algn="l"/>
                <a:tab pos="1196975" algn="l"/>
                <a:tab pos="1487488" algn="l"/>
                <a:tab pos="1831975" algn="l"/>
              </a:tabLst>
            </a:pPr>
            <a:r>
              <a:rPr lang="en-US" altLang="zh-CN" sz="2400" dirty="0">
                <a:sym typeface="Symbol" pitchFamily="18" charset="2"/>
              </a:rPr>
              <a:t>}</a:t>
            </a:r>
            <a:endParaRPr lang="en-US" altLang="zh-CN" sz="2400" dirty="0"/>
          </a:p>
        </p:txBody>
      </p:sp>
      <p:sp>
        <p:nvSpPr>
          <p:cNvPr id="5" name="灯片编号占位符 3"/>
          <p:cNvSpPr>
            <a:spLocks noGrp="1"/>
          </p:cNvSpPr>
          <p:nvPr>
            <p:ph type="sldNum" sz="quarter" idx="10"/>
          </p:nvPr>
        </p:nvSpPr>
        <p:spPr/>
        <p:txBody>
          <a:bodyPr/>
          <a:lstStyle/>
          <a:p>
            <a:fld id="{80FC1BE9-70EF-48B5-B597-6E1E585C541A}" type="slidenum">
              <a:rPr lang="en-US" altLang="zh-CN"/>
              <a:pPr/>
              <a:t>21</a:t>
            </a:fld>
            <a:endParaRPr lang="en-US" altLang="zh-CN" dirty="0"/>
          </a:p>
        </p:txBody>
      </p:sp>
      <p:sp>
        <p:nvSpPr>
          <p:cNvPr id="6" name="圆角矩形 5"/>
          <p:cNvSpPr/>
          <p:nvPr/>
        </p:nvSpPr>
        <p:spPr bwMode="auto">
          <a:xfrm>
            <a:off x="9651394" y="2438889"/>
            <a:ext cx="1575175" cy="2250251"/>
          </a:xfrm>
          <a:prstGeom prst="roundRect">
            <a:avLst>
              <a:gd name="adj" fmla="val 4086"/>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30000"/>
              </a:lnSpc>
            </a:pPr>
            <a:r>
              <a:rPr lang="zh-CN" altLang="en-US" sz="2000" b="1" dirty="0">
                <a:latin typeface="楷体" panose="02010609060101010101" pitchFamily="49" charset="-122"/>
                <a:ea typeface="楷体" panose="02010609060101010101" pitchFamily="49" charset="-122"/>
              </a:rPr>
              <a:t>排队取号；</a:t>
            </a:r>
            <a:endParaRPr lang="en-US" altLang="zh-CN" sz="2000" b="1" dirty="0">
              <a:latin typeface="楷体" panose="02010609060101010101" pitchFamily="49" charset="-122"/>
              <a:ea typeface="楷体" panose="02010609060101010101" pitchFamily="49" charset="-122"/>
            </a:endParaRPr>
          </a:p>
          <a:p>
            <a:pPr>
              <a:lnSpc>
                <a:spcPct val="130000"/>
              </a:lnSpc>
            </a:pPr>
            <a:endParaRPr lang="en-US" altLang="zh-CN" sz="2000" b="1" dirty="0">
              <a:latin typeface="楷体" panose="02010609060101010101" pitchFamily="49" charset="-122"/>
              <a:ea typeface="楷体" panose="02010609060101010101" pitchFamily="49" charset="-122"/>
            </a:endParaRPr>
          </a:p>
          <a:p>
            <a:pPr>
              <a:lnSpc>
                <a:spcPct val="130000"/>
              </a:lnSpc>
            </a:pPr>
            <a:endParaRPr lang="en-US" altLang="zh-CN" sz="2000" b="1" dirty="0">
              <a:latin typeface="楷体" panose="02010609060101010101" pitchFamily="49" charset="-122"/>
              <a:ea typeface="楷体" panose="02010609060101010101" pitchFamily="49" charset="-122"/>
            </a:endParaRPr>
          </a:p>
          <a:p>
            <a:pPr>
              <a:lnSpc>
                <a:spcPct val="130000"/>
              </a:lnSpc>
            </a:pPr>
            <a:endParaRPr lang="en-US" altLang="zh-CN" sz="2000" b="1" dirty="0">
              <a:latin typeface="楷体" panose="02010609060101010101" pitchFamily="49" charset="-122"/>
              <a:ea typeface="楷体" panose="02010609060101010101" pitchFamily="49" charset="-122"/>
            </a:endParaRPr>
          </a:p>
          <a:p>
            <a:pPr>
              <a:lnSpc>
                <a:spcPct val="130000"/>
              </a:lnSpc>
            </a:pPr>
            <a:r>
              <a:rPr lang="zh-CN" altLang="en-US" sz="2000" b="1" dirty="0">
                <a:latin typeface="楷体" panose="02010609060101010101" pitchFamily="49" charset="-122"/>
                <a:ea typeface="楷体" panose="02010609060101010101" pitchFamily="49" charset="-122"/>
              </a:rPr>
              <a:t>排队等待。</a:t>
            </a:r>
          </a:p>
        </p:txBody>
      </p:sp>
      <p:pic>
        <p:nvPicPr>
          <p:cNvPr id="3" name="图片 2">
            <a:extLst>
              <a:ext uri="{FF2B5EF4-FFF2-40B4-BE49-F238E27FC236}">
                <a16:creationId xmlns:a16="http://schemas.microsoft.com/office/drawing/2014/main" id="{1C6CFF52-F349-46B9-9640-FB4B4A879ABC}"/>
              </a:ext>
            </a:extLst>
          </p:cNvPr>
          <p:cNvPicPr>
            <a:picLocks noChangeAspect="1"/>
          </p:cNvPicPr>
          <p:nvPr/>
        </p:nvPicPr>
        <p:blipFill>
          <a:blip r:embed="rId3"/>
          <a:stretch>
            <a:fillRect/>
          </a:stretch>
        </p:blipFill>
        <p:spPr>
          <a:xfrm>
            <a:off x="2855640" y="908720"/>
            <a:ext cx="3952642" cy="1097956"/>
          </a:xfrm>
          <a:prstGeom prst="rect">
            <a:avLst/>
          </a:prstGeom>
        </p:spPr>
      </p:pic>
      <p:cxnSp>
        <p:nvCxnSpPr>
          <p:cNvPr id="11" name="直接连接符 10">
            <a:extLst>
              <a:ext uri="{FF2B5EF4-FFF2-40B4-BE49-F238E27FC236}">
                <a16:creationId xmlns:a16="http://schemas.microsoft.com/office/drawing/2014/main" id="{55BAC609-4392-4F6A-9ABE-3CEA6ED13250}"/>
              </a:ext>
            </a:extLst>
          </p:cNvPr>
          <p:cNvCxnSpPr/>
          <p:nvPr/>
        </p:nvCxnSpPr>
        <p:spPr bwMode="auto">
          <a:xfrm>
            <a:off x="4745850" y="4644135"/>
            <a:ext cx="432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图片 11">
            <a:extLst>
              <a:ext uri="{FF2B5EF4-FFF2-40B4-BE49-F238E27FC236}">
                <a16:creationId xmlns:a16="http://schemas.microsoft.com/office/drawing/2014/main" id="{2E101A9C-05CC-47DC-B5D3-F8FE996666B1}"/>
              </a:ext>
            </a:extLst>
          </p:cNvPr>
          <p:cNvPicPr>
            <a:picLocks noChangeAspect="1"/>
          </p:cNvPicPr>
          <p:nvPr/>
        </p:nvPicPr>
        <p:blipFill>
          <a:blip r:embed="rId4"/>
          <a:stretch>
            <a:fillRect/>
          </a:stretch>
        </p:blipFill>
        <p:spPr>
          <a:xfrm>
            <a:off x="9741405" y="5409220"/>
            <a:ext cx="950583" cy="1198800"/>
          </a:xfrm>
          <a:prstGeom prst="rect">
            <a:avLst/>
          </a:prstGeom>
        </p:spPr>
      </p:pic>
      <p:sp>
        <p:nvSpPr>
          <p:cNvPr id="2" name="动作按钮: 结束 6">
            <a:hlinkClick r:id="" action="ppaction://noaction" highlightClick="1"/>
            <a:extLst>
              <a:ext uri="{FF2B5EF4-FFF2-40B4-BE49-F238E27FC236}">
                <a16:creationId xmlns:a16="http://schemas.microsoft.com/office/drawing/2014/main" id="{79ED8907-F0C5-33E9-81BE-7B9EECBE48DB}"/>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42259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32"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ircle(ou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6.4  Synchronization Hardware</a:t>
            </a:r>
          </a:p>
        </p:txBody>
      </p:sp>
      <p:sp>
        <p:nvSpPr>
          <p:cNvPr id="223235" name="Rectangle 3"/>
          <p:cNvSpPr>
            <a:spLocks noGrp="1" noChangeArrowheads="1"/>
          </p:cNvSpPr>
          <p:nvPr>
            <p:ph idx="1"/>
          </p:nvPr>
        </p:nvSpPr>
        <p:spPr/>
        <p:txBody>
          <a:bodyPr>
            <a:normAutofit/>
          </a:bodyPr>
          <a:lstStyle/>
          <a:p>
            <a:r>
              <a:rPr lang="en-US" altLang="zh-CN" dirty="0"/>
              <a:t>Many systems provide hardware support for critical section code.</a:t>
            </a:r>
          </a:p>
          <a:p>
            <a:r>
              <a:rPr lang="en-US" altLang="zh-CN" dirty="0">
                <a:solidFill>
                  <a:srgbClr val="0000FF"/>
                </a:solidFill>
              </a:rPr>
              <a:t>disable interrupts</a:t>
            </a:r>
          </a:p>
          <a:p>
            <a:pPr lvl="1"/>
            <a:r>
              <a:rPr lang="en-US" altLang="zh-CN" dirty="0"/>
              <a:t>Uniprocessors -- currently running code would execute without preemption.</a:t>
            </a:r>
          </a:p>
          <a:p>
            <a:pPr lvl="1"/>
            <a:r>
              <a:rPr lang="en-US" altLang="zh-CN" dirty="0"/>
              <a:t>multiprocessor --  too inefficient, time consuming</a:t>
            </a:r>
          </a:p>
          <a:p>
            <a:pPr lvl="2"/>
            <a:r>
              <a:rPr lang="en-US" altLang="zh-CN" dirty="0"/>
              <a:t>consider the effect on a system's clock, if the clock is kept updated by interrupts. </a:t>
            </a:r>
          </a:p>
          <a:p>
            <a:r>
              <a:rPr lang="en-US" altLang="zh-CN" dirty="0"/>
              <a:t>A </a:t>
            </a:r>
            <a:r>
              <a:rPr lang="en-US" altLang="zh-CN" dirty="0">
                <a:solidFill>
                  <a:srgbClr val="0000FF"/>
                </a:solidFill>
              </a:rPr>
              <a:t>lock</a:t>
            </a:r>
            <a:r>
              <a:rPr lang="en-US" altLang="zh-CN" dirty="0"/>
              <a:t> -- a simple tool</a:t>
            </a:r>
          </a:p>
          <a:p>
            <a:pPr lvl="1"/>
            <a:r>
              <a:rPr lang="en-US" altLang="zh-CN" dirty="0"/>
              <a:t>A process must acquire a lock before entering a </a:t>
            </a:r>
            <a:br>
              <a:rPr lang="en-US" altLang="zh-CN" dirty="0"/>
            </a:br>
            <a:r>
              <a:rPr lang="en-US" altLang="zh-CN" dirty="0"/>
              <a:t>critical section; </a:t>
            </a:r>
          </a:p>
          <a:p>
            <a:pPr lvl="1"/>
            <a:r>
              <a:rPr lang="en-US" altLang="zh-CN" dirty="0"/>
              <a:t>it releases the lock when it exits the critical section. </a:t>
            </a:r>
          </a:p>
        </p:txBody>
      </p:sp>
      <p:sp>
        <p:nvSpPr>
          <p:cNvPr id="4" name="灯片编号占位符 3"/>
          <p:cNvSpPr>
            <a:spLocks noGrp="1"/>
          </p:cNvSpPr>
          <p:nvPr>
            <p:ph type="sldNum" sz="quarter" idx="10"/>
          </p:nvPr>
        </p:nvSpPr>
        <p:spPr/>
        <p:txBody>
          <a:bodyPr/>
          <a:lstStyle/>
          <a:p>
            <a:fld id="{E123FAB6-F455-45D2-801F-A5CC9BC39189}" type="slidenum">
              <a:rPr lang="en-US" altLang="zh-CN"/>
              <a:pPr/>
              <a:t>22</a:t>
            </a:fld>
            <a:endParaRPr lang="en-US" altLang="zh-CN"/>
          </a:p>
        </p:txBody>
      </p:sp>
      <p:pic>
        <p:nvPicPr>
          <p:cNvPr id="14" name="图片 13">
            <a:extLst>
              <a:ext uri="{FF2B5EF4-FFF2-40B4-BE49-F238E27FC236}">
                <a16:creationId xmlns:a16="http://schemas.microsoft.com/office/drawing/2014/main" id="{E510F50E-4E90-546A-8145-CAC29425E60D}"/>
              </a:ext>
            </a:extLst>
          </p:cNvPr>
          <p:cNvPicPr>
            <a:picLocks noChangeAspect="1"/>
          </p:cNvPicPr>
          <p:nvPr/>
        </p:nvPicPr>
        <p:blipFill>
          <a:blip r:embed="rId3"/>
          <a:stretch>
            <a:fillRect/>
          </a:stretch>
        </p:blipFill>
        <p:spPr>
          <a:xfrm>
            <a:off x="8346250" y="3546589"/>
            <a:ext cx="3085084" cy="28889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left)">
                                      <p:cBhvr>
                                        <p:cTn id="7" dur="500"/>
                                        <p:tgtEl>
                                          <p:spTgt spid="22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wipe(left)">
                                      <p:cBhvr>
                                        <p:cTn id="12" dur="500"/>
                                        <p:tgtEl>
                                          <p:spTgt spid="22323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animEffect transition="in" filter="wipe(left)">
                                      <p:cBhvr>
                                        <p:cTn id="15" dur="500"/>
                                        <p:tgtEl>
                                          <p:spTgt spid="22323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3235">
                                            <p:txEl>
                                              <p:pRg st="3" end="3"/>
                                            </p:txEl>
                                          </p:spTgt>
                                        </p:tgtEl>
                                        <p:attrNameLst>
                                          <p:attrName>style.visibility</p:attrName>
                                        </p:attrNameLst>
                                      </p:cBhvr>
                                      <p:to>
                                        <p:strVal val="visible"/>
                                      </p:to>
                                    </p:set>
                                    <p:animEffect transition="in" filter="wipe(left)">
                                      <p:cBhvr>
                                        <p:cTn id="18" dur="500"/>
                                        <p:tgtEl>
                                          <p:spTgt spid="2232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3235">
                                            <p:txEl>
                                              <p:pRg st="4" end="4"/>
                                            </p:txEl>
                                          </p:spTgt>
                                        </p:tgtEl>
                                        <p:attrNameLst>
                                          <p:attrName>style.visibility</p:attrName>
                                        </p:attrNameLst>
                                      </p:cBhvr>
                                      <p:to>
                                        <p:strVal val="visible"/>
                                      </p:to>
                                    </p:set>
                                    <p:animEffect transition="in" filter="wipe(left)">
                                      <p:cBhvr>
                                        <p:cTn id="21" dur="500"/>
                                        <p:tgtEl>
                                          <p:spTgt spid="22323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3235">
                                            <p:txEl>
                                              <p:pRg st="5" end="5"/>
                                            </p:txEl>
                                          </p:spTgt>
                                        </p:tgtEl>
                                        <p:attrNameLst>
                                          <p:attrName>style.visibility</p:attrName>
                                        </p:attrNameLst>
                                      </p:cBhvr>
                                      <p:to>
                                        <p:strVal val="visible"/>
                                      </p:to>
                                    </p:set>
                                    <p:animEffect transition="in" filter="wipe(left)">
                                      <p:cBhvr>
                                        <p:cTn id="26" dur="500"/>
                                        <p:tgtEl>
                                          <p:spTgt spid="22323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3235">
                                            <p:txEl>
                                              <p:pRg st="6" end="6"/>
                                            </p:txEl>
                                          </p:spTgt>
                                        </p:tgtEl>
                                        <p:attrNameLst>
                                          <p:attrName>style.visibility</p:attrName>
                                        </p:attrNameLst>
                                      </p:cBhvr>
                                      <p:to>
                                        <p:strVal val="visible"/>
                                      </p:to>
                                    </p:set>
                                    <p:animEffect transition="in" filter="wipe(left)">
                                      <p:cBhvr>
                                        <p:cTn id="29" dur="500"/>
                                        <p:tgtEl>
                                          <p:spTgt spid="22323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3235">
                                            <p:txEl>
                                              <p:pRg st="7" end="7"/>
                                            </p:txEl>
                                          </p:spTgt>
                                        </p:tgtEl>
                                        <p:attrNameLst>
                                          <p:attrName>style.visibility</p:attrName>
                                        </p:attrNameLst>
                                      </p:cBhvr>
                                      <p:to>
                                        <p:strVal val="visible"/>
                                      </p:to>
                                    </p:set>
                                    <p:animEffect transition="in" filter="wipe(left)">
                                      <p:cBhvr>
                                        <p:cTn id="32" dur="500"/>
                                        <p:tgtEl>
                                          <p:spTgt spid="22323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Synchronization Hardware</a:t>
            </a:r>
          </a:p>
        </p:txBody>
      </p:sp>
      <p:sp>
        <p:nvSpPr>
          <p:cNvPr id="223235" name="Rectangle 3"/>
          <p:cNvSpPr>
            <a:spLocks noGrp="1" noChangeArrowheads="1"/>
          </p:cNvSpPr>
          <p:nvPr>
            <p:ph idx="1"/>
          </p:nvPr>
        </p:nvSpPr>
        <p:spPr>
          <a:xfrm>
            <a:off x="360000" y="1043735"/>
            <a:ext cx="11556000" cy="2160240"/>
          </a:xfrm>
        </p:spPr>
        <p:txBody>
          <a:bodyPr/>
          <a:lstStyle/>
          <a:p>
            <a:r>
              <a:rPr lang="en-US" altLang="zh-CN" dirty="0"/>
              <a:t>Modern machines provide special </a:t>
            </a:r>
            <a:r>
              <a:rPr lang="en-US" altLang="zh-CN" dirty="0">
                <a:solidFill>
                  <a:srgbClr val="0000FF"/>
                </a:solidFill>
              </a:rPr>
              <a:t>atomic</a:t>
            </a:r>
            <a:r>
              <a:rPr lang="en-US" altLang="zh-CN" dirty="0"/>
              <a:t> hardware instructions.</a:t>
            </a:r>
          </a:p>
          <a:p>
            <a:pPr lvl="1"/>
            <a:r>
              <a:rPr lang="en-US" altLang="zh-CN" dirty="0">
                <a:solidFill>
                  <a:srgbClr val="0000FF"/>
                </a:solidFill>
              </a:rPr>
              <a:t>atomic = uninterruptible</a:t>
            </a:r>
          </a:p>
          <a:p>
            <a:pPr lvl="1"/>
            <a:r>
              <a:rPr lang="en-US" altLang="zh-CN" dirty="0"/>
              <a:t>test memory word and set value </a:t>
            </a:r>
            <a:r>
              <a:rPr lang="en-US" altLang="zh-CN" dirty="0" err="1">
                <a:solidFill>
                  <a:srgbClr val="0000FF"/>
                </a:solidFill>
              </a:rPr>
              <a:t>TestAndSet</a:t>
            </a:r>
            <a:r>
              <a:rPr lang="en-US" altLang="zh-CN" dirty="0">
                <a:solidFill>
                  <a:srgbClr val="0000FF"/>
                </a:solidFill>
              </a:rPr>
              <a:t>() </a:t>
            </a:r>
          </a:p>
          <a:p>
            <a:pPr lvl="1"/>
            <a:r>
              <a:rPr lang="en-US" altLang="zh-CN" dirty="0"/>
              <a:t>swap contents of two memory words </a:t>
            </a:r>
            <a:r>
              <a:rPr lang="en-US" altLang="zh-CN" dirty="0">
                <a:solidFill>
                  <a:srgbClr val="0000FF"/>
                </a:solidFill>
              </a:rPr>
              <a:t>Swap()</a:t>
            </a:r>
          </a:p>
        </p:txBody>
      </p:sp>
      <p:sp>
        <p:nvSpPr>
          <p:cNvPr id="4" name="灯片编号占位符 3"/>
          <p:cNvSpPr>
            <a:spLocks noGrp="1"/>
          </p:cNvSpPr>
          <p:nvPr>
            <p:ph type="sldNum" sz="quarter" idx="10"/>
          </p:nvPr>
        </p:nvSpPr>
        <p:spPr/>
        <p:txBody>
          <a:bodyPr/>
          <a:lstStyle/>
          <a:p>
            <a:fld id="{E123FAB6-F455-45D2-801F-A5CC9BC39189}" type="slidenum">
              <a:rPr lang="en-US" altLang="zh-CN"/>
              <a:pPr/>
              <a:t>23</a:t>
            </a:fld>
            <a:endParaRPr lang="en-US" altLang="zh-CN"/>
          </a:p>
        </p:txBody>
      </p:sp>
      <p:pic>
        <p:nvPicPr>
          <p:cNvPr id="287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95" y="3293985"/>
            <a:ext cx="5400000" cy="285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7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995" y="3293985"/>
            <a:ext cx="5364000" cy="2832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388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left)">
                                      <p:cBhvr>
                                        <p:cTn id="7" dur="500"/>
                                        <p:tgtEl>
                                          <p:spTgt spid="2232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wipe(left)">
                                      <p:cBhvr>
                                        <p:cTn id="10" dur="500"/>
                                        <p:tgtEl>
                                          <p:spTgt spid="2232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wipe(left)">
                                      <p:cBhvr>
                                        <p:cTn id="13" dur="500"/>
                                        <p:tgtEl>
                                          <p:spTgt spid="2232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wipe(left)">
                                      <p:cBhvr>
                                        <p:cTn id="16" dur="500"/>
                                        <p:tgtEl>
                                          <p:spTgt spid="2232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87746"/>
                                        </p:tgtEl>
                                        <p:attrNameLst>
                                          <p:attrName>style.visibility</p:attrName>
                                        </p:attrNameLst>
                                      </p:cBhvr>
                                      <p:to>
                                        <p:strVal val="visible"/>
                                      </p:to>
                                    </p:set>
                                    <p:animEffect transition="in" filter="wipe(left)">
                                      <p:cBhvr>
                                        <p:cTn id="21" dur="500"/>
                                        <p:tgtEl>
                                          <p:spTgt spid="2877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7748"/>
                                        </p:tgtEl>
                                        <p:attrNameLst>
                                          <p:attrName>style.visibility</p:attrName>
                                        </p:attrNameLst>
                                      </p:cBhvr>
                                      <p:to>
                                        <p:strVal val="visible"/>
                                      </p:to>
                                    </p:set>
                                    <p:animEffect transition="in" filter="wipe(left)">
                                      <p:cBhvr>
                                        <p:cTn id="26" dur="500"/>
                                        <p:tgtEl>
                                          <p:spTgt spid="287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dirty="0"/>
              <a:t>Solution using </a:t>
            </a:r>
            <a:r>
              <a:rPr lang="en-US" altLang="zh-CN" dirty="0" err="1"/>
              <a:t>TestAndSet</a:t>
            </a:r>
            <a:r>
              <a:rPr lang="en-US" altLang="zh-CN" dirty="0"/>
              <a:t>()</a:t>
            </a:r>
          </a:p>
        </p:txBody>
      </p:sp>
      <p:sp>
        <p:nvSpPr>
          <p:cNvPr id="227331" name="Rectangle 3"/>
          <p:cNvSpPr>
            <a:spLocks noGrp="1" noChangeArrowheads="1"/>
          </p:cNvSpPr>
          <p:nvPr>
            <p:ph idx="1"/>
          </p:nvPr>
        </p:nvSpPr>
        <p:spPr>
          <a:noFill/>
        </p:spPr>
        <p:txBody>
          <a:bodyPr/>
          <a:lstStyle/>
          <a:p>
            <a:pPr>
              <a:spcBef>
                <a:spcPts val="600"/>
              </a:spcBef>
              <a:tabLst>
                <a:tab pos="1143000" algn="l"/>
                <a:tab pos="1333500" algn="l"/>
                <a:tab pos="1714500" algn="l"/>
              </a:tabLst>
            </a:pPr>
            <a:r>
              <a:rPr lang="en-US" altLang="zh-CN" dirty="0"/>
              <a:t>Shared data:</a:t>
            </a:r>
          </a:p>
          <a:p>
            <a:pPr marL="0" indent="0">
              <a:spcBef>
                <a:spcPts val="600"/>
              </a:spcBef>
              <a:buNone/>
              <a:tabLst>
                <a:tab pos="1143000" algn="l"/>
                <a:tab pos="1333500" algn="l"/>
                <a:tab pos="1714500" algn="l"/>
              </a:tabLst>
            </a:pPr>
            <a:r>
              <a:rPr lang="en-US" altLang="zh-CN" dirty="0"/>
              <a:t>      boolean lock = </a:t>
            </a:r>
            <a:r>
              <a:rPr lang="en-US" altLang="zh-CN" cap="all" dirty="0"/>
              <a:t>false</a:t>
            </a:r>
            <a:r>
              <a:rPr lang="en-US" altLang="zh-CN" dirty="0"/>
              <a:t>;</a:t>
            </a:r>
          </a:p>
          <a:p>
            <a:pPr marL="800100" lvl="2" indent="0">
              <a:spcBef>
                <a:spcPts val="600"/>
              </a:spcBef>
              <a:buNone/>
              <a:tabLst>
                <a:tab pos="1143000" algn="l"/>
                <a:tab pos="1333500" algn="l"/>
                <a:tab pos="1714500" algn="l"/>
              </a:tabLst>
            </a:pPr>
            <a:endParaRPr lang="en-US" altLang="zh-CN" dirty="0"/>
          </a:p>
          <a:p>
            <a:pPr>
              <a:spcBef>
                <a:spcPts val="600"/>
              </a:spcBef>
              <a:tabLst>
                <a:tab pos="1143000" algn="l"/>
                <a:tab pos="1333500" algn="l"/>
                <a:tab pos="1714500" algn="l"/>
              </a:tabLst>
            </a:pPr>
            <a:r>
              <a:rPr lang="en-US" altLang="zh-CN" dirty="0"/>
              <a:t>Process </a:t>
            </a:r>
            <a:r>
              <a:rPr lang="en-US" altLang="zh-CN" i="1" dirty="0"/>
              <a:t>P</a:t>
            </a:r>
            <a:r>
              <a:rPr lang="en-US" altLang="zh-CN" i="1" baseline="-25000" dirty="0"/>
              <a:t>i</a:t>
            </a:r>
            <a:endParaRPr lang="en-US" altLang="zh-CN" dirty="0"/>
          </a:p>
          <a:p>
            <a:pPr lvl="1">
              <a:spcBef>
                <a:spcPts val="600"/>
              </a:spcBef>
              <a:buNone/>
              <a:tabLst>
                <a:tab pos="1143000" algn="l"/>
                <a:tab pos="1333500" algn="l"/>
                <a:tab pos="1714500" algn="l"/>
              </a:tabLst>
            </a:pPr>
            <a:r>
              <a:rPr lang="en-US" altLang="zh-CN" sz="2800" dirty="0"/>
              <a:t>while(TRUE) {</a:t>
            </a:r>
          </a:p>
          <a:p>
            <a:pPr lvl="1">
              <a:spcBef>
                <a:spcPts val="600"/>
              </a:spcBef>
              <a:buNone/>
              <a:tabLst>
                <a:tab pos="1143000" algn="l"/>
                <a:tab pos="1333500" algn="l"/>
                <a:tab pos="1714500" algn="l"/>
              </a:tabLst>
            </a:pPr>
            <a:r>
              <a:rPr lang="en-US" altLang="zh-CN" sz="2800" dirty="0">
                <a:solidFill>
                  <a:srgbClr val="0000FF"/>
                </a:solidFill>
              </a:rPr>
              <a:t>      while (</a:t>
            </a:r>
            <a:r>
              <a:rPr lang="en-US" altLang="zh-CN" sz="2800" dirty="0" err="1">
                <a:solidFill>
                  <a:srgbClr val="0000FF"/>
                </a:solidFill>
              </a:rPr>
              <a:t>TestAndSet</a:t>
            </a:r>
            <a:r>
              <a:rPr lang="en-US" altLang="zh-CN" sz="2800" dirty="0">
                <a:solidFill>
                  <a:srgbClr val="0000FF"/>
                </a:solidFill>
              </a:rPr>
              <a:t>(&amp;lock)) </a:t>
            </a:r>
          </a:p>
          <a:p>
            <a:pPr lvl="1">
              <a:spcBef>
                <a:spcPts val="600"/>
              </a:spcBef>
              <a:buNone/>
              <a:tabLst>
                <a:tab pos="1143000" algn="l"/>
                <a:tab pos="1333500" algn="l"/>
                <a:tab pos="1714500" algn="l"/>
              </a:tabLst>
            </a:pPr>
            <a:r>
              <a:rPr lang="en-US" altLang="zh-CN" sz="2800" dirty="0">
                <a:solidFill>
                  <a:srgbClr val="0000FF"/>
                </a:solidFill>
              </a:rPr>
              <a:t>         </a:t>
            </a:r>
            <a:r>
              <a:rPr lang="en-US" altLang="zh-CN" sz="2800" dirty="0"/>
              <a:t> ;</a:t>
            </a:r>
          </a:p>
          <a:p>
            <a:pPr lvl="1">
              <a:spcBef>
                <a:spcPts val="600"/>
              </a:spcBef>
              <a:buNone/>
              <a:tabLst>
                <a:tab pos="1143000" algn="l"/>
                <a:tab pos="1333500" algn="l"/>
                <a:tab pos="1714500" algn="l"/>
              </a:tabLst>
            </a:pPr>
            <a:r>
              <a:rPr lang="en-US" altLang="zh-CN" sz="2800" dirty="0"/>
              <a:t>      critical section</a:t>
            </a:r>
          </a:p>
          <a:p>
            <a:pPr lvl="1">
              <a:spcBef>
                <a:spcPts val="600"/>
              </a:spcBef>
              <a:buNone/>
              <a:tabLst>
                <a:tab pos="1143000" algn="l"/>
                <a:tab pos="1333500" algn="l"/>
                <a:tab pos="1714500" algn="l"/>
              </a:tabLst>
            </a:pPr>
            <a:r>
              <a:rPr lang="en-US" altLang="zh-CN" sz="2800" dirty="0">
                <a:solidFill>
                  <a:srgbClr val="0000FF"/>
                </a:solidFill>
              </a:rPr>
              <a:t>      lock = FALSE</a:t>
            </a:r>
            <a:r>
              <a:rPr lang="en-US" altLang="zh-CN" sz="2800" dirty="0"/>
              <a:t>;</a:t>
            </a:r>
          </a:p>
          <a:p>
            <a:pPr lvl="1">
              <a:spcBef>
                <a:spcPts val="600"/>
              </a:spcBef>
              <a:buNone/>
              <a:tabLst>
                <a:tab pos="1143000" algn="l"/>
                <a:tab pos="1333500" algn="l"/>
                <a:tab pos="1714500" algn="l"/>
              </a:tabLst>
            </a:pPr>
            <a:r>
              <a:rPr lang="en-US" altLang="zh-CN" sz="2800" dirty="0"/>
              <a:t>      remainder section</a:t>
            </a:r>
          </a:p>
          <a:p>
            <a:pPr lvl="1">
              <a:spcBef>
                <a:spcPts val="600"/>
              </a:spcBef>
              <a:buNone/>
              <a:tabLst>
                <a:tab pos="1143000" algn="l"/>
                <a:tab pos="1333500" algn="l"/>
                <a:tab pos="1714500" algn="l"/>
              </a:tabLst>
            </a:pPr>
            <a:r>
              <a:rPr lang="en-US" altLang="zh-CN" sz="2800" dirty="0"/>
              <a:t>}</a:t>
            </a:r>
            <a:endParaRPr lang="en-US" altLang="zh-CN" dirty="0"/>
          </a:p>
        </p:txBody>
      </p:sp>
      <p:sp>
        <p:nvSpPr>
          <p:cNvPr id="8" name="灯片编号占位符 3"/>
          <p:cNvSpPr>
            <a:spLocks noGrp="1"/>
          </p:cNvSpPr>
          <p:nvPr>
            <p:ph type="sldNum" sz="quarter" idx="10"/>
          </p:nvPr>
        </p:nvSpPr>
        <p:spPr/>
        <p:txBody>
          <a:bodyPr/>
          <a:lstStyle/>
          <a:p>
            <a:fld id="{6A8BEB23-CB64-4510-BED9-2DF1163B45EF}" type="slidenum">
              <a:rPr lang="en-US" altLang="zh-CN"/>
              <a:pPr/>
              <a:t>24</a:t>
            </a:fld>
            <a:endParaRPr lang="en-US" altLang="zh-CN"/>
          </a:p>
        </p:txBody>
      </p:sp>
      <p:sp>
        <p:nvSpPr>
          <p:cNvPr id="10" name="Text Box 7"/>
          <p:cNvSpPr txBox="1">
            <a:spLocks noChangeArrowheads="1"/>
          </p:cNvSpPr>
          <p:nvPr/>
        </p:nvSpPr>
        <p:spPr bwMode="auto">
          <a:xfrm>
            <a:off x="8976319" y="1081501"/>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11" name="Text Box 8"/>
          <p:cNvSpPr txBox="1">
            <a:spLocks noChangeArrowheads="1"/>
          </p:cNvSpPr>
          <p:nvPr/>
        </p:nvSpPr>
        <p:spPr bwMode="auto">
          <a:xfrm>
            <a:off x="11503736" y="10815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12" name="Text Box 9"/>
          <p:cNvSpPr txBox="1">
            <a:spLocks noChangeArrowheads="1"/>
          </p:cNvSpPr>
          <p:nvPr/>
        </p:nvSpPr>
        <p:spPr bwMode="auto">
          <a:xfrm>
            <a:off x="11529136" y="1478376"/>
            <a:ext cx="352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13" name="Text Box 10"/>
          <p:cNvSpPr txBox="1">
            <a:spLocks noChangeArrowheads="1"/>
          </p:cNvSpPr>
          <p:nvPr/>
        </p:nvSpPr>
        <p:spPr bwMode="auto">
          <a:xfrm>
            <a:off x="11529137" y="1846675"/>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X</a:t>
            </a:r>
          </a:p>
        </p:txBody>
      </p:sp>
      <p:sp>
        <p:nvSpPr>
          <p:cNvPr id="14" name="圆角矩形 13"/>
          <p:cNvSpPr/>
          <p:nvPr/>
        </p:nvSpPr>
        <p:spPr bwMode="auto">
          <a:xfrm>
            <a:off x="8976319" y="2974590"/>
            <a:ext cx="2520000" cy="450050"/>
          </a:xfrm>
          <a:prstGeom prst="roundRect">
            <a:avLst/>
          </a:prstGeom>
          <a:solidFill>
            <a:srgbClr val="64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原因：无序竞争！</a:t>
            </a:r>
          </a:p>
        </p:txBody>
      </p:sp>
      <p:pic>
        <p:nvPicPr>
          <p:cNvPr id="2" name="Picture 2">
            <a:extLst>
              <a:ext uri="{FF2B5EF4-FFF2-40B4-BE49-F238E27FC236}">
                <a16:creationId xmlns:a16="http://schemas.microsoft.com/office/drawing/2014/main" id="{56483B49-F6F2-2576-F2B4-A3F8889BB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567" y="4372749"/>
            <a:ext cx="3886083" cy="1922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图片 26">
            <a:extLst>
              <a:ext uri="{FF2B5EF4-FFF2-40B4-BE49-F238E27FC236}">
                <a16:creationId xmlns:a16="http://schemas.microsoft.com/office/drawing/2014/main" id="{58AB8B7B-D184-1393-CEE1-F2DE30301B9A}"/>
              </a:ext>
            </a:extLst>
          </p:cNvPr>
          <p:cNvPicPr>
            <a:picLocks noChangeAspect="1"/>
          </p:cNvPicPr>
          <p:nvPr/>
        </p:nvPicPr>
        <p:blipFill>
          <a:blip r:embed="rId4"/>
          <a:stretch>
            <a:fillRect/>
          </a:stretch>
        </p:blipFill>
        <p:spPr>
          <a:xfrm>
            <a:off x="6050995" y="1538700"/>
            <a:ext cx="1440000" cy="1288716"/>
          </a:xfrm>
          <a:prstGeom prst="rect">
            <a:avLst/>
          </a:prstGeom>
        </p:spPr>
      </p:pic>
      <p:pic>
        <p:nvPicPr>
          <p:cNvPr id="29" name="图片 28">
            <a:extLst>
              <a:ext uri="{FF2B5EF4-FFF2-40B4-BE49-F238E27FC236}">
                <a16:creationId xmlns:a16="http://schemas.microsoft.com/office/drawing/2014/main" id="{30093E35-A662-E64F-48E9-E2997197041A}"/>
              </a:ext>
            </a:extLst>
          </p:cNvPr>
          <p:cNvPicPr>
            <a:picLocks noChangeAspect="1"/>
          </p:cNvPicPr>
          <p:nvPr/>
        </p:nvPicPr>
        <p:blipFill>
          <a:blip r:embed="rId5"/>
          <a:stretch>
            <a:fillRect/>
          </a:stretch>
        </p:blipFill>
        <p:spPr>
          <a:xfrm>
            <a:off x="6050995" y="3155973"/>
            <a:ext cx="1440000" cy="1173127"/>
          </a:xfrm>
          <a:prstGeom prst="rect">
            <a:avLst/>
          </a:prstGeom>
        </p:spPr>
      </p:pic>
    </p:spTree>
    <p:extLst>
      <p:ext uri="{BB962C8B-B14F-4D97-AF65-F5344CB8AC3E}">
        <p14:creationId xmlns:p14="http://schemas.microsoft.com/office/powerpoint/2010/main" val="137802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zh-CN" dirty="0"/>
              <a:t>Solution using Swap()</a:t>
            </a:r>
          </a:p>
        </p:txBody>
      </p:sp>
      <p:sp>
        <p:nvSpPr>
          <p:cNvPr id="231427" name="Rectangle 3"/>
          <p:cNvSpPr>
            <a:spLocks noGrp="1" noChangeArrowheads="1"/>
          </p:cNvSpPr>
          <p:nvPr>
            <p:ph idx="1"/>
          </p:nvPr>
        </p:nvSpPr>
        <p:spPr>
          <a:noFill/>
        </p:spPr>
        <p:txBody>
          <a:bodyPr/>
          <a:lstStyle/>
          <a:p>
            <a:pPr>
              <a:spcBef>
                <a:spcPts val="600"/>
              </a:spcBef>
              <a:tabLst>
                <a:tab pos="1143000" algn="l"/>
                <a:tab pos="1333500" algn="l"/>
                <a:tab pos="1714500" algn="l"/>
              </a:tabLst>
            </a:pPr>
            <a:r>
              <a:rPr lang="en-US" altLang="zh-CN" dirty="0"/>
              <a:t>Shared data:</a:t>
            </a:r>
          </a:p>
          <a:p>
            <a:pPr marL="0" indent="0">
              <a:spcBef>
                <a:spcPts val="600"/>
              </a:spcBef>
              <a:buNone/>
              <a:tabLst>
                <a:tab pos="1143000" algn="l"/>
                <a:tab pos="1333500" algn="l"/>
                <a:tab pos="1714500" algn="l"/>
              </a:tabLst>
            </a:pPr>
            <a:r>
              <a:rPr lang="en-US" altLang="zh-CN" dirty="0"/>
              <a:t>      boolean lock = </a:t>
            </a:r>
            <a:r>
              <a:rPr lang="en-US" altLang="zh-CN" cap="all" dirty="0"/>
              <a:t>false</a:t>
            </a:r>
            <a:r>
              <a:rPr lang="en-US" altLang="zh-CN" dirty="0"/>
              <a:t>;</a:t>
            </a:r>
          </a:p>
          <a:p>
            <a:pPr>
              <a:lnSpc>
                <a:spcPct val="90000"/>
              </a:lnSpc>
              <a:spcBef>
                <a:spcPts val="600"/>
              </a:spcBef>
              <a:tabLst>
                <a:tab pos="1433513" algn="l"/>
                <a:tab pos="1714500" algn="l"/>
                <a:tab pos="2058988" algn="l"/>
              </a:tabLst>
            </a:pPr>
            <a:r>
              <a:rPr lang="en-US" altLang="zh-CN" dirty="0"/>
              <a:t>Process </a:t>
            </a:r>
            <a:r>
              <a:rPr lang="en-US" altLang="zh-CN" i="1" dirty="0"/>
              <a:t>P</a:t>
            </a:r>
            <a:r>
              <a:rPr lang="en-US" altLang="zh-CN" i="1" baseline="-25000" dirty="0"/>
              <a:t>i</a:t>
            </a:r>
            <a:endParaRPr lang="en-US" altLang="zh-CN" dirty="0"/>
          </a:p>
          <a:p>
            <a:pPr lvl="1">
              <a:lnSpc>
                <a:spcPct val="90000"/>
              </a:lnSpc>
              <a:spcBef>
                <a:spcPts val="600"/>
              </a:spcBef>
              <a:buNone/>
              <a:tabLst>
                <a:tab pos="1433513" algn="l"/>
                <a:tab pos="1714500" algn="l"/>
                <a:tab pos="2058988" algn="l"/>
              </a:tabLst>
            </a:pPr>
            <a:r>
              <a:rPr lang="en-US" altLang="zh-CN" sz="2800" dirty="0"/>
              <a:t>while(TRUE)</a:t>
            </a:r>
            <a:r>
              <a:rPr lang="en-US" altLang="zh-CN" dirty="0"/>
              <a:t> </a:t>
            </a:r>
            <a:r>
              <a:rPr lang="en-US" altLang="zh-CN" sz="2800" dirty="0"/>
              <a:t>{</a:t>
            </a:r>
          </a:p>
          <a:p>
            <a:pPr lvl="1">
              <a:lnSpc>
                <a:spcPct val="90000"/>
              </a:lnSpc>
              <a:spcBef>
                <a:spcPts val="600"/>
              </a:spcBef>
              <a:buNone/>
              <a:tabLst>
                <a:tab pos="1433513" algn="l"/>
                <a:tab pos="1714500" algn="l"/>
                <a:tab pos="2058988" algn="l"/>
              </a:tabLst>
            </a:pPr>
            <a:r>
              <a:rPr lang="en-US" altLang="zh-CN" sz="2800" dirty="0"/>
              <a:t>      </a:t>
            </a:r>
            <a:r>
              <a:rPr lang="en-US" altLang="zh-CN" sz="2800" dirty="0">
                <a:solidFill>
                  <a:srgbClr val="0000FF"/>
                </a:solidFill>
              </a:rPr>
              <a:t>key = </a:t>
            </a:r>
            <a:r>
              <a:rPr lang="en-US" altLang="zh-CN" sz="2800" cap="all" dirty="0">
                <a:solidFill>
                  <a:srgbClr val="0000FF"/>
                </a:solidFill>
              </a:rPr>
              <a:t>true</a:t>
            </a:r>
            <a:r>
              <a:rPr lang="en-US" altLang="zh-CN" sz="2800" dirty="0">
                <a:solidFill>
                  <a:srgbClr val="0000FF"/>
                </a:solidFill>
              </a:rPr>
              <a:t>;</a:t>
            </a:r>
          </a:p>
          <a:p>
            <a:pPr lvl="1">
              <a:lnSpc>
                <a:spcPct val="90000"/>
              </a:lnSpc>
              <a:spcBef>
                <a:spcPts val="600"/>
              </a:spcBef>
              <a:buNone/>
              <a:tabLst>
                <a:tab pos="1433513" algn="l"/>
                <a:tab pos="1714500" algn="l"/>
                <a:tab pos="2058988" algn="l"/>
              </a:tabLst>
            </a:pPr>
            <a:r>
              <a:rPr lang="en-US" altLang="zh-CN" sz="2800" dirty="0">
                <a:solidFill>
                  <a:srgbClr val="0000FF"/>
                </a:solidFill>
              </a:rPr>
              <a:t>      while (key == TRUE) </a:t>
            </a:r>
          </a:p>
          <a:p>
            <a:pPr lvl="1">
              <a:lnSpc>
                <a:spcPct val="90000"/>
              </a:lnSpc>
              <a:spcBef>
                <a:spcPts val="600"/>
              </a:spcBef>
              <a:buNone/>
              <a:tabLst>
                <a:tab pos="1433513" algn="l"/>
                <a:tab pos="1714500" algn="l"/>
                <a:tab pos="2058988" algn="l"/>
              </a:tabLst>
            </a:pPr>
            <a:r>
              <a:rPr lang="en-US" altLang="zh-CN" sz="2800" dirty="0">
                <a:solidFill>
                  <a:srgbClr val="0000FF"/>
                </a:solidFill>
              </a:rPr>
              <a:t>           Swap (&amp;lock, &amp;key);</a:t>
            </a:r>
            <a:endParaRPr lang="en-US" altLang="zh-CN" sz="2800" dirty="0"/>
          </a:p>
          <a:p>
            <a:pPr lvl="1">
              <a:lnSpc>
                <a:spcPct val="90000"/>
              </a:lnSpc>
              <a:spcBef>
                <a:spcPts val="600"/>
              </a:spcBef>
              <a:buNone/>
              <a:tabLst>
                <a:tab pos="1433513" algn="l"/>
                <a:tab pos="1714500" algn="l"/>
                <a:tab pos="2058988" algn="l"/>
              </a:tabLst>
            </a:pPr>
            <a:r>
              <a:rPr lang="en-US" altLang="zh-CN" sz="2800" dirty="0"/>
              <a:t>      critical section</a:t>
            </a:r>
          </a:p>
          <a:p>
            <a:pPr lvl="1">
              <a:lnSpc>
                <a:spcPct val="90000"/>
              </a:lnSpc>
              <a:spcBef>
                <a:spcPts val="600"/>
              </a:spcBef>
              <a:buNone/>
              <a:tabLst>
                <a:tab pos="1433513" algn="l"/>
                <a:tab pos="1714500" algn="l"/>
                <a:tab pos="2058988" algn="l"/>
              </a:tabLst>
            </a:pPr>
            <a:r>
              <a:rPr lang="en-US" altLang="zh-CN" sz="2800" dirty="0"/>
              <a:t>      </a:t>
            </a:r>
            <a:r>
              <a:rPr lang="en-US" altLang="zh-CN" sz="2800" dirty="0">
                <a:solidFill>
                  <a:srgbClr val="0000FF"/>
                </a:solidFill>
              </a:rPr>
              <a:t>lock = FALSE</a:t>
            </a:r>
            <a:r>
              <a:rPr lang="en-US" altLang="zh-CN" sz="2800" dirty="0"/>
              <a:t>;</a:t>
            </a:r>
          </a:p>
          <a:p>
            <a:pPr lvl="1">
              <a:lnSpc>
                <a:spcPct val="90000"/>
              </a:lnSpc>
              <a:spcBef>
                <a:spcPts val="600"/>
              </a:spcBef>
              <a:buNone/>
              <a:tabLst>
                <a:tab pos="1433513" algn="l"/>
                <a:tab pos="1714500" algn="l"/>
                <a:tab pos="2058988" algn="l"/>
              </a:tabLst>
            </a:pPr>
            <a:r>
              <a:rPr lang="en-US" altLang="zh-CN" sz="2800" dirty="0"/>
              <a:t>      remainder section</a:t>
            </a:r>
          </a:p>
          <a:p>
            <a:pPr lvl="1">
              <a:lnSpc>
                <a:spcPct val="90000"/>
              </a:lnSpc>
              <a:spcBef>
                <a:spcPts val="600"/>
              </a:spcBef>
              <a:buNone/>
              <a:tabLst>
                <a:tab pos="1433513" algn="l"/>
                <a:tab pos="1714500" algn="l"/>
                <a:tab pos="2058988" algn="l"/>
              </a:tabLst>
            </a:pPr>
            <a:r>
              <a:rPr lang="en-US" altLang="zh-CN" sz="2800" dirty="0"/>
              <a:t>}</a:t>
            </a:r>
            <a:endParaRPr lang="en-US" altLang="zh-CN" dirty="0"/>
          </a:p>
        </p:txBody>
      </p:sp>
      <p:sp>
        <p:nvSpPr>
          <p:cNvPr id="8" name="灯片编号占位符 3"/>
          <p:cNvSpPr>
            <a:spLocks noGrp="1"/>
          </p:cNvSpPr>
          <p:nvPr>
            <p:ph type="sldNum" sz="quarter" idx="10"/>
          </p:nvPr>
        </p:nvSpPr>
        <p:spPr/>
        <p:txBody>
          <a:bodyPr/>
          <a:lstStyle/>
          <a:p>
            <a:fld id="{98198240-C810-4596-9C06-BF0A3E5AEFBE}" type="slidenum">
              <a:rPr lang="en-US" altLang="zh-CN"/>
              <a:pPr/>
              <a:t>25</a:t>
            </a:fld>
            <a:endParaRPr lang="en-US" altLang="zh-CN"/>
          </a:p>
        </p:txBody>
      </p:sp>
      <p:sp>
        <p:nvSpPr>
          <p:cNvPr id="17" name="Text Box 7"/>
          <p:cNvSpPr txBox="1">
            <a:spLocks noChangeArrowheads="1"/>
          </p:cNvSpPr>
          <p:nvPr/>
        </p:nvSpPr>
        <p:spPr bwMode="auto">
          <a:xfrm>
            <a:off x="8976319" y="1081501"/>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18" name="Text Box 8"/>
          <p:cNvSpPr txBox="1">
            <a:spLocks noChangeArrowheads="1"/>
          </p:cNvSpPr>
          <p:nvPr/>
        </p:nvSpPr>
        <p:spPr bwMode="auto">
          <a:xfrm>
            <a:off x="11503736" y="10815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19" name="Text Box 9"/>
          <p:cNvSpPr txBox="1">
            <a:spLocks noChangeArrowheads="1"/>
          </p:cNvSpPr>
          <p:nvPr/>
        </p:nvSpPr>
        <p:spPr bwMode="auto">
          <a:xfrm>
            <a:off x="11529136" y="1478376"/>
            <a:ext cx="352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20" name="Text Box 10"/>
          <p:cNvSpPr txBox="1">
            <a:spLocks noChangeArrowheads="1"/>
          </p:cNvSpPr>
          <p:nvPr/>
        </p:nvSpPr>
        <p:spPr bwMode="auto">
          <a:xfrm>
            <a:off x="11529137" y="1846675"/>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FF0000"/>
                </a:solidFill>
                <a:latin typeface="Verdana" pitchFamily="34" charset="0"/>
                <a:sym typeface="Symbol" pitchFamily="18" charset="2"/>
              </a:rPr>
              <a:t>X</a:t>
            </a:r>
          </a:p>
        </p:txBody>
      </p:sp>
      <p:sp>
        <p:nvSpPr>
          <p:cNvPr id="21" name="圆角矩形 20"/>
          <p:cNvSpPr/>
          <p:nvPr/>
        </p:nvSpPr>
        <p:spPr bwMode="auto">
          <a:xfrm>
            <a:off x="8976319" y="2978950"/>
            <a:ext cx="2520000" cy="450050"/>
          </a:xfrm>
          <a:prstGeom prst="roundRect">
            <a:avLst/>
          </a:prstGeom>
          <a:solidFill>
            <a:srgbClr val="64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原因：无序竞争！</a:t>
            </a:r>
          </a:p>
        </p:txBody>
      </p:sp>
    </p:spTree>
    <p:extLst>
      <p:ext uri="{BB962C8B-B14F-4D97-AF65-F5344CB8AC3E}">
        <p14:creationId xmlns:p14="http://schemas.microsoft.com/office/powerpoint/2010/main" val="250905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Mutual Exclusion Machine Instructions</a:t>
            </a:r>
          </a:p>
        </p:txBody>
      </p:sp>
      <p:sp>
        <p:nvSpPr>
          <p:cNvPr id="235523" name="Rectangle 3"/>
          <p:cNvSpPr>
            <a:spLocks noGrp="1" noChangeArrowheads="1"/>
          </p:cNvSpPr>
          <p:nvPr>
            <p:ph idx="1"/>
          </p:nvPr>
        </p:nvSpPr>
        <p:spPr/>
        <p:txBody>
          <a:bodyPr>
            <a:normAutofit/>
          </a:bodyPr>
          <a:lstStyle/>
          <a:p>
            <a:pPr>
              <a:spcBef>
                <a:spcPts val="300"/>
              </a:spcBef>
            </a:pPr>
            <a:r>
              <a:rPr lang="en-US" altLang="zh-CN" dirty="0"/>
              <a:t>Advantages</a:t>
            </a:r>
          </a:p>
          <a:p>
            <a:pPr lvl="1">
              <a:spcBef>
                <a:spcPts val="300"/>
              </a:spcBef>
            </a:pPr>
            <a:r>
              <a:rPr lang="en-US" altLang="zh-CN" dirty="0"/>
              <a:t>Applicable to any number of processes on either a single processor or multiple processors sharing main memory.</a:t>
            </a:r>
          </a:p>
          <a:p>
            <a:pPr lvl="1">
              <a:spcBef>
                <a:spcPts val="300"/>
              </a:spcBef>
            </a:pPr>
            <a:r>
              <a:rPr lang="en-US" altLang="zh-CN" dirty="0"/>
              <a:t>Simple,  easy to verify.</a:t>
            </a:r>
          </a:p>
          <a:p>
            <a:pPr lvl="1">
              <a:spcBef>
                <a:spcPts val="300"/>
              </a:spcBef>
            </a:pPr>
            <a:r>
              <a:rPr lang="en-US" altLang="zh-CN" dirty="0"/>
              <a:t>Can be used to support multiple critical sections.</a:t>
            </a:r>
          </a:p>
          <a:p>
            <a:pPr>
              <a:spcBef>
                <a:spcPts val="300"/>
              </a:spcBef>
            </a:pPr>
            <a:r>
              <a:rPr lang="en-US" altLang="zh-CN" dirty="0"/>
              <a:t>Disadvantages</a:t>
            </a:r>
          </a:p>
          <a:p>
            <a:pPr lvl="1">
              <a:spcBef>
                <a:spcPts val="300"/>
              </a:spcBef>
            </a:pPr>
            <a:r>
              <a:rPr lang="en-US" altLang="zh-CN" dirty="0">
                <a:solidFill>
                  <a:srgbClr val="0000FF"/>
                </a:solidFill>
              </a:rPr>
              <a:t>Busy-waiting</a:t>
            </a:r>
            <a:r>
              <a:rPr lang="en-US" altLang="zh-CN" dirty="0"/>
              <a:t> consumes processor time.</a:t>
            </a:r>
          </a:p>
          <a:p>
            <a:pPr lvl="1">
              <a:spcBef>
                <a:spcPts val="300"/>
              </a:spcBef>
            </a:pPr>
            <a:r>
              <a:rPr lang="en-US" altLang="zh-CN" dirty="0">
                <a:solidFill>
                  <a:srgbClr val="0000FF"/>
                </a:solidFill>
              </a:rPr>
              <a:t>Starvation</a:t>
            </a:r>
            <a:r>
              <a:rPr lang="en-US" altLang="zh-CN" dirty="0"/>
              <a:t> is possible when a process leaves a critical section and more than one process is waiting.  </a:t>
            </a:r>
          </a:p>
          <a:p>
            <a:pPr lvl="1">
              <a:spcBef>
                <a:spcPts val="300"/>
              </a:spcBef>
            </a:pPr>
            <a:r>
              <a:rPr lang="en-US" altLang="zh-CN" dirty="0">
                <a:solidFill>
                  <a:srgbClr val="0000FF"/>
                </a:solidFill>
              </a:rPr>
              <a:t>Deadlock</a:t>
            </a:r>
          </a:p>
          <a:p>
            <a:pPr lvl="2">
              <a:spcBef>
                <a:spcPts val="300"/>
              </a:spcBef>
            </a:pPr>
            <a:r>
              <a:rPr lang="en-US" altLang="zh-CN" sz="2400" dirty="0"/>
              <a:t>If a low priority process has the critical region and a higher priority process needs, the higher priority process will obtain the processor to wait for the critical region.</a:t>
            </a:r>
          </a:p>
        </p:txBody>
      </p:sp>
      <p:sp>
        <p:nvSpPr>
          <p:cNvPr id="4" name="灯片编号占位符 3"/>
          <p:cNvSpPr>
            <a:spLocks noGrp="1"/>
          </p:cNvSpPr>
          <p:nvPr>
            <p:ph type="sldNum" sz="quarter" idx="10"/>
          </p:nvPr>
        </p:nvSpPr>
        <p:spPr/>
        <p:txBody>
          <a:bodyPr/>
          <a:lstStyle/>
          <a:p>
            <a:fld id="{0E742A8F-71FC-441F-B597-3D5A71CFDA7D}" type="slidenum">
              <a:rPr lang="en-US" altLang="zh-CN"/>
              <a:pPr/>
              <a:t>26</a:t>
            </a:fld>
            <a:endParaRPr lang="en-US" altLang="zh-CN"/>
          </a:p>
        </p:txBody>
      </p:sp>
      <p:pic>
        <p:nvPicPr>
          <p:cNvPr id="3" name="图片 2">
            <a:extLst>
              <a:ext uri="{FF2B5EF4-FFF2-40B4-BE49-F238E27FC236}">
                <a16:creationId xmlns:a16="http://schemas.microsoft.com/office/drawing/2014/main" id="{CC0D242C-FDDE-3127-2D5F-BE197768060A}"/>
              </a:ext>
            </a:extLst>
          </p:cNvPr>
          <p:cNvPicPr>
            <a:picLocks noChangeAspect="1"/>
          </p:cNvPicPr>
          <p:nvPr/>
        </p:nvPicPr>
        <p:blipFill>
          <a:blip r:embed="rId3"/>
          <a:stretch>
            <a:fillRect/>
          </a:stretch>
        </p:blipFill>
        <p:spPr>
          <a:xfrm>
            <a:off x="8390476" y="3040378"/>
            <a:ext cx="3441524" cy="777243"/>
          </a:xfrm>
          <a:prstGeom prst="rect">
            <a:avLst/>
          </a:prstGeom>
          <a:ln w="19050">
            <a:solidFill>
              <a:schemeClr val="tx1"/>
            </a:solidFill>
          </a:ln>
        </p:spPr>
      </p:pic>
      <p:cxnSp>
        <p:nvCxnSpPr>
          <p:cNvPr id="6" name="直接连接符 5">
            <a:extLst>
              <a:ext uri="{FF2B5EF4-FFF2-40B4-BE49-F238E27FC236}">
                <a16:creationId xmlns:a16="http://schemas.microsoft.com/office/drawing/2014/main" id="{01F8DC16-7835-B219-F819-E709529A8A64}"/>
              </a:ext>
            </a:extLst>
          </p:cNvPr>
          <p:cNvCxnSpPr>
            <a:stCxn id="3" idx="1"/>
          </p:cNvCxnSpPr>
          <p:nvPr/>
        </p:nvCxnSpPr>
        <p:spPr bwMode="auto">
          <a:xfrm flipH="1">
            <a:off x="6591055" y="3429000"/>
            <a:ext cx="1799421" cy="315035"/>
          </a:xfrm>
          <a:prstGeom prst="line">
            <a:avLst/>
          </a:prstGeom>
          <a:ln w="19050">
            <a:solidFill>
              <a:schemeClr val="tx1"/>
            </a:solidFill>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left)">
                                      <p:cBhvr>
                                        <p:cTn id="7" dur="500"/>
                                        <p:tgtEl>
                                          <p:spTgt spid="2355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5523">
                                            <p:txEl>
                                              <p:pRg st="1" end="1"/>
                                            </p:txEl>
                                          </p:spTgt>
                                        </p:tgtEl>
                                        <p:attrNameLst>
                                          <p:attrName>style.visibility</p:attrName>
                                        </p:attrNameLst>
                                      </p:cBhvr>
                                      <p:to>
                                        <p:strVal val="visible"/>
                                      </p:to>
                                    </p:set>
                                    <p:animEffect transition="in" filter="wipe(left)">
                                      <p:cBhvr>
                                        <p:cTn id="10" dur="500"/>
                                        <p:tgtEl>
                                          <p:spTgt spid="2355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5523">
                                            <p:txEl>
                                              <p:pRg st="2" end="2"/>
                                            </p:txEl>
                                          </p:spTgt>
                                        </p:tgtEl>
                                        <p:attrNameLst>
                                          <p:attrName>style.visibility</p:attrName>
                                        </p:attrNameLst>
                                      </p:cBhvr>
                                      <p:to>
                                        <p:strVal val="visible"/>
                                      </p:to>
                                    </p:set>
                                    <p:animEffect transition="in" filter="wipe(left)">
                                      <p:cBhvr>
                                        <p:cTn id="13" dur="500"/>
                                        <p:tgtEl>
                                          <p:spTgt spid="23552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5523">
                                            <p:txEl>
                                              <p:pRg st="3" end="3"/>
                                            </p:txEl>
                                          </p:spTgt>
                                        </p:tgtEl>
                                        <p:attrNameLst>
                                          <p:attrName>style.visibility</p:attrName>
                                        </p:attrNameLst>
                                      </p:cBhvr>
                                      <p:to>
                                        <p:strVal val="visible"/>
                                      </p:to>
                                    </p:set>
                                    <p:animEffect transition="in" filter="wipe(left)">
                                      <p:cBhvr>
                                        <p:cTn id="16" dur="500"/>
                                        <p:tgtEl>
                                          <p:spTgt spid="23552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5523">
                                            <p:txEl>
                                              <p:pRg st="4" end="4"/>
                                            </p:txEl>
                                          </p:spTgt>
                                        </p:tgtEl>
                                        <p:attrNameLst>
                                          <p:attrName>style.visibility</p:attrName>
                                        </p:attrNameLst>
                                      </p:cBhvr>
                                      <p:to>
                                        <p:strVal val="visible"/>
                                      </p:to>
                                    </p:set>
                                    <p:animEffect transition="in" filter="wipe(left)">
                                      <p:cBhvr>
                                        <p:cTn id="21" dur="500"/>
                                        <p:tgtEl>
                                          <p:spTgt spid="23552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523">
                                            <p:txEl>
                                              <p:pRg st="5" end="5"/>
                                            </p:txEl>
                                          </p:spTgt>
                                        </p:tgtEl>
                                        <p:attrNameLst>
                                          <p:attrName>style.visibility</p:attrName>
                                        </p:attrNameLst>
                                      </p:cBhvr>
                                      <p:to>
                                        <p:strVal val="visible"/>
                                      </p:to>
                                    </p:set>
                                    <p:animEffect transition="in" filter="wipe(left)">
                                      <p:cBhvr>
                                        <p:cTn id="24" dur="500"/>
                                        <p:tgtEl>
                                          <p:spTgt spid="23552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35523">
                                            <p:txEl>
                                              <p:pRg st="6" end="6"/>
                                            </p:txEl>
                                          </p:spTgt>
                                        </p:tgtEl>
                                        <p:attrNameLst>
                                          <p:attrName>style.visibility</p:attrName>
                                        </p:attrNameLst>
                                      </p:cBhvr>
                                      <p:to>
                                        <p:strVal val="visible"/>
                                      </p:to>
                                    </p:set>
                                    <p:animEffect transition="in" filter="wipe(left)">
                                      <p:cBhvr>
                                        <p:cTn id="38" dur="500"/>
                                        <p:tgtEl>
                                          <p:spTgt spid="23552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5523">
                                            <p:txEl>
                                              <p:pRg st="7" end="7"/>
                                            </p:txEl>
                                          </p:spTgt>
                                        </p:tgtEl>
                                        <p:attrNameLst>
                                          <p:attrName>style.visibility</p:attrName>
                                        </p:attrNameLst>
                                      </p:cBhvr>
                                      <p:to>
                                        <p:strVal val="visible"/>
                                      </p:to>
                                    </p:set>
                                    <p:animEffect transition="in" filter="wipe(left)">
                                      <p:cBhvr>
                                        <p:cTn id="43" dur="500"/>
                                        <p:tgtEl>
                                          <p:spTgt spid="235523">
                                            <p:txEl>
                                              <p:pRg st="7" end="7"/>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5523">
                                            <p:txEl>
                                              <p:pRg st="8" end="8"/>
                                            </p:txEl>
                                          </p:spTgt>
                                        </p:tgtEl>
                                        <p:attrNameLst>
                                          <p:attrName>style.visibility</p:attrName>
                                        </p:attrNameLst>
                                      </p:cBhvr>
                                      <p:to>
                                        <p:strVal val="visible"/>
                                      </p:to>
                                    </p:set>
                                    <p:animEffect transition="in" filter="wipe(left)">
                                      <p:cBhvr>
                                        <p:cTn id="46"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010435" y="2735790"/>
            <a:ext cx="7561262" cy="115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3"/>
          <p:cNvSpPr>
            <a:spLocks noChangeArrowheads="1"/>
          </p:cNvSpPr>
          <p:nvPr/>
        </p:nvSpPr>
        <p:spPr bwMode="auto">
          <a:xfrm>
            <a:off x="965008" y="4220995"/>
            <a:ext cx="7561262" cy="151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p:txBody>
          <a:bodyPr/>
          <a:lstStyle/>
          <a:p>
            <a:r>
              <a:rPr lang="en-US" altLang="zh-CN" dirty="0"/>
              <a:t>Revised Solution Using </a:t>
            </a:r>
            <a:r>
              <a:rPr lang="en-US" altLang="zh-CN" dirty="0" err="1"/>
              <a:t>TestAndSet</a:t>
            </a:r>
            <a:r>
              <a:rPr lang="en-US" altLang="zh-CN" dirty="0"/>
              <a:t>()</a:t>
            </a:r>
            <a:endParaRPr lang="zh-CN" altLang="en-US" dirty="0"/>
          </a:p>
        </p:txBody>
      </p:sp>
      <p:sp>
        <p:nvSpPr>
          <p:cNvPr id="3" name="内容占位符 2"/>
          <p:cNvSpPr>
            <a:spLocks noGrp="1"/>
          </p:cNvSpPr>
          <p:nvPr>
            <p:ph idx="1"/>
          </p:nvPr>
        </p:nvSpPr>
        <p:spPr>
          <a:xfrm>
            <a:off x="360000" y="863715"/>
            <a:ext cx="11556000" cy="5652000"/>
          </a:xfrm>
        </p:spPr>
        <p:txBody>
          <a:bodyPr>
            <a:normAutofit fontScale="92500" lnSpcReduction="10000"/>
          </a:bodyPr>
          <a:lstStyle/>
          <a:p>
            <a:pPr>
              <a:lnSpc>
                <a:spcPct val="120000"/>
              </a:lnSpc>
              <a:spcBef>
                <a:spcPts val="0"/>
              </a:spcBef>
            </a:pPr>
            <a:r>
              <a:rPr lang="en-US" altLang="zh-CN" sz="2400" dirty="0"/>
              <a:t>Shared data (initialized to </a:t>
            </a:r>
            <a:r>
              <a:rPr lang="en-US" altLang="zh-CN" sz="2400" cap="all" dirty="0"/>
              <a:t>false</a:t>
            </a:r>
            <a:r>
              <a:rPr lang="en-US" altLang="zh-CN" sz="2400" dirty="0"/>
              <a:t>): </a:t>
            </a:r>
          </a:p>
          <a:p>
            <a:pPr marL="457200" lvl="1" indent="0">
              <a:lnSpc>
                <a:spcPct val="120000"/>
              </a:lnSpc>
              <a:spcBef>
                <a:spcPts val="0"/>
              </a:spcBef>
              <a:buNone/>
            </a:pPr>
            <a:r>
              <a:rPr lang="en-US" altLang="zh-CN" dirty="0"/>
              <a:t>	boolean lock;</a:t>
            </a:r>
          </a:p>
          <a:p>
            <a:pPr marL="457200" lvl="1" indent="0">
              <a:lnSpc>
                <a:spcPct val="120000"/>
              </a:lnSpc>
              <a:spcBef>
                <a:spcPts val="0"/>
              </a:spcBef>
              <a:buNone/>
            </a:pPr>
            <a:r>
              <a:rPr lang="en-US" altLang="zh-CN" dirty="0"/>
              <a:t>	boolean waiting[n];</a:t>
            </a:r>
          </a:p>
          <a:p>
            <a:pPr>
              <a:lnSpc>
                <a:spcPct val="120000"/>
              </a:lnSpc>
              <a:spcBef>
                <a:spcPts val="0"/>
              </a:spcBef>
            </a:pPr>
            <a:r>
              <a:rPr lang="en-US" altLang="zh-CN" sz="2400" dirty="0"/>
              <a:t>Process </a:t>
            </a:r>
            <a:r>
              <a:rPr lang="en-US" altLang="zh-CN" sz="2400" i="1" dirty="0"/>
              <a:t>P</a:t>
            </a:r>
            <a:r>
              <a:rPr lang="en-US" altLang="zh-CN" sz="2400" i="1" baseline="-25000" dirty="0"/>
              <a:t>i</a:t>
            </a:r>
            <a:endParaRPr lang="en-US" altLang="zh-CN" sz="2400" dirty="0"/>
          </a:p>
          <a:p>
            <a:pPr marL="457200" lvl="1" indent="0">
              <a:lnSpc>
                <a:spcPct val="120000"/>
              </a:lnSpc>
              <a:spcBef>
                <a:spcPts val="0"/>
              </a:spcBef>
              <a:buNone/>
            </a:pPr>
            <a:r>
              <a:rPr lang="en-US" altLang="zh-CN" dirty="0"/>
              <a:t>while(TRUE) {</a:t>
            </a:r>
          </a:p>
          <a:p>
            <a:pPr marL="457200" lvl="1" indent="0">
              <a:lnSpc>
                <a:spcPct val="120000"/>
              </a:lnSpc>
              <a:spcBef>
                <a:spcPts val="0"/>
              </a:spcBef>
              <a:buNone/>
            </a:pPr>
            <a:r>
              <a:rPr lang="en-US" altLang="zh-CN" dirty="0">
                <a:solidFill>
                  <a:srgbClr val="0000FF"/>
                </a:solidFill>
              </a:rPr>
              <a:t>      waiting[</a:t>
            </a:r>
            <a:r>
              <a:rPr lang="en-US" altLang="zh-CN" dirty="0" err="1">
                <a:solidFill>
                  <a:srgbClr val="0000FF"/>
                </a:solidFill>
              </a:rPr>
              <a:t>i</a:t>
            </a:r>
            <a:r>
              <a:rPr lang="en-US" altLang="zh-CN" dirty="0">
                <a:solidFill>
                  <a:srgbClr val="0000FF"/>
                </a:solidFill>
              </a:rPr>
              <a:t>] = TRUE;   </a:t>
            </a:r>
            <a:r>
              <a:rPr lang="en-US" altLang="zh-CN" dirty="0"/>
              <a:t>     </a:t>
            </a:r>
            <a:r>
              <a:rPr lang="en-US" altLang="zh-CN" dirty="0">
                <a:solidFill>
                  <a:srgbClr val="0000FF"/>
                </a:solidFill>
              </a:rPr>
              <a:t>key = TRUE;</a:t>
            </a:r>
          </a:p>
          <a:p>
            <a:pPr marL="457200" lvl="1" indent="0">
              <a:lnSpc>
                <a:spcPct val="120000"/>
              </a:lnSpc>
              <a:spcBef>
                <a:spcPts val="0"/>
              </a:spcBef>
              <a:buNone/>
            </a:pPr>
            <a:r>
              <a:rPr lang="en-US" altLang="zh-CN" dirty="0">
                <a:solidFill>
                  <a:srgbClr val="0000FF"/>
                </a:solidFill>
              </a:rPr>
              <a:t>      while (waiting[</a:t>
            </a:r>
            <a:r>
              <a:rPr lang="en-US" altLang="zh-CN" dirty="0" err="1">
                <a:solidFill>
                  <a:srgbClr val="0000FF"/>
                </a:solidFill>
              </a:rPr>
              <a:t>i</a:t>
            </a:r>
            <a:r>
              <a:rPr lang="en-US" altLang="zh-CN" dirty="0">
                <a:solidFill>
                  <a:srgbClr val="0000FF"/>
                </a:solidFill>
              </a:rPr>
              <a:t>] &amp;&amp; key)    key = </a:t>
            </a:r>
            <a:r>
              <a:rPr lang="en-US" altLang="zh-CN" dirty="0" err="1">
                <a:solidFill>
                  <a:srgbClr val="0000FF"/>
                </a:solidFill>
              </a:rPr>
              <a:t>TestAndSet</a:t>
            </a:r>
            <a:r>
              <a:rPr lang="en-US" altLang="zh-CN" dirty="0">
                <a:solidFill>
                  <a:srgbClr val="0000FF"/>
                </a:solidFill>
              </a:rPr>
              <a:t>(&amp;lock);</a:t>
            </a:r>
          </a:p>
          <a:p>
            <a:pPr marL="457200" lvl="1" indent="0">
              <a:lnSpc>
                <a:spcPct val="120000"/>
              </a:lnSpc>
              <a:spcBef>
                <a:spcPts val="0"/>
              </a:spcBef>
              <a:buNone/>
            </a:pPr>
            <a:r>
              <a:rPr lang="en-US" altLang="zh-CN" dirty="0">
                <a:solidFill>
                  <a:srgbClr val="0000FF"/>
                </a:solidFill>
              </a:rPr>
              <a:t>      waiting[</a:t>
            </a:r>
            <a:r>
              <a:rPr lang="en-US" altLang="zh-CN" dirty="0" err="1">
                <a:solidFill>
                  <a:srgbClr val="0000FF"/>
                </a:solidFill>
              </a:rPr>
              <a:t>i</a:t>
            </a:r>
            <a:r>
              <a:rPr lang="en-US" altLang="zh-CN" dirty="0">
                <a:solidFill>
                  <a:srgbClr val="0000FF"/>
                </a:solidFill>
              </a:rPr>
              <a:t>] = FALSE;</a:t>
            </a:r>
            <a:endParaRPr lang="en-US" altLang="zh-CN" dirty="0"/>
          </a:p>
          <a:p>
            <a:pPr marL="457200" lvl="1" indent="0">
              <a:lnSpc>
                <a:spcPct val="120000"/>
              </a:lnSpc>
              <a:spcBef>
                <a:spcPts val="0"/>
              </a:spcBef>
              <a:buNone/>
            </a:pPr>
            <a:r>
              <a:rPr lang="en-US" altLang="zh-CN" dirty="0"/>
              <a:t>      critical section</a:t>
            </a:r>
          </a:p>
          <a:p>
            <a:pPr marL="457200" lvl="1" indent="0">
              <a:lnSpc>
                <a:spcPct val="120000"/>
              </a:lnSpc>
              <a:spcBef>
                <a:spcPts val="0"/>
              </a:spcBef>
              <a:buNone/>
            </a:pPr>
            <a:r>
              <a:rPr lang="en-US" altLang="zh-CN" dirty="0">
                <a:solidFill>
                  <a:srgbClr val="0000FF"/>
                </a:solidFill>
              </a:rPr>
              <a:t>      j = (i+1) % n;</a:t>
            </a:r>
          </a:p>
          <a:p>
            <a:pPr marL="457200" lvl="1" indent="0">
              <a:lnSpc>
                <a:spcPct val="120000"/>
              </a:lnSpc>
              <a:spcBef>
                <a:spcPts val="0"/>
              </a:spcBef>
              <a:buNone/>
            </a:pPr>
            <a:r>
              <a:rPr lang="en-US" altLang="zh-CN" dirty="0">
                <a:solidFill>
                  <a:srgbClr val="0000FF"/>
                </a:solidFill>
              </a:rPr>
              <a:t>      while (( j != </a:t>
            </a:r>
            <a:r>
              <a:rPr lang="en-US" altLang="zh-CN" dirty="0" err="1">
                <a:solidFill>
                  <a:srgbClr val="0000FF"/>
                </a:solidFill>
              </a:rPr>
              <a:t>i</a:t>
            </a:r>
            <a:r>
              <a:rPr lang="en-US" altLang="zh-CN" dirty="0">
                <a:solidFill>
                  <a:srgbClr val="0000FF"/>
                </a:solidFill>
              </a:rPr>
              <a:t>) &amp;&amp; !waiting[j])     j = (j+1) % n;</a:t>
            </a:r>
          </a:p>
          <a:p>
            <a:pPr marL="457200" lvl="1" indent="0">
              <a:lnSpc>
                <a:spcPct val="120000"/>
              </a:lnSpc>
              <a:spcBef>
                <a:spcPts val="0"/>
              </a:spcBef>
              <a:buNone/>
            </a:pPr>
            <a:r>
              <a:rPr lang="en-US" altLang="zh-CN" dirty="0">
                <a:solidFill>
                  <a:srgbClr val="0000FF"/>
                </a:solidFill>
              </a:rPr>
              <a:t>      if (j == </a:t>
            </a:r>
            <a:r>
              <a:rPr lang="en-US" altLang="zh-CN" dirty="0" err="1">
                <a:solidFill>
                  <a:srgbClr val="0000FF"/>
                </a:solidFill>
              </a:rPr>
              <a:t>i</a:t>
            </a:r>
            <a:r>
              <a:rPr lang="en-US" altLang="zh-CN" dirty="0">
                <a:solidFill>
                  <a:srgbClr val="0000FF"/>
                </a:solidFill>
              </a:rPr>
              <a:t>)   lock = FALSE;</a:t>
            </a:r>
          </a:p>
          <a:p>
            <a:pPr marL="457200" lvl="1" indent="0">
              <a:lnSpc>
                <a:spcPct val="120000"/>
              </a:lnSpc>
              <a:spcBef>
                <a:spcPts val="0"/>
              </a:spcBef>
              <a:buNone/>
            </a:pPr>
            <a:r>
              <a:rPr lang="en-US" altLang="zh-CN" dirty="0">
                <a:solidFill>
                  <a:srgbClr val="0000FF"/>
                </a:solidFill>
              </a:rPr>
              <a:t>      else    waiting[j] = FALSE;</a:t>
            </a:r>
            <a:endParaRPr lang="en-US" altLang="zh-CN" dirty="0"/>
          </a:p>
          <a:p>
            <a:pPr marL="457200" lvl="1" indent="0">
              <a:lnSpc>
                <a:spcPct val="120000"/>
              </a:lnSpc>
              <a:spcBef>
                <a:spcPts val="0"/>
              </a:spcBef>
              <a:buNone/>
            </a:pPr>
            <a:r>
              <a:rPr lang="en-US" altLang="zh-CN" dirty="0"/>
              <a:t>      remainder section</a:t>
            </a:r>
          </a:p>
          <a:p>
            <a:pPr marL="457200" lvl="1" indent="0">
              <a:lnSpc>
                <a:spcPct val="120000"/>
              </a:lnSpc>
              <a:spcBef>
                <a:spcPts val="0"/>
              </a:spcBef>
              <a:buNone/>
            </a:pPr>
            <a:r>
              <a:rPr lang="en-US" altLang="zh-CN" dirty="0"/>
              <a:t>}</a:t>
            </a:r>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27</a:t>
            </a:fld>
            <a:endParaRPr lang="en-US" altLang="zh-CN"/>
          </a:p>
        </p:txBody>
      </p:sp>
      <p:sp>
        <p:nvSpPr>
          <p:cNvPr id="12" name="圆角矩形 11"/>
          <p:cNvSpPr/>
          <p:nvPr/>
        </p:nvSpPr>
        <p:spPr bwMode="auto">
          <a:xfrm>
            <a:off x="8976963" y="4745850"/>
            <a:ext cx="1439517" cy="438345"/>
          </a:xfrm>
          <a:prstGeom prst="round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有序竞争</a:t>
            </a:r>
          </a:p>
        </p:txBody>
      </p:sp>
      <p:sp>
        <p:nvSpPr>
          <p:cNvPr id="17" name="Text Box 7"/>
          <p:cNvSpPr txBox="1">
            <a:spLocks noChangeArrowheads="1"/>
          </p:cNvSpPr>
          <p:nvPr/>
        </p:nvSpPr>
        <p:spPr bwMode="auto">
          <a:xfrm>
            <a:off x="8976320" y="1077035"/>
            <a:ext cx="2844800" cy="120032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FF"/>
                </a:solidFill>
              </a:rPr>
              <a:t>Mutual exclusion?</a:t>
            </a:r>
          </a:p>
          <a:p>
            <a:r>
              <a:rPr lang="en-US" altLang="zh-CN" b="1" dirty="0">
                <a:solidFill>
                  <a:srgbClr val="0000FF"/>
                </a:solidFill>
              </a:rPr>
              <a:t>Progress?</a:t>
            </a:r>
          </a:p>
          <a:p>
            <a:r>
              <a:rPr lang="en-US" altLang="zh-CN" b="1" dirty="0">
                <a:solidFill>
                  <a:srgbClr val="0000FF"/>
                </a:solidFill>
              </a:rPr>
              <a:t>Bounded-waiting?</a:t>
            </a:r>
          </a:p>
        </p:txBody>
      </p:sp>
      <p:sp>
        <p:nvSpPr>
          <p:cNvPr id="18" name="Text Box 8"/>
          <p:cNvSpPr txBox="1">
            <a:spLocks noChangeArrowheads="1"/>
          </p:cNvSpPr>
          <p:nvPr/>
        </p:nvSpPr>
        <p:spPr bwMode="auto">
          <a:xfrm>
            <a:off x="11494975" y="1077034"/>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19" name="Text Box 9"/>
          <p:cNvSpPr txBox="1">
            <a:spLocks noChangeArrowheads="1"/>
          </p:cNvSpPr>
          <p:nvPr/>
        </p:nvSpPr>
        <p:spPr bwMode="auto">
          <a:xfrm>
            <a:off x="11520375" y="1473910"/>
            <a:ext cx="352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sp>
        <p:nvSpPr>
          <p:cNvPr id="20" name="Text Box 10"/>
          <p:cNvSpPr txBox="1">
            <a:spLocks noChangeArrowheads="1"/>
          </p:cNvSpPr>
          <p:nvPr/>
        </p:nvSpPr>
        <p:spPr bwMode="auto">
          <a:xfrm>
            <a:off x="11520375" y="1842210"/>
            <a:ext cx="352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dirty="0">
                <a:solidFill>
                  <a:srgbClr val="FF0000"/>
                </a:solidFill>
                <a:latin typeface="Verdana" pitchFamily="34" charset="0"/>
                <a:sym typeface="Symbol" pitchFamily="18" charset="2"/>
              </a:rPr>
              <a:t></a:t>
            </a:r>
          </a:p>
        </p:txBody>
      </p:sp>
      <p:pic>
        <p:nvPicPr>
          <p:cNvPr id="16" name="图片 15">
            <a:extLst>
              <a:ext uri="{FF2B5EF4-FFF2-40B4-BE49-F238E27FC236}">
                <a16:creationId xmlns:a16="http://schemas.microsoft.com/office/drawing/2014/main" id="{1311E2B0-BD10-4E08-A176-69207894A08D}"/>
              </a:ext>
            </a:extLst>
          </p:cNvPr>
          <p:cNvPicPr>
            <a:picLocks noChangeAspect="1"/>
          </p:cNvPicPr>
          <p:nvPr/>
        </p:nvPicPr>
        <p:blipFill>
          <a:blip r:embed="rId2"/>
          <a:stretch>
            <a:fillRect/>
          </a:stretch>
        </p:blipFill>
        <p:spPr>
          <a:xfrm>
            <a:off x="10922774" y="2531432"/>
            <a:ext cx="950583" cy="1198800"/>
          </a:xfrm>
          <a:prstGeom prst="rect">
            <a:avLst/>
          </a:prstGeom>
        </p:spPr>
      </p:pic>
      <p:sp>
        <p:nvSpPr>
          <p:cNvPr id="7" name="动作按钮: 结束 6">
            <a:hlinkClick r:id="" action="ppaction://noaction" highlightClick="1"/>
            <a:extLst>
              <a:ext uri="{FF2B5EF4-FFF2-40B4-BE49-F238E27FC236}">
                <a16:creationId xmlns:a16="http://schemas.microsoft.com/office/drawing/2014/main" id="{F4F5999C-0E0D-E962-CD8A-C53172AB612D}"/>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424168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circle(out)">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7" grpId="0" animBg="1"/>
      <p:bldP spid="18" grpId="0"/>
      <p:bldP spid="19" grpId="0"/>
      <p:bldP spid="20"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Mutex Locks </a:t>
            </a:r>
            <a:endParaRPr lang="zh-CN" altLang="en-US" dirty="0"/>
          </a:p>
        </p:txBody>
      </p:sp>
      <p:sp>
        <p:nvSpPr>
          <p:cNvPr id="3" name="内容占位符 2"/>
          <p:cNvSpPr>
            <a:spLocks noGrp="1"/>
          </p:cNvSpPr>
          <p:nvPr>
            <p:ph idx="1"/>
          </p:nvPr>
        </p:nvSpPr>
        <p:spPr>
          <a:xfrm>
            <a:off x="360000" y="1043734"/>
            <a:ext cx="7999387" cy="5580621"/>
          </a:xfrm>
        </p:spPr>
        <p:txBody>
          <a:bodyPr>
            <a:normAutofit fontScale="92500"/>
          </a:bodyPr>
          <a:lstStyle/>
          <a:p>
            <a:pPr>
              <a:spcBef>
                <a:spcPts val="300"/>
              </a:spcBef>
            </a:pPr>
            <a:r>
              <a:rPr lang="en-US" altLang="zh-CN" dirty="0"/>
              <a:t>Previous hardware-based solutions are complicated and generally inaccessible to programmers.</a:t>
            </a:r>
          </a:p>
          <a:p>
            <a:pPr>
              <a:spcBef>
                <a:spcPts val="300"/>
              </a:spcBef>
            </a:pPr>
            <a:r>
              <a:rPr lang="en-US" altLang="zh-CN" dirty="0"/>
              <a:t>OS designers build software tools to solve critical section problem.</a:t>
            </a:r>
          </a:p>
          <a:p>
            <a:pPr>
              <a:spcBef>
                <a:spcPts val="300"/>
              </a:spcBef>
            </a:pPr>
            <a:r>
              <a:rPr lang="en-US" altLang="zh-CN" dirty="0"/>
              <a:t>Simplest is </a:t>
            </a:r>
            <a:r>
              <a:rPr lang="en-US" altLang="zh-CN" dirty="0" err="1">
                <a:solidFill>
                  <a:srgbClr val="0000FF"/>
                </a:solidFill>
              </a:rPr>
              <a:t>mutex</a:t>
            </a:r>
            <a:r>
              <a:rPr lang="en-US" altLang="zh-CN" sz="3600" dirty="0">
                <a:solidFill>
                  <a:srgbClr val="0000FF"/>
                </a:solidFill>
              </a:rPr>
              <a:t> </a:t>
            </a:r>
            <a:r>
              <a:rPr lang="en-US" altLang="zh-CN" dirty="0"/>
              <a:t>lock (</a:t>
            </a:r>
            <a:r>
              <a:rPr lang="en-US" altLang="zh-CN" dirty="0">
                <a:solidFill>
                  <a:srgbClr val="0000FF"/>
                </a:solidFill>
              </a:rPr>
              <a:t>mut</a:t>
            </a:r>
            <a:r>
              <a:rPr lang="en-US" altLang="zh-CN" b="0" dirty="0"/>
              <a:t>ual </a:t>
            </a:r>
            <a:r>
              <a:rPr lang="en-US" altLang="zh-CN" dirty="0">
                <a:solidFill>
                  <a:srgbClr val="0000FF"/>
                </a:solidFill>
              </a:rPr>
              <a:t>ex</a:t>
            </a:r>
            <a:r>
              <a:rPr lang="en-US" altLang="zh-CN" b="0" dirty="0"/>
              <a:t>clusion</a:t>
            </a:r>
            <a:r>
              <a:rPr lang="en-US" altLang="zh-CN" dirty="0"/>
              <a:t>)</a:t>
            </a:r>
          </a:p>
          <a:p>
            <a:pPr>
              <a:lnSpc>
                <a:spcPct val="90000"/>
              </a:lnSpc>
              <a:spcBef>
                <a:spcPts val="300"/>
              </a:spcBef>
            </a:pPr>
            <a:r>
              <a:rPr lang="en-US" altLang="zh-CN" dirty="0"/>
              <a:t>Protect a critical section by first </a:t>
            </a:r>
            <a:r>
              <a:rPr lang="en-US" altLang="zh-CN" dirty="0">
                <a:solidFill>
                  <a:srgbClr val="0000FF"/>
                </a:solidFill>
                <a:cs typeface="Courier New" pitchFamily="49" charset="0"/>
              </a:rPr>
              <a:t>acquire()</a:t>
            </a:r>
            <a:r>
              <a:rPr lang="en-US" altLang="zh-CN" dirty="0">
                <a:solidFill>
                  <a:srgbClr val="0000FF"/>
                </a:solidFill>
              </a:rPr>
              <a:t> </a:t>
            </a:r>
            <a:r>
              <a:rPr lang="en-US" altLang="zh-CN" dirty="0"/>
              <a:t>a lock then </a:t>
            </a:r>
            <a:r>
              <a:rPr lang="en-US" altLang="zh-CN" dirty="0">
                <a:solidFill>
                  <a:srgbClr val="0000FF"/>
                </a:solidFill>
                <a:cs typeface="Courier New" pitchFamily="49" charset="0"/>
              </a:rPr>
              <a:t>release()</a:t>
            </a:r>
            <a:r>
              <a:rPr lang="en-US" altLang="zh-CN" dirty="0">
                <a:solidFill>
                  <a:srgbClr val="0000FF"/>
                </a:solidFill>
              </a:rPr>
              <a:t> </a:t>
            </a:r>
            <a:r>
              <a:rPr lang="en-US" altLang="zh-CN" dirty="0"/>
              <a:t>the lock.</a:t>
            </a:r>
          </a:p>
          <a:p>
            <a:pPr lvl="1">
              <a:lnSpc>
                <a:spcPct val="90000"/>
              </a:lnSpc>
              <a:spcBef>
                <a:spcPts val="300"/>
              </a:spcBef>
            </a:pPr>
            <a:r>
              <a:rPr lang="en-US" altLang="zh-CN" dirty="0"/>
              <a:t>Boolean variable indicating if lock is available or not</a:t>
            </a:r>
          </a:p>
          <a:p>
            <a:pPr>
              <a:lnSpc>
                <a:spcPct val="90000"/>
              </a:lnSpc>
              <a:spcBef>
                <a:spcPts val="300"/>
              </a:spcBef>
            </a:pPr>
            <a:r>
              <a:rPr lang="en-US" altLang="zh-CN" dirty="0"/>
              <a:t>Calls to </a:t>
            </a:r>
            <a:r>
              <a:rPr lang="en-US" altLang="zh-CN" dirty="0">
                <a:solidFill>
                  <a:srgbClr val="0000FF"/>
                </a:solidFill>
                <a:cs typeface="Courier New" pitchFamily="49" charset="0"/>
              </a:rPr>
              <a:t>acquire()</a:t>
            </a:r>
            <a:r>
              <a:rPr lang="en-US" altLang="zh-CN" dirty="0">
                <a:solidFill>
                  <a:srgbClr val="0000FF"/>
                </a:solidFill>
              </a:rPr>
              <a:t> </a:t>
            </a:r>
            <a:r>
              <a:rPr lang="en-US" altLang="zh-CN" dirty="0"/>
              <a:t>and </a:t>
            </a:r>
            <a:r>
              <a:rPr lang="en-US" altLang="zh-CN" dirty="0">
                <a:solidFill>
                  <a:srgbClr val="0000FF"/>
                </a:solidFill>
                <a:cs typeface="Courier New" pitchFamily="49" charset="0"/>
              </a:rPr>
              <a:t>release()</a:t>
            </a:r>
            <a:r>
              <a:rPr lang="en-US" altLang="zh-CN" dirty="0">
                <a:solidFill>
                  <a:srgbClr val="0000FF"/>
                </a:solidFill>
              </a:rPr>
              <a:t> </a:t>
            </a:r>
            <a:r>
              <a:rPr lang="en-US" altLang="zh-CN" dirty="0"/>
              <a:t>must be atomic.</a:t>
            </a:r>
          </a:p>
          <a:p>
            <a:pPr lvl="1">
              <a:lnSpc>
                <a:spcPct val="90000"/>
              </a:lnSpc>
              <a:spcBef>
                <a:spcPts val="300"/>
              </a:spcBef>
            </a:pPr>
            <a:r>
              <a:rPr lang="en-US" altLang="zh-CN" dirty="0"/>
              <a:t>Usually implemented via hardware atomic instructions.</a:t>
            </a:r>
          </a:p>
          <a:p>
            <a:pPr>
              <a:spcBef>
                <a:spcPts val="300"/>
              </a:spcBef>
            </a:pPr>
            <a:r>
              <a:rPr lang="en-US" altLang="zh-CN" dirty="0"/>
              <a:t>But this solution requires </a:t>
            </a:r>
            <a:r>
              <a:rPr lang="en-US" altLang="zh-CN" dirty="0">
                <a:solidFill>
                  <a:srgbClr val="0000FF"/>
                </a:solidFill>
              </a:rPr>
              <a:t>busy</a:t>
            </a:r>
            <a:r>
              <a:rPr lang="en-US" altLang="zh-CN" dirty="0">
                <a:solidFill>
                  <a:srgbClr val="3366FF"/>
                </a:solidFill>
              </a:rPr>
              <a:t> </a:t>
            </a:r>
            <a:r>
              <a:rPr lang="en-US" altLang="zh-CN" dirty="0">
                <a:solidFill>
                  <a:srgbClr val="0000FF"/>
                </a:solidFill>
              </a:rPr>
              <a:t>waiting</a:t>
            </a:r>
          </a:p>
          <a:p>
            <a:pPr lvl="1">
              <a:spcBef>
                <a:spcPts val="300"/>
              </a:spcBef>
            </a:pPr>
            <a:r>
              <a:rPr lang="en-US" altLang="zh-CN" dirty="0"/>
              <a:t>This lock therefore called a </a:t>
            </a:r>
            <a:r>
              <a:rPr lang="en-US" altLang="zh-CN" dirty="0">
                <a:solidFill>
                  <a:srgbClr val="0000FF"/>
                </a:solidFill>
              </a:rPr>
              <a:t>spinlock</a:t>
            </a:r>
          </a:p>
          <a:p>
            <a:pPr lvl="1">
              <a:spcBef>
                <a:spcPts val="300"/>
              </a:spcBef>
            </a:pPr>
            <a:r>
              <a:rPr lang="en-US" altLang="zh-CN" dirty="0"/>
              <a:t>often employed on multiprocessor systems</a:t>
            </a:r>
            <a:endParaRPr lang="zh-CN" altLang="en-US" dirty="0">
              <a:solidFill>
                <a:srgbClr val="0000FF"/>
              </a:solidFill>
            </a:endParaRPr>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28</a:t>
            </a:fld>
            <a:endParaRPr lang="en-US" altLang="zh-CN"/>
          </a:p>
        </p:txBody>
      </p:sp>
      <p:pic>
        <p:nvPicPr>
          <p:cNvPr id="6" name="图片 5">
            <a:extLst>
              <a:ext uri="{FF2B5EF4-FFF2-40B4-BE49-F238E27FC236}">
                <a16:creationId xmlns:a16="http://schemas.microsoft.com/office/drawing/2014/main" id="{CD0AF7C6-6E08-D442-D022-752B7F7025DF}"/>
              </a:ext>
            </a:extLst>
          </p:cNvPr>
          <p:cNvPicPr>
            <a:picLocks noChangeAspect="1"/>
          </p:cNvPicPr>
          <p:nvPr/>
        </p:nvPicPr>
        <p:blipFill>
          <a:blip r:embed="rId2"/>
          <a:stretch>
            <a:fillRect/>
          </a:stretch>
        </p:blipFill>
        <p:spPr>
          <a:xfrm>
            <a:off x="8359387" y="1043734"/>
            <a:ext cx="3555395" cy="1697122"/>
          </a:xfrm>
          <a:prstGeom prst="rect">
            <a:avLst/>
          </a:prstGeom>
          <a:ln>
            <a:solidFill>
              <a:srgbClr val="FF3300"/>
            </a:solidFill>
          </a:ln>
        </p:spPr>
      </p:pic>
      <p:pic>
        <p:nvPicPr>
          <p:cNvPr id="8" name="图片 7">
            <a:extLst>
              <a:ext uri="{FF2B5EF4-FFF2-40B4-BE49-F238E27FC236}">
                <a16:creationId xmlns:a16="http://schemas.microsoft.com/office/drawing/2014/main" id="{D5DC1966-BBAF-59F5-5C89-E9AED7B05E6E}"/>
              </a:ext>
            </a:extLst>
          </p:cNvPr>
          <p:cNvPicPr>
            <a:picLocks noChangeAspect="1"/>
          </p:cNvPicPr>
          <p:nvPr/>
        </p:nvPicPr>
        <p:blipFill>
          <a:blip r:embed="rId3"/>
          <a:stretch>
            <a:fillRect/>
          </a:stretch>
        </p:blipFill>
        <p:spPr>
          <a:xfrm>
            <a:off x="8359387" y="2954482"/>
            <a:ext cx="2449000" cy="1116000"/>
          </a:xfrm>
          <a:prstGeom prst="rect">
            <a:avLst/>
          </a:prstGeom>
          <a:ln>
            <a:solidFill>
              <a:srgbClr val="FF3300"/>
            </a:solidFill>
          </a:ln>
        </p:spPr>
      </p:pic>
      <p:pic>
        <p:nvPicPr>
          <p:cNvPr id="9" name="图片 8">
            <a:extLst>
              <a:ext uri="{FF2B5EF4-FFF2-40B4-BE49-F238E27FC236}">
                <a16:creationId xmlns:a16="http://schemas.microsoft.com/office/drawing/2014/main" id="{DD389C83-B49F-44F5-DCC9-8C31425D64CD}"/>
              </a:ext>
            </a:extLst>
          </p:cNvPr>
          <p:cNvPicPr>
            <a:picLocks noChangeAspect="1"/>
          </p:cNvPicPr>
          <p:nvPr/>
        </p:nvPicPr>
        <p:blipFill>
          <a:blip r:embed="rId4"/>
          <a:stretch>
            <a:fillRect/>
          </a:stretch>
        </p:blipFill>
        <p:spPr>
          <a:xfrm>
            <a:off x="8359387" y="4287279"/>
            <a:ext cx="3082076" cy="2080617"/>
          </a:xfrm>
          <a:prstGeom prst="rect">
            <a:avLst/>
          </a:prstGeom>
        </p:spPr>
      </p:pic>
      <p:sp>
        <p:nvSpPr>
          <p:cNvPr id="10" name="动作按钮: 结束 6">
            <a:hlinkClick r:id="" action="ppaction://noaction" highlightClick="1"/>
            <a:extLst>
              <a:ext uri="{FF2B5EF4-FFF2-40B4-BE49-F238E27FC236}">
                <a16:creationId xmlns:a16="http://schemas.microsoft.com/office/drawing/2014/main" id="{1CEDA70E-963D-6386-5770-5DED081AD44E}"/>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169269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par>
                                <p:cTn id="33" presetID="53" presetClass="entr" presetSubtype="16"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53" presetClass="entr" presetSubtype="16"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left)">
                                      <p:cBhvr>
                                        <p:cTn id="47" dur="500"/>
                                        <p:tgtEl>
                                          <p:spTgt spid="3">
                                            <p:txEl>
                                              <p:pRg st="5" end="5"/>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wipe(left)">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wipe(left)">
                                      <p:cBhvr>
                                        <p:cTn id="55" dur="500"/>
                                        <p:tgtEl>
                                          <p:spTgt spid="3">
                                            <p:txEl>
                                              <p:pRg st="7" end="7"/>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wipe(left)">
                                      <p:cBhvr>
                                        <p:cTn id="58" dur="500"/>
                                        <p:tgtEl>
                                          <p:spTgt spid="3">
                                            <p:txEl>
                                              <p:pRg st="8" end="8"/>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wipe(left)">
                                      <p:cBhvr>
                                        <p:cTn id="61" dur="500"/>
                                        <p:tgtEl>
                                          <p:spTgt spid="3">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32"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circle(out)">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dirty="0"/>
              <a:t>6.5  Semaphores</a:t>
            </a:r>
          </a:p>
        </p:txBody>
      </p:sp>
      <p:sp>
        <p:nvSpPr>
          <p:cNvPr id="239619" name="Rectangle 3"/>
          <p:cNvSpPr>
            <a:spLocks noGrp="1" noChangeArrowheads="1"/>
          </p:cNvSpPr>
          <p:nvPr>
            <p:ph idx="1"/>
          </p:nvPr>
        </p:nvSpPr>
        <p:spPr/>
        <p:txBody>
          <a:bodyPr>
            <a:normAutofit/>
          </a:bodyPr>
          <a:lstStyle/>
          <a:p>
            <a:pPr>
              <a:lnSpc>
                <a:spcPct val="90000"/>
              </a:lnSpc>
              <a:tabLst>
                <a:tab pos="1597025" algn="l"/>
                <a:tab pos="2576513" algn="l"/>
              </a:tabLst>
            </a:pPr>
            <a:r>
              <a:rPr lang="en-US" altLang="zh-CN" dirty="0"/>
              <a:t>Synchronization tool that provides more sophisticated ways (than </a:t>
            </a:r>
            <a:r>
              <a:rPr lang="en-US" altLang="zh-CN" dirty="0" err="1"/>
              <a:t>Mutex</a:t>
            </a:r>
            <a:r>
              <a:rPr lang="en-US" altLang="zh-CN" dirty="0"/>
              <a:t> locks)  for process to synchronize their activities. </a:t>
            </a:r>
          </a:p>
          <a:p>
            <a:pPr>
              <a:lnSpc>
                <a:spcPct val="90000"/>
              </a:lnSpc>
              <a:tabLst>
                <a:tab pos="1597025" algn="l"/>
                <a:tab pos="2576513" algn="l"/>
              </a:tabLst>
            </a:pPr>
            <a:r>
              <a:rPr lang="en-US" altLang="zh-CN" dirty="0">
                <a:solidFill>
                  <a:srgbClr val="0000FF"/>
                </a:solidFill>
              </a:rPr>
              <a:t>Does not require busy waiting.</a:t>
            </a:r>
          </a:p>
          <a:p>
            <a:pPr>
              <a:lnSpc>
                <a:spcPct val="90000"/>
              </a:lnSpc>
              <a:tabLst>
                <a:tab pos="1597025" algn="l"/>
                <a:tab pos="2576513" algn="l"/>
              </a:tabLst>
            </a:pPr>
            <a:r>
              <a:rPr lang="en-US" altLang="zh-CN" dirty="0"/>
              <a:t>Special variable, Semaphore </a:t>
            </a:r>
            <a:r>
              <a:rPr lang="en-US" altLang="zh-CN" i="1" dirty="0"/>
              <a:t>S</a:t>
            </a:r>
            <a:r>
              <a:rPr lang="en-US" altLang="zh-CN" dirty="0"/>
              <a:t> – integer variable</a:t>
            </a:r>
          </a:p>
          <a:p>
            <a:pPr lvl="1">
              <a:lnSpc>
                <a:spcPct val="90000"/>
              </a:lnSpc>
              <a:tabLst>
                <a:tab pos="1597025" algn="l"/>
                <a:tab pos="2576513" algn="l"/>
              </a:tabLst>
            </a:pPr>
            <a:r>
              <a:rPr lang="en-US" altLang="zh-CN" dirty="0"/>
              <a:t>Can only be accessed via two indivisible  operations</a:t>
            </a:r>
          </a:p>
          <a:p>
            <a:pPr lvl="2">
              <a:lnSpc>
                <a:spcPct val="90000"/>
              </a:lnSpc>
              <a:tabLst>
                <a:tab pos="1597025" algn="l"/>
                <a:tab pos="2576513" algn="l"/>
              </a:tabLst>
            </a:pPr>
            <a:r>
              <a:rPr lang="en-US" altLang="zh-CN" sz="2400" dirty="0">
                <a:sym typeface="Symbol" pitchFamily="18" charset="2"/>
              </a:rPr>
              <a:t>wait(S)</a:t>
            </a:r>
          </a:p>
          <a:p>
            <a:pPr lvl="2">
              <a:lnSpc>
                <a:spcPct val="90000"/>
              </a:lnSpc>
              <a:tabLst>
                <a:tab pos="1597025" algn="l"/>
                <a:tab pos="2576513" algn="l"/>
              </a:tabLst>
            </a:pPr>
            <a:r>
              <a:rPr lang="en-US" altLang="zh-CN" sz="2400" dirty="0">
                <a:sym typeface="Symbol" pitchFamily="18" charset="2"/>
              </a:rPr>
              <a:t>signal(S)</a:t>
            </a:r>
            <a:r>
              <a:rPr lang="en-US" altLang="zh-CN" dirty="0">
                <a:sym typeface="Symbol" pitchFamily="18" charset="2"/>
              </a:rPr>
              <a:t>	</a:t>
            </a:r>
          </a:p>
          <a:p>
            <a:pPr>
              <a:lnSpc>
                <a:spcPct val="90000"/>
              </a:lnSpc>
              <a:tabLst>
                <a:tab pos="1597025" algn="l"/>
                <a:tab pos="2576513" algn="l"/>
              </a:tabLst>
            </a:pPr>
            <a:r>
              <a:rPr lang="en-US" altLang="zh-CN" dirty="0"/>
              <a:t>Wait() and signal() operations cannot be interrupted.</a:t>
            </a:r>
          </a:p>
          <a:p>
            <a:pPr>
              <a:lnSpc>
                <a:spcPct val="90000"/>
              </a:lnSpc>
              <a:tabLst>
                <a:tab pos="1597025" algn="l"/>
                <a:tab pos="2576513" algn="l"/>
              </a:tabLst>
            </a:pPr>
            <a:r>
              <a:rPr lang="en-US" altLang="zh-CN" dirty="0"/>
              <a:t>Semaphore is a </a:t>
            </a:r>
            <a:r>
              <a:rPr lang="en-US" altLang="zh-CN" i="1" dirty="0">
                <a:solidFill>
                  <a:srgbClr val="0000FF"/>
                </a:solidFill>
              </a:rPr>
              <a:t>variable</a:t>
            </a:r>
            <a:r>
              <a:rPr lang="en-US" altLang="zh-CN" dirty="0"/>
              <a:t> that has an integer value</a:t>
            </a:r>
          </a:p>
          <a:p>
            <a:pPr lvl="1">
              <a:lnSpc>
                <a:spcPct val="90000"/>
              </a:lnSpc>
              <a:tabLst>
                <a:tab pos="1597025" algn="l"/>
                <a:tab pos="2576513" algn="l"/>
              </a:tabLst>
            </a:pPr>
            <a:r>
              <a:rPr lang="en-US" altLang="zh-CN" dirty="0"/>
              <a:t>May be initialized to a </a:t>
            </a:r>
            <a:r>
              <a:rPr lang="en-US" altLang="zh-CN" i="1" dirty="0">
                <a:solidFill>
                  <a:srgbClr val="0000FF"/>
                </a:solidFill>
                <a:cs typeface="+mn-cs"/>
              </a:rPr>
              <a:t>nonnegative</a:t>
            </a:r>
            <a:r>
              <a:rPr lang="en-US" altLang="zh-CN" dirty="0"/>
              <a:t> number.</a:t>
            </a:r>
          </a:p>
          <a:p>
            <a:pPr lvl="1">
              <a:lnSpc>
                <a:spcPct val="90000"/>
              </a:lnSpc>
              <a:tabLst>
                <a:tab pos="1597025" algn="l"/>
                <a:tab pos="2576513" algn="l"/>
              </a:tabLst>
            </a:pPr>
            <a:r>
              <a:rPr lang="en-US" altLang="zh-CN" i="1" dirty="0">
                <a:solidFill>
                  <a:srgbClr val="0000FF"/>
                </a:solidFill>
                <a:cs typeface="+mn-cs"/>
              </a:rPr>
              <a:t>Wait</a:t>
            </a:r>
            <a:r>
              <a:rPr lang="en-US" altLang="zh-CN" dirty="0"/>
              <a:t>() operation decrements the semaphore value</a:t>
            </a:r>
          </a:p>
          <a:p>
            <a:pPr lvl="1">
              <a:lnSpc>
                <a:spcPct val="90000"/>
              </a:lnSpc>
              <a:tabLst>
                <a:tab pos="1597025" algn="l"/>
                <a:tab pos="2576513" algn="l"/>
              </a:tabLst>
            </a:pPr>
            <a:r>
              <a:rPr lang="en-US" altLang="zh-CN" i="1" dirty="0">
                <a:solidFill>
                  <a:srgbClr val="0000FF"/>
                </a:solidFill>
                <a:cs typeface="+mn-cs"/>
              </a:rPr>
              <a:t>Signal</a:t>
            </a:r>
            <a:r>
              <a:rPr lang="en-US" altLang="zh-CN" dirty="0"/>
              <a:t>() operation increments semaphore value</a:t>
            </a:r>
            <a:endParaRPr lang="en-US" altLang="zh-CN" i="1" dirty="0">
              <a:sym typeface="Symbol" pitchFamily="18" charset="2"/>
            </a:endParaRPr>
          </a:p>
        </p:txBody>
      </p:sp>
      <p:sp>
        <p:nvSpPr>
          <p:cNvPr id="4" name="灯片编号占位符 3"/>
          <p:cNvSpPr>
            <a:spLocks noGrp="1"/>
          </p:cNvSpPr>
          <p:nvPr>
            <p:ph type="sldNum" sz="quarter" idx="10"/>
          </p:nvPr>
        </p:nvSpPr>
        <p:spPr/>
        <p:txBody>
          <a:bodyPr/>
          <a:lstStyle/>
          <a:p>
            <a:fld id="{CF8189B9-0BFB-45DA-AD96-392E2747FA82}" type="slidenum">
              <a:rPr lang="en-US" altLang="zh-CN"/>
              <a:pPr/>
              <a:t>29</a:t>
            </a:fld>
            <a:endParaRPr lang="en-US" altLang="zh-CN"/>
          </a:p>
        </p:txBody>
      </p:sp>
      <p:pic>
        <p:nvPicPr>
          <p:cNvPr id="3" name="图片 2">
            <a:extLst>
              <a:ext uri="{FF2B5EF4-FFF2-40B4-BE49-F238E27FC236}">
                <a16:creationId xmlns:a16="http://schemas.microsoft.com/office/drawing/2014/main" id="{49E90D52-281D-4F41-A012-B492623CF267}"/>
              </a:ext>
            </a:extLst>
          </p:cNvPr>
          <p:cNvPicPr>
            <a:picLocks noChangeAspect="1"/>
          </p:cNvPicPr>
          <p:nvPr/>
        </p:nvPicPr>
        <p:blipFill>
          <a:blip r:embed="rId3"/>
          <a:stretch>
            <a:fillRect/>
          </a:stretch>
        </p:blipFill>
        <p:spPr>
          <a:xfrm>
            <a:off x="8739349" y="2228850"/>
            <a:ext cx="3171825" cy="1200150"/>
          </a:xfrm>
          <a:prstGeom prst="rect">
            <a:avLst/>
          </a:prstGeom>
          <a:ln>
            <a:solidFill>
              <a:schemeClr val="tx1"/>
            </a:solidFill>
          </a:ln>
        </p:spPr>
      </p:pic>
      <p:pic>
        <p:nvPicPr>
          <p:cNvPr id="6" name="图片 5">
            <a:extLst>
              <a:ext uri="{FF2B5EF4-FFF2-40B4-BE49-F238E27FC236}">
                <a16:creationId xmlns:a16="http://schemas.microsoft.com/office/drawing/2014/main" id="{7D9771AA-28BD-4CEF-B193-339D1A5B5244}"/>
              </a:ext>
            </a:extLst>
          </p:cNvPr>
          <p:cNvPicPr>
            <a:picLocks noChangeAspect="1"/>
          </p:cNvPicPr>
          <p:nvPr/>
        </p:nvPicPr>
        <p:blipFill>
          <a:blip r:embed="rId4"/>
          <a:stretch>
            <a:fillRect/>
          </a:stretch>
        </p:blipFill>
        <p:spPr>
          <a:xfrm>
            <a:off x="9068900" y="3502090"/>
            <a:ext cx="2857500" cy="962025"/>
          </a:xfrm>
          <a:prstGeom prst="rect">
            <a:avLst/>
          </a:prstGeom>
          <a:ln>
            <a:solidFill>
              <a:schemeClr val="tx1"/>
            </a:solidFill>
          </a:ln>
        </p:spPr>
      </p:pic>
      <p:sp>
        <p:nvSpPr>
          <p:cNvPr id="2" name="矩形: 圆角 1">
            <a:extLst>
              <a:ext uri="{FF2B5EF4-FFF2-40B4-BE49-F238E27FC236}">
                <a16:creationId xmlns:a16="http://schemas.microsoft.com/office/drawing/2014/main" id="{90A345E4-B65D-DA97-119E-450E1D7462DF}"/>
              </a:ext>
            </a:extLst>
          </p:cNvPr>
          <p:cNvSpPr/>
          <p:nvPr/>
        </p:nvSpPr>
        <p:spPr bwMode="auto">
          <a:xfrm>
            <a:off x="335361" y="4509120"/>
            <a:ext cx="8733540" cy="1800200"/>
          </a:xfrm>
          <a:prstGeom prst="roundRect">
            <a:avLst>
              <a:gd name="adj" fmla="val 11445"/>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84527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wipe(left)">
                                      <p:cBhvr>
                                        <p:cTn id="7" dur="500"/>
                                        <p:tgtEl>
                                          <p:spTgt spid="23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1" end="1"/>
                                            </p:txEl>
                                          </p:spTgt>
                                        </p:tgtEl>
                                        <p:attrNameLst>
                                          <p:attrName>style.visibility</p:attrName>
                                        </p:attrNameLst>
                                      </p:cBhvr>
                                      <p:to>
                                        <p:strVal val="visible"/>
                                      </p:to>
                                    </p:set>
                                    <p:animEffect transition="in" filter="wipe(left)">
                                      <p:cBhvr>
                                        <p:cTn id="12" dur="500"/>
                                        <p:tgtEl>
                                          <p:spTgt spid="239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2" end="2"/>
                                            </p:txEl>
                                          </p:spTgt>
                                        </p:tgtEl>
                                        <p:attrNameLst>
                                          <p:attrName>style.visibility</p:attrName>
                                        </p:attrNameLst>
                                      </p:cBhvr>
                                      <p:to>
                                        <p:strVal val="visible"/>
                                      </p:to>
                                    </p:set>
                                    <p:animEffect transition="in" filter="wipe(left)">
                                      <p:cBhvr>
                                        <p:cTn id="17" dur="500"/>
                                        <p:tgtEl>
                                          <p:spTgt spid="23961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9619">
                                            <p:txEl>
                                              <p:pRg st="3" end="3"/>
                                            </p:txEl>
                                          </p:spTgt>
                                        </p:tgtEl>
                                        <p:attrNameLst>
                                          <p:attrName>style.visibility</p:attrName>
                                        </p:attrNameLst>
                                      </p:cBhvr>
                                      <p:to>
                                        <p:strVal val="visible"/>
                                      </p:to>
                                    </p:set>
                                    <p:animEffect transition="in" filter="wipe(left)">
                                      <p:cBhvr>
                                        <p:cTn id="20" dur="500"/>
                                        <p:tgtEl>
                                          <p:spTgt spid="23961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9619">
                                            <p:txEl>
                                              <p:pRg st="4" end="4"/>
                                            </p:txEl>
                                          </p:spTgt>
                                        </p:tgtEl>
                                        <p:attrNameLst>
                                          <p:attrName>style.visibility</p:attrName>
                                        </p:attrNameLst>
                                      </p:cBhvr>
                                      <p:to>
                                        <p:strVal val="visible"/>
                                      </p:to>
                                    </p:set>
                                    <p:animEffect transition="in" filter="wipe(left)">
                                      <p:cBhvr>
                                        <p:cTn id="23" dur="500"/>
                                        <p:tgtEl>
                                          <p:spTgt spid="23961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9619">
                                            <p:txEl>
                                              <p:pRg st="5" end="5"/>
                                            </p:txEl>
                                          </p:spTgt>
                                        </p:tgtEl>
                                        <p:attrNameLst>
                                          <p:attrName>style.visibility</p:attrName>
                                        </p:attrNameLst>
                                      </p:cBhvr>
                                      <p:to>
                                        <p:strVal val="visible"/>
                                      </p:to>
                                    </p:set>
                                    <p:animEffect transition="in" filter="wipe(left)">
                                      <p:cBhvr>
                                        <p:cTn id="26" dur="500"/>
                                        <p:tgtEl>
                                          <p:spTgt spid="23961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9619">
                                            <p:txEl>
                                              <p:pRg st="6" end="6"/>
                                            </p:txEl>
                                          </p:spTgt>
                                        </p:tgtEl>
                                        <p:attrNameLst>
                                          <p:attrName>style.visibility</p:attrName>
                                        </p:attrNameLst>
                                      </p:cBhvr>
                                      <p:to>
                                        <p:strVal val="visible"/>
                                      </p:to>
                                    </p:set>
                                    <p:animEffect transition="in" filter="wipe(left)">
                                      <p:cBhvr>
                                        <p:cTn id="39" dur="500"/>
                                        <p:tgtEl>
                                          <p:spTgt spid="239619">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9619">
                                            <p:txEl>
                                              <p:pRg st="7" end="7"/>
                                            </p:txEl>
                                          </p:spTgt>
                                        </p:tgtEl>
                                        <p:attrNameLst>
                                          <p:attrName>style.visibility</p:attrName>
                                        </p:attrNameLst>
                                      </p:cBhvr>
                                      <p:to>
                                        <p:strVal val="visible"/>
                                      </p:to>
                                    </p:set>
                                    <p:animEffect transition="in" filter="wipe(left)">
                                      <p:cBhvr>
                                        <p:cTn id="44" dur="500"/>
                                        <p:tgtEl>
                                          <p:spTgt spid="239619">
                                            <p:txEl>
                                              <p:pRg st="7" end="7"/>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9619">
                                            <p:txEl>
                                              <p:pRg st="8" end="8"/>
                                            </p:txEl>
                                          </p:spTgt>
                                        </p:tgtEl>
                                        <p:attrNameLst>
                                          <p:attrName>style.visibility</p:attrName>
                                        </p:attrNameLst>
                                      </p:cBhvr>
                                      <p:to>
                                        <p:strVal val="visible"/>
                                      </p:to>
                                    </p:set>
                                    <p:animEffect transition="in" filter="wipe(left)">
                                      <p:cBhvr>
                                        <p:cTn id="47" dur="500"/>
                                        <p:tgtEl>
                                          <p:spTgt spid="239619">
                                            <p:txEl>
                                              <p:pRg st="8" end="8"/>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39619">
                                            <p:txEl>
                                              <p:pRg st="9" end="9"/>
                                            </p:txEl>
                                          </p:spTgt>
                                        </p:tgtEl>
                                        <p:attrNameLst>
                                          <p:attrName>style.visibility</p:attrName>
                                        </p:attrNameLst>
                                      </p:cBhvr>
                                      <p:to>
                                        <p:strVal val="visible"/>
                                      </p:to>
                                    </p:set>
                                    <p:animEffect transition="in" filter="wipe(left)">
                                      <p:cBhvr>
                                        <p:cTn id="50" dur="500"/>
                                        <p:tgtEl>
                                          <p:spTgt spid="239619">
                                            <p:txEl>
                                              <p:pRg st="9" end="9"/>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9619">
                                            <p:txEl>
                                              <p:pRg st="10" end="10"/>
                                            </p:txEl>
                                          </p:spTgt>
                                        </p:tgtEl>
                                        <p:attrNameLst>
                                          <p:attrName>style.visibility</p:attrName>
                                        </p:attrNameLst>
                                      </p:cBhvr>
                                      <p:to>
                                        <p:strVal val="visible"/>
                                      </p:to>
                                    </p:set>
                                    <p:animEffect transition="in" filter="wipe(left)">
                                      <p:cBhvr>
                                        <p:cTn id="53" dur="500"/>
                                        <p:tgtEl>
                                          <p:spTgt spid="239619">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dirty="0"/>
              <a:t>Contents </a:t>
            </a:r>
          </a:p>
        </p:txBody>
      </p:sp>
      <p:sp>
        <p:nvSpPr>
          <p:cNvPr id="174083" name="Rectangle 3"/>
          <p:cNvSpPr>
            <a:spLocks noGrp="1" noChangeArrowheads="1"/>
          </p:cNvSpPr>
          <p:nvPr>
            <p:ph idx="1"/>
          </p:nvPr>
        </p:nvSpPr>
        <p:spPr/>
        <p:txBody>
          <a:bodyPr/>
          <a:lstStyle/>
          <a:p>
            <a:pPr marL="669925" indent="-533400">
              <a:buNone/>
            </a:pPr>
            <a:r>
              <a:rPr lang="en-US" altLang="zh-CN" dirty="0"/>
              <a:t>6.1    Background</a:t>
            </a:r>
          </a:p>
          <a:p>
            <a:pPr marL="669925" indent="-533400">
              <a:buNone/>
            </a:pPr>
            <a:r>
              <a:rPr lang="en-US" altLang="zh-CN" dirty="0"/>
              <a:t>6.2    The Critical-Section Problem</a:t>
            </a:r>
          </a:p>
          <a:p>
            <a:pPr marL="669925" indent="-533400">
              <a:buNone/>
            </a:pPr>
            <a:r>
              <a:rPr lang="en-US" altLang="zh-CN" dirty="0"/>
              <a:t>6.3    Peterson</a:t>
            </a:r>
            <a:r>
              <a:rPr lang="en-US" altLang="zh-CN" dirty="0">
                <a:latin typeface="Helvetica"/>
              </a:rPr>
              <a:t>’</a:t>
            </a:r>
            <a:r>
              <a:rPr lang="en-US" altLang="zh-CN" dirty="0"/>
              <a:t>s Solution</a:t>
            </a:r>
          </a:p>
          <a:p>
            <a:pPr marL="669925" indent="-533400">
              <a:buNone/>
            </a:pPr>
            <a:r>
              <a:rPr lang="en-US" altLang="zh-CN" dirty="0"/>
              <a:t>6.4    Synchronization Hardware</a:t>
            </a:r>
          </a:p>
          <a:p>
            <a:pPr marL="669925" indent="-533400">
              <a:buNone/>
            </a:pPr>
            <a:r>
              <a:rPr lang="en-US" altLang="zh-CN" dirty="0"/>
              <a:t>6.5    Semaphores</a:t>
            </a:r>
          </a:p>
          <a:p>
            <a:pPr marL="669925" indent="-533400">
              <a:buNone/>
            </a:pPr>
            <a:r>
              <a:rPr lang="en-US" altLang="zh-CN" dirty="0"/>
              <a:t>6.6    Classic Problems of Synchronization</a:t>
            </a:r>
          </a:p>
          <a:p>
            <a:pPr marL="669925" indent="-533400">
              <a:buNone/>
            </a:pPr>
            <a:r>
              <a:rPr lang="en-US" altLang="zh-CN"/>
              <a:t>6.7    Monitors</a:t>
            </a:r>
            <a:endParaRPr lang="en-US" altLang="zh-CN" dirty="0"/>
          </a:p>
        </p:txBody>
      </p:sp>
      <p:sp>
        <p:nvSpPr>
          <p:cNvPr id="4" name="灯片编号占位符 3"/>
          <p:cNvSpPr>
            <a:spLocks noGrp="1"/>
          </p:cNvSpPr>
          <p:nvPr>
            <p:ph type="sldNum" sz="quarter" idx="10"/>
          </p:nvPr>
        </p:nvSpPr>
        <p:spPr/>
        <p:txBody>
          <a:bodyPr/>
          <a:lstStyle/>
          <a:p>
            <a:fld id="{B5FEF4B1-5592-4E6D-985C-7B840058F46E}" type="slidenum">
              <a:rPr lang="en-US" altLang="zh-CN"/>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Semaphore usage</a:t>
            </a:r>
            <a:endParaRPr lang="zh-CN" altLang="en-US" dirty="0"/>
          </a:p>
        </p:txBody>
      </p:sp>
      <p:sp>
        <p:nvSpPr>
          <p:cNvPr id="3" name="内容占位符 2"/>
          <p:cNvSpPr>
            <a:spLocks noGrp="1"/>
          </p:cNvSpPr>
          <p:nvPr>
            <p:ph idx="1"/>
          </p:nvPr>
        </p:nvSpPr>
        <p:spPr/>
        <p:txBody>
          <a:bodyPr>
            <a:normAutofit/>
          </a:bodyPr>
          <a:lstStyle/>
          <a:p>
            <a:pPr>
              <a:spcBef>
                <a:spcPts val="300"/>
              </a:spcBef>
            </a:pPr>
            <a:r>
              <a:rPr lang="en-US" altLang="zh-CN" dirty="0">
                <a:solidFill>
                  <a:srgbClr val="0000FF"/>
                </a:solidFill>
              </a:rPr>
              <a:t>Binary</a:t>
            </a:r>
            <a:r>
              <a:rPr lang="en-US" altLang="zh-CN" dirty="0">
                <a:solidFill>
                  <a:srgbClr val="3366FF"/>
                </a:solidFill>
              </a:rPr>
              <a:t> </a:t>
            </a:r>
            <a:r>
              <a:rPr lang="en-US" altLang="zh-CN" dirty="0">
                <a:solidFill>
                  <a:srgbClr val="0000FF"/>
                </a:solidFill>
              </a:rPr>
              <a:t>semaphore</a:t>
            </a:r>
            <a:r>
              <a:rPr lang="en-US" altLang="zh-CN" dirty="0">
                <a:solidFill>
                  <a:srgbClr val="3366FF"/>
                </a:solidFill>
              </a:rPr>
              <a:t> --</a:t>
            </a:r>
            <a:r>
              <a:rPr lang="en-US" altLang="zh-CN" dirty="0"/>
              <a:t> integer value can range only between 0 and 1.    (</a:t>
            </a:r>
            <a:r>
              <a:rPr lang="en-US" altLang="zh-CN" dirty="0">
                <a:sym typeface="MT Extra" pitchFamily="18" charset="2"/>
              </a:rPr>
              <a:t>Same as a </a:t>
            </a:r>
            <a:r>
              <a:rPr lang="en-US" altLang="zh-CN" dirty="0">
                <a:solidFill>
                  <a:srgbClr val="0000FF"/>
                </a:solidFill>
                <a:sym typeface="MT Extra" pitchFamily="18" charset="2"/>
              </a:rPr>
              <a:t>mutex lock </a:t>
            </a:r>
            <a:r>
              <a:rPr lang="en-US" altLang="zh-CN" dirty="0">
                <a:sym typeface="MT Extra" pitchFamily="18" charset="2"/>
              </a:rPr>
              <a:t>)</a:t>
            </a:r>
          </a:p>
          <a:p>
            <a:pPr>
              <a:spcBef>
                <a:spcPts val="300"/>
              </a:spcBef>
            </a:pPr>
            <a:r>
              <a:rPr lang="en-US" altLang="zh-CN" dirty="0">
                <a:solidFill>
                  <a:srgbClr val="0000FF"/>
                </a:solidFill>
              </a:rPr>
              <a:t>Counting</a:t>
            </a:r>
            <a:r>
              <a:rPr lang="en-US" altLang="zh-CN" dirty="0">
                <a:solidFill>
                  <a:srgbClr val="3366FF"/>
                </a:solidFill>
              </a:rPr>
              <a:t> </a:t>
            </a:r>
            <a:r>
              <a:rPr lang="en-US" altLang="zh-CN" dirty="0">
                <a:solidFill>
                  <a:srgbClr val="0000FF"/>
                </a:solidFill>
              </a:rPr>
              <a:t>semaphore</a:t>
            </a:r>
            <a:r>
              <a:rPr lang="en-US" altLang="zh-CN" dirty="0">
                <a:solidFill>
                  <a:srgbClr val="3366FF"/>
                </a:solidFill>
              </a:rPr>
              <a:t> --</a:t>
            </a:r>
            <a:r>
              <a:rPr lang="en-US" altLang="zh-CN" dirty="0"/>
              <a:t> integer value can range over an unrestricted domain.</a:t>
            </a:r>
          </a:p>
          <a:p>
            <a:pPr>
              <a:spcBef>
                <a:spcPts val="300"/>
              </a:spcBef>
            </a:pPr>
            <a:r>
              <a:rPr lang="en-US" altLang="zh-CN" dirty="0">
                <a:solidFill>
                  <a:srgbClr val="0000FF"/>
                </a:solidFill>
              </a:rPr>
              <a:t>Counting semaphores </a:t>
            </a:r>
            <a:r>
              <a:rPr lang="en-US" altLang="zh-CN" dirty="0"/>
              <a:t>can be used to control access to a given resource consisting of a finite number of instances. </a:t>
            </a:r>
          </a:p>
          <a:p>
            <a:pPr lvl="1">
              <a:spcBef>
                <a:spcPts val="300"/>
              </a:spcBef>
            </a:pPr>
            <a:r>
              <a:rPr lang="en-US" altLang="zh-CN" dirty="0">
                <a:solidFill>
                  <a:srgbClr val="0000FF"/>
                </a:solidFill>
              </a:rPr>
              <a:t>initialized</a:t>
            </a:r>
            <a:r>
              <a:rPr lang="en-US" altLang="zh-CN" dirty="0"/>
              <a:t> to </a:t>
            </a:r>
            <a:r>
              <a:rPr lang="en-US" altLang="zh-CN" dirty="0">
                <a:solidFill>
                  <a:srgbClr val="FF0000"/>
                </a:solidFill>
              </a:rPr>
              <a:t>the number of resources available</a:t>
            </a:r>
            <a:r>
              <a:rPr lang="en-US" altLang="zh-CN" dirty="0"/>
              <a:t>. </a:t>
            </a:r>
          </a:p>
          <a:p>
            <a:pPr lvl="1">
              <a:spcBef>
                <a:spcPts val="300"/>
              </a:spcBef>
            </a:pPr>
            <a:r>
              <a:rPr lang="en-US" altLang="zh-CN" dirty="0"/>
              <a:t>wishes to use a resource, performs a </a:t>
            </a:r>
            <a:r>
              <a:rPr lang="en-US" altLang="zh-CN" dirty="0">
                <a:solidFill>
                  <a:srgbClr val="0000FF"/>
                </a:solidFill>
              </a:rPr>
              <a:t>wait() </a:t>
            </a:r>
            <a:r>
              <a:rPr lang="en-US" altLang="zh-CN" dirty="0"/>
              <a:t>operation.</a:t>
            </a:r>
          </a:p>
          <a:p>
            <a:pPr lvl="1">
              <a:spcBef>
                <a:spcPts val="300"/>
              </a:spcBef>
            </a:pPr>
            <a:r>
              <a:rPr lang="en-US" altLang="zh-CN" dirty="0"/>
              <a:t>releases a resource, performs a </a:t>
            </a:r>
            <a:r>
              <a:rPr lang="en-US" altLang="zh-CN" dirty="0">
                <a:solidFill>
                  <a:srgbClr val="0000FF"/>
                </a:solidFill>
              </a:rPr>
              <a:t>signal</a:t>
            </a:r>
            <a:r>
              <a:rPr lang="en-US" altLang="zh-CN" dirty="0"/>
              <a:t>() operation.</a:t>
            </a:r>
          </a:p>
          <a:p>
            <a:pPr lvl="1">
              <a:spcBef>
                <a:spcPts val="300"/>
              </a:spcBef>
            </a:pPr>
            <a:r>
              <a:rPr lang="en-US" altLang="zh-CN" dirty="0"/>
              <a:t>When count goes to 0, all resources are being used. </a:t>
            </a:r>
          </a:p>
          <a:p>
            <a:pPr lvl="2">
              <a:spcBef>
                <a:spcPts val="300"/>
              </a:spcBef>
            </a:pPr>
            <a:r>
              <a:rPr lang="en-US" altLang="zh-CN" sz="2400" dirty="0"/>
              <a:t>After that, processes that wish to use a resource will block until the count becomes greater than 0.</a:t>
            </a:r>
            <a:endParaRPr lang="zh-CN" altLang="en-US" sz="2400"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30</a:t>
            </a:fld>
            <a:endParaRPr lang="en-US" altLang="zh-CN"/>
          </a:p>
        </p:txBody>
      </p:sp>
      <p:sp>
        <p:nvSpPr>
          <p:cNvPr id="6" name="圆角矩形 5"/>
          <p:cNvSpPr/>
          <p:nvPr/>
        </p:nvSpPr>
        <p:spPr bwMode="auto">
          <a:xfrm>
            <a:off x="471335" y="3744035"/>
            <a:ext cx="8640000" cy="1242050"/>
          </a:xfrm>
          <a:prstGeom prst="roundRect">
            <a:avLst>
              <a:gd name="adj" fmla="val 8962"/>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1284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CN" dirty="0"/>
              <a:t>Semaphore usage</a:t>
            </a:r>
          </a:p>
        </p:txBody>
      </p:sp>
      <p:sp>
        <p:nvSpPr>
          <p:cNvPr id="241667" name="Rectangle 3"/>
          <p:cNvSpPr>
            <a:spLocks noGrp="1" noChangeArrowheads="1"/>
          </p:cNvSpPr>
          <p:nvPr>
            <p:ph sz="half" idx="1"/>
          </p:nvPr>
        </p:nvSpPr>
        <p:spPr/>
        <p:txBody>
          <a:bodyPr>
            <a:normAutofit/>
          </a:bodyPr>
          <a:lstStyle/>
          <a:p>
            <a:pPr marL="0" indent="0">
              <a:lnSpc>
                <a:spcPct val="90000"/>
              </a:lnSpc>
              <a:buNone/>
              <a:tabLst>
                <a:tab pos="2513013" algn="l"/>
                <a:tab pos="2857500" algn="l"/>
                <a:tab pos="3148013" algn="l"/>
              </a:tabLst>
            </a:pPr>
            <a:r>
              <a:rPr lang="en-US" altLang="zh-CN" dirty="0">
                <a:solidFill>
                  <a:srgbClr val="0000FF"/>
                </a:solidFill>
              </a:rPr>
              <a:t>Critical Section </a:t>
            </a:r>
            <a:r>
              <a:rPr lang="en-US" altLang="zh-CN" dirty="0"/>
              <a:t>of </a:t>
            </a:r>
            <a:r>
              <a:rPr lang="en-US" altLang="zh-CN" i="1" dirty="0"/>
              <a:t>n</a:t>
            </a:r>
            <a:r>
              <a:rPr lang="en-US" altLang="zh-CN" dirty="0"/>
              <a:t> Processes</a:t>
            </a:r>
          </a:p>
          <a:p>
            <a:pPr>
              <a:lnSpc>
                <a:spcPct val="90000"/>
              </a:lnSpc>
              <a:tabLst>
                <a:tab pos="2513013" algn="l"/>
                <a:tab pos="2857500" algn="l"/>
                <a:tab pos="3148013" algn="l"/>
              </a:tabLst>
            </a:pPr>
            <a:r>
              <a:rPr lang="en-US" altLang="zh-CN" dirty="0"/>
              <a:t>Shared data:</a:t>
            </a:r>
          </a:p>
          <a:p>
            <a:pPr lvl="1">
              <a:lnSpc>
                <a:spcPct val="90000"/>
              </a:lnSpc>
              <a:buNone/>
              <a:tabLst>
                <a:tab pos="2513013" algn="l"/>
                <a:tab pos="2857500" algn="l"/>
                <a:tab pos="3148013" algn="l"/>
              </a:tabLst>
            </a:pPr>
            <a:r>
              <a:rPr lang="en-US" altLang="zh-CN" sz="2800" dirty="0"/>
              <a:t>semaphore mutex; // initially </a:t>
            </a:r>
            <a:r>
              <a:rPr lang="en-US" altLang="zh-CN" sz="2800" dirty="0">
                <a:solidFill>
                  <a:srgbClr val="0000FF"/>
                </a:solidFill>
              </a:rPr>
              <a:t>1</a:t>
            </a:r>
            <a:br>
              <a:rPr lang="en-US" altLang="zh-CN" sz="2800" dirty="0">
                <a:solidFill>
                  <a:srgbClr val="0000FF"/>
                </a:solidFill>
              </a:rPr>
            </a:br>
            <a:endParaRPr lang="en-US" altLang="zh-CN" dirty="0">
              <a:solidFill>
                <a:srgbClr val="0000FF"/>
              </a:solidFill>
            </a:endParaRPr>
          </a:p>
          <a:p>
            <a:pPr>
              <a:lnSpc>
                <a:spcPct val="90000"/>
              </a:lnSpc>
              <a:tabLst>
                <a:tab pos="2513013" algn="l"/>
                <a:tab pos="2857500" algn="l"/>
                <a:tab pos="3148013" algn="l"/>
              </a:tabLst>
            </a:pPr>
            <a:r>
              <a:rPr lang="en-US" altLang="zh-CN" dirty="0"/>
              <a:t>Process </a:t>
            </a:r>
            <a:r>
              <a:rPr lang="en-US" altLang="zh-CN" i="1" dirty="0"/>
              <a:t>Pi:</a:t>
            </a:r>
          </a:p>
          <a:p>
            <a:pPr lvl="1">
              <a:lnSpc>
                <a:spcPct val="90000"/>
              </a:lnSpc>
              <a:buNone/>
              <a:tabLst>
                <a:tab pos="2513013" algn="l"/>
                <a:tab pos="2857500" algn="l"/>
                <a:tab pos="3148013" algn="l"/>
              </a:tabLst>
            </a:pPr>
            <a:r>
              <a:rPr lang="en-US" altLang="zh-CN" sz="2800" dirty="0"/>
              <a:t>while (true) {</a:t>
            </a:r>
          </a:p>
          <a:p>
            <a:pPr lvl="1">
              <a:lnSpc>
                <a:spcPct val="90000"/>
              </a:lnSpc>
              <a:buNone/>
              <a:tabLst>
                <a:tab pos="2513013" algn="l"/>
                <a:tab pos="2857500" algn="l"/>
                <a:tab pos="3148013" algn="l"/>
              </a:tabLst>
            </a:pPr>
            <a:r>
              <a:rPr lang="en-US" altLang="zh-CN" sz="2800" dirty="0"/>
              <a:t>       </a:t>
            </a:r>
            <a:r>
              <a:rPr lang="en-US" altLang="zh-CN" sz="2800" dirty="0">
                <a:solidFill>
                  <a:srgbClr val="0000FF"/>
                </a:solidFill>
              </a:rPr>
              <a:t>wait(</a:t>
            </a:r>
            <a:r>
              <a:rPr lang="en-US" altLang="zh-CN" sz="2800" dirty="0" err="1">
                <a:solidFill>
                  <a:srgbClr val="0000FF"/>
                </a:solidFill>
              </a:rPr>
              <a:t>mutex</a:t>
            </a:r>
            <a:r>
              <a:rPr lang="en-US" altLang="zh-CN" sz="2800" dirty="0">
                <a:solidFill>
                  <a:srgbClr val="0000FF"/>
                </a:solidFill>
              </a:rPr>
              <a:t>);</a:t>
            </a:r>
            <a:endParaRPr lang="en-US" altLang="zh-CN" sz="2800" dirty="0"/>
          </a:p>
          <a:p>
            <a:pPr lvl="1">
              <a:lnSpc>
                <a:spcPct val="90000"/>
              </a:lnSpc>
              <a:buNone/>
              <a:tabLst>
                <a:tab pos="2513013" algn="l"/>
                <a:tab pos="2857500" algn="l"/>
                <a:tab pos="3148013" algn="l"/>
              </a:tabLst>
            </a:pPr>
            <a:r>
              <a:rPr lang="en-US" altLang="zh-CN" sz="2800" dirty="0"/>
              <a:t>        critical section</a:t>
            </a:r>
          </a:p>
          <a:p>
            <a:pPr lvl="1">
              <a:lnSpc>
                <a:spcPct val="90000"/>
              </a:lnSpc>
              <a:buNone/>
              <a:tabLst>
                <a:tab pos="2513013" algn="l"/>
                <a:tab pos="2857500" algn="l"/>
                <a:tab pos="3148013" algn="l"/>
              </a:tabLst>
            </a:pPr>
            <a:r>
              <a:rPr lang="en-US" altLang="zh-CN" sz="2800" dirty="0"/>
              <a:t> 	    </a:t>
            </a:r>
            <a:r>
              <a:rPr lang="en-US" altLang="zh-CN" sz="2800" dirty="0">
                <a:solidFill>
                  <a:srgbClr val="0000FF"/>
                </a:solidFill>
              </a:rPr>
              <a:t>signal(</a:t>
            </a:r>
            <a:r>
              <a:rPr lang="en-US" altLang="zh-CN" sz="2800" dirty="0" err="1">
                <a:solidFill>
                  <a:srgbClr val="0000FF"/>
                </a:solidFill>
              </a:rPr>
              <a:t>mutex</a:t>
            </a:r>
            <a:r>
              <a:rPr lang="en-US" altLang="zh-CN" sz="2800" dirty="0">
                <a:solidFill>
                  <a:srgbClr val="0000FF"/>
                </a:solidFill>
              </a:rPr>
              <a:t>);</a:t>
            </a:r>
            <a:endParaRPr lang="en-US" altLang="zh-CN" sz="2800" dirty="0"/>
          </a:p>
          <a:p>
            <a:pPr lvl="1">
              <a:lnSpc>
                <a:spcPct val="90000"/>
              </a:lnSpc>
              <a:buNone/>
              <a:tabLst>
                <a:tab pos="2513013" algn="l"/>
                <a:tab pos="2857500" algn="l"/>
                <a:tab pos="3148013" algn="l"/>
              </a:tabLst>
            </a:pPr>
            <a:r>
              <a:rPr lang="en-US" altLang="zh-CN" sz="2800" dirty="0"/>
              <a:t>        remainder section</a:t>
            </a:r>
          </a:p>
          <a:p>
            <a:pPr lvl="1">
              <a:lnSpc>
                <a:spcPct val="90000"/>
              </a:lnSpc>
              <a:buNone/>
              <a:tabLst>
                <a:tab pos="2513013" algn="l"/>
                <a:tab pos="2857500" algn="l"/>
                <a:tab pos="3148013" algn="l"/>
              </a:tabLst>
            </a:pPr>
            <a:r>
              <a:rPr lang="en-US" altLang="zh-CN" sz="2800" dirty="0"/>
              <a:t>      }</a:t>
            </a:r>
            <a:r>
              <a:rPr lang="en-US" altLang="zh-CN" i="1" baseline="-25000" dirty="0"/>
              <a:t> </a:t>
            </a:r>
            <a:r>
              <a:rPr lang="en-US" altLang="zh-CN" baseline="-25000" dirty="0"/>
              <a:t>   </a:t>
            </a:r>
            <a:br>
              <a:rPr lang="en-US" altLang="zh-CN" i="1" baseline="-25000" dirty="0"/>
            </a:br>
            <a:endParaRPr lang="en-US" altLang="zh-CN" i="1" baseline="-25000" dirty="0"/>
          </a:p>
        </p:txBody>
      </p:sp>
      <p:sp>
        <p:nvSpPr>
          <p:cNvPr id="2" name="内容占位符 1">
            <a:extLst>
              <a:ext uri="{FF2B5EF4-FFF2-40B4-BE49-F238E27FC236}">
                <a16:creationId xmlns:a16="http://schemas.microsoft.com/office/drawing/2014/main" id="{6BDB35CA-904D-4575-B0C8-B0837838F2A1}"/>
              </a:ext>
            </a:extLst>
          </p:cNvPr>
          <p:cNvSpPr>
            <a:spLocks noGrp="1"/>
          </p:cNvSpPr>
          <p:nvPr>
            <p:ph sz="half" idx="2"/>
          </p:nvPr>
        </p:nvSpPr>
        <p:spPr>
          <a:xfrm>
            <a:off x="6096000" y="1088740"/>
            <a:ext cx="5824615" cy="5580000"/>
          </a:xfrm>
        </p:spPr>
        <p:txBody>
          <a:bodyPr>
            <a:normAutofit/>
          </a:bodyPr>
          <a:lstStyle/>
          <a:p>
            <a:pPr>
              <a:spcBef>
                <a:spcPts val="300"/>
              </a:spcBef>
              <a:tabLst>
                <a:tab pos="2001838" algn="ctr"/>
                <a:tab pos="4513263" algn="ctr"/>
              </a:tabLst>
            </a:pPr>
            <a:r>
              <a:rPr lang="en-US" altLang="zh-CN" dirty="0">
                <a:sym typeface="MT Extra" pitchFamily="18" charset="2"/>
              </a:rPr>
              <a:t>various synchronization problems.</a:t>
            </a:r>
          </a:p>
          <a:p>
            <a:pPr>
              <a:spcBef>
                <a:spcPts val="300"/>
              </a:spcBef>
              <a:tabLst>
                <a:tab pos="2001838" algn="ctr"/>
                <a:tab pos="4513263" algn="ctr"/>
              </a:tabLst>
            </a:pPr>
            <a:r>
              <a:rPr lang="en-US" altLang="zh-CN" dirty="0">
                <a:sym typeface="MT Extra" pitchFamily="18" charset="2"/>
              </a:rPr>
              <a:t>Consider </a:t>
            </a:r>
            <a:r>
              <a:rPr lang="en-US" altLang="zh-CN" i="1" dirty="0">
                <a:sym typeface="MT Extra" pitchFamily="18" charset="2"/>
              </a:rPr>
              <a:t>P</a:t>
            </a:r>
            <a:r>
              <a:rPr lang="en-US" altLang="zh-CN" i="1" baseline="-25000" dirty="0">
                <a:sym typeface="MT Extra" pitchFamily="18" charset="2"/>
              </a:rPr>
              <a:t>1</a:t>
            </a:r>
            <a:r>
              <a:rPr lang="en-US" altLang="zh-CN" dirty="0">
                <a:sym typeface="MT Extra" pitchFamily="18" charset="2"/>
              </a:rPr>
              <a:t> and </a:t>
            </a:r>
            <a:r>
              <a:rPr lang="en-US" altLang="zh-CN" i="1" dirty="0">
                <a:sym typeface="MT Extra" pitchFamily="18" charset="2"/>
              </a:rPr>
              <a:t>P</a:t>
            </a:r>
            <a:r>
              <a:rPr lang="en-US" altLang="zh-CN" i="1" baseline="-25000" dirty="0">
                <a:sym typeface="MT Extra" pitchFamily="18" charset="2"/>
              </a:rPr>
              <a:t>2</a:t>
            </a:r>
            <a:r>
              <a:rPr lang="en-US" altLang="zh-CN" dirty="0">
                <a:sym typeface="MT Extra" pitchFamily="18" charset="2"/>
              </a:rPr>
              <a:t> , require:</a:t>
            </a:r>
            <a:br>
              <a:rPr lang="en-US" altLang="zh-CN" dirty="0">
                <a:sym typeface="MT Extra" pitchFamily="18" charset="2"/>
              </a:rPr>
            </a:br>
            <a:r>
              <a:rPr lang="en-US" altLang="zh-CN" i="1" dirty="0">
                <a:sym typeface="MT Extra" pitchFamily="18" charset="2"/>
              </a:rPr>
              <a:t>Action</a:t>
            </a:r>
            <a:r>
              <a:rPr lang="en-US" altLang="zh-CN" i="1" baseline="-25000" dirty="0">
                <a:sym typeface="MT Extra" pitchFamily="18" charset="2"/>
              </a:rPr>
              <a:t>1</a:t>
            </a:r>
            <a:r>
              <a:rPr lang="en-US" altLang="zh-CN" i="1" dirty="0">
                <a:sym typeface="MT Extra" pitchFamily="18" charset="2"/>
              </a:rPr>
              <a:t> </a:t>
            </a:r>
            <a:r>
              <a:rPr lang="en-US" altLang="zh-CN" dirty="0">
                <a:sym typeface="MT Extra" pitchFamily="18" charset="2"/>
              </a:rPr>
              <a:t>to happen before </a:t>
            </a:r>
            <a:r>
              <a:rPr lang="en-US" altLang="zh-CN" i="1" dirty="0">
                <a:sym typeface="MT Extra" pitchFamily="18" charset="2"/>
              </a:rPr>
              <a:t>Action</a:t>
            </a:r>
            <a:r>
              <a:rPr lang="en-US" altLang="zh-CN" i="1" baseline="-25000" dirty="0">
                <a:sym typeface="MT Extra" pitchFamily="18" charset="2"/>
              </a:rPr>
              <a:t>2</a:t>
            </a:r>
          </a:p>
          <a:p>
            <a:pPr>
              <a:spcBef>
                <a:spcPts val="300"/>
              </a:spcBef>
              <a:tabLst>
                <a:tab pos="2001838" algn="ctr"/>
                <a:tab pos="4513263" algn="ctr"/>
              </a:tabLst>
            </a:pPr>
            <a:r>
              <a:rPr lang="en-US" altLang="zh-CN" dirty="0">
                <a:sym typeface="MT Extra" pitchFamily="18" charset="2"/>
              </a:rPr>
              <a:t>Create a semaphore </a:t>
            </a:r>
            <a:r>
              <a:rPr lang="en-US" altLang="en-US" dirty="0">
                <a:sym typeface="MT Extra" pitchFamily="18" charset="2"/>
              </a:rPr>
              <a:t>“</a:t>
            </a:r>
            <a:r>
              <a:rPr lang="en-US" altLang="ja-JP" dirty="0">
                <a:solidFill>
                  <a:srgbClr val="0000FF"/>
                </a:solidFill>
                <a:cs typeface="Courier New" pitchFamily="49" charset="0"/>
                <a:sym typeface="MT Extra" pitchFamily="18" charset="2"/>
              </a:rPr>
              <a:t>synch</a:t>
            </a:r>
            <a:r>
              <a:rPr lang="en-US" altLang="en-US" dirty="0">
                <a:sym typeface="MT Extra" pitchFamily="18" charset="2"/>
              </a:rPr>
              <a:t>”  // </a:t>
            </a:r>
            <a:r>
              <a:rPr lang="en-US" altLang="ja-JP" dirty="0">
                <a:solidFill>
                  <a:srgbClr val="0000FF"/>
                </a:solidFill>
                <a:cs typeface="Courier New" pitchFamily="49" charset="0"/>
                <a:sym typeface="MT Extra" pitchFamily="18" charset="2"/>
              </a:rPr>
              <a:t>0</a:t>
            </a:r>
          </a:p>
          <a:p>
            <a:pPr marL="457200" lvl="1" indent="0">
              <a:spcBef>
                <a:spcPts val="300"/>
              </a:spcBef>
              <a:buNone/>
              <a:tabLst>
                <a:tab pos="2001838" algn="ctr"/>
                <a:tab pos="4513263" algn="ctr"/>
              </a:tabLst>
            </a:pPr>
            <a:r>
              <a:rPr lang="en-US" altLang="zh-CN" i="1" dirty="0">
                <a:solidFill>
                  <a:srgbClr val="000000"/>
                </a:solidFill>
                <a:cs typeface="Courier New" pitchFamily="49" charset="0"/>
                <a:sym typeface="MT Extra" pitchFamily="18" charset="2"/>
              </a:rPr>
              <a:t>P</a:t>
            </a:r>
            <a:r>
              <a:rPr lang="en-US" altLang="zh-CN" i="1" baseline="-25000" dirty="0">
                <a:cs typeface="+mn-cs"/>
                <a:sym typeface="MT Extra" pitchFamily="18" charset="2"/>
              </a:rPr>
              <a:t>1</a:t>
            </a:r>
            <a:r>
              <a:rPr lang="en-US" altLang="zh-CN" dirty="0">
                <a:solidFill>
                  <a:srgbClr val="000000"/>
                </a:solidFill>
                <a:cs typeface="Courier New" pitchFamily="49" charset="0"/>
                <a:sym typeface="MT Extra" pitchFamily="18" charset="2"/>
              </a:rPr>
              <a:t>:                            </a:t>
            </a:r>
            <a:r>
              <a:rPr lang="en-US" altLang="zh-CN" i="1" dirty="0">
                <a:solidFill>
                  <a:srgbClr val="000000"/>
                </a:solidFill>
                <a:cs typeface="Courier New" pitchFamily="49" charset="0"/>
                <a:sym typeface="MT Extra" pitchFamily="18" charset="2"/>
              </a:rPr>
              <a:t>P</a:t>
            </a:r>
            <a:r>
              <a:rPr lang="en-US" altLang="zh-CN" i="1" baseline="-25000" dirty="0">
                <a:cs typeface="+mn-cs"/>
                <a:sym typeface="MT Extra" pitchFamily="18" charset="2"/>
              </a:rPr>
              <a:t>2</a:t>
            </a:r>
            <a:r>
              <a:rPr lang="en-US" altLang="zh-CN" dirty="0">
                <a:solidFill>
                  <a:srgbClr val="000000"/>
                </a:solidFill>
                <a:cs typeface="Courier New" pitchFamily="49" charset="0"/>
                <a:sym typeface="MT Extra" pitchFamily="18" charset="2"/>
              </a:rPr>
              <a:t>:    </a:t>
            </a:r>
          </a:p>
          <a:p>
            <a:pPr lvl="1">
              <a:spcBef>
                <a:spcPts val="300"/>
              </a:spcBef>
              <a:buNone/>
              <a:tabLst>
                <a:tab pos="2001838" algn="ctr"/>
                <a:tab pos="4513263" algn="ctr"/>
              </a:tabLst>
            </a:pPr>
            <a:r>
              <a:rPr lang="en-US" altLang="zh-CN" dirty="0">
                <a:solidFill>
                  <a:srgbClr val="000000"/>
                </a:solidFill>
                <a:cs typeface="Courier New" pitchFamily="49" charset="0"/>
                <a:sym typeface="MT Extra" pitchFamily="18" charset="2"/>
              </a:rPr>
              <a:t>Action</a:t>
            </a:r>
            <a:r>
              <a:rPr lang="en-US" altLang="zh-CN" baseline="-25000" dirty="0">
                <a:solidFill>
                  <a:srgbClr val="000000"/>
                </a:solidFill>
                <a:cs typeface="Courier New" pitchFamily="49" charset="0"/>
                <a:sym typeface="MT Extra" pitchFamily="18" charset="2"/>
              </a:rPr>
              <a:t>1</a:t>
            </a:r>
            <a:r>
              <a:rPr lang="en-US" altLang="zh-CN" dirty="0">
                <a:solidFill>
                  <a:srgbClr val="000000"/>
                </a:solidFill>
                <a:cs typeface="Courier New" pitchFamily="49" charset="0"/>
                <a:sym typeface="MT Extra" pitchFamily="18" charset="2"/>
              </a:rPr>
              <a:t>;                  </a:t>
            </a:r>
            <a:r>
              <a:rPr lang="en-US" altLang="zh-CN" dirty="0">
                <a:solidFill>
                  <a:srgbClr val="0000FF"/>
                </a:solidFill>
                <a:cs typeface="Courier New" pitchFamily="49" charset="0"/>
                <a:sym typeface="MT Extra" pitchFamily="18" charset="2"/>
              </a:rPr>
              <a:t>wait(synch</a:t>
            </a:r>
            <a:r>
              <a:rPr lang="en-US" altLang="zh-CN" dirty="0">
                <a:solidFill>
                  <a:srgbClr val="000000"/>
                </a:solidFill>
                <a:cs typeface="Courier New" pitchFamily="49" charset="0"/>
                <a:sym typeface="MT Extra" pitchFamily="18" charset="2"/>
              </a:rPr>
              <a:t>)</a:t>
            </a:r>
            <a:r>
              <a:rPr lang="en-US" altLang="zh-CN" dirty="0">
                <a:solidFill>
                  <a:srgbClr val="0000FF"/>
                </a:solidFill>
                <a:sym typeface="MT Extra" pitchFamily="18" charset="2"/>
              </a:rPr>
              <a:t>;</a:t>
            </a:r>
            <a:endParaRPr lang="en-US" altLang="zh-CN" dirty="0">
              <a:solidFill>
                <a:srgbClr val="000000"/>
              </a:solidFill>
              <a:cs typeface="Courier New" pitchFamily="49" charset="0"/>
              <a:sym typeface="MT Extra" pitchFamily="18" charset="2"/>
            </a:endParaRPr>
          </a:p>
          <a:p>
            <a:pPr lvl="1">
              <a:spcBef>
                <a:spcPts val="300"/>
              </a:spcBef>
              <a:buNone/>
              <a:tabLst>
                <a:tab pos="2001838" algn="ctr"/>
                <a:tab pos="4513263" algn="ctr"/>
              </a:tabLst>
            </a:pPr>
            <a:r>
              <a:rPr lang="en-US" altLang="zh-CN" dirty="0">
                <a:solidFill>
                  <a:srgbClr val="0000FF"/>
                </a:solidFill>
                <a:cs typeface="Courier New" pitchFamily="49" charset="0"/>
                <a:sym typeface="MT Extra" pitchFamily="18" charset="2"/>
              </a:rPr>
              <a:t>signal(synch</a:t>
            </a:r>
            <a:r>
              <a:rPr lang="en-US" altLang="zh-CN" dirty="0">
                <a:solidFill>
                  <a:srgbClr val="000000"/>
                </a:solidFill>
                <a:cs typeface="Courier New" pitchFamily="49" charset="0"/>
                <a:sym typeface="MT Extra" pitchFamily="18" charset="2"/>
              </a:rPr>
              <a:t>);         Action</a:t>
            </a:r>
            <a:r>
              <a:rPr lang="en-US" altLang="zh-CN" baseline="-25000" dirty="0">
                <a:solidFill>
                  <a:srgbClr val="000000"/>
                </a:solidFill>
                <a:cs typeface="Courier New" pitchFamily="49" charset="0"/>
                <a:sym typeface="MT Extra" pitchFamily="18" charset="2"/>
              </a:rPr>
              <a:t>2</a:t>
            </a:r>
            <a:r>
              <a:rPr lang="en-US" altLang="zh-CN" dirty="0">
                <a:solidFill>
                  <a:srgbClr val="000000"/>
                </a:solidFill>
                <a:cs typeface="Courier New" pitchFamily="49" charset="0"/>
                <a:sym typeface="MT Extra" pitchFamily="18" charset="2"/>
              </a:rPr>
              <a:t>;   </a:t>
            </a:r>
            <a:endParaRPr lang="en-US" altLang="zh-CN" dirty="0">
              <a:sym typeface="MT Extra" pitchFamily="18" charset="2"/>
            </a:endParaRPr>
          </a:p>
          <a:p>
            <a:pPr>
              <a:spcBef>
                <a:spcPts val="300"/>
              </a:spcBef>
            </a:pPr>
            <a:r>
              <a:rPr lang="en-US" altLang="zh-CN" dirty="0">
                <a:cs typeface="Courier New" pitchFamily="49" charset="0"/>
              </a:rPr>
              <a:t>Problem:</a:t>
            </a:r>
            <a:r>
              <a:rPr lang="en-US" altLang="zh-CN" i="1" dirty="0">
                <a:solidFill>
                  <a:srgbClr val="0000FF"/>
                </a:solidFill>
                <a:cs typeface="Courier New" pitchFamily="49" charset="0"/>
              </a:rPr>
              <a:t> </a:t>
            </a:r>
            <a:r>
              <a:rPr lang="en-US" altLang="zh-CN" i="1" dirty="0">
                <a:solidFill>
                  <a:srgbClr val="FF0000"/>
                </a:solidFill>
                <a:cs typeface="Courier New" pitchFamily="49" charset="0"/>
              </a:rPr>
              <a:t>busy</a:t>
            </a:r>
            <a:r>
              <a:rPr lang="en-US" altLang="zh-CN" i="1" dirty="0">
                <a:solidFill>
                  <a:srgbClr val="0000FF"/>
                </a:solidFill>
                <a:cs typeface="Courier New" pitchFamily="49" charset="0"/>
              </a:rPr>
              <a:t> </a:t>
            </a:r>
            <a:r>
              <a:rPr lang="en-US" altLang="zh-CN" i="1" dirty="0">
                <a:solidFill>
                  <a:srgbClr val="FF0000"/>
                </a:solidFill>
                <a:cs typeface="Courier New" pitchFamily="49" charset="0"/>
              </a:rPr>
              <a:t>waiting!</a:t>
            </a:r>
            <a:endParaRPr lang="en-US" altLang="zh-CN" dirty="0">
              <a:solidFill>
                <a:srgbClr val="FF0000"/>
              </a:solidFill>
            </a:endParaRPr>
          </a:p>
          <a:p>
            <a:pPr>
              <a:spcBef>
                <a:spcPts val="300"/>
              </a:spcBef>
            </a:pPr>
            <a:r>
              <a:rPr lang="en-US" altLang="zh-CN" dirty="0"/>
              <a:t>This type of semaphore is also called a </a:t>
            </a:r>
            <a:r>
              <a:rPr lang="en-US" altLang="zh-CN" dirty="0">
                <a:solidFill>
                  <a:srgbClr val="0000FF"/>
                </a:solidFill>
                <a:cs typeface="Courier New" pitchFamily="49" charset="0"/>
              </a:rPr>
              <a:t>spinlock</a:t>
            </a:r>
          </a:p>
          <a:p>
            <a:pPr lvl="1">
              <a:spcBef>
                <a:spcPts val="300"/>
              </a:spcBef>
            </a:pPr>
            <a:r>
              <a:rPr lang="en-US" altLang="zh-CN" dirty="0"/>
              <a:t>the process "spins" while waiting for the lock.</a:t>
            </a:r>
            <a:endParaRPr lang="zh-CN" altLang="en-US" dirty="0"/>
          </a:p>
        </p:txBody>
      </p:sp>
      <p:sp>
        <p:nvSpPr>
          <p:cNvPr id="6" name="灯片编号占位符 3"/>
          <p:cNvSpPr>
            <a:spLocks noGrp="1"/>
          </p:cNvSpPr>
          <p:nvPr>
            <p:ph type="sldNum" sz="quarter" idx="10"/>
          </p:nvPr>
        </p:nvSpPr>
        <p:spPr/>
        <p:txBody>
          <a:bodyPr/>
          <a:lstStyle/>
          <a:p>
            <a:fld id="{E070E6F8-5008-44F6-A0D7-97F4FF4C29F4}" type="slidenum">
              <a:rPr lang="en-US" altLang="zh-CN"/>
              <a:pPr/>
              <a:t>31</a:t>
            </a:fld>
            <a:endParaRPr lang="en-US" altLang="zh-CN"/>
          </a:p>
        </p:txBody>
      </p:sp>
      <p:pic>
        <p:nvPicPr>
          <p:cNvPr id="4" name="图片 3">
            <a:extLst>
              <a:ext uri="{FF2B5EF4-FFF2-40B4-BE49-F238E27FC236}">
                <a16:creationId xmlns:a16="http://schemas.microsoft.com/office/drawing/2014/main" id="{96EBD942-19B1-47DA-AAA5-7629F3454963}"/>
              </a:ext>
            </a:extLst>
          </p:cNvPr>
          <p:cNvPicPr>
            <a:picLocks noChangeAspect="1"/>
          </p:cNvPicPr>
          <p:nvPr/>
        </p:nvPicPr>
        <p:blipFill>
          <a:blip r:embed="rId3"/>
          <a:stretch>
            <a:fillRect/>
          </a:stretch>
        </p:blipFill>
        <p:spPr>
          <a:xfrm>
            <a:off x="4185050" y="2555540"/>
            <a:ext cx="1685925" cy="2133600"/>
          </a:xfrm>
          <a:prstGeom prst="rect">
            <a:avLst/>
          </a:prstGeom>
        </p:spPr>
      </p:pic>
    </p:spTree>
    <p:extLst>
      <p:ext uri="{BB962C8B-B14F-4D97-AF65-F5344CB8AC3E}">
        <p14:creationId xmlns:p14="http://schemas.microsoft.com/office/powerpoint/2010/main" val="2311439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wipe(left)">
                                      <p:cBhvr>
                                        <p:cTn id="7" dur="500"/>
                                        <p:tgtEl>
                                          <p:spTgt spid="241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7">
                                            <p:txEl>
                                              <p:pRg st="1" end="1"/>
                                            </p:txEl>
                                          </p:spTgt>
                                        </p:tgtEl>
                                        <p:attrNameLst>
                                          <p:attrName>style.visibility</p:attrName>
                                        </p:attrNameLst>
                                      </p:cBhvr>
                                      <p:to>
                                        <p:strVal val="visible"/>
                                      </p:to>
                                    </p:set>
                                    <p:animEffect transition="in" filter="wipe(left)">
                                      <p:cBhvr>
                                        <p:cTn id="12" dur="500"/>
                                        <p:tgtEl>
                                          <p:spTgt spid="2416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wipe(left)">
                                      <p:cBhvr>
                                        <p:cTn id="15" dur="500"/>
                                        <p:tgtEl>
                                          <p:spTgt spid="2416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1667">
                                            <p:txEl>
                                              <p:pRg st="3" end="3"/>
                                            </p:txEl>
                                          </p:spTgt>
                                        </p:tgtEl>
                                        <p:attrNameLst>
                                          <p:attrName>style.visibility</p:attrName>
                                        </p:attrNameLst>
                                      </p:cBhvr>
                                      <p:to>
                                        <p:strVal val="visible"/>
                                      </p:to>
                                    </p:set>
                                    <p:animEffect transition="in" filter="wipe(left)">
                                      <p:cBhvr>
                                        <p:cTn id="20" dur="500"/>
                                        <p:tgtEl>
                                          <p:spTgt spid="24166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41667">
                                            <p:txEl>
                                              <p:pRg st="4" end="4"/>
                                            </p:txEl>
                                          </p:spTgt>
                                        </p:tgtEl>
                                        <p:attrNameLst>
                                          <p:attrName>style.visibility</p:attrName>
                                        </p:attrNameLst>
                                      </p:cBhvr>
                                      <p:to>
                                        <p:strVal val="visible"/>
                                      </p:to>
                                    </p:set>
                                    <p:animEffect transition="in" filter="wipe(left)">
                                      <p:cBhvr>
                                        <p:cTn id="23" dur="500"/>
                                        <p:tgtEl>
                                          <p:spTgt spid="2416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1667">
                                            <p:txEl>
                                              <p:pRg st="5" end="5"/>
                                            </p:txEl>
                                          </p:spTgt>
                                        </p:tgtEl>
                                        <p:attrNameLst>
                                          <p:attrName>style.visibility</p:attrName>
                                        </p:attrNameLst>
                                      </p:cBhvr>
                                      <p:to>
                                        <p:strVal val="visible"/>
                                      </p:to>
                                    </p:set>
                                    <p:animEffect transition="in" filter="wipe(left)">
                                      <p:cBhvr>
                                        <p:cTn id="26" dur="500"/>
                                        <p:tgtEl>
                                          <p:spTgt spid="2416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41667">
                                            <p:txEl>
                                              <p:pRg st="6" end="6"/>
                                            </p:txEl>
                                          </p:spTgt>
                                        </p:tgtEl>
                                        <p:attrNameLst>
                                          <p:attrName>style.visibility</p:attrName>
                                        </p:attrNameLst>
                                      </p:cBhvr>
                                      <p:to>
                                        <p:strVal val="visible"/>
                                      </p:to>
                                    </p:set>
                                    <p:animEffect transition="in" filter="wipe(left)">
                                      <p:cBhvr>
                                        <p:cTn id="29" dur="500"/>
                                        <p:tgtEl>
                                          <p:spTgt spid="24166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1667">
                                            <p:txEl>
                                              <p:pRg st="7" end="7"/>
                                            </p:txEl>
                                          </p:spTgt>
                                        </p:tgtEl>
                                        <p:attrNameLst>
                                          <p:attrName>style.visibility</p:attrName>
                                        </p:attrNameLst>
                                      </p:cBhvr>
                                      <p:to>
                                        <p:strVal val="visible"/>
                                      </p:to>
                                    </p:set>
                                    <p:animEffect transition="in" filter="wipe(left)">
                                      <p:cBhvr>
                                        <p:cTn id="32" dur="500"/>
                                        <p:tgtEl>
                                          <p:spTgt spid="24166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1667">
                                            <p:txEl>
                                              <p:pRg st="8" end="8"/>
                                            </p:txEl>
                                          </p:spTgt>
                                        </p:tgtEl>
                                        <p:attrNameLst>
                                          <p:attrName>style.visibility</p:attrName>
                                        </p:attrNameLst>
                                      </p:cBhvr>
                                      <p:to>
                                        <p:strVal val="visible"/>
                                      </p:to>
                                    </p:set>
                                    <p:animEffect transition="in" filter="wipe(left)">
                                      <p:cBhvr>
                                        <p:cTn id="35" dur="500"/>
                                        <p:tgtEl>
                                          <p:spTgt spid="24166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1667">
                                            <p:txEl>
                                              <p:pRg st="9" end="9"/>
                                            </p:txEl>
                                          </p:spTgt>
                                        </p:tgtEl>
                                        <p:attrNameLst>
                                          <p:attrName>style.visibility</p:attrName>
                                        </p:attrNameLst>
                                      </p:cBhvr>
                                      <p:to>
                                        <p:strVal val="visible"/>
                                      </p:to>
                                    </p:set>
                                    <p:animEffect transition="in" filter="wipe(left)">
                                      <p:cBhvr>
                                        <p:cTn id="38" dur="500"/>
                                        <p:tgtEl>
                                          <p:spTgt spid="241667">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wipe(left)">
                                      <p:cBhvr>
                                        <p:cTn id="43" dur="500"/>
                                        <p:tgtEl>
                                          <p:spTgt spid="2">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txEl>
                                              <p:pRg st="1" end="1"/>
                                            </p:txEl>
                                          </p:spTgt>
                                        </p:tgtEl>
                                        <p:attrNameLst>
                                          <p:attrName>style.visibility</p:attrName>
                                        </p:attrNameLst>
                                      </p:cBhvr>
                                      <p:to>
                                        <p:strVal val="visible"/>
                                      </p:to>
                                    </p:set>
                                    <p:animEffect transition="in" filter="wipe(left)">
                                      <p:cBhvr>
                                        <p:cTn id="48" dur="500"/>
                                        <p:tgtEl>
                                          <p:spTgt spid="2">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
                                            <p:txEl>
                                              <p:pRg st="2" end="2"/>
                                            </p:txEl>
                                          </p:spTgt>
                                        </p:tgtEl>
                                        <p:attrNameLst>
                                          <p:attrName>style.visibility</p:attrName>
                                        </p:attrNameLst>
                                      </p:cBhvr>
                                      <p:to>
                                        <p:strVal val="visible"/>
                                      </p:to>
                                    </p:set>
                                    <p:animEffect transition="in" filter="wipe(left)">
                                      <p:cBhvr>
                                        <p:cTn id="53" dur="500"/>
                                        <p:tgtEl>
                                          <p:spTgt spid="2">
                                            <p:txEl>
                                              <p:pRg st="2" end="2"/>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
                                            <p:txEl>
                                              <p:pRg st="3" end="3"/>
                                            </p:txEl>
                                          </p:spTgt>
                                        </p:tgtEl>
                                        <p:attrNameLst>
                                          <p:attrName>style.visibility</p:attrName>
                                        </p:attrNameLst>
                                      </p:cBhvr>
                                      <p:to>
                                        <p:strVal val="visible"/>
                                      </p:to>
                                    </p:set>
                                    <p:animEffect transition="in" filter="wipe(left)">
                                      <p:cBhvr>
                                        <p:cTn id="56" dur="500"/>
                                        <p:tgtEl>
                                          <p:spTgt spid="2">
                                            <p:txEl>
                                              <p:pRg st="3" end="3"/>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animEffect transition="in" filter="wipe(left)">
                                      <p:cBhvr>
                                        <p:cTn id="59" dur="500"/>
                                        <p:tgtEl>
                                          <p:spTgt spid="2">
                                            <p:txEl>
                                              <p:pRg st="4" end="4"/>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
                                            <p:txEl>
                                              <p:pRg st="5" end="5"/>
                                            </p:txEl>
                                          </p:spTgt>
                                        </p:tgtEl>
                                        <p:attrNameLst>
                                          <p:attrName>style.visibility</p:attrName>
                                        </p:attrNameLst>
                                      </p:cBhvr>
                                      <p:to>
                                        <p:strVal val="visible"/>
                                      </p:to>
                                    </p:set>
                                    <p:animEffect transition="in" filter="wipe(left)">
                                      <p:cBhvr>
                                        <p:cTn id="62" dur="500"/>
                                        <p:tgtEl>
                                          <p:spTgt spid="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animEffect transition="in" filter="wipe(left)">
                                      <p:cBhvr>
                                        <p:cTn id="67" dur="500"/>
                                        <p:tgtEl>
                                          <p:spTgt spid="2">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p:cTn id="72" dur="500" fill="hold"/>
                                        <p:tgtEl>
                                          <p:spTgt spid="4"/>
                                        </p:tgtEl>
                                        <p:attrNameLst>
                                          <p:attrName>ppt_w</p:attrName>
                                        </p:attrNameLst>
                                      </p:cBhvr>
                                      <p:tavLst>
                                        <p:tav tm="0">
                                          <p:val>
                                            <p:fltVal val="0"/>
                                          </p:val>
                                        </p:tav>
                                        <p:tav tm="100000">
                                          <p:val>
                                            <p:strVal val="#ppt_w"/>
                                          </p:val>
                                        </p:tav>
                                      </p:tavLst>
                                    </p:anim>
                                    <p:anim calcmode="lin" valueType="num">
                                      <p:cBhvr>
                                        <p:cTn id="73" dur="500" fill="hold"/>
                                        <p:tgtEl>
                                          <p:spTgt spid="4"/>
                                        </p:tgtEl>
                                        <p:attrNameLst>
                                          <p:attrName>ppt_h</p:attrName>
                                        </p:attrNameLst>
                                      </p:cBhvr>
                                      <p:tavLst>
                                        <p:tav tm="0">
                                          <p:val>
                                            <p:fltVal val="0"/>
                                          </p:val>
                                        </p:tav>
                                        <p:tav tm="100000">
                                          <p:val>
                                            <p:strVal val="#ppt_h"/>
                                          </p:val>
                                        </p:tav>
                                      </p:tavLst>
                                    </p:anim>
                                    <p:animEffect transition="in" filter="fade">
                                      <p:cBhvr>
                                        <p:cTn id="74" dur="500"/>
                                        <p:tgtEl>
                                          <p:spTgt spid="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
                                            <p:txEl>
                                              <p:pRg st="7" end="7"/>
                                            </p:txEl>
                                          </p:spTgt>
                                        </p:tgtEl>
                                        <p:attrNameLst>
                                          <p:attrName>style.visibility</p:attrName>
                                        </p:attrNameLst>
                                      </p:cBhvr>
                                      <p:to>
                                        <p:strVal val="visible"/>
                                      </p:to>
                                    </p:set>
                                    <p:animEffect transition="in" filter="wipe(left)">
                                      <p:cBhvr>
                                        <p:cTn id="79" dur="500"/>
                                        <p:tgtEl>
                                          <p:spTgt spid="2">
                                            <p:txEl>
                                              <p:pRg st="7" end="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
                                            <p:txEl>
                                              <p:pRg st="8" end="8"/>
                                            </p:txEl>
                                          </p:spTgt>
                                        </p:tgtEl>
                                        <p:attrNameLst>
                                          <p:attrName>style.visibility</p:attrName>
                                        </p:attrNameLst>
                                      </p:cBhvr>
                                      <p:to>
                                        <p:strVal val="visible"/>
                                      </p:to>
                                    </p:set>
                                    <p:animEffect transition="in" filter="wipe(left)">
                                      <p:cBhvr>
                                        <p:cTn id="8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r>
              <a:rPr lang="en-US" altLang="zh-CN" dirty="0"/>
              <a:t>Semaphore Implementation with no Busy waiting</a:t>
            </a:r>
          </a:p>
        </p:txBody>
      </p:sp>
      <p:sp>
        <p:nvSpPr>
          <p:cNvPr id="243715" name="Rectangle 3"/>
          <p:cNvSpPr>
            <a:spLocks noGrp="1" noChangeArrowheads="1"/>
          </p:cNvSpPr>
          <p:nvPr>
            <p:ph idx="1"/>
          </p:nvPr>
        </p:nvSpPr>
        <p:spPr/>
        <p:txBody>
          <a:bodyPr>
            <a:normAutofit/>
          </a:bodyPr>
          <a:lstStyle/>
          <a:p>
            <a:pPr defTabSz="455613">
              <a:spcBef>
                <a:spcPts val="0"/>
              </a:spcBef>
              <a:tabLst>
                <a:tab pos="1370013" algn="l"/>
                <a:tab pos="3311525" algn="l"/>
                <a:tab pos="3602038" algn="l"/>
              </a:tabLst>
            </a:pPr>
            <a:r>
              <a:rPr lang="en-US" altLang="zh-CN" dirty="0"/>
              <a:t>Define a semaphore as a "C" struct:</a:t>
            </a:r>
          </a:p>
          <a:p>
            <a:pPr lvl="1" defTabSz="455613">
              <a:spcBef>
                <a:spcPts val="0"/>
              </a:spcBef>
              <a:tabLst>
                <a:tab pos="1370013" algn="l"/>
                <a:tab pos="3311525" algn="l"/>
                <a:tab pos="3602038" algn="l"/>
              </a:tabLst>
            </a:pPr>
            <a:endParaRPr lang="en-US" altLang="zh-CN" dirty="0"/>
          </a:p>
          <a:p>
            <a:pPr lvl="1" defTabSz="455613">
              <a:spcBef>
                <a:spcPts val="0"/>
              </a:spcBef>
              <a:tabLst>
                <a:tab pos="1370013" algn="l"/>
                <a:tab pos="3311525" algn="l"/>
                <a:tab pos="3602038" algn="l"/>
              </a:tabLst>
            </a:pPr>
            <a:endParaRPr lang="en-US" altLang="zh-CN" dirty="0"/>
          </a:p>
          <a:p>
            <a:pPr defTabSz="455613">
              <a:spcBef>
                <a:spcPts val="0"/>
              </a:spcBef>
              <a:tabLst>
                <a:tab pos="1370013" algn="l"/>
                <a:tab pos="3311525" algn="l"/>
                <a:tab pos="3602038" algn="l"/>
              </a:tabLst>
            </a:pPr>
            <a:r>
              <a:rPr lang="en-US" altLang="zh-CN" dirty="0">
                <a:solidFill>
                  <a:srgbClr val="0000FF"/>
                </a:solidFill>
              </a:rPr>
              <a:t>semaphore</a:t>
            </a:r>
            <a:r>
              <a:rPr lang="en-US" altLang="zh-CN" dirty="0"/>
              <a:t> </a:t>
            </a:r>
            <a:r>
              <a:rPr lang="en-US" altLang="zh-CN" dirty="0">
                <a:solidFill>
                  <a:srgbClr val="0000FF"/>
                </a:solidFill>
              </a:rPr>
              <a:t>S</a:t>
            </a:r>
            <a:r>
              <a:rPr lang="en-US" altLang="zh-CN" dirty="0"/>
              <a:t>;</a:t>
            </a:r>
          </a:p>
          <a:p>
            <a:pPr defTabSz="455613">
              <a:spcBef>
                <a:spcPts val="0"/>
              </a:spcBef>
              <a:tabLst>
                <a:tab pos="1370013" algn="l"/>
                <a:tab pos="3311525" algn="l"/>
                <a:tab pos="3602038" algn="l"/>
              </a:tabLst>
            </a:pPr>
            <a:r>
              <a:rPr lang="en-US" altLang="zh-CN" dirty="0"/>
              <a:t>Each semaphore has </a:t>
            </a:r>
          </a:p>
          <a:p>
            <a:pPr lvl="1" defTabSz="455613">
              <a:spcBef>
                <a:spcPts val="0"/>
              </a:spcBef>
              <a:tabLst>
                <a:tab pos="1370013" algn="l"/>
                <a:tab pos="3311525" algn="l"/>
                <a:tab pos="3602038" algn="l"/>
              </a:tabLst>
            </a:pPr>
            <a:r>
              <a:rPr lang="en-US" altLang="zh-CN" dirty="0"/>
              <a:t>an integer value </a:t>
            </a:r>
          </a:p>
          <a:p>
            <a:pPr lvl="1" defTabSz="455613">
              <a:spcBef>
                <a:spcPts val="0"/>
              </a:spcBef>
              <a:tabLst>
                <a:tab pos="1370013" algn="l"/>
                <a:tab pos="3311525" algn="l"/>
                <a:tab pos="3602038" algn="l"/>
              </a:tabLst>
            </a:pPr>
            <a:r>
              <a:rPr lang="en-US" altLang="zh-CN" dirty="0"/>
              <a:t>a list of processes list ( an associated waiting queue )</a:t>
            </a:r>
          </a:p>
          <a:p>
            <a:pPr defTabSz="455613">
              <a:spcBef>
                <a:spcPts val="0"/>
              </a:spcBef>
              <a:tabLst>
                <a:tab pos="1370013" algn="l"/>
                <a:tab pos="3311525" algn="l"/>
                <a:tab pos="3602038" algn="l"/>
              </a:tabLst>
            </a:pPr>
            <a:r>
              <a:rPr lang="en-US" altLang="zh-CN" dirty="0"/>
              <a:t>two operations:</a:t>
            </a:r>
          </a:p>
          <a:p>
            <a:pPr lvl="1" defTabSz="455613">
              <a:spcBef>
                <a:spcPts val="0"/>
              </a:spcBef>
              <a:tabLst>
                <a:tab pos="1370013" algn="l"/>
                <a:tab pos="3311525" algn="l"/>
                <a:tab pos="3602038" algn="l"/>
              </a:tabLst>
            </a:pPr>
            <a:r>
              <a:rPr lang="en-US" altLang="zh-CN" dirty="0">
                <a:solidFill>
                  <a:srgbClr val="0000FF"/>
                </a:solidFill>
              </a:rPr>
              <a:t>block()</a:t>
            </a:r>
            <a:br>
              <a:rPr lang="en-US" altLang="zh-CN" dirty="0">
                <a:solidFill>
                  <a:srgbClr val="0000FF"/>
                </a:solidFill>
              </a:rPr>
            </a:br>
            <a:r>
              <a:rPr lang="en-US" altLang="zh-CN" dirty="0"/>
              <a:t>place the process invoking this operation on the appropriate waiting queue.</a:t>
            </a:r>
          </a:p>
          <a:p>
            <a:pPr lvl="1" defTabSz="455613">
              <a:spcBef>
                <a:spcPts val="0"/>
              </a:spcBef>
              <a:tabLst>
                <a:tab pos="1370013" algn="l"/>
                <a:tab pos="3311525" algn="l"/>
                <a:tab pos="3602038" algn="l"/>
              </a:tabLst>
            </a:pPr>
            <a:r>
              <a:rPr lang="en-US" altLang="zh-CN" dirty="0">
                <a:solidFill>
                  <a:srgbClr val="0000FF"/>
                </a:solidFill>
              </a:rPr>
              <a:t>wakeup(</a:t>
            </a:r>
            <a:r>
              <a:rPr lang="en-US" altLang="zh-CN" i="1" dirty="0">
                <a:solidFill>
                  <a:srgbClr val="0000FF"/>
                </a:solidFill>
              </a:rPr>
              <a:t>P</a:t>
            </a:r>
            <a:r>
              <a:rPr lang="en-US" altLang="zh-CN" dirty="0">
                <a:solidFill>
                  <a:srgbClr val="0000FF"/>
                </a:solidFill>
              </a:rPr>
              <a:t>)</a:t>
            </a:r>
            <a:br>
              <a:rPr lang="en-US" altLang="zh-CN" dirty="0">
                <a:solidFill>
                  <a:srgbClr val="0000FF"/>
                </a:solidFill>
              </a:rPr>
            </a:br>
            <a:r>
              <a:rPr lang="en-US" altLang="zh-CN" dirty="0"/>
              <a:t>remove one of processes in the waiting queue and place it in the ready queue.</a:t>
            </a:r>
          </a:p>
        </p:txBody>
      </p:sp>
      <p:sp>
        <p:nvSpPr>
          <p:cNvPr id="4" name="灯片编号占位符 3"/>
          <p:cNvSpPr>
            <a:spLocks noGrp="1"/>
          </p:cNvSpPr>
          <p:nvPr>
            <p:ph type="sldNum" sz="quarter" idx="10"/>
          </p:nvPr>
        </p:nvSpPr>
        <p:spPr/>
        <p:txBody>
          <a:bodyPr/>
          <a:lstStyle/>
          <a:p>
            <a:fld id="{39CC253C-DE87-47C3-9EB5-72EC98BEE427}" type="slidenum">
              <a:rPr lang="en-US" altLang="zh-CN"/>
              <a:pPr/>
              <a:t>32</a:t>
            </a:fld>
            <a:endParaRPr lang="en-US" altLang="zh-CN"/>
          </a:p>
        </p:txBody>
      </p:sp>
      <p:sp>
        <p:nvSpPr>
          <p:cNvPr id="2" name="线形标注 1 1"/>
          <p:cNvSpPr/>
          <p:nvPr/>
        </p:nvSpPr>
        <p:spPr bwMode="auto">
          <a:xfrm>
            <a:off x="8946157" y="2727274"/>
            <a:ext cx="2952000" cy="1044000"/>
          </a:xfrm>
          <a:prstGeom prst="borderCallout1">
            <a:avLst>
              <a:gd name="adj1" fmla="val 49148"/>
              <a:gd name="adj2" fmla="val 474"/>
              <a:gd name="adj3" fmla="val 48149"/>
              <a:gd name="adj4" fmla="val -155248"/>
            </a:avLst>
          </a:prstGeom>
          <a:solidFill>
            <a:srgbClr val="FFFF00"/>
          </a:solid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altLang="zh-CN" sz="2000" b="1" dirty="0">
                <a:solidFill>
                  <a:srgbClr val="0000FF"/>
                </a:solidFill>
              </a:rPr>
              <a:t>set initial value:  0, 1, n</a:t>
            </a:r>
          </a:p>
          <a:p>
            <a:r>
              <a:rPr lang="en-US" altLang="zh-CN" sz="2000" b="1" dirty="0">
                <a:solidFill>
                  <a:srgbClr val="0000FF"/>
                </a:solidFill>
              </a:rPr>
              <a:t>wait(S)</a:t>
            </a:r>
          </a:p>
          <a:p>
            <a:r>
              <a:rPr lang="en-US" altLang="zh-CN" sz="2000" b="1" dirty="0">
                <a:solidFill>
                  <a:srgbClr val="0000FF"/>
                </a:solidFill>
              </a:rPr>
              <a:t>signal(S)</a:t>
            </a:r>
            <a:endParaRPr lang="zh-CN" altLang="en-US" sz="2000" b="1" dirty="0">
              <a:solidFill>
                <a:srgbClr val="0000FF"/>
              </a:solidFill>
            </a:endParaRPr>
          </a:p>
        </p:txBody>
      </p:sp>
      <p:pic>
        <p:nvPicPr>
          <p:cNvPr id="5" name="图片 4">
            <a:extLst>
              <a:ext uri="{FF2B5EF4-FFF2-40B4-BE49-F238E27FC236}">
                <a16:creationId xmlns:a16="http://schemas.microsoft.com/office/drawing/2014/main" id="{AE61DBC6-D657-4F21-AA16-C05F22449999}"/>
              </a:ext>
            </a:extLst>
          </p:cNvPr>
          <p:cNvPicPr>
            <a:picLocks noChangeAspect="1"/>
          </p:cNvPicPr>
          <p:nvPr/>
        </p:nvPicPr>
        <p:blipFill>
          <a:blip r:embed="rId3"/>
          <a:stretch>
            <a:fillRect/>
          </a:stretch>
        </p:blipFill>
        <p:spPr>
          <a:xfrm>
            <a:off x="6771074" y="1133745"/>
            <a:ext cx="3407487" cy="1471873"/>
          </a:xfrm>
          <a:prstGeom prst="rect">
            <a:avLst/>
          </a:prstGeom>
          <a:ln>
            <a:solidFill>
              <a:schemeClr val="tx1"/>
            </a:solidFill>
          </a:ln>
        </p:spPr>
      </p:pic>
    </p:spTree>
    <p:extLst>
      <p:ext uri="{BB962C8B-B14F-4D97-AF65-F5344CB8AC3E}">
        <p14:creationId xmlns:p14="http://schemas.microsoft.com/office/powerpoint/2010/main" val="1776146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animEffect transition="in" filter="wipe(left)">
                                      <p:cBhvr>
                                        <p:cTn id="17" dur="500"/>
                                        <p:tgtEl>
                                          <p:spTgt spid="2437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4" end="4"/>
                                            </p:txEl>
                                          </p:spTgt>
                                        </p:tgtEl>
                                        <p:attrNameLst>
                                          <p:attrName>style.visibility</p:attrName>
                                        </p:attrNameLst>
                                      </p:cBhvr>
                                      <p:to>
                                        <p:strVal val="visible"/>
                                      </p:to>
                                    </p:set>
                                    <p:animEffect transition="in" filter="wipe(left)">
                                      <p:cBhvr>
                                        <p:cTn id="22" dur="500"/>
                                        <p:tgtEl>
                                          <p:spTgt spid="243715">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3715">
                                            <p:txEl>
                                              <p:pRg st="5" end="5"/>
                                            </p:txEl>
                                          </p:spTgt>
                                        </p:tgtEl>
                                        <p:attrNameLst>
                                          <p:attrName>style.visibility</p:attrName>
                                        </p:attrNameLst>
                                      </p:cBhvr>
                                      <p:to>
                                        <p:strVal val="visible"/>
                                      </p:to>
                                    </p:set>
                                    <p:animEffect transition="in" filter="wipe(left)">
                                      <p:cBhvr>
                                        <p:cTn id="25" dur="500"/>
                                        <p:tgtEl>
                                          <p:spTgt spid="243715">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3715">
                                            <p:txEl>
                                              <p:pRg st="6" end="6"/>
                                            </p:txEl>
                                          </p:spTgt>
                                        </p:tgtEl>
                                        <p:attrNameLst>
                                          <p:attrName>style.visibility</p:attrName>
                                        </p:attrNameLst>
                                      </p:cBhvr>
                                      <p:to>
                                        <p:strVal val="visible"/>
                                      </p:to>
                                    </p:set>
                                    <p:animEffect transition="in" filter="wipe(left)">
                                      <p:cBhvr>
                                        <p:cTn id="28" dur="500"/>
                                        <p:tgtEl>
                                          <p:spTgt spid="243715">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3715">
                                            <p:txEl>
                                              <p:pRg st="7" end="7"/>
                                            </p:txEl>
                                          </p:spTgt>
                                        </p:tgtEl>
                                        <p:attrNameLst>
                                          <p:attrName>style.visibility</p:attrName>
                                        </p:attrNameLst>
                                      </p:cBhvr>
                                      <p:to>
                                        <p:strVal val="visible"/>
                                      </p:to>
                                    </p:set>
                                    <p:animEffect transition="in" filter="wipe(left)">
                                      <p:cBhvr>
                                        <p:cTn id="38" dur="500"/>
                                        <p:tgtEl>
                                          <p:spTgt spid="243715">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3715">
                                            <p:txEl>
                                              <p:pRg st="8" end="8"/>
                                            </p:txEl>
                                          </p:spTgt>
                                        </p:tgtEl>
                                        <p:attrNameLst>
                                          <p:attrName>style.visibility</p:attrName>
                                        </p:attrNameLst>
                                      </p:cBhvr>
                                      <p:to>
                                        <p:strVal val="visible"/>
                                      </p:to>
                                    </p:set>
                                    <p:animEffect transition="in" filter="wipe(left)">
                                      <p:cBhvr>
                                        <p:cTn id="41" dur="500"/>
                                        <p:tgtEl>
                                          <p:spTgt spid="243715">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3715">
                                            <p:txEl>
                                              <p:pRg st="9" end="9"/>
                                            </p:txEl>
                                          </p:spTgt>
                                        </p:tgtEl>
                                        <p:attrNameLst>
                                          <p:attrName>style.visibility</p:attrName>
                                        </p:attrNameLst>
                                      </p:cBhvr>
                                      <p:to>
                                        <p:strVal val="visible"/>
                                      </p:to>
                                    </p:set>
                                    <p:animEffect transition="in" filter="wipe(left)">
                                      <p:cBhvr>
                                        <p:cTn id="44" dur="500"/>
                                        <p:tgtEl>
                                          <p:spTgt spid="243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uiExpand="1" build="p"/>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altLang="zh-CN" dirty="0"/>
              <a:t>Semaphore Implementation with no Busy waiting</a:t>
            </a:r>
            <a:endParaRPr lang="en-US" altLang="zh-CN" dirty="0">
              <a:solidFill>
                <a:srgbClr val="FF0000"/>
              </a:solidFill>
            </a:endParaRPr>
          </a:p>
        </p:txBody>
      </p:sp>
      <p:sp>
        <p:nvSpPr>
          <p:cNvPr id="245763" name="Rectangle 3"/>
          <p:cNvSpPr>
            <a:spLocks noGrp="1" noChangeArrowheads="1"/>
          </p:cNvSpPr>
          <p:nvPr>
            <p:ph idx="1"/>
          </p:nvPr>
        </p:nvSpPr>
        <p:spPr>
          <a:xfrm>
            <a:off x="360000" y="1043735"/>
            <a:ext cx="6771115" cy="5580000"/>
          </a:xfrm>
        </p:spPr>
        <p:txBody>
          <a:bodyPr>
            <a:normAutofit/>
          </a:bodyPr>
          <a:lstStyle/>
          <a:p>
            <a:pPr>
              <a:lnSpc>
                <a:spcPct val="90000"/>
              </a:lnSpc>
              <a:spcBef>
                <a:spcPts val="0"/>
              </a:spcBef>
              <a:tabLst>
                <a:tab pos="915988" algn="l"/>
                <a:tab pos="2005013" algn="l"/>
                <a:tab pos="2232025" algn="l"/>
                <a:tab pos="2803525" algn="l"/>
                <a:tab pos="3201988" algn="l"/>
              </a:tabLst>
            </a:pPr>
            <a:r>
              <a:rPr lang="en-US" altLang="zh-CN" sz="2600" i="1" dirty="0">
                <a:solidFill>
                  <a:srgbClr val="0000FF"/>
                </a:solidFill>
              </a:rPr>
              <a:t>wait </a:t>
            </a:r>
            <a:r>
              <a:rPr lang="en-US" altLang="zh-CN" sz="2600" dirty="0">
                <a:solidFill>
                  <a:srgbClr val="0000FF"/>
                </a:solidFill>
              </a:rPr>
              <a:t>(semaphore *</a:t>
            </a:r>
            <a:r>
              <a:rPr lang="en-US" altLang="zh-CN" sz="2600" i="1" dirty="0">
                <a:solidFill>
                  <a:srgbClr val="0000FF"/>
                </a:solidFill>
              </a:rPr>
              <a:t>S</a:t>
            </a:r>
            <a:r>
              <a:rPr lang="en-US" altLang="zh-CN" sz="2600" dirty="0">
                <a:solidFill>
                  <a:srgbClr val="0000FF"/>
                </a:solidFill>
              </a:rPr>
              <a:t>) {</a:t>
            </a:r>
            <a:endParaRPr lang="en-US" altLang="zh-CN" sz="2600" dirty="0"/>
          </a:p>
          <a:p>
            <a:pPr lvl="2">
              <a:lnSpc>
                <a:spcPct val="90000"/>
              </a:lnSpc>
              <a:spcBef>
                <a:spcPts val="0"/>
              </a:spcBef>
              <a:buNone/>
              <a:tabLst>
                <a:tab pos="915988" algn="l"/>
                <a:tab pos="2005013" algn="l"/>
                <a:tab pos="2232025" algn="l"/>
                <a:tab pos="2803525" algn="l"/>
                <a:tab pos="3201988" algn="l"/>
              </a:tabLst>
            </a:pPr>
            <a:r>
              <a:rPr lang="en-US" altLang="zh-CN" sz="2600" dirty="0"/>
              <a:t>S-&gt;value--;</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if (S-&gt;value &lt; 0) { </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        add this process to S-&gt;List;</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        block();  </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a:t>
            </a:r>
          </a:p>
          <a:p>
            <a:pPr lvl="1">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a:t>
            </a:r>
          </a:p>
          <a:p>
            <a:pPr lvl="2">
              <a:lnSpc>
                <a:spcPct val="90000"/>
              </a:lnSpc>
              <a:spcBef>
                <a:spcPts val="0"/>
              </a:spcBef>
              <a:buNone/>
              <a:tabLst>
                <a:tab pos="915988" algn="l"/>
                <a:tab pos="2005013" algn="l"/>
                <a:tab pos="2232025" algn="l"/>
                <a:tab pos="2803525" algn="l"/>
                <a:tab pos="3201988" algn="l"/>
              </a:tabLst>
            </a:pPr>
            <a:endParaRPr lang="en-US" altLang="zh-CN" sz="2600" dirty="0">
              <a:sym typeface="Symbol" pitchFamily="18" charset="2"/>
            </a:endParaRPr>
          </a:p>
          <a:p>
            <a:pPr>
              <a:lnSpc>
                <a:spcPct val="90000"/>
              </a:lnSpc>
              <a:spcBef>
                <a:spcPts val="0"/>
              </a:spcBef>
              <a:tabLst>
                <a:tab pos="915988" algn="l"/>
                <a:tab pos="2005013" algn="l"/>
                <a:tab pos="2232025" algn="l"/>
                <a:tab pos="2803525" algn="l"/>
                <a:tab pos="3201988" algn="l"/>
              </a:tabLst>
            </a:pPr>
            <a:r>
              <a:rPr lang="en-US" altLang="zh-CN" sz="2600" i="1" dirty="0">
                <a:solidFill>
                  <a:srgbClr val="0000FF"/>
                </a:solidFill>
                <a:sym typeface="Symbol" pitchFamily="18" charset="2"/>
              </a:rPr>
              <a:t>signal </a:t>
            </a:r>
            <a:r>
              <a:rPr lang="en-US" altLang="zh-CN" sz="2600" dirty="0">
                <a:solidFill>
                  <a:srgbClr val="0000FF"/>
                </a:solidFill>
                <a:sym typeface="Symbol" pitchFamily="18" charset="2"/>
              </a:rPr>
              <a:t>(</a:t>
            </a:r>
            <a:r>
              <a:rPr lang="en-US" altLang="zh-CN" sz="2600" dirty="0">
                <a:solidFill>
                  <a:srgbClr val="0000FF"/>
                </a:solidFill>
              </a:rPr>
              <a:t>semaphore *</a:t>
            </a:r>
            <a:r>
              <a:rPr lang="en-US" altLang="zh-CN" sz="2600" i="1" dirty="0">
                <a:solidFill>
                  <a:srgbClr val="0000FF"/>
                </a:solidFill>
                <a:sym typeface="Symbol" pitchFamily="18" charset="2"/>
              </a:rPr>
              <a:t>S</a:t>
            </a:r>
            <a:r>
              <a:rPr lang="en-US" altLang="zh-CN" sz="2600" dirty="0">
                <a:solidFill>
                  <a:srgbClr val="0000FF"/>
                </a:solidFill>
                <a:sym typeface="Symbol" pitchFamily="18" charset="2"/>
              </a:rPr>
              <a:t>) {</a:t>
            </a:r>
            <a:endParaRPr lang="en-US" altLang="zh-CN" sz="2600" dirty="0">
              <a:sym typeface="Symbol" pitchFamily="18" charset="2"/>
            </a:endParaRP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S-&gt;value++;</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if (S-&gt;value &lt;= 0) {</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        remove a process P from S-&gt;List;</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        wakeup(P);   </a:t>
            </a:r>
          </a:p>
          <a:p>
            <a:pPr lvl="2">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a:t>
            </a:r>
          </a:p>
          <a:p>
            <a:pPr lvl="1">
              <a:lnSpc>
                <a:spcPct val="90000"/>
              </a:lnSpc>
              <a:spcBef>
                <a:spcPts val="0"/>
              </a:spcBef>
              <a:buNone/>
              <a:tabLst>
                <a:tab pos="915988" algn="l"/>
                <a:tab pos="2005013" algn="l"/>
                <a:tab pos="2232025" algn="l"/>
                <a:tab pos="2803525" algn="l"/>
                <a:tab pos="3201988" algn="l"/>
              </a:tabLst>
            </a:pPr>
            <a:r>
              <a:rPr lang="en-US" altLang="zh-CN" sz="2600" dirty="0">
                <a:sym typeface="Symbol" pitchFamily="18" charset="2"/>
              </a:rPr>
              <a:t>}</a:t>
            </a:r>
          </a:p>
        </p:txBody>
      </p:sp>
      <p:sp>
        <p:nvSpPr>
          <p:cNvPr id="4" name="灯片编号占位符 3"/>
          <p:cNvSpPr>
            <a:spLocks noGrp="1"/>
          </p:cNvSpPr>
          <p:nvPr>
            <p:ph type="sldNum" sz="quarter" idx="10"/>
          </p:nvPr>
        </p:nvSpPr>
        <p:spPr/>
        <p:txBody>
          <a:bodyPr/>
          <a:lstStyle/>
          <a:p>
            <a:fld id="{0082A04E-71F9-4092-A116-76A537B6BFDA}" type="slidenum">
              <a:rPr lang="en-US" altLang="zh-CN"/>
              <a:pPr/>
              <a:t>33</a:t>
            </a:fld>
            <a:endParaRPr lang="en-US" altLang="zh-CN"/>
          </a:p>
        </p:txBody>
      </p:sp>
      <p:sp>
        <p:nvSpPr>
          <p:cNvPr id="2" name="圆角矩形 1"/>
          <p:cNvSpPr/>
          <p:nvPr/>
        </p:nvSpPr>
        <p:spPr bwMode="auto">
          <a:xfrm>
            <a:off x="8409645" y="4194085"/>
            <a:ext cx="3492000" cy="468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dirty="0">
                <a:solidFill>
                  <a:srgbClr val="FF0000"/>
                </a:solidFill>
              </a:rPr>
              <a:t>Give up CPU to wait!</a:t>
            </a:r>
            <a:endParaRPr lang="zh-CN" altLang="en-US" sz="2800" b="1" dirty="0">
              <a:solidFill>
                <a:srgbClr val="FF0000"/>
              </a:solidFill>
            </a:endParaRPr>
          </a:p>
        </p:txBody>
      </p:sp>
      <p:sp>
        <p:nvSpPr>
          <p:cNvPr id="7" name="圆角矩形 6"/>
          <p:cNvSpPr/>
          <p:nvPr/>
        </p:nvSpPr>
        <p:spPr bwMode="auto">
          <a:xfrm>
            <a:off x="10368000" y="4770245"/>
            <a:ext cx="1539655" cy="468000"/>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让权等待！</a:t>
            </a:r>
          </a:p>
        </p:txBody>
      </p:sp>
      <p:pic>
        <p:nvPicPr>
          <p:cNvPr id="5" name="图片 4">
            <a:extLst>
              <a:ext uri="{FF2B5EF4-FFF2-40B4-BE49-F238E27FC236}">
                <a16:creationId xmlns:a16="http://schemas.microsoft.com/office/drawing/2014/main" id="{1ED2C1A5-0A7A-F079-E43D-7DF01C9C8A71}"/>
              </a:ext>
            </a:extLst>
          </p:cNvPr>
          <p:cNvPicPr>
            <a:picLocks noChangeAspect="1"/>
          </p:cNvPicPr>
          <p:nvPr/>
        </p:nvPicPr>
        <p:blipFill>
          <a:blip r:embed="rId3"/>
          <a:stretch>
            <a:fillRect/>
          </a:stretch>
        </p:blipFill>
        <p:spPr>
          <a:xfrm>
            <a:off x="6837354" y="1043735"/>
            <a:ext cx="5064291" cy="2310256"/>
          </a:xfrm>
          <a:prstGeom prst="rect">
            <a:avLst/>
          </a:prstGeom>
        </p:spPr>
      </p:pic>
      <p:sp>
        <p:nvSpPr>
          <p:cNvPr id="3" name="圆角矩形 6">
            <a:extLst>
              <a:ext uri="{FF2B5EF4-FFF2-40B4-BE49-F238E27FC236}">
                <a16:creationId xmlns:a16="http://schemas.microsoft.com/office/drawing/2014/main" id="{D659FF57-2B96-BD3D-CC9B-A9FB4417AEC8}"/>
              </a:ext>
            </a:extLst>
          </p:cNvPr>
          <p:cNvSpPr/>
          <p:nvPr/>
        </p:nvSpPr>
        <p:spPr bwMode="auto">
          <a:xfrm>
            <a:off x="10368000" y="5346265"/>
            <a:ext cx="1539655" cy="468000"/>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共享</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高效</a:t>
            </a:r>
          </a:p>
        </p:txBody>
      </p:sp>
    </p:spTree>
    <p:extLst>
      <p:ext uri="{BB962C8B-B14F-4D97-AF65-F5344CB8AC3E}">
        <p14:creationId xmlns:p14="http://schemas.microsoft.com/office/powerpoint/2010/main" val="2134162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wipe(left)">
                                      <p:cBhvr>
                                        <p:cTn id="7" dur="500"/>
                                        <p:tgtEl>
                                          <p:spTgt spid="2457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5763">
                                            <p:txEl>
                                              <p:pRg st="1" end="1"/>
                                            </p:txEl>
                                          </p:spTgt>
                                        </p:tgtEl>
                                        <p:attrNameLst>
                                          <p:attrName>style.visibility</p:attrName>
                                        </p:attrNameLst>
                                      </p:cBhvr>
                                      <p:to>
                                        <p:strVal val="visible"/>
                                      </p:to>
                                    </p:set>
                                    <p:animEffect transition="in" filter="wipe(left)">
                                      <p:cBhvr>
                                        <p:cTn id="10" dur="500"/>
                                        <p:tgtEl>
                                          <p:spTgt spid="2457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5763">
                                            <p:txEl>
                                              <p:pRg st="2" end="2"/>
                                            </p:txEl>
                                          </p:spTgt>
                                        </p:tgtEl>
                                        <p:attrNameLst>
                                          <p:attrName>style.visibility</p:attrName>
                                        </p:attrNameLst>
                                      </p:cBhvr>
                                      <p:to>
                                        <p:strVal val="visible"/>
                                      </p:to>
                                    </p:set>
                                    <p:animEffect transition="in" filter="wipe(left)">
                                      <p:cBhvr>
                                        <p:cTn id="13" dur="500"/>
                                        <p:tgtEl>
                                          <p:spTgt spid="24576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5763">
                                            <p:txEl>
                                              <p:pRg st="3" end="3"/>
                                            </p:txEl>
                                          </p:spTgt>
                                        </p:tgtEl>
                                        <p:attrNameLst>
                                          <p:attrName>style.visibility</p:attrName>
                                        </p:attrNameLst>
                                      </p:cBhvr>
                                      <p:to>
                                        <p:strVal val="visible"/>
                                      </p:to>
                                    </p:set>
                                    <p:animEffect transition="in" filter="wipe(left)">
                                      <p:cBhvr>
                                        <p:cTn id="16" dur="500"/>
                                        <p:tgtEl>
                                          <p:spTgt spid="24576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Effect transition="in" filter="wipe(left)">
                                      <p:cBhvr>
                                        <p:cTn id="19" dur="500"/>
                                        <p:tgtEl>
                                          <p:spTgt spid="24576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5763">
                                            <p:txEl>
                                              <p:pRg st="5" end="5"/>
                                            </p:txEl>
                                          </p:spTgt>
                                        </p:tgtEl>
                                        <p:attrNameLst>
                                          <p:attrName>style.visibility</p:attrName>
                                        </p:attrNameLst>
                                      </p:cBhvr>
                                      <p:to>
                                        <p:strVal val="visible"/>
                                      </p:to>
                                    </p:set>
                                    <p:animEffect transition="in" filter="wipe(left)">
                                      <p:cBhvr>
                                        <p:cTn id="22" dur="500"/>
                                        <p:tgtEl>
                                          <p:spTgt spid="24576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5763">
                                            <p:txEl>
                                              <p:pRg st="6" end="6"/>
                                            </p:txEl>
                                          </p:spTgt>
                                        </p:tgtEl>
                                        <p:attrNameLst>
                                          <p:attrName>style.visibility</p:attrName>
                                        </p:attrNameLst>
                                      </p:cBhvr>
                                      <p:to>
                                        <p:strVal val="visible"/>
                                      </p:to>
                                    </p:set>
                                    <p:animEffect transition="in" filter="wipe(left)">
                                      <p:cBhvr>
                                        <p:cTn id="25" dur="500"/>
                                        <p:tgtEl>
                                          <p:spTgt spid="2457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5763">
                                            <p:txEl>
                                              <p:pRg st="8" end="8"/>
                                            </p:txEl>
                                          </p:spTgt>
                                        </p:tgtEl>
                                        <p:attrNameLst>
                                          <p:attrName>style.visibility</p:attrName>
                                        </p:attrNameLst>
                                      </p:cBhvr>
                                      <p:to>
                                        <p:strVal val="visible"/>
                                      </p:to>
                                    </p:set>
                                    <p:animEffect transition="in" filter="wipe(left)">
                                      <p:cBhvr>
                                        <p:cTn id="30" dur="500"/>
                                        <p:tgtEl>
                                          <p:spTgt spid="245763">
                                            <p:txEl>
                                              <p:pRg st="8" end="8"/>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5763">
                                            <p:txEl>
                                              <p:pRg st="9" end="9"/>
                                            </p:txEl>
                                          </p:spTgt>
                                        </p:tgtEl>
                                        <p:attrNameLst>
                                          <p:attrName>style.visibility</p:attrName>
                                        </p:attrNameLst>
                                      </p:cBhvr>
                                      <p:to>
                                        <p:strVal val="visible"/>
                                      </p:to>
                                    </p:set>
                                    <p:animEffect transition="in" filter="wipe(left)">
                                      <p:cBhvr>
                                        <p:cTn id="33" dur="500"/>
                                        <p:tgtEl>
                                          <p:spTgt spid="245763">
                                            <p:txEl>
                                              <p:pRg st="9" end="9"/>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5763">
                                            <p:txEl>
                                              <p:pRg st="10" end="10"/>
                                            </p:txEl>
                                          </p:spTgt>
                                        </p:tgtEl>
                                        <p:attrNameLst>
                                          <p:attrName>style.visibility</p:attrName>
                                        </p:attrNameLst>
                                      </p:cBhvr>
                                      <p:to>
                                        <p:strVal val="visible"/>
                                      </p:to>
                                    </p:set>
                                    <p:animEffect transition="in" filter="wipe(left)">
                                      <p:cBhvr>
                                        <p:cTn id="36" dur="500"/>
                                        <p:tgtEl>
                                          <p:spTgt spid="245763">
                                            <p:txEl>
                                              <p:pRg st="10" end="1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45763">
                                            <p:txEl>
                                              <p:pRg st="11" end="11"/>
                                            </p:txEl>
                                          </p:spTgt>
                                        </p:tgtEl>
                                        <p:attrNameLst>
                                          <p:attrName>style.visibility</p:attrName>
                                        </p:attrNameLst>
                                      </p:cBhvr>
                                      <p:to>
                                        <p:strVal val="visible"/>
                                      </p:to>
                                    </p:set>
                                    <p:animEffect transition="in" filter="wipe(left)">
                                      <p:cBhvr>
                                        <p:cTn id="39" dur="500"/>
                                        <p:tgtEl>
                                          <p:spTgt spid="245763">
                                            <p:txEl>
                                              <p:pRg st="11" end="1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45763">
                                            <p:txEl>
                                              <p:pRg st="12" end="12"/>
                                            </p:txEl>
                                          </p:spTgt>
                                        </p:tgtEl>
                                        <p:attrNameLst>
                                          <p:attrName>style.visibility</p:attrName>
                                        </p:attrNameLst>
                                      </p:cBhvr>
                                      <p:to>
                                        <p:strVal val="visible"/>
                                      </p:to>
                                    </p:set>
                                    <p:animEffect transition="in" filter="wipe(left)">
                                      <p:cBhvr>
                                        <p:cTn id="42" dur="500"/>
                                        <p:tgtEl>
                                          <p:spTgt spid="245763">
                                            <p:txEl>
                                              <p:pRg st="12" end="12"/>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5763">
                                            <p:txEl>
                                              <p:pRg st="13" end="13"/>
                                            </p:txEl>
                                          </p:spTgt>
                                        </p:tgtEl>
                                        <p:attrNameLst>
                                          <p:attrName>style.visibility</p:attrName>
                                        </p:attrNameLst>
                                      </p:cBhvr>
                                      <p:to>
                                        <p:strVal val="visible"/>
                                      </p:to>
                                    </p:set>
                                    <p:animEffect transition="in" filter="wipe(left)">
                                      <p:cBhvr>
                                        <p:cTn id="45" dur="500"/>
                                        <p:tgtEl>
                                          <p:spTgt spid="245763">
                                            <p:txEl>
                                              <p:pRg st="13" end="13"/>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45763">
                                            <p:txEl>
                                              <p:pRg st="14" end="14"/>
                                            </p:txEl>
                                          </p:spTgt>
                                        </p:tgtEl>
                                        <p:attrNameLst>
                                          <p:attrName>style.visibility</p:attrName>
                                        </p:attrNameLst>
                                      </p:cBhvr>
                                      <p:to>
                                        <p:strVal val="visible"/>
                                      </p:to>
                                    </p:set>
                                    <p:animEffect transition="in" filter="wipe(left)">
                                      <p:cBhvr>
                                        <p:cTn id="48" dur="500"/>
                                        <p:tgtEl>
                                          <p:spTgt spid="245763">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left)">
                                      <p:cBhvr>
                                        <p:cTn id="7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P spid="2" grpId="0" animBg="1"/>
      <p:bldP spid="7"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Semaphore Implementation with no Busy waiting</a:t>
            </a:r>
            <a:endParaRPr lang="zh-CN" altLang="en-US" dirty="0"/>
          </a:p>
        </p:txBody>
      </p:sp>
      <p:sp>
        <p:nvSpPr>
          <p:cNvPr id="3" name="内容占位符 2"/>
          <p:cNvSpPr>
            <a:spLocks noGrp="1"/>
          </p:cNvSpPr>
          <p:nvPr>
            <p:ph idx="1"/>
          </p:nvPr>
        </p:nvSpPr>
        <p:spPr/>
        <p:txBody>
          <a:bodyPr>
            <a:normAutofit/>
          </a:bodyPr>
          <a:lstStyle/>
          <a:p>
            <a:pPr>
              <a:lnSpc>
                <a:spcPct val="110000"/>
              </a:lnSpc>
              <a:spcBef>
                <a:spcPts val="600"/>
              </a:spcBef>
            </a:pPr>
            <a:r>
              <a:rPr lang="en-US" altLang="zh-CN" dirty="0"/>
              <a:t>Must guarantee that no two processes can execute  the </a:t>
            </a:r>
            <a:r>
              <a:rPr lang="en-US" altLang="zh-CN" dirty="0">
                <a:solidFill>
                  <a:srgbClr val="0000FF"/>
                </a:solidFill>
              </a:rPr>
              <a:t>wait() and signal() </a:t>
            </a:r>
            <a:r>
              <a:rPr lang="en-US" altLang="zh-CN" dirty="0"/>
              <a:t>on the same semaphore at the same time.</a:t>
            </a:r>
          </a:p>
          <a:p>
            <a:pPr>
              <a:lnSpc>
                <a:spcPct val="110000"/>
              </a:lnSpc>
              <a:spcBef>
                <a:spcPts val="600"/>
              </a:spcBef>
            </a:pPr>
            <a:r>
              <a:rPr lang="en-US" altLang="zh-CN" dirty="0"/>
              <a:t>The implementation becomes the </a:t>
            </a:r>
            <a:r>
              <a:rPr lang="en-US" altLang="zh-CN" dirty="0">
                <a:solidFill>
                  <a:srgbClr val="0000FF"/>
                </a:solidFill>
              </a:rPr>
              <a:t>critical section problem</a:t>
            </a:r>
            <a:r>
              <a:rPr lang="en-US" altLang="zh-CN" dirty="0"/>
              <a:t> where the </a:t>
            </a:r>
            <a:r>
              <a:rPr lang="en-US" altLang="zh-CN" dirty="0">
                <a:solidFill>
                  <a:srgbClr val="0000FF"/>
                </a:solidFill>
              </a:rPr>
              <a:t>wait() and signal() code </a:t>
            </a:r>
            <a:r>
              <a:rPr lang="en-US" altLang="zh-CN" dirty="0"/>
              <a:t>are placed in the critical section.</a:t>
            </a:r>
          </a:p>
          <a:p>
            <a:pPr lvl="1">
              <a:lnSpc>
                <a:spcPct val="110000"/>
              </a:lnSpc>
              <a:spcBef>
                <a:spcPts val="600"/>
              </a:spcBef>
            </a:pPr>
            <a:r>
              <a:rPr lang="en-US" altLang="zh-CN" dirty="0"/>
              <a:t>single-processor — inhibit interrupts.</a:t>
            </a:r>
          </a:p>
          <a:p>
            <a:pPr lvl="1">
              <a:lnSpc>
                <a:spcPct val="110000"/>
              </a:lnSpc>
              <a:spcBef>
                <a:spcPts val="600"/>
              </a:spcBef>
            </a:pPr>
            <a:r>
              <a:rPr lang="en-US" altLang="zh-CN" dirty="0"/>
              <a:t>multiprocessor   — locking techniques, such as spinlocks.</a:t>
            </a:r>
          </a:p>
          <a:p>
            <a:pPr>
              <a:lnSpc>
                <a:spcPct val="110000"/>
              </a:lnSpc>
              <a:spcBef>
                <a:spcPts val="600"/>
              </a:spcBef>
            </a:pPr>
            <a:r>
              <a:rPr lang="en-US" altLang="zh-CN" dirty="0"/>
              <a:t>have not completely eliminated busy waiting.</a:t>
            </a:r>
          </a:p>
          <a:p>
            <a:pPr lvl="1">
              <a:lnSpc>
                <a:spcPct val="110000"/>
              </a:lnSpc>
              <a:spcBef>
                <a:spcPts val="600"/>
              </a:spcBef>
            </a:pPr>
            <a:r>
              <a:rPr lang="en-US" altLang="zh-CN" dirty="0"/>
              <a:t>Have limited </a:t>
            </a:r>
            <a:r>
              <a:rPr lang="en-US" altLang="zh-CN" dirty="0">
                <a:solidFill>
                  <a:srgbClr val="0000FF"/>
                </a:solidFill>
              </a:rPr>
              <a:t>busy waiting </a:t>
            </a:r>
            <a:r>
              <a:rPr lang="en-US" altLang="zh-CN" dirty="0"/>
              <a:t>to the critical sections of wait() and signal() operations.</a:t>
            </a:r>
          </a:p>
          <a:p>
            <a:pPr lvl="2">
              <a:lnSpc>
                <a:spcPct val="110000"/>
              </a:lnSpc>
              <a:spcBef>
                <a:spcPts val="600"/>
              </a:spcBef>
            </a:pPr>
            <a:r>
              <a:rPr lang="en-US" altLang="zh-CN" sz="2400" dirty="0"/>
              <a:t>their implementation code is short, &lt;10 instructions</a:t>
            </a:r>
          </a:p>
          <a:p>
            <a:pPr lvl="2">
              <a:lnSpc>
                <a:spcPct val="110000"/>
              </a:lnSpc>
              <a:spcBef>
                <a:spcPts val="600"/>
              </a:spcBef>
            </a:pPr>
            <a:r>
              <a:rPr lang="en-US" altLang="zh-CN" sz="2400" dirty="0"/>
              <a:t>critical section is never occupied,  busy waiting occurs rarely.</a:t>
            </a:r>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34</a:t>
            </a:fld>
            <a:endParaRPr lang="en-US" altLang="zh-CN"/>
          </a:p>
        </p:txBody>
      </p:sp>
    </p:spTree>
    <p:extLst>
      <p:ext uri="{BB962C8B-B14F-4D97-AF65-F5344CB8AC3E}">
        <p14:creationId xmlns:p14="http://schemas.microsoft.com/office/powerpoint/2010/main" val="68593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dirty="0"/>
              <a:t>Problems: Deadlock and Starvation</a:t>
            </a:r>
          </a:p>
        </p:txBody>
      </p:sp>
      <p:sp>
        <p:nvSpPr>
          <p:cNvPr id="249859" name="Rectangle 3"/>
          <p:cNvSpPr>
            <a:spLocks noGrp="1" noChangeArrowheads="1"/>
          </p:cNvSpPr>
          <p:nvPr>
            <p:ph idx="1"/>
          </p:nvPr>
        </p:nvSpPr>
        <p:spPr/>
        <p:txBody>
          <a:bodyPr/>
          <a:lstStyle/>
          <a:p>
            <a:pPr>
              <a:spcBef>
                <a:spcPts val="600"/>
              </a:spcBef>
              <a:tabLst>
                <a:tab pos="1887538" algn="ctr"/>
                <a:tab pos="4572000" algn="ctr"/>
              </a:tabLst>
            </a:pPr>
            <a:r>
              <a:rPr lang="en-US" altLang="zh-CN" dirty="0">
                <a:solidFill>
                  <a:srgbClr val="0000FF"/>
                </a:solidFill>
              </a:rPr>
              <a:t>Deadlock</a:t>
            </a:r>
            <a:r>
              <a:rPr lang="en-US" altLang="zh-CN" dirty="0"/>
              <a:t> -- two or more processes are waiting indefinitely for an event that can be caused only by one of the waiting processes.</a:t>
            </a:r>
          </a:p>
          <a:p>
            <a:pPr>
              <a:spcBef>
                <a:spcPts val="600"/>
              </a:spcBef>
              <a:tabLst>
                <a:tab pos="1887538" algn="ctr"/>
                <a:tab pos="4572000" algn="ctr"/>
              </a:tabLst>
            </a:pPr>
            <a:r>
              <a:rPr lang="en-US" altLang="zh-CN" dirty="0"/>
              <a:t>Let </a:t>
            </a:r>
            <a:r>
              <a:rPr lang="en-US" altLang="zh-CN" i="1" dirty="0"/>
              <a:t>S</a:t>
            </a:r>
            <a:r>
              <a:rPr lang="en-US" altLang="zh-CN" dirty="0"/>
              <a:t> and </a:t>
            </a:r>
            <a:r>
              <a:rPr lang="en-US" altLang="zh-CN" i="1" dirty="0"/>
              <a:t>Q</a:t>
            </a:r>
            <a:r>
              <a:rPr lang="en-US" altLang="zh-CN" dirty="0"/>
              <a:t> be two semaphores initialized to 1</a:t>
            </a:r>
          </a:p>
          <a:p>
            <a:pPr lvl="1">
              <a:spcBef>
                <a:spcPts val="600"/>
              </a:spcBef>
              <a:buNone/>
              <a:tabLst>
                <a:tab pos="1887538" algn="ctr"/>
                <a:tab pos="4572000" algn="ctr"/>
              </a:tabLst>
            </a:pPr>
            <a:r>
              <a:rPr lang="en-US" altLang="zh-CN" i="1" dirty="0"/>
              <a:t>         </a:t>
            </a:r>
            <a:r>
              <a:rPr lang="en-US" altLang="zh-CN" dirty="0"/>
              <a:t>P</a:t>
            </a:r>
            <a:r>
              <a:rPr lang="en-US" altLang="zh-CN" baseline="-25000" dirty="0"/>
              <a:t>0 </a:t>
            </a:r>
            <a:r>
              <a:rPr lang="en-US" altLang="zh-CN" dirty="0"/>
              <a:t>	                          P</a:t>
            </a:r>
            <a:r>
              <a:rPr lang="en-US" altLang="zh-CN" baseline="-25000" dirty="0"/>
              <a:t>1</a:t>
            </a:r>
          </a:p>
          <a:p>
            <a:pPr lvl="1">
              <a:spcBef>
                <a:spcPts val="600"/>
              </a:spcBef>
              <a:buNone/>
              <a:tabLst>
                <a:tab pos="1887538" algn="ctr"/>
                <a:tab pos="4572000" algn="ctr"/>
              </a:tabLst>
            </a:pPr>
            <a:r>
              <a:rPr lang="en-US" altLang="zh-CN" dirty="0"/>
              <a:t>    wait (S);                wait (Q);</a:t>
            </a:r>
          </a:p>
          <a:p>
            <a:pPr lvl="1">
              <a:spcBef>
                <a:spcPts val="600"/>
              </a:spcBef>
              <a:buNone/>
              <a:tabLst>
                <a:tab pos="1887538" algn="ctr"/>
                <a:tab pos="4572000" algn="ctr"/>
              </a:tabLst>
            </a:pPr>
            <a:r>
              <a:rPr lang="en-US" altLang="zh-CN" dirty="0"/>
              <a:t>    wait (Q);               wait (S);</a:t>
            </a:r>
          </a:p>
          <a:p>
            <a:pPr lvl="1">
              <a:spcBef>
                <a:spcPts val="600"/>
              </a:spcBef>
              <a:buNone/>
              <a:tabLst>
                <a:tab pos="1887538" algn="ctr"/>
                <a:tab pos="4572000" algn="ctr"/>
              </a:tabLst>
            </a:pPr>
            <a:r>
              <a:rPr lang="en-US" altLang="zh-CN" dirty="0"/>
              <a:t>        </a:t>
            </a:r>
            <a:r>
              <a:rPr lang="en-US" altLang="zh-CN" dirty="0">
                <a:sym typeface="MT Extra" pitchFamily="18" charset="2"/>
              </a:rPr>
              <a:t>…                          …</a:t>
            </a:r>
          </a:p>
          <a:p>
            <a:pPr lvl="1">
              <a:spcBef>
                <a:spcPts val="600"/>
              </a:spcBef>
              <a:buNone/>
              <a:tabLst>
                <a:tab pos="1887538" algn="ctr"/>
                <a:tab pos="4572000" algn="ctr"/>
              </a:tabLst>
            </a:pPr>
            <a:r>
              <a:rPr lang="en-US" altLang="zh-CN" dirty="0">
                <a:sym typeface="MT Extra" pitchFamily="18" charset="2"/>
              </a:rPr>
              <a:t>    signal (Q);             signal (S);</a:t>
            </a:r>
          </a:p>
          <a:p>
            <a:pPr lvl="1">
              <a:spcBef>
                <a:spcPts val="600"/>
              </a:spcBef>
              <a:buNone/>
              <a:tabLst>
                <a:tab pos="1887538" algn="ctr"/>
                <a:tab pos="4572000" algn="ctr"/>
              </a:tabLst>
            </a:pPr>
            <a:r>
              <a:rPr lang="en-US" altLang="zh-CN" dirty="0">
                <a:sym typeface="MT Extra" pitchFamily="18" charset="2"/>
              </a:rPr>
              <a:t>    signal (S);              signal (Q);</a:t>
            </a:r>
          </a:p>
          <a:p>
            <a:pPr>
              <a:spcBef>
                <a:spcPts val="600"/>
              </a:spcBef>
              <a:tabLst>
                <a:tab pos="1887538" algn="ctr"/>
                <a:tab pos="4572000" algn="ctr"/>
              </a:tabLst>
            </a:pPr>
            <a:r>
              <a:rPr lang="en-US" altLang="zh-CN" dirty="0">
                <a:solidFill>
                  <a:srgbClr val="0000FF"/>
                </a:solidFill>
                <a:sym typeface="MT Extra" pitchFamily="18" charset="2"/>
              </a:rPr>
              <a:t>Starvation</a:t>
            </a:r>
            <a:r>
              <a:rPr lang="en-US" altLang="zh-CN" dirty="0">
                <a:sym typeface="MT Extra" pitchFamily="18" charset="2"/>
              </a:rPr>
              <a:t> </a:t>
            </a:r>
            <a:r>
              <a:rPr lang="en-US" altLang="zh-CN" dirty="0"/>
              <a:t> -- indefinite blocking.  </a:t>
            </a:r>
            <a:br>
              <a:rPr lang="en-US" altLang="zh-CN" dirty="0"/>
            </a:br>
            <a:r>
              <a:rPr lang="en-US" altLang="zh-CN" dirty="0"/>
              <a:t>A process may never be removed from the semaphore queue in which it is suspended. ( e.g. a LIFO queue )</a:t>
            </a:r>
          </a:p>
        </p:txBody>
      </p:sp>
      <p:sp>
        <p:nvSpPr>
          <p:cNvPr id="6" name="灯片编号占位符 3"/>
          <p:cNvSpPr>
            <a:spLocks noGrp="1"/>
          </p:cNvSpPr>
          <p:nvPr>
            <p:ph type="sldNum" sz="quarter" idx="10"/>
          </p:nvPr>
        </p:nvSpPr>
        <p:spPr/>
        <p:txBody>
          <a:bodyPr/>
          <a:lstStyle/>
          <a:p>
            <a:fld id="{423A31AB-5BEF-4E43-B1B6-44B297275665}" type="slidenum">
              <a:rPr lang="en-US" altLang="zh-CN"/>
              <a:pPr/>
              <a:t>35</a:t>
            </a:fld>
            <a:endParaRPr lang="en-US" altLang="zh-CN"/>
          </a:p>
        </p:txBody>
      </p:sp>
      <p:sp>
        <p:nvSpPr>
          <p:cNvPr id="249860" name="AutoShape 4"/>
          <p:cNvSpPr>
            <a:spLocks noChangeArrowheads="1"/>
          </p:cNvSpPr>
          <p:nvPr/>
        </p:nvSpPr>
        <p:spPr bwMode="auto">
          <a:xfrm>
            <a:off x="7266130" y="2679076"/>
            <a:ext cx="2362200" cy="2004755"/>
          </a:xfrm>
          <a:prstGeom prst="wedgeRoundRectCallout">
            <a:avLst>
              <a:gd name="adj1" fmla="val -104435"/>
              <a:gd name="adj2" fmla="val -8333"/>
              <a:gd name="adj3" fmla="val 16667"/>
            </a:avLst>
          </a:prstGeom>
          <a:solidFill>
            <a:srgbClr val="FFFF00"/>
          </a:solidFill>
          <a:ln w="9525">
            <a:solidFill>
              <a:schemeClr val="tx1"/>
            </a:solidFill>
            <a:miter lim="800000"/>
            <a:headEnd/>
            <a:tailEnd/>
          </a:ln>
          <a:effectLst/>
        </p:spPr>
        <p:txBody>
          <a:bodyPr wrap="none" anchor="ctr"/>
          <a:lstStyle/>
          <a:p>
            <a:r>
              <a:rPr lang="en-US" altLang="zh-CN" sz="2800" b="1" dirty="0">
                <a:solidFill>
                  <a:srgbClr val="0000FF"/>
                </a:solidFill>
              </a:rPr>
              <a:t>P</a:t>
            </a:r>
            <a:r>
              <a:rPr lang="en-US" altLang="zh-CN" sz="2800" b="1" baseline="-25000" dirty="0">
                <a:solidFill>
                  <a:srgbClr val="0000FF"/>
                </a:solidFill>
              </a:rPr>
              <a:t>0</a:t>
            </a:r>
            <a:r>
              <a:rPr lang="en-US" altLang="zh-CN" sz="2800" b="1" dirty="0">
                <a:solidFill>
                  <a:srgbClr val="0000FF"/>
                </a:solidFill>
              </a:rPr>
              <a:t>:  wait (S);</a:t>
            </a:r>
          </a:p>
          <a:p>
            <a:r>
              <a:rPr lang="en-US" altLang="zh-CN" sz="2800" b="1" dirty="0">
                <a:solidFill>
                  <a:srgbClr val="0000FF"/>
                </a:solidFill>
              </a:rPr>
              <a:t>P</a:t>
            </a:r>
            <a:r>
              <a:rPr lang="en-US" altLang="zh-CN" sz="2800" b="1" baseline="-25000" dirty="0">
                <a:solidFill>
                  <a:srgbClr val="0000FF"/>
                </a:solidFill>
              </a:rPr>
              <a:t>1</a:t>
            </a:r>
            <a:r>
              <a:rPr lang="en-US" altLang="zh-CN" sz="2800" b="1" dirty="0">
                <a:solidFill>
                  <a:srgbClr val="0000FF"/>
                </a:solidFill>
              </a:rPr>
              <a:t>:  wait (Q);</a:t>
            </a:r>
          </a:p>
          <a:p>
            <a:r>
              <a:rPr lang="en-US" altLang="zh-CN" sz="2800" b="1" dirty="0">
                <a:solidFill>
                  <a:srgbClr val="0000FF"/>
                </a:solidFill>
              </a:rPr>
              <a:t>P</a:t>
            </a:r>
            <a:r>
              <a:rPr lang="en-US" altLang="zh-CN" sz="2800" b="1" baseline="-25000" dirty="0">
                <a:solidFill>
                  <a:srgbClr val="0000FF"/>
                </a:solidFill>
              </a:rPr>
              <a:t>0</a:t>
            </a:r>
            <a:r>
              <a:rPr lang="en-US" altLang="zh-CN" sz="2800" b="1" dirty="0">
                <a:solidFill>
                  <a:srgbClr val="0000FF"/>
                </a:solidFill>
              </a:rPr>
              <a:t>:  wait (Q);</a:t>
            </a:r>
          </a:p>
          <a:p>
            <a:r>
              <a:rPr lang="en-US" altLang="zh-CN" sz="2800" b="1" dirty="0">
                <a:solidFill>
                  <a:srgbClr val="0000FF"/>
                </a:solidFill>
              </a:rPr>
              <a:t>P</a:t>
            </a:r>
            <a:r>
              <a:rPr lang="en-US" altLang="zh-CN" sz="2800" b="1" baseline="-25000" dirty="0">
                <a:solidFill>
                  <a:srgbClr val="0000FF"/>
                </a:solidFill>
              </a:rPr>
              <a:t>1</a:t>
            </a:r>
            <a:r>
              <a:rPr lang="en-US" altLang="zh-CN" sz="2800" b="1" dirty="0">
                <a:solidFill>
                  <a:srgbClr val="0000FF"/>
                </a:solidFill>
              </a:rPr>
              <a:t>:  wait (S);</a:t>
            </a:r>
          </a:p>
        </p:txBody>
      </p:sp>
    </p:spTree>
    <p:extLst>
      <p:ext uri="{BB962C8B-B14F-4D97-AF65-F5344CB8AC3E}">
        <p14:creationId xmlns:p14="http://schemas.microsoft.com/office/powerpoint/2010/main" val="2984114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wipe(left)">
                                      <p:cBhvr>
                                        <p:cTn id="7" dur="500"/>
                                        <p:tgtEl>
                                          <p:spTgt spid="24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pRg st="1" end="1"/>
                                            </p:txEl>
                                          </p:spTgt>
                                        </p:tgtEl>
                                        <p:attrNameLst>
                                          <p:attrName>style.visibility</p:attrName>
                                        </p:attrNameLst>
                                      </p:cBhvr>
                                      <p:to>
                                        <p:strVal val="visible"/>
                                      </p:to>
                                    </p:set>
                                    <p:animEffect transition="in" filter="wipe(left)">
                                      <p:cBhvr>
                                        <p:cTn id="12" dur="500"/>
                                        <p:tgtEl>
                                          <p:spTgt spid="24985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animEffect transition="in" filter="wipe(left)">
                                      <p:cBhvr>
                                        <p:cTn id="15" dur="500"/>
                                        <p:tgtEl>
                                          <p:spTgt spid="2498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9859">
                                            <p:txEl>
                                              <p:pRg st="3" end="3"/>
                                            </p:txEl>
                                          </p:spTgt>
                                        </p:tgtEl>
                                        <p:attrNameLst>
                                          <p:attrName>style.visibility</p:attrName>
                                        </p:attrNameLst>
                                      </p:cBhvr>
                                      <p:to>
                                        <p:strVal val="visible"/>
                                      </p:to>
                                    </p:set>
                                    <p:animEffect transition="in" filter="wipe(left)">
                                      <p:cBhvr>
                                        <p:cTn id="18" dur="500"/>
                                        <p:tgtEl>
                                          <p:spTgt spid="24985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9859">
                                            <p:txEl>
                                              <p:pRg st="4" end="4"/>
                                            </p:txEl>
                                          </p:spTgt>
                                        </p:tgtEl>
                                        <p:attrNameLst>
                                          <p:attrName>style.visibility</p:attrName>
                                        </p:attrNameLst>
                                      </p:cBhvr>
                                      <p:to>
                                        <p:strVal val="visible"/>
                                      </p:to>
                                    </p:set>
                                    <p:animEffect transition="in" filter="wipe(left)">
                                      <p:cBhvr>
                                        <p:cTn id="21" dur="500"/>
                                        <p:tgtEl>
                                          <p:spTgt spid="2498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9859">
                                            <p:txEl>
                                              <p:pRg st="5" end="5"/>
                                            </p:txEl>
                                          </p:spTgt>
                                        </p:tgtEl>
                                        <p:attrNameLst>
                                          <p:attrName>style.visibility</p:attrName>
                                        </p:attrNameLst>
                                      </p:cBhvr>
                                      <p:to>
                                        <p:strVal val="visible"/>
                                      </p:to>
                                    </p:set>
                                    <p:animEffect transition="in" filter="wipe(left)">
                                      <p:cBhvr>
                                        <p:cTn id="24" dur="500"/>
                                        <p:tgtEl>
                                          <p:spTgt spid="24985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9859">
                                            <p:txEl>
                                              <p:pRg st="6" end="6"/>
                                            </p:txEl>
                                          </p:spTgt>
                                        </p:tgtEl>
                                        <p:attrNameLst>
                                          <p:attrName>style.visibility</p:attrName>
                                        </p:attrNameLst>
                                      </p:cBhvr>
                                      <p:to>
                                        <p:strVal val="visible"/>
                                      </p:to>
                                    </p:set>
                                    <p:animEffect transition="in" filter="wipe(left)">
                                      <p:cBhvr>
                                        <p:cTn id="27" dur="500"/>
                                        <p:tgtEl>
                                          <p:spTgt spid="249859">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9859">
                                            <p:txEl>
                                              <p:pRg st="7" end="7"/>
                                            </p:txEl>
                                          </p:spTgt>
                                        </p:tgtEl>
                                        <p:attrNameLst>
                                          <p:attrName>style.visibility</p:attrName>
                                        </p:attrNameLst>
                                      </p:cBhvr>
                                      <p:to>
                                        <p:strVal val="visible"/>
                                      </p:to>
                                    </p:set>
                                    <p:animEffect transition="in" filter="wipe(left)">
                                      <p:cBhvr>
                                        <p:cTn id="30" dur="500"/>
                                        <p:tgtEl>
                                          <p:spTgt spid="24985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9860">
                                            <p:bg/>
                                          </p:spTgt>
                                        </p:tgtEl>
                                        <p:attrNameLst>
                                          <p:attrName>style.visibility</p:attrName>
                                        </p:attrNameLst>
                                      </p:cBhvr>
                                      <p:to>
                                        <p:strVal val="visible"/>
                                      </p:to>
                                    </p:set>
                                    <p:animEffect transition="in" filter="wipe(left)">
                                      <p:cBhvr>
                                        <p:cTn id="35" dur="500"/>
                                        <p:tgtEl>
                                          <p:spTgt spid="249860">
                                            <p:bg/>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9860">
                                            <p:txEl>
                                              <p:pRg st="0" end="0"/>
                                            </p:txEl>
                                          </p:spTgt>
                                        </p:tgtEl>
                                        <p:attrNameLst>
                                          <p:attrName>style.visibility</p:attrName>
                                        </p:attrNameLst>
                                      </p:cBhvr>
                                      <p:to>
                                        <p:strVal val="visible"/>
                                      </p:to>
                                    </p:set>
                                    <p:animEffect transition="in" filter="wipe(left)">
                                      <p:cBhvr>
                                        <p:cTn id="40" dur="500"/>
                                        <p:tgtEl>
                                          <p:spTgt spid="249860">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9860">
                                            <p:txEl>
                                              <p:pRg st="1" end="1"/>
                                            </p:txEl>
                                          </p:spTgt>
                                        </p:tgtEl>
                                        <p:attrNameLst>
                                          <p:attrName>style.visibility</p:attrName>
                                        </p:attrNameLst>
                                      </p:cBhvr>
                                      <p:to>
                                        <p:strVal val="visible"/>
                                      </p:to>
                                    </p:set>
                                    <p:animEffect transition="in" filter="wipe(left)">
                                      <p:cBhvr>
                                        <p:cTn id="45" dur="500"/>
                                        <p:tgtEl>
                                          <p:spTgt spid="249860">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9860">
                                            <p:txEl>
                                              <p:pRg st="2" end="2"/>
                                            </p:txEl>
                                          </p:spTgt>
                                        </p:tgtEl>
                                        <p:attrNameLst>
                                          <p:attrName>style.visibility</p:attrName>
                                        </p:attrNameLst>
                                      </p:cBhvr>
                                      <p:to>
                                        <p:strVal val="visible"/>
                                      </p:to>
                                    </p:set>
                                    <p:animEffect transition="in" filter="wipe(left)">
                                      <p:cBhvr>
                                        <p:cTn id="50" dur="500"/>
                                        <p:tgtEl>
                                          <p:spTgt spid="249860">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49860">
                                            <p:txEl>
                                              <p:pRg st="3" end="3"/>
                                            </p:txEl>
                                          </p:spTgt>
                                        </p:tgtEl>
                                        <p:attrNameLst>
                                          <p:attrName>style.visibility</p:attrName>
                                        </p:attrNameLst>
                                      </p:cBhvr>
                                      <p:to>
                                        <p:strVal val="visible"/>
                                      </p:to>
                                    </p:set>
                                    <p:animEffect transition="in" filter="wipe(left)">
                                      <p:cBhvr>
                                        <p:cTn id="55" dur="500"/>
                                        <p:tgtEl>
                                          <p:spTgt spid="249860">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49859">
                                            <p:txEl>
                                              <p:pRg st="8" end="8"/>
                                            </p:txEl>
                                          </p:spTgt>
                                        </p:tgtEl>
                                        <p:attrNameLst>
                                          <p:attrName>style.visibility</p:attrName>
                                        </p:attrNameLst>
                                      </p:cBhvr>
                                      <p:to>
                                        <p:strVal val="visible"/>
                                      </p:to>
                                    </p:set>
                                    <p:animEffect transition="in" filter="wipe(left)">
                                      <p:cBhvr>
                                        <p:cTn id="60" dur="500"/>
                                        <p:tgtEl>
                                          <p:spTgt spid="2498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uiExpand="1" build="p" autoUpdateAnimBg="0"/>
      <p:bldP spid="249860" grpId="0" uiExpand="1" build="p"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Priority Inversion</a:t>
            </a:r>
            <a:endParaRPr lang="zh-CN" altLang="en-US" dirty="0"/>
          </a:p>
        </p:txBody>
      </p:sp>
      <p:sp>
        <p:nvSpPr>
          <p:cNvPr id="3" name="内容占位符 2"/>
          <p:cNvSpPr>
            <a:spLocks noGrp="1"/>
          </p:cNvSpPr>
          <p:nvPr>
            <p:ph idx="1"/>
          </p:nvPr>
        </p:nvSpPr>
        <p:spPr/>
        <p:txBody>
          <a:bodyPr>
            <a:normAutofit/>
          </a:bodyPr>
          <a:lstStyle/>
          <a:p>
            <a:pPr>
              <a:lnSpc>
                <a:spcPct val="120000"/>
              </a:lnSpc>
              <a:spcBef>
                <a:spcPts val="0"/>
              </a:spcBef>
            </a:pPr>
            <a:r>
              <a:rPr lang="en-US" altLang="zh-CN" dirty="0"/>
              <a:t>Example: 3 processes L, M, and H</a:t>
            </a:r>
          </a:p>
          <a:p>
            <a:pPr lvl="1">
              <a:lnSpc>
                <a:spcPct val="120000"/>
              </a:lnSpc>
              <a:spcBef>
                <a:spcPts val="0"/>
              </a:spcBef>
            </a:pPr>
            <a:r>
              <a:rPr lang="en-US" altLang="zh-CN" dirty="0"/>
              <a:t>H requires resource R, which is accessed by L.  H wait for L to finish using R.   </a:t>
            </a:r>
            <a:br>
              <a:rPr lang="en-US" altLang="zh-CN" dirty="0"/>
            </a:br>
            <a:r>
              <a:rPr lang="en-US" altLang="zh-CN" dirty="0"/>
              <a:t>M, runnable, preempting L.  </a:t>
            </a:r>
          </a:p>
          <a:p>
            <a:pPr lvl="1">
              <a:lnSpc>
                <a:spcPct val="120000"/>
              </a:lnSpc>
              <a:spcBef>
                <a:spcPts val="0"/>
              </a:spcBef>
            </a:pPr>
            <a:r>
              <a:rPr lang="en-US" altLang="zh-CN" dirty="0"/>
              <a:t>affect how long H must wait for L to relinquish resource R.</a:t>
            </a:r>
          </a:p>
          <a:p>
            <a:pPr>
              <a:lnSpc>
                <a:spcPct val="120000"/>
              </a:lnSpc>
              <a:spcBef>
                <a:spcPts val="0"/>
              </a:spcBef>
            </a:pPr>
            <a:r>
              <a:rPr lang="en-US" altLang="zh-CN" dirty="0">
                <a:solidFill>
                  <a:srgbClr val="0000FF"/>
                </a:solidFill>
              </a:rPr>
              <a:t>Priority</a:t>
            </a:r>
            <a:r>
              <a:rPr lang="en-US" altLang="zh-CN" dirty="0">
                <a:solidFill>
                  <a:srgbClr val="3366FF"/>
                </a:solidFill>
              </a:rPr>
              <a:t> </a:t>
            </a:r>
            <a:r>
              <a:rPr lang="en-US" altLang="zh-CN" dirty="0">
                <a:solidFill>
                  <a:srgbClr val="0000FF"/>
                </a:solidFill>
              </a:rPr>
              <a:t>Inversion</a:t>
            </a:r>
            <a:r>
              <a:rPr lang="en-US" altLang="zh-CN" dirty="0">
                <a:solidFill>
                  <a:srgbClr val="3366FF"/>
                </a:solidFill>
              </a:rPr>
              <a:t> —</a:t>
            </a:r>
            <a:r>
              <a:rPr lang="en-US" altLang="zh-CN" dirty="0"/>
              <a:t> Scheduling problem when lower-priority process holds a lock needed by higher-priority process.</a:t>
            </a:r>
          </a:p>
          <a:p>
            <a:pPr>
              <a:lnSpc>
                <a:spcPct val="120000"/>
              </a:lnSpc>
              <a:spcBef>
                <a:spcPts val="0"/>
              </a:spcBef>
            </a:pPr>
            <a:r>
              <a:rPr lang="en-US" altLang="zh-CN" dirty="0"/>
              <a:t>Solved via </a:t>
            </a:r>
            <a:r>
              <a:rPr lang="en-US" altLang="zh-CN" dirty="0">
                <a:solidFill>
                  <a:srgbClr val="0000FF"/>
                </a:solidFill>
              </a:rPr>
              <a:t>priority-inheritance</a:t>
            </a:r>
            <a:r>
              <a:rPr lang="en-US" altLang="zh-CN" dirty="0">
                <a:solidFill>
                  <a:srgbClr val="3366FF"/>
                </a:solidFill>
              </a:rPr>
              <a:t> </a:t>
            </a:r>
            <a:r>
              <a:rPr lang="en-US" altLang="zh-CN" dirty="0">
                <a:solidFill>
                  <a:srgbClr val="0000FF"/>
                </a:solidFill>
              </a:rPr>
              <a:t>protocol</a:t>
            </a:r>
            <a:r>
              <a:rPr lang="en-US" altLang="zh-CN" dirty="0">
                <a:solidFill>
                  <a:srgbClr val="3366FF"/>
                </a:solidFill>
              </a:rPr>
              <a:t>.</a:t>
            </a:r>
            <a:endParaRPr lang="en-US" altLang="zh-CN" dirty="0"/>
          </a:p>
          <a:p>
            <a:pPr lvl="1">
              <a:lnSpc>
                <a:spcPct val="120000"/>
              </a:lnSpc>
              <a:spcBef>
                <a:spcPts val="0"/>
              </a:spcBef>
            </a:pPr>
            <a:r>
              <a:rPr lang="en-US" altLang="zh-CN" dirty="0"/>
              <a:t>All  processes that are accessing resources needed by a higher-priority process inherit the higher priority until they are finished with the resources in question. </a:t>
            </a:r>
          </a:p>
          <a:p>
            <a:pPr lvl="1">
              <a:lnSpc>
                <a:spcPct val="120000"/>
              </a:lnSpc>
              <a:spcBef>
                <a:spcPts val="0"/>
              </a:spcBef>
            </a:pPr>
            <a:r>
              <a:rPr lang="en-US" altLang="zh-CN" dirty="0"/>
              <a:t>When they are finished, their priorities revert to their original values.</a:t>
            </a:r>
          </a:p>
          <a:p>
            <a:pPr>
              <a:lnSpc>
                <a:spcPct val="120000"/>
              </a:lnSpc>
              <a:spcBef>
                <a:spcPts val="0"/>
              </a:spcBef>
            </a:pPr>
            <a:r>
              <a:rPr lang="en-US" altLang="zh-CN" dirty="0"/>
              <a:t>Solution: L</a:t>
            </a:r>
            <a:r>
              <a:rPr lang="en-US" altLang="zh-CN" i="1" dirty="0"/>
              <a:t> </a:t>
            </a:r>
            <a:r>
              <a:rPr lang="en-US" altLang="zh-CN" dirty="0"/>
              <a:t>temporarily inherit the priority of H until it finished using R.</a:t>
            </a:r>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36</a:t>
            </a:fld>
            <a:endParaRPr lang="en-US" altLang="zh-CN"/>
          </a:p>
        </p:txBody>
      </p:sp>
      <p:sp>
        <p:nvSpPr>
          <p:cNvPr id="5" name="动作按钮: 结束 6">
            <a:hlinkClick r:id="" action="ppaction://noaction" highlightClick="1"/>
            <a:extLst>
              <a:ext uri="{FF2B5EF4-FFF2-40B4-BE49-F238E27FC236}">
                <a16:creationId xmlns:a16="http://schemas.microsoft.com/office/drawing/2014/main" id="{4CC83E7F-08F3-09C7-200F-7C7EC4C32115}"/>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333766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32"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ircle(ou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Classica Problems of Synchronization</a:t>
            </a:r>
            <a:endParaRPr lang="zh-CN" altLang="en-US" dirty="0"/>
          </a:p>
        </p:txBody>
      </p:sp>
      <p:sp>
        <p:nvSpPr>
          <p:cNvPr id="256003" name="Rectangle 3"/>
          <p:cNvSpPr>
            <a:spLocks noGrp="1" noChangeArrowheads="1"/>
          </p:cNvSpPr>
          <p:nvPr>
            <p:ph idx="1"/>
          </p:nvPr>
        </p:nvSpPr>
        <p:spPr/>
        <p:txBody>
          <a:bodyPr/>
          <a:lstStyle/>
          <a:p>
            <a:r>
              <a:rPr lang="en-US" altLang="zh-CN" dirty="0"/>
              <a:t>The Bounded-Buffer Problem</a:t>
            </a:r>
          </a:p>
          <a:p>
            <a:r>
              <a:rPr lang="en-US" altLang="zh-CN" dirty="0"/>
              <a:t>The Readers-Writers Problem</a:t>
            </a:r>
          </a:p>
          <a:p>
            <a:r>
              <a:rPr lang="en-US" altLang="zh-CN" dirty="0"/>
              <a:t>The Dining-Philosophers Problem</a:t>
            </a:r>
          </a:p>
        </p:txBody>
      </p:sp>
      <p:sp>
        <p:nvSpPr>
          <p:cNvPr id="4" name="灯片编号占位符 3"/>
          <p:cNvSpPr>
            <a:spLocks noGrp="1"/>
          </p:cNvSpPr>
          <p:nvPr>
            <p:ph type="sldNum" sz="quarter" idx="10"/>
          </p:nvPr>
        </p:nvSpPr>
        <p:spPr/>
        <p:txBody>
          <a:bodyPr/>
          <a:lstStyle/>
          <a:p>
            <a:fld id="{B2F9CDCB-E3E6-45BE-8271-C6C58B37410B}" type="slidenum">
              <a:rPr lang="en-US" altLang="zh-CN"/>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0A5F422-5B3F-E592-456E-9E41D55F21CB}"/>
              </a:ext>
            </a:extLst>
          </p:cNvPr>
          <p:cNvPicPr>
            <a:picLocks noChangeAspect="1"/>
          </p:cNvPicPr>
          <p:nvPr/>
        </p:nvPicPr>
        <p:blipFill>
          <a:blip r:embed="rId3"/>
          <a:stretch>
            <a:fillRect/>
          </a:stretch>
        </p:blipFill>
        <p:spPr>
          <a:xfrm>
            <a:off x="7926628" y="1988840"/>
            <a:ext cx="2309832" cy="3645405"/>
          </a:xfrm>
          <a:prstGeom prst="rect">
            <a:avLst/>
          </a:prstGeom>
        </p:spPr>
      </p:pic>
      <p:pic>
        <p:nvPicPr>
          <p:cNvPr id="12" name="图片 11">
            <a:extLst>
              <a:ext uri="{FF2B5EF4-FFF2-40B4-BE49-F238E27FC236}">
                <a16:creationId xmlns:a16="http://schemas.microsoft.com/office/drawing/2014/main" id="{F851285F-4111-2D3E-360D-D75A1FAE0A43}"/>
              </a:ext>
            </a:extLst>
          </p:cNvPr>
          <p:cNvPicPr>
            <a:picLocks noChangeAspect="1"/>
          </p:cNvPicPr>
          <p:nvPr/>
        </p:nvPicPr>
        <p:blipFill>
          <a:blip r:embed="rId4"/>
          <a:stretch>
            <a:fillRect/>
          </a:stretch>
        </p:blipFill>
        <p:spPr>
          <a:xfrm>
            <a:off x="6771075" y="1606297"/>
            <a:ext cx="1403099" cy="2576978"/>
          </a:xfrm>
          <a:prstGeom prst="rect">
            <a:avLst/>
          </a:prstGeom>
        </p:spPr>
      </p:pic>
      <p:sp>
        <p:nvSpPr>
          <p:cNvPr id="258050" name="Rectangle 2"/>
          <p:cNvSpPr>
            <a:spLocks noGrp="1" noChangeArrowheads="1"/>
          </p:cNvSpPr>
          <p:nvPr>
            <p:ph type="title"/>
          </p:nvPr>
        </p:nvSpPr>
        <p:spPr/>
        <p:txBody>
          <a:bodyPr/>
          <a:lstStyle/>
          <a:p>
            <a:r>
              <a:rPr lang="en-US" altLang="zh-CN" dirty="0"/>
              <a:t>The Bounded-Buffer Problem</a:t>
            </a:r>
          </a:p>
        </p:txBody>
      </p:sp>
      <p:sp>
        <p:nvSpPr>
          <p:cNvPr id="258051" name="Rectangle 3"/>
          <p:cNvSpPr>
            <a:spLocks noGrp="1" noChangeArrowheads="1"/>
          </p:cNvSpPr>
          <p:nvPr>
            <p:ph idx="1"/>
          </p:nvPr>
        </p:nvSpPr>
        <p:spPr>
          <a:xfrm>
            <a:off x="360001" y="1043735"/>
            <a:ext cx="5760000" cy="5580000"/>
          </a:xfrm>
        </p:spPr>
        <p:txBody>
          <a:bodyPr/>
          <a:lstStyle/>
          <a:p>
            <a:pPr>
              <a:tabLst>
                <a:tab pos="2058988" algn="l"/>
                <a:tab pos="2459038" algn="l"/>
              </a:tabLst>
            </a:pPr>
            <a:r>
              <a:rPr lang="en-US" altLang="zh-CN" dirty="0"/>
              <a:t>Assume the buffer pool consists of </a:t>
            </a:r>
            <a:r>
              <a:rPr lang="en-US" altLang="zh-CN" i="1" dirty="0">
                <a:solidFill>
                  <a:srgbClr val="0000FF"/>
                </a:solidFill>
              </a:rPr>
              <a:t>n</a:t>
            </a:r>
            <a:r>
              <a:rPr lang="en-US" altLang="zh-CN" dirty="0"/>
              <a:t> buffers, each capable of holding one item.</a:t>
            </a:r>
          </a:p>
          <a:p>
            <a:pPr>
              <a:tabLst>
                <a:tab pos="2058988" algn="l"/>
                <a:tab pos="2459038" algn="l"/>
              </a:tabLst>
            </a:pPr>
            <a:r>
              <a:rPr lang="en-US" altLang="zh-CN" dirty="0"/>
              <a:t>Shared data</a:t>
            </a:r>
          </a:p>
          <a:p>
            <a:pPr lvl="1">
              <a:buNone/>
              <a:tabLst>
                <a:tab pos="2058988" algn="l"/>
                <a:tab pos="2459038" algn="l"/>
              </a:tabLst>
            </a:pPr>
            <a:r>
              <a:rPr lang="en-US" altLang="zh-CN" sz="2800" dirty="0"/>
              <a:t>semaphore  </a:t>
            </a:r>
            <a:r>
              <a:rPr lang="en-US" altLang="zh-CN" sz="2800" dirty="0">
                <a:solidFill>
                  <a:srgbClr val="0000FF"/>
                </a:solidFill>
              </a:rPr>
              <a:t>mutex, empty, full</a:t>
            </a:r>
            <a:r>
              <a:rPr lang="en-US" altLang="zh-CN" sz="2800" dirty="0"/>
              <a:t>;</a:t>
            </a:r>
          </a:p>
          <a:p>
            <a:pPr>
              <a:tabLst>
                <a:tab pos="2058988" algn="l"/>
                <a:tab pos="2459038" algn="l"/>
              </a:tabLst>
            </a:pPr>
            <a:r>
              <a:rPr lang="en-US" altLang="zh-CN" dirty="0"/>
              <a:t>Initially:</a:t>
            </a:r>
          </a:p>
          <a:p>
            <a:pPr lvl="1">
              <a:buNone/>
              <a:tabLst>
                <a:tab pos="2058988" algn="l"/>
                <a:tab pos="2459038" algn="l"/>
              </a:tabLst>
            </a:pPr>
            <a:r>
              <a:rPr lang="en-US" altLang="zh-CN" sz="2800" dirty="0">
                <a:solidFill>
                  <a:srgbClr val="0000FF"/>
                </a:solidFill>
              </a:rPr>
              <a:t>mutex = 1</a:t>
            </a:r>
            <a:endParaRPr lang="en-US" altLang="zh-CN" sz="2800" dirty="0"/>
          </a:p>
          <a:p>
            <a:pPr lvl="1">
              <a:buNone/>
              <a:tabLst>
                <a:tab pos="2058988" algn="l"/>
                <a:tab pos="2459038" algn="l"/>
              </a:tabLst>
            </a:pPr>
            <a:r>
              <a:rPr lang="en-US" altLang="zh-CN" sz="2800" dirty="0">
                <a:solidFill>
                  <a:srgbClr val="0000FF"/>
                </a:solidFill>
              </a:rPr>
              <a:t>empty = n</a:t>
            </a:r>
            <a:endParaRPr lang="en-US" altLang="zh-CN" sz="2800" dirty="0"/>
          </a:p>
          <a:p>
            <a:pPr lvl="1">
              <a:buNone/>
              <a:tabLst>
                <a:tab pos="2058988" algn="l"/>
                <a:tab pos="2459038" algn="l"/>
              </a:tabLst>
            </a:pPr>
            <a:r>
              <a:rPr lang="en-US" altLang="zh-CN" sz="2800" dirty="0">
                <a:solidFill>
                  <a:srgbClr val="0000FF"/>
                </a:solidFill>
              </a:rPr>
              <a:t>full = 0</a:t>
            </a:r>
            <a:endParaRPr lang="en-US" altLang="zh-CN" sz="2800" dirty="0"/>
          </a:p>
        </p:txBody>
      </p:sp>
      <p:sp>
        <p:nvSpPr>
          <p:cNvPr id="4" name="灯片编号占位符 3"/>
          <p:cNvSpPr>
            <a:spLocks noGrp="1"/>
          </p:cNvSpPr>
          <p:nvPr>
            <p:ph type="sldNum" sz="quarter" idx="10"/>
          </p:nvPr>
        </p:nvSpPr>
        <p:spPr/>
        <p:txBody>
          <a:bodyPr/>
          <a:lstStyle/>
          <a:p>
            <a:fld id="{6C9BA033-AE36-4D79-B58B-138E60BD5DEA}" type="slidenum">
              <a:rPr lang="en-US" altLang="zh-CN"/>
              <a:pPr/>
              <a:t>38</a:t>
            </a:fld>
            <a:endParaRPr lang="en-US" altLang="zh-CN"/>
          </a:p>
        </p:txBody>
      </p:sp>
      <p:pic>
        <p:nvPicPr>
          <p:cNvPr id="14" name="图片 13">
            <a:extLst>
              <a:ext uri="{FF2B5EF4-FFF2-40B4-BE49-F238E27FC236}">
                <a16:creationId xmlns:a16="http://schemas.microsoft.com/office/drawing/2014/main" id="{33AEB7C5-A2C2-76DF-1950-29563869ED6F}"/>
              </a:ext>
            </a:extLst>
          </p:cNvPr>
          <p:cNvPicPr>
            <a:picLocks noChangeAspect="1"/>
          </p:cNvPicPr>
          <p:nvPr/>
        </p:nvPicPr>
        <p:blipFill>
          <a:blip r:embed="rId5"/>
          <a:stretch>
            <a:fillRect/>
          </a:stretch>
        </p:blipFill>
        <p:spPr>
          <a:xfrm>
            <a:off x="10215141" y="1606297"/>
            <a:ext cx="1506484" cy="16428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left)">
                                      <p:cBhvr>
                                        <p:cTn id="7" dur="500"/>
                                        <p:tgtEl>
                                          <p:spTgt spid="258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8051">
                                            <p:txEl>
                                              <p:pRg st="1" end="1"/>
                                            </p:txEl>
                                          </p:spTgt>
                                        </p:tgtEl>
                                        <p:attrNameLst>
                                          <p:attrName>style.visibility</p:attrName>
                                        </p:attrNameLst>
                                      </p:cBhvr>
                                      <p:to>
                                        <p:strVal val="visible"/>
                                      </p:to>
                                    </p:set>
                                    <p:animEffect transition="in" filter="wipe(left)">
                                      <p:cBhvr>
                                        <p:cTn id="29" dur="500"/>
                                        <p:tgtEl>
                                          <p:spTgt spid="258051">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8051">
                                            <p:txEl>
                                              <p:pRg st="2" end="2"/>
                                            </p:txEl>
                                          </p:spTgt>
                                        </p:tgtEl>
                                        <p:attrNameLst>
                                          <p:attrName>style.visibility</p:attrName>
                                        </p:attrNameLst>
                                      </p:cBhvr>
                                      <p:to>
                                        <p:strVal val="visible"/>
                                      </p:to>
                                    </p:set>
                                    <p:animEffect transition="in" filter="wipe(left)">
                                      <p:cBhvr>
                                        <p:cTn id="32" dur="500"/>
                                        <p:tgtEl>
                                          <p:spTgt spid="25805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1">
                                            <p:txEl>
                                              <p:pRg st="3" end="3"/>
                                            </p:txEl>
                                          </p:spTgt>
                                        </p:tgtEl>
                                        <p:attrNameLst>
                                          <p:attrName>style.visibility</p:attrName>
                                        </p:attrNameLst>
                                      </p:cBhvr>
                                      <p:to>
                                        <p:strVal val="visible"/>
                                      </p:to>
                                    </p:set>
                                    <p:animEffect transition="in" filter="wipe(left)">
                                      <p:cBhvr>
                                        <p:cTn id="37" dur="500"/>
                                        <p:tgtEl>
                                          <p:spTgt spid="258051">
                                            <p:txEl>
                                              <p:pRg st="3" end="3"/>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8051">
                                            <p:txEl>
                                              <p:pRg st="4" end="4"/>
                                            </p:txEl>
                                          </p:spTgt>
                                        </p:tgtEl>
                                        <p:attrNameLst>
                                          <p:attrName>style.visibility</p:attrName>
                                        </p:attrNameLst>
                                      </p:cBhvr>
                                      <p:to>
                                        <p:strVal val="visible"/>
                                      </p:to>
                                    </p:set>
                                    <p:animEffect transition="in" filter="wipe(left)">
                                      <p:cBhvr>
                                        <p:cTn id="40" dur="500"/>
                                        <p:tgtEl>
                                          <p:spTgt spid="258051">
                                            <p:txEl>
                                              <p:pRg st="4" end="4"/>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051">
                                            <p:txEl>
                                              <p:pRg st="5" end="5"/>
                                            </p:txEl>
                                          </p:spTgt>
                                        </p:tgtEl>
                                        <p:attrNameLst>
                                          <p:attrName>style.visibility</p:attrName>
                                        </p:attrNameLst>
                                      </p:cBhvr>
                                      <p:to>
                                        <p:strVal val="visible"/>
                                      </p:to>
                                    </p:set>
                                    <p:animEffect transition="in" filter="wipe(left)">
                                      <p:cBhvr>
                                        <p:cTn id="43" dur="500"/>
                                        <p:tgtEl>
                                          <p:spTgt spid="258051">
                                            <p:txEl>
                                              <p:pRg st="5" end="5"/>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8051">
                                            <p:txEl>
                                              <p:pRg st="6" end="6"/>
                                            </p:txEl>
                                          </p:spTgt>
                                        </p:tgtEl>
                                        <p:attrNameLst>
                                          <p:attrName>style.visibility</p:attrName>
                                        </p:attrNameLst>
                                      </p:cBhvr>
                                      <p:to>
                                        <p:strVal val="visible"/>
                                      </p:to>
                                    </p:set>
                                    <p:animEffect transition="in" filter="wipe(left)">
                                      <p:cBhvr>
                                        <p:cTn id="46" dur="500"/>
                                        <p:tgtEl>
                                          <p:spTgt spid="25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ormAutofit/>
          </a:bodyPr>
          <a:lstStyle/>
          <a:p>
            <a:r>
              <a:rPr lang="en-US" altLang="zh-CN" dirty="0"/>
              <a:t>The Bounded-Buffer Problem</a:t>
            </a:r>
            <a:endParaRPr lang="en-US" altLang="zh-CN" sz="3600" dirty="0">
              <a:solidFill>
                <a:srgbClr val="FF0000"/>
              </a:solidFill>
            </a:endParaRPr>
          </a:p>
        </p:txBody>
      </p:sp>
      <p:sp>
        <p:nvSpPr>
          <p:cNvPr id="260099" name="Rectangle 3"/>
          <p:cNvSpPr>
            <a:spLocks noGrp="1" noChangeArrowheads="1"/>
          </p:cNvSpPr>
          <p:nvPr>
            <p:ph idx="1"/>
          </p:nvPr>
        </p:nvSpPr>
        <p:spPr>
          <a:xfrm>
            <a:off x="360000" y="1188000"/>
            <a:ext cx="4860000" cy="5436000"/>
          </a:xfrm>
          <a:solidFill>
            <a:schemeClr val="bg1"/>
          </a:solidFill>
          <a:ln>
            <a:solidFill>
              <a:schemeClr val="tx1"/>
            </a:solidFill>
            <a:miter lim="800000"/>
            <a:headEnd/>
            <a:tailEnd/>
          </a:ln>
        </p:spPr>
        <p:txBody>
          <a:bodyPr/>
          <a:lstStyle/>
          <a:p>
            <a:pPr marL="762000">
              <a:spcBef>
                <a:spcPct val="15000"/>
              </a:spcBef>
              <a:buNone/>
              <a:tabLst>
                <a:tab pos="2459038" algn="l"/>
                <a:tab pos="2740025" algn="l"/>
                <a:tab pos="3084513" algn="l"/>
              </a:tabLst>
            </a:pPr>
            <a:r>
              <a:rPr lang="en-US" altLang="zh-CN" sz="2400" dirty="0"/>
              <a:t>while (1) { </a:t>
            </a:r>
          </a:p>
          <a:p>
            <a:pPr marL="762000">
              <a:spcBef>
                <a:spcPct val="15000"/>
              </a:spcBef>
              <a:buNone/>
              <a:tabLst>
                <a:tab pos="2459038" algn="l"/>
                <a:tab pos="2740025" algn="l"/>
                <a:tab pos="3084513" algn="l"/>
              </a:tabLst>
            </a:pPr>
            <a:r>
              <a:rPr lang="en-US" altLang="zh-CN" sz="2400" dirty="0"/>
              <a:t>      …</a:t>
            </a:r>
          </a:p>
          <a:p>
            <a:pPr marL="762000">
              <a:spcBef>
                <a:spcPct val="15000"/>
              </a:spcBef>
              <a:buNone/>
              <a:tabLst>
                <a:tab pos="2459038" algn="l"/>
                <a:tab pos="2740025" algn="l"/>
                <a:tab pos="3084513" algn="l"/>
              </a:tabLst>
            </a:pPr>
            <a:r>
              <a:rPr lang="en-US" altLang="zh-CN" sz="2400" dirty="0"/>
              <a:t>    // produce an item in </a:t>
            </a:r>
            <a:r>
              <a:rPr lang="en-US" altLang="zh-CN" sz="2400" dirty="0" err="1"/>
              <a:t>nextp</a:t>
            </a:r>
            <a:endParaRPr lang="en-US" altLang="zh-CN" sz="2400" dirty="0"/>
          </a:p>
          <a:p>
            <a:pPr marL="762000">
              <a:spcBef>
                <a:spcPct val="15000"/>
              </a:spcBef>
              <a:buNone/>
              <a:tabLst>
                <a:tab pos="2459038" algn="l"/>
                <a:tab pos="2740025" algn="l"/>
                <a:tab pos="3084513" algn="l"/>
              </a:tabLst>
            </a:pPr>
            <a:r>
              <a:rPr lang="en-US" altLang="zh-CN" sz="2400" dirty="0"/>
              <a:t>      …</a:t>
            </a:r>
          </a:p>
          <a:p>
            <a:pPr marL="762000">
              <a:spcBef>
                <a:spcPct val="15000"/>
              </a:spcBef>
              <a:buNone/>
              <a:tabLst>
                <a:tab pos="2459038" algn="l"/>
                <a:tab pos="2740025" algn="l"/>
                <a:tab pos="3084513" algn="l"/>
              </a:tabLst>
            </a:pPr>
            <a:r>
              <a:rPr lang="en-US" altLang="zh-CN" sz="2400" dirty="0"/>
              <a:t>     </a:t>
            </a:r>
          </a:p>
          <a:p>
            <a:pPr marL="762000">
              <a:spcBef>
                <a:spcPct val="15000"/>
              </a:spcBef>
              <a:buNone/>
              <a:tabLst>
                <a:tab pos="2459038" algn="l"/>
                <a:tab pos="2740025" algn="l"/>
                <a:tab pos="3084513" algn="l"/>
              </a:tabLst>
            </a:pPr>
            <a:endParaRPr lang="en-US" altLang="zh-CN" sz="2400" dirty="0">
              <a:solidFill>
                <a:srgbClr val="0000FF"/>
              </a:solidFill>
            </a:endParaRPr>
          </a:p>
          <a:p>
            <a:pPr marL="762000">
              <a:spcBef>
                <a:spcPct val="15000"/>
              </a:spcBef>
              <a:buNone/>
              <a:tabLst>
                <a:tab pos="2459038" algn="l"/>
                <a:tab pos="2740025" algn="l"/>
                <a:tab pos="3084513" algn="l"/>
              </a:tabLst>
            </a:pPr>
            <a:r>
              <a:rPr lang="en-US" altLang="zh-CN" sz="2400" dirty="0"/>
              <a:t>      …</a:t>
            </a:r>
          </a:p>
          <a:p>
            <a:pPr marL="762000">
              <a:spcBef>
                <a:spcPct val="15000"/>
              </a:spcBef>
              <a:buNone/>
              <a:tabLst>
                <a:tab pos="2459038" algn="l"/>
                <a:tab pos="2740025" algn="l"/>
                <a:tab pos="3084513" algn="l"/>
              </a:tabLst>
            </a:pPr>
            <a:r>
              <a:rPr lang="en-US" altLang="zh-CN" sz="2400" dirty="0"/>
              <a:t>     // add </a:t>
            </a:r>
            <a:r>
              <a:rPr lang="en-US" altLang="zh-CN" sz="2400" dirty="0" err="1"/>
              <a:t>nextp</a:t>
            </a:r>
            <a:r>
              <a:rPr lang="en-US" altLang="zh-CN" sz="2400" dirty="0"/>
              <a:t> to buffer</a:t>
            </a:r>
          </a:p>
          <a:p>
            <a:pPr marL="762000">
              <a:spcBef>
                <a:spcPct val="15000"/>
              </a:spcBef>
              <a:buNone/>
              <a:tabLst>
                <a:tab pos="2459038" algn="l"/>
                <a:tab pos="2740025" algn="l"/>
                <a:tab pos="3084513" algn="l"/>
              </a:tabLst>
            </a:pPr>
            <a:r>
              <a:rPr lang="en-US" altLang="zh-CN" sz="2400" dirty="0"/>
              <a:t>       …</a:t>
            </a:r>
          </a:p>
          <a:p>
            <a:pPr marL="762000">
              <a:spcBef>
                <a:spcPct val="15000"/>
              </a:spcBef>
              <a:buNone/>
              <a:tabLst>
                <a:tab pos="2459038" algn="l"/>
                <a:tab pos="2740025" algn="l"/>
                <a:tab pos="3084513" algn="l"/>
              </a:tabLst>
            </a:pPr>
            <a:endParaRPr lang="en-US" altLang="zh-CN" sz="2400" dirty="0"/>
          </a:p>
          <a:p>
            <a:pPr marL="762000">
              <a:spcBef>
                <a:spcPct val="15000"/>
              </a:spcBef>
              <a:buNone/>
              <a:tabLst>
                <a:tab pos="2459038" algn="l"/>
                <a:tab pos="2740025" algn="l"/>
                <a:tab pos="3084513" algn="l"/>
              </a:tabLst>
            </a:pPr>
            <a:endParaRPr lang="en-US" altLang="zh-CN" sz="2400" dirty="0">
              <a:solidFill>
                <a:srgbClr val="0000FF"/>
              </a:solidFill>
            </a:endParaRPr>
          </a:p>
          <a:p>
            <a:pPr marL="762000">
              <a:lnSpc>
                <a:spcPct val="200000"/>
              </a:lnSpc>
              <a:spcBef>
                <a:spcPct val="15000"/>
              </a:spcBef>
              <a:buNone/>
              <a:tabLst>
                <a:tab pos="2459038" algn="l"/>
                <a:tab pos="2740025" algn="l"/>
                <a:tab pos="3084513" algn="l"/>
              </a:tabLst>
            </a:pPr>
            <a:r>
              <a:rPr lang="en-US" altLang="zh-CN" sz="2400" dirty="0"/>
              <a:t>}	</a:t>
            </a:r>
          </a:p>
        </p:txBody>
      </p:sp>
      <p:sp>
        <p:nvSpPr>
          <p:cNvPr id="5" name="灯片编号占位符 3"/>
          <p:cNvSpPr>
            <a:spLocks noGrp="1"/>
          </p:cNvSpPr>
          <p:nvPr>
            <p:ph type="sldNum" sz="quarter" idx="10"/>
          </p:nvPr>
        </p:nvSpPr>
        <p:spPr/>
        <p:txBody>
          <a:bodyPr/>
          <a:lstStyle/>
          <a:p>
            <a:fld id="{65D6C078-BAF6-44AB-8919-4638730245E0}" type="slidenum">
              <a:rPr lang="en-US" altLang="zh-CN"/>
              <a:pPr/>
              <a:t>39</a:t>
            </a:fld>
            <a:endParaRPr lang="en-US" altLang="zh-CN"/>
          </a:p>
        </p:txBody>
      </p:sp>
      <p:sp>
        <p:nvSpPr>
          <p:cNvPr id="260100" name="Rectangle 4"/>
          <p:cNvSpPr>
            <a:spLocks noChangeArrowheads="1"/>
          </p:cNvSpPr>
          <p:nvPr/>
        </p:nvSpPr>
        <p:spPr bwMode="auto">
          <a:xfrm>
            <a:off x="5240905" y="1196975"/>
            <a:ext cx="4860000" cy="543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762000" indent="-342900">
              <a:lnSpc>
                <a:spcPct val="90000"/>
              </a:lnSpc>
              <a:spcBef>
                <a:spcPct val="15000"/>
              </a:spcBef>
              <a:buClr>
                <a:schemeClr val="accent1"/>
              </a:buClr>
              <a:buSzPct val="70000"/>
              <a:tabLst>
                <a:tab pos="1597025" algn="l"/>
                <a:tab pos="1941513" algn="l"/>
                <a:tab pos="2286000" algn="l"/>
              </a:tabLst>
            </a:pPr>
            <a:r>
              <a:rPr lang="en-US" altLang="zh-CN" sz="2400" b="1" dirty="0"/>
              <a:t>while (1)</a:t>
            </a:r>
            <a:r>
              <a:rPr lang="en-US" altLang="zh-CN" b="1" dirty="0"/>
              <a:t> { </a:t>
            </a:r>
          </a:p>
          <a:p>
            <a:pPr marL="762000" indent="-342900">
              <a:lnSpc>
                <a:spcPct val="90000"/>
              </a:lnSpc>
              <a:spcBef>
                <a:spcPct val="15000"/>
              </a:spcBef>
              <a:buClr>
                <a:schemeClr val="accent1"/>
              </a:buClr>
              <a:buSzPct val="70000"/>
              <a:tabLst>
                <a:tab pos="1597025" algn="l"/>
                <a:tab pos="1941513" algn="l"/>
                <a:tab pos="2286000" algn="l"/>
              </a:tabLst>
            </a:pPr>
            <a:r>
              <a:rPr lang="en-US" altLang="zh-CN" b="1" dirty="0"/>
              <a:t>    </a:t>
            </a:r>
          </a:p>
          <a:p>
            <a:pPr marL="762000" indent="-342900">
              <a:lnSpc>
                <a:spcPct val="90000"/>
              </a:lnSpc>
              <a:spcBef>
                <a:spcPct val="15000"/>
              </a:spcBef>
              <a:buClr>
                <a:schemeClr val="accent1"/>
              </a:buClr>
              <a:buSzPct val="70000"/>
              <a:tabLst>
                <a:tab pos="1597025" algn="l"/>
                <a:tab pos="1941513" algn="l"/>
                <a:tab pos="2286000" algn="l"/>
              </a:tabLst>
            </a:pPr>
            <a:endParaRPr lang="en-US" altLang="zh-CN" b="1" dirty="0">
              <a:solidFill>
                <a:srgbClr val="0000FF"/>
              </a:solidFill>
            </a:endParaRPr>
          </a:p>
          <a:p>
            <a:pPr marL="762000" indent="-342900">
              <a:lnSpc>
                <a:spcPct val="90000"/>
              </a:lnSpc>
              <a:spcBef>
                <a:spcPct val="15000"/>
              </a:spcBef>
              <a:buClr>
                <a:schemeClr val="accent1"/>
              </a:buClr>
              <a:buSzPct val="70000"/>
              <a:tabLst>
                <a:tab pos="1597025" algn="l"/>
                <a:tab pos="1941513" algn="l"/>
                <a:tab pos="2286000" algn="l"/>
              </a:tabLst>
            </a:pPr>
            <a:r>
              <a:rPr lang="en-US" altLang="zh-CN" b="1" dirty="0"/>
              <a:t>       …</a:t>
            </a:r>
          </a:p>
          <a:p>
            <a:pPr marL="762000" indent="-342900">
              <a:lnSpc>
                <a:spcPct val="90000"/>
              </a:lnSpc>
              <a:spcBef>
                <a:spcPct val="15000"/>
              </a:spcBef>
              <a:buClr>
                <a:schemeClr val="accent1"/>
              </a:buClr>
              <a:buSzPct val="70000"/>
              <a:tabLst>
                <a:tab pos="1597025" algn="l"/>
                <a:tab pos="1941513" algn="l"/>
                <a:tab pos="2286000" algn="l"/>
              </a:tabLst>
            </a:pPr>
            <a:r>
              <a:rPr lang="en-US" altLang="zh-CN" b="1" dirty="0"/>
              <a:t>      /* remove an item from</a:t>
            </a:r>
            <a:br>
              <a:rPr lang="en-US" altLang="zh-CN" b="1" dirty="0"/>
            </a:br>
            <a:r>
              <a:rPr lang="en-US" altLang="zh-CN" b="1" dirty="0"/>
              <a:t>  buffer to </a:t>
            </a:r>
            <a:r>
              <a:rPr lang="en-US" altLang="zh-CN" b="1" dirty="0" err="1"/>
              <a:t>nextc</a:t>
            </a:r>
            <a:r>
              <a:rPr lang="en-US" altLang="zh-CN" b="1" dirty="0"/>
              <a:t> */</a:t>
            </a:r>
          </a:p>
          <a:p>
            <a:pPr marL="762000" indent="-342900">
              <a:lnSpc>
                <a:spcPct val="90000"/>
              </a:lnSpc>
              <a:spcBef>
                <a:spcPct val="15000"/>
              </a:spcBef>
              <a:buClr>
                <a:schemeClr val="accent1"/>
              </a:buClr>
              <a:buSzPct val="70000"/>
              <a:tabLst>
                <a:tab pos="1597025" algn="l"/>
                <a:tab pos="1941513" algn="l"/>
                <a:tab pos="2286000" algn="l"/>
              </a:tabLst>
            </a:pPr>
            <a:r>
              <a:rPr lang="en-US" altLang="zh-CN" b="1" dirty="0"/>
              <a:t>       …</a:t>
            </a:r>
          </a:p>
          <a:p>
            <a:pPr marL="762000" indent="-342900">
              <a:lnSpc>
                <a:spcPct val="150000"/>
              </a:lnSpc>
              <a:spcBef>
                <a:spcPct val="15000"/>
              </a:spcBef>
              <a:buClr>
                <a:schemeClr val="accent1"/>
              </a:buClr>
              <a:buSzPct val="70000"/>
              <a:tabLst>
                <a:tab pos="1597025" algn="l"/>
                <a:tab pos="1941513" algn="l"/>
                <a:tab pos="2286000" algn="l"/>
              </a:tabLst>
            </a:pPr>
            <a:endParaRPr lang="en-US" altLang="zh-CN" b="1" dirty="0"/>
          </a:p>
          <a:p>
            <a:pPr marL="762000" indent="-342900">
              <a:lnSpc>
                <a:spcPct val="90000"/>
              </a:lnSpc>
              <a:spcBef>
                <a:spcPct val="15000"/>
              </a:spcBef>
              <a:buClr>
                <a:schemeClr val="accent1"/>
              </a:buClr>
              <a:buSzPct val="70000"/>
              <a:tabLst>
                <a:tab pos="1597025" algn="l"/>
                <a:tab pos="1941513" algn="l"/>
                <a:tab pos="2286000" algn="l"/>
              </a:tabLst>
            </a:pPr>
            <a:endParaRPr lang="en-US" altLang="zh-CN" b="1" dirty="0">
              <a:solidFill>
                <a:srgbClr val="0000FF"/>
              </a:solidFill>
            </a:endParaRPr>
          </a:p>
          <a:p>
            <a:pPr marL="762000" indent="-342900">
              <a:lnSpc>
                <a:spcPct val="90000"/>
              </a:lnSpc>
              <a:spcBef>
                <a:spcPct val="15000"/>
              </a:spcBef>
              <a:buClr>
                <a:schemeClr val="accent1"/>
              </a:buClr>
              <a:buSzPct val="70000"/>
              <a:tabLst>
                <a:tab pos="1597025" algn="l"/>
                <a:tab pos="1941513" algn="l"/>
                <a:tab pos="2286000" algn="l"/>
              </a:tabLst>
            </a:pPr>
            <a:r>
              <a:rPr lang="en-US" altLang="zh-CN" b="1" dirty="0"/>
              <a:t>       …</a:t>
            </a:r>
          </a:p>
          <a:p>
            <a:pPr marL="762000" indent="-342900">
              <a:lnSpc>
                <a:spcPct val="90000"/>
              </a:lnSpc>
              <a:spcBef>
                <a:spcPct val="15000"/>
              </a:spcBef>
              <a:buClr>
                <a:schemeClr val="accent1"/>
              </a:buClr>
              <a:buSzPct val="70000"/>
              <a:tabLst>
                <a:tab pos="1597025" algn="l"/>
                <a:tab pos="1941513" algn="l"/>
                <a:tab pos="2286000" algn="l"/>
              </a:tabLst>
            </a:pPr>
            <a:r>
              <a:rPr lang="en-US" altLang="zh-CN" b="1" dirty="0"/>
              <a:t>     // consume the item in </a:t>
            </a:r>
            <a:r>
              <a:rPr lang="en-US" altLang="zh-CN" b="1" dirty="0" err="1"/>
              <a:t>nextc</a:t>
            </a:r>
            <a:endParaRPr lang="en-US" altLang="zh-CN" b="1" dirty="0"/>
          </a:p>
          <a:p>
            <a:pPr marL="762000" indent="-342900">
              <a:lnSpc>
                <a:spcPct val="90000"/>
              </a:lnSpc>
              <a:spcBef>
                <a:spcPct val="15000"/>
              </a:spcBef>
              <a:buClr>
                <a:schemeClr val="accent1"/>
              </a:buClr>
              <a:buSzPct val="70000"/>
              <a:tabLst>
                <a:tab pos="1597025" algn="l"/>
                <a:tab pos="1941513" algn="l"/>
                <a:tab pos="2286000" algn="l"/>
              </a:tabLst>
            </a:pPr>
            <a:r>
              <a:rPr lang="en-US" altLang="zh-CN" b="1" dirty="0"/>
              <a:t>       …</a:t>
            </a:r>
          </a:p>
          <a:p>
            <a:pPr marL="762000" indent="-342900">
              <a:lnSpc>
                <a:spcPct val="150000"/>
              </a:lnSpc>
              <a:spcBef>
                <a:spcPct val="15000"/>
              </a:spcBef>
              <a:buClr>
                <a:schemeClr val="accent1"/>
              </a:buClr>
              <a:buSzPct val="70000"/>
              <a:tabLst>
                <a:tab pos="1597025" algn="l"/>
                <a:tab pos="1941513" algn="l"/>
                <a:tab pos="2286000" algn="l"/>
              </a:tabLst>
            </a:pPr>
            <a:r>
              <a:rPr lang="en-US" altLang="zh-CN" b="1" dirty="0"/>
              <a:t>}</a:t>
            </a:r>
          </a:p>
        </p:txBody>
      </p:sp>
      <p:sp>
        <p:nvSpPr>
          <p:cNvPr id="2" name="矩形 1"/>
          <p:cNvSpPr/>
          <p:nvPr/>
        </p:nvSpPr>
        <p:spPr bwMode="auto">
          <a:xfrm>
            <a:off x="1271061" y="2933946"/>
            <a:ext cx="2205245" cy="405045"/>
          </a:xfrm>
          <a:prstGeom prst="rect">
            <a:avLst/>
          </a:prstGeom>
          <a:solidFill>
            <a:srgbClr val="FFFF66"/>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0000FF"/>
                </a:solidFill>
              </a:rPr>
              <a:t>wait(empty);</a:t>
            </a:r>
          </a:p>
        </p:txBody>
      </p:sp>
      <p:sp>
        <p:nvSpPr>
          <p:cNvPr id="7" name="矩形 6"/>
          <p:cNvSpPr/>
          <p:nvPr/>
        </p:nvSpPr>
        <p:spPr bwMode="auto">
          <a:xfrm>
            <a:off x="1271061" y="3429001"/>
            <a:ext cx="2205245" cy="405045"/>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t>wait(</a:t>
            </a:r>
            <a:r>
              <a:rPr lang="en-US" altLang="zh-CN" b="1" dirty="0" err="1"/>
              <a:t>mutex</a:t>
            </a:r>
            <a:r>
              <a:rPr lang="en-US" altLang="zh-CN" b="1" dirty="0"/>
              <a:t>);</a:t>
            </a:r>
          </a:p>
        </p:txBody>
      </p:sp>
      <p:sp>
        <p:nvSpPr>
          <p:cNvPr id="8" name="矩形 7"/>
          <p:cNvSpPr/>
          <p:nvPr/>
        </p:nvSpPr>
        <p:spPr bwMode="auto">
          <a:xfrm>
            <a:off x="1271061" y="5184195"/>
            <a:ext cx="2205245" cy="405045"/>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t>signal(</a:t>
            </a:r>
            <a:r>
              <a:rPr lang="en-US" altLang="zh-CN" b="1" dirty="0" err="1"/>
              <a:t>mutex</a:t>
            </a:r>
            <a:r>
              <a:rPr lang="en-US" altLang="zh-CN" b="1" dirty="0"/>
              <a:t>);</a:t>
            </a:r>
          </a:p>
        </p:txBody>
      </p:sp>
      <p:sp>
        <p:nvSpPr>
          <p:cNvPr id="9" name="矩形 8"/>
          <p:cNvSpPr/>
          <p:nvPr/>
        </p:nvSpPr>
        <p:spPr bwMode="auto">
          <a:xfrm>
            <a:off x="1271061" y="5679250"/>
            <a:ext cx="2205245" cy="405045"/>
          </a:xfrm>
          <a:prstGeom prst="rect">
            <a:avLst/>
          </a:prstGeom>
          <a:solidFill>
            <a:srgbClr val="00FF99"/>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0000"/>
                </a:solidFill>
              </a:rPr>
              <a:t>signal(full);</a:t>
            </a:r>
          </a:p>
        </p:txBody>
      </p:sp>
      <p:sp>
        <p:nvSpPr>
          <p:cNvPr id="10" name="矩形 9"/>
          <p:cNvSpPr/>
          <p:nvPr/>
        </p:nvSpPr>
        <p:spPr bwMode="auto">
          <a:xfrm>
            <a:off x="5915501" y="2123856"/>
            <a:ext cx="2205245" cy="405045"/>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t>wait(</a:t>
            </a:r>
            <a:r>
              <a:rPr lang="en-US" altLang="zh-CN" b="1" dirty="0" err="1"/>
              <a:t>mutex</a:t>
            </a:r>
            <a:r>
              <a:rPr lang="en-US" altLang="zh-CN" b="1" dirty="0"/>
              <a:t>);</a:t>
            </a:r>
          </a:p>
        </p:txBody>
      </p:sp>
      <p:sp>
        <p:nvSpPr>
          <p:cNvPr id="11" name="矩形 10"/>
          <p:cNvSpPr/>
          <p:nvPr/>
        </p:nvSpPr>
        <p:spPr bwMode="auto">
          <a:xfrm>
            <a:off x="5915501" y="4014065"/>
            <a:ext cx="2205245" cy="405045"/>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t>signal(</a:t>
            </a:r>
            <a:r>
              <a:rPr lang="en-US" altLang="zh-CN" b="1" dirty="0" err="1"/>
              <a:t>mutex</a:t>
            </a:r>
            <a:r>
              <a:rPr lang="en-US" altLang="zh-CN" b="1" dirty="0"/>
              <a:t>);</a:t>
            </a:r>
          </a:p>
        </p:txBody>
      </p:sp>
      <p:sp>
        <p:nvSpPr>
          <p:cNvPr id="12" name="矩形 11"/>
          <p:cNvSpPr/>
          <p:nvPr/>
        </p:nvSpPr>
        <p:spPr bwMode="auto">
          <a:xfrm>
            <a:off x="5915500" y="1673806"/>
            <a:ext cx="2205245" cy="405045"/>
          </a:xfrm>
          <a:prstGeom prst="rect">
            <a:avLst/>
          </a:prstGeom>
          <a:solidFill>
            <a:srgbClr val="00FF99"/>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wait(full);</a:t>
            </a:r>
          </a:p>
        </p:txBody>
      </p:sp>
      <p:sp>
        <p:nvSpPr>
          <p:cNvPr id="13" name="矩形 12"/>
          <p:cNvSpPr/>
          <p:nvPr/>
        </p:nvSpPr>
        <p:spPr bwMode="auto">
          <a:xfrm>
            <a:off x="5915980" y="4509120"/>
            <a:ext cx="2205245" cy="405045"/>
          </a:xfrm>
          <a:prstGeom prst="rect">
            <a:avLst/>
          </a:prstGeom>
          <a:solidFill>
            <a:srgbClr val="FFFF66"/>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0000FF"/>
                </a:solidFill>
              </a:rPr>
              <a:t>signal(empty);</a:t>
            </a:r>
          </a:p>
        </p:txBody>
      </p:sp>
      <p:cxnSp>
        <p:nvCxnSpPr>
          <p:cNvPr id="4" name="曲线连接符 3"/>
          <p:cNvCxnSpPr>
            <a:stCxn id="2" idx="3"/>
            <a:endCxn id="13" idx="1"/>
          </p:cNvCxnSpPr>
          <p:nvPr/>
        </p:nvCxnSpPr>
        <p:spPr bwMode="auto">
          <a:xfrm>
            <a:off x="3476306" y="3136469"/>
            <a:ext cx="2439674" cy="1575174"/>
          </a:xfrm>
          <a:prstGeom prst="curvedConnector3">
            <a:avLst>
              <a:gd name="adj1" fmla="val 50000"/>
            </a:avLst>
          </a:prstGeom>
          <a:solidFill>
            <a:schemeClr val="accent1"/>
          </a:solidFill>
          <a:ln w="28575"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曲线连接符 15"/>
          <p:cNvCxnSpPr>
            <a:stCxn id="9" idx="3"/>
            <a:endCxn id="12" idx="1"/>
          </p:cNvCxnSpPr>
          <p:nvPr/>
        </p:nvCxnSpPr>
        <p:spPr bwMode="auto">
          <a:xfrm flipV="1">
            <a:off x="3476306" y="1876329"/>
            <a:ext cx="2439194" cy="4005444"/>
          </a:xfrm>
          <a:prstGeom prst="curvedConnector3">
            <a:avLst>
              <a:gd name="adj1" fmla="val 50000"/>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曲线连接符 18"/>
          <p:cNvCxnSpPr>
            <a:stCxn id="10" idx="1"/>
            <a:endCxn id="11" idx="1"/>
          </p:cNvCxnSpPr>
          <p:nvPr/>
        </p:nvCxnSpPr>
        <p:spPr bwMode="auto">
          <a:xfrm rot="10800000" flipV="1">
            <a:off x="5915501" y="2326378"/>
            <a:ext cx="12700" cy="1890209"/>
          </a:xfrm>
          <a:prstGeom prst="curvedConnector3">
            <a:avLst>
              <a:gd name="adj1" fmla="val 2744260"/>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曲线连接符 21"/>
          <p:cNvCxnSpPr>
            <a:stCxn id="7" idx="1"/>
            <a:endCxn id="8" idx="1"/>
          </p:cNvCxnSpPr>
          <p:nvPr/>
        </p:nvCxnSpPr>
        <p:spPr bwMode="auto">
          <a:xfrm rot="10800000" flipV="1">
            <a:off x="1271061" y="3631524"/>
            <a:ext cx="12700" cy="1755194"/>
          </a:xfrm>
          <a:prstGeom prst="curvedConnector3">
            <a:avLst>
              <a:gd name="adj1" fmla="val 3393441"/>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bwMode="auto">
          <a:xfrm>
            <a:off x="1181050" y="3879050"/>
            <a:ext cx="2970330" cy="121513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6" name="圆角矩形 25"/>
          <p:cNvSpPr/>
          <p:nvPr/>
        </p:nvSpPr>
        <p:spPr bwMode="auto">
          <a:xfrm>
            <a:off x="5960506" y="2528900"/>
            <a:ext cx="3375375" cy="1384287"/>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TextBox 2"/>
          <p:cNvSpPr txBox="1"/>
          <p:nvPr/>
        </p:nvSpPr>
        <p:spPr>
          <a:xfrm>
            <a:off x="10506490" y="1088740"/>
            <a:ext cx="1396536" cy="1107996"/>
          </a:xfrm>
          <a:prstGeom prst="rect">
            <a:avLst/>
          </a:prstGeom>
          <a:solidFill>
            <a:srgbClr val="FFFF00"/>
          </a:solidFill>
          <a:ln>
            <a:solidFill>
              <a:schemeClr val="tx1"/>
            </a:solidFill>
          </a:ln>
        </p:spPr>
        <p:txBody>
          <a:bodyPr wrap="none" rtlCol="0">
            <a:spAutoFit/>
          </a:bodyPr>
          <a:lstStyle/>
          <a:p>
            <a:pPr>
              <a:tabLst>
                <a:tab pos="2058988" algn="l"/>
                <a:tab pos="2459038" algn="l"/>
              </a:tabLst>
            </a:pPr>
            <a:r>
              <a:rPr lang="en-US" altLang="zh-CN" sz="2200" b="1" dirty="0" err="1">
                <a:solidFill>
                  <a:srgbClr val="0000FF"/>
                </a:solidFill>
              </a:rPr>
              <a:t>mutex</a:t>
            </a:r>
            <a:r>
              <a:rPr lang="en-US" altLang="zh-CN" sz="2200" b="1" dirty="0">
                <a:solidFill>
                  <a:srgbClr val="0000FF"/>
                </a:solidFill>
              </a:rPr>
              <a:t> = 1</a:t>
            </a:r>
            <a:endParaRPr lang="zh-CN" altLang="en-US" sz="2200" b="1" dirty="0"/>
          </a:p>
          <a:p>
            <a:pPr>
              <a:tabLst>
                <a:tab pos="2058988" algn="l"/>
                <a:tab pos="2459038" algn="l"/>
              </a:tabLst>
            </a:pPr>
            <a:r>
              <a:rPr lang="en-US" altLang="zh-CN" sz="2200" b="1" dirty="0">
                <a:solidFill>
                  <a:srgbClr val="0000FF"/>
                </a:solidFill>
              </a:rPr>
              <a:t>empty = n</a:t>
            </a:r>
          </a:p>
          <a:p>
            <a:pPr>
              <a:tabLst>
                <a:tab pos="2058988" algn="l"/>
                <a:tab pos="2459038" algn="l"/>
              </a:tabLst>
            </a:pPr>
            <a:r>
              <a:rPr lang="en-US" altLang="zh-CN" sz="2200" b="1" dirty="0">
                <a:solidFill>
                  <a:srgbClr val="0000FF"/>
                </a:solidFill>
              </a:rPr>
              <a:t>full = 0</a:t>
            </a:r>
            <a:endParaRPr lang="en-US" altLang="zh-CN" sz="2200" b="1" dirty="0"/>
          </a:p>
        </p:txBody>
      </p:sp>
      <p:sp>
        <p:nvSpPr>
          <p:cNvPr id="6" name="TextBox 5"/>
          <p:cNvSpPr txBox="1"/>
          <p:nvPr/>
        </p:nvSpPr>
        <p:spPr>
          <a:xfrm>
            <a:off x="1505569" y="818710"/>
            <a:ext cx="7524000" cy="400110"/>
          </a:xfrm>
          <a:prstGeom prst="rect">
            <a:avLst/>
          </a:prstGeom>
          <a:noFill/>
        </p:spPr>
        <p:txBody>
          <a:bodyPr wrap="square" rtlCol="0">
            <a:spAutoFit/>
          </a:bodyPr>
          <a:lstStyle/>
          <a:p>
            <a:r>
              <a:rPr lang="en-US" altLang="zh-CN" sz="2000" b="1" dirty="0"/>
              <a:t>Producer Process                                        Consumer Process</a:t>
            </a:r>
            <a:endParaRPr lang="zh-CN" altLang="en-US" sz="2000" b="1" dirty="0"/>
          </a:p>
        </p:txBody>
      </p:sp>
      <p:sp>
        <p:nvSpPr>
          <p:cNvPr id="23" name="圆角矩形 22"/>
          <p:cNvSpPr/>
          <p:nvPr/>
        </p:nvSpPr>
        <p:spPr bwMode="auto">
          <a:xfrm>
            <a:off x="10463026" y="2419200"/>
            <a:ext cx="1440000" cy="720000"/>
          </a:xfrm>
          <a:prstGeom prst="roundRect">
            <a:avLst>
              <a:gd name="adj" fmla="val 11483"/>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竞争</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合作</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相互依存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left)">
                                      <p:cBhvr>
                                        <p:cTn id="20" dur="500"/>
                                        <p:tgtEl>
                                          <p:spTgt spid="3">
                                            <p:bg/>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wipe(left)">
                                      <p:cBhvr>
                                        <p:cTn id="48" dur="500"/>
                                        <p:tgtEl>
                                          <p:spTgt spid="3">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wipe(left)">
                                      <p:cBhvr>
                                        <p:cTn id="63" dur="500"/>
                                        <p:tgtEl>
                                          <p:spTgt spid="3">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left)">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42"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barn(outHorizontal)">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42"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outHorizontal)">
                                      <p:cBhvr>
                                        <p:cTn id="83" dur="500"/>
                                        <p:tgtEl>
                                          <p:spTgt spid="19"/>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barn(inVertical)">
                                      <p:cBhvr>
                                        <p:cTn id="88" dur="500"/>
                                        <p:tgtEl>
                                          <p:spTgt spid="4"/>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37" fill="hold"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barn(outVertical)">
                                      <p:cBhvr>
                                        <p:cTn id="9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7" grpId="0" uiExpand="1" animBg="1"/>
      <p:bldP spid="8" grpId="0" uiExpand="1" animBg="1"/>
      <p:bldP spid="9" grpId="0" uiExpand="1" animBg="1"/>
      <p:bldP spid="10" grpId="0" uiExpand="1" animBg="1"/>
      <p:bldP spid="11" grpId="0" uiExpand="1" animBg="1"/>
      <p:bldP spid="12" grpId="0" uiExpand="1" animBg="1"/>
      <p:bldP spid="13" grpId="0" uiExpand="1" animBg="1"/>
      <p:bldP spid="21" grpId="0" animBg="1"/>
      <p:bldP spid="26" grpId="0" animBg="1"/>
      <p:bldP spid="3" grpId="0" uiExpand="1" build="p"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dirty="0"/>
              <a:t>6.1  Background</a:t>
            </a:r>
          </a:p>
        </p:txBody>
      </p:sp>
      <p:sp>
        <p:nvSpPr>
          <p:cNvPr id="180227" name="Rectangle 3"/>
          <p:cNvSpPr>
            <a:spLocks noGrp="1" noChangeArrowheads="1"/>
          </p:cNvSpPr>
          <p:nvPr>
            <p:ph idx="1"/>
          </p:nvPr>
        </p:nvSpPr>
        <p:spPr/>
        <p:txBody>
          <a:bodyPr>
            <a:normAutofit/>
          </a:bodyPr>
          <a:lstStyle/>
          <a:p>
            <a:pPr>
              <a:lnSpc>
                <a:spcPct val="110000"/>
              </a:lnSpc>
              <a:spcBef>
                <a:spcPts val="0"/>
              </a:spcBef>
            </a:pPr>
            <a:r>
              <a:rPr lang="en-US" altLang="zh-CN" dirty="0"/>
              <a:t>Processes can execute concurrently.</a:t>
            </a:r>
          </a:p>
          <a:p>
            <a:pPr lvl="1">
              <a:lnSpc>
                <a:spcPct val="110000"/>
              </a:lnSpc>
              <a:spcBef>
                <a:spcPts val="0"/>
              </a:spcBef>
            </a:pPr>
            <a:r>
              <a:rPr lang="en-US" altLang="zh-CN" dirty="0"/>
              <a:t>May be interrupted at any time, partially completing execution.</a:t>
            </a:r>
          </a:p>
          <a:p>
            <a:pPr>
              <a:lnSpc>
                <a:spcPct val="110000"/>
              </a:lnSpc>
              <a:spcBef>
                <a:spcPts val="0"/>
              </a:spcBef>
            </a:pPr>
            <a:r>
              <a:rPr lang="en-US" altLang="zh-CN" dirty="0"/>
              <a:t>Concurrent access to shared data may result in data inconsistency.</a:t>
            </a:r>
          </a:p>
          <a:p>
            <a:pPr>
              <a:lnSpc>
                <a:spcPct val="110000"/>
              </a:lnSpc>
              <a:spcBef>
                <a:spcPts val="0"/>
              </a:spcBef>
            </a:pPr>
            <a:r>
              <a:rPr lang="en-US" altLang="zh-CN" dirty="0"/>
              <a:t>Maintaining data consistency requires </a:t>
            </a:r>
            <a:r>
              <a:rPr lang="en-US" altLang="zh-CN" dirty="0">
                <a:solidFill>
                  <a:srgbClr val="0000FF"/>
                </a:solidFill>
              </a:rPr>
              <a:t>mechanisms</a:t>
            </a:r>
            <a:r>
              <a:rPr lang="en-US" altLang="zh-CN" dirty="0"/>
              <a:t> to ensure the </a:t>
            </a:r>
            <a:r>
              <a:rPr lang="en-US" altLang="zh-CN" dirty="0">
                <a:solidFill>
                  <a:srgbClr val="0000FF"/>
                </a:solidFill>
              </a:rPr>
              <a:t>orderly execution of cooperating processes.</a:t>
            </a:r>
          </a:p>
          <a:p>
            <a:pPr>
              <a:lnSpc>
                <a:spcPct val="110000"/>
              </a:lnSpc>
              <a:spcBef>
                <a:spcPts val="0"/>
              </a:spcBef>
            </a:pPr>
            <a:r>
              <a:rPr lang="en-US" altLang="zh-CN" dirty="0"/>
              <a:t>Shared-memory solution to bounded-buffer problem  allows at most </a:t>
            </a:r>
            <a:r>
              <a:rPr lang="en-US" altLang="zh-CN" i="1" dirty="0"/>
              <a:t>n-</a:t>
            </a:r>
            <a:r>
              <a:rPr lang="en-US" altLang="zh-CN" dirty="0"/>
              <a:t>1 items in buffer at the same time.</a:t>
            </a:r>
          </a:p>
          <a:p>
            <a:pPr lvl="1">
              <a:lnSpc>
                <a:spcPct val="110000"/>
              </a:lnSpc>
              <a:spcBef>
                <a:spcPts val="0"/>
              </a:spcBef>
            </a:pPr>
            <a:r>
              <a:rPr lang="en-US" altLang="zh-CN" dirty="0"/>
              <a:t>Suppose we want that all </a:t>
            </a:r>
            <a:r>
              <a:rPr lang="en-US" altLang="zh-CN" i="1" dirty="0"/>
              <a:t>N </a:t>
            </a:r>
            <a:r>
              <a:rPr lang="en-US" altLang="zh-CN" dirty="0"/>
              <a:t>buffers are used.</a:t>
            </a:r>
          </a:p>
          <a:p>
            <a:pPr lvl="1">
              <a:lnSpc>
                <a:spcPct val="110000"/>
              </a:lnSpc>
              <a:spcBef>
                <a:spcPts val="0"/>
              </a:spcBef>
            </a:pPr>
            <a:r>
              <a:rPr lang="en-US" altLang="zh-CN" dirty="0"/>
              <a:t>adding a integer variable </a:t>
            </a:r>
            <a:r>
              <a:rPr lang="en-US" altLang="zh-CN" i="1" dirty="0">
                <a:solidFill>
                  <a:srgbClr val="0000FF"/>
                </a:solidFill>
              </a:rPr>
              <a:t>counter, </a:t>
            </a:r>
            <a:r>
              <a:rPr lang="en-US" altLang="zh-CN" dirty="0"/>
              <a:t> to keep track of the number of full buffers, initialized to 0.</a:t>
            </a:r>
          </a:p>
          <a:p>
            <a:pPr lvl="1">
              <a:lnSpc>
                <a:spcPct val="110000"/>
              </a:lnSpc>
              <a:spcBef>
                <a:spcPts val="0"/>
              </a:spcBef>
            </a:pPr>
            <a:r>
              <a:rPr lang="en-US" altLang="zh-CN" dirty="0"/>
              <a:t>incremented by the </a:t>
            </a:r>
            <a:r>
              <a:rPr lang="en-US" altLang="zh-CN" i="1" dirty="0">
                <a:solidFill>
                  <a:srgbClr val="0000FF"/>
                </a:solidFill>
              </a:rPr>
              <a:t>producer</a:t>
            </a:r>
            <a:r>
              <a:rPr lang="en-US" altLang="zh-CN" dirty="0"/>
              <a:t> each time a new item is added to the buffer.</a:t>
            </a:r>
          </a:p>
          <a:p>
            <a:pPr lvl="1">
              <a:lnSpc>
                <a:spcPct val="110000"/>
              </a:lnSpc>
              <a:spcBef>
                <a:spcPts val="0"/>
              </a:spcBef>
            </a:pPr>
            <a:r>
              <a:rPr lang="en-US" altLang="zh-CN" dirty="0"/>
              <a:t>decremented by the </a:t>
            </a:r>
            <a:r>
              <a:rPr lang="en-US" altLang="zh-CN" i="1" dirty="0">
                <a:solidFill>
                  <a:srgbClr val="0000FF"/>
                </a:solidFill>
              </a:rPr>
              <a:t>consumer</a:t>
            </a:r>
            <a:r>
              <a:rPr lang="en-US" altLang="zh-CN" dirty="0"/>
              <a:t> each time an item is removed from the buffer.</a:t>
            </a:r>
          </a:p>
        </p:txBody>
      </p:sp>
      <p:sp>
        <p:nvSpPr>
          <p:cNvPr id="4" name="灯片编号占位符 3"/>
          <p:cNvSpPr>
            <a:spLocks noGrp="1"/>
          </p:cNvSpPr>
          <p:nvPr>
            <p:ph type="sldNum" sz="quarter" idx="10"/>
          </p:nvPr>
        </p:nvSpPr>
        <p:spPr/>
        <p:txBody>
          <a:bodyPr/>
          <a:lstStyle/>
          <a:p>
            <a:fld id="{11378B75-5792-44EC-BF49-4BB185997236}" type="slidenum">
              <a:rPr lang="en-US" altLang="zh-CN"/>
              <a:pPr/>
              <a:t>4</a:t>
            </a:fld>
            <a:endParaRPr lang="en-US" altLang="zh-CN"/>
          </a:p>
        </p:txBody>
      </p:sp>
    </p:spTree>
    <p:extLst>
      <p:ext uri="{BB962C8B-B14F-4D97-AF65-F5344CB8AC3E}">
        <p14:creationId xmlns:p14="http://schemas.microsoft.com/office/powerpoint/2010/main" val="1386994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0227">
                                            <p:txEl>
                                              <p:pRg st="3" end="3"/>
                                            </p:txEl>
                                          </p:spTgt>
                                        </p:tgtEl>
                                        <p:attrNameLst>
                                          <p:attrName>style.visibility</p:attrName>
                                        </p:attrNameLst>
                                      </p:cBhvr>
                                      <p:to>
                                        <p:strVal val="visible"/>
                                      </p:to>
                                    </p:set>
                                    <p:animEffect transition="in" filter="wipe(left)">
                                      <p:cBhvr>
                                        <p:cTn id="20" dur="500"/>
                                        <p:tgtEl>
                                          <p:spTgt spid="1802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0227">
                                            <p:txEl>
                                              <p:pRg st="4" end="4"/>
                                            </p:txEl>
                                          </p:spTgt>
                                        </p:tgtEl>
                                        <p:attrNameLst>
                                          <p:attrName>style.visibility</p:attrName>
                                        </p:attrNameLst>
                                      </p:cBhvr>
                                      <p:to>
                                        <p:strVal val="visible"/>
                                      </p:to>
                                    </p:set>
                                    <p:animEffect transition="in" filter="wipe(left)">
                                      <p:cBhvr>
                                        <p:cTn id="25" dur="500"/>
                                        <p:tgtEl>
                                          <p:spTgt spid="180227">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wipe(left)">
                                      <p:cBhvr>
                                        <p:cTn id="28" dur="500"/>
                                        <p:tgtEl>
                                          <p:spTgt spid="18022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Effect transition="in" filter="wipe(left)">
                                      <p:cBhvr>
                                        <p:cTn id="31" dur="500"/>
                                        <p:tgtEl>
                                          <p:spTgt spid="18022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0227">
                                            <p:txEl>
                                              <p:pRg st="7" end="7"/>
                                            </p:txEl>
                                          </p:spTgt>
                                        </p:tgtEl>
                                        <p:attrNameLst>
                                          <p:attrName>style.visibility</p:attrName>
                                        </p:attrNameLst>
                                      </p:cBhvr>
                                      <p:to>
                                        <p:strVal val="visible"/>
                                      </p:to>
                                    </p:set>
                                    <p:animEffect transition="in" filter="wipe(left)">
                                      <p:cBhvr>
                                        <p:cTn id="34" dur="500"/>
                                        <p:tgtEl>
                                          <p:spTgt spid="180227">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0227">
                                            <p:txEl>
                                              <p:pRg st="8" end="8"/>
                                            </p:txEl>
                                          </p:spTgt>
                                        </p:tgtEl>
                                        <p:attrNameLst>
                                          <p:attrName>style.visibility</p:attrName>
                                        </p:attrNameLst>
                                      </p:cBhvr>
                                      <p:to>
                                        <p:strVal val="visible"/>
                                      </p:to>
                                    </p:set>
                                    <p:animEffect transition="in" filter="wipe(left)">
                                      <p:cBhvr>
                                        <p:cTn id="37" dur="500"/>
                                        <p:tgtEl>
                                          <p:spTgt spid="180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zh-CN" dirty="0"/>
              <a:t>The Readers-Writers Problem</a:t>
            </a:r>
          </a:p>
        </p:txBody>
      </p:sp>
      <p:sp>
        <p:nvSpPr>
          <p:cNvPr id="262147" name="Rectangle 3"/>
          <p:cNvSpPr>
            <a:spLocks noGrp="1" noChangeArrowheads="1"/>
          </p:cNvSpPr>
          <p:nvPr>
            <p:ph idx="1"/>
          </p:nvPr>
        </p:nvSpPr>
        <p:spPr/>
        <p:txBody>
          <a:bodyPr/>
          <a:lstStyle/>
          <a:p>
            <a:pPr>
              <a:spcBef>
                <a:spcPct val="15000"/>
              </a:spcBef>
              <a:tabLst>
                <a:tab pos="2232025" algn="l"/>
                <a:tab pos="2513013" algn="l"/>
                <a:tab pos="2857500" algn="l"/>
              </a:tabLst>
            </a:pPr>
            <a:r>
              <a:rPr lang="en-US" altLang="zh-CN" dirty="0">
                <a:solidFill>
                  <a:srgbClr val="0000FF"/>
                </a:solidFill>
              </a:rPr>
              <a:t>Readers</a:t>
            </a:r>
            <a:r>
              <a:rPr lang="en-US" altLang="zh-CN" dirty="0"/>
              <a:t>: only read the content of the shared object.</a:t>
            </a:r>
          </a:p>
          <a:p>
            <a:pPr>
              <a:spcBef>
                <a:spcPct val="15000"/>
              </a:spcBef>
              <a:tabLst>
                <a:tab pos="2232025" algn="l"/>
                <a:tab pos="2513013" algn="l"/>
                <a:tab pos="2857500" algn="l"/>
              </a:tabLst>
            </a:pPr>
            <a:r>
              <a:rPr lang="en-US" altLang="zh-CN" dirty="0">
                <a:solidFill>
                  <a:srgbClr val="0000FF"/>
                </a:solidFill>
              </a:rPr>
              <a:t>Writers</a:t>
            </a:r>
            <a:r>
              <a:rPr lang="en-US" altLang="zh-CN" dirty="0"/>
              <a:t>: may update the content of the shared object.</a:t>
            </a:r>
          </a:p>
          <a:p>
            <a:pPr>
              <a:spcBef>
                <a:spcPct val="15000"/>
              </a:spcBef>
              <a:tabLst>
                <a:tab pos="2232025" algn="l"/>
                <a:tab pos="2513013" algn="l"/>
                <a:tab pos="2857500" algn="l"/>
              </a:tabLst>
            </a:pPr>
            <a:r>
              <a:rPr lang="en-US" altLang="zh-CN" dirty="0"/>
              <a:t>The writers have </a:t>
            </a:r>
            <a:r>
              <a:rPr lang="en-US" altLang="zh-CN" dirty="0">
                <a:solidFill>
                  <a:srgbClr val="0000FF"/>
                </a:solidFill>
              </a:rPr>
              <a:t>exclusive</a:t>
            </a:r>
            <a:r>
              <a:rPr lang="en-US" altLang="zh-CN" dirty="0"/>
              <a:t> access to the shared object.</a:t>
            </a:r>
          </a:p>
          <a:p>
            <a:pPr>
              <a:spcBef>
                <a:spcPct val="15000"/>
              </a:spcBef>
              <a:tabLst>
                <a:tab pos="2232025" algn="l"/>
                <a:tab pos="2513013" algn="l"/>
                <a:tab pos="2857500" algn="l"/>
              </a:tabLst>
            </a:pPr>
            <a:r>
              <a:rPr lang="en-US" altLang="zh-CN" dirty="0"/>
              <a:t>the first readers-writers problem: </a:t>
            </a:r>
            <a:r>
              <a:rPr lang="en-US" altLang="zh-CN" dirty="0">
                <a:solidFill>
                  <a:srgbClr val="0000FF"/>
                </a:solidFill>
              </a:rPr>
              <a:t>reader first</a:t>
            </a:r>
          </a:p>
          <a:p>
            <a:pPr lvl="1">
              <a:spcBef>
                <a:spcPct val="15000"/>
              </a:spcBef>
              <a:tabLst>
                <a:tab pos="2232025" algn="l"/>
                <a:tab pos="2513013" algn="l"/>
                <a:tab pos="2857500" algn="l"/>
              </a:tabLst>
            </a:pPr>
            <a:r>
              <a:rPr lang="en-US" altLang="zh-CN" dirty="0"/>
              <a:t>no reader will be kept waiting unless a writer has already obtained permission to use the shared object.</a:t>
            </a:r>
          </a:p>
          <a:p>
            <a:pPr lvl="1">
              <a:spcBef>
                <a:spcPct val="15000"/>
              </a:spcBef>
              <a:tabLst>
                <a:tab pos="2232025" algn="l"/>
                <a:tab pos="2513013" algn="l"/>
                <a:tab pos="2857500" algn="l"/>
              </a:tabLst>
            </a:pPr>
            <a:r>
              <a:rPr lang="en-US" altLang="zh-CN" dirty="0"/>
              <a:t>Writers may starve.</a:t>
            </a:r>
          </a:p>
          <a:p>
            <a:pPr>
              <a:spcBef>
                <a:spcPct val="15000"/>
              </a:spcBef>
              <a:tabLst>
                <a:tab pos="2232025" algn="l"/>
                <a:tab pos="2513013" algn="l"/>
                <a:tab pos="2857500" algn="l"/>
              </a:tabLst>
            </a:pPr>
            <a:r>
              <a:rPr lang="en-US" altLang="zh-CN" dirty="0"/>
              <a:t>the second readers-writers problem: </a:t>
            </a:r>
            <a:r>
              <a:rPr lang="en-US" altLang="zh-CN" dirty="0">
                <a:solidFill>
                  <a:srgbClr val="0000FF"/>
                </a:solidFill>
              </a:rPr>
              <a:t>writer first</a:t>
            </a:r>
          </a:p>
          <a:p>
            <a:pPr lvl="1">
              <a:spcBef>
                <a:spcPct val="15000"/>
              </a:spcBef>
              <a:tabLst>
                <a:tab pos="2232025" algn="l"/>
                <a:tab pos="2513013" algn="l"/>
                <a:tab pos="2857500" algn="l"/>
              </a:tabLst>
            </a:pPr>
            <a:r>
              <a:rPr lang="en-US" altLang="zh-CN" dirty="0"/>
              <a:t>once a writer is ready, that writer performs its write as soon as possible.</a:t>
            </a:r>
          </a:p>
          <a:p>
            <a:pPr lvl="2">
              <a:spcBef>
                <a:spcPct val="15000"/>
              </a:spcBef>
              <a:tabLst>
                <a:tab pos="2232025" algn="l"/>
                <a:tab pos="2513013" algn="l"/>
                <a:tab pos="2857500" algn="l"/>
              </a:tabLst>
            </a:pPr>
            <a:r>
              <a:rPr lang="en-US" altLang="zh-CN" sz="2400" dirty="0"/>
              <a:t>If a writer is waiting to access the shared object, no new readers may start reading.</a:t>
            </a:r>
          </a:p>
          <a:p>
            <a:pPr lvl="1">
              <a:spcBef>
                <a:spcPct val="15000"/>
              </a:spcBef>
              <a:tabLst>
                <a:tab pos="2232025" algn="l"/>
                <a:tab pos="2513013" algn="l"/>
                <a:tab pos="2857500" algn="l"/>
              </a:tabLst>
            </a:pPr>
            <a:r>
              <a:rPr lang="en-US" altLang="zh-CN" dirty="0"/>
              <a:t>Readers may starve.</a:t>
            </a:r>
          </a:p>
        </p:txBody>
      </p:sp>
      <p:sp>
        <p:nvSpPr>
          <p:cNvPr id="4" name="灯片编号占位符 3"/>
          <p:cNvSpPr>
            <a:spLocks noGrp="1"/>
          </p:cNvSpPr>
          <p:nvPr>
            <p:ph type="sldNum" sz="quarter" idx="10"/>
          </p:nvPr>
        </p:nvSpPr>
        <p:spPr/>
        <p:txBody>
          <a:bodyPr/>
          <a:lstStyle/>
          <a:p>
            <a:fld id="{E3EEBF33-2C91-478A-BCC5-3F94DC623BA0}" type="slidenum">
              <a:rPr lang="en-US" altLang="zh-CN"/>
              <a:pPr/>
              <a:t>40</a:t>
            </a:fld>
            <a:endParaRPr lang="en-US" altLang="zh-CN"/>
          </a:p>
        </p:txBody>
      </p:sp>
      <p:sp>
        <p:nvSpPr>
          <p:cNvPr id="5" name="圆角矩形 4"/>
          <p:cNvSpPr/>
          <p:nvPr/>
        </p:nvSpPr>
        <p:spPr bwMode="auto">
          <a:xfrm>
            <a:off x="9381365" y="1763815"/>
            <a:ext cx="2520000" cy="720080"/>
          </a:xfrm>
          <a:prstGeom prst="roundRect">
            <a:avLst>
              <a:gd name="adj" fmla="val 7597"/>
            </a:avLst>
          </a:prstGeom>
          <a:solidFill>
            <a:srgbClr val="64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竞争：读</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写、写</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写</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共享：读</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left)">
                                      <p:cBhvr>
                                        <p:cTn id="12" dur="500"/>
                                        <p:tgtEl>
                                          <p:spTgt spid="262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7">
                                            <p:txEl>
                                              <p:pRg st="2" end="2"/>
                                            </p:txEl>
                                          </p:spTgt>
                                        </p:tgtEl>
                                        <p:attrNameLst>
                                          <p:attrName>style.visibility</p:attrName>
                                        </p:attrNameLst>
                                      </p:cBhvr>
                                      <p:to>
                                        <p:strVal val="visible"/>
                                      </p:to>
                                    </p:set>
                                    <p:animEffect transition="in" filter="wipe(left)">
                                      <p:cBhvr>
                                        <p:cTn id="17" dur="500"/>
                                        <p:tgtEl>
                                          <p:spTgt spid="262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47">
                                            <p:txEl>
                                              <p:pRg st="3" end="3"/>
                                            </p:txEl>
                                          </p:spTgt>
                                        </p:tgtEl>
                                        <p:attrNameLst>
                                          <p:attrName>style.visibility</p:attrName>
                                        </p:attrNameLst>
                                      </p:cBhvr>
                                      <p:to>
                                        <p:strVal val="visible"/>
                                      </p:to>
                                    </p:set>
                                    <p:animEffect transition="in" filter="wipe(left)">
                                      <p:cBhvr>
                                        <p:cTn id="27" dur="500"/>
                                        <p:tgtEl>
                                          <p:spTgt spid="262147">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62147">
                                            <p:txEl>
                                              <p:pRg st="4" end="4"/>
                                            </p:txEl>
                                          </p:spTgt>
                                        </p:tgtEl>
                                        <p:attrNameLst>
                                          <p:attrName>style.visibility</p:attrName>
                                        </p:attrNameLst>
                                      </p:cBhvr>
                                      <p:to>
                                        <p:strVal val="visible"/>
                                      </p:to>
                                    </p:set>
                                    <p:animEffect transition="in" filter="wipe(left)">
                                      <p:cBhvr>
                                        <p:cTn id="30" dur="500"/>
                                        <p:tgtEl>
                                          <p:spTgt spid="262147">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2147">
                                            <p:txEl>
                                              <p:pRg st="5" end="5"/>
                                            </p:txEl>
                                          </p:spTgt>
                                        </p:tgtEl>
                                        <p:attrNameLst>
                                          <p:attrName>style.visibility</p:attrName>
                                        </p:attrNameLst>
                                      </p:cBhvr>
                                      <p:to>
                                        <p:strVal val="visible"/>
                                      </p:to>
                                    </p:set>
                                    <p:animEffect transition="in" filter="wipe(left)">
                                      <p:cBhvr>
                                        <p:cTn id="33" dur="500"/>
                                        <p:tgtEl>
                                          <p:spTgt spid="262147">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62147">
                                            <p:txEl>
                                              <p:pRg st="6" end="6"/>
                                            </p:txEl>
                                          </p:spTgt>
                                        </p:tgtEl>
                                        <p:attrNameLst>
                                          <p:attrName>style.visibility</p:attrName>
                                        </p:attrNameLst>
                                      </p:cBhvr>
                                      <p:to>
                                        <p:strVal val="visible"/>
                                      </p:to>
                                    </p:set>
                                    <p:animEffect transition="in" filter="wipe(left)">
                                      <p:cBhvr>
                                        <p:cTn id="38" dur="500"/>
                                        <p:tgtEl>
                                          <p:spTgt spid="262147">
                                            <p:txEl>
                                              <p:pRg st="6" end="6"/>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62147">
                                            <p:txEl>
                                              <p:pRg st="7" end="7"/>
                                            </p:txEl>
                                          </p:spTgt>
                                        </p:tgtEl>
                                        <p:attrNameLst>
                                          <p:attrName>style.visibility</p:attrName>
                                        </p:attrNameLst>
                                      </p:cBhvr>
                                      <p:to>
                                        <p:strVal val="visible"/>
                                      </p:to>
                                    </p:set>
                                    <p:animEffect transition="in" filter="wipe(left)">
                                      <p:cBhvr>
                                        <p:cTn id="41" dur="500"/>
                                        <p:tgtEl>
                                          <p:spTgt spid="262147">
                                            <p:txEl>
                                              <p:pRg st="7" end="7"/>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62147">
                                            <p:txEl>
                                              <p:pRg st="8" end="8"/>
                                            </p:txEl>
                                          </p:spTgt>
                                        </p:tgtEl>
                                        <p:attrNameLst>
                                          <p:attrName>style.visibility</p:attrName>
                                        </p:attrNameLst>
                                      </p:cBhvr>
                                      <p:to>
                                        <p:strVal val="visible"/>
                                      </p:to>
                                    </p:set>
                                    <p:animEffect transition="in" filter="wipe(left)">
                                      <p:cBhvr>
                                        <p:cTn id="44" dur="500"/>
                                        <p:tgtEl>
                                          <p:spTgt spid="262147">
                                            <p:txEl>
                                              <p:pRg st="8" end="8"/>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62147">
                                            <p:txEl>
                                              <p:pRg st="9" end="9"/>
                                            </p:txEl>
                                          </p:spTgt>
                                        </p:tgtEl>
                                        <p:attrNameLst>
                                          <p:attrName>style.visibility</p:attrName>
                                        </p:attrNameLst>
                                      </p:cBhvr>
                                      <p:to>
                                        <p:strVal val="visible"/>
                                      </p:to>
                                    </p:set>
                                    <p:animEffect transition="in" filter="wipe(left)">
                                      <p:cBhvr>
                                        <p:cTn id="47" dur="500"/>
                                        <p:tgtEl>
                                          <p:spTgt spid="262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uiExpand="1"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dirty="0"/>
              <a:t>The 1</a:t>
            </a:r>
            <a:r>
              <a:rPr lang="en-US" altLang="zh-CN" baseline="30000" dirty="0"/>
              <a:t>st</a:t>
            </a:r>
            <a:r>
              <a:rPr lang="en-US" altLang="zh-CN" dirty="0"/>
              <a:t> Readers-Writers Problem — reader first</a:t>
            </a:r>
          </a:p>
        </p:txBody>
      </p:sp>
      <p:sp>
        <p:nvSpPr>
          <p:cNvPr id="264195" name="Rectangle 3"/>
          <p:cNvSpPr>
            <a:spLocks noGrp="1" noChangeArrowheads="1"/>
          </p:cNvSpPr>
          <p:nvPr>
            <p:ph idx="1"/>
          </p:nvPr>
        </p:nvSpPr>
        <p:spPr/>
        <p:txBody>
          <a:bodyPr/>
          <a:lstStyle/>
          <a:p>
            <a:pPr>
              <a:spcBef>
                <a:spcPct val="15000"/>
              </a:spcBef>
            </a:pPr>
            <a:r>
              <a:rPr lang="en-US" altLang="zh-CN" dirty="0"/>
              <a:t>Shared data</a:t>
            </a:r>
          </a:p>
          <a:p>
            <a:pPr marL="0" indent="0">
              <a:spcBef>
                <a:spcPct val="15000"/>
              </a:spcBef>
              <a:buNone/>
            </a:pPr>
            <a:r>
              <a:rPr lang="en-US" altLang="zh-CN" dirty="0"/>
              <a:t>semaphore </a:t>
            </a:r>
            <a:r>
              <a:rPr lang="en-US" altLang="zh-CN" dirty="0" err="1">
                <a:solidFill>
                  <a:srgbClr val="0000FF"/>
                </a:solidFill>
              </a:rPr>
              <a:t>rw_mutex</a:t>
            </a:r>
            <a:r>
              <a:rPr lang="en-US" altLang="zh-CN" dirty="0">
                <a:solidFill>
                  <a:srgbClr val="0000FF"/>
                </a:solidFill>
              </a:rPr>
              <a:t>=1; </a:t>
            </a:r>
          </a:p>
          <a:p>
            <a:pPr marL="0" indent="0">
              <a:spcBef>
                <a:spcPct val="15000"/>
              </a:spcBef>
              <a:buNone/>
            </a:pPr>
            <a:r>
              <a:rPr lang="en-US" altLang="zh-CN" dirty="0"/>
              <a:t>semaphore </a:t>
            </a:r>
            <a:r>
              <a:rPr lang="en-US" altLang="zh-CN" dirty="0" err="1">
                <a:solidFill>
                  <a:srgbClr val="0000FF"/>
                </a:solidFill>
              </a:rPr>
              <a:t>mutex_r</a:t>
            </a:r>
            <a:r>
              <a:rPr lang="en-US" altLang="zh-CN" dirty="0">
                <a:solidFill>
                  <a:srgbClr val="0000FF"/>
                </a:solidFill>
              </a:rPr>
              <a:t>=1</a:t>
            </a:r>
            <a:r>
              <a:rPr lang="en-US" altLang="zh-CN" dirty="0"/>
              <a:t>;</a:t>
            </a:r>
          </a:p>
          <a:p>
            <a:pPr marL="0" indent="0">
              <a:spcBef>
                <a:spcPct val="15000"/>
              </a:spcBef>
              <a:buNone/>
            </a:pPr>
            <a:r>
              <a:rPr lang="en-US" altLang="zh-CN" dirty="0" err="1"/>
              <a:t>int</a:t>
            </a:r>
            <a:r>
              <a:rPr lang="en-US" altLang="zh-CN" dirty="0">
                <a:solidFill>
                  <a:srgbClr val="0000FF"/>
                </a:solidFill>
              </a:rPr>
              <a:t> </a:t>
            </a:r>
            <a:r>
              <a:rPr lang="en-US" altLang="zh-CN" dirty="0" err="1">
                <a:solidFill>
                  <a:srgbClr val="0000FF"/>
                </a:solidFill>
              </a:rPr>
              <a:t>read_count</a:t>
            </a:r>
            <a:r>
              <a:rPr lang="en-US" altLang="zh-CN" dirty="0">
                <a:solidFill>
                  <a:srgbClr val="0000FF"/>
                </a:solidFill>
              </a:rPr>
              <a:t> = 0</a:t>
            </a:r>
            <a:endParaRPr lang="en-US" altLang="zh-CN" dirty="0"/>
          </a:p>
        </p:txBody>
      </p:sp>
      <p:sp>
        <p:nvSpPr>
          <p:cNvPr id="6" name="灯片编号占位符 3"/>
          <p:cNvSpPr>
            <a:spLocks noGrp="1"/>
          </p:cNvSpPr>
          <p:nvPr>
            <p:ph type="sldNum" sz="quarter" idx="10"/>
          </p:nvPr>
        </p:nvSpPr>
        <p:spPr/>
        <p:txBody>
          <a:bodyPr/>
          <a:lstStyle/>
          <a:p>
            <a:fld id="{BB70B1D4-DC35-4D1F-8D04-DF131D001C61}" type="slidenum">
              <a:rPr lang="en-US" altLang="zh-CN"/>
              <a:pPr/>
              <a:t>41</a:t>
            </a:fld>
            <a:endParaRPr lang="en-US" altLang="zh-CN"/>
          </a:p>
        </p:txBody>
      </p:sp>
      <p:sp>
        <p:nvSpPr>
          <p:cNvPr id="264196" name="Rectangle 4"/>
          <p:cNvSpPr>
            <a:spLocks noChangeArrowheads="1"/>
          </p:cNvSpPr>
          <p:nvPr/>
        </p:nvSpPr>
        <p:spPr bwMode="auto">
          <a:xfrm>
            <a:off x="380365" y="3429000"/>
            <a:ext cx="4267200" cy="3204000"/>
          </a:xfrm>
          <a:prstGeom prst="rect">
            <a:avLst/>
          </a:prstGeom>
          <a:noFill/>
          <a:ln w="9525">
            <a:solidFill>
              <a:schemeClr val="tx1"/>
            </a:solidFill>
            <a:miter lim="800000"/>
            <a:headEnd/>
            <a:tailEnd/>
          </a:ln>
        </p:spPr>
        <p:txBody>
          <a:bodyPr/>
          <a:lstStyle/>
          <a:p>
            <a:pPr marL="457200" indent="-457200">
              <a:spcBef>
                <a:spcPct val="15000"/>
              </a:spcBef>
              <a:buClr>
                <a:srgbClr val="0000FF"/>
              </a:buClr>
              <a:buSzPct val="80000"/>
              <a:buFont typeface="Wingdings" panose="05000000000000000000" pitchFamily="2" charset="2"/>
              <a:buChar char="n"/>
            </a:pPr>
            <a:r>
              <a:rPr lang="en-US" altLang="zh-CN" sz="2800" b="1" dirty="0"/>
              <a:t>Writer process</a:t>
            </a:r>
            <a:endParaRPr lang="en-US" altLang="zh-CN" sz="2800" b="1" dirty="0">
              <a:solidFill>
                <a:srgbClr val="0000FF"/>
              </a:solidFill>
            </a:endParaRPr>
          </a:p>
          <a:p>
            <a:pPr marL="742950" lvl="1" indent="-285750">
              <a:spcBef>
                <a:spcPct val="15000"/>
              </a:spcBef>
            </a:pPr>
            <a:endParaRPr lang="en-US" altLang="zh-CN" sz="2800" b="1" dirty="0">
              <a:solidFill>
                <a:srgbClr val="0000FF"/>
              </a:solidFill>
            </a:endParaRPr>
          </a:p>
          <a:p>
            <a:pPr marL="742950" lvl="1" indent="-285750">
              <a:lnSpc>
                <a:spcPct val="70000"/>
              </a:lnSpc>
              <a:spcBef>
                <a:spcPct val="15000"/>
              </a:spcBef>
            </a:pPr>
            <a:r>
              <a:rPr lang="en-US" altLang="zh-CN" sz="2800" b="1" dirty="0"/>
              <a:t>	 …</a:t>
            </a:r>
          </a:p>
          <a:p>
            <a:pPr marL="742950" lvl="1" indent="-285750">
              <a:lnSpc>
                <a:spcPct val="70000"/>
              </a:lnSpc>
              <a:spcBef>
                <a:spcPct val="15000"/>
              </a:spcBef>
            </a:pPr>
            <a:r>
              <a:rPr lang="en-US" altLang="zh-CN" b="1" dirty="0"/>
              <a:t>// writing is performed</a:t>
            </a:r>
          </a:p>
          <a:p>
            <a:pPr marL="742950" lvl="1" indent="-285750">
              <a:lnSpc>
                <a:spcPct val="70000"/>
              </a:lnSpc>
              <a:spcBef>
                <a:spcPct val="15000"/>
              </a:spcBef>
            </a:pPr>
            <a:r>
              <a:rPr lang="en-US" altLang="zh-CN" sz="2800" b="1" dirty="0"/>
              <a:t>	 …</a:t>
            </a:r>
          </a:p>
          <a:p>
            <a:pPr marL="742950" lvl="1" indent="-285750">
              <a:spcBef>
                <a:spcPct val="15000"/>
              </a:spcBef>
            </a:pPr>
            <a:endParaRPr lang="en-US" altLang="zh-CN" sz="2800" b="1" dirty="0">
              <a:solidFill>
                <a:srgbClr val="0000FF"/>
              </a:solidFill>
            </a:endParaRPr>
          </a:p>
        </p:txBody>
      </p:sp>
      <p:sp>
        <p:nvSpPr>
          <p:cNvPr id="264197" name="Rectangle 5"/>
          <p:cNvSpPr>
            <a:spLocks noChangeArrowheads="1"/>
          </p:cNvSpPr>
          <p:nvPr/>
        </p:nvSpPr>
        <p:spPr bwMode="auto">
          <a:xfrm>
            <a:off x="7131114" y="908720"/>
            <a:ext cx="4795285" cy="5724000"/>
          </a:xfrm>
          <a:prstGeom prst="rect">
            <a:avLst/>
          </a:prstGeom>
          <a:solidFill>
            <a:schemeClr val="bg1"/>
          </a:solidFill>
          <a:ln w="9525">
            <a:solidFill>
              <a:schemeClr val="tx1"/>
            </a:solidFill>
            <a:miter lim="800000"/>
            <a:headEnd/>
            <a:tailEnd/>
          </a:ln>
        </p:spPr>
        <p:txBody>
          <a:bodyPr/>
          <a:lstStyle/>
          <a:p>
            <a:pPr marL="457200" indent="-457200">
              <a:lnSpc>
                <a:spcPct val="80000"/>
              </a:lnSpc>
              <a:spcBef>
                <a:spcPct val="15000"/>
              </a:spcBef>
              <a:buClr>
                <a:srgbClr val="0000FF"/>
              </a:buClr>
              <a:buSzPct val="80000"/>
              <a:buFont typeface="Wingdings" panose="05000000000000000000" pitchFamily="2" charset="2"/>
              <a:buChar char="n"/>
              <a:tabLst>
                <a:tab pos="1941513" algn="l"/>
                <a:tab pos="2168525" algn="l"/>
                <a:tab pos="2459038" algn="l"/>
              </a:tabLst>
            </a:pPr>
            <a:r>
              <a:rPr lang="en-US" altLang="zh-CN" sz="2800" b="1" dirty="0"/>
              <a:t>Reader process</a:t>
            </a:r>
            <a:endParaRPr lang="en-US" altLang="zh-CN" sz="2800" b="1" dirty="0">
              <a:solidFill>
                <a:srgbClr val="0000FF"/>
              </a:solidFill>
            </a:endParaRPr>
          </a:p>
          <a:p>
            <a:pPr marL="860425" lvl="1" indent="-285750">
              <a:lnSpc>
                <a:spcPct val="80000"/>
              </a:lnSpc>
              <a:spcBef>
                <a:spcPct val="15000"/>
              </a:spcBef>
              <a:tabLst>
                <a:tab pos="1941513" algn="l"/>
                <a:tab pos="2168525" algn="l"/>
                <a:tab pos="2459038" algn="l"/>
              </a:tabLst>
            </a:pPr>
            <a:endParaRPr lang="en-US" altLang="zh-CN" sz="2800" b="1" dirty="0">
              <a:solidFill>
                <a:srgbClr val="0000FF"/>
              </a:solidFill>
            </a:endParaRPr>
          </a:p>
          <a:p>
            <a:pPr marL="860425" lvl="1" indent="-285750">
              <a:lnSpc>
                <a:spcPct val="80000"/>
              </a:lnSpc>
              <a:spcBef>
                <a:spcPct val="15000"/>
              </a:spcBef>
              <a:tabLst>
                <a:tab pos="1941513" algn="l"/>
                <a:tab pos="2168525" algn="l"/>
                <a:tab pos="2459038" algn="l"/>
              </a:tabLst>
            </a:pPr>
            <a:endParaRPr lang="en-US" altLang="zh-CN" sz="2800" b="1" dirty="0">
              <a:solidFill>
                <a:srgbClr val="800000"/>
              </a:solidFill>
            </a:endParaRPr>
          </a:p>
          <a:p>
            <a:pPr marL="860425" lvl="1" indent="-285750">
              <a:lnSpc>
                <a:spcPct val="80000"/>
              </a:lnSpc>
              <a:spcBef>
                <a:spcPct val="15000"/>
              </a:spcBef>
              <a:tabLst>
                <a:tab pos="1941513" algn="l"/>
                <a:tab pos="2168525" algn="l"/>
                <a:tab pos="2459038" algn="l"/>
              </a:tabLst>
            </a:pPr>
            <a:endParaRPr lang="en-US" altLang="zh-CN" sz="2800" b="1" dirty="0">
              <a:solidFill>
                <a:srgbClr val="800000"/>
              </a:solidFill>
            </a:endParaRPr>
          </a:p>
          <a:p>
            <a:pPr marL="1524000" lvl="2" indent="-228600">
              <a:lnSpc>
                <a:spcPct val="80000"/>
              </a:lnSpc>
              <a:spcBef>
                <a:spcPct val="15000"/>
              </a:spcBef>
              <a:tabLst>
                <a:tab pos="1941513" algn="l"/>
                <a:tab pos="2168525" algn="l"/>
                <a:tab pos="2459038" algn="l"/>
              </a:tabLst>
            </a:pPr>
            <a:endParaRPr lang="en-US" altLang="zh-CN" sz="2800" b="1" dirty="0">
              <a:solidFill>
                <a:srgbClr val="800000"/>
              </a:solidFill>
            </a:endParaRPr>
          </a:p>
          <a:p>
            <a:pPr marL="860425" lvl="1" indent="-285750">
              <a:lnSpc>
                <a:spcPct val="80000"/>
              </a:lnSpc>
              <a:spcBef>
                <a:spcPct val="15000"/>
              </a:spcBef>
              <a:tabLst>
                <a:tab pos="1941513" algn="l"/>
                <a:tab pos="2168525" algn="l"/>
                <a:tab pos="2459038" algn="l"/>
              </a:tabLst>
            </a:pPr>
            <a:endParaRPr lang="en-US" altLang="zh-CN" sz="2800" b="1" dirty="0">
              <a:solidFill>
                <a:srgbClr val="0000FF"/>
              </a:solidFill>
            </a:endParaRPr>
          </a:p>
          <a:p>
            <a:pPr marL="860425" lvl="1" indent="-285750">
              <a:lnSpc>
                <a:spcPct val="70000"/>
              </a:lnSpc>
              <a:spcBef>
                <a:spcPct val="15000"/>
              </a:spcBef>
              <a:tabLst>
                <a:tab pos="1941513" algn="l"/>
                <a:tab pos="2168525" algn="l"/>
                <a:tab pos="2459038" algn="l"/>
              </a:tabLst>
            </a:pPr>
            <a:r>
              <a:rPr lang="en-US" altLang="zh-CN" sz="2800" b="1" dirty="0"/>
              <a:t>     …</a:t>
            </a:r>
          </a:p>
          <a:p>
            <a:pPr marL="860425" lvl="1" indent="-285750">
              <a:lnSpc>
                <a:spcPct val="70000"/>
              </a:lnSpc>
              <a:spcBef>
                <a:spcPct val="15000"/>
              </a:spcBef>
              <a:tabLst>
                <a:tab pos="1941513" algn="l"/>
                <a:tab pos="2168525" algn="l"/>
                <a:tab pos="2459038" algn="l"/>
              </a:tabLst>
            </a:pPr>
            <a:r>
              <a:rPr lang="en-US" altLang="zh-CN" b="1" dirty="0"/>
              <a:t>// reading is performed</a:t>
            </a:r>
          </a:p>
          <a:p>
            <a:pPr marL="860425" lvl="1" indent="-285750">
              <a:lnSpc>
                <a:spcPct val="70000"/>
              </a:lnSpc>
              <a:spcBef>
                <a:spcPct val="15000"/>
              </a:spcBef>
              <a:tabLst>
                <a:tab pos="1941513" algn="l"/>
                <a:tab pos="2168525" algn="l"/>
                <a:tab pos="2459038" algn="l"/>
              </a:tabLst>
            </a:pPr>
            <a:r>
              <a:rPr lang="en-US" altLang="zh-CN" sz="2800" b="1" dirty="0"/>
              <a:t>     …</a:t>
            </a:r>
          </a:p>
          <a:p>
            <a:pPr marL="860425" lvl="1" indent="-285750">
              <a:lnSpc>
                <a:spcPct val="80000"/>
              </a:lnSpc>
              <a:spcBef>
                <a:spcPct val="15000"/>
              </a:spcBef>
              <a:tabLst>
                <a:tab pos="1941513" algn="l"/>
                <a:tab pos="2168525" algn="l"/>
                <a:tab pos="2459038" algn="l"/>
              </a:tabLst>
            </a:pPr>
            <a:endParaRPr lang="en-US" altLang="zh-CN" sz="2800" b="1" dirty="0">
              <a:solidFill>
                <a:srgbClr val="0000FF"/>
              </a:solidFill>
            </a:endParaRPr>
          </a:p>
          <a:p>
            <a:pPr marL="860425" lvl="1" indent="-285750">
              <a:lnSpc>
                <a:spcPct val="80000"/>
              </a:lnSpc>
              <a:spcBef>
                <a:spcPct val="15000"/>
              </a:spcBef>
              <a:tabLst>
                <a:tab pos="1941513" algn="l"/>
                <a:tab pos="2168525" algn="l"/>
                <a:tab pos="2459038" algn="l"/>
              </a:tabLst>
            </a:pPr>
            <a:endParaRPr lang="en-US" altLang="zh-CN" sz="2800" b="1" dirty="0">
              <a:solidFill>
                <a:srgbClr val="800000"/>
              </a:solidFill>
            </a:endParaRPr>
          </a:p>
          <a:p>
            <a:pPr marL="860425" lvl="1" indent="-285750">
              <a:lnSpc>
                <a:spcPct val="80000"/>
              </a:lnSpc>
              <a:spcBef>
                <a:spcPct val="15000"/>
              </a:spcBef>
              <a:tabLst>
                <a:tab pos="1941513" algn="l"/>
                <a:tab pos="2168525" algn="l"/>
                <a:tab pos="2459038" algn="l"/>
              </a:tabLst>
            </a:pPr>
            <a:endParaRPr lang="en-US" altLang="zh-CN" sz="2800" b="1" dirty="0">
              <a:solidFill>
                <a:srgbClr val="800000"/>
              </a:solidFill>
            </a:endParaRPr>
          </a:p>
          <a:p>
            <a:pPr marL="1524000" lvl="2" indent="-228600">
              <a:lnSpc>
                <a:spcPct val="80000"/>
              </a:lnSpc>
              <a:spcBef>
                <a:spcPct val="15000"/>
              </a:spcBef>
              <a:tabLst>
                <a:tab pos="1941513" algn="l"/>
                <a:tab pos="2168525" algn="l"/>
                <a:tab pos="2459038" algn="l"/>
              </a:tabLst>
            </a:pPr>
            <a:endParaRPr lang="en-US" altLang="zh-CN" sz="2800" b="1" dirty="0">
              <a:solidFill>
                <a:srgbClr val="800000"/>
              </a:solidFill>
            </a:endParaRPr>
          </a:p>
          <a:p>
            <a:pPr marL="860425" lvl="1" indent="-285750">
              <a:lnSpc>
                <a:spcPct val="80000"/>
              </a:lnSpc>
              <a:spcBef>
                <a:spcPct val="20000"/>
              </a:spcBef>
              <a:tabLst>
                <a:tab pos="1941513" algn="l"/>
                <a:tab pos="2168525" algn="l"/>
                <a:tab pos="2459038" algn="l"/>
              </a:tabLst>
            </a:pPr>
            <a:endParaRPr lang="en-US" altLang="zh-CN" sz="2800" b="1" dirty="0">
              <a:solidFill>
                <a:srgbClr val="0000FF"/>
              </a:solidFill>
            </a:endParaRPr>
          </a:p>
        </p:txBody>
      </p:sp>
      <p:sp>
        <p:nvSpPr>
          <p:cNvPr id="7" name="矩形 6"/>
          <p:cNvSpPr/>
          <p:nvPr/>
        </p:nvSpPr>
        <p:spPr bwMode="auto">
          <a:xfrm>
            <a:off x="777134" y="3957770"/>
            <a:ext cx="2520000" cy="468000"/>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wait(</a:t>
            </a:r>
            <a:r>
              <a:rPr lang="en-US" altLang="zh-CN" b="1" dirty="0" err="1">
                <a:solidFill>
                  <a:srgbClr val="FF3300"/>
                </a:solidFill>
              </a:rPr>
              <a:t>rw_mutex</a:t>
            </a:r>
            <a:r>
              <a:rPr lang="en-US" altLang="zh-CN" b="1" dirty="0">
                <a:solidFill>
                  <a:srgbClr val="FF3300"/>
                </a:solidFill>
              </a:rPr>
              <a:t>);</a:t>
            </a:r>
          </a:p>
        </p:txBody>
      </p:sp>
      <p:sp>
        <p:nvSpPr>
          <p:cNvPr id="8" name="矩形 7"/>
          <p:cNvSpPr/>
          <p:nvPr/>
        </p:nvSpPr>
        <p:spPr bwMode="auto">
          <a:xfrm>
            <a:off x="777134" y="5550955"/>
            <a:ext cx="2520000" cy="468000"/>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signal(</a:t>
            </a:r>
            <a:r>
              <a:rPr lang="en-US" altLang="zh-CN" b="1" dirty="0" err="1">
                <a:solidFill>
                  <a:srgbClr val="FF3300"/>
                </a:solidFill>
              </a:rPr>
              <a:t>rw_mutex</a:t>
            </a:r>
            <a:r>
              <a:rPr lang="en-US" altLang="zh-CN" b="1" dirty="0">
                <a:solidFill>
                  <a:srgbClr val="FF3300"/>
                </a:solidFill>
              </a:rPr>
              <a:t>);</a:t>
            </a:r>
          </a:p>
        </p:txBody>
      </p:sp>
      <p:sp>
        <p:nvSpPr>
          <p:cNvPr id="9" name="矩形 8"/>
          <p:cNvSpPr/>
          <p:nvPr/>
        </p:nvSpPr>
        <p:spPr bwMode="auto">
          <a:xfrm>
            <a:off x="8351784" y="2528264"/>
            <a:ext cx="2520000" cy="468000"/>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wait(</a:t>
            </a:r>
            <a:r>
              <a:rPr lang="en-US" altLang="zh-CN" b="1" dirty="0" err="1">
                <a:solidFill>
                  <a:srgbClr val="FF3300"/>
                </a:solidFill>
              </a:rPr>
              <a:t>rw_mutex</a:t>
            </a:r>
            <a:r>
              <a:rPr lang="en-US" altLang="zh-CN" b="1" dirty="0">
                <a:solidFill>
                  <a:srgbClr val="FF3300"/>
                </a:solidFill>
              </a:rPr>
              <a:t>);</a:t>
            </a:r>
          </a:p>
        </p:txBody>
      </p:sp>
      <p:sp>
        <p:nvSpPr>
          <p:cNvPr id="10" name="矩形 9"/>
          <p:cNvSpPr/>
          <p:nvPr/>
        </p:nvSpPr>
        <p:spPr bwMode="auto">
          <a:xfrm>
            <a:off x="8351784" y="5633609"/>
            <a:ext cx="2520000" cy="468000"/>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signal(</a:t>
            </a:r>
            <a:r>
              <a:rPr lang="en-US" altLang="zh-CN" b="1" dirty="0" err="1">
                <a:solidFill>
                  <a:srgbClr val="FF3300"/>
                </a:solidFill>
              </a:rPr>
              <a:t>rw_mutex</a:t>
            </a:r>
            <a:r>
              <a:rPr lang="en-US" altLang="zh-CN" b="1" dirty="0">
                <a:solidFill>
                  <a:srgbClr val="FF3300"/>
                </a:solidFill>
              </a:rPr>
              <a:t>);</a:t>
            </a:r>
          </a:p>
        </p:txBody>
      </p:sp>
      <p:sp>
        <p:nvSpPr>
          <p:cNvPr id="11" name="矩形 10"/>
          <p:cNvSpPr/>
          <p:nvPr/>
        </p:nvSpPr>
        <p:spPr bwMode="auto">
          <a:xfrm>
            <a:off x="7631704" y="1268125"/>
            <a:ext cx="2520000" cy="468000"/>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wait(</a:t>
            </a:r>
            <a:r>
              <a:rPr lang="en-US" altLang="zh-CN" b="1" dirty="0" err="1">
                <a:solidFill>
                  <a:srgbClr val="FF3300"/>
                </a:solidFill>
              </a:rPr>
              <a:t>mutex_r</a:t>
            </a:r>
            <a:r>
              <a:rPr lang="en-US" altLang="zh-CN" b="1" dirty="0">
                <a:solidFill>
                  <a:srgbClr val="FF3300"/>
                </a:solidFill>
              </a:rPr>
              <a:t>);</a:t>
            </a:r>
          </a:p>
        </p:txBody>
      </p:sp>
      <p:sp>
        <p:nvSpPr>
          <p:cNvPr id="18" name="矩形 17"/>
          <p:cNvSpPr/>
          <p:nvPr/>
        </p:nvSpPr>
        <p:spPr bwMode="auto">
          <a:xfrm>
            <a:off x="7631704" y="4463481"/>
            <a:ext cx="2520000" cy="40504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signal(</a:t>
            </a:r>
            <a:r>
              <a:rPr lang="en-US" altLang="zh-CN" b="1" dirty="0" err="1">
                <a:solidFill>
                  <a:srgbClr val="FF3300"/>
                </a:solidFill>
              </a:rPr>
              <a:t>rw_mutex</a:t>
            </a:r>
            <a:r>
              <a:rPr lang="en-US" altLang="zh-CN" b="1" dirty="0">
                <a:solidFill>
                  <a:srgbClr val="FF3300"/>
                </a:solidFill>
              </a:rPr>
              <a:t>);</a:t>
            </a:r>
          </a:p>
        </p:txBody>
      </p:sp>
      <p:sp>
        <p:nvSpPr>
          <p:cNvPr id="14" name="矩形 13"/>
          <p:cNvSpPr/>
          <p:nvPr/>
        </p:nvSpPr>
        <p:spPr bwMode="auto">
          <a:xfrm>
            <a:off x="7631702" y="6155720"/>
            <a:ext cx="2520000" cy="468000"/>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signal(</a:t>
            </a:r>
            <a:r>
              <a:rPr lang="en-US" altLang="zh-CN" b="1" dirty="0" err="1">
                <a:solidFill>
                  <a:srgbClr val="FF3300"/>
                </a:solidFill>
              </a:rPr>
              <a:t>mutex_r</a:t>
            </a:r>
            <a:r>
              <a:rPr lang="en-US" altLang="zh-CN" b="1" dirty="0">
                <a:solidFill>
                  <a:srgbClr val="FF3300"/>
                </a:solidFill>
              </a:rPr>
              <a:t>);</a:t>
            </a:r>
          </a:p>
        </p:txBody>
      </p:sp>
      <p:sp>
        <p:nvSpPr>
          <p:cNvPr id="15" name="圆角矩形 14"/>
          <p:cNvSpPr/>
          <p:nvPr/>
        </p:nvSpPr>
        <p:spPr bwMode="auto">
          <a:xfrm>
            <a:off x="732130" y="4515780"/>
            <a:ext cx="3610635" cy="99011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6" name="圆角矩形 15"/>
          <p:cNvSpPr/>
          <p:nvPr/>
        </p:nvSpPr>
        <p:spPr bwMode="auto">
          <a:xfrm>
            <a:off x="7496690" y="3428365"/>
            <a:ext cx="3555395" cy="99011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7" name="矩形 16"/>
          <p:cNvSpPr/>
          <p:nvPr/>
        </p:nvSpPr>
        <p:spPr bwMode="auto">
          <a:xfrm>
            <a:off x="7631704" y="2933311"/>
            <a:ext cx="2520000" cy="40504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wait(</a:t>
            </a:r>
            <a:r>
              <a:rPr lang="en-US" altLang="zh-CN" b="1" dirty="0" err="1">
                <a:solidFill>
                  <a:srgbClr val="FF3300"/>
                </a:solidFill>
              </a:rPr>
              <a:t>rw_mutex</a:t>
            </a:r>
            <a:r>
              <a:rPr lang="en-US" altLang="zh-CN" b="1" dirty="0">
                <a:solidFill>
                  <a:srgbClr val="FF3300"/>
                </a:solidFill>
              </a:rPr>
              <a:t>);</a:t>
            </a:r>
          </a:p>
        </p:txBody>
      </p:sp>
      <p:sp>
        <p:nvSpPr>
          <p:cNvPr id="13" name="矩形 12"/>
          <p:cNvSpPr/>
          <p:nvPr/>
        </p:nvSpPr>
        <p:spPr bwMode="auto">
          <a:xfrm>
            <a:off x="7631705" y="4463479"/>
            <a:ext cx="2520000" cy="468000"/>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wait(</a:t>
            </a:r>
            <a:r>
              <a:rPr lang="en-US" altLang="zh-CN" b="1" dirty="0" err="1">
                <a:solidFill>
                  <a:srgbClr val="FF3300"/>
                </a:solidFill>
              </a:rPr>
              <a:t>mutex_r</a:t>
            </a:r>
            <a:r>
              <a:rPr lang="en-US" altLang="zh-CN" b="1" dirty="0">
                <a:solidFill>
                  <a:srgbClr val="FF3300"/>
                </a:solidFill>
              </a:rPr>
              <a:t>);</a:t>
            </a:r>
          </a:p>
        </p:txBody>
      </p:sp>
      <p:sp>
        <p:nvSpPr>
          <p:cNvPr id="12" name="矩形 11"/>
          <p:cNvSpPr/>
          <p:nvPr/>
        </p:nvSpPr>
        <p:spPr bwMode="auto">
          <a:xfrm>
            <a:off x="7631705" y="2933309"/>
            <a:ext cx="2520000" cy="468000"/>
          </a:xfrm>
          <a:prstGeom prst="rect">
            <a:avLst/>
          </a:prstGeom>
          <a:solidFill>
            <a:srgbClr val="00FF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3300"/>
                </a:solidFill>
              </a:rPr>
              <a:t>signal(</a:t>
            </a:r>
            <a:r>
              <a:rPr lang="en-US" altLang="zh-CN" b="1" dirty="0" err="1">
                <a:solidFill>
                  <a:srgbClr val="FF3300"/>
                </a:solidFill>
              </a:rPr>
              <a:t>mutex_r</a:t>
            </a:r>
            <a:r>
              <a:rPr lang="en-US" altLang="zh-CN" b="1" dirty="0">
                <a:solidFill>
                  <a:srgbClr val="FF3300"/>
                </a:solidFill>
              </a:rPr>
              <a:t>);</a:t>
            </a:r>
          </a:p>
        </p:txBody>
      </p:sp>
      <p:sp>
        <p:nvSpPr>
          <p:cNvPr id="2" name="矩形 1"/>
          <p:cNvSpPr/>
          <p:nvPr/>
        </p:nvSpPr>
        <p:spPr bwMode="auto">
          <a:xfrm>
            <a:off x="7496690" y="1772265"/>
            <a:ext cx="3150350" cy="75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03225" indent="-285750">
              <a:lnSpc>
                <a:spcPct val="80000"/>
              </a:lnSpc>
              <a:spcBef>
                <a:spcPct val="15000"/>
              </a:spcBef>
              <a:tabLst>
                <a:tab pos="1941513" algn="l"/>
                <a:tab pos="2168525" algn="l"/>
                <a:tab pos="2459038" algn="l"/>
              </a:tabLst>
            </a:pPr>
            <a:r>
              <a:rPr lang="en-US" altLang="zh-CN" b="1" dirty="0" err="1">
                <a:solidFill>
                  <a:srgbClr val="800000"/>
                </a:solidFill>
              </a:rPr>
              <a:t>read_count</a:t>
            </a:r>
            <a:r>
              <a:rPr lang="en-US" altLang="zh-CN" b="1" dirty="0">
                <a:solidFill>
                  <a:srgbClr val="800000"/>
                </a:solidFill>
              </a:rPr>
              <a:t>++;	</a:t>
            </a:r>
          </a:p>
          <a:p>
            <a:pPr marL="403225" indent="-285750">
              <a:lnSpc>
                <a:spcPct val="80000"/>
              </a:lnSpc>
              <a:spcBef>
                <a:spcPct val="15000"/>
              </a:spcBef>
              <a:tabLst>
                <a:tab pos="1941513" algn="l"/>
                <a:tab pos="2168525" algn="l"/>
                <a:tab pos="2459038" algn="l"/>
              </a:tabLst>
            </a:pPr>
            <a:r>
              <a:rPr lang="en-US" altLang="zh-CN" b="1" dirty="0">
                <a:solidFill>
                  <a:srgbClr val="800000"/>
                </a:solidFill>
              </a:rPr>
              <a:t>if (</a:t>
            </a:r>
            <a:r>
              <a:rPr lang="en-US" altLang="zh-CN" b="1" dirty="0" err="1">
                <a:solidFill>
                  <a:srgbClr val="800000"/>
                </a:solidFill>
              </a:rPr>
              <a:t>read_count</a:t>
            </a:r>
            <a:r>
              <a:rPr lang="en-US" altLang="zh-CN" b="1" dirty="0">
                <a:solidFill>
                  <a:srgbClr val="800000"/>
                </a:solidFill>
              </a:rPr>
              <a:t> == 1)</a:t>
            </a:r>
          </a:p>
          <a:p>
            <a:endParaRPr lang="zh-CN" altLang="en-US" sz="2000" dirty="0"/>
          </a:p>
        </p:txBody>
      </p:sp>
      <p:sp>
        <p:nvSpPr>
          <p:cNvPr id="20" name="矩形 19"/>
          <p:cNvSpPr/>
          <p:nvPr/>
        </p:nvSpPr>
        <p:spPr bwMode="auto">
          <a:xfrm>
            <a:off x="7496690" y="4922615"/>
            <a:ext cx="3150350" cy="75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03225" indent="-285750">
              <a:lnSpc>
                <a:spcPct val="80000"/>
              </a:lnSpc>
              <a:spcBef>
                <a:spcPct val="15000"/>
              </a:spcBef>
              <a:tabLst>
                <a:tab pos="1941513" algn="l"/>
                <a:tab pos="2168525" algn="l"/>
                <a:tab pos="2459038" algn="l"/>
              </a:tabLst>
            </a:pPr>
            <a:r>
              <a:rPr lang="en-US" altLang="zh-CN" b="1" dirty="0" err="1">
                <a:solidFill>
                  <a:srgbClr val="800000"/>
                </a:solidFill>
              </a:rPr>
              <a:t>read_count</a:t>
            </a:r>
            <a:r>
              <a:rPr lang="en-US" altLang="zh-CN" b="1" dirty="0">
                <a:solidFill>
                  <a:srgbClr val="800000"/>
                </a:solidFill>
              </a:rPr>
              <a:t>--;	</a:t>
            </a:r>
          </a:p>
          <a:p>
            <a:pPr marL="403225" indent="-285750">
              <a:lnSpc>
                <a:spcPct val="80000"/>
              </a:lnSpc>
              <a:spcBef>
                <a:spcPct val="15000"/>
              </a:spcBef>
              <a:tabLst>
                <a:tab pos="1941513" algn="l"/>
                <a:tab pos="2168525" algn="l"/>
                <a:tab pos="2459038" algn="l"/>
              </a:tabLst>
            </a:pPr>
            <a:r>
              <a:rPr lang="en-US" altLang="zh-CN" b="1" dirty="0">
                <a:solidFill>
                  <a:srgbClr val="800000"/>
                </a:solidFill>
              </a:rPr>
              <a:t>if (</a:t>
            </a:r>
            <a:r>
              <a:rPr lang="en-US" altLang="zh-CN" b="1" dirty="0" err="1">
                <a:solidFill>
                  <a:srgbClr val="800000"/>
                </a:solidFill>
              </a:rPr>
              <a:t>read_count</a:t>
            </a:r>
            <a:r>
              <a:rPr lang="en-US" altLang="zh-CN" b="1" dirty="0">
                <a:solidFill>
                  <a:srgbClr val="800000"/>
                </a:solidFill>
              </a:rPr>
              <a:t> == 0)</a:t>
            </a:r>
          </a:p>
          <a:p>
            <a:endParaRPr lang="zh-CN" altLang="en-US" sz="2000" dirty="0"/>
          </a:p>
        </p:txBody>
      </p:sp>
      <p:sp>
        <p:nvSpPr>
          <p:cNvPr id="22" name="圆角矩形 4">
            <a:extLst>
              <a:ext uri="{FF2B5EF4-FFF2-40B4-BE49-F238E27FC236}">
                <a16:creationId xmlns:a16="http://schemas.microsoft.com/office/drawing/2014/main" id="{E9EF03B8-846A-445C-88DE-757D90E10D93}"/>
              </a:ext>
            </a:extLst>
          </p:cNvPr>
          <p:cNvSpPr/>
          <p:nvPr/>
        </p:nvSpPr>
        <p:spPr bwMode="auto">
          <a:xfrm>
            <a:off x="4476100" y="984224"/>
            <a:ext cx="2520000" cy="720080"/>
          </a:xfrm>
          <a:prstGeom prst="roundRect">
            <a:avLst>
              <a:gd name="adj" fmla="val 7597"/>
            </a:avLst>
          </a:prstGeom>
          <a:solidFill>
            <a:srgbClr val="64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竞争：读</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写、写</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写</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共享：读</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wipe(left)">
                                      <p:cBhvr>
                                        <p:cTn id="7" dur="500"/>
                                        <p:tgtEl>
                                          <p:spTgt spid="264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7"/>
                                        </p:tgtEl>
                                        <p:attrNameLst>
                                          <p:attrName>style.visibility</p:attrName>
                                        </p:attrNameLst>
                                      </p:cBhvr>
                                      <p:to>
                                        <p:strVal val="visible"/>
                                      </p:to>
                                    </p:set>
                                    <p:animEffect transition="in" filter="wipe(left)">
                                      <p:cBhvr>
                                        <p:cTn id="12" dur="500"/>
                                        <p:tgtEl>
                                          <p:spTgt spid="26419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4195">
                                            <p:txEl>
                                              <p:pRg st="0" end="0"/>
                                            </p:txEl>
                                          </p:spTgt>
                                        </p:tgtEl>
                                        <p:attrNameLst>
                                          <p:attrName>style.visibility</p:attrName>
                                        </p:attrNameLst>
                                      </p:cBhvr>
                                      <p:to>
                                        <p:strVal val="visible"/>
                                      </p:to>
                                    </p:set>
                                    <p:animEffect transition="in" filter="wipe(left)">
                                      <p:cBhvr>
                                        <p:cTn id="32" dur="500"/>
                                        <p:tgtEl>
                                          <p:spTgt spid="26419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4195">
                                            <p:txEl>
                                              <p:pRg st="1" end="1"/>
                                            </p:txEl>
                                          </p:spTgt>
                                        </p:tgtEl>
                                        <p:attrNameLst>
                                          <p:attrName>style.visibility</p:attrName>
                                        </p:attrNameLst>
                                      </p:cBhvr>
                                      <p:to>
                                        <p:strVal val="visible"/>
                                      </p:to>
                                    </p:set>
                                    <p:animEffect transition="in" filter="wipe(left)">
                                      <p:cBhvr>
                                        <p:cTn id="37" dur="500"/>
                                        <p:tgtEl>
                                          <p:spTgt spid="26419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4195">
                                            <p:txEl>
                                              <p:pRg st="3" end="3"/>
                                            </p:txEl>
                                          </p:spTgt>
                                        </p:tgtEl>
                                        <p:attrNameLst>
                                          <p:attrName>style.visibility</p:attrName>
                                        </p:attrNameLst>
                                      </p:cBhvr>
                                      <p:to>
                                        <p:strVal val="visible"/>
                                      </p:to>
                                    </p:set>
                                    <p:animEffect transition="in" filter="wipe(left)">
                                      <p:cBhvr>
                                        <p:cTn id="62" dur="500"/>
                                        <p:tgtEl>
                                          <p:spTgt spid="26419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500"/>
                                        <p:tgtEl>
                                          <p:spTgt spid="9"/>
                                        </p:tgtEl>
                                      </p:cBhvr>
                                    </p:animEffect>
                                  </p:childTnLst>
                                </p:cTn>
                              </p:par>
                              <p:par>
                                <p:cTn id="72" presetID="1" presetClass="exit"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1" presetClass="exit" presetSubtype="0" fill="hold" grpId="1" nodeType="withEffect">
                                  <p:stCondLst>
                                    <p:cond delay="0"/>
                                  </p:stCondLst>
                                  <p:childTnLst>
                                    <p:set>
                                      <p:cBhvr>
                                        <p:cTn id="80" dur="1" fill="hold">
                                          <p:stCondLst>
                                            <p:cond delay="0"/>
                                          </p:stCondLst>
                                        </p:cTn>
                                        <p:tgtEl>
                                          <p:spTgt spid="18"/>
                                        </p:tgtEl>
                                        <p:attrNameLst>
                                          <p:attrName>style.visibility</p:attrName>
                                        </p:attrNameLst>
                                      </p:cBhvr>
                                      <p:to>
                                        <p:strVal val="hidden"/>
                                      </p:to>
                                    </p:se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left)">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64195">
                                            <p:txEl>
                                              <p:pRg st="2" end="2"/>
                                            </p:txEl>
                                          </p:spTgt>
                                        </p:tgtEl>
                                        <p:attrNameLst>
                                          <p:attrName>style.visibility</p:attrName>
                                        </p:attrNameLst>
                                      </p:cBhvr>
                                      <p:to>
                                        <p:strVal val="visible"/>
                                      </p:to>
                                    </p:set>
                                    <p:animEffect transition="in" filter="wipe(left)">
                                      <p:cBhvr>
                                        <p:cTn id="89" dur="500"/>
                                        <p:tgtEl>
                                          <p:spTgt spid="26419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left)">
                                      <p:cBhvr>
                                        <p:cTn id="97" dur="500"/>
                                        <p:tgtEl>
                                          <p:spTgt spid="1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wipe(left)">
                                      <p:cBhvr>
                                        <p:cTn id="10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autoUpdateAnimBg="0"/>
      <p:bldP spid="264196" grpId="0" animBg="1" autoUpdateAnimBg="0"/>
      <p:bldP spid="264197" grpId="0" animBg="1" autoUpdateAnimBg="0"/>
      <p:bldP spid="7" grpId="0" animBg="1"/>
      <p:bldP spid="8" grpId="0" animBg="1"/>
      <p:bldP spid="9" grpId="0" animBg="1"/>
      <p:bldP spid="10" grpId="0" animBg="1"/>
      <p:bldP spid="11" grpId="0" animBg="1"/>
      <p:bldP spid="18" grpId="0" animBg="1"/>
      <p:bldP spid="18" grpId="1" animBg="1"/>
      <p:bldP spid="14" grpId="0" animBg="1"/>
      <p:bldP spid="15" grpId="0" animBg="1"/>
      <p:bldP spid="16" grpId="0" animBg="1"/>
      <p:bldP spid="17" grpId="0" animBg="1"/>
      <p:bldP spid="17" grpId="1" animBg="1"/>
      <p:bldP spid="13" grpId="0" animBg="1"/>
      <p:bldP spid="12" grpId="0" animBg="1"/>
      <p:bldP spid="2" grpId="0" animBg="1"/>
      <p:bldP spid="20"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dirty="0"/>
              <a:t>Dining-Philosophers Problem</a:t>
            </a:r>
          </a:p>
        </p:txBody>
      </p:sp>
      <p:sp>
        <p:nvSpPr>
          <p:cNvPr id="266243" name="Rectangle 3"/>
          <p:cNvSpPr>
            <a:spLocks noGrp="1" noChangeArrowheads="1"/>
          </p:cNvSpPr>
          <p:nvPr>
            <p:ph idx="1"/>
          </p:nvPr>
        </p:nvSpPr>
        <p:spPr>
          <a:xfrm>
            <a:off x="396647" y="4985454"/>
            <a:ext cx="5699353" cy="1683906"/>
          </a:xfrm>
        </p:spPr>
        <p:txBody>
          <a:bodyPr/>
          <a:lstStyle/>
          <a:p>
            <a:pPr marL="0" indent="0">
              <a:tabLst>
                <a:tab pos="1370013" algn="l"/>
                <a:tab pos="1541463" algn="l"/>
              </a:tabLst>
            </a:pPr>
            <a:r>
              <a:rPr lang="en-US" altLang="zh-CN" dirty="0"/>
              <a:t>  Shared data</a:t>
            </a:r>
          </a:p>
          <a:p>
            <a:pPr marL="381000" lvl="1" indent="0">
              <a:buNone/>
              <a:tabLst>
                <a:tab pos="1370013" algn="l"/>
                <a:tab pos="1541463" algn="l"/>
              </a:tabLst>
            </a:pPr>
            <a:r>
              <a:rPr lang="en-US" altLang="zh-CN" dirty="0"/>
              <a:t>semaphore </a:t>
            </a:r>
            <a:r>
              <a:rPr lang="en-US" altLang="zh-CN" dirty="0">
                <a:solidFill>
                  <a:srgbClr val="0000FF"/>
                </a:solidFill>
              </a:rPr>
              <a:t>chopstick[5];</a:t>
            </a:r>
            <a:endParaRPr lang="en-US" altLang="zh-CN" dirty="0"/>
          </a:p>
          <a:p>
            <a:pPr marL="381000" lvl="1" indent="0">
              <a:buNone/>
              <a:tabLst>
                <a:tab pos="1370013" algn="l"/>
                <a:tab pos="1541463" algn="l"/>
              </a:tabLst>
            </a:pPr>
            <a:r>
              <a:rPr lang="en-US" altLang="zh-CN" dirty="0"/>
              <a:t>Initially all values are 1</a:t>
            </a:r>
          </a:p>
        </p:txBody>
      </p:sp>
      <p:sp>
        <p:nvSpPr>
          <p:cNvPr id="26" name="灯片编号占位符 3"/>
          <p:cNvSpPr>
            <a:spLocks noGrp="1"/>
          </p:cNvSpPr>
          <p:nvPr>
            <p:ph type="sldNum" sz="quarter" idx="10"/>
          </p:nvPr>
        </p:nvSpPr>
        <p:spPr/>
        <p:txBody>
          <a:bodyPr/>
          <a:lstStyle/>
          <a:p>
            <a:fld id="{AEF76E53-D95C-4427-ADA4-0CCAE3CA688A}" type="slidenum">
              <a:rPr lang="en-US" altLang="zh-CN"/>
              <a:pPr/>
              <a:t>42</a:t>
            </a:fld>
            <a:endParaRPr lang="en-US" altLang="zh-CN"/>
          </a:p>
        </p:txBody>
      </p:sp>
      <p:grpSp>
        <p:nvGrpSpPr>
          <p:cNvPr id="266244" name="Group 4"/>
          <p:cNvGrpSpPr>
            <a:grpSpLocks/>
          </p:cNvGrpSpPr>
          <p:nvPr/>
        </p:nvGrpSpPr>
        <p:grpSpPr bwMode="auto">
          <a:xfrm>
            <a:off x="589326" y="1066800"/>
            <a:ext cx="3336925" cy="3195638"/>
            <a:chOff x="1690" y="672"/>
            <a:chExt cx="2102" cy="2013"/>
          </a:xfrm>
        </p:grpSpPr>
        <p:pic>
          <p:nvPicPr>
            <p:cNvPr id="266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184" t="1529" r="9151" b="710"/>
            <a:stretch>
              <a:fillRect/>
            </a:stretch>
          </p:blipFill>
          <p:spPr bwMode="auto">
            <a:xfrm>
              <a:off x="1690" y="672"/>
              <a:ext cx="2102" cy="2013"/>
            </a:xfrm>
            <a:prstGeom prst="rect">
              <a:avLst/>
            </a:prstGeom>
            <a:solidFill>
              <a:schemeClr val="bg1"/>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6246" name="Group 6"/>
            <p:cNvGrpSpPr>
              <a:grpSpLocks/>
            </p:cNvGrpSpPr>
            <p:nvPr/>
          </p:nvGrpSpPr>
          <p:grpSpPr bwMode="auto">
            <a:xfrm>
              <a:off x="2544" y="1392"/>
              <a:ext cx="432" cy="432"/>
              <a:chOff x="2496" y="1344"/>
              <a:chExt cx="528" cy="528"/>
            </a:xfrm>
          </p:grpSpPr>
          <p:sp>
            <p:nvSpPr>
              <p:cNvPr id="266247" name="Oval 7"/>
              <p:cNvSpPr>
                <a:spLocks noChangeArrowheads="1"/>
              </p:cNvSpPr>
              <p:nvPr/>
            </p:nvSpPr>
            <p:spPr bwMode="auto">
              <a:xfrm>
                <a:off x="2496" y="1344"/>
                <a:ext cx="528" cy="5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6248" name="Oval 8"/>
              <p:cNvSpPr>
                <a:spLocks noChangeArrowheads="1"/>
              </p:cNvSpPr>
              <p:nvPr/>
            </p:nvSpPr>
            <p:spPr bwMode="auto">
              <a:xfrm>
                <a:off x="2592" y="1440"/>
                <a:ext cx="336" cy="336"/>
              </a:xfrm>
              <a:prstGeom prst="ellipse">
                <a:avLst/>
              </a:prstGeom>
              <a:solidFill>
                <a:schemeClr val="bg1"/>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RICE</a:t>
                </a:r>
              </a:p>
            </p:txBody>
          </p:sp>
        </p:grpSp>
      </p:grpSp>
      <p:sp>
        <p:nvSpPr>
          <p:cNvPr id="266249" name="Rectangle 9"/>
          <p:cNvSpPr>
            <a:spLocks noChangeArrowheads="1"/>
          </p:cNvSpPr>
          <p:nvPr/>
        </p:nvSpPr>
        <p:spPr bwMode="auto">
          <a:xfrm>
            <a:off x="6521295" y="1035605"/>
            <a:ext cx="5065315" cy="5588750"/>
          </a:xfrm>
          <a:prstGeom prst="rect">
            <a:avLst/>
          </a:prstGeom>
          <a:solidFill>
            <a:schemeClr val="bg1"/>
          </a:solidFill>
          <a:ln w="9525">
            <a:solidFill>
              <a:schemeClr val="tx1"/>
            </a:solidFill>
            <a:miter lim="800000"/>
            <a:headEnd/>
            <a:tailEnd/>
          </a:ln>
        </p:spPr>
        <p:txBody>
          <a:bodyPr/>
          <a:lstStyle/>
          <a:p>
            <a:pPr marL="457200" indent="-457200">
              <a:lnSpc>
                <a:spcPct val="90000"/>
              </a:lnSpc>
              <a:spcBef>
                <a:spcPct val="20000"/>
              </a:spcBef>
              <a:buClr>
                <a:srgbClr val="0000FF"/>
              </a:buClr>
              <a:buSzPct val="80000"/>
              <a:buFont typeface="Wingdings" panose="05000000000000000000" pitchFamily="2" charset="2"/>
              <a:buChar char="n"/>
              <a:tabLst>
                <a:tab pos="2005013" algn="l"/>
                <a:tab pos="2232025" algn="l"/>
                <a:tab pos="2459038" algn="l"/>
              </a:tabLst>
            </a:pPr>
            <a:r>
              <a:rPr lang="en-US" altLang="zh-CN" sz="2800" b="1" dirty="0"/>
              <a:t>  Philosopher </a:t>
            </a:r>
            <a:r>
              <a:rPr lang="en-US" altLang="zh-CN" sz="2800" b="1" i="1" dirty="0"/>
              <a:t>i</a:t>
            </a:r>
            <a:r>
              <a:rPr lang="en-US" altLang="zh-CN" sz="2800" b="1" dirty="0"/>
              <a:t>:</a:t>
            </a:r>
          </a:p>
          <a:p>
            <a:pPr marL="574675" lvl="1" indent="-285750">
              <a:lnSpc>
                <a:spcPct val="90000"/>
              </a:lnSpc>
              <a:spcBef>
                <a:spcPct val="15000"/>
              </a:spcBef>
              <a:tabLst>
                <a:tab pos="2005013" algn="l"/>
                <a:tab pos="2232025" algn="l"/>
                <a:tab pos="2459038" algn="l"/>
              </a:tabLst>
            </a:pPr>
            <a:r>
              <a:rPr lang="en-US" altLang="zh-CN" b="1" dirty="0"/>
              <a:t>while (1){</a:t>
            </a:r>
          </a:p>
          <a:p>
            <a:pPr marL="574675" lvl="1" indent="-285750">
              <a:lnSpc>
                <a:spcPct val="90000"/>
              </a:lnSpc>
              <a:spcBef>
                <a:spcPct val="15000"/>
              </a:spcBef>
              <a:tabLst>
                <a:tab pos="2005013" algn="l"/>
                <a:tab pos="2232025" algn="l"/>
                <a:tab pos="2459038" algn="l"/>
              </a:tabLst>
            </a:pPr>
            <a:r>
              <a:rPr lang="en-US" altLang="zh-CN" b="1" dirty="0"/>
              <a:t>     hunger </a:t>
            </a:r>
          </a:p>
          <a:p>
            <a:pPr marL="574675" lvl="1" indent="-285750">
              <a:lnSpc>
                <a:spcPct val="90000"/>
              </a:lnSpc>
              <a:spcBef>
                <a:spcPct val="15000"/>
              </a:spcBef>
              <a:tabLst>
                <a:tab pos="2005013" algn="l"/>
                <a:tab pos="2232025" algn="l"/>
                <a:tab pos="2459038" algn="l"/>
              </a:tabLst>
            </a:pPr>
            <a:endParaRPr lang="en-US" altLang="zh-CN" b="1" dirty="0"/>
          </a:p>
          <a:p>
            <a:pPr marL="574675" lvl="1" indent="-285750">
              <a:lnSpc>
                <a:spcPct val="90000"/>
              </a:lnSpc>
              <a:spcBef>
                <a:spcPct val="15000"/>
              </a:spcBef>
              <a:tabLst>
                <a:tab pos="2005013" algn="l"/>
                <a:tab pos="2232025" algn="l"/>
                <a:tab pos="2459038" algn="l"/>
              </a:tabLst>
            </a:pPr>
            <a:r>
              <a:rPr lang="en-US" altLang="zh-CN" b="1" dirty="0">
                <a:solidFill>
                  <a:srgbClr val="0000FF"/>
                </a:solidFill>
              </a:rPr>
              <a:t> </a:t>
            </a:r>
          </a:p>
          <a:p>
            <a:pPr marL="574675" lvl="1" indent="-285750">
              <a:lnSpc>
                <a:spcPct val="90000"/>
              </a:lnSpc>
              <a:spcBef>
                <a:spcPct val="15000"/>
              </a:spcBef>
              <a:tabLst>
                <a:tab pos="2005013" algn="l"/>
                <a:tab pos="2232025" algn="l"/>
                <a:tab pos="2459038" algn="l"/>
              </a:tabLst>
            </a:pPr>
            <a:r>
              <a:rPr lang="en-US" altLang="zh-CN" b="1" dirty="0"/>
              <a:t>	     …</a:t>
            </a:r>
          </a:p>
          <a:p>
            <a:pPr marL="574675" lvl="1" indent="-285750">
              <a:lnSpc>
                <a:spcPct val="90000"/>
              </a:lnSpc>
              <a:spcBef>
                <a:spcPct val="15000"/>
              </a:spcBef>
              <a:tabLst>
                <a:tab pos="2005013" algn="l"/>
                <a:tab pos="2232025" algn="l"/>
                <a:tab pos="2459038" algn="l"/>
              </a:tabLst>
            </a:pPr>
            <a:r>
              <a:rPr lang="en-US" altLang="zh-CN" b="1" dirty="0"/>
              <a:t>	  eating</a:t>
            </a:r>
          </a:p>
          <a:p>
            <a:pPr marL="574675" lvl="1" indent="-285750">
              <a:lnSpc>
                <a:spcPct val="90000"/>
              </a:lnSpc>
              <a:spcBef>
                <a:spcPct val="15000"/>
              </a:spcBef>
              <a:tabLst>
                <a:tab pos="2005013" algn="l"/>
                <a:tab pos="2232025" algn="l"/>
                <a:tab pos="2459038" algn="l"/>
              </a:tabLst>
            </a:pPr>
            <a:r>
              <a:rPr lang="en-US" altLang="zh-CN" b="1" dirty="0"/>
              <a:t>	     …</a:t>
            </a:r>
          </a:p>
          <a:p>
            <a:pPr marL="574675" lvl="1" indent="-285750">
              <a:lnSpc>
                <a:spcPct val="90000"/>
              </a:lnSpc>
              <a:spcBef>
                <a:spcPct val="15000"/>
              </a:spcBef>
              <a:tabLst>
                <a:tab pos="2005013" algn="l"/>
                <a:tab pos="2232025" algn="l"/>
                <a:tab pos="2459038" algn="l"/>
              </a:tabLst>
            </a:pPr>
            <a:endParaRPr lang="en-US" altLang="zh-CN" b="1" dirty="0"/>
          </a:p>
          <a:p>
            <a:pPr marL="574675" lvl="1" indent="-285750">
              <a:lnSpc>
                <a:spcPct val="90000"/>
              </a:lnSpc>
              <a:spcBef>
                <a:spcPct val="15000"/>
              </a:spcBef>
              <a:tabLst>
                <a:tab pos="2005013" algn="l"/>
                <a:tab pos="2232025" algn="l"/>
                <a:tab pos="2459038" algn="l"/>
              </a:tabLst>
            </a:pPr>
            <a:endParaRPr lang="en-US" altLang="zh-CN" b="1" dirty="0">
              <a:solidFill>
                <a:srgbClr val="0000FF"/>
              </a:solidFill>
            </a:endParaRPr>
          </a:p>
          <a:p>
            <a:pPr marL="574675" lvl="1" indent="-285750">
              <a:lnSpc>
                <a:spcPct val="90000"/>
              </a:lnSpc>
              <a:spcBef>
                <a:spcPct val="15000"/>
              </a:spcBef>
              <a:tabLst>
                <a:tab pos="2005013" algn="l"/>
                <a:tab pos="2232025" algn="l"/>
                <a:tab pos="2459038" algn="l"/>
              </a:tabLst>
            </a:pPr>
            <a:r>
              <a:rPr lang="en-US" altLang="zh-CN" b="1" dirty="0"/>
              <a:t>	     …</a:t>
            </a:r>
          </a:p>
          <a:p>
            <a:pPr marL="574675" lvl="1" indent="-285750">
              <a:lnSpc>
                <a:spcPct val="90000"/>
              </a:lnSpc>
              <a:spcBef>
                <a:spcPct val="15000"/>
              </a:spcBef>
              <a:tabLst>
                <a:tab pos="2005013" algn="l"/>
                <a:tab pos="2232025" algn="l"/>
                <a:tab pos="2459038" algn="l"/>
              </a:tabLst>
            </a:pPr>
            <a:r>
              <a:rPr lang="en-US" altLang="zh-CN" b="1" dirty="0"/>
              <a:t>	  thinking</a:t>
            </a:r>
          </a:p>
          <a:p>
            <a:pPr marL="574675" lvl="1" indent="-285750">
              <a:lnSpc>
                <a:spcPct val="90000"/>
              </a:lnSpc>
              <a:spcBef>
                <a:spcPct val="15000"/>
              </a:spcBef>
              <a:tabLst>
                <a:tab pos="2005013" algn="l"/>
                <a:tab pos="2232025" algn="l"/>
                <a:tab pos="2459038" algn="l"/>
              </a:tabLst>
            </a:pPr>
            <a:r>
              <a:rPr lang="en-US" altLang="zh-CN" b="1" dirty="0"/>
              <a:t>	     …</a:t>
            </a:r>
          </a:p>
          <a:p>
            <a:pPr marL="574675" lvl="1" indent="-285750">
              <a:lnSpc>
                <a:spcPct val="90000"/>
              </a:lnSpc>
              <a:spcBef>
                <a:spcPct val="15000"/>
              </a:spcBef>
              <a:tabLst>
                <a:tab pos="2005013" algn="l"/>
                <a:tab pos="2232025" algn="l"/>
                <a:tab pos="2459038" algn="l"/>
              </a:tabLst>
            </a:pPr>
            <a:r>
              <a:rPr lang="en-US" altLang="zh-CN" b="1" dirty="0"/>
              <a:t>}</a:t>
            </a:r>
          </a:p>
        </p:txBody>
      </p:sp>
      <p:grpSp>
        <p:nvGrpSpPr>
          <p:cNvPr id="266250" name="Group 10"/>
          <p:cNvGrpSpPr>
            <a:grpSpLocks/>
          </p:cNvGrpSpPr>
          <p:nvPr/>
        </p:nvGrpSpPr>
        <p:grpSpPr bwMode="auto">
          <a:xfrm>
            <a:off x="818310" y="1227138"/>
            <a:ext cx="2892425" cy="2900362"/>
            <a:chOff x="424" y="773"/>
            <a:chExt cx="1822" cy="1827"/>
          </a:xfrm>
        </p:grpSpPr>
        <p:sp>
          <p:nvSpPr>
            <p:cNvPr id="266251" name="Text Box 11"/>
            <p:cNvSpPr txBox="1">
              <a:spLocks noChangeArrowheads="1"/>
            </p:cNvSpPr>
            <p:nvPr/>
          </p:nvSpPr>
          <p:spPr bwMode="auto">
            <a:xfrm>
              <a:off x="424" y="176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t>0</a:t>
              </a:r>
            </a:p>
          </p:txBody>
        </p:sp>
        <p:sp>
          <p:nvSpPr>
            <p:cNvPr id="266252" name="Text Box 12"/>
            <p:cNvSpPr txBox="1">
              <a:spLocks noChangeArrowheads="1"/>
            </p:cNvSpPr>
            <p:nvPr/>
          </p:nvSpPr>
          <p:spPr bwMode="auto">
            <a:xfrm>
              <a:off x="1244" y="238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dirty="0"/>
                <a:t>1</a:t>
              </a:r>
            </a:p>
          </p:txBody>
        </p:sp>
        <p:sp>
          <p:nvSpPr>
            <p:cNvPr id="266253" name="Text Box 13"/>
            <p:cNvSpPr txBox="1">
              <a:spLocks noChangeArrowheads="1"/>
            </p:cNvSpPr>
            <p:nvPr/>
          </p:nvSpPr>
          <p:spPr bwMode="auto">
            <a:xfrm>
              <a:off x="2066" y="176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dirty="0"/>
                <a:t>2</a:t>
              </a:r>
            </a:p>
          </p:txBody>
        </p:sp>
        <p:sp>
          <p:nvSpPr>
            <p:cNvPr id="266254" name="Text Box 14"/>
            <p:cNvSpPr txBox="1">
              <a:spLocks noChangeArrowheads="1"/>
            </p:cNvSpPr>
            <p:nvPr/>
          </p:nvSpPr>
          <p:spPr bwMode="auto">
            <a:xfrm>
              <a:off x="1782" y="77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dirty="0"/>
                <a:t>3</a:t>
              </a:r>
            </a:p>
          </p:txBody>
        </p:sp>
        <p:sp>
          <p:nvSpPr>
            <p:cNvPr id="266255" name="Text Box 15"/>
            <p:cNvSpPr txBox="1">
              <a:spLocks noChangeArrowheads="1"/>
            </p:cNvSpPr>
            <p:nvPr/>
          </p:nvSpPr>
          <p:spPr bwMode="auto">
            <a:xfrm>
              <a:off x="736" y="77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t>4</a:t>
              </a:r>
            </a:p>
          </p:txBody>
        </p:sp>
      </p:grpSp>
      <p:grpSp>
        <p:nvGrpSpPr>
          <p:cNvPr id="266256" name="Group 16"/>
          <p:cNvGrpSpPr>
            <a:grpSpLocks/>
          </p:cNvGrpSpPr>
          <p:nvPr/>
        </p:nvGrpSpPr>
        <p:grpSpPr bwMode="auto">
          <a:xfrm>
            <a:off x="1372670" y="3376613"/>
            <a:ext cx="1981200" cy="773112"/>
            <a:chOff x="812" y="2127"/>
            <a:chExt cx="1248" cy="487"/>
          </a:xfrm>
        </p:grpSpPr>
        <p:sp>
          <p:nvSpPr>
            <p:cNvPr id="266257" name="Text Box 17"/>
            <p:cNvSpPr txBox="1">
              <a:spLocks noChangeArrowheads="1"/>
            </p:cNvSpPr>
            <p:nvPr/>
          </p:nvSpPr>
          <p:spPr bwMode="auto">
            <a:xfrm>
              <a:off x="1264" y="2326"/>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err="1">
                  <a:solidFill>
                    <a:srgbClr val="0000FF"/>
                  </a:solidFill>
                </a:rPr>
                <a:t>i</a:t>
              </a:r>
              <a:endParaRPr lang="en-US" altLang="zh-CN" b="1" dirty="0">
                <a:solidFill>
                  <a:srgbClr val="0000FF"/>
                </a:solidFill>
              </a:endParaRPr>
            </a:p>
          </p:txBody>
        </p:sp>
        <p:sp>
          <p:nvSpPr>
            <p:cNvPr id="266258" name="Text Box 18"/>
            <p:cNvSpPr txBox="1">
              <a:spLocks noChangeArrowheads="1"/>
            </p:cNvSpPr>
            <p:nvPr/>
          </p:nvSpPr>
          <p:spPr bwMode="auto">
            <a:xfrm>
              <a:off x="812" y="2127"/>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0000FF"/>
                  </a:solidFill>
                </a:rPr>
                <a:t>i</a:t>
              </a:r>
            </a:p>
          </p:txBody>
        </p:sp>
        <p:sp>
          <p:nvSpPr>
            <p:cNvPr id="266259" name="Text Box 19"/>
            <p:cNvSpPr txBox="1">
              <a:spLocks noChangeArrowheads="1"/>
            </p:cNvSpPr>
            <p:nvPr/>
          </p:nvSpPr>
          <p:spPr bwMode="auto">
            <a:xfrm>
              <a:off x="1683" y="2155"/>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solidFill>
                    <a:srgbClr val="0000FF"/>
                  </a:solidFill>
                </a:rPr>
                <a:t>i+1</a:t>
              </a:r>
            </a:p>
          </p:txBody>
        </p:sp>
      </p:grpSp>
      <p:grpSp>
        <p:nvGrpSpPr>
          <p:cNvPr id="266260" name="Group 20"/>
          <p:cNvGrpSpPr>
            <a:grpSpLocks/>
          </p:cNvGrpSpPr>
          <p:nvPr/>
        </p:nvGrpSpPr>
        <p:grpSpPr bwMode="auto">
          <a:xfrm>
            <a:off x="1460485" y="1719264"/>
            <a:ext cx="1590675" cy="1550987"/>
            <a:chOff x="867" y="1083"/>
            <a:chExt cx="1002" cy="977"/>
          </a:xfrm>
        </p:grpSpPr>
        <p:sp>
          <p:nvSpPr>
            <p:cNvPr id="266261" name="Text Box 21"/>
            <p:cNvSpPr txBox="1">
              <a:spLocks noChangeArrowheads="1"/>
            </p:cNvSpPr>
            <p:nvPr/>
          </p:nvSpPr>
          <p:spPr bwMode="auto">
            <a:xfrm>
              <a:off x="867" y="133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t>0</a:t>
              </a:r>
            </a:p>
          </p:txBody>
        </p:sp>
        <p:sp>
          <p:nvSpPr>
            <p:cNvPr id="266262" name="Text Box 22"/>
            <p:cNvSpPr txBox="1">
              <a:spLocks noChangeArrowheads="1"/>
            </p:cNvSpPr>
            <p:nvPr/>
          </p:nvSpPr>
          <p:spPr bwMode="auto">
            <a:xfrm>
              <a:off x="1037" y="184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t>1</a:t>
              </a:r>
            </a:p>
          </p:txBody>
        </p:sp>
        <p:sp>
          <p:nvSpPr>
            <p:cNvPr id="266263" name="Text Box 23"/>
            <p:cNvSpPr txBox="1">
              <a:spLocks noChangeArrowheads="1"/>
            </p:cNvSpPr>
            <p:nvPr/>
          </p:nvSpPr>
          <p:spPr bwMode="auto">
            <a:xfrm>
              <a:off x="1519" y="184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t>2</a:t>
              </a:r>
            </a:p>
          </p:txBody>
        </p:sp>
        <p:sp>
          <p:nvSpPr>
            <p:cNvPr id="266264" name="Text Box 24"/>
            <p:cNvSpPr txBox="1">
              <a:spLocks noChangeArrowheads="1"/>
            </p:cNvSpPr>
            <p:nvPr/>
          </p:nvSpPr>
          <p:spPr bwMode="auto">
            <a:xfrm>
              <a:off x="1689" y="138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t>3</a:t>
              </a:r>
            </a:p>
          </p:txBody>
        </p:sp>
        <p:sp>
          <p:nvSpPr>
            <p:cNvPr id="266265" name="Text Box 25"/>
            <p:cNvSpPr txBox="1">
              <a:spLocks noChangeArrowheads="1"/>
            </p:cNvSpPr>
            <p:nvPr/>
          </p:nvSpPr>
          <p:spPr bwMode="auto">
            <a:xfrm>
              <a:off x="1254" y="108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t>4</a:t>
              </a:r>
            </a:p>
          </p:txBody>
        </p:sp>
      </p:grpSp>
      <p:sp>
        <p:nvSpPr>
          <p:cNvPr id="27" name="矩形 26"/>
          <p:cNvSpPr/>
          <p:nvPr/>
        </p:nvSpPr>
        <p:spPr bwMode="auto">
          <a:xfrm>
            <a:off x="7181753" y="2348881"/>
            <a:ext cx="3930053" cy="40504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0000"/>
                </a:solidFill>
              </a:rPr>
              <a:t>wait(chopstick[</a:t>
            </a:r>
            <a:r>
              <a:rPr lang="en-US" altLang="zh-CN" b="1" dirty="0" err="1">
                <a:solidFill>
                  <a:srgbClr val="FF0000"/>
                </a:solidFill>
              </a:rPr>
              <a:t>i</a:t>
            </a:r>
            <a:r>
              <a:rPr lang="en-US" altLang="zh-CN" b="1" dirty="0">
                <a:solidFill>
                  <a:srgbClr val="FF0000"/>
                </a:solidFill>
              </a:rPr>
              <a:t>]);</a:t>
            </a:r>
          </a:p>
        </p:txBody>
      </p:sp>
      <p:sp>
        <p:nvSpPr>
          <p:cNvPr id="28" name="矩形 27"/>
          <p:cNvSpPr/>
          <p:nvPr/>
        </p:nvSpPr>
        <p:spPr bwMode="auto">
          <a:xfrm>
            <a:off x="7181752" y="2775421"/>
            <a:ext cx="3930053" cy="40504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0000"/>
                </a:solidFill>
              </a:rPr>
              <a:t>wait(chopstick[(i+1) % 5]);</a:t>
            </a:r>
          </a:p>
        </p:txBody>
      </p:sp>
      <p:sp>
        <p:nvSpPr>
          <p:cNvPr id="29" name="矩形 28"/>
          <p:cNvSpPr/>
          <p:nvPr/>
        </p:nvSpPr>
        <p:spPr bwMode="auto">
          <a:xfrm>
            <a:off x="7122130" y="4196166"/>
            <a:ext cx="3930053" cy="40504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0000"/>
                </a:solidFill>
              </a:rPr>
              <a:t>signal(chopstick[</a:t>
            </a:r>
            <a:r>
              <a:rPr lang="en-US" altLang="zh-CN" b="1" dirty="0" err="1">
                <a:solidFill>
                  <a:srgbClr val="FF0000"/>
                </a:solidFill>
              </a:rPr>
              <a:t>i</a:t>
            </a:r>
            <a:r>
              <a:rPr lang="en-US" altLang="zh-CN" b="1" dirty="0">
                <a:solidFill>
                  <a:srgbClr val="FF0000"/>
                </a:solidFill>
              </a:rPr>
              <a:t>]);</a:t>
            </a:r>
          </a:p>
        </p:txBody>
      </p:sp>
      <p:sp>
        <p:nvSpPr>
          <p:cNvPr id="30" name="矩形 29"/>
          <p:cNvSpPr/>
          <p:nvPr/>
        </p:nvSpPr>
        <p:spPr bwMode="auto">
          <a:xfrm>
            <a:off x="7122129" y="4644136"/>
            <a:ext cx="3930053" cy="40504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solidFill>
                  <a:srgbClr val="FF0000"/>
                </a:solidFill>
              </a:rPr>
              <a:t>signal(chopstick[(i+1) % 5]);</a:t>
            </a:r>
          </a:p>
        </p:txBody>
      </p:sp>
      <p:sp>
        <p:nvSpPr>
          <p:cNvPr id="31" name="圆角矩形 30"/>
          <p:cNvSpPr/>
          <p:nvPr/>
        </p:nvSpPr>
        <p:spPr bwMode="auto">
          <a:xfrm>
            <a:off x="1104060" y="4367114"/>
            <a:ext cx="2070230" cy="457200"/>
          </a:xfrm>
          <a:prstGeom prst="roundRect">
            <a:avLst>
              <a:gd name="adj" fmla="val 8892"/>
            </a:avLst>
          </a:prstGeom>
          <a:solidFill>
            <a:srgbClr val="64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ea typeface="楷体" panose="02010609060101010101" pitchFamily="49" charset="-122"/>
                <a:cs typeface="Times New Roman" panose="02020603050405020304" pitchFamily="18" charset="0"/>
              </a:rPr>
              <a:t>临界资源：筷子</a:t>
            </a:r>
            <a:endParaRPr lang="en-US" altLang="zh-CN" sz="2000" b="1" dirty="0">
              <a:ea typeface="楷体" panose="02010609060101010101" pitchFamily="49" charset="-122"/>
              <a:cs typeface="Times New Roman" panose="02020603050405020304" pitchFamily="18" charset="0"/>
            </a:endParaRPr>
          </a:p>
        </p:txBody>
      </p:sp>
      <p:sp>
        <p:nvSpPr>
          <p:cNvPr id="32" name="圆角矩形 30">
            <a:extLst>
              <a:ext uri="{FF2B5EF4-FFF2-40B4-BE49-F238E27FC236}">
                <a16:creationId xmlns:a16="http://schemas.microsoft.com/office/drawing/2014/main" id="{84579919-FE67-415A-8A08-073986914248}"/>
              </a:ext>
            </a:extLst>
          </p:cNvPr>
          <p:cNvSpPr/>
          <p:nvPr/>
        </p:nvSpPr>
        <p:spPr bwMode="auto">
          <a:xfrm>
            <a:off x="10501235" y="5852409"/>
            <a:ext cx="1080120" cy="765085"/>
          </a:xfrm>
          <a:prstGeom prst="roundRect">
            <a:avLst>
              <a:gd name="adj" fmla="val 8892"/>
            </a:avLst>
          </a:prstGeom>
          <a:solidFill>
            <a:srgbClr val="64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ea typeface="楷体" panose="02010609060101010101" pitchFamily="49" charset="-122"/>
                <a:cs typeface="Times New Roman" panose="02020603050405020304" pitchFamily="18" charset="0"/>
              </a:rPr>
              <a:t>死锁</a:t>
            </a:r>
            <a:r>
              <a:rPr lang="en-US" altLang="zh-CN" sz="2000" b="1" dirty="0">
                <a:ea typeface="楷体" panose="02010609060101010101" pitchFamily="49" charset="-122"/>
                <a:cs typeface="Times New Roman" panose="02020603050405020304" pitchFamily="18" charset="0"/>
              </a:rPr>
              <a:t>?      </a:t>
            </a:r>
          </a:p>
          <a:p>
            <a:r>
              <a:rPr lang="zh-CN" altLang="en-US" sz="2000" b="1" dirty="0">
                <a:ea typeface="楷体" panose="02010609060101010101" pitchFamily="49" charset="-122"/>
                <a:cs typeface="Times New Roman" panose="02020603050405020304" pitchFamily="18" charset="0"/>
              </a:rPr>
              <a:t>饿死</a:t>
            </a:r>
            <a:r>
              <a:rPr lang="en-US" altLang="zh-CN" sz="2000" b="1" dirty="0">
                <a:ea typeface="楷体" panose="02010609060101010101" pitchFamily="49" charset="-122"/>
                <a:cs typeface="Times New Roman" panose="02020603050405020304" pitchFamily="18" charset="0"/>
              </a:rPr>
              <a:t>?</a:t>
            </a:r>
            <a:endParaRPr lang="zh-CN" altLang="en-US" sz="2000" b="1"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box(out)">
                                      <p:cBhvr>
                                        <p:cTn id="7" dur="500"/>
                                        <p:tgtEl>
                                          <p:spTgt spid="266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625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6626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6243">
                                            <p:txEl>
                                              <p:pRg st="0" end="0"/>
                                            </p:txEl>
                                          </p:spTgt>
                                        </p:tgtEl>
                                        <p:attrNameLst>
                                          <p:attrName>style.visibility</p:attrName>
                                        </p:attrNameLst>
                                      </p:cBhvr>
                                      <p:to>
                                        <p:strVal val="visible"/>
                                      </p:to>
                                    </p:set>
                                    <p:animEffect transition="in" filter="wipe(left)">
                                      <p:cBhvr>
                                        <p:cTn id="25" dur="500"/>
                                        <p:tgtEl>
                                          <p:spTgt spid="266243">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66243">
                                            <p:txEl>
                                              <p:pRg st="1" end="1"/>
                                            </p:txEl>
                                          </p:spTgt>
                                        </p:tgtEl>
                                        <p:attrNameLst>
                                          <p:attrName>style.visibility</p:attrName>
                                        </p:attrNameLst>
                                      </p:cBhvr>
                                      <p:to>
                                        <p:strVal val="visible"/>
                                      </p:to>
                                    </p:set>
                                    <p:animEffect transition="in" filter="wipe(left)">
                                      <p:cBhvr>
                                        <p:cTn id="28" dur="500"/>
                                        <p:tgtEl>
                                          <p:spTgt spid="266243">
                                            <p:txEl>
                                              <p:pRg st="1" end="1"/>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66243">
                                            <p:txEl>
                                              <p:pRg st="2" end="2"/>
                                            </p:txEl>
                                          </p:spTgt>
                                        </p:tgtEl>
                                        <p:attrNameLst>
                                          <p:attrName>style.visibility</p:attrName>
                                        </p:attrNameLst>
                                      </p:cBhvr>
                                      <p:to>
                                        <p:strVal val="visible"/>
                                      </p:to>
                                    </p:set>
                                    <p:animEffect transition="in" filter="wipe(left)">
                                      <p:cBhvr>
                                        <p:cTn id="31" dur="500"/>
                                        <p:tgtEl>
                                          <p:spTgt spid="266243">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66256"/>
                                        </p:tgtEl>
                                        <p:attrNameLst>
                                          <p:attrName>style.visibility</p:attrName>
                                        </p:attrNameLst>
                                      </p:cBhvr>
                                      <p:to>
                                        <p:strVal val="visible"/>
                                      </p:to>
                                    </p:set>
                                    <p:animEffect transition="in" filter="wipe(left)">
                                      <p:cBhvr>
                                        <p:cTn id="36" dur="500"/>
                                        <p:tgtEl>
                                          <p:spTgt spid="26625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6249">
                                            <p:bg/>
                                          </p:spTgt>
                                        </p:tgtEl>
                                        <p:attrNameLst>
                                          <p:attrName>style.visibility</p:attrName>
                                        </p:attrNameLst>
                                      </p:cBhvr>
                                      <p:to>
                                        <p:strVal val="visible"/>
                                      </p:to>
                                    </p:set>
                                    <p:animEffect transition="in" filter="wipe(left)">
                                      <p:cBhvr>
                                        <p:cTn id="41" dur="500"/>
                                        <p:tgtEl>
                                          <p:spTgt spid="266249">
                                            <p:bg/>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6249">
                                            <p:txEl>
                                              <p:pRg st="0" end="0"/>
                                            </p:txEl>
                                          </p:spTgt>
                                        </p:tgtEl>
                                        <p:attrNameLst>
                                          <p:attrName>style.visibility</p:attrName>
                                        </p:attrNameLst>
                                      </p:cBhvr>
                                      <p:to>
                                        <p:strVal val="visible"/>
                                      </p:to>
                                    </p:set>
                                    <p:animEffect transition="in" filter="wipe(left)">
                                      <p:cBhvr>
                                        <p:cTn id="46" dur="500"/>
                                        <p:tgtEl>
                                          <p:spTgt spid="266249">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6249">
                                            <p:txEl>
                                              <p:pRg st="1" end="1"/>
                                            </p:txEl>
                                          </p:spTgt>
                                        </p:tgtEl>
                                        <p:attrNameLst>
                                          <p:attrName>style.visibility</p:attrName>
                                        </p:attrNameLst>
                                      </p:cBhvr>
                                      <p:to>
                                        <p:strVal val="visible"/>
                                      </p:to>
                                    </p:set>
                                    <p:animEffect transition="in" filter="wipe(left)">
                                      <p:cBhvr>
                                        <p:cTn id="49" dur="500"/>
                                        <p:tgtEl>
                                          <p:spTgt spid="266249">
                                            <p:txEl>
                                              <p:pRg st="1" end="1"/>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66249">
                                            <p:txEl>
                                              <p:pRg st="2" end="2"/>
                                            </p:txEl>
                                          </p:spTgt>
                                        </p:tgtEl>
                                        <p:attrNameLst>
                                          <p:attrName>style.visibility</p:attrName>
                                        </p:attrNameLst>
                                      </p:cBhvr>
                                      <p:to>
                                        <p:strVal val="visible"/>
                                      </p:to>
                                    </p:set>
                                    <p:animEffect transition="in" filter="wipe(left)">
                                      <p:cBhvr>
                                        <p:cTn id="52" dur="500"/>
                                        <p:tgtEl>
                                          <p:spTgt spid="266249">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66249">
                                            <p:txEl>
                                              <p:pRg st="4" end="4"/>
                                            </p:txEl>
                                          </p:spTgt>
                                        </p:tgtEl>
                                        <p:attrNameLst>
                                          <p:attrName>style.visibility</p:attrName>
                                        </p:attrNameLst>
                                      </p:cBhvr>
                                      <p:to>
                                        <p:strVal val="visible"/>
                                      </p:to>
                                    </p:set>
                                    <p:animEffect transition="in" filter="wipe(left)">
                                      <p:cBhvr>
                                        <p:cTn id="55" dur="500"/>
                                        <p:tgtEl>
                                          <p:spTgt spid="266249">
                                            <p:txEl>
                                              <p:pRg st="4" end="4"/>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66249">
                                            <p:txEl>
                                              <p:pRg st="5" end="5"/>
                                            </p:txEl>
                                          </p:spTgt>
                                        </p:tgtEl>
                                        <p:attrNameLst>
                                          <p:attrName>style.visibility</p:attrName>
                                        </p:attrNameLst>
                                      </p:cBhvr>
                                      <p:to>
                                        <p:strVal val="visible"/>
                                      </p:to>
                                    </p:set>
                                    <p:animEffect transition="in" filter="wipe(left)">
                                      <p:cBhvr>
                                        <p:cTn id="58" dur="500"/>
                                        <p:tgtEl>
                                          <p:spTgt spid="266249">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66249">
                                            <p:txEl>
                                              <p:pRg st="6" end="6"/>
                                            </p:txEl>
                                          </p:spTgt>
                                        </p:tgtEl>
                                        <p:attrNameLst>
                                          <p:attrName>style.visibility</p:attrName>
                                        </p:attrNameLst>
                                      </p:cBhvr>
                                      <p:to>
                                        <p:strVal val="visible"/>
                                      </p:to>
                                    </p:set>
                                    <p:animEffect transition="in" filter="wipe(left)">
                                      <p:cBhvr>
                                        <p:cTn id="61" dur="500"/>
                                        <p:tgtEl>
                                          <p:spTgt spid="266249">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66249">
                                            <p:txEl>
                                              <p:pRg st="7" end="7"/>
                                            </p:txEl>
                                          </p:spTgt>
                                        </p:tgtEl>
                                        <p:attrNameLst>
                                          <p:attrName>style.visibility</p:attrName>
                                        </p:attrNameLst>
                                      </p:cBhvr>
                                      <p:to>
                                        <p:strVal val="visible"/>
                                      </p:to>
                                    </p:set>
                                    <p:animEffect transition="in" filter="wipe(left)">
                                      <p:cBhvr>
                                        <p:cTn id="64" dur="500"/>
                                        <p:tgtEl>
                                          <p:spTgt spid="266249">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6249">
                                            <p:txEl>
                                              <p:pRg st="10" end="10"/>
                                            </p:txEl>
                                          </p:spTgt>
                                        </p:tgtEl>
                                        <p:attrNameLst>
                                          <p:attrName>style.visibility</p:attrName>
                                        </p:attrNameLst>
                                      </p:cBhvr>
                                      <p:to>
                                        <p:strVal val="visible"/>
                                      </p:to>
                                    </p:set>
                                    <p:animEffect transition="in" filter="wipe(left)">
                                      <p:cBhvr>
                                        <p:cTn id="67" dur="500"/>
                                        <p:tgtEl>
                                          <p:spTgt spid="266249">
                                            <p:txEl>
                                              <p:pRg st="10" end="1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6249">
                                            <p:txEl>
                                              <p:pRg st="11" end="11"/>
                                            </p:txEl>
                                          </p:spTgt>
                                        </p:tgtEl>
                                        <p:attrNameLst>
                                          <p:attrName>style.visibility</p:attrName>
                                        </p:attrNameLst>
                                      </p:cBhvr>
                                      <p:to>
                                        <p:strVal val="visible"/>
                                      </p:to>
                                    </p:set>
                                    <p:animEffect transition="in" filter="wipe(left)">
                                      <p:cBhvr>
                                        <p:cTn id="70" dur="500"/>
                                        <p:tgtEl>
                                          <p:spTgt spid="266249">
                                            <p:txEl>
                                              <p:pRg st="11" end="11"/>
                                            </p:txEl>
                                          </p:spTgt>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66249">
                                            <p:txEl>
                                              <p:pRg st="12" end="12"/>
                                            </p:txEl>
                                          </p:spTgt>
                                        </p:tgtEl>
                                        <p:attrNameLst>
                                          <p:attrName>style.visibility</p:attrName>
                                        </p:attrNameLst>
                                      </p:cBhvr>
                                      <p:to>
                                        <p:strVal val="visible"/>
                                      </p:to>
                                    </p:set>
                                    <p:animEffect transition="in" filter="wipe(left)">
                                      <p:cBhvr>
                                        <p:cTn id="73" dur="500"/>
                                        <p:tgtEl>
                                          <p:spTgt spid="266249">
                                            <p:txEl>
                                              <p:pRg st="12" end="12"/>
                                            </p:txEl>
                                          </p:spTgt>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66249">
                                            <p:txEl>
                                              <p:pRg st="13" end="13"/>
                                            </p:txEl>
                                          </p:spTgt>
                                        </p:tgtEl>
                                        <p:attrNameLst>
                                          <p:attrName>style.visibility</p:attrName>
                                        </p:attrNameLst>
                                      </p:cBhvr>
                                      <p:to>
                                        <p:strVal val="visible"/>
                                      </p:to>
                                    </p:set>
                                    <p:animEffect transition="in" filter="wipe(left)">
                                      <p:cBhvr>
                                        <p:cTn id="76" dur="500"/>
                                        <p:tgtEl>
                                          <p:spTgt spid="266249">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left)">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left)">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left)">
                                      <p:cBhvr>
                                        <p:cTn id="10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P spid="266249" grpId="0" build="p" animBg="1" autoUpdateAnimBg="0"/>
      <p:bldP spid="27" grpId="0" animBg="1"/>
      <p:bldP spid="28" grpId="0" animBg="1"/>
      <p:bldP spid="29" grpId="0" animBg="1"/>
      <p:bldP spid="30" grpId="0" animBg="1"/>
      <p:bldP spid="31"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solidFill>
            <a:srgbClr val="002060"/>
          </a:solidFill>
        </p:spPr>
        <p:txBody>
          <a:bodyPr/>
          <a:lstStyle/>
          <a:p>
            <a:r>
              <a:rPr lang="en-US" altLang="zh-CN" sz="3600" dirty="0"/>
              <a:t>allow at most 4 to be setting simultaneously at the table</a:t>
            </a:r>
          </a:p>
        </p:txBody>
      </p:sp>
      <p:sp>
        <p:nvSpPr>
          <p:cNvPr id="300035" name="Rectangle 3"/>
          <p:cNvSpPr>
            <a:spLocks noGrp="1" noChangeArrowheads="1"/>
          </p:cNvSpPr>
          <p:nvPr>
            <p:ph idx="1"/>
          </p:nvPr>
        </p:nvSpPr>
        <p:spPr/>
        <p:txBody>
          <a:bodyPr/>
          <a:lstStyle/>
          <a:p>
            <a:pPr>
              <a:lnSpc>
                <a:spcPct val="80000"/>
              </a:lnSpc>
              <a:buFont typeface="Monotype Sorts" pitchFamily="2" charset="2"/>
              <a:buNone/>
            </a:pPr>
            <a:r>
              <a:rPr lang="en-US" altLang="zh-CN" sz="2400" dirty="0"/>
              <a:t>  semaphore </a:t>
            </a:r>
            <a:r>
              <a:rPr lang="en-US" altLang="zh-CN" sz="2400" dirty="0">
                <a:solidFill>
                  <a:srgbClr val="0000FF"/>
                </a:solidFill>
              </a:rPr>
              <a:t>chopstick[5]={1, 1, 1, 1, 1);</a:t>
            </a:r>
          </a:p>
          <a:p>
            <a:pPr>
              <a:lnSpc>
                <a:spcPct val="80000"/>
              </a:lnSpc>
              <a:buFont typeface="Monotype Sorts" pitchFamily="2" charset="2"/>
              <a:buNone/>
            </a:pPr>
            <a:r>
              <a:rPr lang="en-US" altLang="zh-CN" sz="2400" dirty="0">
                <a:solidFill>
                  <a:srgbClr val="0000FF"/>
                </a:solidFill>
              </a:rPr>
              <a:t>  semaphore chairs=4;</a:t>
            </a:r>
          </a:p>
          <a:p>
            <a:pPr>
              <a:lnSpc>
                <a:spcPct val="80000"/>
              </a:lnSpc>
              <a:buFont typeface="Monotype Sorts" pitchFamily="2" charset="2"/>
              <a:buNone/>
            </a:pPr>
            <a:r>
              <a:rPr lang="en-US" altLang="zh-CN" sz="2400" dirty="0">
                <a:solidFill>
                  <a:srgbClr val="0000FF"/>
                </a:solidFill>
              </a:rPr>
              <a:t>  </a:t>
            </a:r>
            <a:r>
              <a:rPr lang="en-US" altLang="zh-CN" sz="2400" dirty="0" err="1">
                <a:solidFill>
                  <a:srgbClr val="0000FF"/>
                </a:solidFill>
              </a:rPr>
              <a:t>int</a:t>
            </a:r>
            <a:r>
              <a:rPr lang="en-US" altLang="zh-CN" sz="2400" dirty="0">
                <a:solidFill>
                  <a:srgbClr val="0000FF"/>
                </a:solidFill>
              </a:rPr>
              <a:t> </a:t>
            </a:r>
            <a:r>
              <a:rPr lang="en-US" altLang="zh-CN" sz="2400" dirty="0" err="1">
                <a:solidFill>
                  <a:srgbClr val="0000FF"/>
                </a:solidFill>
              </a:rPr>
              <a:t>i</a:t>
            </a:r>
            <a:r>
              <a:rPr lang="en-US" altLang="zh-CN" sz="2400" dirty="0">
                <a:solidFill>
                  <a:srgbClr val="0000FF"/>
                </a:solidFill>
              </a:rPr>
              <a:t>;</a:t>
            </a:r>
          </a:p>
          <a:p>
            <a:pPr>
              <a:lnSpc>
                <a:spcPct val="80000"/>
              </a:lnSpc>
              <a:buFont typeface="Monotype Sorts" pitchFamily="2" charset="2"/>
              <a:buNone/>
            </a:pPr>
            <a:endParaRPr lang="en-US" altLang="zh-CN" sz="2400" dirty="0">
              <a:solidFill>
                <a:srgbClr val="0000FF"/>
              </a:solidFill>
            </a:endParaRPr>
          </a:p>
          <a:p>
            <a:pPr>
              <a:lnSpc>
                <a:spcPct val="80000"/>
              </a:lnSpc>
              <a:buFont typeface="Monotype Sorts" pitchFamily="2" charset="2"/>
              <a:buNone/>
            </a:pPr>
            <a:r>
              <a:rPr lang="en-US" altLang="zh-CN" sz="2400" dirty="0"/>
              <a:t>  do {</a:t>
            </a:r>
          </a:p>
          <a:p>
            <a:pPr>
              <a:lnSpc>
                <a:spcPct val="80000"/>
              </a:lnSpc>
              <a:buFont typeface="Monotype Sorts" pitchFamily="2" charset="2"/>
              <a:buNone/>
            </a:pPr>
            <a:r>
              <a:rPr lang="en-US" altLang="zh-CN" sz="2400" dirty="0">
                <a:solidFill>
                  <a:srgbClr val="0000FF"/>
                </a:solidFill>
              </a:rPr>
              <a:t>       wait (chairs);</a:t>
            </a:r>
          </a:p>
          <a:p>
            <a:pPr>
              <a:lnSpc>
                <a:spcPct val="80000"/>
              </a:lnSpc>
              <a:buFont typeface="Monotype Sorts" pitchFamily="2" charset="2"/>
              <a:buNone/>
            </a:pPr>
            <a:r>
              <a:rPr lang="en-US" altLang="zh-CN" sz="2400" dirty="0">
                <a:solidFill>
                  <a:srgbClr val="0000FF"/>
                </a:solidFill>
              </a:rPr>
              <a:t>       wait (chopstick[</a:t>
            </a:r>
            <a:r>
              <a:rPr lang="en-US" altLang="zh-CN" sz="2400" dirty="0" err="1">
                <a:solidFill>
                  <a:srgbClr val="0000FF"/>
                </a:solidFill>
              </a:rPr>
              <a:t>i</a:t>
            </a:r>
            <a:r>
              <a:rPr lang="en-US" altLang="zh-CN" sz="2400" dirty="0">
                <a:solidFill>
                  <a:srgbClr val="0000FF"/>
                </a:solidFill>
              </a:rPr>
              <a:t>]);</a:t>
            </a:r>
          </a:p>
          <a:p>
            <a:pPr>
              <a:lnSpc>
                <a:spcPct val="80000"/>
              </a:lnSpc>
              <a:spcBef>
                <a:spcPct val="15000"/>
              </a:spcBef>
              <a:buFont typeface="Monotype Sorts" pitchFamily="2" charset="2"/>
              <a:buNone/>
            </a:pPr>
            <a:r>
              <a:rPr lang="en-US" altLang="zh-CN" sz="2400" dirty="0">
                <a:solidFill>
                  <a:srgbClr val="0000FF"/>
                </a:solidFill>
              </a:rPr>
              <a:t>       wait (chopstick[(i+1) % 5]);</a:t>
            </a:r>
          </a:p>
          <a:p>
            <a:pPr>
              <a:lnSpc>
                <a:spcPct val="80000"/>
              </a:lnSpc>
              <a:spcBef>
                <a:spcPct val="15000"/>
              </a:spcBef>
              <a:buFont typeface="Monotype Sorts" pitchFamily="2" charset="2"/>
              <a:buNone/>
            </a:pPr>
            <a:r>
              <a:rPr lang="en-US" altLang="zh-CN" sz="2400" dirty="0"/>
              <a:t>       // eating;</a:t>
            </a:r>
          </a:p>
          <a:p>
            <a:pPr>
              <a:lnSpc>
                <a:spcPct val="80000"/>
              </a:lnSpc>
              <a:spcBef>
                <a:spcPct val="15000"/>
              </a:spcBef>
              <a:buFont typeface="Monotype Sorts" pitchFamily="2" charset="2"/>
              <a:buNone/>
            </a:pPr>
            <a:r>
              <a:rPr lang="en-US" altLang="zh-CN" sz="2400" dirty="0">
                <a:solidFill>
                  <a:srgbClr val="0000FF"/>
                </a:solidFill>
              </a:rPr>
              <a:t>       signal (chopstick[(i+1) % 5]);</a:t>
            </a:r>
          </a:p>
          <a:p>
            <a:pPr>
              <a:lnSpc>
                <a:spcPct val="80000"/>
              </a:lnSpc>
              <a:spcBef>
                <a:spcPct val="15000"/>
              </a:spcBef>
              <a:buFont typeface="Monotype Sorts" pitchFamily="2" charset="2"/>
              <a:buNone/>
            </a:pPr>
            <a:r>
              <a:rPr lang="en-US" altLang="zh-CN" sz="2400" dirty="0">
                <a:solidFill>
                  <a:srgbClr val="0000FF"/>
                </a:solidFill>
              </a:rPr>
              <a:t>       signal (chopstick[</a:t>
            </a:r>
            <a:r>
              <a:rPr lang="en-US" altLang="zh-CN" sz="2400" dirty="0" err="1">
                <a:solidFill>
                  <a:srgbClr val="0000FF"/>
                </a:solidFill>
              </a:rPr>
              <a:t>i</a:t>
            </a:r>
            <a:r>
              <a:rPr lang="en-US" altLang="zh-CN" sz="2400" dirty="0">
                <a:solidFill>
                  <a:srgbClr val="0000FF"/>
                </a:solidFill>
              </a:rPr>
              <a:t>]);</a:t>
            </a:r>
          </a:p>
          <a:p>
            <a:pPr>
              <a:lnSpc>
                <a:spcPct val="80000"/>
              </a:lnSpc>
              <a:spcBef>
                <a:spcPct val="15000"/>
              </a:spcBef>
              <a:buFont typeface="Monotype Sorts" pitchFamily="2" charset="2"/>
              <a:buNone/>
            </a:pPr>
            <a:r>
              <a:rPr lang="en-US" altLang="zh-CN" sz="2400" dirty="0">
                <a:solidFill>
                  <a:srgbClr val="0000FF"/>
                </a:solidFill>
              </a:rPr>
              <a:t>       signal (chairs);</a:t>
            </a:r>
          </a:p>
          <a:p>
            <a:pPr>
              <a:lnSpc>
                <a:spcPct val="80000"/>
              </a:lnSpc>
              <a:spcBef>
                <a:spcPct val="15000"/>
              </a:spcBef>
              <a:buNone/>
            </a:pPr>
            <a:r>
              <a:rPr lang="en-US" altLang="zh-CN" sz="2400" dirty="0"/>
              <a:t>       // thinking;</a:t>
            </a:r>
            <a:endParaRPr lang="en-US" altLang="zh-CN" sz="2400" dirty="0">
              <a:solidFill>
                <a:srgbClr val="0000FF"/>
              </a:solidFill>
            </a:endParaRPr>
          </a:p>
          <a:p>
            <a:pPr>
              <a:lnSpc>
                <a:spcPct val="80000"/>
              </a:lnSpc>
              <a:buFont typeface="Monotype Sorts" pitchFamily="2" charset="2"/>
              <a:buNone/>
            </a:pPr>
            <a:r>
              <a:rPr lang="en-US" altLang="zh-CN" sz="2400" dirty="0">
                <a:solidFill>
                  <a:srgbClr val="0000FF"/>
                </a:solidFill>
              </a:rPr>
              <a:t>  </a:t>
            </a:r>
            <a:r>
              <a:rPr lang="en-US" altLang="zh-CN" sz="2400" dirty="0"/>
              <a:t>}while(true)</a:t>
            </a:r>
          </a:p>
        </p:txBody>
      </p:sp>
      <p:sp>
        <p:nvSpPr>
          <p:cNvPr id="4" name="灯片编号占位符 3"/>
          <p:cNvSpPr>
            <a:spLocks noGrp="1"/>
          </p:cNvSpPr>
          <p:nvPr>
            <p:ph type="sldNum" sz="quarter" idx="10"/>
          </p:nvPr>
        </p:nvSpPr>
        <p:spPr/>
        <p:txBody>
          <a:bodyPr/>
          <a:lstStyle/>
          <a:p>
            <a:fld id="{0667890C-C2DE-4D35-A558-E10B108C4BDB}" type="slidenum">
              <a:rPr lang="en-US" altLang="zh-CN"/>
              <a:pPr/>
              <a:t>43</a:t>
            </a:fld>
            <a:endParaRPr lang="en-US" altLang="zh-CN"/>
          </a:p>
        </p:txBody>
      </p:sp>
      <p:sp>
        <p:nvSpPr>
          <p:cNvPr id="2" name="圆角矩形 1"/>
          <p:cNvSpPr/>
          <p:nvPr/>
        </p:nvSpPr>
        <p:spPr bwMode="auto">
          <a:xfrm>
            <a:off x="785410" y="2888939"/>
            <a:ext cx="2655295" cy="324000"/>
          </a:xfrm>
          <a:prstGeom prst="roundRect">
            <a:avLst>
              <a:gd name="adj" fmla="val 26659"/>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 name="圆角矩形 5"/>
          <p:cNvSpPr/>
          <p:nvPr/>
        </p:nvSpPr>
        <p:spPr bwMode="auto">
          <a:xfrm>
            <a:off x="785410" y="5004215"/>
            <a:ext cx="2655295" cy="324000"/>
          </a:xfrm>
          <a:prstGeom prst="roundRect">
            <a:avLst>
              <a:gd name="adj" fmla="val 31668"/>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796F6B7E-7A6C-D8F3-5F8A-1EDAA3D8E5C6}"/>
              </a:ext>
            </a:extLst>
          </p:cNvPr>
          <p:cNvPicPr>
            <a:picLocks noChangeAspect="1"/>
          </p:cNvPicPr>
          <p:nvPr/>
        </p:nvPicPr>
        <p:blipFill>
          <a:blip r:embed="rId2"/>
          <a:stretch>
            <a:fillRect/>
          </a:stretch>
        </p:blipFill>
        <p:spPr>
          <a:xfrm>
            <a:off x="7176120" y="1553967"/>
            <a:ext cx="3458347" cy="3317943"/>
          </a:xfrm>
          <a:prstGeom prst="rect">
            <a:avLst/>
          </a:prstGeom>
        </p:spPr>
      </p:pic>
    </p:spTree>
    <p:extLst>
      <p:ext uri="{BB962C8B-B14F-4D97-AF65-F5344CB8AC3E}">
        <p14:creationId xmlns:p14="http://schemas.microsoft.com/office/powerpoint/2010/main" val="1353886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wipe(left)">
                                      <p:cBhvr>
                                        <p:cTn id="7" dur="500"/>
                                        <p:tgtEl>
                                          <p:spTgt spid="3000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0035">
                                            <p:txEl>
                                              <p:pRg st="1" end="1"/>
                                            </p:txEl>
                                          </p:spTgt>
                                        </p:tgtEl>
                                        <p:attrNameLst>
                                          <p:attrName>style.visibility</p:attrName>
                                        </p:attrNameLst>
                                      </p:cBhvr>
                                      <p:to>
                                        <p:strVal val="visible"/>
                                      </p:to>
                                    </p:set>
                                    <p:animEffect transition="in" filter="wipe(left)">
                                      <p:cBhvr>
                                        <p:cTn id="10" dur="500"/>
                                        <p:tgtEl>
                                          <p:spTgt spid="3000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0035">
                                            <p:txEl>
                                              <p:pRg st="2" end="2"/>
                                            </p:txEl>
                                          </p:spTgt>
                                        </p:tgtEl>
                                        <p:attrNameLst>
                                          <p:attrName>style.visibility</p:attrName>
                                        </p:attrNameLst>
                                      </p:cBhvr>
                                      <p:to>
                                        <p:strVal val="visible"/>
                                      </p:to>
                                    </p:set>
                                    <p:animEffect transition="in" filter="wipe(left)">
                                      <p:cBhvr>
                                        <p:cTn id="13" dur="500"/>
                                        <p:tgtEl>
                                          <p:spTgt spid="3000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0035">
                                            <p:txEl>
                                              <p:pRg st="4" end="4"/>
                                            </p:txEl>
                                          </p:spTgt>
                                        </p:tgtEl>
                                        <p:attrNameLst>
                                          <p:attrName>style.visibility</p:attrName>
                                        </p:attrNameLst>
                                      </p:cBhvr>
                                      <p:to>
                                        <p:strVal val="visible"/>
                                      </p:to>
                                    </p:set>
                                    <p:animEffect transition="in" filter="wipe(left)">
                                      <p:cBhvr>
                                        <p:cTn id="18" dur="500"/>
                                        <p:tgtEl>
                                          <p:spTgt spid="30003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0035">
                                            <p:txEl>
                                              <p:pRg st="5" end="5"/>
                                            </p:txEl>
                                          </p:spTgt>
                                        </p:tgtEl>
                                        <p:attrNameLst>
                                          <p:attrName>style.visibility</p:attrName>
                                        </p:attrNameLst>
                                      </p:cBhvr>
                                      <p:to>
                                        <p:strVal val="visible"/>
                                      </p:to>
                                    </p:set>
                                    <p:animEffect transition="in" filter="wipe(left)">
                                      <p:cBhvr>
                                        <p:cTn id="21" dur="500"/>
                                        <p:tgtEl>
                                          <p:spTgt spid="300035">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0035">
                                            <p:txEl>
                                              <p:pRg st="6" end="6"/>
                                            </p:txEl>
                                          </p:spTgt>
                                        </p:tgtEl>
                                        <p:attrNameLst>
                                          <p:attrName>style.visibility</p:attrName>
                                        </p:attrNameLst>
                                      </p:cBhvr>
                                      <p:to>
                                        <p:strVal val="visible"/>
                                      </p:to>
                                    </p:set>
                                    <p:animEffect transition="in" filter="wipe(left)">
                                      <p:cBhvr>
                                        <p:cTn id="24" dur="500"/>
                                        <p:tgtEl>
                                          <p:spTgt spid="300035">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0035">
                                            <p:txEl>
                                              <p:pRg st="7" end="7"/>
                                            </p:txEl>
                                          </p:spTgt>
                                        </p:tgtEl>
                                        <p:attrNameLst>
                                          <p:attrName>style.visibility</p:attrName>
                                        </p:attrNameLst>
                                      </p:cBhvr>
                                      <p:to>
                                        <p:strVal val="visible"/>
                                      </p:to>
                                    </p:set>
                                    <p:animEffect transition="in" filter="wipe(left)">
                                      <p:cBhvr>
                                        <p:cTn id="27" dur="500"/>
                                        <p:tgtEl>
                                          <p:spTgt spid="300035">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0035">
                                            <p:txEl>
                                              <p:pRg st="8" end="8"/>
                                            </p:txEl>
                                          </p:spTgt>
                                        </p:tgtEl>
                                        <p:attrNameLst>
                                          <p:attrName>style.visibility</p:attrName>
                                        </p:attrNameLst>
                                      </p:cBhvr>
                                      <p:to>
                                        <p:strVal val="visible"/>
                                      </p:to>
                                    </p:set>
                                    <p:animEffect transition="in" filter="wipe(left)">
                                      <p:cBhvr>
                                        <p:cTn id="30" dur="500"/>
                                        <p:tgtEl>
                                          <p:spTgt spid="300035">
                                            <p:txEl>
                                              <p:pRg st="8" end="8"/>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00035">
                                            <p:txEl>
                                              <p:pRg st="9" end="9"/>
                                            </p:txEl>
                                          </p:spTgt>
                                        </p:tgtEl>
                                        <p:attrNameLst>
                                          <p:attrName>style.visibility</p:attrName>
                                        </p:attrNameLst>
                                      </p:cBhvr>
                                      <p:to>
                                        <p:strVal val="visible"/>
                                      </p:to>
                                    </p:set>
                                    <p:animEffect transition="in" filter="wipe(left)">
                                      <p:cBhvr>
                                        <p:cTn id="33" dur="500"/>
                                        <p:tgtEl>
                                          <p:spTgt spid="300035">
                                            <p:txEl>
                                              <p:pRg st="9" end="9"/>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00035">
                                            <p:txEl>
                                              <p:pRg st="10" end="10"/>
                                            </p:txEl>
                                          </p:spTgt>
                                        </p:tgtEl>
                                        <p:attrNameLst>
                                          <p:attrName>style.visibility</p:attrName>
                                        </p:attrNameLst>
                                      </p:cBhvr>
                                      <p:to>
                                        <p:strVal val="visible"/>
                                      </p:to>
                                    </p:set>
                                    <p:animEffect transition="in" filter="wipe(left)">
                                      <p:cBhvr>
                                        <p:cTn id="36" dur="500"/>
                                        <p:tgtEl>
                                          <p:spTgt spid="300035">
                                            <p:txEl>
                                              <p:pRg st="10" end="1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0035">
                                            <p:txEl>
                                              <p:pRg st="11" end="11"/>
                                            </p:txEl>
                                          </p:spTgt>
                                        </p:tgtEl>
                                        <p:attrNameLst>
                                          <p:attrName>style.visibility</p:attrName>
                                        </p:attrNameLst>
                                      </p:cBhvr>
                                      <p:to>
                                        <p:strVal val="visible"/>
                                      </p:to>
                                    </p:set>
                                    <p:animEffect transition="in" filter="wipe(left)">
                                      <p:cBhvr>
                                        <p:cTn id="39" dur="500"/>
                                        <p:tgtEl>
                                          <p:spTgt spid="300035">
                                            <p:txEl>
                                              <p:pRg st="11" end="1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00035">
                                            <p:txEl>
                                              <p:pRg st="12" end="12"/>
                                            </p:txEl>
                                          </p:spTgt>
                                        </p:tgtEl>
                                        <p:attrNameLst>
                                          <p:attrName>style.visibility</p:attrName>
                                        </p:attrNameLst>
                                      </p:cBhvr>
                                      <p:to>
                                        <p:strVal val="visible"/>
                                      </p:to>
                                    </p:set>
                                    <p:animEffect transition="in" filter="wipe(left)">
                                      <p:cBhvr>
                                        <p:cTn id="42" dur="500"/>
                                        <p:tgtEl>
                                          <p:spTgt spid="300035">
                                            <p:txEl>
                                              <p:pRg st="12" end="12"/>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00035">
                                            <p:txEl>
                                              <p:pRg st="13" end="13"/>
                                            </p:txEl>
                                          </p:spTgt>
                                        </p:tgtEl>
                                        <p:attrNameLst>
                                          <p:attrName>style.visibility</p:attrName>
                                        </p:attrNameLst>
                                      </p:cBhvr>
                                      <p:to>
                                        <p:strVal val="visible"/>
                                      </p:to>
                                    </p:set>
                                    <p:animEffect transition="in" filter="wipe(left)">
                                      <p:cBhvr>
                                        <p:cTn id="45" dur="500"/>
                                        <p:tgtEl>
                                          <p:spTgt spid="300035">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left)">
                                      <p:cBhvr>
                                        <p:cTn id="50" dur="500"/>
                                        <p:tgtEl>
                                          <p:spTgt spid="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P spid="2"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sz="3600" dirty="0"/>
              <a:t>Allow to pick up chopsticks only if both are available</a:t>
            </a:r>
            <a:endParaRPr lang="zh-CN" altLang="en-US" sz="3600" dirty="0"/>
          </a:p>
        </p:txBody>
      </p:sp>
      <p:sp>
        <p:nvSpPr>
          <p:cNvPr id="3" name="内容占位符 2"/>
          <p:cNvSpPr>
            <a:spLocks noGrp="1"/>
          </p:cNvSpPr>
          <p:nvPr>
            <p:ph idx="1"/>
          </p:nvPr>
        </p:nvSpPr>
        <p:spPr/>
        <p:txBody>
          <a:bodyPr>
            <a:normAutofit/>
          </a:bodyPr>
          <a:lstStyle/>
          <a:p>
            <a:r>
              <a:rPr lang="en-US" altLang="zh-CN" sz="2400" dirty="0"/>
              <a:t>Shared data:  </a:t>
            </a:r>
            <a:br>
              <a:rPr lang="en-US" altLang="zh-CN" sz="2400" dirty="0"/>
            </a:br>
            <a:r>
              <a:rPr lang="en-US" altLang="zh-CN" sz="2400" dirty="0"/>
              <a:t>Semaphore </a:t>
            </a:r>
            <a:r>
              <a:rPr lang="en-US" altLang="zh-CN" sz="2400" dirty="0" err="1"/>
              <a:t>mutex_pickup</a:t>
            </a:r>
            <a:r>
              <a:rPr lang="en-US" altLang="zh-CN" sz="2400" dirty="0"/>
              <a:t>=1;</a:t>
            </a:r>
            <a:br>
              <a:rPr lang="en-US" altLang="zh-CN" sz="2400" dirty="0"/>
            </a:br>
            <a:r>
              <a:rPr lang="en-US" altLang="zh-CN" sz="2400" dirty="0"/>
              <a:t>Boolean chopstick[5]={true, true, true, true, true};</a:t>
            </a:r>
          </a:p>
          <a:p>
            <a:r>
              <a:rPr lang="en-US" altLang="zh-CN" sz="2400" dirty="0"/>
              <a:t>Private data:  Boolean </a:t>
            </a:r>
            <a:r>
              <a:rPr lang="en-US" altLang="zh-CN" sz="2400" dirty="0" err="1"/>
              <a:t>eatstate</a:t>
            </a:r>
            <a:r>
              <a:rPr lang="en-US" altLang="zh-CN" sz="2400" dirty="0"/>
              <a:t>=false;</a:t>
            </a:r>
          </a:p>
          <a:p>
            <a:pPr marL="0" indent="0">
              <a:buNone/>
            </a:pPr>
            <a:endParaRPr lang="zh-CN" altLang="en-US" sz="2400"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44</a:t>
            </a:fld>
            <a:endParaRPr lang="en-US" altLang="zh-CN"/>
          </a:p>
        </p:txBody>
      </p:sp>
      <p:sp>
        <p:nvSpPr>
          <p:cNvPr id="5" name="内容占位符 2"/>
          <p:cNvSpPr txBox="1">
            <a:spLocks/>
          </p:cNvSpPr>
          <p:nvPr/>
        </p:nvSpPr>
        <p:spPr bwMode="auto">
          <a:xfrm>
            <a:off x="6276020" y="2753925"/>
            <a:ext cx="5400000" cy="3870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8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marL="400050" lvl="1" indent="0">
              <a:spcBef>
                <a:spcPts val="600"/>
              </a:spcBef>
              <a:buNone/>
            </a:pPr>
            <a:r>
              <a:rPr lang="en-US" altLang="zh-CN" sz="2000" kern="0" dirty="0">
                <a:latin typeface="Times New Roman" panose="02020603050405020304" pitchFamily="18" charset="0"/>
                <a:cs typeface="Times New Roman" panose="02020603050405020304" pitchFamily="18" charset="0"/>
              </a:rPr>
              <a:t>if (!</a:t>
            </a:r>
            <a:r>
              <a:rPr lang="en-US" altLang="zh-CN" sz="2000" kern="0" dirty="0" err="1">
                <a:latin typeface="Times New Roman" panose="02020603050405020304" pitchFamily="18" charset="0"/>
                <a:cs typeface="Times New Roman" panose="02020603050405020304" pitchFamily="18" charset="0"/>
              </a:rPr>
              <a:t>eatstate</a:t>
            </a:r>
            <a:r>
              <a:rPr lang="en-US" altLang="zh-CN" sz="2000" kern="0" dirty="0">
                <a:latin typeface="Times New Roman" panose="02020603050405020304" pitchFamily="18" charset="0"/>
                <a:cs typeface="Times New Roman" panose="02020603050405020304" pitchFamily="18" charset="0"/>
              </a:rPr>
              <a:t>) continue;</a:t>
            </a:r>
          </a:p>
          <a:p>
            <a:pPr marL="400050" lvl="1" indent="0">
              <a:spcBef>
                <a:spcPts val="600"/>
              </a:spcBef>
              <a:buNone/>
            </a:pPr>
            <a:r>
              <a:rPr lang="en-US" altLang="zh-CN" sz="2000" kern="0" dirty="0">
                <a:latin typeface="Times New Roman" panose="02020603050405020304" pitchFamily="18" charset="0"/>
                <a:cs typeface="Times New Roman" panose="02020603050405020304" pitchFamily="18" charset="0"/>
              </a:rPr>
              <a:t>eating;</a:t>
            </a:r>
          </a:p>
          <a:p>
            <a:pPr marL="400050" lvl="1" indent="0">
              <a:spcBef>
                <a:spcPts val="600"/>
              </a:spcBef>
              <a:buNone/>
            </a:pPr>
            <a:r>
              <a:rPr lang="en-US" altLang="zh-CN" sz="2000" kern="0" dirty="0">
                <a:solidFill>
                  <a:srgbClr val="0000FF"/>
                </a:solidFill>
                <a:latin typeface="Times New Roman" panose="02020603050405020304" pitchFamily="18" charset="0"/>
                <a:cs typeface="Times New Roman" panose="02020603050405020304" pitchFamily="18" charset="0"/>
              </a:rPr>
              <a:t>wait(</a:t>
            </a:r>
            <a:r>
              <a:rPr lang="en-US" altLang="zh-CN" sz="2000" dirty="0" err="1">
                <a:solidFill>
                  <a:srgbClr val="0000FF"/>
                </a:solidFill>
                <a:latin typeface="Times New Roman" panose="02020603050405020304" pitchFamily="18" charset="0"/>
                <a:cs typeface="Times New Roman" panose="02020603050405020304" pitchFamily="18" charset="0"/>
              </a:rPr>
              <a:t>mutex_pickup</a:t>
            </a:r>
            <a:r>
              <a:rPr lang="en-US" altLang="zh-CN" sz="2000" dirty="0">
                <a:latin typeface="Times New Roman" panose="02020603050405020304" pitchFamily="18" charset="0"/>
                <a:cs typeface="Times New Roman" panose="02020603050405020304" pitchFamily="18" charset="0"/>
              </a:rPr>
              <a:t>);</a:t>
            </a:r>
            <a:endParaRPr lang="en-US" altLang="zh-CN" sz="2000" kern="0" dirty="0">
              <a:latin typeface="Times New Roman" panose="02020603050405020304" pitchFamily="18" charset="0"/>
              <a:cs typeface="Times New Roman" panose="02020603050405020304" pitchFamily="18" charset="0"/>
            </a:endParaRPr>
          </a:p>
          <a:p>
            <a:pPr marL="400050" lvl="1" indent="0">
              <a:spcBef>
                <a:spcPts val="600"/>
              </a:spcBef>
              <a:buNone/>
            </a:pPr>
            <a:r>
              <a:rPr lang="en-US" altLang="zh-CN" sz="2000" dirty="0">
                <a:latin typeface="Times New Roman" panose="02020603050405020304" pitchFamily="18" charset="0"/>
                <a:cs typeface="Times New Roman" panose="02020603050405020304" pitchFamily="18" charset="0"/>
              </a:rPr>
              <a:t>chopstick[i]=true;</a:t>
            </a:r>
          </a:p>
          <a:p>
            <a:pPr marL="400050" lvl="1" indent="0">
              <a:spcBef>
                <a:spcPts val="600"/>
              </a:spcBef>
              <a:buNone/>
            </a:pPr>
            <a:r>
              <a:rPr lang="en-US" altLang="zh-CN" sz="2000" dirty="0">
                <a:latin typeface="Times New Roman" panose="02020603050405020304" pitchFamily="18" charset="0"/>
                <a:cs typeface="Times New Roman" panose="02020603050405020304" pitchFamily="18" charset="0"/>
              </a:rPr>
              <a:t>chopstick[(i+1)%5]=true;</a:t>
            </a:r>
          </a:p>
          <a:p>
            <a:pPr marL="400050" lvl="1" indent="0">
              <a:spcBef>
                <a:spcPts val="600"/>
              </a:spcBef>
              <a:buNone/>
            </a:pPr>
            <a:r>
              <a:rPr lang="en-US" altLang="zh-CN" sz="2000" dirty="0" err="1">
                <a:latin typeface="Times New Roman" panose="02020603050405020304" pitchFamily="18" charset="0"/>
                <a:cs typeface="Times New Roman" panose="02020603050405020304" pitchFamily="18" charset="0"/>
              </a:rPr>
              <a:t>eatstate</a:t>
            </a:r>
            <a:r>
              <a:rPr lang="en-US" altLang="zh-CN" sz="2000" dirty="0">
                <a:latin typeface="Times New Roman" panose="02020603050405020304" pitchFamily="18" charset="0"/>
                <a:cs typeface="Times New Roman" panose="02020603050405020304" pitchFamily="18" charset="0"/>
              </a:rPr>
              <a:t>=false;</a:t>
            </a:r>
            <a:endParaRPr lang="en-US" altLang="zh-CN" sz="2000" kern="0" dirty="0">
              <a:latin typeface="Times New Roman" panose="02020603050405020304" pitchFamily="18" charset="0"/>
              <a:cs typeface="Times New Roman" panose="02020603050405020304" pitchFamily="18" charset="0"/>
            </a:endParaRPr>
          </a:p>
          <a:p>
            <a:pPr marL="400050" lvl="1" indent="0">
              <a:spcBef>
                <a:spcPts val="600"/>
              </a:spcBef>
              <a:buNone/>
            </a:pPr>
            <a:r>
              <a:rPr lang="en-US" altLang="zh-CN" sz="2000" kern="0" dirty="0">
                <a:solidFill>
                  <a:srgbClr val="0000FF"/>
                </a:solidFill>
                <a:latin typeface="Times New Roman" panose="02020603050405020304" pitchFamily="18" charset="0"/>
                <a:cs typeface="Times New Roman" panose="02020603050405020304" pitchFamily="18" charset="0"/>
              </a:rPr>
              <a:t>signal(</a:t>
            </a:r>
            <a:r>
              <a:rPr lang="en-US" altLang="zh-CN" sz="2000" dirty="0" err="1">
                <a:solidFill>
                  <a:srgbClr val="0000FF"/>
                </a:solidFill>
                <a:latin typeface="Times New Roman" panose="02020603050405020304" pitchFamily="18" charset="0"/>
                <a:cs typeface="Times New Roman" panose="02020603050405020304" pitchFamily="18" charset="0"/>
              </a:rPr>
              <a:t>mutex_pickup</a:t>
            </a:r>
            <a:r>
              <a:rPr lang="en-US" altLang="zh-CN" sz="2000" dirty="0">
                <a:latin typeface="Times New Roman" panose="02020603050405020304" pitchFamily="18" charset="0"/>
                <a:cs typeface="Times New Roman" panose="02020603050405020304" pitchFamily="18" charset="0"/>
              </a:rPr>
              <a:t>);</a:t>
            </a:r>
            <a:endParaRPr lang="en-US" altLang="zh-CN" sz="2000" kern="0" dirty="0">
              <a:latin typeface="Times New Roman" panose="02020603050405020304" pitchFamily="18" charset="0"/>
              <a:cs typeface="Times New Roman" panose="02020603050405020304" pitchFamily="18" charset="0"/>
            </a:endParaRPr>
          </a:p>
          <a:p>
            <a:pPr marL="0" indent="0">
              <a:spcBef>
                <a:spcPts val="600"/>
              </a:spcBef>
              <a:buNone/>
            </a:pPr>
            <a:r>
              <a:rPr lang="en-US" altLang="zh-CN" sz="2000" kern="0" dirty="0">
                <a:latin typeface="Times New Roman" panose="02020603050405020304" pitchFamily="18" charset="0"/>
                <a:cs typeface="Times New Roman" panose="02020603050405020304" pitchFamily="18" charset="0"/>
              </a:rPr>
              <a:t>}</a:t>
            </a:r>
            <a:endParaRPr lang="zh-CN" altLang="en-US" sz="2000" kern="0" dirty="0">
              <a:latin typeface="Times New Roman" panose="02020603050405020304" pitchFamily="18" charset="0"/>
              <a:cs typeface="Times New Roman" panose="02020603050405020304" pitchFamily="18" charset="0"/>
            </a:endParaRPr>
          </a:p>
        </p:txBody>
      </p:sp>
      <p:sp>
        <p:nvSpPr>
          <p:cNvPr id="6" name="内容占位符 2"/>
          <p:cNvSpPr txBox="1">
            <a:spLocks/>
          </p:cNvSpPr>
          <p:nvPr/>
        </p:nvSpPr>
        <p:spPr bwMode="auto">
          <a:xfrm>
            <a:off x="875898" y="2753926"/>
            <a:ext cx="5400000" cy="38704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8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spcBef>
                <a:spcPts val="600"/>
              </a:spcBef>
              <a:buFont typeface="Wingdings" panose="05000000000000000000" pitchFamily="2" charset="2"/>
              <a:buChar char="n"/>
            </a:pPr>
            <a:r>
              <a:rPr lang="en-US" altLang="zh-CN" sz="2000" kern="0" dirty="0">
                <a:latin typeface="Times New Roman" panose="02020603050405020304" pitchFamily="18" charset="0"/>
                <a:cs typeface="Times New Roman" panose="02020603050405020304" pitchFamily="18" charset="0"/>
              </a:rPr>
              <a:t>Pi:</a:t>
            </a:r>
          </a:p>
          <a:p>
            <a:pPr marL="0" indent="0">
              <a:spcBef>
                <a:spcPts val="600"/>
              </a:spcBef>
              <a:buNone/>
            </a:pPr>
            <a:r>
              <a:rPr lang="en-US" altLang="zh-CN" sz="2000" kern="0" dirty="0">
                <a:latin typeface="Times New Roman" panose="02020603050405020304" pitchFamily="18" charset="0"/>
                <a:cs typeface="Times New Roman" panose="02020603050405020304" pitchFamily="18" charset="0"/>
              </a:rPr>
              <a:t>While(1) {</a:t>
            </a:r>
          </a:p>
          <a:p>
            <a:pPr marL="400050" lvl="1" indent="0">
              <a:spcBef>
                <a:spcPts val="600"/>
              </a:spcBef>
              <a:buNone/>
            </a:pPr>
            <a:r>
              <a:rPr lang="en-US" altLang="zh-CN" sz="2000" kern="0" dirty="0">
                <a:solidFill>
                  <a:srgbClr val="0000FF"/>
                </a:solidFill>
                <a:latin typeface="Times New Roman" panose="02020603050405020304" pitchFamily="18" charset="0"/>
                <a:cs typeface="Times New Roman" panose="02020603050405020304" pitchFamily="18" charset="0"/>
              </a:rPr>
              <a:t>wait(</a:t>
            </a:r>
            <a:r>
              <a:rPr lang="en-US" altLang="zh-CN" sz="2000" kern="0" dirty="0" err="1">
                <a:solidFill>
                  <a:srgbClr val="0000FF"/>
                </a:solidFill>
                <a:latin typeface="Times New Roman" panose="02020603050405020304" pitchFamily="18" charset="0"/>
                <a:cs typeface="Times New Roman" panose="02020603050405020304" pitchFamily="18" charset="0"/>
              </a:rPr>
              <a:t>mutex_pickup</a:t>
            </a:r>
            <a:r>
              <a:rPr lang="en-US" altLang="zh-CN" sz="2000" kern="0" dirty="0">
                <a:latin typeface="Times New Roman" panose="02020603050405020304" pitchFamily="18" charset="0"/>
                <a:cs typeface="Times New Roman" panose="02020603050405020304" pitchFamily="18" charset="0"/>
              </a:rPr>
              <a:t>);</a:t>
            </a:r>
          </a:p>
          <a:p>
            <a:pPr marL="400050" lvl="1" indent="0">
              <a:spcBef>
                <a:spcPts val="600"/>
              </a:spcBef>
              <a:buNone/>
            </a:pPr>
            <a:r>
              <a:rPr lang="en-US" altLang="zh-CN" sz="2000" kern="0" dirty="0">
                <a:latin typeface="Times New Roman" panose="02020603050405020304" pitchFamily="18" charset="0"/>
                <a:cs typeface="Times New Roman" panose="02020603050405020304" pitchFamily="18" charset="0"/>
              </a:rPr>
              <a:t>if (chopstick[i] &amp;&amp; </a:t>
            </a:r>
            <a:br>
              <a:rPr lang="en-US" altLang="zh-CN" sz="2000" kern="0" dirty="0">
                <a:latin typeface="Times New Roman" panose="02020603050405020304" pitchFamily="18" charset="0"/>
                <a:cs typeface="Times New Roman" panose="02020603050405020304" pitchFamily="18" charset="0"/>
              </a:rPr>
            </a:br>
            <a:r>
              <a:rPr lang="en-US" altLang="zh-CN" sz="2000" kern="0" dirty="0">
                <a:latin typeface="Times New Roman" panose="02020603050405020304" pitchFamily="18" charset="0"/>
                <a:cs typeface="Times New Roman" panose="02020603050405020304" pitchFamily="18" charset="0"/>
              </a:rPr>
              <a:t>     chopstick[(i+1)%5])  {</a:t>
            </a:r>
          </a:p>
          <a:p>
            <a:pPr marL="800100" lvl="2" indent="0">
              <a:spcBef>
                <a:spcPts val="600"/>
              </a:spcBef>
              <a:buNone/>
            </a:pPr>
            <a:r>
              <a:rPr lang="en-US" altLang="zh-CN" kern="0" dirty="0">
                <a:latin typeface="Times New Roman" panose="02020603050405020304" pitchFamily="18" charset="0"/>
                <a:cs typeface="Times New Roman" panose="02020603050405020304" pitchFamily="18" charset="0"/>
              </a:rPr>
              <a:t>chopstick[i]=false;</a:t>
            </a:r>
          </a:p>
          <a:p>
            <a:pPr marL="800100" lvl="2" indent="0">
              <a:spcBef>
                <a:spcPts val="600"/>
              </a:spcBef>
              <a:buNone/>
            </a:pPr>
            <a:r>
              <a:rPr lang="en-US" altLang="zh-CN" kern="0" dirty="0">
                <a:latin typeface="Times New Roman" panose="02020603050405020304" pitchFamily="18" charset="0"/>
                <a:cs typeface="Times New Roman" panose="02020603050405020304" pitchFamily="18" charset="0"/>
              </a:rPr>
              <a:t>chopstick[(i+1)%5]=false;</a:t>
            </a:r>
          </a:p>
          <a:p>
            <a:pPr marL="800100" lvl="2" indent="0">
              <a:spcBef>
                <a:spcPts val="600"/>
              </a:spcBef>
              <a:buNone/>
            </a:pPr>
            <a:r>
              <a:rPr lang="en-US" altLang="zh-CN" kern="0" dirty="0" err="1">
                <a:latin typeface="Times New Roman" panose="02020603050405020304" pitchFamily="18" charset="0"/>
                <a:cs typeface="Times New Roman" panose="02020603050405020304" pitchFamily="18" charset="0"/>
              </a:rPr>
              <a:t>eatstate</a:t>
            </a:r>
            <a:r>
              <a:rPr lang="en-US" altLang="zh-CN" kern="0" dirty="0">
                <a:latin typeface="Times New Roman" panose="02020603050405020304" pitchFamily="18" charset="0"/>
                <a:cs typeface="Times New Roman" panose="02020603050405020304" pitchFamily="18" charset="0"/>
              </a:rPr>
              <a:t>=true;</a:t>
            </a:r>
          </a:p>
          <a:p>
            <a:pPr marL="800100" lvl="2" indent="0">
              <a:spcBef>
                <a:spcPts val="600"/>
              </a:spcBef>
              <a:buNone/>
            </a:pPr>
            <a:r>
              <a:rPr lang="en-US" altLang="zh-CN" kern="0" dirty="0">
                <a:latin typeface="Times New Roman" panose="02020603050405020304" pitchFamily="18" charset="0"/>
                <a:cs typeface="Times New Roman" panose="02020603050405020304" pitchFamily="18" charset="0"/>
              </a:rPr>
              <a:t>}</a:t>
            </a:r>
          </a:p>
          <a:p>
            <a:pPr marL="400050" lvl="1" indent="0">
              <a:spcBef>
                <a:spcPts val="600"/>
              </a:spcBef>
              <a:buNone/>
            </a:pPr>
            <a:r>
              <a:rPr lang="en-US" altLang="zh-CN" sz="2000" kern="0" dirty="0">
                <a:solidFill>
                  <a:srgbClr val="0000FF"/>
                </a:solidFill>
                <a:latin typeface="Times New Roman" panose="02020603050405020304" pitchFamily="18" charset="0"/>
                <a:cs typeface="Times New Roman" panose="02020603050405020304" pitchFamily="18" charset="0"/>
              </a:rPr>
              <a:t>signal(</a:t>
            </a:r>
            <a:r>
              <a:rPr lang="en-US" altLang="zh-CN" sz="2000" kern="0" dirty="0" err="1">
                <a:solidFill>
                  <a:srgbClr val="0000FF"/>
                </a:solidFill>
                <a:latin typeface="Times New Roman" panose="02020603050405020304" pitchFamily="18" charset="0"/>
                <a:cs typeface="Times New Roman" panose="02020603050405020304" pitchFamily="18" charset="0"/>
              </a:rPr>
              <a:t>mutex_pickup</a:t>
            </a:r>
            <a:r>
              <a:rPr lang="en-US" altLang="zh-CN" sz="2000" kern="0" dirty="0">
                <a:latin typeface="Times New Roman" panose="02020603050405020304" pitchFamily="18" charset="0"/>
                <a:cs typeface="Times New Roman" panose="02020603050405020304" pitchFamily="18" charset="0"/>
              </a:rPr>
              <a:t>);</a:t>
            </a:r>
          </a:p>
          <a:p>
            <a:pPr marL="0" indent="0">
              <a:spcBef>
                <a:spcPts val="600"/>
              </a:spcBef>
              <a:buNone/>
            </a:pPr>
            <a:endParaRPr lang="zh-CN" altLang="en-US" sz="2000" kern="0" dirty="0">
              <a:latin typeface="Times New Roman" panose="02020603050405020304" pitchFamily="18" charset="0"/>
              <a:cs typeface="Times New Roman" panose="02020603050405020304" pitchFamily="18" charset="0"/>
            </a:endParaRPr>
          </a:p>
        </p:txBody>
      </p:sp>
      <p:sp>
        <p:nvSpPr>
          <p:cNvPr id="7" name="圆角矩形 6"/>
          <p:cNvSpPr/>
          <p:nvPr/>
        </p:nvSpPr>
        <p:spPr bwMode="auto">
          <a:xfrm>
            <a:off x="1595982" y="4599130"/>
            <a:ext cx="3195355" cy="1152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 name="圆角矩形 7"/>
          <p:cNvSpPr/>
          <p:nvPr/>
        </p:nvSpPr>
        <p:spPr bwMode="auto">
          <a:xfrm>
            <a:off x="6637021" y="3924195"/>
            <a:ext cx="3195355" cy="1152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9" name="文本框 8">
            <a:extLst>
              <a:ext uri="{FF2B5EF4-FFF2-40B4-BE49-F238E27FC236}">
                <a16:creationId xmlns:a16="http://schemas.microsoft.com/office/drawing/2014/main" id="{E3C5B41A-39DD-7F25-CE09-69AC0B9445D6}"/>
              </a:ext>
            </a:extLst>
          </p:cNvPr>
          <p:cNvSpPr txBox="1"/>
          <p:nvPr/>
        </p:nvSpPr>
        <p:spPr>
          <a:xfrm>
            <a:off x="8976320" y="1043114"/>
            <a:ext cx="2954655" cy="830997"/>
          </a:xfrm>
          <a:prstGeom prst="rect">
            <a:avLst/>
          </a:prstGeom>
          <a:solidFill>
            <a:srgbClr val="FFFF00"/>
          </a:solidFill>
          <a:ln>
            <a:solidFill>
              <a:schemeClr val="tx1"/>
            </a:solidFill>
          </a:ln>
        </p:spPr>
        <p:txBody>
          <a:bodyPr wrap="none" rtlCol="0">
            <a:spAutoFit/>
          </a:bodyPr>
          <a:lstStyle/>
          <a:p>
            <a:r>
              <a:rPr lang="zh-CN" altLang="en-US" b="1" dirty="0">
                <a:solidFill>
                  <a:srgbClr val="FF0000"/>
                </a:solidFill>
                <a:ea typeface="楷体" panose="02010609060101010101" pitchFamily="49" charset="-122"/>
                <a:cs typeface="Times New Roman" panose="02020603050405020304" pitchFamily="18" charset="0"/>
              </a:rPr>
              <a:t>普通变量，可以赋值</a:t>
            </a:r>
            <a:endParaRPr lang="en-US" altLang="zh-CN" b="1" dirty="0">
              <a:solidFill>
                <a:srgbClr val="FF0000"/>
              </a:solidFill>
              <a:ea typeface="楷体" panose="02010609060101010101" pitchFamily="49" charset="-122"/>
              <a:cs typeface="Times New Roman" panose="02020603050405020304" pitchFamily="18" charset="0"/>
            </a:endParaRPr>
          </a:p>
          <a:p>
            <a:r>
              <a:rPr lang="zh-CN" altLang="en-US" b="1" dirty="0">
                <a:solidFill>
                  <a:srgbClr val="FF0000"/>
                </a:solidFill>
                <a:ea typeface="楷体" panose="02010609060101010101" pitchFamily="49" charset="-122"/>
                <a:cs typeface="Times New Roman" panose="02020603050405020304" pitchFamily="18" charset="0"/>
              </a:rPr>
              <a:t>信号量，</a:t>
            </a:r>
            <a:r>
              <a:rPr lang="en-US" altLang="zh-CN" b="1" dirty="0">
                <a:solidFill>
                  <a:srgbClr val="FF0000"/>
                </a:solidFill>
                <a:ea typeface="楷体" panose="02010609060101010101" pitchFamily="49" charset="-122"/>
                <a:cs typeface="Times New Roman" panose="02020603050405020304" pitchFamily="18" charset="0"/>
              </a:rPr>
              <a:t>wait/signal</a:t>
            </a:r>
            <a:endParaRPr lang="zh-CN" altLang="en-US" b="1" dirty="0">
              <a:solidFill>
                <a:srgbClr val="FF0000"/>
              </a:solidFill>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3510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solidFill>
            <a:srgbClr val="002060"/>
          </a:solidFill>
        </p:spPr>
        <p:txBody>
          <a:bodyPr/>
          <a:lstStyle/>
          <a:p>
            <a:r>
              <a:rPr lang="en-US" altLang="zh-CN" sz="2400" dirty="0"/>
              <a:t>an odd philosopher picks up her left then right chopstick,  </a:t>
            </a:r>
            <a:br>
              <a:rPr lang="en-US" altLang="zh-CN" sz="2400" dirty="0"/>
            </a:br>
            <a:r>
              <a:rPr lang="en-US" altLang="zh-CN" sz="2400" dirty="0"/>
              <a:t>an even philosopher picks up her right then left chopsticks </a:t>
            </a:r>
          </a:p>
        </p:txBody>
      </p:sp>
      <p:sp>
        <p:nvSpPr>
          <p:cNvPr id="299011" name="Rectangle 3"/>
          <p:cNvSpPr>
            <a:spLocks noGrp="1" noChangeArrowheads="1"/>
          </p:cNvSpPr>
          <p:nvPr>
            <p:ph idx="1"/>
          </p:nvPr>
        </p:nvSpPr>
        <p:spPr/>
        <p:txBody>
          <a:bodyPr>
            <a:normAutofit lnSpcReduction="10000"/>
          </a:bodyPr>
          <a:lstStyle/>
          <a:p>
            <a:pPr>
              <a:lnSpc>
                <a:spcPct val="80000"/>
              </a:lnSpc>
              <a:buFont typeface="Monotype Sorts" pitchFamily="2" charset="2"/>
              <a:buNone/>
            </a:pPr>
            <a:r>
              <a:rPr lang="en-US" altLang="zh-CN" sz="2400" dirty="0"/>
              <a:t>    semaphore </a:t>
            </a:r>
            <a:r>
              <a:rPr lang="en-US" altLang="zh-CN" sz="2400" dirty="0">
                <a:solidFill>
                  <a:srgbClr val="0000FF"/>
                </a:solidFill>
              </a:rPr>
              <a:t>chopstick[5]={1,1,1,1,1);</a:t>
            </a:r>
          </a:p>
          <a:p>
            <a:pPr>
              <a:lnSpc>
                <a:spcPct val="80000"/>
              </a:lnSpc>
              <a:buFont typeface="Monotype Sorts" pitchFamily="2" charset="2"/>
              <a:buNone/>
            </a:pPr>
            <a:r>
              <a:rPr lang="en-US" altLang="zh-CN" sz="2400" dirty="0">
                <a:solidFill>
                  <a:srgbClr val="0000FF"/>
                </a:solidFill>
              </a:rPr>
              <a:t>    </a:t>
            </a:r>
            <a:r>
              <a:rPr lang="en-US" altLang="zh-CN" sz="2400" dirty="0" err="1">
                <a:solidFill>
                  <a:srgbClr val="0000FF"/>
                </a:solidFill>
              </a:rPr>
              <a:t>int</a:t>
            </a:r>
            <a:r>
              <a:rPr lang="en-US" altLang="zh-CN" sz="2400" dirty="0">
                <a:solidFill>
                  <a:srgbClr val="0000FF"/>
                </a:solidFill>
              </a:rPr>
              <a:t> </a:t>
            </a:r>
            <a:r>
              <a:rPr lang="en-US" altLang="zh-CN" sz="2400" dirty="0" err="1">
                <a:solidFill>
                  <a:srgbClr val="0000FF"/>
                </a:solidFill>
              </a:rPr>
              <a:t>i</a:t>
            </a:r>
            <a:r>
              <a:rPr lang="en-US" altLang="zh-CN" sz="2400" dirty="0">
                <a:solidFill>
                  <a:srgbClr val="0000FF"/>
                </a:solidFill>
              </a:rPr>
              <a:t>;</a:t>
            </a:r>
          </a:p>
          <a:p>
            <a:pPr>
              <a:lnSpc>
                <a:spcPct val="80000"/>
              </a:lnSpc>
              <a:buFont typeface="Monotype Sorts" pitchFamily="2" charset="2"/>
              <a:buNone/>
            </a:pPr>
            <a:r>
              <a:rPr lang="en-US" altLang="zh-CN" sz="2400" dirty="0">
                <a:solidFill>
                  <a:srgbClr val="0000FF"/>
                </a:solidFill>
              </a:rPr>
              <a:t>    do </a:t>
            </a:r>
            <a:r>
              <a:rPr lang="en-US" altLang="zh-CN" sz="2400" dirty="0"/>
              <a:t>{</a:t>
            </a:r>
          </a:p>
          <a:p>
            <a:pPr>
              <a:lnSpc>
                <a:spcPct val="80000"/>
              </a:lnSpc>
              <a:buFont typeface="Monotype Sorts" pitchFamily="2" charset="2"/>
              <a:buNone/>
            </a:pPr>
            <a:r>
              <a:rPr lang="en-US" altLang="zh-CN" sz="2400" dirty="0"/>
              <a:t>          if(i%2!=0){</a:t>
            </a:r>
          </a:p>
          <a:p>
            <a:pPr>
              <a:lnSpc>
                <a:spcPct val="80000"/>
              </a:lnSpc>
              <a:buFont typeface="Monotype Sorts" pitchFamily="2" charset="2"/>
              <a:buNone/>
            </a:pPr>
            <a:r>
              <a:rPr lang="en-US" altLang="zh-CN" sz="2400" dirty="0"/>
              <a:t>              </a:t>
            </a:r>
            <a:r>
              <a:rPr lang="en-US" altLang="zh-CN" sz="2400" dirty="0">
                <a:solidFill>
                  <a:srgbClr val="0000FF"/>
                </a:solidFill>
              </a:rPr>
              <a:t>wait (chopstick[</a:t>
            </a:r>
            <a:r>
              <a:rPr lang="en-US" altLang="zh-CN" sz="2400" dirty="0" err="1">
                <a:solidFill>
                  <a:srgbClr val="0000FF"/>
                </a:solidFill>
              </a:rPr>
              <a:t>i</a:t>
            </a:r>
            <a:r>
              <a:rPr lang="en-US" altLang="zh-CN" sz="2400" dirty="0">
                <a:solidFill>
                  <a:srgbClr val="0000FF"/>
                </a:solidFill>
              </a:rPr>
              <a:t>]);</a:t>
            </a:r>
          </a:p>
          <a:p>
            <a:pPr>
              <a:lnSpc>
                <a:spcPct val="90000"/>
              </a:lnSpc>
              <a:spcBef>
                <a:spcPct val="15000"/>
              </a:spcBef>
              <a:buFont typeface="Monotype Sorts" pitchFamily="2" charset="2"/>
              <a:buNone/>
            </a:pPr>
            <a:r>
              <a:rPr lang="en-US" altLang="zh-CN" sz="2400" dirty="0">
                <a:solidFill>
                  <a:srgbClr val="0000FF"/>
                </a:solidFill>
              </a:rPr>
              <a:t>              wait (chopstick[(i+1) % 5]);</a:t>
            </a:r>
            <a:endParaRPr lang="en-US" altLang="zh-CN" sz="2400" dirty="0"/>
          </a:p>
          <a:p>
            <a:pPr>
              <a:lnSpc>
                <a:spcPct val="80000"/>
              </a:lnSpc>
              <a:buFont typeface="Monotype Sorts" pitchFamily="2" charset="2"/>
              <a:buNone/>
            </a:pPr>
            <a:r>
              <a:rPr lang="en-US" altLang="zh-CN" sz="2400" dirty="0"/>
              <a:t>          }</a:t>
            </a:r>
          </a:p>
          <a:p>
            <a:pPr>
              <a:lnSpc>
                <a:spcPct val="80000"/>
              </a:lnSpc>
              <a:buFont typeface="Monotype Sorts" pitchFamily="2" charset="2"/>
              <a:buNone/>
            </a:pPr>
            <a:r>
              <a:rPr lang="en-US" altLang="zh-CN" sz="2400" dirty="0"/>
              <a:t>          else{</a:t>
            </a:r>
            <a:endParaRPr lang="en-US" altLang="zh-CN" sz="2400" dirty="0">
              <a:solidFill>
                <a:srgbClr val="0000FF"/>
              </a:solidFill>
            </a:endParaRPr>
          </a:p>
          <a:p>
            <a:pPr>
              <a:lnSpc>
                <a:spcPct val="90000"/>
              </a:lnSpc>
              <a:spcBef>
                <a:spcPct val="15000"/>
              </a:spcBef>
              <a:buFont typeface="Monotype Sorts" pitchFamily="2" charset="2"/>
              <a:buNone/>
            </a:pPr>
            <a:r>
              <a:rPr lang="en-US" altLang="zh-CN" sz="2400" dirty="0">
                <a:solidFill>
                  <a:srgbClr val="0000FF"/>
                </a:solidFill>
              </a:rPr>
              <a:t>              wait (chopstick[(i+1) % 5]);</a:t>
            </a:r>
          </a:p>
          <a:p>
            <a:pPr>
              <a:lnSpc>
                <a:spcPct val="90000"/>
              </a:lnSpc>
              <a:spcBef>
                <a:spcPct val="15000"/>
              </a:spcBef>
              <a:buFont typeface="Monotype Sorts" pitchFamily="2" charset="2"/>
              <a:buNone/>
            </a:pPr>
            <a:r>
              <a:rPr lang="en-US" altLang="zh-CN" sz="2400" dirty="0">
                <a:solidFill>
                  <a:srgbClr val="0000FF"/>
                </a:solidFill>
              </a:rPr>
              <a:t>              wait (chopstick[</a:t>
            </a:r>
            <a:r>
              <a:rPr lang="en-US" altLang="zh-CN" sz="2400" dirty="0" err="1">
                <a:solidFill>
                  <a:srgbClr val="0000FF"/>
                </a:solidFill>
              </a:rPr>
              <a:t>i</a:t>
            </a:r>
            <a:r>
              <a:rPr lang="en-US" altLang="zh-CN" sz="2400" dirty="0">
                <a:solidFill>
                  <a:srgbClr val="0000FF"/>
                </a:solidFill>
              </a:rPr>
              <a:t>]);</a:t>
            </a:r>
            <a:endParaRPr lang="en-US" altLang="zh-CN" sz="2400" dirty="0"/>
          </a:p>
          <a:p>
            <a:pPr>
              <a:lnSpc>
                <a:spcPct val="80000"/>
              </a:lnSpc>
              <a:buFont typeface="Monotype Sorts" pitchFamily="2" charset="2"/>
              <a:buNone/>
            </a:pPr>
            <a:r>
              <a:rPr lang="en-US" altLang="zh-CN" sz="2400" dirty="0"/>
              <a:t>          }</a:t>
            </a:r>
          </a:p>
          <a:p>
            <a:pPr>
              <a:lnSpc>
                <a:spcPct val="80000"/>
              </a:lnSpc>
              <a:buFont typeface="Monotype Sorts" pitchFamily="2" charset="2"/>
              <a:buNone/>
            </a:pPr>
            <a:r>
              <a:rPr lang="en-US" altLang="zh-CN" sz="2400" dirty="0"/>
              <a:t>          //  eating;</a:t>
            </a:r>
          </a:p>
          <a:p>
            <a:pPr>
              <a:lnSpc>
                <a:spcPct val="80000"/>
              </a:lnSpc>
              <a:buFont typeface="Monotype Sorts" pitchFamily="2" charset="2"/>
              <a:buNone/>
            </a:pPr>
            <a:r>
              <a:rPr lang="en-US" altLang="zh-CN" sz="2400" dirty="0"/>
              <a:t>         </a:t>
            </a:r>
            <a:r>
              <a:rPr lang="en-US" altLang="zh-CN" sz="2400" dirty="0">
                <a:solidFill>
                  <a:srgbClr val="0000FF"/>
                </a:solidFill>
              </a:rPr>
              <a:t>signal (chopstick[(i+1) % 5]);</a:t>
            </a:r>
          </a:p>
          <a:p>
            <a:pPr>
              <a:lnSpc>
                <a:spcPct val="90000"/>
              </a:lnSpc>
              <a:spcBef>
                <a:spcPct val="15000"/>
              </a:spcBef>
              <a:buFont typeface="Monotype Sorts" pitchFamily="2" charset="2"/>
              <a:buNone/>
            </a:pPr>
            <a:r>
              <a:rPr lang="en-US" altLang="zh-CN" sz="2400" dirty="0">
                <a:solidFill>
                  <a:srgbClr val="0000FF"/>
                </a:solidFill>
              </a:rPr>
              <a:t>         signal (chopstick[</a:t>
            </a:r>
            <a:r>
              <a:rPr lang="en-US" altLang="zh-CN" sz="2400" dirty="0" err="1">
                <a:solidFill>
                  <a:srgbClr val="0000FF"/>
                </a:solidFill>
              </a:rPr>
              <a:t>i</a:t>
            </a:r>
            <a:r>
              <a:rPr lang="en-US" altLang="zh-CN" sz="2400" dirty="0">
                <a:solidFill>
                  <a:srgbClr val="0000FF"/>
                </a:solidFill>
              </a:rPr>
              <a:t>]);</a:t>
            </a:r>
          </a:p>
          <a:p>
            <a:pPr>
              <a:lnSpc>
                <a:spcPct val="90000"/>
              </a:lnSpc>
              <a:spcBef>
                <a:spcPct val="15000"/>
              </a:spcBef>
              <a:buNone/>
            </a:pPr>
            <a:r>
              <a:rPr lang="en-US" altLang="zh-CN" sz="2400" dirty="0"/>
              <a:t>          // thinking;</a:t>
            </a:r>
          </a:p>
          <a:p>
            <a:pPr>
              <a:lnSpc>
                <a:spcPct val="90000"/>
              </a:lnSpc>
              <a:spcBef>
                <a:spcPct val="15000"/>
              </a:spcBef>
              <a:buFont typeface="Monotype Sorts" pitchFamily="2" charset="2"/>
              <a:buNone/>
            </a:pPr>
            <a:r>
              <a:rPr lang="en-US" altLang="zh-CN" sz="2400" dirty="0"/>
              <a:t>    } while(true)</a:t>
            </a:r>
          </a:p>
        </p:txBody>
      </p:sp>
      <p:sp>
        <p:nvSpPr>
          <p:cNvPr id="4" name="灯片编号占位符 3"/>
          <p:cNvSpPr>
            <a:spLocks noGrp="1"/>
          </p:cNvSpPr>
          <p:nvPr>
            <p:ph type="sldNum" sz="quarter" idx="10"/>
          </p:nvPr>
        </p:nvSpPr>
        <p:spPr/>
        <p:txBody>
          <a:bodyPr/>
          <a:lstStyle/>
          <a:p>
            <a:fld id="{06F62FF8-05A7-4FAD-A332-995C2CE40213}" type="slidenum">
              <a:rPr lang="en-US" altLang="zh-CN"/>
              <a:pPr/>
              <a:t>45</a:t>
            </a:fld>
            <a:endParaRPr lang="en-US" altLang="zh-CN"/>
          </a:p>
        </p:txBody>
      </p:sp>
      <p:sp>
        <p:nvSpPr>
          <p:cNvPr id="5" name="圆角矩形 4"/>
          <p:cNvSpPr/>
          <p:nvPr/>
        </p:nvSpPr>
        <p:spPr bwMode="auto">
          <a:xfrm>
            <a:off x="1370475" y="2348880"/>
            <a:ext cx="3924000" cy="756000"/>
          </a:xfrm>
          <a:prstGeom prst="roundRect">
            <a:avLst>
              <a:gd name="adj" fmla="val 27506"/>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grpSp>
        <p:nvGrpSpPr>
          <p:cNvPr id="2" name="组合 1"/>
          <p:cNvGrpSpPr/>
          <p:nvPr/>
        </p:nvGrpSpPr>
        <p:grpSpPr>
          <a:xfrm>
            <a:off x="7131475" y="1178750"/>
            <a:ext cx="3240000" cy="3240000"/>
            <a:chOff x="5607475" y="1178750"/>
            <a:chExt cx="3240000" cy="3240000"/>
          </a:xfrm>
        </p:grpSpPr>
        <p:grpSp>
          <p:nvGrpSpPr>
            <p:cNvPr id="7" name="Group 4"/>
            <p:cNvGrpSpPr>
              <a:grpSpLocks/>
            </p:cNvGrpSpPr>
            <p:nvPr/>
          </p:nvGrpSpPr>
          <p:grpSpPr bwMode="auto">
            <a:xfrm>
              <a:off x="5607475" y="1178750"/>
              <a:ext cx="3240000" cy="3240000"/>
              <a:chOff x="1690" y="672"/>
              <a:chExt cx="2102" cy="2013"/>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9184" t="1529" r="9151" b="710"/>
              <a:stretch>
                <a:fillRect/>
              </a:stretch>
            </p:blipFill>
            <p:spPr bwMode="auto">
              <a:xfrm>
                <a:off x="1690" y="672"/>
                <a:ext cx="2102" cy="2013"/>
              </a:xfrm>
              <a:prstGeom prst="rect">
                <a:avLst/>
              </a:prstGeom>
              <a:solidFill>
                <a:schemeClr val="bg1"/>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6"/>
              <p:cNvGrpSpPr>
                <a:grpSpLocks/>
              </p:cNvGrpSpPr>
              <p:nvPr/>
            </p:nvGrpSpPr>
            <p:grpSpPr bwMode="auto">
              <a:xfrm>
                <a:off x="2544" y="1392"/>
                <a:ext cx="432" cy="432"/>
                <a:chOff x="2496" y="1344"/>
                <a:chExt cx="528" cy="528"/>
              </a:xfrm>
            </p:grpSpPr>
            <p:sp>
              <p:nvSpPr>
                <p:cNvPr id="10" name="Oval 7"/>
                <p:cNvSpPr>
                  <a:spLocks noChangeArrowheads="1"/>
                </p:cNvSpPr>
                <p:nvPr/>
              </p:nvSpPr>
              <p:spPr bwMode="auto">
                <a:xfrm>
                  <a:off x="2496" y="1344"/>
                  <a:ext cx="528" cy="5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8"/>
                <p:cNvSpPr>
                  <a:spLocks noChangeArrowheads="1"/>
                </p:cNvSpPr>
                <p:nvPr/>
              </p:nvSpPr>
              <p:spPr bwMode="auto">
                <a:xfrm>
                  <a:off x="2592" y="1440"/>
                  <a:ext cx="336" cy="336"/>
                </a:xfrm>
                <a:prstGeom prst="ellipse">
                  <a:avLst/>
                </a:prstGeom>
                <a:solidFill>
                  <a:schemeClr val="bg1"/>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RICE</a:t>
                  </a:r>
                </a:p>
              </p:txBody>
            </p:sp>
          </p:grpSp>
        </p:grpSp>
        <p:grpSp>
          <p:nvGrpSpPr>
            <p:cNvPr id="12" name="Group 10"/>
            <p:cNvGrpSpPr>
              <a:grpSpLocks/>
            </p:cNvGrpSpPr>
            <p:nvPr/>
          </p:nvGrpSpPr>
          <p:grpSpPr bwMode="auto">
            <a:xfrm>
              <a:off x="5698080" y="1384093"/>
              <a:ext cx="2892425" cy="2900362"/>
              <a:chOff x="424" y="773"/>
              <a:chExt cx="1822" cy="1827"/>
            </a:xfrm>
          </p:grpSpPr>
          <p:sp>
            <p:nvSpPr>
              <p:cNvPr id="13" name="Text Box 11"/>
              <p:cNvSpPr txBox="1">
                <a:spLocks noChangeArrowheads="1"/>
              </p:cNvSpPr>
              <p:nvPr/>
            </p:nvSpPr>
            <p:spPr bwMode="auto">
              <a:xfrm>
                <a:off x="424" y="176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0</a:t>
                </a:r>
              </a:p>
            </p:txBody>
          </p:sp>
          <p:sp>
            <p:nvSpPr>
              <p:cNvPr id="14" name="Text Box 12"/>
              <p:cNvSpPr txBox="1">
                <a:spLocks noChangeArrowheads="1"/>
              </p:cNvSpPr>
              <p:nvPr/>
            </p:nvSpPr>
            <p:spPr bwMode="auto">
              <a:xfrm>
                <a:off x="1275" y="238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dirty="0"/>
                  <a:t>1</a:t>
                </a:r>
              </a:p>
            </p:txBody>
          </p:sp>
          <p:sp>
            <p:nvSpPr>
              <p:cNvPr id="15" name="Text Box 13"/>
              <p:cNvSpPr txBox="1">
                <a:spLocks noChangeArrowheads="1"/>
              </p:cNvSpPr>
              <p:nvPr/>
            </p:nvSpPr>
            <p:spPr bwMode="auto">
              <a:xfrm>
                <a:off x="2066" y="176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2</a:t>
                </a:r>
              </a:p>
            </p:txBody>
          </p:sp>
          <p:sp>
            <p:nvSpPr>
              <p:cNvPr id="16" name="Text Box 14"/>
              <p:cNvSpPr txBox="1">
                <a:spLocks noChangeArrowheads="1"/>
              </p:cNvSpPr>
              <p:nvPr/>
            </p:nvSpPr>
            <p:spPr bwMode="auto">
              <a:xfrm>
                <a:off x="1782" y="77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3</a:t>
                </a:r>
              </a:p>
            </p:txBody>
          </p:sp>
          <p:sp>
            <p:nvSpPr>
              <p:cNvPr id="17" name="Text Box 15"/>
              <p:cNvSpPr txBox="1">
                <a:spLocks noChangeArrowheads="1"/>
              </p:cNvSpPr>
              <p:nvPr/>
            </p:nvSpPr>
            <p:spPr bwMode="auto">
              <a:xfrm>
                <a:off x="736" y="77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4</a:t>
                </a:r>
              </a:p>
            </p:txBody>
          </p:sp>
        </p:grpSp>
        <p:grpSp>
          <p:nvGrpSpPr>
            <p:cNvPr id="22" name="Group 20"/>
            <p:cNvGrpSpPr>
              <a:grpSpLocks/>
            </p:cNvGrpSpPr>
            <p:nvPr/>
          </p:nvGrpSpPr>
          <p:grpSpPr bwMode="auto">
            <a:xfrm>
              <a:off x="6417218" y="1876218"/>
              <a:ext cx="1590675" cy="1550987"/>
              <a:chOff x="867" y="1083"/>
              <a:chExt cx="1002" cy="977"/>
            </a:xfrm>
          </p:grpSpPr>
          <p:sp>
            <p:nvSpPr>
              <p:cNvPr id="23" name="Text Box 21"/>
              <p:cNvSpPr txBox="1">
                <a:spLocks noChangeArrowheads="1"/>
              </p:cNvSpPr>
              <p:nvPr/>
            </p:nvSpPr>
            <p:spPr bwMode="auto">
              <a:xfrm>
                <a:off x="867" y="133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0</a:t>
                </a:r>
              </a:p>
            </p:txBody>
          </p:sp>
          <p:sp>
            <p:nvSpPr>
              <p:cNvPr id="24" name="Text Box 22"/>
              <p:cNvSpPr txBox="1">
                <a:spLocks noChangeArrowheads="1"/>
              </p:cNvSpPr>
              <p:nvPr/>
            </p:nvSpPr>
            <p:spPr bwMode="auto">
              <a:xfrm>
                <a:off x="1037" y="184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1</a:t>
                </a:r>
              </a:p>
            </p:txBody>
          </p:sp>
          <p:sp>
            <p:nvSpPr>
              <p:cNvPr id="25" name="Text Box 23"/>
              <p:cNvSpPr txBox="1">
                <a:spLocks noChangeArrowheads="1"/>
              </p:cNvSpPr>
              <p:nvPr/>
            </p:nvSpPr>
            <p:spPr bwMode="auto">
              <a:xfrm>
                <a:off x="1519" y="184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2</a:t>
                </a:r>
              </a:p>
            </p:txBody>
          </p:sp>
          <p:sp>
            <p:nvSpPr>
              <p:cNvPr id="26" name="Text Box 24"/>
              <p:cNvSpPr txBox="1">
                <a:spLocks noChangeArrowheads="1"/>
              </p:cNvSpPr>
              <p:nvPr/>
            </p:nvSpPr>
            <p:spPr bwMode="auto">
              <a:xfrm>
                <a:off x="1689" y="138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3</a:t>
                </a:r>
              </a:p>
            </p:txBody>
          </p:sp>
          <p:sp>
            <p:nvSpPr>
              <p:cNvPr id="27" name="Text Box 25"/>
              <p:cNvSpPr txBox="1">
                <a:spLocks noChangeArrowheads="1"/>
              </p:cNvSpPr>
              <p:nvPr/>
            </p:nvSpPr>
            <p:spPr bwMode="auto">
              <a:xfrm>
                <a:off x="1254" y="108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t>4</a:t>
                </a:r>
              </a:p>
            </p:txBody>
          </p:sp>
        </p:grpSp>
      </p:grpSp>
      <p:grpSp>
        <p:nvGrpSpPr>
          <p:cNvPr id="28" name="Group 16"/>
          <p:cNvGrpSpPr>
            <a:grpSpLocks/>
          </p:cNvGrpSpPr>
          <p:nvPr/>
        </p:nvGrpSpPr>
        <p:grpSpPr bwMode="auto">
          <a:xfrm rot="1665363">
            <a:off x="8731178" y="1368121"/>
            <a:ext cx="1504950" cy="527052"/>
            <a:chOff x="849" y="2202"/>
            <a:chExt cx="948" cy="332"/>
          </a:xfrm>
        </p:grpSpPr>
        <p:sp>
          <p:nvSpPr>
            <p:cNvPr id="29" name="Text Box 18"/>
            <p:cNvSpPr txBox="1">
              <a:spLocks noChangeArrowheads="1"/>
            </p:cNvSpPr>
            <p:nvPr/>
          </p:nvSpPr>
          <p:spPr bwMode="auto">
            <a:xfrm rot="19934637">
              <a:off x="849" y="2202"/>
              <a:ext cx="246" cy="29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R</a:t>
              </a:r>
            </a:p>
          </p:txBody>
        </p:sp>
        <p:sp>
          <p:nvSpPr>
            <p:cNvPr id="30" name="Text Box 19"/>
            <p:cNvSpPr txBox="1">
              <a:spLocks noChangeArrowheads="1"/>
            </p:cNvSpPr>
            <p:nvPr/>
          </p:nvSpPr>
          <p:spPr bwMode="auto">
            <a:xfrm rot="20127100">
              <a:off x="1573" y="2243"/>
              <a:ext cx="224" cy="29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F</a:t>
              </a:r>
            </a:p>
          </p:txBody>
        </p:sp>
      </p:grpSp>
      <p:grpSp>
        <p:nvGrpSpPr>
          <p:cNvPr id="31" name="Group 16"/>
          <p:cNvGrpSpPr>
            <a:grpSpLocks/>
          </p:cNvGrpSpPr>
          <p:nvPr/>
        </p:nvGrpSpPr>
        <p:grpSpPr bwMode="auto">
          <a:xfrm rot="3898566">
            <a:off x="6738169" y="2819154"/>
            <a:ext cx="1584325" cy="595314"/>
            <a:chOff x="827" y="2124"/>
            <a:chExt cx="998" cy="375"/>
          </a:xfrm>
        </p:grpSpPr>
        <p:sp>
          <p:nvSpPr>
            <p:cNvPr id="32" name="Text Box 18"/>
            <p:cNvSpPr txBox="1">
              <a:spLocks noChangeArrowheads="1"/>
            </p:cNvSpPr>
            <p:nvPr/>
          </p:nvSpPr>
          <p:spPr bwMode="auto">
            <a:xfrm rot="17701434">
              <a:off x="856" y="2095"/>
              <a:ext cx="234" cy="291"/>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L</a:t>
              </a:r>
            </a:p>
          </p:txBody>
        </p:sp>
        <p:sp>
          <p:nvSpPr>
            <p:cNvPr id="33" name="Text Box 19"/>
            <p:cNvSpPr txBox="1">
              <a:spLocks noChangeArrowheads="1"/>
            </p:cNvSpPr>
            <p:nvPr/>
          </p:nvSpPr>
          <p:spPr bwMode="auto">
            <a:xfrm rot="17379438">
              <a:off x="1568" y="2241"/>
              <a:ext cx="224" cy="291"/>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F</a:t>
              </a:r>
            </a:p>
          </p:txBody>
        </p:sp>
      </p:grpSp>
      <p:grpSp>
        <p:nvGrpSpPr>
          <p:cNvPr id="34" name="Group 16"/>
          <p:cNvGrpSpPr>
            <a:grpSpLocks/>
          </p:cNvGrpSpPr>
          <p:nvPr/>
        </p:nvGrpSpPr>
        <p:grpSpPr bwMode="auto">
          <a:xfrm rot="5090242">
            <a:off x="9208102" y="2754501"/>
            <a:ext cx="1592263" cy="655639"/>
            <a:chOff x="827" y="2088"/>
            <a:chExt cx="1003" cy="413"/>
          </a:xfrm>
        </p:grpSpPr>
        <p:sp>
          <p:nvSpPr>
            <p:cNvPr id="35" name="Text Box 18"/>
            <p:cNvSpPr txBox="1">
              <a:spLocks noChangeArrowheads="1"/>
            </p:cNvSpPr>
            <p:nvPr/>
          </p:nvSpPr>
          <p:spPr bwMode="auto">
            <a:xfrm rot="16509758">
              <a:off x="861" y="2054"/>
              <a:ext cx="224" cy="291"/>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F</a:t>
              </a:r>
            </a:p>
          </p:txBody>
        </p:sp>
        <p:sp>
          <p:nvSpPr>
            <p:cNvPr id="36" name="Text Box 19"/>
            <p:cNvSpPr txBox="1">
              <a:spLocks noChangeArrowheads="1"/>
            </p:cNvSpPr>
            <p:nvPr/>
          </p:nvSpPr>
          <p:spPr bwMode="auto">
            <a:xfrm rot="16509758">
              <a:off x="1568" y="2238"/>
              <a:ext cx="234" cy="291"/>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00FF"/>
                  </a:solidFill>
                </a:rPr>
                <a:t>L</a:t>
              </a:r>
            </a:p>
          </p:txBody>
        </p:sp>
      </p:grpSp>
      <p:grpSp>
        <p:nvGrpSpPr>
          <p:cNvPr id="38" name="Group 16"/>
          <p:cNvGrpSpPr>
            <a:grpSpLocks/>
          </p:cNvGrpSpPr>
          <p:nvPr/>
        </p:nvGrpSpPr>
        <p:grpSpPr bwMode="auto">
          <a:xfrm rot="6272170">
            <a:off x="7364038" y="999045"/>
            <a:ext cx="1258890" cy="1184283"/>
            <a:chOff x="1030" y="1730"/>
            <a:chExt cx="793" cy="746"/>
          </a:xfrm>
        </p:grpSpPr>
        <p:sp>
          <p:nvSpPr>
            <p:cNvPr id="39" name="Text Box 18"/>
            <p:cNvSpPr txBox="1">
              <a:spLocks noChangeArrowheads="1"/>
            </p:cNvSpPr>
            <p:nvPr/>
          </p:nvSpPr>
          <p:spPr bwMode="auto">
            <a:xfrm rot="15327830">
              <a:off x="1059" y="1701"/>
              <a:ext cx="234" cy="291"/>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L</a:t>
              </a:r>
            </a:p>
          </p:txBody>
        </p:sp>
        <p:sp>
          <p:nvSpPr>
            <p:cNvPr id="40" name="Text Box 19"/>
            <p:cNvSpPr txBox="1">
              <a:spLocks noChangeArrowheads="1"/>
            </p:cNvSpPr>
            <p:nvPr/>
          </p:nvSpPr>
          <p:spPr bwMode="auto">
            <a:xfrm rot="15327830">
              <a:off x="1566" y="2218"/>
              <a:ext cx="224" cy="291"/>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F</a:t>
              </a:r>
            </a:p>
          </p:txBody>
        </p:sp>
      </p:grpSp>
      <p:grpSp>
        <p:nvGrpSpPr>
          <p:cNvPr id="18" name="Group 16"/>
          <p:cNvGrpSpPr>
            <a:grpSpLocks/>
          </p:cNvGrpSpPr>
          <p:nvPr/>
        </p:nvGrpSpPr>
        <p:grpSpPr bwMode="auto">
          <a:xfrm>
            <a:off x="7945735" y="3911366"/>
            <a:ext cx="1625600" cy="461963"/>
            <a:chOff x="860" y="2202"/>
            <a:chExt cx="1024" cy="291"/>
          </a:xfrm>
        </p:grpSpPr>
        <p:sp>
          <p:nvSpPr>
            <p:cNvPr id="20" name="Text Box 18"/>
            <p:cNvSpPr txBox="1">
              <a:spLocks noChangeArrowheads="1"/>
            </p:cNvSpPr>
            <p:nvPr/>
          </p:nvSpPr>
          <p:spPr bwMode="auto">
            <a:xfrm>
              <a:off x="860" y="2202"/>
              <a:ext cx="224" cy="29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F</a:t>
              </a:r>
            </a:p>
          </p:txBody>
        </p:sp>
        <p:sp>
          <p:nvSpPr>
            <p:cNvPr id="21" name="Text Box 19"/>
            <p:cNvSpPr txBox="1">
              <a:spLocks noChangeArrowheads="1"/>
            </p:cNvSpPr>
            <p:nvPr/>
          </p:nvSpPr>
          <p:spPr bwMode="auto">
            <a:xfrm>
              <a:off x="1638" y="2202"/>
              <a:ext cx="246" cy="29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0000FF"/>
                  </a:solidFill>
                </a:rPr>
                <a:t>R</a:t>
              </a:r>
            </a:p>
          </p:txBody>
        </p:sp>
      </p:grpSp>
      <p:sp>
        <p:nvSpPr>
          <p:cNvPr id="41" name="圆角矩形 40"/>
          <p:cNvSpPr/>
          <p:nvPr/>
        </p:nvSpPr>
        <p:spPr bwMode="auto">
          <a:xfrm>
            <a:off x="1379040" y="3699030"/>
            <a:ext cx="3924000" cy="756000"/>
          </a:xfrm>
          <a:prstGeom prst="roundRect">
            <a:avLst>
              <a:gd name="adj" fmla="val 27506"/>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8915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down)">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1</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用信号量机制描述 </a:t>
            </a:r>
            <a:r>
              <a:rPr lang="en-US" altLang="zh-CN" dirty="0"/>
              <a:t>4*100m </a:t>
            </a:r>
            <a:r>
              <a:rPr lang="zh-CN" altLang="en-US" dirty="0"/>
              <a:t>接力赛。</a:t>
            </a:r>
            <a:endParaRPr lang="en-US" altLang="zh-CN" dirty="0"/>
          </a:p>
          <a:p>
            <a:pPr marL="0" indent="0">
              <a:lnSpc>
                <a:spcPct val="90000"/>
              </a:lnSpc>
              <a:buNone/>
            </a:pPr>
            <a:r>
              <a:rPr lang="en-US" altLang="zh-CN" dirty="0">
                <a:solidFill>
                  <a:srgbClr val="0000FF"/>
                </a:solidFill>
              </a:rPr>
              <a:t>1. </a:t>
            </a:r>
            <a:r>
              <a:rPr lang="zh-CN" altLang="en-US" dirty="0">
                <a:solidFill>
                  <a:srgbClr val="0000FF"/>
                </a:solidFill>
              </a:rPr>
              <a:t>定义信号量：</a:t>
            </a:r>
            <a:r>
              <a:rPr lang="en-US" altLang="zh-CN" dirty="0">
                <a:solidFill>
                  <a:srgbClr val="0000FF"/>
                </a:solidFill>
              </a:rPr>
              <a:t>S12=0;    S23=0   S34=0</a:t>
            </a:r>
          </a:p>
          <a:p>
            <a:pPr>
              <a:lnSpc>
                <a:spcPct val="90000"/>
              </a:lnSpc>
              <a:buNone/>
            </a:pPr>
            <a:r>
              <a:rPr lang="en-US" altLang="zh-CN" dirty="0">
                <a:solidFill>
                  <a:srgbClr val="0000FF"/>
                </a:solidFill>
              </a:rPr>
              <a:t>2. </a:t>
            </a:r>
            <a:r>
              <a:rPr lang="zh-CN" altLang="en-US" dirty="0">
                <a:solidFill>
                  <a:srgbClr val="0000FF"/>
                </a:solidFill>
              </a:rPr>
              <a:t>四个运动员进程的代码结构如下：</a:t>
            </a:r>
            <a:endParaRPr lang="en-US" altLang="zh-CN" dirty="0">
              <a:solidFill>
                <a:srgbClr val="0000FF"/>
              </a:solidFill>
            </a:endParaRPr>
          </a:p>
          <a:p>
            <a:pPr>
              <a:lnSpc>
                <a:spcPct val="150000"/>
              </a:lnSpc>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46</a:t>
            </a:fld>
            <a:endParaRPr lang="en-US" altLang="zh-CN"/>
          </a:p>
        </p:txBody>
      </p:sp>
      <p:sp>
        <p:nvSpPr>
          <p:cNvPr id="7" name="TextBox 6"/>
          <p:cNvSpPr txBox="1"/>
          <p:nvPr/>
        </p:nvSpPr>
        <p:spPr>
          <a:xfrm>
            <a:off x="3425834" y="3068961"/>
            <a:ext cx="1728358" cy="3508653"/>
          </a:xfrm>
          <a:prstGeom prst="rect">
            <a:avLst/>
          </a:prstGeom>
          <a:noFill/>
        </p:spPr>
        <p:txBody>
          <a:bodyPr wrap="none" rtlCol="0">
            <a:spAutoFit/>
          </a:bodyPr>
          <a:lstStyle/>
          <a:p>
            <a:pPr>
              <a:lnSpc>
                <a:spcPct val="150000"/>
              </a:lnSpc>
              <a:buFont typeface="Monotype Sorts" pitchFamily="2" charset="2"/>
              <a:buNone/>
            </a:pPr>
            <a:r>
              <a:rPr lang="en-US" altLang="zh-CN" b="1" kern="0" dirty="0">
                <a:solidFill>
                  <a:srgbClr val="0000FF"/>
                </a:solidFill>
              </a:rPr>
              <a:t>P2</a:t>
            </a:r>
            <a:r>
              <a:rPr lang="zh-CN" altLang="en-US" b="1" kern="0" dirty="0">
                <a:solidFill>
                  <a:srgbClr val="0000FF"/>
                </a:solidFill>
              </a:rPr>
              <a:t>：</a:t>
            </a:r>
          </a:p>
          <a:p>
            <a:pPr>
              <a:lnSpc>
                <a:spcPct val="150000"/>
              </a:lnSpc>
              <a:buFont typeface="Monotype Sorts" pitchFamily="2" charset="2"/>
              <a:buNone/>
            </a:pPr>
            <a:r>
              <a:rPr lang="en-US" altLang="zh-CN" b="1" kern="0" dirty="0">
                <a:solidFill>
                  <a:srgbClr val="0000FF"/>
                </a:solidFill>
              </a:rPr>
              <a:t>{</a:t>
            </a:r>
          </a:p>
          <a:p>
            <a:pPr>
              <a:lnSpc>
                <a:spcPct val="150000"/>
              </a:lnSpc>
              <a:buFont typeface="Monotype Sorts" pitchFamily="2" charset="2"/>
              <a:buNone/>
            </a:pPr>
            <a:r>
              <a:rPr lang="en-US" altLang="zh-CN" b="1" kern="0" dirty="0">
                <a:solidFill>
                  <a:srgbClr val="0000FF"/>
                </a:solidFill>
              </a:rPr>
              <a:t>  </a:t>
            </a:r>
            <a:endParaRPr lang="zh-CN" altLang="en-US" b="1" kern="0" dirty="0">
              <a:solidFill>
                <a:srgbClr val="0000FF"/>
              </a:solidFill>
            </a:endParaRPr>
          </a:p>
          <a:p>
            <a:pPr>
              <a:lnSpc>
                <a:spcPct val="150000"/>
              </a:lnSpc>
              <a:buFont typeface="Monotype Sorts" pitchFamily="2" charset="2"/>
              <a:buNone/>
            </a:pPr>
            <a:r>
              <a:rPr lang="zh-CN" altLang="en-US" b="1" kern="0" dirty="0">
                <a:solidFill>
                  <a:srgbClr val="0000FF"/>
                </a:solidFill>
              </a:rPr>
              <a:t>  跑</a:t>
            </a:r>
            <a:r>
              <a:rPr lang="en-US" altLang="zh-CN" b="1" kern="0" dirty="0">
                <a:solidFill>
                  <a:srgbClr val="0000FF"/>
                </a:solidFill>
              </a:rPr>
              <a:t>100</a:t>
            </a:r>
            <a:r>
              <a:rPr lang="zh-CN" altLang="en-US" b="1" kern="0" dirty="0">
                <a:solidFill>
                  <a:srgbClr val="0000FF"/>
                </a:solidFill>
              </a:rPr>
              <a:t>米；</a:t>
            </a:r>
          </a:p>
          <a:p>
            <a:pPr>
              <a:lnSpc>
                <a:spcPct val="150000"/>
              </a:lnSpc>
              <a:buFont typeface="Monotype Sorts" pitchFamily="2" charset="2"/>
              <a:buNone/>
            </a:pPr>
            <a:r>
              <a:rPr lang="zh-CN" altLang="en-US" b="1" kern="0" dirty="0">
                <a:solidFill>
                  <a:srgbClr val="0000FF"/>
                </a:solidFill>
              </a:rPr>
              <a:t>  </a:t>
            </a:r>
          </a:p>
          <a:p>
            <a:pPr>
              <a:lnSpc>
                <a:spcPct val="150000"/>
              </a:lnSpc>
              <a:buFont typeface="Monotype Sorts" pitchFamily="2" charset="2"/>
              <a:buNone/>
            </a:pPr>
            <a:r>
              <a:rPr lang="en-US" altLang="zh-CN" sz="2800" b="1" dirty="0"/>
              <a:t>}</a:t>
            </a:r>
            <a:endParaRPr lang="zh-CN" altLang="en-US" sz="2800" b="1" dirty="0"/>
          </a:p>
        </p:txBody>
      </p:sp>
      <p:sp>
        <p:nvSpPr>
          <p:cNvPr id="8" name="TextBox 7"/>
          <p:cNvSpPr txBox="1"/>
          <p:nvPr/>
        </p:nvSpPr>
        <p:spPr>
          <a:xfrm>
            <a:off x="6507727" y="3068961"/>
            <a:ext cx="1728358" cy="3508653"/>
          </a:xfrm>
          <a:prstGeom prst="rect">
            <a:avLst/>
          </a:prstGeom>
          <a:noFill/>
        </p:spPr>
        <p:txBody>
          <a:bodyPr wrap="none" rtlCol="0">
            <a:spAutoFit/>
          </a:bodyPr>
          <a:lstStyle/>
          <a:p>
            <a:pPr>
              <a:lnSpc>
                <a:spcPct val="150000"/>
              </a:lnSpc>
              <a:buFont typeface="Monotype Sorts" pitchFamily="2" charset="2"/>
              <a:buNone/>
            </a:pPr>
            <a:r>
              <a:rPr lang="en-US" altLang="zh-CN" b="1" kern="0" dirty="0">
                <a:solidFill>
                  <a:srgbClr val="0000FF"/>
                </a:solidFill>
              </a:rPr>
              <a:t>P3</a:t>
            </a:r>
            <a:r>
              <a:rPr lang="zh-CN" altLang="en-US" b="1" kern="0" dirty="0">
                <a:solidFill>
                  <a:srgbClr val="0000FF"/>
                </a:solidFill>
              </a:rPr>
              <a:t>：</a:t>
            </a:r>
          </a:p>
          <a:p>
            <a:pPr>
              <a:lnSpc>
                <a:spcPct val="150000"/>
              </a:lnSpc>
              <a:buFont typeface="Monotype Sorts" pitchFamily="2" charset="2"/>
              <a:buNone/>
            </a:pPr>
            <a:r>
              <a:rPr lang="en-US" altLang="zh-CN" b="1" kern="0" dirty="0">
                <a:solidFill>
                  <a:srgbClr val="0000FF"/>
                </a:solidFill>
              </a:rPr>
              <a:t>{</a:t>
            </a:r>
          </a:p>
          <a:p>
            <a:pPr>
              <a:lnSpc>
                <a:spcPct val="150000"/>
              </a:lnSpc>
              <a:buFont typeface="Monotype Sorts" pitchFamily="2" charset="2"/>
              <a:buNone/>
            </a:pPr>
            <a:r>
              <a:rPr lang="en-US" altLang="zh-CN" b="1" kern="0" dirty="0">
                <a:solidFill>
                  <a:srgbClr val="0000FF"/>
                </a:solidFill>
              </a:rPr>
              <a:t>  </a:t>
            </a:r>
            <a:endParaRPr lang="zh-CN" altLang="en-US" b="1" kern="0" dirty="0">
              <a:solidFill>
                <a:srgbClr val="0000FF"/>
              </a:solidFill>
            </a:endParaRPr>
          </a:p>
          <a:p>
            <a:pPr>
              <a:lnSpc>
                <a:spcPct val="150000"/>
              </a:lnSpc>
              <a:buFont typeface="Monotype Sorts" pitchFamily="2" charset="2"/>
              <a:buNone/>
            </a:pPr>
            <a:r>
              <a:rPr lang="zh-CN" altLang="en-US" b="1" kern="0" dirty="0">
                <a:solidFill>
                  <a:srgbClr val="0000FF"/>
                </a:solidFill>
              </a:rPr>
              <a:t>  跑</a:t>
            </a:r>
            <a:r>
              <a:rPr lang="en-US" altLang="zh-CN" b="1" kern="0" dirty="0">
                <a:solidFill>
                  <a:srgbClr val="0000FF"/>
                </a:solidFill>
              </a:rPr>
              <a:t>100</a:t>
            </a:r>
            <a:r>
              <a:rPr lang="zh-CN" altLang="en-US" b="1" kern="0" dirty="0">
                <a:solidFill>
                  <a:srgbClr val="0000FF"/>
                </a:solidFill>
              </a:rPr>
              <a:t>米；</a:t>
            </a:r>
          </a:p>
          <a:p>
            <a:pPr>
              <a:lnSpc>
                <a:spcPct val="150000"/>
              </a:lnSpc>
              <a:buFont typeface="Monotype Sorts" pitchFamily="2" charset="2"/>
              <a:buNone/>
            </a:pPr>
            <a:r>
              <a:rPr lang="zh-CN" altLang="en-US" b="1" kern="0" dirty="0">
                <a:solidFill>
                  <a:srgbClr val="0000FF"/>
                </a:solidFill>
              </a:rPr>
              <a:t>  </a:t>
            </a:r>
          </a:p>
          <a:p>
            <a:pPr>
              <a:lnSpc>
                <a:spcPct val="150000"/>
              </a:lnSpc>
              <a:buFont typeface="Monotype Sorts" pitchFamily="2" charset="2"/>
              <a:buNone/>
            </a:pPr>
            <a:r>
              <a:rPr lang="en-US" altLang="zh-CN" sz="2800" b="1" dirty="0"/>
              <a:t>}</a:t>
            </a:r>
            <a:endParaRPr lang="zh-CN" altLang="en-US" sz="2800" b="1" dirty="0"/>
          </a:p>
        </p:txBody>
      </p:sp>
      <p:sp>
        <p:nvSpPr>
          <p:cNvPr id="9" name="TextBox 8"/>
          <p:cNvSpPr txBox="1"/>
          <p:nvPr/>
        </p:nvSpPr>
        <p:spPr>
          <a:xfrm>
            <a:off x="9574014" y="3068961"/>
            <a:ext cx="1728358" cy="3508653"/>
          </a:xfrm>
          <a:prstGeom prst="rect">
            <a:avLst/>
          </a:prstGeom>
          <a:noFill/>
        </p:spPr>
        <p:txBody>
          <a:bodyPr wrap="none" rtlCol="0">
            <a:spAutoFit/>
          </a:bodyPr>
          <a:lstStyle/>
          <a:p>
            <a:pPr>
              <a:lnSpc>
                <a:spcPct val="150000"/>
              </a:lnSpc>
              <a:buFont typeface="Monotype Sorts" pitchFamily="2" charset="2"/>
              <a:buNone/>
            </a:pPr>
            <a:r>
              <a:rPr lang="en-US" altLang="zh-CN" b="1" kern="0" dirty="0">
                <a:solidFill>
                  <a:srgbClr val="0000FF"/>
                </a:solidFill>
              </a:rPr>
              <a:t>P4</a:t>
            </a:r>
            <a:r>
              <a:rPr lang="zh-CN" altLang="en-US" b="1" kern="0" dirty="0">
                <a:solidFill>
                  <a:srgbClr val="0000FF"/>
                </a:solidFill>
              </a:rPr>
              <a:t>：</a:t>
            </a:r>
          </a:p>
          <a:p>
            <a:pPr>
              <a:lnSpc>
                <a:spcPct val="150000"/>
              </a:lnSpc>
              <a:buFont typeface="Monotype Sorts" pitchFamily="2" charset="2"/>
              <a:buNone/>
            </a:pPr>
            <a:r>
              <a:rPr lang="en-US" altLang="zh-CN" b="1" kern="0" dirty="0">
                <a:solidFill>
                  <a:srgbClr val="0000FF"/>
                </a:solidFill>
              </a:rPr>
              <a:t>{</a:t>
            </a:r>
          </a:p>
          <a:p>
            <a:pPr>
              <a:lnSpc>
                <a:spcPct val="150000"/>
              </a:lnSpc>
              <a:buFont typeface="Monotype Sorts" pitchFamily="2" charset="2"/>
              <a:buNone/>
            </a:pPr>
            <a:r>
              <a:rPr lang="en-US" altLang="zh-CN" b="1" kern="0" dirty="0">
                <a:solidFill>
                  <a:srgbClr val="0000FF"/>
                </a:solidFill>
              </a:rPr>
              <a:t>  </a:t>
            </a:r>
            <a:endParaRPr lang="zh-CN" altLang="en-US" b="1" kern="0" dirty="0">
              <a:solidFill>
                <a:srgbClr val="0000FF"/>
              </a:solidFill>
            </a:endParaRPr>
          </a:p>
          <a:p>
            <a:pPr>
              <a:lnSpc>
                <a:spcPct val="150000"/>
              </a:lnSpc>
              <a:buFont typeface="Monotype Sorts" pitchFamily="2" charset="2"/>
              <a:buNone/>
            </a:pPr>
            <a:r>
              <a:rPr lang="zh-CN" altLang="en-US" b="1" kern="0" dirty="0">
                <a:solidFill>
                  <a:srgbClr val="0000FF"/>
                </a:solidFill>
              </a:rPr>
              <a:t>  跑</a:t>
            </a:r>
            <a:r>
              <a:rPr lang="en-US" altLang="zh-CN" b="1" kern="0" dirty="0">
                <a:solidFill>
                  <a:srgbClr val="0000FF"/>
                </a:solidFill>
              </a:rPr>
              <a:t>100</a:t>
            </a:r>
            <a:r>
              <a:rPr lang="zh-CN" altLang="en-US" b="1" kern="0" dirty="0">
                <a:solidFill>
                  <a:srgbClr val="0000FF"/>
                </a:solidFill>
              </a:rPr>
              <a:t>米；</a:t>
            </a:r>
            <a:endParaRPr lang="en-US" altLang="zh-CN" b="1" kern="0" dirty="0">
              <a:solidFill>
                <a:srgbClr val="0000FF"/>
              </a:solidFill>
            </a:endParaRPr>
          </a:p>
          <a:p>
            <a:pPr>
              <a:lnSpc>
                <a:spcPct val="150000"/>
              </a:lnSpc>
              <a:buFont typeface="Monotype Sorts" pitchFamily="2" charset="2"/>
              <a:buNone/>
            </a:pPr>
            <a:endParaRPr lang="zh-CN" altLang="en-US" b="1" kern="0" dirty="0">
              <a:solidFill>
                <a:srgbClr val="0000FF"/>
              </a:solidFill>
            </a:endParaRPr>
          </a:p>
          <a:p>
            <a:pPr>
              <a:lnSpc>
                <a:spcPct val="150000"/>
              </a:lnSpc>
              <a:buFont typeface="Monotype Sorts" pitchFamily="2" charset="2"/>
              <a:buNone/>
            </a:pPr>
            <a:r>
              <a:rPr lang="en-US" altLang="zh-CN" sz="2800" b="1" dirty="0"/>
              <a:t>}</a:t>
            </a:r>
            <a:endParaRPr lang="zh-CN" altLang="en-US" sz="2800" b="1" dirty="0"/>
          </a:p>
        </p:txBody>
      </p:sp>
      <p:sp>
        <p:nvSpPr>
          <p:cNvPr id="10" name="TextBox 9"/>
          <p:cNvSpPr txBox="1"/>
          <p:nvPr/>
        </p:nvSpPr>
        <p:spPr>
          <a:xfrm>
            <a:off x="560385" y="3068961"/>
            <a:ext cx="1728358" cy="3508653"/>
          </a:xfrm>
          <a:prstGeom prst="rect">
            <a:avLst/>
          </a:prstGeom>
          <a:noFill/>
        </p:spPr>
        <p:txBody>
          <a:bodyPr wrap="none" rtlCol="0">
            <a:spAutoFit/>
          </a:bodyPr>
          <a:lstStyle/>
          <a:p>
            <a:pPr>
              <a:lnSpc>
                <a:spcPct val="150000"/>
              </a:lnSpc>
              <a:buFont typeface="Monotype Sorts" pitchFamily="2" charset="2"/>
              <a:buNone/>
            </a:pPr>
            <a:r>
              <a:rPr lang="en-US" altLang="zh-CN" b="1" kern="0" dirty="0">
                <a:solidFill>
                  <a:srgbClr val="0000FF"/>
                </a:solidFill>
              </a:rPr>
              <a:t>P1</a:t>
            </a:r>
            <a:r>
              <a:rPr lang="zh-CN" altLang="en-US" b="1" kern="0" dirty="0">
                <a:solidFill>
                  <a:srgbClr val="0000FF"/>
                </a:solidFill>
              </a:rPr>
              <a:t>：</a:t>
            </a:r>
          </a:p>
          <a:p>
            <a:pPr>
              <a:lnSpc>
                <a:spcPct val="150000"/>
              </a:lnSpc>
              <a:buFont typeface="Monotype Sorts" pitchFamily="2" charset="2"/>
              <a:buNone/>
            </a:pPr>
            <a:r>
              <a:rPr lang="en-US" altLang="zh-CN" b="1" kern="0" dirty="0">
                <a:solidFill>
                  <a:srgbClr val="0000FF"/>
                </a:solidFill>
              </a:rPr>
              <a:t>{</a:t>
            </a:r>
          </a:p>
          <a:p>
            <a:pPr>
              <a:lnSpc>
                <a:spcPct val="150000"/>
              </a:lnSpc>
              <a:buFont typeface="Monotype Sorts" pitchFamily="2" charset="2"/>
              <a:buNone/>
            </a:pPr>
            <a:r>
              <a:rPr lang="zh-CN" altLang="en-US" b="1" kern="0" dirty="0">
                <a:solidFill>
                  <a:srgbClr val="0000FF"/>
                </a:solidFill>
              </a:rPr>
              <a:t>  跑</a:t>
            </a:r>
            <a:r>
              <a:rPr lang="en-US" altLang="zh-CN" b="1" kern="0" dirty="0">
                <a:solidFill>
                  <a:srgbClr val="0000FF"/>
                </a:solidFill>
              </a:rPr>
              <a:t>100</a:t>
            </a:r>
            <a:r>
              <a:rPr lang="zh-CN" altLang="en-US" b="1" kern="0" dirty="0">
                <a:solidFill>
                  <a:srgbClr val="0000FF"/>
                </a:solidFill>
              </a:rPr>
              <a:t>米；</a:t>
            </a:r>
          </a:p>
          <a:p>
            <a:pPr>
              <a:lnSpc>
                <a:spcPct val="150000"/>
              </a:lnSpc>
              <a:buFont typeface="Monotype Sorts" pitchFamily="2" charset="2"/>
              <a:buNone/>
            </a:pPr>
            <a:r>
              <a:rPr lang="zh-CN" altLang="en-US" b="1" kern="0" dirty="0">
                <a:solidFill>
                  <a:srgbClr val="0000FF"/>
                </a:solidFill>
              </a:rPr>
              <a:t>  </a:t>
            </a:r>
            <a:endParaRPr lang="en-US" altLang="zh-CN" b="1" kern="0" dirty="0">
              <a:solidFill>
                <a:srgbClr val="0000FF"/>
              </a:solidFill>
            </a:endParaRPr>
          </a:p>
          <a:p>
            <a:pPr>
              <a:lnSpc>
                <a:spcPct val="150000"/>
              </a:lnSpc>
              <a:buFont typeface="Monotype Sorts" pitchFamily="2" charset="2"/>
              <a:buNone/>
            </a:pPr>
            <a:r>
              <a:rPr lang="en-US" altLang="zh-CN" b="1" kern="0" dirty="0">
                <a:solidFill>
                  <a:srgbClr val="0000FF"/>
                </a:solidFill>
              </a:rPr>
              <a:t> </a:t>
            </a:r>
            <a:endParaRPr lang="zh-CN" altLang="en-US" b="1" kern="0" dirty="0">
              <a:solidFill>
                <a:srgbClr val="0000FF"/>
              </a:solidFill>
            </a:endParaRPr>
          </a:p>
          <a:p>
            <a:pPr>
              <a:lnSpc>
                <a:spcPct val="150000"/>
              </a:lnSpc>
              <a:buFont typeface="Monotype Sorts" pitchFamily="2" charset="2"/>
              <a:buNone/>
            </a:pPr>
            <a:r>
              <a:rPr lang="en-US" altLang="zh-CN" sz="2800" b="1" dirty="0"/>
              <a:t>}</a:t>
            </a:r>
            <a:endParaRPr lang="zh-CN" altLang="en-US" sz="2800" b="1" dirty="0"/>
          </a:p>
        </p:txBody>
      </p:sp>
      <p:sp>
        <p:nvSpPr>
          <p:cNvPr id="6" name="TextBox 5"/>
          <p:cNvSpPr txBox="1"/>
          <p:nvPr/>
        </p:nvSpPr>
        <p:spPr>
          <a:xfrm>
            <a:off x="733721" y="4869161"/>
            <a:ext cx="1741182" cy="461665"/>
          </a:xfrm>
          <a:prstGeom prst="rect">
            <a:avLst/>
          </a:prstGeom>
          <a:solidFill>
            <a:srgbClr val="66FFFF"/>
          </a:solidFill>
        </p:spPr>
        <p:txBody>
          <a:bodyPr wrap="none" rtlCol="0">
            <a:spAutoFit/>
          </a:bodyPr>
          <a:lstStyle/>
          <a:p>
            <a:r>
              <a:rPr lang="en-US" altLang="zh-CN" b="1" kern="0" dirty="0">
                <a:solidFill>
                  <a:srgbClr val="0000FF"/>
                </a:solidFill>
              </a:rPr>
              <a:t>signal(S12);</a:t>
            </a:r>
            <a:endParaRPr lang="zh-CN" altLang="en-US" dirty="0"/>
          </a:p>
        </p:txBody>
      </p:sp>
      <p:sp>
        <p:nvSpPr>
          <p:cNvPr id="11" name="TextBox 10"/>
          <p:cNvSpPr txBox="1"/>
          <p:nvPr/>
        </p:nvSpPr>
        <p:spPr>
          <a:xfrm>
            <a:off x="3588130" y="4317486"/>
            <a:ext cx="1742785" cy="461665"/>
          </a:xfrm>
          <a:prstGeom prst="rect">
            <a:avLst/>
          </a:prstGeom>
          <a:solidFill>
            <a:srgbClr val="FFFF66"/>
          </a:solidFill>
        </p:spPr>
        <p:txBody>
          <a:bodyPr wrap="none" rtlCol="0">
            <a:spAutoFit/>
          </a:bodyPr>
          <a:lstStyle/>
          <a:p>
            <a:r>
              <a:rPr lang="en-US" altLang="zh-CN" b="1" kern="0" dirty="0">
                <a:solidFill>
                  <a:srgbClr val="0000FF"/>
                </a:solidFill>
              </a:rPr>
              <a:t>wait(S12)</a:t>
            </a:r>
            <a:r>
              <a:rPr lang="zh-CN" altLang="en-US" b="1" kern="0" dirty="0">
                <a:solidFill>
                  <a:srgbClr val="0000FF"/>
                </a:solidFill>
              </a:rPr>
              <a:t>；</a:t>
            </a:r>
            <a:endParaRPr lang="zh-CN" altLang="en-US" dirty="0"/>
          </a:p>
        </p:txBody>
      </p:sp>
      <p:sp>
        <p:nvSpPr>
          <p:cNvPr id="12" name="TextBox 11"/>
          <p:cNvSpPr txBox="1"/>
          <p:nvPr/>
        </p:nvSpPr>
        <p:spPr>
          <a:xfrm>
            <a:off x="3569719" y="5319211"/>
            <a:ext cx="1741182" cy="461665"/>
          </a:xfrm>
          <a:prstGeom prst="rect">
            <a:avLst/>
          </a:prstGeom>
          <a:solidFill>
            <a:srgbClr val="66FFFF"/>
          </a:solidFill>
        </p:spPr>
        <p:txBody>
          <a:bodyPr wrap="none" rtlCol="0">
            <a:spAutoFit/>
          </a:bodyPr>
          <a:lstStyle/>
          <a:p>
            <a:r>
              <a:rPr lang="en-US" altLang="zh-CN" b="1" kern="0" dirty="0">
                <a:solidFill>
                  <a:srgbClr val="0000FF"/>
                </a:solidFill>
              </a:rPr>
              <a:t>signal(S23);</a:t>
            </a:r>
            <a:endParaRPr lang="zh-CN" altLang="en-US" dirty="0"/>
          </a:p>
        </p:txBody>
      </p:sp>
      <p:sp>
        <p:nvSpPr>
          <p:cNvPr id="13" name="TextBox 12"/>
          <p:cNvSpPr txBox="1"/>
          <p:nvPr/>
        </p:nvSpPr>
        <p:spPr>
          <a:xfrm>
            <a:off x="6648470" y="4329101"/>
            <a:ext cx="1742785" cy="461665"/>
          </a:xfrm>
          <a:prstGeom prst="rect">
            <a:avLst/>
          </a:prstGeom>
          <a:solidFill>
            <a:srgbClr val="FFFF66"/>
          </a:solidFill>
        </p:spPr>
        <p:txBody>
          <a:bodyPr wrap="none" rtlCol="0">
            <a:spAutoFit/>
          </a:bodyPr>
          <a:lstStyle/>
          <a:p>
            <a:r>
              <a:rPr lang="en-US" altLang="zh-CN" b="1" kern="0" dirty="0">
                <a:solidFill>
                  <a:srgbClr val="0000FF"/>
                </a:solidFill>
              </a:rPr>
              <a:t>wait(S23)</a:t>
            </a:r>
            <a:r>
              <a:rPr lang="zh-CN" altLang="en-US" b="1" kern="0" dirty="0">
                <a:solidFill>
                  <a:srgbClr val="0000FF"/>
                </a:solidFill>
              </a:rPr>
              <a:t>；</a:t>
            </a:r>
            <a:endParaRPr lang="zh-CN" altLang="en-US" dirty="0"/>
          </a:p>
        </p:txBody>
      </p:sp>
      <p:sp>
        <p:nvSpPr>
          <p:cNvPr id="14" name="TextBox 13"/>
          <p:cNvSpPr txBox="1"/>
          <p:nvPr/>
        </p:nvSpPr>
        <p:spPr>
          <a:xfrm>
            <a:off x="6650072" y="5319211"/>
            <a:ext cx="1741182" cy="461665"/>
          </a:xfrm>
          <a:prstGeom prst="rect">
            <a:avLst/>
          </a:prstGeom>
          <a:solidFill>
            <a:srgbClr val="66FFFF"/>
          </a:solidFill>
        </p:spPr>
        <p:txBody>
          <a:bodyPr wrap="none" rtlCol="0">
            <a:spAutoFit/>
          </a:bodyPr>
          <a:lstStyle/>
          <a:p>
            <a:r>
              <a:rPr lang="en-US" altLang="zh-CN" b="1" kern="0" dirty="0">
                <a:solidFill>
                  <a:srgbClr val="0000FF"/>
                </a:solidFill>
              </a:rPr>
              <a:t>signal(S34);</a:t>
            </a:r>
            <a:endParaRPr lang="zh-CN" altLang="en-US" dirty="0"/>
          </a:p>
        </p:txBody>
      </p:sp>
      <p:sp>
        <p:nvSpPr>
          <p:cNvPr id="15" name="TextBox 14"/>
          <p:cNvSpPr txBox="1"/>
          <p:nvPr/>
        </p:nvSpPr>
        <p:spPr>
          <a:xfrm>
            <a:off x="9753815" y="4329101"/>
            <a:ext cx="1742785" cy="461665"/>
          </a:xfrm>
          <a:prstGeom prst="rect">
            <a:avLst/>
          </a:prstGeom>
          <a:solidFill>
            <a:srgbClr val="FFFF66"/>
          </a:solidFill>
        </p:spPr>
        <p:txBody>
          <a:bodyPr wrap="none" rtlCol="0">
            <a:spAutoFit/>
          </a:bodyPr>
          <a:lstStyle/>
          <a:p>
            <a:r>
              <a:rPr lang="en-US" altLang="zh-CN" b="1" kern="0" dirty="0">
                <a:solidFill>
                  <a:srgbClr val="0000FF"/>
                </a:solidFill>
              </a:rPr>
              <a:t>wait(S34)</a:t>
            </a:r>
            <a:r>
              <a:rPr lang="zh-CN" altLang="en-US" b="1" kern="0" dirty="0">
                <a:solidFill>
                  <a:srgbClr val="0000FF"/>
                </a:solidFill>
              </a:rPr>
              <a:t>；</a:t>
            </a:r>
            <a:endParaRPr lang="zh-CN" altLang="en-US" dirty="0"/>
          </a:p>
        </p:txBody>
      </p:sp>
    </p:spTree>
    <p:extLst>
      <p:ext uri="{BB962C8B-B14F-4D97-AF65-F5344CB8AC3E}">
        <p14:creationId xmlns:p14="http://schemas.microsoft.com/office/powerpoint/2010/main" val="103729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p:bldP spid="10" grpId="0"/>
      <p:bldP spid="6" grpId="0" animBg="1"/>
      <p:bldP spid="11" grpId="0" animBg="1"/>
      <p:bldP spid="12" grpId="0" animBg="1"/>
      <p:bldP spid="13" grpId="0" animBg="1"/>
      <p:bldP spid="14"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2</a:t>
            </a:r>
            <a:endParaRPr lang="zh-CN" altLang="en-US" dirty="0"/>
          </a:p>
        </p:txBody>
      </p:sp>
      <p:sp>
        <p:nvSpPr>
          <p:cNvPr id="308227" name="Rectangle 3"/>
          <p:cNvSpPr>
            <a:spLocks noGrp="1" noChangeArrowheads="1"/>
          </p:cNvSpPr>
          <p:nvPr>
            <p:ph idx="1"/>
          </p:nvPr>
        </p:nvSpPr>
        <p:spPr/>
        <p:txBody>
          <a:bodyPr>
            <a:normAutofit/>
          </a:bodyPr>
          <a:lstStyle/>
          <a:p>
            <a:pPr>
              <a:spcBef>
                <a:spcPts val="600"/>
              </a:spcBef>
            </a:pPr>
            <a:r>
              <a:rPr lang="zh-CN" altLang="en-US" sz="2400" dirty="0"/>
              <a:t>考虑下面各图中的</a:t>
            </a:r>
            <a:r>
              <a:rPr lang="en-US" altLang="zh-CN" sz="2400" dirty="0"/>
              <a:t>3</a:t>
            </a:r>
            <a:r>
              <a:rPr lang="zh-CN" altLang="en-US" sz="2400" dirty="0"/>
              <a:t>个进程 </a:t>
            </a:r>
            <a:r>
              <a:rPr lang="en-US" altLang="zh-CN" sz="2400" dirty="0"/>
              <a:t>P1, P2, </a:t>
            </a:r>
            <a:r>
              <a:rPr lang="zh-CN" altLang="en-US" sz="2400" dirty="0"/>
              <a:t>和 </a:t>
            </a:r>
            <a:r>
              <a:rPr lang="en-US" altLang="zh-CN" sz="2400" dirty="0"/>
              <a:t>P3.      </a:t>
            </a:r>
          </a:p>
          <a:p>
            <a:pPr marL="914400" lvl="1" indent="-457200">
              <a:spcBef>
                <a:spcPts val="600"/>
              </a:spcBef>
              <a:buNone/>
            </a:pPr>
            <a:endParaRPr lang="en-US" altLang="zh-CN" dirty="0"/>
          </a:p>
          <a:p>
            <a:pPr marL="914400" lvl="1" indent="-457200">
              <a:spcBef>
                <a:spcPts val="600"/>
              </a:spcBef>
              <a:buNone/>
            </a:pPr>
            <a:endParaRPr lang="en-US" altLang="zh-CN" dirty="0"/>
          </a:p>
          <a:p>
            <a:pPr marL="914400" lvl="1" indent="-457200">
              <a:spcBef>
                <a:spcPts val="600"/>
              </a:spcBef>
              <a:buNone/>
            </a:pPr>
            <a:endParaRPr lang="en-US" altLang="zh-CN" dirty="0"/>
          </a:p>
          <a:p>
            <a:pPr marL="914400" lvl="1" indent="-457200">
              <a:spcBef>
                <a:spcPts val="600"/>
              </a:spcBef>
              <a:buNone/>
            </a:pPr>
            <a:endParaRPr lang="en-US" altLang="zh-CN" dirty="0"/>
          </a:p>
          <a:p>
            <a:pPr marL="914400" lvl="1" indent="-457200">
              <a:spcBef>
                <a:spcPts val="600"/>
              </a:spcBef>
              <a:buNone/>
            </a:pPr>
            <a:endParaRPr lang="en-US" altLang="zh-CN" dirty="0"/>
          </a:p>
          <a:p>
            <a:pPr marL="514350" indent="-457200">
              <a:spcBef>
                <a:spcPts val="600"/>
              </a:spcBef>
            </a:pPr>
            <a:r>
              <a:rPr lang="zh-CN" altLang="en-US" sz="2400" dirty="0"/>
              <a:t>试定义信号量，通过对这些信号量的</a:t>
            </a:r>
            <a:r>
              <a:rPr lang="en-US" altLang="zh-CN" sz="2400" dirty="0"/>
              <a:t>wait/signal</a:t>
            </a:r>
            <a:r>
              <a:rPr lang="zh-CN" altLang="en-US" sz="2400" dirty="0"/>
              <a:t>操作实现进程 </a:t>
            </a:r>
            <a:r>
              <a:rPr lang="en-US" altLang="zh-CN" sz="2400" dirty="0"/>
              <a:t>P1</a:t>
            </a:r>
            <a:r>
              <a:rPr lang="zh-CN" altLang="en-US" sz="2400" dirty="0"/>
              <a:t>，</a:t>
            </a:r>
            <a:r>
              <a:rPr lang="en-US" altLang="zh-CN" sz="2400" dirty="0"/>
              <a:t>P2</a:t>
            </a:r>
            <a:r>
              <a:rPr lang="zh-CN" altLang="en-US" sz="2400" dirty="0"/>
              <a:t>和</a:t>
            </a:r>
            <a:r>
              <a:rPr lang="en-US" altLang="zh-CN" sz="2400" dirty="0"/>
              <a:t>P3 </a:t>
            </a:r>
            <a:r>
              <a:rPr lang="zh-CN" altLang="en-US" sz="2400" dirty="0"/>
              <a:t>的同步，假设</a:t>
            </a:r>
            <a:r>
              <a:rPr lang="en-US" altLang="zh-CN" sz="2400" dirty="0"/>
              <a:t>P1</a:t>
            </a:r>
            <a:r>
              <a:rPr lang="zh-CN" altLang="en-US" sz="2400" dirty="0"/>
              <a:t>、</a:t>
            </a:r>
            <a:r>
              <a:rPr lang="en-US" altLang="zh-CN" sz="2400" dirty="0"/>
              <a:t>P2</a:t>
            </a:r>
            <a:r>
              <a:rPr lang="zh-CN" altLang="en-US" sz="2400" dirty="0"/>
              <a:t>和</a:t>
            </a:r>
            <a:r>
              <a:rPr lang="en-US" altLang="zh-CN" sz="2400" dirty="0"/>
              <a:t>P3</a:t>
            </a:r>
            <a:r>
              <a:rPr lang="zh-CN" altLang="en-US" sz="2400" dirty="0"/>
              <a:t>各自的动作如下：</a:t>
            </a:r>
            <a:endParaRPr lang="en-US" altLang="zh-CN" sz="2400" dirty="0"/>
          </a:p>
          <a:p>
            <a:pPr marL="838200" lvl="1" indent="-381000">
              <a:spcBef>
                <a:spcPts val="600"/>
              </a:spcBef>
              <a:buNone/>
            </a:pPr>
            <a:r>
              <a:rPr lang="en-US" altLang="zh-CN" dirty="0"/>
              <a:t>  P1:  while(1){                      P2:  while(1){                      P3:  while(1){</a:t>
            </a:r>
          </a:p>
          <a:p>
            <a:pPr marL="838200" lvl="1" indent="-381000">
              <a:spcBef>
                <a:spcPts val="600"/>
              </a:spcBef>
              <a:buNone/>
            </a:pPr>
            <a:r>
              <a:rPr lang="en-US" altLang="zh-CN" dirty="0"/>
              <a:t>             S1;                                        S3;                                        S5;</a:t>
            </a:r>
          </a:p>
          <a:p>
            <a:pPr marL="838200" lvl="1" indent="-381000">
              <a:spcBef>
                <a:spcPts val="600"/>
              </a:spcBef>
              <a:buNone/>
            </a:pPr>
            <a:r>
              <a:rPr lang="en-US" altLang="zh-CN" dirty="0"/>
              <a:t>             S2;                                        S4;                                        S6;</a:t>
            </a:r>
          </a:p>
          <a:p>
            <a:pPr marL="838200" lvl="1" indent="-381000">
              <a:spcBef>
                <a:spcPts val="600"/>
              </a:spcBef>
              <a:buNone/>
            </a:pPr>
            <a:r>
              <a:rPr lang="en-US" altLang="zh-CN" dirty="0"/>
              <a:t>           }                                           }                                            }</a:t>
            </a:r>
          </a:p>
          <a:p>
            <a:pPr marL="514350" indent="-457200">
              <a:spcBef>
                <a:spcPts val="600"/>
              </a:spcBef>
              <a:buNone/>
            </a:pPr>
            <a:endParaRPr lang="en-US" altLang="zh-CN" sz="2400" dirty="0"/>
          </a:p>
        </p:txBody>
      </p:sp>
      <p:sp>
        <p:nvSpPr>
          <p:cNvPr id="63" name="灯片编号占位符 3"/>
          <p:cNvSpPr>
            <a:spLocks noGrp="1"/>
          </p:cNvSpPr>
          <p:nvPr>
            <p:ph type="sldNum" sz="quarter" idx="10"/>
          </p:nvPr>
        </p:nvSpPr>
        <p:spPr/>
        <p:txBody>
          <a:bodyPr/>
          <a:lstStyle/>
          <a:p>
            <a:fld id="{A3BB8822-C12D-4780-B3E9-2C171B107470}" type="slidenum">
              <a:rPr lang="en-US" altLang="zh-CN"/>
              <a:pPr/>
              <a:t>47</a:t>
            </a:fld>
            <a:endParaRPr lang="en-US" altLang="zh-CN"/>
          </a:p>
        </p:txBody>
      </p:sp>
      <p:pic>
        <p:nvPicPr>
          <p:cNvPr id="285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647" y="2101431"/>
            <a:ext cx="5270319" cy="57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5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1992" y="2101431"/>
            <a:ext cx="3293624"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57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3618" y="1164471"/>
            <a:ext cx="3331735"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0283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3935761" y="683695"/>
            <a:ext cx="6525725" cy="27003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 name="标题 6"/>
          <p:cNvSpPr>
            <a:spLocks noGrp="1"/>
          </p:cNvSpPr>
          <p:nvPr>
            <p:ph type="title"/>
          </p:nvPr>
        </p:nvSpPr>
        <p:spPr>
          <a:solidFill>
            <a:srgbClr val="002060"/>
          </a:solidFill>
        </p:spPr>
        <p:txBody>
          <a:bodyPr/>
          <a:lstStyle/>
          <a:p>
            <a:r>
              <a:rPr lang="en-US" altLang="zh-CN" dirty="0"/>
              <a:t>Answer</a:t>
            </a:r>
            <a:r>
              <a:rPr lang="zh-CN" altLang="en-US" dirty="0"/>
              <a:t>：</a:t>
            </a:r>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48</a:t>
            </a:fld>
            <a:endParaRPr lang="en-US" altLang="zh-CN"/>
          </a:p>
        </p:txBody>
      </p:sp>
      <p:sp>
        <p:nvSpPr>
          <p:cNvPr id="5" name="TextBox 4"/>
          <p:cNvSpPr txBox="1"/>
          <p:nvPr/>
        </p:nvSpPr>
        <p:spPr>
          <a:xfrm>
            <a:off x="720000" y="3240000"/>
            <a:ext cx="2912977" cy="2677656"/>
          </a:xfrm>
          <a:prstGeom prst="rect">
            <a:avLst/>
          </a:prstGeom>
          <a:noFill/>
        </p:spPr>
        <p:txBody>
          <a:bodyPr wrap="none" rtlCol="0">
            <a:spAutoFit/>
          </a:bodyPr>
          <a:lstStyle/>
          <a:p>
            <a:pPr marL="838200" lvl="1" indent="-381000"/>
            <a:r>
              <a:rPr lang="en-US" altLang="zh-CN" sz="2800" b="1" dirty="0"/>
              <a:t> P1:</a:t>
            </a:r>
          </a:p>
          <a:p>
            <a:pPr marL="838200" lvl="1" indent="-381000"/>
            <a:r>
              <a:rPr lang="en-US" altLang="zh-CN" sz="2800" b="1" dirty="0"/>
              <a:t> while(1){</a:t>
            </a:r>
          </a:p>
          <a:p>
            <a:pPr marL="838200" lvl="1" indent="-381000"/>
            <a:r>
              <a:rPr lang="en-US" altLang="zh-CN" sz="2800" b="1" dirty="0"/>
              <a:t>     S1;</a:t>
            </a:r>
          </a:p>
          <a:p>
            <a:pPr marL="838200" lvl="1" indent="-381000"/>
            <a:r>
              <a:rPr lang="en-US" altLang="zh-CN" sz="2800" b="1" dirty="0"/>
              <a:t>     S2;</a:t>
            </a:r>
          </a:p>
          <a:p>
            <a:pPr marL="838200" lvl="1" indent="-381000"/>
            <a:r>
              <a:rPr lang="en-US" altLang="zh-CN" sz="2800" b="1" dirty="0"/>
              <a:t>     </a:t>
            </a:r>
            <a:r>
              <a:rPr lang="en-US" altLang="zh-CN" sz="2800" b="1" dirty="0">
                <a:solidFill>
                  <a:srgbClr val="FF0000"/>
                </a:solidFill>
              </a:rPr>
              <a:t>signal(S12);</a:t>
            </a:r>
          </a:p>
          <a:p>
            <a:pPr marL="838200" lvl="1" indent="-381000"/>
            <a:r>
              <a:rPr lang="en-US" altLang="zh-CN" sz="2800" b="1" dirty="0"/>
              <a:t>  }</a:t>
            </a:r>
            <a:endParaRPr lang="zh-CN" altLang="en-US" sz="2800" b="1"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133745"/>
            <a:ext cx="7785865" cy="85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60485" y="2123855"/>
            <a:ext cx="4371646" cy="523220"/>
          </a:xfrm>
          <a:prstGeom prst="rect">
            <a:avLst/>
          </a:prstGeom>
          <a:noFill/>
        </p:spPr>
        <p:txBody>
          <a:bodyPr wrap="none" rtlCol="0">
            <a:spAutoFit/>
          </a:bodyPr>
          <a:lstStyle/>
          <a:p>
            <a:pPr marL="381000" indent="-381000"/>
            <a:r>
              <a:rPr lang="en-US" altLang="zh-CN" sz="2800" b="1" dirty="0"/>
              <a:t>Semaphore:  </a:t>
            </a:r>
            <a:r>
              <a:rPr lang="en-US" altLang="zh-CN" sz="2800" b="1" dirty="0">
                <a:solidFill>
                  <a:srgbClr val="FF0000"/>
                </a:solidFill>
              </a:rPr>
              <a:t>S12=0</a:t>
            </a:r>
            <a:r>
              <a:rPr lang="en-US" altLang="zh-CN" sz="2800" b="1" dirty="0"/>
              <a:t>,  </a:t>
            </a:r>
            <a:r>
              <a:rPr lang="en-US" altLang="zh-CN" sz="2800" b="1" dirty="0">
                <a:solidFill>
                  <a:srgbClr val="0000FF"/>
                </a:solidFill>
              </a:rPr>
              <a:t>S23=0</a:t>
            </a:r>
            <a:endParaRPr lang="zh-CN" altLang="en-US" sz="2800" b="1" dirty="0">
              <a:solidFill>
                <a:srgbClr val="0000FF"/>
              </a:solidFill>
            </a:endParaRPr>
          </a:p>
        </p:txBody>
      </p:sp>
      <p:sp>
        <p:nvSpPr>
          <p:cNvPr id="9" name="TextBox 8"/>
          <p:cNvSpPr txBox="1"/>
          <p:nvPr/>
        </p:nvSpPr>
        <p:spPr>
          <a:xfrm>
            <a:off x="4680000" y="3240001"/>
            <a:ext cx="2912977" cy="3108543"/>
          </a:xfrm>
          <a:prstGeom prst="rect">
            <a:avLst/>
          </a:prstGeom>
          <a:noFill/>
        </p:spPr>
        <p:txBody>
          <a:bodyPr wrap="none" rtlCol="0">
            <a:spAutoFit/>
          </a:bodyPr>
          <a:lstStyle/>
          <a:p>
            <a:pPr marL="838200" lvl="1" indent="-381000"/>
            <a:r>
              <a:rPr lang="en-US" altLang="zh-CN" sz="2800" b="1" dirty="0"/>
              <a:t> P2:</a:t>
            </a:r>
          </a:p>
          <a:p>
            <a:pPr marL="838200" lvl="1" indent="-381000"/>
            <a:r>
              <a:rPr lang="en-US" altLang="zh-CN" sz="2800" b="1" dirty="0"/>
              <a:t> while(1){</a:t>
            </a:r>
          </a:p>
          <a:p>
            <a:pPr marL="838200" lvl="1" indent="-381000"/>
            <a:r>
              <a:rPr lang="en-US" altLang="zh-CN" sz="2800" b="1" dirty="0"/>
              <a:t>     </a:t>
            </a:r>
            <a:r>
              <a:rPr lang="en-US" altLang="zh-CN" sz="2800" b="1" dirty="0">
                <a:solidFill>
                  <a:srgbClr val="FF0000"/>
                </a:solidFill>
              </a:rPr>
              <a:t>wait(S12);</a:t>
            </a:r>
          </a:p>
          <a:p>
            <a:pPr marL="838200" lvl="1" indent="-381000"/>
            <a:r>
              <a:rPr lang="en-US" altLang="zh-CN" sz="2800" b="1" dirty="0"/>
              <a:t>     S3;</a:t>
            </a:r>
          </a:p>
          <a:p>
            <a:pPr marL="838200" lvl="1" indent="-381000"/>
            <a:r>
              <a:rPr lang="en-US" altLang="zh-CN" sz="2800" b="1" dirty="0"/>
              <a:t>     S4;</a:t>
            </a:r>
          </a:p>
          <a:p>
            <a:pPr marL="838200" lvl="1" indent="-381000"/>
            <a:r>
              <a:rPr lang="en-US" altLang="zh-CN" sz="2800" b="1" dirty="0"/>
              <a:t>     </a:t>
            </a:r>
            <a:r>
              <a:rPr lang="en-US" altLang="zh-CN" sz="2800" b="1" dirty="0">
                <a:solidFill>
                  <a:srgbClr val="0000FF"/>
                </a:solidFill>
              </a:rPr>
              <a:t>signal(S23);</a:t>
            </a:r>
          </a:p>
          <a:p>
            <a:pPr marL="838200" lvl="1" indent="-381000"/>
            <a:r>
              <a:rPr lang="en-US" altLang="zh-CN" sz="2800" b="1" dirty="0"/>
              <a:t>  }</a:t>
            </a:r>
            <a:endParaRPr lang="zh-CN" altLang="en-US" sz="2800" b="1" dirty="0"/>
          </a:p>
        </p:txBody>
      </p:sp>
      <p:sp>
        <p:nvSpPr>
          <p:cNvPr id="10" name="TextBox 9"/>
          <p:cNvSpPr txBox="1"/>
          <p:nvPr/>
        </p:nvSpPr>
        <p:spPr>
          <a:xfrm>
            <a:off x="8640000" y="3240000"/>
            <a:ext cx="2674130" cy="2677656"/>
          </a:xfrm>
          <a:prstGeom prst="rect">
            <a:avLst/>
          </a:prstGeom>
          <a:noFill/>
        </p:spPr>
        <p:txBody>
          <a:bodyPr wrap="none" rtlCol="0">
            <a:spAutoFit/>
          </a:bodyPr>
          <a:lstStyle/>
          <a:p>
            <a:pPr marL="838200" lvl="1" indent="-381000"/>
            <a:r>
              <a:rPr lang="en-US" altLang="zh-CN" sz="2800" b="1" dirty="0"/>
              <a:t> P3:</a:t>
            </a:r>
          </a:p>
          <a:p>
            <a:pPr marL="838200" lvl="1" indent="-381000"/>
            <a:r>
              <a:rPr lang="en-US" altLang="zh-CN" sz="2800" b="1" dirty="0"/>
              <a:t> while(1){</a:t>
            </a:r>
          </a:p>
          <a:p>
            <a:pPr marL="838200" lvl="1" indent="-381000"/>
            <a:r>
              <a:rPr lang="en-US" altLang="zh-CN" sz="2800" b="1" dirty="0"/>
              <a:t>     </a:t>
            </a:r>
            <a:r>
              <a:rPr lang="en-US" altLang="zh-CN" sz="2800" b="1" dirty="0">
                <a:solidFill>
                  <a:srgbClr val="0000FF"/>
                </a:solidFill>
              </a:rPr>
              <a:t>wait(S23);</a:t>
            </a:r>
          </a:p>
          <a:p>
            <a:pPr marL="838200" lvl="1" indent="-381000"/>
            <a:r>
              <a:rPr lang="en-US" altLang="zh-CN" sz="2800" b="1" dirty="0"/>
              <a:t>     S5;</a:t>
            </a:r>
          </a:p>
          <a:p>
            <a:pPr marL="838200" lvl="1" indent="-381000"/>
            <a:r>
              <a:rPr lang="en-US" altLang="zh-CN" sz="2800" b="1" dirty="0"/>
              <a:t>     S6;</a:t>
            </a:r>
          </a:p>
          <a:p>
            <a:pPr marL="838200" lvl="1" indent="-381000"/>
            <a:r>
              <a:rPr lang="en-US" altLang="zh-CN" sz="2800" b="1" dirty="0"/>
              <a:t>  }</a:t>
            </a:r>
            <a:endParaRPr lang="zh-CN" altLang="en-US" sz="2800" b="1" dirty="0"/>
          </a:p>
        </p:txBody>
      </p:sp>
    </p:spTree>
    <p:extLst>
      <p:ext uri="{BB962C8B-B14F-4D97-AF65-F5344CB8AC3E}">
        <p14:creationId xmlns:p14="http://schemas.microsoft.com/office/powerpoint/2010/main" val="768447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3935761" y="683695"/>
            <a:ext cx="6525725" cy="27003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标题 2"/>
          <p:cNvSpPr>
            <a:spLocks noGrp="1"/>
          </p:cNvSpPr>
          <p:nvPr>
            <p:ph type="title"/>
          </p:nvPr>
        </p:nvSpPr>
        <p:spPr>
          <a:solidFill>
            <a:srgbClr val="002060"/>
          </a:solidFill>
        </p:spPr>
        <p:txBody>
          <a:bodyPr/>
          <a:lstStyle/>
          <a:p>
            <a:r>
              <a:rPr lang="en-US" altLang="zh-CN" dirty="0"/>
              <a:t>Answer</a:t>
            </a:r>
            <a:r>
              <a:rPr lang="zh-CN" altLang="en-US" dirty="0"/>
              <a:t>：</a:t>
            </a:r>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49</a:t>
            </a:fld>
            <a:endParaRPr lang="en-US" altLang="zh-CN"/>
          </a:p>
        </p:txBody>
      </p:sp>
      <p:sp>
        <p:nvSpPr>
          <p:cNvPr id="5" name="TextBox 4"/>
          <p:cNvSpPr txBox="1"/>
          <p:nvPr/>
        </p:nvSpPr>
        <p:spPr>
          <a:xfrm>
            <a:off x="720000" y="3240000"/>
            <a:ext cx="2912977" cy="2677656"/>
          </a:xfrm>
          <a:prstGeom prst="rect">
            <a:avLst/>
          </a:prstGeom>
          <a:noFill/>
        </p:spPr>
        <p:txBody>
          <a:bodyPr wrap="none" rtlCol="0">
            <a:spAutoFit/>
          </a:bodyPr>
          <a:lstStyle/>
          <a:p>
            <a:pPr marL="838200" lvl="1" indent="-381000"/>
            <a:r>
              <a:rPr lang="en-US" altLang="zh-CN" sz="2800" b="1" dirty="0"/>
              <a:t> P1:</a:t>
            </a:r>
          </a:p>
          <a:p>
            <a:pPr marL="838200" lvl="1" indent="-381000"/>
            <a:r>
              <a:rPr lang="en-US" altLang="zh-CN" sz="2800" b="1" dirty="0"/>
              <a:t> while(1){</a:t>
            </a:r>
          </a:p>
          <a:p>
            <a:pPr marL="838200" lvl="1" indent="-381000"/>
            <a:r>
              <a:rPr lang="en-US" altLang="zh-CN" sz="2800" b="1" dirty="0"/>
              <a:t>     S1;</a:t>
            </a:r>
          </a:p>
          <a:p>
            <a:pPr marL="838200" lvl="1" indent="-381000"/>
            <a:r>
              <a:rPr lang="en-US" altLang="zh-CN" sz="2800" b="1" dirty="0"/>
              <a:t>     S2;</a:t>
            </a:r>
          </a:p>
          <a:p>
            <a:pPr marL="838200" lvl="1" indent="-381000"/>
            <a:r>
              <a:rPr lang="en-US" altLang="zh-CN" sz="2800" b="1" dirty="0"/>
              <a:t>     </a:t>
            </a:r>
            <a:r>
              <a:rPr lang="en-US" altLang="zh-CN" sz="2800" b="1" dirty="0">
                <a:solidFill>
                  <a:srgbClr val="0000FF"/>
                </a:solidFill>
              </a:rPr>
              <a:t>signal(S13);</a:t>
            </a:r>
          </a:p>
          <a:p>
            <a:pPr marL="838200" lvl="1" indent="-381000"/>
            <a:r>
              <a:rPr lang="en-US" altLang="zh-CN" sz="2800" b="1" dirty="0"/>
              <a:t>  }</a:t>
            </a:r>
            <a:endParaRPr lang="zh-CN" altLang="en-US" sz="2800" b="1" dirty="0"/>
          </a:p>
        </p:txBody>
      </p:sp>
      <p:sp>
        <p:nvSpPr>
          <p:cNvPr id="8" name="TextBox 7"/>
          <p:cNvSpPr txBox="1"/>
          <p:nvPr/>
        </p:nvSpPr>
        <p:spPr>
          <a:xfrm>
            <a:off x="4320000" y="1440000"/>
            <a:ext cx="4371646" cy="523220"/>
          </a:xfrm>
          <a:prstGeom prst="rect">
            <a:avLst/>
          </a:prstGeom>
          <a:noFill/>
        </p:spPr>
        <p:txBody>
          <a:bodyPr wrap="none" rtlCol="0">
            <a:spAutoFit/>
          </a:bodyPr>
          <a:lstStyle/>
          <a:p>
            <a:pPr marL="381000" indent="-381000"/>
            <a:r>
              <a:rPr lang="en-US" altLang="zh-CN" sz="2800" b="1" dirty="0"/>
              <a:t>Semaphore:  </a:t>
            </a:r>
            <a:r>
              <a:rPr lang="en-US" altLang="zh-CN" sz="2800" b="1" dirty="0">
                <a:solidFill>
                  <a:srgbClr val="0000FF"/>
                </a:solidFill>
              </a:rPr>
              <a:t>S13=0</a:t>
            </a:r>
            <a:r>
              <a:rPr lang="en-US" altLang="zh-CN" sz="2800" b="1" dirty="0"/>
              <a:t>,  </a:t>
            </a:r>
            <a:r>
              <a:rPr lang="en-US" altLang="zh-CN" sz="2800" b="1" dirty="0">
                <a:solidFill>
                  <a:srgbClr val="FF0000"/>
                </a:solidFill>
              </a:rPr>
              <a:t>S23=0</a:t>
            </a:r>
            <a:endParaRPr lang="zh-CN" altLang="en-US" sz="2800" b="1" dirty="0">
              <a:solidFill>
                <a:srgbClr val="FF0000"/>
              </a:solidFill>
            </a:endParaRPr>
          </a:p>
        </p:txBody>
      </p:sp>
      <p:sp>
        <p:nvSpPr>
          <p:cNvPr id="9" name="TextBox 8"/>
          <p:cNvSpPr txBox="1"/>
          <p:nvPr/>
        </p:nvSpPr>
        <p:spPr>
          <a:xfrm>
            <a:off x="4680000" y="3240000"/>
            <a:ext cx="2912977" cy="2677656"/>
          </a:xfrm>
          <a:prstGeom prst="rect">
            <a:avLst/>
          </a:prstGeom>
          <a:noFill/>
        </p:spPr>
        <p:txBody>
          <a:bodyPr wrap="none" rtlCol="0">
            <a:spAutoFit/>
          </a:bodyPr>
          <a:lstStyle/>
          <a:p>
            <a:pPr marL="838200" lvl="1" indent="-381000"/>
            <a:r>
              <a:rPr lang="en-US" altLang="zh-CN" sz="2800" b="1" dirty="0"/>
              <a:t> P2:</a:t>
            </a:r>
          </a:p>
          <a:p>
            <a:pPr marL="838200" lvl="1" indent="-381000"/>
            <a:r>
              <a:rPr lang="en-US" altLang="zh-CN" sz="2800" b="1" dirty="0"/>
              <a:t> while(1){</a:t>
            </a:r>
          </a:p>
          <a:p>
            <a:pPr marL="838200" lvl="1" indent="-381000"/>
            <a:r>
              <a:rPr lang="en-US" altLang="zh-CN" sz="2800" b="1" dirty="0"/>
              <a:t>     S3;</a:t>
            </a:r>
          </a:p>
          <a:p>
            <a:pPr marL="838200" lvl="1" indent="-381000"/>
            <a:r>
              <a:rPr lang="en-US" altLang="zh-CN" sz="2800" b="1" dirty="0"/>
              <a:t>     S4;</a:t>
            </a:r>
          </a:p>
          <a:p>
            <a:pPr marL="838200" lvl="1" indent="-381000"/>
            <a:r>
              <a:rPr lang="en-US" altLang="zh-CN" sz="2800" b="1" dirty="0">
                <a:solidFill>
                  <a:srgbClr val="FF0000"/>
                </a:solidFill>
              </a:rPr>
              <a:t>     signal(S23);</a:t>
            </a:r>
          </a:p>
          <a:p>
            <a:pPr marL="838200" lvl="1" indent="-381000"/>
            <a:r>
              <a:rPr lang="en-US" altLang="zh-CN" sz="2800" b="1" dirty="0"/>
              <a:t>  }</a:t>
            </a:r>
            <a:endParaRPr lang="zh-CN" altLang="en-US" sz="2800" b="1" dirty="0"/>
          </a:p>
        </p:txBody>
      </p:sp>
      <p:sp>
        <p:nvSpPr>
          <p:cNvPr id="10" name="TextBox 9"/>
          <p:cNvSpPr txBox="1"/>
          <p:nvPr/>
        </p:nvSpPr>
        <p:spPr>
          <a:xfrm>
            <a:off x="8640000" y="3240001"/>
            <a:ext cx="2674130" cy="3108543"/>
          </a:xfrm>
          <a:prstGeom prst="rect">
            <a:avLst/>
          </a:prstGeom>
          <a:noFill/>
        </p:spPr>
        <p:txBody>
          <a:bodyPr wrap="none" rtlCol="0">
            <a:spAutoFit/>
          </a:bodyPr>
          <a:lstStyle/>
          <a:p>
            <a:pPr marL="838200" lvl="1" indent="-381000"/>
            <a:r>
              <a:rPr lang="en-US" altLang="zh-CN" sz="2800" b="1" dirty="0"/>
              <a:t> P3:</a:t>
            </a:r>
          </a:p>
          <a:p>
            <a:pPr marL="838200" lvl="1" indent="-381000"/>
            <a:r>
              <a:rPr lang="en-US" altLang="zh-CN" sz="2800" b="1" dirty="0"/>
              <a:t> while(1){</a:t>
            </a:r>
          </a:p>
          <a:p>
            <a:pPr marL="838200" lvl="1" indent="-381000"/>
            <a:r>
              <a:rPr lang="en-US" altLang="zh-CN" sz="2800" b="1" dirty="0"/>
              <a:t>     </a:t>
            </a:r>
            <a:r>
              <a:rPr lang="en-US" altLang="zh-CN" sz="2800" b="1" dirty="0">
                <a:solidFill>
                  <a:srgbClr val="0000FF"/>
                </a:solidFill>
              </a:rPr>
              <a:t>wait(S13);</a:t>
            </a:r>
          </a:p>
          <a:p>
            <a:pPr marL="838200" lvl="1" indent="-381000"/>
            <a:r>
              <a:rPr lang="en-US" altLang="zh-CN" sz="2800" b="1" dirty="0"/>
              <a:t>     </a:t>
            </a:r>
            <a:r>
              <a:rPr lang="en-US" altLang="zh-CN" sz="2800" b="1" dirty="0">
                <a:solidFill>
                  <a:srgbClr val="FF0000"/>
                </a:solidFill>
              </a:rPr>
              <a:t>wait(S23);</a:t>
            </a:r>
          </a:p>
          <a:p>
            <a:pPr marL="838200" lvl="1" indent="-381000"/>
            <a:r>
              <a:rPr lang="en-US" altLang="zh-CN" sz="2800" b="1" dirty="0"/>
              <a:t>     S5;</a:t>
            </a:r>
          </a:p>
          <a:p>
            <a:pPr marL="838200" lvl="1" indent="-381000"/>
            <a:r>
              <a:rPr lang="en-US" altLang="zh-CN" sz="2800" b="1" dirty="0"/>
              <a:t>     S6;</a:t>
            </a:r>
          </a:p>
          <a:p>
            <a:pPr marL="838200" lvl="1" indent="-381000"/>
            <a:r>
              <a:rPr lang="en-US" altLang="zh-CN" sz="2800" b="1" dirty="0"/>
              <a:t>  }</a:t>
            </a:r>
            <a:endParaRPr lang="zh-CN" altLang="en-US" sz="2800" b="1" dirty="0"/>
          </a:p>
        </p:txBody>
      </p:sp>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080000"/>
            <a:ext cx="3293623"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46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ormAutofit/>
          </a:bodyPr>
          <a:lstStyle/>
          <a:p>
            <a:r>
              <a:rPr lang="en-US" altLang="zh-CN" dirty="0"/>
              <a:t>Bounded-Buffer procedure-consumer problem</a:t>
            </a:r>
          </a:p>
        </p:txBody>
      </p:sp>
      <p:sp>
        <p:nvSpPr>
          <p:cNvPr id="182275" name="Rectangle 3"/>
          <p:cNvSpPr>
            <a:spLocks noGrp="1" noChangeArrowheads="1"/>
          </p:cNvSpPr>
          <p:nvPr>
            <p:ph idx="1"/>
          </p:nvPr>
        </p:nvSpPr>
        <p:spPr/>
        <p:txBody>
          <a:bodyPr/>
          <a:lstStyle/>
          <a:p>
            <a:r>
              <a:rPr lang="en-US" altLang="zh-CN" dirty="0"/>
              <a:t>Shared data</a:t>
            </a:r>
            <a:br>
              <a:rPr lang="en-US" altLang="zh-CN" dirty="0"/>
            </a:br>
            <a:endParaRPr lang="en-US" altLang="zh-CN" dirty="0"/>
          </a:p>
          <a:p>
            <a:pPr lvl="1">
              <a:buFontTx/>
              <a:buNone/>
            </a:pPr>
            <a:r>
              <a:rPr lang="en-US" altLang="zh-CN" sz="2800" dirty="0"/>
              <a:t>#define BUFFER_SIZE 10</a:t>
            </a:r>
          </a:p>
          <a:p>
            <a:pPr lvl="1">
              <a:buFontTx/>
              <a:buNone/>
            </a:pPr>
            <a:r>
              <a:rPr lang="en-US" altLang="zh-CN" sz="2800" dirty="0" err="1"/>
              <a:t>typedef</a:t>
            </a:r>
            <a:r>
              <a:rPr lang="en-US" altLang="zh-CN" sz="2800" dirty="0"/>
              <a:t> </a:t>
            </a:r>
            <a:r>
              <a:rPr lang="en-US" altLang="zh-CN" sz="2800" dirty="0" err="1"/>
              <a:t>struct</a:t>
            </a:r>
            <a:r>
              <a:rPr lang="en-US" altLang="zh-CN" sz="2800" dirty="0"/>
              <a:t> {</a:t>
            </a:r>
          </a:p>
          <a:p>
            <a:pPr lvl="1">
              <a:buFontTx/>
              <a:buNone/>
            </a:pPr>
            <a:r>
              <a:rPr lang="en-US" altLang="zh-CN" sz="2800" dirty="0"/>
              <a:t>	</a:t>
            </a:r>
            <a:r>
              <a:rPr lang="en-US" altLang="zh-CN" sz="2800" dirty="0">
                <a:latin typeface="宋体" pitchFamily="2" charset="-122"/>
              </a:rPr>
              <a:t>…</a:t>
            </a:r>
          </a:p>
          <a:p>
            <a:pPr lvl="1">
              <a:buFontTx/>
              <a:buNone/>
            </a:pPr>
            <a:r>
              <a:rPr lang="en-US" altLang="zh-CN" sz="2800" dirty="0"/>
              <a:t>} item;</a:t>
            </a:r>
          </a:p>
          <a:p>
            <a:pPr lvl="1">
              <a:buFontTx/>
              <a:buNone/>
            </a:pPr>
            <a:r>
              <a:rPr lang="en-US" altLang="zh-CN" sz="2800" dirty="0"/>
              <a:t>item buffer[BUFFER_SIZE];</a:t>
            </a:r>
          </a:p>
          <a:p>
            <a:pPr lvl="1">
              <a:buFontTx/>
              <a:buNone/>
            </a:pPr>
            <a:r>
              <a:rPr lang="en-US" altLang="zh-CN" sz="2800" dirty="0" err="1"/>
              <a:t>int</a:t>
            </a:r>
            <a:r>
              <a:rPr lang="en-US" altLang="zh-CN" sz="2800" dirty="0"/>
              <a:t> in = 0;</a:t>
            </a:r>
          </a:p>
          <a:p>
            <a:pPr lvl="1">
              <a:buFontTx/>
              <a:buNone/>
            </a:pPr>
            <a:r>
              <a:rPr lang="en-US" altLang="zh-CN" sz="2800" dirty="0" err="1"/>
              <a:t>int</a:t>
            </a:r>
            <a:r>
              <a:rPr lang="en-US" altLang="zh-CN" sz="2800" dirty="0"/>
              <a:t> out = 0;</a:t>
            </a:r>
          </a:p>
          <a:p>
            <a:pPr lvl="1">
              <a:buFontTx/>
              <a:buNone/>
            </a:pPr>
            <a:r>
              <a:rPr lang="en-US" altLang="zh-CN" sz="2800" dirty="0" err="1"/>
              <a:t>int</a:t>
            </a:r>
            <a:r>
              <a:rPr lang="en-US" altLang="zh-CN" sz="2800" dirty="0"/>
              <a:t> </a:t>
            </a:r>
            <a:r>
              <a:rPr lang="en-US" altLang="zh-CN" sz="2800" dirty="0">
                <a:solidFill>
                  <a:srgbClr val="0000FF"/>
                </a:solidFill>
              </a:rPr>
              <a:t>counter</a:t>
            </a:r>
            <a:r>
              <a:rPr lang="en-US" altLang="zh-CN" sz="2800" dirty="0"/>
              <a:t> = 0;</a:t>
            </a:r>
          </a:p>
          <a:p>
            <a:pPr lvl="3">
              <a:buFontTx/>
              <a:buNone/>
            </a:pPr>
            <a:endParaRPr lang="en-US" altLang="zh-CN" sz="2000" dirty="0"/>
          </a:p>
        </p:txBody>
      </p:sp>
      <p:sp>
        <p:nvSpPr>
          <p:cNvPr id="4" name="灯片编号占位符 3"/>
          <p:cNvSpPr>
            <a:spLocks noGrp="1"/>
          </p:cNvSpPr>
          <p:nvPr>
            <p:ph type="sldNum" sz="quarter" idx="10"/>
          </p:nvPr>
        </p:nvSpPr>
        <p:spPr/>
        <p:txBody>
          <a:bodyPr/>
          <a:lstStyle/>
          <a:p>
            <a:fld id="{28C0FDAD-149E-46E7-B91E-45AAFAE7B17B}" type="slidenum">
              <a:rPr lang="en-US" altLang="zh-CN"/>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3935761" y="683695"/>
            <a:ext cx="6525725" cy="27003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标题 2"/>
          <p:cNvSpPr>
            <a:spLocks noGrp="1"/>
          </p:cNvSpPr>
          <p:nvPr>
            <p:ph type="title"/>
          </p:nvPr>
        </p:nvSpPr>
        <p:spPr>
          <a:solidFill>
            <a:srgbClr val="002060"/>
          </a:solidFill>
        </p:spPr>
        <p:txBody>
          <a:bodyPr/>
          <a:lstStyle/>
          <a:p>
            <a:r>
              <a:rPr lang="en-US" altLang="zh-CN" dirty="0"/>
              <a:t>Answer</a:t>
            </a:r>
            <a:r>
              <a:rPr lang="zh-CN" altLang="en-US" dirty="0"/>
              <a:t>：</a:t>
            </a:r>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50</a:t>
            </a:fld>
            <a:endParaRPr lang="en-US" altLang="zh-CN"/>
          </a:p>
        </p:txBody>
      </p:sp>
      <p:sp>
        <p:nvSpPr>
          <p:cNvPr id="5" name="TextBox 4"/>
          <p:cNvSpPr txBox="1"/>
          <p:nvPr/>
        </p:nvSpPr>
        <p:spPr>
          <a:xfrm>
            <a:off x="720000" y="3240001"/>
            <a:ext cx="2912977" cy="3108543"/>
          </a:xfrm>
          <a:prstGeom prst="rect">
            <a:avLst/>
          </a:prstGeom>
          <a:noFill/>
        </p:spPr>
        <p:txBody>
          <a:bodyPr wrap="none" rtlCol="0">
            <a:spAutoFit/>
          </a:bodyPr>
          <a:lstStyle/>
          <a:p>
            <a:pPr marL="838200" lvl="1" indent="-381000"/>
            <a:r>
              <a:rPr lang="en-US" altLang="zh-CN" sz="2800" b="1" dirty="0"/>
              <a:t> P1:</a:t>
            </a:r>
          </a:p>
          <a:p>
            <a:pPr marL="838200" lvl="1" indent="-381000"/>
            <a:r>
              <a:rPr lang="en-US" altLang="zh-CN" sz="2800" b="1" dirty="0"/>
              <a:t> while(1){</a:t>
            </a:r>
          </a:p>
          <a:p>
            <a:pPr marL="838200" lvl="1" indent="-381000"/>
            <a:r>
              <a:rPr lang="en-US" altLang="zh-CN" sz="2800" b="1" dirty="0"/>
              <a:t>     S1;</a:t>
            </a:r>
          </a:p>
          <a:p>
            <a:pPr marL="838200" lvl="1" indent="-381000"/>
            <a:r>
              <a:rPr lang="en-US" altLang="zh-CN" sz="2800" b="1" dirty="0"/>
              <a:t>     S2;</a:t>
            </a:r>
          </a:p>
          <a:p>
            <a:pPr marL="838200" lvl="1" indent="-381000"/>
            <a:r>
              <a:rPr lang="en-US" altLang="zh-CN" sz="2800" b="1" dirty="0"/>
              <a:t>     </a:t>
            </a:r>
            <a:r>
              <a:rPr lang="en-US" altLang="zh-CN" sz="2800" b="1" dirty="0">
                <a:solidFill>
                  <a:srgbClr val="FF0000"/>
                </a:solidFill>
              </a:rPr>
              <a:t>signal(S12);</a:t>
            </a:r>
          </a:p>
          <a:p>
            <a:pPr marL="838200" lvl="1" indent="-381000"/>
            <a:r>
              <a:rPr lang="en-US" altLang="zh-CN" sz="2800" b="1" dirty="0"/>
              <a:t>     </a:t>
            </a:r>
            <a:r>
              <a:rPr lang="en-US" altLang="zh-CN" sz="2800" b="1" dirty="0">
                <a:solidFill>
                  <a:srgbClr val="0000FF"/>
                </a:solidFill>
              </a:rPr>
              <a:t>signal(S13);</a:t>
            </a:r>
          </a:p>
          <a:p>
            <a:pPr marL="838200" lvl="1" indent="-381000"/>
            <a:r>
              <a:rPr lang="en-US" altLang="zh-CN" sz="2800" b="1" dirty="0"/>
              <a:t>  }</a:t>
            </a:r>
            <a:endParaRPr lang="zh-CN" altLang="en-US" sz="2800" b="1" dirty="0"/>
          </a:p>
        </p:txBody>
      </p:sp>
      <p:sp>
        <p:nvSpPr>
          <p:cNvPr id="8" name="TextBox 7"/>
          <p:cNvSpPr txBox="1"/>
          <p:nvPr/>
        </p:nvSpPr>
        <p:spPr>
          <a:xfrm>
            <a:off x="4320000" y="1440000"/>
            <a:ext cx="4371646" cy="523220"/>
          </a:xfrm>
          <a:prstGeom prst="rect">
            <a:avLst/>
          </a:prstGeom>
          <a:noFill/>
        </p:spPr>
        <p:txBody>
          <a:bodyPr wrap="none" rtlCol="0">
            <a:spAutoFit/>
          </a:bodyPr>
          <a:lstStyle/>
          <a:p>
            <a:pPr marL="381000" indent="-381000"/>
            <a:r>
              <a:rPr lang="en-US" altLang="zh-CN" sz="2800" b="1" dirty="0"/>
              <a:t>Semaphore:  </a:t>
            </a:r>
            <a:r>
              <a:rPr lang="en-US" altLang="zh-CN" sz="2800" b="1" dirty="0">
                <a:solidFill>
                  <a:srgbClr val="FF0000"/>
                </a:solidFill>
              </a:rPr>
              <a:t>S12=0</a:t>
            </a:r>
            <a:r>
              <a:rPr lang="en-US" altLang="zh-CN" sz="2800" b="1" dirty="0"/>
              <a:t>,  </a:t>
            </a:r>
            <a:r>
              <a:rPr lang="en-US" altLang="zh-CN" sz="2800" b="1" dirty="0">
                <a:solidFill>
                  <a:srgbClr val="0000FF"/>
                </a:solidFill>
              </a:rPr>
              <a:t>S13=0</a:t>
            </a:r>
            <a:endParaRPr lang="zh-CN" altLang="en-US" sz="2800" b="1" dirty="0">
              <a:solidFill>
                <a:srgbClr val="0000FF"/>
              </a:solidFill>
            </a:endParaRPr>
          </a:p>
        </p:txBody>
      </p:sp>
      <p:sp>
        <p:nvSpPr>
          <p:cNvPr id="9" name="TextBox 8"/>
          <p:cNvSpPr txBox="1"/>
          <p:nvPr/>
        </p:nvSpPr>
        <p:spPr>
          <a:xfrm>
            <a:off x="4680000" y="3240000"/>
            <a:ext cx="2674130" cy="2677656"/>
          </a:xfrm>
          <a:prstGeom prst="rect">
            <a:avLst/>
          </a:prstGeom>
          <a:noFill/>
        </p:spPr>
        <p:txBody>
          <a:bodyPr wrap="none" rtlCol="0">
            <a:spAutoFit/>
          </a:bodyPr>
          <a:lstStyle/>
          <a:p>
            <a:pPr marL="838200" lvl="1" indent="-381000"/>
            <a:r>
              <a:rPr lang="en-US" altLang="zh-CN" sz="2800" b="1" dirty="0"/>
              <a:t> P2:</a:t>
            </a:r>
          </a:p>
          <a:p>
            <a:pPr marL="838200" lvl="1" indent="-381000"/>
            <a:r>
              <a:rPr lang="en-US" altLang="zh-CN" sz="2800" b="1" dirty="0"/>
              <a:t> while(1){</a:t>
            </a:r>
          </a:p>
          <a:p>
            <a:pPr marL="838200" lvl="1" indent="-381000"/>
            <a:r>
              <a:rPr lang="en-US" altLang="zh-CN" sz="2800" b="1" dirty="0"/>
              <a:t>     </a:t>
            </a:r>
            <a:r>
              <a:rPr lang="en-US" altLang="zh-CN" sz="2800" b="1" dirty="0">
                <a:solidFill>
                  <a:srgbClr val="FF0000"/>
                </a:solidFill>
              </a:rPr>
              <a:t>wait(S12);</a:t>
            </a:r>
          </a:p>
          <a:p>
            <a:pPr marL="838200" lvl="1" indent="-381000"/>
            <a:r>
              <a:rPr lang="en-US" altLang="zh-CN" sz="2800" b="1" dirty="0"/>
              <a:t>     S3;</a:t>
            </a:r>
          </a:p>
          <a:p>
            <a:pPr marL="838200" lvl="1" indent="-381000"/>
            <a:r>
              <a:rPr lang="en-US" altLang="zh-CN" sz="2800" b="1" dirty="0"/>
              <a:t>     S4;</a:t>
            </a:r>
          </a:p>
          <a:p>
            <a:pPr marL="838200" lvl="1" indent="-381000"/>
            <a:r>
              <a:rPr lang="en-US" altLang="zh-CN" sz="2800" b="1" dirty="0"/>
              <a:t>  }</a:t>
            </a:r>
            <a:endParaRPr lang="zh-CN" altLang="en-US" sz="2800" b="1" dirty="0"/>
          </a:p>
        </p:txBody>
      </p:sp>
      <p:sp>
        <p:nvSpPr>
          <p:cNvPr id="10" name="TextBox 9"/>
          <p:cNvSpPr txBox="1"/>
          <p:nvPr/>
        </p:nvSpPr>
        <p:spPr>
          <a:xfrm>
            <a:off x="8640000" y="3240000"/>
            <a:ext cx="2674130" cy="2677656"/>
          </a:xfrm>
          <a:prstGeom prst="rect">
            <a:avLst/>
          </a:prstGeom>
          <a:noFill/>
        </p:spPr>
        <p:txBody>
          <a:bodyPr wrap="none" rtlCol="0">
            <a:spAutoFit/>
          </a:bodyPr>
          <a:lstStyle/>
          <a:p>
            <a:pPr marL="838200" lvl="1" indent="-381000"/>
            <a:r>
              <a:rPr lang="en-US" altLang="zh-CN" sz="2800" b="1" dirty="0"/>
              <a:t> P3:</a:t>
            </a:r>
          </a:p>
          <a:p>
            <a:pPr marL="838200" lvl="1" indent="-381000"/>
            <a:r>
              <a:rPr lang="en-US" altLang="zh-CN" sz="2800" b="1" dirty="0"/>
              <a:t> while(1){</a:t>
            </a:r>
          </a:p>
          <a:p>
            <a:pPr marL="838200" lvl="1" indent="-381000"/>
            <a:r>
              <a:rPr lang="en-US" altLang="zh-CN" sz="2800" b="1" dirty="0"/>
              <a:t>     </a:t>
            </a:r>
            <a:r>
              <a:rPr lang="en-US" altLang="zh-CN" sz="2800" b="1" dirty="0">
                <a:solidFill>
                  <a:srgbClr val="0000FF"/>
                </a:solidFill>
              </a:rPr>
              <a:t>wait(S13);</a:t>
            </a:r>
          </a:p>
          <a:p>
            <a:pPr marL="838200" lvl="1" indent="-381000"/>
            <a:r>
              <a:rPr lang="en-US" altLang="zh-CN" sz="2800" b="1" dirty="0"/>
              <a:t>     S5;</a:t>
            </a:r>
          </a:p>
          <a:p>
            <a:pPr marL="838200" lvl="1" indent="-381000"/>
            <a:r>
              <a:rPr lang="en-US" altLang="zh-CN" sz="2800" b="1" dirty="0"/>
              <a:t>     S6;</a:t>
            </a:r>
          </a:p>
          <a:p>
            <a:pPr marL="838200" lvl="1" indent="-381000"/>
            <a:r>
              <a:rPr lang="en-US" altLang="zh-CN" sz="2800" b="1" dirty="0"/>
              <a:t>  }</a:t>
            </a:r>
            <a:endParaRPr lang="zh-CN" altLang="en-US" sz="2800" b="1" dirty="0"/>
          </a:p>
        </p:txBody>
      </p:sp>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223755"/>
            <a:ext cx="3331734"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089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3</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阅览室管理问题：</a:t>
            </a:r>
            <a:br>
              <a:rPr lang="en-US" altLang="zh-CN" dirty="0"/>
            </a:br>
            <a:r>
              <a:rPr lang="zh-CN" altLang="en-US" dirty="0"/>
              <a:t>某阅览室共有 </a:t>
            </a:r>
            <a:r>
              <a:rPr lang="en-US" altLang="zh-CN" dirty="0"/>
              <a:t>100 </a:t>
            </a:r>
            <a:r>
              <a:rPr lang="zh-CN" altLang="en-US" dirty="0"/>
              <a:t>个座位。</a:t>
            </a:r>
            <a:br>
              <a:rPr lang="en-US" altLang="zh-CN" dirty="0"/>
            </a:br>
            <a:r>
              <a:rPr lang="zh-CN" altLang="en-US" dirty="0"/>
              <a:t>读者想进入阅览室，</a:t>
            </a:r>
            <a:endParaRPr lang="en-US" altLang="zh-CN" dirty="0"/>
          </a:p>
          <a:p>
            <a:pPr lvl="1">
              <a:lnSpc>
                <a:spcPct val="150000"/>
              </a:lnSpc>
            </a:pPr>
            <a:r>
              <a:rPr lang="zh-CN" altLang="en-US" dirty="0"/>
              <a:t>若还有空位，则先在登记本上登记</a:t>
            </a:r>
            <a:r>
              <a:rPr lang="en-US" altLang="zh-CN" dirty="0"/>
              <a:t>(check in)</a:t>
            </a:r>
            <a:r>
              <a:rPr lang="zh-CN" altLang="en-US" dirty="0"/>
              <a:t>，然后进入阅览室。离开阅览室之前还要注销登记</a:t>
            </a:r>
            <a:r>
              <a:rPr lang="en-US" altLang="zh-CN" dirty="0"/>
              <a:t>(check out)</a:t>
            </a:r>
            <a:r>
              <a:rPr lang="zh-CN" altLang="en-US" dirty="0"/>
              <a:t>。</a:t>
            </a:r>
            <a:endParaRPr lang="en-US" altLang="zh-CN" dirty="0"/>
          </a:p>
          <a:p>
            <a:pPr marL="914400" lvl="2" indent="0">
              <a:lnSpc>
                <a:spcPct val="150000"/>
              </a:lnSpc>
              <a:buNone/>
            </a:pPr>
            <a:r>
              <a:rPr lang="zh-CN" altLang="en-US" sz="2400" dirty="0"/>
              <a:t>（注意：每次只能有一个读者</a:t>
            </a:r>
            <a:r>
              <a:rPr lang="en-US" altLang="zh-CN" sz="2400" dirty="0"/>
              <a:t>check in </a:t>
            </a:r>
            <a:r>
              <a:rPr lang="zh-CN" altLang="en-US" sz="2400" dirty="0"/>
              <a:t>或者</a:t>
            </a:r>
            <a:r>
              <a:rPr lang="en-US" altLang="zh-CN" sz="2400" dirty="0"/>
              <a:t>check out</a:t>
            </a:r>
            <a:r>
              <a:rPr lang="zh-CN" altLang="en-US" sz="2400" dirty="0"/>
              <a:t>）</a:t>
            </a:r>
            <a:endParaRPr lang="en-US" altLang="zh-CN" sz="2400" dirty="0"/>
          </a:p>
          <a:p>
            <a:pPr lvl="1">
              <a:lnSpc>
                <a:spcPct val="150000"/>
              </a:lnSpc>
            </a:pPr>
            <a:r>
              <a:rPr lang="zh-CN" altLang="en-US" dirty="0"/>
              <a:t>若阅览室已经没有空位，则读者等待。</a:t>
            </a:r>
            <a:endParaRPr lang="en-US" altLang="zh-CN" dirty="0"/>
          </a:p>
          <a:p>
            <a:pPr marL="0" indent="0">
              <a:lnSpc>
                <a:spcPct val="150000"/>
              </a:lnSpc>
              <a:buNone/>
            </a:pPr>
            <a:r>
              <a:rPr lang="zh-CN" altLang="en-US" dirty="0"/>
              <a:t>    要求：用信号量机制解决该问题。</a:t>
            </a:r>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51</a:t>
            </a:fld>
            <a:endParaRPr lang="en-US" altLang="zh-CN"/>
          </a:p>
        </p:txBody>
      </p:sp>
      <p:sp>
        <p:nvSpPr>
          <p:cNvPr id="5" name="矩形: 圆角 4">
            <a:extLst>
              <a:ext uri="{FF2B5EF4-FFF2-40B4-BE49-F238E27FC236}">
                <a16:creationId xmlns:a16="http://schemas.microsoft.com/office/drawing/2014/main" id="{05867136-989B-8073-7C3A-A662D975E8D9}"/>
              </a:ext>
            </a:extLst>
          </p:cNvPr>
          <p:cNvSpPr/>
          <p:nvPr/>
        </p:nvSpPr>
        <p:spPr bwMode="auto">
          <a:xfrm>
            <a:off x="605390" y="4824154"/>
            <a:ext cx="6975775" cy="675075"/>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08553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solidFill>
            <a:srgbClr val="002060"/>
          </a:solidFill>
        </p:spPr>
        <p:txBody>
          <a:bodyPr/>
          <a:lstStyle/>
          <a:p>
            <a:r>
              <a:rPr lang="en-US" altLang="zh-CN" dirty="0"/>
              <a:t>Answer: </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400" dirty="0"/>
              <a:t>1</a:t>
            </a:r>
            <a:r>
              <a:rPr lang="zh-CN" altLang="en-US" sz="2400" dirty="0"/>
              <a:t>．定义如下两个信号量：</a:t>
            </a:r>
          </a:p>
          <a:p>
            <a:pPr>
              <a:spcBef>
                <a:spcPts val="0"/>
              </a:spcBef>
              <a:buNone/>
            </a:pPr>
            <a:r>
              <a:rPr lang="zh-CN" altLang="en-US" sz="2400" dirty="0"/>
              <a:t>	</a:t>
            </a:r>
            <a:r>
              <a:rPr lang="en-US" altLang="zh-CN" sz="2400" dirty="0"/>
              <a:t>seat=100</a:t>
            </a:r>
            <a:r>
              <a:rPr lang="zh-CN" altLang="en-US" sz="2400" dirty="0"/>
              <a:t>，用于描述阅览室中当前空闲的座位数量</a:t>
            </a:r>
          </a:p>
          <a:p>
            <a:pPr>
              <a:spcBef>
                <a:spcPts val="0"/>
              </a:spcBef>
              <a:buNone/>
            </a:pPr>
            <a:r>
              <a:rPr lang="zh-CN" altLang="en-US" sz="2400" dirty="0"/>
              <a:t>	</a:t>
            </a:r>
            <a:r>
              <a:rPr lang="en-US" altLang="zh-CN" sz="2400" dirty="0"/>
              <a:t>mutex=1</a:t>
            </a:r>
            <a:r>
              <a:rPr lang="zh-CN" altLang="en-US" sz="2400" dirty="0"/>
              <a:t>，用于读者互斥地使用登记表</a:t>
            </a:r>
          </a:p>
          <a:p>
            <a:pPr>
              <a:spcBef>
                <a:spcPts val="0"/>
              </a:spcBef>
              <a:buNone/>
            </a:pPr>
            <a:r>
              <a:rPr lang="en-US" altLang="zh-CN" sz="2400" dirty="0"/>
              <a:t>2</a:t>
            </a:r>
            <a:r>
              <a:rPr lang="zh-CN" altLang="en-US" sz="2400" dirty="0"/>
              <a:t>．读者进程的代码结构如下：</a:t>
            </a:r>
          </a:p>
          <a:p>
            <a:pPr lvl="2">
              <a:spcBef>
                <a:spcPts val="0"/>
              </a:spcBef>
              <a:buNone/>
            </a:pPr>
            <a:r>
              <a:rPr lang="en-US" altLang="zh-CN" sz="2400" dirty="0"/>
              <a:t>{</a:t>
            </a:r>
          </a:p>
          <a:p>
            <a:pPr lvl="2">
              <a:spcBef>
                <a:spcPts val="0"/>
              </a:spcBef>
              <a:buNone/>
            </a:pPr>
            <a:r>
              <a:rPr lang="en-US" altLang="zh-CN" sz="2400" dirty="0"/>
              <a:t>	</a:t>
            </a:r>
            <a:endParaRPr lang="en-US" altLang="zh-CN" sz="2400" dirty="0">
              <a:solidFill>
                <a:srgbClr val="0000FF"/>
              </a:solidFill>
              <a:highlight>
                <a:srgbClr val="FFFF00"/>
              </a:highlight>
            </a:endParaRPr>
          </a:p>
          <a:p>
            <a:pPr lvl="2">
              <a:spcBef>
                <a:spcPts val="0"/>
              </a:spcBef>
              <a:buNone/>
            </a:pPr>
            <a:endParaRPr lang="en-US" altLang="zh-CN" sz="2400" dirty="0">
              <a:solidFill>
                <a:srgbClr val="0000FF"/>
              </a:solidFill>
              <a:highlight>
                <a:srgbClr val="FFFF00"/>
              </a:highlight>
            </a:endParaRPr>
          </a:p>
          <a:p>
            <a:pPr lvl="2">
              <a:spcBef>
                <a:spcPts val="0"/>
              </a:spcBef>
              <a:buNone/>
            </a:pPr>
            <a:r>
              <a:rPr lang="en-US" altLang="zh-CN" sz="2400" dirty="0"/>
              <a:t>	check in; // </a:t>
            </a:r>
            <a:r>
              <a:rPr lang="zh-CN" altLang="en-US" sz="2400" dirty="0"/>
              <a:t>登记姓名、进入时间等；</a:t>
            </a:r>
          </a:p>
          <a:p>
            <a:pPr lvl="2">
              <a:spcBef>
                <a:spcPts val="0"/>
              </a:spcBef>
              <a:buNone/>
            </a:pPr>
            <a:r>
              <a:rPr lang="zh-CN" altLang="en-US" sz="2400" dirty="0"/>
              <a:t>	</a:t>
            </a:r>
            <a:endParaRPr lang="en-US" altLang="zh-CN" sz="2400" dirty="0">
              <a:solidFill>
                <a:srgbClr val="0000FF"/>
              </a:solidFill>
            </a:endParaRPr>
          </a:p>
          <a:p>
            <a:pPr lvl="2">
              <a:spcBef>
                <a:spcPts val="0"/>
              </a:spcBef>
              <a:buNone/>
            </a:pPr>
            <a:r>
              <a:rPr lang="en-US" altLang="zh-CN" sz="2400" dirty="0"/>
              <a:t>	</a:t>
            </a:r>
            <a:r>
              <a:rPr lang="zh-CN" altLang="en-US" sz="2400" dirty="0"/>
              <a:t>阅读；</a:t>
            </a:r>
          </a:p>
          <a:p>
            <a:pPr lvl="2">
              <a:spcBef>
                <a:spcPts val="0"/>
              </a:spcBef>
              <a:buNone/>
            </a:pPr>
            <a:r>
              <a:rPr lang="zh-CN" altLang="en-US" sz="2400" dirty="0"/>
              <a:t>	</a:t>
            </a:r>
            <a:endParaRPr lang="en-US" altLang="zh-CN" sz="2400" dirty="0">
              <a:solidFill>
                <a:srgbClr val="0000FF"/>
              </a:solidFill>
            </a:endParaRPr>
          </a:p>
          <a:p>
            <a:pPr lvl="2">
              <a:spcBef>
                <a:spcPts val="0"/>
              </a:spcBef>
              <a:buNone/>
            </a:pPr>
            <a:r>
              <a:rPr lang="en-US" altLang="zh-CN" sz="2400" dirty="0"/>
              <a:t>	check out; // </a:t>
            </a:r>
            <a:r>
              <a:rPr lang="zh-CN" altLang="en-US" sz="2400" dirty="0"/>
              <a:t>填写离开时间等；</a:t>
            </a:r>
          </a:p>
          <a:p>
            <a:pPr lvl="2">
              <a:spcBef>
                <a:spcPts val="0"/>
              </a:spcBef>
              <a:buNone/>
            </a:pPr>
            <a:endParaRPr lang="en-US" altLang="zh-CN" sz="2400" dirty="0"/>
          </a:p>
          <a:p>
            <a:pPr lvl="2">
              <a:spcBef>
                <a:spcPts val="0"/>
              </a:spcBef>
              <a:buNone/>
            </a:pPr>
            <a:endParaRPr lang="en-US" altLang="zh-CN" sz="2400" dirty="0"/>
          </a:p>
          <a:p>
            <a:pPr lvl="2">
              <a:spcBef>
                <a:spcPts val="0"/>
              </a:spcBef>
              <a:buNone/>
            </a:pPr>
            <a:r>
              <a:rPr lang="en-US" altLang="zh-CN" sz="2400" dirty="0"/>
              <a:t>}.</a:t>
            </a:r>
          </a:p>
          <a:p>
            <a:pPr marL="0" indent="0">
              <a:spcBef>
                <a:spcPts val="0"/>
              </a:spcBef>
              <a:buNone/>
            </a:pPr>
            <a:endParaRPr lang="zh-CN" altLang="en-US" sz="2400"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52</a:t>
            </a:fld>
            <a:endParaRPr lang="en-US" altLang="zh-CN"/>
          </a:p>
        </p:txBody>
      </p:sp>
      <p:sp>
        <p:nvSpPr>
          <p:cNvPr id="6" name="圆角矩形标注 5"/>
          <p:cNvSpPr/>
          <p:nvPr/>
        </p:nvSpPr>
        <p:spPr bwMode="auto">
          <a:xfrm>
            <a:off x="3600000" y="252000"/>
            <a:ext cx="5760000" cy="432000"/>
          </a:xfrm>
          <a:prstGeom prst="wedgeRoundRectCallout">
            <a:avLst>
              <a:gd name="adj1" fmla="val -65213"/>
              <a:gd name="adj2" fmla="val -947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b="1" dirty="0">
                <a:latin typeface="楷体" panose="02010609060101010101" pitchFamily="49" charset="-122"/>
                <a:ea typeface="楷体" panose="02010609060101010101" pitchFamily="49" charset="-122"/>
              </a:rPr>
              <a:t>假定：没有空位，则读者等待。</a:t>
            </a:r>
          </a:p>
        </p:txBody>
      </p:sp>
    </p:spTree>
    <p:extLst>
      <p:ext uri="{BB962C8B-B14F-4D97-AF65-F5344CB8AC3E}">
        <p14:creationId xmlns:p14="http://schemas.microsoft.com/office/powerpoint/2010/main" val="13842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left)">
                                      <p:cBhvr>
                                        <p:cTn id="34" dur="500"/>
                                        <p:tgtEl>
                                          <p:spTgt spid="3">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500"/>
                                        <p:tgtEl>
                                          <p:spTgt spid="3">
                                            <p:txEl>
                                              <p:pRg st="9" end="9"/>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left)">
                                      <p:cBhvr>
                                        <p:cTn id="40" dur="500"/>
                                        <p:tgtEl>
                                          <p:spTgt spid="3">
                                            <p:txEl>
                                              <p:pRg st="10" end="1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wipe(left)">
                                      <p:cBhvr>
                                        <p:cTn id="43" dur="500"/>
                                        <p:tgtEl>
                                          <p:spTgt spid="3">
                                            <p:txEl>
                                              <p:pRg st="11" end="11"/>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wipe(left)">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solidFill>
            <a:srgbClr val="002060"/>
          </a:solidFill>
        </p:spPr>
        <p:txBody>
          <a:bodyPr/>
          <a:lstStyle/>
          <a:p>
            <a:r>
              <a:rPr lang="en-US" altLang="zh-CN" dirty="0"/>
              <a:t>Answer: </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rPr>
              <a:t>1</a:t>
            </a:r>
            <a:r>
              <a:rPr lang="zh-CN" altLang="en-US" sz="2400" dirty="0">
                <a:solidFill>
                  <a:srgbClr val="0000FF"/>
                </a:solidFill>
              </a:rPr>
              <a:t>．定义如下共享变量和信号量量：</a:t>
            </a:r>
          </a:p>
          <a:p>
            <a:pPr>
              <a:spcBef>
                <a:spcPts val="0"/>
              </a:spcBef>
              <a:buNone/>
            </a:pPr>
            <a:r>
              <a:rPr lang="zh-CN" altLang="en-US" sz="2400" dirty="0">
                <a:solidFill>
                  <a:srgbClr val="0000FF"/>
                </a:solidFill>
              </a:rPr>
              <a:t>	</a:t>
            </a:r>
            <a:r>
              <a:rPr lang="en-US" altLang="zh-CN" sz="2400" dirty="0">
                <a:solidFill>
                  <a:srgbClr val="0000FF"/>
                </a:solidFill>
              </a:rPr>
              <a:t>int seat = 100;         // </a:t>
            </a:r>
            <a:r>
              <a:rPr lang="zh-CN" altLang="en-US" sz="2400" dirty="0">
                <a:solidFill>
                  <a:srgbClr val="0000FF"/>
                </a:solidFill>
              </a:rPr>
              <a:t>用于描述阅览室中当前空闲的座位数量</a:t>
            </a:r>
          </a:p>
          <a:p>
            <a:pPr>
              <a:spcBef>
                <a:spcPts val="0"/>
              </a:spcBef>
              <a:buNone/>
            </a:pPr>
            <a:r>
              <a:rPr lang="zh-CN" altLang="en-US" sz="2400" dirty="0">
                <a:solidFill>
                  <a:srgbClr val="0000FF"/>
                </a:solidFill>
              </a:rPr>
              <a:t>	</a:t>
            </a:r>
            <a:r>
              <a:rPr lang="en-US" altLang="zh-CN" sz="2400" dirty="0">
                <a:solidFill>
                  <a:srgbClr val="0000FF"/>
                </a:solidFill>
              </a:rPr>
              <a:t>semaphore  </a:t>
            </a:r>
            <a:r>
              <a:rPr lang="en-US" altLang="zh-CN" sz="2400" dirty="0" err="1">
                <a:solidFill>
                  <a:srgbClr val="0000FF"/>
                </a:solidFill>
              </a:rPr>
              <a:t>mutex_seat</a:t>
            </a:r>
            <a:r>
              <a:rPr lang="en-US" altLang="zh-CN" sz="2400" dirty="0">
                <a:solidFill>
                  <a:srgbClr val="0000FF"/>
                </a:solidFill>
              </a:rPr>
              <a:t> = 1;       // </a:t>
            </a:r>
            <a:r>
              <a:rPr lang="zh-CN" altLang="en-US" sz="2400" dirty="0">
                <a:solidFill>
                  <a:srgbClr val="0000FF"/>
                </a:solidFill>
              </a:rPr>
              <a:t>用于读者互斥地访问变量  </a:t>
            </a:r>
            <a:r>
              <a:rPr lang="en-US" altLang="zh-CN" sz="2400" dirty="0">
                <a:solidFill>
                  <a:srgbClr val="0000FF"/>
                </a:solidFill>
              </a:rPr>
              <a:t>seat</a:t>
            </a:r>
            <a:br>
              <a:rPr lang="en-US" altLang="zh-CN" sz="2400" dirty="0">
                <a:solidFill>
                  <a:srgbClr val="0000FF"/>
                </a:solidFill>
              </a:rPr>
            </a:br>
            <a:r>
              <a:rPr lang="en-US" altLang="zh-CN" sz="2400" dirty="0">
                <a:solidFill>
                  <a:srgbClr val="0000FF"/>
                </a:solidFill>
              </a:rPr>
              <a:t>semaphore  </a:t>
            </a:r>
            <a:r>
              <a:rPr lang="en-US" altLang="zh-CN" sz="2400" dirty="0" err="1">
                <a:solidFill>
                  <a:srgbClr val="0000FF"/>
                </a:solidFill>
              </a:rPr>
              <a:t>mutex_check</a:t>
            </a:r>
            <a:r>
              <a:rPr lang="en-US" altLang="zh-CN" sz="2400" dirty="0">
                <a:solidFill>
                  <a:srgbClr val="0000FF"/>
                </a:solidFill>
              </a:rPr>
              <a:t> = 1;    // </a:t>
            </a:r>
            <a:r>
              <a:rPr lang="zh-CN" altLang="en-US" sz="2400" dirty="0">
                <a:solidFill>
                  <a:srgbClr val="0000FF"/>
                </a:solidFill>
              </a:rPr>
              <a:t>用于读者互斥地使用登记表</a:t>
            </a:r>
          </a:p>
          <a:p>
            <a:pPr>
              <a:spcBef>
                <a:spcPts val="0"/>
              </a:spcBef>
              <a:buNone/>
            </a:pPr>
            <a:r>
              <a:rPr lang="en-US" altLang="zh-CN" sz="2400" dirty="0">
                <a:solidFill>
                  <a:srgbClr val="0000FF"/>
                </a:solidFill>
              </a:rPr>
              <a:t>2</a:t>
            </a:r>
            <a:r>
              <a:rPr lang="zh-CN" altLang="en-US" sz="2400" dirty="0">
                <a:solidFill>
                  <a:srgbClr val="0000FF"/>
                </a:solidFill>
              </a:rPr>
              <a:t>．读者进程的代码结构如下：</a:t>
            </a:r>
          </a:p>
          <a:p>
            <a:pPr marL="0" indent="0">
              <a:spcBef>
                <a:spcPts val="0"/>
              </a:spcBef>
              <a:buNone/>
            </a:pPr>
            <a:endParaRPr lang="zh-CN" altLang="en-US" sz="2400"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53</a:t>
            </a:fld>
            <a:endParaRPr lang="en-US" altLang="zh-CN"/>
          </a:p>
        </p:txBody>
      </p:sp>
      <p:sp>
        <p:nvSpPr>
          <p:cNvPr id="6" name="矩形 5"/>
          <p:cNvSpPr/>
          <p:nvPr/>
        </p:nvSpPr>
        <p:spPr bwMode="auto">
          <a:xfrm>
            <a:off x="6186570" y="3068960"/>
            <a:ext cx="5040000" cy="35103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ts val="0"/>
              </a:spcBef>
            </a:pPr>
            <a:r>
              <a:rPr lang="zh-CN" altLang="en-US" b="1" dirty="0"/>
              <a:t>    </a:t>
            </a:r>
            <a:r>
              <a:rPr lang="en-US" altLang="zh-CN" b="1" dirty="0"/>
              <a:t>reading</a:t>
            </a:r>
            <a:r>
              <a:rPr lang="zh-CN" altLang="en-US" b="1" dirty="0"/>
              <a:t>；</a:t>
            </a:r>
          </a:p>
          <a:p>
            <a:pPr>
              <a:spcBef>
                <a:spcPts val="0"/>
              </a:spcBef>
            </a:pPr>
            <a:r>
              <a:rPr lang="en-US" altLang="zh-CN" b="1" dirty="0"/>
              <a:t>    </a:t>
            </a:r>
            <a:r>
              <a:rPr lang="en-US" altLang="zh-CN" b="1" dirty="0">
                <a:solidFill>
                  <a:srgbClr val="0000FF"/>
                </a:solidFill>
              </a:rPr>
              <a:t> </a:t>
            </a:r>
          </a:p>
          <a:p>
            <a:pPr>
              <a:spcBef>
                <a:spcPts val="0"/>
              </a:spcBef>
            </a:pPr>
            <a:r>
              <a:rPr lang="en-US" altLang="zh-CN" b="1" dirty="0"/>
              <a:t>    check out; </a:t>
            </a:r>
            <a:endParaRPr lang="zh-CN" altLang="en-US" b="1" dirty="0"/>
          </a:p>
          <a:p>
            <a:pPr>
              <a:spcBef>
                <a:spcPts val="0"/>
              </a:spcBef>
            </a:pPr>
            <a:r>
              <a:rPr lang="en-US" altLang="zh-CN" b="1" dirty="0"/>
              <a:t>    </a:t>
            </a:r>
            <a:r>
              <a:rPr lang="en-US" altLang="zh-CN" b="1" dirty="0">
                <a:solidFill>
                  <a:srgbClr val="0000FF"/>
                </a:solidFill>
              </a:rPr>
              <a:t> </a:t>
            </a:r>
          </a:p>
          <a:p>
            <a:pPr>
              <a:spcBef>
                <a:spcPts val="0"/>
              </a:spcBef>
            </a:pPr>
            <a:r>
              <a:rPr lang="en-US" altLang="zh-CN" b="1" dirty="0"/>
              <a:t>    </a:t>
            </a:r>
            <a:r>
              <a:rPr lang="en-US" altLang="zh-CN" b="1" dirty="0">
                <a:solidFill>
                  <a:srgbClr val="0000FF"/>
                </a:solidFill>
                <a:highlight>
                  <a:srgbClr val="FFFF00"/>
                </a:highlight>
              </a:rPr>
              <a:t> </a:t>
            </a:r>
          </a:p>
          <a:p>
            <a:pPr>
              <a:spcBef>
                <a:spcPts val="0"/>
              </a:spcBef>
            </a:pPr>
            <a:r>
              <a:rPr lang="en-US" altLang="zh-CN" b="1" dirty="0"/>
              <a:t>    seat++;</a:t>
            </a:r>
          </a:p>
          <a:p>
            <a:pPr>
              <a:spcBef>
                <a:spcPts val="0"/>
              </a:spcBef>
            </a:pPr>
            <a:r>
              <a:rPr lang="en-US" altLang="zh-CN" b="1" dirty="0"/>
              <a:t>   </a:t>
            </a:r>
            <a:r>
              <a:rPr lang="en-US" altLang="zh-CN" b="1" dirty="0">
                <a:solidFill>
                  <a:srgbClr val="FF0000"/>
                </a:solidFill>
              </a:rPr>
              <a:t> </a:t>
            </a:r>
            <a:r>
              <a:rPr lang="en-US" altLang="zh-CN" b="1" dirty="0">
                <a:solidFill>
                  <a:srgbClr val="0000FF"/>
                </a:solidFill>
                <a:highlight>
                  <a:srgbClr val="FFFF00"/>
                </a:highlight>
              </a:rPr>
              <a:t> </a:t>
            </a:r>
          </a:p>
          <a:p>
            <a:pPr>
              <a:spcBef>
                <a:spcPts val="0"/>
              </a:spcBef>
            </a:pPr>
            <a:r>
              <a:rPr lang="en-US" altLang="zh-CN" b="1" dirty="0"/>
              <a:t>}.</a:t>
            </a:r>
          </a:p>
          <a:p>
            <a:endParaRPr lang="zh-CN" altLang="en-US" b="1" dirty="0"/>
          </a:p>
        </p:txBody>
      </p:sp>
      <p:sp>
        <p:nvSpPr>
          <p:cNvPr id="7" name="矩形 6"/>
          <p:cNvSpPr/>
          <p:nvPr/>
        </p:nvSpPr>
        <p:spPr bwMode="auto">
          <a:xfrm>
            <a:off x="605390" y="3068960"/>
            <a:ext cx="5040000" cy="35103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ts val="0"/>
              </a:spcBef>
            </a:pPr>
            <a:r>
              <a:rPr lang="en-US" altLang="zh-CN" b="1" dirty="0"/>
              <a:t>reader(){</a:t>
            </a:r>
          </a:p>
          <a:p>
            <a:pPr>
              <a:spcBef>
                <a:spcPts val="0"/>
              </a:spcBef>
            </a:pPr>
            <a:r>
              <a:rPr lang="en-US" altLang="zh-CN" b="1" dirty="0"/>
              <a:t>    </a:t>
            </a:r>
            <a:endParaRPr lang="en-US" altLang="zh-CN" b="1" dirty="0">
              <a:solidFill>
                <a:srgbClr val="0000FF"/>
              </a:solidFill>
              <a:highlight>
                <a:srgbClr val="FFFF00"/>
              </a:highlight>
            </a:endParaRPr>
          </a:p>
          <a:p>
            <a:pPr>
              <a:spcBef>
                <a:spcPts val="0"/>
              </a:spcBef>
            </a:pPr>
            <a:r>
              <a:rPr lang="en-US" altLang="zh-CN" b="1" dirty="0"/>
              <a:t>    if (seat&gt;0) { seat--;  </a:t>
            </a:r>
          </a:p>
          <a:p>
            <a:pPr>
              <a:spcBef>
                <a:spcPts val="0"/>
              </a:spcBef>
            </a:pPr>
            <a:r>
              <a:rPr lang="en-US" altLang="zh-CN" b="1" dirty="0">
                <a:solidFill>
                  <a:srgbClr val="0000FF"/>
                </a:solidFill>
              </a:rPr>
              <a:t>                                            };</a:t>
            </a:r>
          </a:p>
          <a:p>
            <a:pPr>
              <a:spcBef>
                <a:spcPts val="0"/>
              </a:spcBef>
            </a:pPr>
            <a:r>
              <a:rPr lang="en-US" altLang="zh-CN" b="1" dirty="0"/>
              <a:t>    else {</a:t>
            </a:r>
            <a:r>
              <a:rPr lang="en-US" altLang="zh-CN" b="1" dirty="0">
                <a:solidFill>
                  <a:srgbClr val="0000FF"/>
                </a:solidFill>
              </a:rPr>
              <a:t> </a:t>
            </a:r>
          </a:p>
          <a:p>
            <a:pPr>
              <a:spcBef>
                <a:spcPts val="0"/>
              </a:spcBef>
            </a:pPr>
            <a:r>
              <a:rPr lang="en-US" altLang="zh-CN" b="1" dirty="0"/>
              <a:t>              exit() };</a:t>
            </a:r>
          </a:p>
          <a:p>
            <a:pPr>
              <a:spcBef>
                <a:spcPts val="0"/>
              </a:spcBef>
            </a:pPr>
            <a:r>
              <a:rPr lang="en-US" altLang="zh-CN" b="1" dirty="0"/>
              <a:t>    </a:t>
            </a:r>
            <a:r>
              <a:rPr lang="en-US" altLang="zh-CN" b="1" dirty="0">
                <a:solidFill>
                  <a:srgbClr val="0000FF"/>
                </a:solidFill>
              </a:rPr>
              <a:t> </a:t>
            </a:r>
          </a:p>
          <a:p>
            <a:pPr>
              <a:spcBef>
                <a:spcPts val="0"/>
              </a:spcBef>
            </a:pPr>
            <a:r>
              <a:rPr lang="zh-CN" altLang="en-US" b="1" dirty="0"/>
              <a:t>    </a:t>
            </a:r>
            <a:r>
              <a:rPr lang="en-US" altLang="zh-CN" b="1" dirty="0"/>
              <a:t>check in; </a:t>
            </a:r>
            <a:endParaRPr lang="zh-CN" altLang="en-US" b="1" dirty="0"/>
          </a:p>
          <a:p>
            <a:pPr>
              <a:spcBef>
                <a:spcPts val="0"/>
              </a:spcBef>
            </a:pPr>
            <a:r>
              <a:rPr lang="en-US" altLang="zh-CN" b="1" dirty="0"/>
              <a:t>    </a:t>
            </a:r>
            <a:r>
              <a:rPr lang="en-US" altLang="zh-CN" b="1" dirty="0">
                <a:solidFill>
                  <a:srgbClr val="0000FF"/>
                </a:solidFill>
              </a:rPr>
              <a:t> </a:t>
            </a:r>
          </a:p>
        </p:txBody>
      </p:sp>
      <p:sp>
        <p:nvSpPr>
          <p:cNvPr id="12" name="圆角矩形 11"/>
          <p:cNvSpPr/>
          <p:nvPr/>
        </p:nvSpPr>
        <p:spPr bwMode="auto">
          <a:xfrm>
            <a:off x="695400" y="1448780"/>
            <a:ext cx="2160000" cy="405045"/>
          </a:xfrm>
          <a:prstGeom prst="roundRect">
            <a:avLst>
              <a:gd name="adj" fmla="val 9279"/>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 name="圆角矩形标注 4"/>
          <p:cNvSpPr/>
          <p:nvPr/>
        </p:nvSpPr>
        <p:spPr bwMode="auto">
          <a:xfrm>
            <a:off x="3600000" y="252000"/>
            <a:ext cx="5760000" cy="432000"/>
          </a:xfrm>
          <a:prstGeom prst="wedgeRoundRectCallout">
            <a:avLst>
              <a:gd name="adj1" fmla="val -65183"/>
              <a:gd name="adj2" fmla="val -791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b="1" dirty="0">
                <a:latin typeface="楷体" panose="02010609060101010101" pitchFamily="49" charset="-122"/>
                <a:ea typeface="楷体" panose="02010609060101010101" pitchFamily="49" charset="-122"/>
              </a:rPr>
              <a:t>假定：没有空位，则读者离开。</a:t>
            </a:r>
          </a:p>
        </p:txBody>
      </p:sp>
    </p:spTree>
    <p:extLst>
      <p:ext uri="{BB962C8B-B14F-4D97-AF65-F5344CB8AC3E}">
        <p14:creationId xmlns:p14="http://schemas.microsoft.com/office/powerpoint/2010/main" val="29261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4</a:t>
            </a:r>
            <a:endParaRPr lang="zh-CN" altLang="en-US" dirty="0"/>
          </a:p>
        </p:txBody>
      </p:sp>
      <p:sp>
        <p:nvSpPr>
          <p:cNvPr id="310275" name="Rectangle 3"/>
          <p:cNvSpPr>
            <a:spLocks noGrp="1" noChangeArrowheads="1"/>
          </p:cNvSpPr>
          <p:nvPr>
            <p:ph idx="1"/>
          </p:nvPr>
        </p:nvSpPr>
        <p:spPr/>
        <p:txBody>
          <a:bodyPr/>
          <a:lstStyle/>
          <a:p>
            <a:r>
              <a:rPr lang="zh-CN" altLang="en-US" dirty="0">
                <a:latin typeface="宋体" panose="02010600030101010101" pitchFamily="2" charset="-122"/>
                <a:ea typeface="宋体" panose="02010600030101010101" pitchFamily="2" charset="-122"/>
              </a:rPr>
              <a:t>有一个盘子，可容纳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个水果。</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父亲向盘子中放苹果，母亲向盘子中放桔子，女儿从盘子中取苹果吃，儿子从盘子中取桔子吃。</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他们只能以互斥的方式操作盘子，并且每次只能向盘子中放一个水果，或从盘子中取一个水果。</a:t>
            </a:r>
            <a:endParaRPr lang="zh-CN" altLang="en-US" u="sng"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请设计父亲、母亲、儿子、女儿</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个进程，用信号量机制实现他们对盘子的正确操作。</a:t>
            </a:r>
          </a:p>
          <a:p>
            <a:pPr marL="457200" indent="-457200">
              <a:buNone/>
            </a:pPr>
            <a:r>
              <a:rPr lang="zh-CN" altLang="en-US" dirty="0">
                <a:latin typeface="宋体" panose="02010600030101010101" pitchFamily="2" charset="-122"/>
                <a:ea typeface="宋体" panose="02010600030101010101" pitchFamily="2" charset="-122"/>
              </a:rPr>
              <a:t>要求：</a:t>
            </a:r>
          </a:p>
          <a:p>
            <a:pPr marL="838200" lvl="1" indent="-381000">
              <a:buFont typeface="Wingdings" pitchFamily="2" charset="2"/>
              <a:buAutoNum type="arabicPeriod"/>
            </a:pPr>
            <a:r>
              <a:rPr lang="zh-CN" altLang="en-US" sz="2800" dirty="0">
                <a:latin typeface="宋体" panose="02010600030101010101" pitchFamily="2" charset="-122"/>
                <a:ea typeface="宋体" panose="02010600030101010101" pitchFamily="2" charset="-122"/>
              </a:rPr>
              <a:t>定义信号量，为信号量赋初值、并说明每个信号量的作用</a:t>
            </a:r>
          </a:p>
          <a:p>
            <a:pPr marL="838200" lvl="1" indent="-381000">
              <a:buFont typeface="Wingdings" pitchFamily="2" charset="2"/>
              <a:buAutoNum type="arabicPeriod"/>
            </a:pPr>
            <a:r>
              <a:rPr lang="zh-CN" altLang="en-US" sz="2800" dirty="0">
                <a:latin typeface="宋体" panose="02010600030101010101" pitchFamily="2" charset="-122"/>
                <a:ea typeface="宋体" panose="02010600030101010101" pitchFamily="2" charset="-122"/>
              </a:rPr>
              <a:t>描述父亲、母亲、儿子、女儿</a:t>
            </a: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个进程代码结构</a:t>
            </a:r>
          </a:p>
        </p:txBody>
      </p:sp>
      <p:sp>
        <p:nvSpPr>
          <p:cNvPr id="3" name="灯片编号占位符 3"/>
          <p:cNvSpPr>
            <a:spLocks noGrp="1"/>
          </p:cNvSpPr>
          <p:nvPr>
            <p:ph type="sldNum" sz="quarter" idx="10"/>
          </p:nvPr>
        </p:nvSpPr>
        <p:spPr/>
        <p:txBody>
          <a:bodyPr/>
          <a:lstStyle/>
          <a:p>
            <a:fld id="{30CFAD80-DC85-470D-BBCA-B675346DE369}" type="slidenum">
              <a:rPr lang="en-US" altLang="zh-CN"/>
              <a:pPr/>
              <a:t>54</a:t>
            </a:fld>
            <a:endParaRPr lang="en-US" altLang="zh-CN"/>
          </a:p>
        </p:txBody>
      </p:sp>
    </p:spTree>
    <p:extLst>
      <p:ext uri="{BB962C8B-B14F-4D97-AF65-F5344CB8AC3E}">
        <p14:creationId xmlns:p14="http://schemas.microsoft.com/office/powerpoint/2010/main" val="2738236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en-US" altLang="zh-CN" dirty="0"/>
              <a:t>Answer for Exercise 4</a:t>
            </a:r>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55</a:t>
            </a:fld>
            <a:endParaRPr lang="en-US" altLang="zh-CN"/>
          </a:p>
        </p:txBody>
      </p:sp>
      <p:sp>
        <p:nvSpPr>
          <p:cNvPr id="5" name="Rectangle 3"/>
          <p:cNvSpPr txBox="1">
            <a:spLocks noChangeArrowheads="1"/>
          </p:cNvSpPr>
          <p:nvPr/>
        </p:nvSpPr>
        <p:spPr bwMode="auto">
          <a:xfrm>
            <a:off x="425370" y="1089360"/>
            <a:ext cx="2340260" cy="5580000"/>
          </a:xfrm>
          <a:prstGeom prst="rect">
            <a:avLst/>
          </a:prstGeom>
          <a:solidFill>
            <a:schemeClr val="bg1"/>
          </a:solidFill>
          <a:ln>
            <a:solidFill>
              <a:schemeClr val="accent1"/>
            </a:solidFill>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lnSpc>
                <a:spcPct val="90000"/>
              </a:lnSpc>
              <a:spcBef>
                <a:spcPts val="0"/>
              </a:spcBef>
              <a:buNone/>
            </a:pPr>
            <a:r>
              <a:rPr lang="en-US" altLang="zh-CN" sz="2400" kern="0" dirty="0">
                <a:latin typeface="Times New Roman" panose="02020603050405020304" pitchFamily="18" charset="0"/>
                <a:cs typeface="Times New Roman" panose="02020603050405020304" pitchFamily="18" charset="0"/>
              </a:rPr>
              <a:t>1) Semaphores definition:</a:t>
            </a:r>
          </a:p>
          <a:p>
            <a:pPr>
              <a:lnSpc>
                <a:spcPct val="90000"/>
              </a:lnSpc>
              <a:spcBef>
                <a:spcPts val="0"/>
              </a:spcBef>
              <a:buNone/>
            </a:pPr>
            <a:r>
              <a:rPr lang="en-US" altLang="zh-CN" sz="2400" kern="0" dirty="0">
                <a:latin typeface="Times New Roman" panose="02020603050405020304" pitchFamily="18" charset="0"/>
                <a:cs typeface="Times New Roman" panose="02020603050405020304" pitchFamily="18" charset="0"/>
              </a:rPr>
              <a:t>	empty = 3; 	</a:t>
            </a:r>
            <a:br>
              <a:rPr lang="en-US" altLang="zh-CN" sz="2400" kern="0" dirty="0">
                <a:latin typeface="Times New Roman" panose="02020603050405020304" pitchFamily="18" charset="0"/>
                <a:cs typeface="Times New Roman" panose="02020603050405020304" pitchFamily="18" charset="0"/>
              </a:rPr>
            </a:br>
            <a:r>
              <a:rPr lang="en-US" altLang="zh-CN" sz="2400" kern="0" dirty="0">
                <a:latin typeface="Times New Roman" panose="02020603050405020304" pitchFamily="18" charset="0"/>
                <a:cs typeface="Times New Roman" panose="02020603050405020304" pitchFamily="18" charset="0"/>
              </a:rPr>
              <a:t>mutex = 1;</a:t>
            </a:r>
            <a:br>
              <a:rPr lang="en-US" altLang="zh-CN" sz="2400" kern="0" dirty="0">
                <a:latin typeface="Times New Roman" panose="02020603050405020304" pitchFamily="18" charset="0"/>
                <a:cs typeface="Times New Roman" panose="02020603050405020304" pitchFamily="18" charset="0"/>
              </a:rPr>
            </a:br>
            <a:r>
              <a:rPr lang="en-US" altLang="zh-CN" sz="2400" kern="0" dirty="0">
                <a:latin typeface="Times New Roman" panose="02020603050405020304" pitchFamily="18" charset="0"/>
                <a:cs typeface="Times New Roman" panose="02020603050405020304" pitchFamily="18" charset="0"/>
              </a:rPr>
              <a:t>apple = 0;    </a:t>
            </a:r>
            <a:br>
              <a:rPr lang="en-US" altLang="zh-CN" sz="2400" kern="0" dirty="0">
                <a:latin typeface="Times New Roman" panose="02020603050405020304" pitchFamily="18" charset="0"/>
                <a:cs typeface="Times New Roman" panose="02020603050405020304" pitchFamily="18" charset="0"/>
              </a:rPr>
            </a:br>
            <a:r>
              <a:rPr lang="en-US" altLang="zh-CN" sz="2400" kern="0" dirty="0">
                <a:latin typeface="Times New Roman" panose="02020603050405020304" pitchFamily="18" charset="0"/>
                <a:cs typeface="Times New Roman" panose="02020603050405020304" pitchFamily="18" charset="0"/>
              </a:rPr>
              <a:t>orange = 0;</a:t>
            </a:r>
          </a:p>
          <a:p>
            <a:pPr>
              <a:lnSpc>
                <a:spcPct val="90000"/>
              </a:lnSpc>
              <a:spcBef>
                <a:spcPts val="0"/>
              </a:spcBef>
              <a:buNone/>
            </a:pPr>
            <a:endParaRPr lang="en-US" altLang="zh-CN" sz="2400" kern="0" dirty="0">
              <a:latin typeface="Times New Roman" panose="02020603050405020304" pitchFamily="18" charset="0"/>
              <a:cs typeface="Times New Roman" panose="02020603050405020304" pitchFamily="18" charset="0"/>
            </a:endParaRPr>
          </a:p>
          <a:p>
            <a:pPr>
              <a:lnSpc>
                <a:spcPct val="90000"/>
              </a:lnSpc>
              <a:spcBef>
                <a:spcPts val="0"/>
              </a:spcBef>
              <a:buNone/>
            </a:pPr>
            <a:endParaRPr lang="en-US" altLang="zh-CN" sz="2400" kern="0" dirty="0">
              <a:latin typeface="Times New Roman" panose="02020603050405020304" pitchFamily="18" charset="0"/>
              <a:cs typeface="Times New Roman" panose="02020603050405020304" pitchFamily="18" charset="0"/>
            </a:endParaRPr>
          </a:p>
          <a:p>
            <a:pPr>
              <a:lnSpc>
                <a:spcPct val="90000"/>
              </a:lnSpc>
              <a:spcBef>
                <a:spcPts val="0"/>
              </a:spcBef>
              <a:buNone/>
            </a:pPr>
            <a:r>
              <a:rPr lang="en-US" altLang="zh-CN" sz="2400" kern="0" dirty="0">
                <a:latin typeface="Times New Roman" panose="02020603050405020304" pitchFamily="18" charset="0"/>
                <a:cs typeface="Times New Roman" panose="02020603050405020304" pitchFamily="18" charset="0"/>
              </a:rPr>
              <a:t>2) Synchronous processes:</a:t>
            </a:r>
          </a:p>
          <a:p>
            <a:pPr>
              <a:lnSpc>
                <a:spcPct val="90000"/>
              </a:lnSpc>
              <a:spcBef>
                <a:spcPts val="0"/>
              </a:spcBef>
              <a:buNone/>
            </a:pPr>
            <a:endParaRPr lang="en-US" altLang="zh-CN" sz="2400" kern="0" dirty="0">
              <a:latin typeface="Times New Roman" panose="02020603050405020304" pitchFamily="18" charset="0"/>
              <a:cs typeface="Times New Roman" panose="02020603050405020304" pitchFamily="18" charset="0"/>
            </a:endParaRPr>
          </a:p>
        </p:txBody>
      </p:sp>
      <p:sp>
        <p:nvSpPr>
          <p:cNvPr id="6" name="Rectangle 4"/>
          <p:cNvSpPr txBox="1">
            <a:spLocks noChangeArrowheads="1"/>
          </p:cNvSpPr>
          <p:nvPr/>
        </p:nvSpPr>
        <p:spPr>
          <a:xfrm>
            <a:off x="7536640" y="1089076"/>
            <a:ext cx="4320000" cy="5580000"/>
          </a:xfrm>
          <a:prstGeom prst="rect">
            <a:avLst/>
          </a:prstGeom>
          <a:solidFill>
            <a:schemeClr val="bg1"/>
          </a:solidFill>
          <a:ln>
            <a:solidFill>
              <a:schemeClr val="accent1"/>
            </a:solidFill>
          </a:ln>
        </p:spPr>
        <p:txBody>
          <a:bodyPr>
            <a:normAutofit lnSpcReduction="10000"/>
          </a:bodyPr>
          <a:lst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spcBef>
                <a:spcPts val="0"/>
              </a:spcBef>
              <a:buNone/>
            </a:pPr>
            <a:r>
              <a:rPr lang="en-US" altLang="zh-CN" sz="2400" kern="0" dirty="0" err="1">
                <a:latin typeface="Times New Roman" panose="02020603050405020304" pitchFamily="18" charset="0"/>
                <a:cs typeface="Times New Roman" panose="02020603050405020304" pitchFamily="18" charset="0"/>
              </a:rPr>
              <a:t>mather</a:t>
            </a:r>
            <a:r>
              <a:rPr lang="en-US" altLang="zh-CN" sz="2400" kern="0" dirty="0">
                <a:latin typeface="Times New Roman" panose="02020603050405020304" pitchFamily="18" charset="0"/>
                <a:cs typeface="Times New Roman" panose="02020603050405020304" pitchFamily="18" charset="0"/>
              </a:rPr>
              <a:t>: while (1) {</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r>
              <a:rPr lang="en-US" altLang="zh-CN" sz="2400" kern="0" dirty="0">
                <a:solidFill>
                  <a:srgbClr val="FF0000"/>
                </a:solidFill>
                <a:latin typeface="Times New Roman" panose="02020603050405020304" pitchFamily="18" charset="0"/>
                <a:cs typeface="Times New Roman" panose="02020603050405020304" pitchFamily="18" charset="0"/>
              </a:rPr>
              <a:t> </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p>
          <a:p>
            <a:pPr>
              <a:spcBef>
                <a:spcPts val="0"/>
              </a:spcBef>
              <a:buNone/>
            </a:pPr>
            <a:r>
              <a:rPr lang="en-US" altLang="zh-CN" sz="2400" kern="0" dirty="0">
                <a:latin typeface="Times New Roman" panose="02020603050405020304" pitchFamily="18" charset="0"/>
                <a:cs typeface="Times New Roman" panose="02020603050405020304" pitchFamily="18" charset="0"/>
              </a:rPr>
              <a:t>                   puts an orange;</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son:  while (1)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r>
              <a:rPr lang="en-US" altLang="zh-CN" sz="2400" kern="0" dirty="0">
                <a:solidFill>
                  <a:srgbClr val="0000FF"/>
                </a:solidFill>
                <a:latin typeface="Times New Roman" panose="02020603050405020304" pitchFamily="18" charset="0"/>
                <a:cs typeface="Times New Roman" panose="02020603050405020304" pitchFamily="18" charset="0"/>
              </a:rPr>
              <a:t> </a:t>
            </a:r>
            <a:endParaRPr lang="en-US" altLang="zh-CN" sz="2400" kern="0" dirty="0">
              <a:latin typeface="Times New Roman" panose="02020603050405020304" pitchFamily="18" charset="0"/>
              <a:cs typeface="Times New Roman" panose="02020603050405020304" pitchFamily="18" charset="0"/>
            </a:endParaRP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takes an orange</a:t>
            </a:r>
            <a:r>
              <a:rPr lang="zh-CN" altLang="en-US" sz="2400" kern="0" dirty="0">
                <a:latin typeface="Times New Roman" panose="02020603050405020304" pitchFamily="18" charset="0"/>
                <a:cs typeface="Times New Roman" panose="02020603050405020304" pitchFamily="18" charset="0"/>
              </a:rPr>
              <a:t>；</a:t>
            </a:r>
            <a:endParaRPr lang="en-US" altLang="zh-CN" sz="2400" kern="0" dirty="0">
              <a:latin typeface="Times New Roman" panose="02020603050405020304" pitchFamily="18" charset="0"/>
              <a:cs typeface="Times New Roman" panose="02020603050405020304" pitchFamily="18" charset="0"/>
            </a:endParaRP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endParaRPr lang="en-US" altLang="zh-CN" sz="2400" kern="0" dirty="0">
              <a:solidFill>
                <a:srgbClr val="FF0000"/>
              </a:solidFill>
              <a:latin typeface="Times New Roman" panose="02020603050405020304" pitchFamily="18" charset="0"/>
              <a:cs typeface="Times New Roman" panose="02020603050405020304" pitchFamily="18" charset="0"/>
            </a:endParaRP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eats orange; </a:t>
            </a:r>
            <a:br>
              <a:rPr lang="en-US" altLang="zh-CN" sz="2400" kern="0" dirty="0">
                <a:latin typeface="Times New Roman" panose="02020603050405020304" pitchFamily="18" charset="0"/>
                <a:cs typeface="Times New Roman" panose="02020603050405020304" pitchFamily="18" charset="0"/>
              </a:rPr>
            </a:br>
            <a:r>
              <a:rPr lang="en-US" altLang="zh-CN" sz="2400" kern="0" dirty="0">
                <a:latin typeface="Times New Roman" panose="02020603050405020304" pitchFamily="18" charset="0"/>
                <a:cs typeface="Times New Roman" panose="02020603050405020304" pitchFamily="18" charset="0"/>
              </a:rPr>
              <a:t>     };</a:t>
            </a:r>
          </a:p>
        </p:txBody>
      </p:sp>
      <p:sp>
        <p:nvSpPr>
          <p:cNvPr id="7" name="Rectangle 3">
            <a:extLst>
              <a:ext uri="{FF2B5EF4-FFF2-40B4-BE49-F238E27FC236}">
                <a16:creationId xmlns:a16="http://schemas.microsoft.com/office/drawing/2014/main" id="{3C671AA6-AD2B-4899-8BD0-332C01C6614F}"/>
              </a:ext>
            </a:extLst>
          </p:cNvPr>
          <p:cNvSpPr txBox="1">
            <a:spLocks noChangeArrowheads="1"/>
          </p:cNvSpPr>
          <p:nvPr/>
        </p:nvSpPr>
        <p:spPr bwMode="auto">
          <a:xfrm>
            <a:off x="2900645" y="1088740"/>
            <a:ext cx="4320000" cy="5580000"/>
          </a:xfrm>
          <a:prstGeom prst="rect">
            <a:avLst/>
          </a:prstGeom>
          <a:solidFill>
            <a:schemeClr val="bg1"/>
          </a:solidFill>
          <a:ln>
            <a:solidFill>
              <a:schemeClr val="accent1"/>
            </a:solidFill>
          </a:ln>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spcBef>
                <a:spcPts val="0"/>
              </a:spcBef>
              <a:buNone/>
            </a:pPr>
            <a:r>
              <a:rPr lang="en-US" altLang="zh-CN" sz="2400" kern="0" dirty="0">
                <a:latin typeface="Times New Roman" panose="02020603050405020304" pitchFamily="18" charset="0"/>
                <a:cs typeface="Times New Roman" panose="02020603050405020304" pitchFamily="18" charset="0"/>
              </a:rPr>
              <a:t>father: while (1) {</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r>
              <a:rPr lang="en-US" altLang="zh-CN" sz="2400" kern="0" dirty="0">
                <a:solidFill>
                  <a:srgbClr val="FF0000"/>
                </a:solidFill>
                <a:latin typeface="Times New Roman" panose="02020603050405020304" pitchFamily="18" charset="0"/>
                <a:cs typeface="Times New Roman" panose="02020603050405020304" pitchFamily="18" charset="0"/>
              </a:rPr>
              <a:t> </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p>
          <a:p>
            <a:pPr>
              <a:spcBef>
                <a:spcPts val="0"/>
              </a:spcBef>
              <a:buNone/>
            </a:pPr>
            <a:r>
              <a:rPr lang="en-US" altLang="zh-CN" sz="2400" kern="0" dirty="0">
                <a:latin typeface="Times New Roman" panose="02020603050405020304" pitchFamily="18" charset="0"/>
                <a:cs typeface="Times New Roman" panose="02020603050405020304" pitchFamily="18" charset="0"/>
              </a:rPr>
              <a:t>                 puts an apple;</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p>
          <a:p>
            <a:pPr>
              <a:spcBef>
                <a:spcPts val="0"/>
              </a:spcBef>
              <a:buNone/>
            </a:pPr>
            <a:r>
              <a:rPr lang="en-US" altLang="zh-CN" sz="2400" kern="0" dirty="0">
                <a:latin typeface="Times New Roman" panose="02020603050405020304" pitchFamily="18" charset="0"/>
                <a:cs typeface="Times New Roman" panose="02020603050405020304" pitchFamily="18" charset="0"/>
              </a:rPr>
              <a:t>                 </a:t>
            </a:r>
            <a:r>
              <a:rPr lang="en-US" altLang="zh-CN" sz="2400" kern="0" dirty="0">
                <a:solidFill>
                  <a:srgbClr val="0000FF"/>
                </a:solidFill>
                <a:latin typeface="Times New Roman" panose="02020603050405020304" pitchFamily="18" charset="0"/>
                <a:cs typeface="Times New Roman" panose="02020603050405020304" pitchFamily="18" charset="0"/>
              </a:rPr>
              <a:t> </a:t>
            </a:r>
            <a:endParaRPr lang="en-US" altLang="zh-CN" sz="2400" kern="0" dirty="0">
              <a:latin typeface="Times New Roman" panose="02020603050405020304" pitchFamily="18" charset="0"/>
              <a:cs typeface="Times New Roman" panose="02020603050405020304" pitchFamily="18" charset="0"/>
            </a:endParaRPr>
          </a:p>
          <a:p>
            <a:pPr>
              <a:spcBef>
                <a:spcPts val="0"/>
              </a:spcBef>
              <a:buNone/>
            </a:pPr>
            <a:r>
              <a:rPr lang="en-US" altLang="zh-CN" sz="2400" kern="0" dirty="0">
                <a:latin typeface="Times New Roman" panose="02020603050405020304" pitchFamily="18" charset="0"/>
                <a:cs typeface="Times New Roman" panose="02020603050405020304" pitchFamily="18" charset="0"/>
              </a:rPr>
              <a:t>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daughter:  while (1)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r>
              <a:rPr lang="en-US" altLang="zh-CN" sz="2400" kern="0" dirty="0">
                <a:solidFill>
                  <a:srgbClr val="0000FF"/>
                </a:solidFill>
                <a:latin typeface="Times New Roman" panose="02020603050405020304" pitchFamily="18" charset="0"/>
                <a:cs typeface="Times New Roman" panose="02020603050405020304" pitchFamily="18" charset="0"/>
              </a:rPr>
              <a:t> </a:t>
            </a:r>
            <a:endParaRPr lang="en-US" altLang="zh-CN" sz="2400" kern="0" dirty="0">
              <a:latin typeface="Times New Roman" panose="02020603050405020304" pitchFamily="18" charset="0"/>
              <a:cs typeface="Times New Roman" panose="02020603050405020304" pitchFamily="18" charset="0"/>
            </a:endParaRP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takes an apple;</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p>
          <a:p>
            <a:pPr>
              <a:lnSpc>
                <a:spcPct val="110000"/>
              </a:lnSpc>
              <a:spcBef>
                <a:spcPts val="0"/>
              </a:spcBef>
              <a:buNone/>
            </a:pPr>
            <a:r>
              <a:rPr lang="en-US" altLang="zh-CN" sz="2400" kern="0" dirty="0">
                <a:solidFill>
                  <a:srgbClr val="FF0000"/>
                </a:solidFill>
                <a:latin typeface="Times New Roman" panose="02020603050405020304" pitchFamily="18" charset="0"/>
                <a:cs typeface="Times New Roman" panose="02020603050405020304" pitchFamily="18" charset="0"/>
              </a:rPr>
              <a:t>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eats apple; </a:t>
            </a:r>
          </a:p>
          <a:p>
            <a:pPr>
              <a:lnSpc>
                <a:spcPct val="110000"/>
              </a:lnSpc>
              <a:spcBef>
                <a:spcPts val="0"/>
              </a:spcBef>
              <a:buNone/>
            </a:pPr>
            <a:r>
              <a:rPr lang="en-US" altLang="zh-CN" sz="2400" kern="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96243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4  revised</a:t>
            </a:r>
            <a:endParaRPr lang="zh-CN" altLang="en-US" dirty="0"/>
          </a:p>
        </p:txBody>
      </p:sp>
      <p:sp>
        <p:nvSpPr>
          <p:cNvPr id="310275" name="Rectangle 3"/>
          <p:cNvSpPr>
            <a:spLocks noGrp="1" noChangeArrowheads="1"/>
          </p:cNvSpPr>
          <p:nvPr>
            <p:ph idx="1"/>
          </p:nvPr>
        </p:nvSpPr>
        <p:spPr/>
        <p:txBody>
          <a:bodyPr/>
          <a:lstStyle/>
          <a:p>
            <a:r>
              <a:rPr lang="zh-CN" altLang="en-US" dirty="0">
                <a:latin typeface="宋体" panose="02010600030101010101" pitchFamily="2" charset="-122"/>
                <a:ea typeface="宋体" panose="02010600030101010101" pitchFamily="2" charset="-122"/>
              </a:rPr>
              <a:t>有一个盘子，只</a:t>
            </a:r>
            <a:r>
              <a:rPr lang="zh-CN" altLang="en-US" dirty="0">
                <a:solidFill>
                  <a:srgbClr val="FF0000"/>
                </a:solidFill>
                <a:latin typeface="宋体" panose="02010600030101010101" pitchFamily="2" charset="-122"/>
                <a:ea typeface="宋体" panose="02010600030101010101" pitchFamily="2" charset="-122"/>
              </a:rPr>
              <a:t>可容纳 </a:t>
            </a:r>
            <a:r>
              <a:rPr lang="en-US" altLang="zh-CN" dirty="0">
                <a:solidFill>
                  <a:srgbClr val="FF0000"/>
                </a:solidFill>
                <a:latin typeface="宋体" panose="02010600030101010101" pitchFamily="2" charset="-122"/>
                <a:ea typeface="宋体" panose="02010600030101010101" pitchFamily="2" charset="-122"/>
              </a:rPr>
              <a:t>1</a:t>
            </a:r>
            <a:r>
              <a:rPr lang="zh-CN" altLang="en-US" dirty="0">
                <a:solidFill>
                  <a:srgbClr val="FF0000"/>
                </a:solidFill>
                <a:latin typeface="宋体" panose="02010600030101010101" pitchFamily="2" charset="-122"/>
                <a:ea typeface="宋体" panose="02010600030101010101" pitchFamily="2" charset="-122"/>
              </a:rPr>
              <a:t>个大苹果或者同时容纳</a:t>
            </a:r>
            <a:r>
              <a:rPr lang="en-US" altLang="zh-CN" dirty="0">
                <a:solidFill>
                  <a:srgbClr val="FF0000"/>
                </a:solidFill>
                <a:latin typeface="宋体" panose="02010600030101010101" pitchFamily="2" charset="-122"/>
                <a:ea typeface="宋体" panose="02010600030101010101" pitchFamily="2" charset="-122"/>
              </a:rPr>
              <a:t>3</a:t>
            </a:r>
            <a:r>
              <a:rPr lang="zh-CN" altLang="en-US" dirty="0">
                <a:solidFill>
                  <a:srgbClr val="FF0000"/>
                </a:solidFill>
                <a:latin typeface="宋体" panose="02010600030101010101" pitchFamily="2" charset="-122"/>
                <a:ea typeface="宋体" panose="02010600030101010101" pitchFamily="2" charset="-122"/>
              </a:rPr>
              <a:t>个小桔子</a:t>
            </a:r>
            <a:r>
              <a:rPr lang="zh-CN" altLang="en-US"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父亲向盘子中放苹果，母亲向盘子中放桔子，女儿从盘子中取苹果吃，儿子从盘子中取桔子吃。</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他们只能以互斥的方式操作盘子，并且每次只能向盘子中放一个水果，或从盘子中取一个水果。</a:t>
            </a:r>
            <a:endParaRPr lang="zh-CN" altLang="en-US" u="sng"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请设计父亲、母亲、儿子、女儿</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个进程，用信号量机制实现他们对盘子的正确操作。</a:t>
            </a:r>
          </a:p>
          <a:p>
            <a:pPr marL="457200" indent="-457200">
              <a:buNone/>
            </a:pPr>
            <a:r>
              <a:rPr lang="zh-CN" altLang="en-US" dirty="0">
                <a:latin typeface="宋体" panose="02010600030101010101" pitchFamily="2" charset="-122"/>
                <a:ea typeface="宋体" panose="02010600030101010101" pitchFamily="2" charset="-122"/>
              </a:rPr>
              <a:t>要求：</a:t>
            </a:r>
          </a:p>
          <a:p>
            <a:pPr marL="838200" lvl="1" indent="-381000">
              <a:buFont typeface="Wingdings" pitchFamily="2" charset="2"/>
              <a:buAutoNum type="arabicPeriod"/>
            </a:pPr>
            <a:r>
              <a:rPr lang="zh-CN" altLang="en-US" sz="2800" dirty="0">
                <a:latin typeface="宋体" panose="02010600030101010101" pitchFamily="2" charset="-122"/>
                <a:ea typeface="宋体" panose="02010600030101010101" pitchFamily="2" charset="-122"/>
              </a:rPr>
              <a:t>定义信号量，为信号量赋初值、并说明每个信号量的作用</a:t>
            </a:r>
          </a:p>
          <a:p>
            <a:pPr marL="838200" lvl="1" indent="-381000">
              <a:buFont typeface="Wingdings" pitchFamily="2" charset="2"/>
              <a:buAutoNum type="arabicPeriod"/>
            </a:pPr>
            <a:r>
              <a:rPr lang="zh-CN" altLang="en-US" sz="2800" dirty="0">
                <a:latin typeface="宋体" panose="02010600030101010101" pitchFamily="2" charset="-122"/>
                <a:ea typeface="宋体" panose="02010600030101010101" pitchFamily="2" charset="-122"/>
              </a:rPr>
              <a:t>描述父亲、母亲、儿子、女儿</a:t>
            </a: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个进程代码结构</a:t>
            </a:r>
          </a:p>
        </p:txBody>
      </p:sp>
      <p:sp>
        <p:nvSpPr>
          <p:cNvPr id="3" name="灯片编号占位符 3"/>
          <p:cNvSpPr>
            <a:spLocks noGrp="1"/>
          </p:cNvSpPr>
          <p:nvPr>
            <p:ph type="sldNum" sz="quarter" idx="10"/>
          </p:nvPr>
        </p:nvSpPr>
        <p:spPr/>
        <p:txBody>
          <a:bodyPr/>
          <a:lstStyle/>
          <a:p>
            <a:fld id="{30CFAD80-DC85-470D-BBCA-B675346DE369}" type="slidenum">
              <a:rPr lang="en-US" altLang="zh-CN"/>
              <a:pPr/>
              <a:t>56</a:t>
            </a:fld>
            <a:endParaRPr lang="en-US" altLang="zh-CN"/>
          </a:p>
        </p:txBody>
      </p:sp>
    </p:spTree>
    <p:extLst>
      <p:ext uri="{BB962C8B-B14F-4D97-AF65-F5344CB8AC3E}">
        <p14:creationId xmlns:p14="http://schemas.microsoft.com/office/powerpoint/2010/main" val="282236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zh-CN" dirty="0"/>
              <a:t>Problems using semaphore</a:t>
            </a:r>
          </a:p>
        </p:txBody>
      </p:sp>
      <p:sp>
        <p:nvSpPr>
          <p:cNvPr id="268291" name="Rectangle 3"/>
          <p:cNvSpPr>
            <a:spLocks noGrp="1" noChangeArrowheads="1"/>
          </p:cNvSpPr>
          <p:nvPr>
            <p:ph idx="1"/>
          </p:nvPr>
        </p:nvSpPr>
        <p:spPr/>
        <p:txBody>
          <a:bodyPr/>
          <a:lstStyle/>
          <a:p>
            <a:pPr>
              <a:tabLst>
                <a:tab pos="3148013" algn="ctr"/>
              </a:tabLst>
            </a:pPr>
            <a:r>
              <a:rPr lang="en-US" altLang="zh-CN" dirty="0"/>
              <a:t>mutual exclusion:</a:t>
            </a:r>
            <a:br>
              <a:rPr lang="en-US" altLang="zh-CN" dirty="0"/>
            </a:br>
            <a:r>
              <a:rPr lang="en-US" altLang="zh-CN" dirty="0"/>
              <a:t>All processes share a semaphore variable </a:t>
            </a:r>
            <a:br>
              <a:rPr lang="en-US" altLang="zh-CN" dirty="0"/>
            </a:br>
            <a:r>
              <a:rPr lang="en-US" altLang="zh-CN" dirty="0"/>
              <a:t>mutex (initialized 1)</a:t>
            </a:r>
          </a:p>
        </p:txBody>
      </p:sp>
      <p:sp>
        <p:nvSpPr>
          <p:cNvPr id="14" name="灯片编号占位符 3"/>
          <p:cNvSpPr>
            <a:spLocks noGrp="1"/>
          </p:cNvSpPr>
          <p:nvPr>
            <p:ph type="sldNum" sz="quarter" idx="10"/>
          </p:nvPr>
        </p:nvSpPr>
        <p:spPr/>
        <p:txBody>
          <a:bodyPr/>
          <a:lstStyle/>
          <a:p>
            <a:fld id="{AD7C61DB-C483-4D37-AD74-A4CACD661E38}" type="slidenum">
              <a:rPr lang="en-US" altLang="zh-CN"/>
              <a:pPr/>
              <a:t>57</a:t>
            </a:fld>
            <a:endParaRPr lang="en-US" altLang="zh-CN"/>
          </a:p>
        </p:txBody>
      </p:sp>
      <p:sp>
        <p:nvSpPr>
          <p:cNvPr id="268292" name="Rectangle 4"/>
          <p:cNvSpPr>
            <a:spLocks noChangeArrowheads="1"/>
          </p:cNvSpPr>
          <p:nvPr/>
        </p:nvSpPr>
        <p:spPr bwMode="auto">
          <a:xfrm>
            <a:off x="380365" y="3522185"/>
            <a:ext cx="2880000" cy="2743200"/>
          </a:xfrm>
          <a:prstGeom prst="rect">
            <a:avLst/>
          </a:prstGeom>
          <a:solidFill>
            <a:schemeClr val="bg1"/>
          </a:solidFill>
          <a:ln w="9525">
            <a:solidFill>
              <a:schemeClr val="tx1"/>
            </a:solidFill>
            <a:miter lim="800000"/>
            <a:headEnd/>
            <a:tailEnd/>
          </a:ln>
        </p:spPr>
        <p:txBody>
          <a:bodyPr/>
          <a:lstStyle/>
          <a:p>
            <a:pPr indent="11113">
              <a:spcBef>
                <a:spcPct val="20000"/>
              </a:spcBef>
              <a:buClr>
                <a:schemeClr val="accent1"/>
              </a:buClr>
              <a:buSzPct val="70000"/>
              <a:tabLst>
                <a:tab pos="3148013" algn="ctr"/>
              </a:tabLst>
            </a:pPr>
            <a:r>
              <a:rPr lang="en-US" altLang="zh-CN" b="1" dirty="0">
                <a:solidFill>
                  <a:srgbClr val="0000FF"/>
                </a:solidFill>
              </a:rPr>
              <a:t>signal(</a:t>
            </a:r>
            <a:r>
              <a:rPr lang="en-US" altLang="zh-CN" b="1" dirty="0" err="1">
                <a:solidFill>
                  <a:srgbClr val="0000FF"/>
                </a:solidFill>
              </a:rPr>
              <a:t>mutex</a:t>
            </a:r>
            <a:r>
              <a:rPr lang="en-US" altLang="zh-CN" b="1" dirty="0">
                <a:solidFill>
                  <a:srgbClr val="0000FF"/>
                </a:solidFill>
              </a:rPr>
              <a:t>);</a:t>
            </a:r>
            <a:endParaRPr lang="en-US" altLang="zh-CN" b="1" dirty="0"/>
          </a:p>
          <a:p>
            <a:pPr indent="11113">
              <a:spcBef>
                <a:spcPct val="20000"/>
              </a:spcBef>
              <a:buClr>
                <a:schemeClr val="accent1"/>
              </a:buClr>
              <a:buSzPct val="70000"/>
              <a:tabLst>
                <a:tab pos="3148013" algn="ctr"/>
              </a:tabLst>
            </a:pPr>
            <a:r>
              <a:rPr lang="en-US" altLang="zh-CN" b="1" dirty="0"/>
              <a:t>    …</a:t>
            </a:r>
          </a:p>
          <a:p>
            <a:pPr indent="11113">
              <a:spcBef>
                <a:spcPct val="20000"/>
              </a:spcBef>
              <a:buClr>
                <a:schemeClr val="accent1"/>
              </a:buClr>
              <a:buSzPct val="70000"/>
              <a:tabLst>
                <a:tab pos="3148013" algn="ctr"/>
              </a:tabLst>
            </a:pPr>
            <a:r>
              <a:rPr lang="en-US" altLang="zh-CN" b="1" dirty="0"/>
              <a:t>critical section</a:t>
            </a:r>
          </a:p>
          <a:p>
            <a:pPr indent="11113">
              <a:spcBef>
                <a:spcPct val="20000"/>
              </a:spcBef>
              <a:buClr>
                <a:schemeClr val="accent1"/>
              </a:buClr>
              <a:buSzPct val="70000"/>
              <a:tabLst>
                <a:tab pos="3148013" algn="ctr"/>
              </a:tabLst>
            </a:pPr>
            <a:r>
              <a:rPr lang="en-US" altLang="zh-CN" b="1" dirty="0"/>
              <a:t>    …</a:t>
            </a:r>
          </a:p>
          <a:p>
            <a:pPr indent="11113">
              <a:spcBef>
                <a:spcPct val="20000"/>
              </a:spcBef>
              <a:buClr>
                <a:schemeClr val="accent1"/>
              </a:buClr>
              <a:buSzPct val="70000"/>
              <a:tabLst>
                <a:tab pos="3148013" algn="ctr"/>
              </a:tabLst>
            </a:pPr>
            <a:r>
              <a:rPr lang="en-US" altLang="zh-CN" b="1" dirty="0">
                <a:solidFill>
                  <a:srgbClr val="0000FF"/>
                </a:solidFill>
              </a:rPr>
              <a:t>wait(</a:t>
            </a:r>
            <a:r>
              <a:rPr lang="en-US" altLang="zh-CN" b="1" dirty="0" err="1">
                <a:solidFill>
                  <a:srgbClr val="0000FF"/>
                </a:solidFill>
              </a:rPr>
              <a:t>mutex</a:t>
            </a:r>
            <a:r>
              <a:rPr lang="en-US" altLang="zh-CN" b="1" dirty="0">
                <a:solidFill>
                  <a:srgbClr val="0000FF"/>
                </a:solidFill>
              </a:rPr>
              <a:t>);</a:t>
            </a:r>
            <a:endParaRPr lang="en-US" altLang="zh-CN" b="1" dirty="0"/>
          </a:p>
        </p:txBody>
      </p:sp>
      <p:sp>
        <p:nvSpPr>
          <p:cNvPr id="268293" name="Rectangle 5"/>
          <p:cNvSpPr>
            <a:spLocks noChangeArrowheads="1"/>
          </p:cNvSpPr>
          <p:nvPr/>
        </p:nvSpPr>
        <p:spPr bwMode="auto">
          <a:xfrm>
            <a:off x="3260685" y="3522185"/>
            <a:ext cx="2880000" cy="2743200"/>
          </a:xfrm>
          <a:prstGeom prst="rect">
            <a:avLst/>
          </a:prstGeom>
          <a:solidFill>
            <a:schemeClr val="bg1"/>
          </a:solidFill>
          <a:ln w="9525">
            <a:solidFill>
              <a:schemeClr val="tx1"/>
            </a:solidFill>
            <a:miter lim="800000"/>
            <a:headEnd/>
            <a:tailEnd/>
          </a:ln>
        </p:spPr>
        <p:txBody>
          <a:bodyPr/>
          <a:lstStyle/>
          <a:p>
            <a:pPr>
              <a:spcBef>
                <a:spcPct val="20000"/>
              </a:spcBef>
              <a:buClr>
                <a:schemeClr val="accent1"/>
              </a:buClr>
              <a:buSzPct val="70000"/>
              <a:tabLst>
                <a:tab pos="3148013" algn="ctr"/>
              </a:tabLst>
            </a:pPr>
            <a:r>
              <a:rPr lang="en-US" altLang="zh-CN" b="1" dirty="0">
                <a:solidFill>
                  <a:srgbClr val="0000FF"/>
                </a:solidFill>
              </a:rPr>
              <a:t>wait(</a:t>
            </a:r>
            <a:r>
              <a:rPr lang="en-US" altLang="zh-CN" b="1" dirty="0" err="1">
                <a:solidFill>
                  <a:srgbClr val="0000FF"/>
                </a:solidFill>
              </a:rPr>
              <a:t>mutex</a:t>
            </a:r>
            <a:r>
              <a:rPr lang="en-US" altLang="zh-CN" b="1" dirty="0">
                <a:solidFill>
                  <a:srgbClr val="0000FF"/>
                </a:solidFill>
              </a:rPr>
              <a:t>);</a:t>
            </a:r>
            <a:endParaRPr lang="en-US" altLang="zh-CN" b="1" dirty="0"/>
          </a:p>
          <a:p>
            <a:pPr>
              <a:spcBef>
                <a:spcPct val="20000"/>
              </a:spcBef>
              <a:buClr>
                <a:schemeClr val="accent1"/>
              </a:buClr>
              <a:buSzPct val="70000"/>
              <a:tabLst>
                <a:tab pos="3148013" algn="ctr"/>
              </a:tabLst>
            </a:pPr>
            <a:r>
              <a:rPr lang="en-US" altLang="zh-CN" b="1" dirty="0"/>
              <a:t>    …</a:t>
            </a:r>
          </a:p>
          <a:p>
            <a:pPr>
              <a:spcBef>
                <a:spcPct val="20000"/>
              </a:spcBef>
              <a:buClr>
                <a:schemeClr val="accent1"/>
              </a:buClr>
              <a:buSzPct val="70000"/>
              <a:tabLst>
                <a:tab pos="3148013" algn="ctr"/>
              </a:tabLst>
            </a:pPr>
            <a:r>
              <a:rPr lang="en-US" altLang="zh-CN" b="1" dirty="0"/>
              <a:t>critical section</a:t>
            </a:r>
          </a:p>
          <a:p>
            <a:pPr>
              <a:spcBef>
                <a:spcPct val="20000"/>
              </a:spcBef>
              <a:buClr>
                <a:schemeClr val="accent1"/>
              </a:buClr>
              <a:buSzPct val="70000"/>
              <a:tabLst>
                <a:tab pos="3148013" algn="ctr"/>
              </a:tabLst>
            </a:pPr>
            <a:r>
              <a:rPr lang="en-US" altLang="zh-CN" b="1" dirty="0"/>
              <a:t>    …</a:t>
            </a:r>
          </a:p>
          <a:p>
            <a:pPr>
              <a:spcBef>
                <a:spcPct val="20000"/>
              </a:spcBef>
              <a:buClr>
                <a:schemeClr val="accent1"/>
              </a:buClr>
              <a:buSzPct val="70000"/>
              <a:tabLst>
                <a:tab pos="3148013" algn="ctr"/>
              </a:tabLst>
            </a:pPr>
            <a:r>
              <a:rPr lang="en-US" altLang="zh-CN" b="1" dirty="0">
                <a:solidFill>
                  <a:srgbClr val="0000FF"/>
                </a:solidFill>
              </a:rPr>
              <a:t>wait(</a:t>
            </a:r>
            <a:r>
              <a:rPr lang="en-US" altLang="zh-CN" b="1" dirty="0" err="1">
                <a:solidFill>
                  <a:srgbClr val="0000FF"/>
                </a:solidFill>
              </a:rPr>
              <a:t>mutex</a:t>
            </a:r>
            <a:r>
              <a:rPr lang="en-US" altLang="zh-CN" b="1" dirty="0">
                <a:solidFill>
                  <a:srgbClr val="0000FF"/>
                </a:solidFill>
              </a:rPr>
              <a:t>);</a:t>
            </a:r>
            <a:endParaRPr lang="en-US" altLang="zh-CN" b="1" dirty="0"/>
          </a:p>
        </p:txBody>
      </p:sp>
      <p:sp>
        <p:nvSpPr>
          <p:cNvPr id="268294" name="Rectangle 6"/>
          <p:cNvSpPr>
            <a:spLocks noChangeArrowheads="1"/>
          </p:cNvSpPr>
          <p:nvPr/>
        </p:nvSpPr>
        <p:spPr bwMode="auto">
          <a:xfrm>
            <a:off x="6141005" y="3522185"/>
            <a:ext cx="2880000" cy="2743200"/>
          </a:xfrm>
          <a:prstGeom prst="rect">
            <a:avLst/>
          </a:prstGeom>
          <a:solidFill>
            <a:schemeClr val="bg1"/>
          </a:solidFill>
          <a:ln w="9525">
            <a:solidFill>
              <a:schemeClr val="tx1"/>
            </a:solidFill>
            <a:miter lim="800000"/>
            <a:headEnd/>
            <a:tailEnd/>
          </a:ln>
        </p:spPr>
        <p:txBody>
          <a:bodyPr/>
          <a:lstStyle/>
          <a:p>
            <a:pPr>
              <a:spcBef>
                <a:spcPct val="20000"/>
              </a:spcBef>
              <a:buClr>
                <a:schemeClr val="accent1"/>
              </a:buClr>
              <a:buSzPct val="70000"/>
              <a:tabLst>
                <a:tab pos="3148013" algn="ctr"/>
              </a:tabLst>
            </a:pPr>
            <a:r>
              <a:rPr lang="en-US" altLang="zh-CN" b="1" dirty="0">
                <a:solidFill>
                  <a:srgbClr val="0000FF"/>
                </a:solidFill>
              </a:rPr>
              <a:t> </a:t>
            </a:r>
            <a:endParaRPr lang="en-US" altLang="zh-CN" b="1" dirty="0"/>
          </a:p>
          <a:p>
            <a:pPr>
              <a:spcBef>
                <a:spcPct val="20000"/>
              </a:spcBef>
              <a:buClr>
                <a:schemeClr val="accent1"/>
              </a:buClr>
              <a:buSzPct val="70000"/>
              <a:tabLst>
                <a:tab pos="3148013" algn="ctr"/>
              </a:tabLst>
            </a:pPr>
            <a:r>
              <a:rPr lang="en-US" altLang="zh-CN" b="1" dirty="0"/>
              <a:t>    …</a:t>
            </a:r>
          </a:p>
          <a:p>
            <a:pPr>
              <a:spcBef>
                <a:spcPct val="20000"/>
              </a:spcBef>
              <a:buClr>
                <a:schemeClr val="accent1"/>
              </a:buClr>
              <a:buSzPct val="70000"/>
              <a:tabLst>
                <a:tab pos="3148013" algn="ctr"/>
              </a:tabLst>
            </a:pPr>
            <a:r>
              <a:rPr lang="en-US" altLang="zh-CN" b="1" dirty="0"/>
              <a:t>critical section</a:t>
            </a:r>
          </a:p>
          <a:p>
            <a:pPr>
              <a:spcBef>
                <a:spcPct val="20000"/>
              </a:spcBef>
              <a:buClr>
                <a:schemeClr val="accent1"/>
              </a:buClr>
              <a:buSzPct val="70000"/>
              <a:tabLst>
                <a:tab pos="3148013" algn="ctr"/>
              </a:tabLst>
            </a:pPr>
            <a:r>
              <a:rPr lang="en-US" altLang="zh-CN" b="1" dirty="0"/>
              <a:t>    …</a:t>
            </a:r>
          </a:p>
          <a:p>
            <a:pPr>
              <a:spcBef>
                <a:spcPct val="20000"/>
              </a:spcBef>
              <a:buClr>
                <a:schemeClr val="accent1"/>
              </a:buClr>
              <a:buSzPct val="70000"/>
              <a:tabLst>
                <a:tab pos="3148013" algn="ctr"/>
              </a:tabLst>
            </a:pPr>
            <a:r>
              <a:rPr lang="en-US" altLang="zh-CN" b="1" dirty="0">
                <a:solidFill>
                  <a:srgbClr val="0000FF"/>
                </a:solidFill>
              </a:rPr>
              <a:t>signal(</a:t>
            </a:r>
            <a:r>
              <a:rPr lang="en-US" altLang="zh-CN" b="1" dirty="0" err="1">
                <a:solidFill>
                  <a:srgbClr val="0000FF"/>
                </a:solidFill>
              </a:rPr>
              <a:t>mutex</a:t>
            </a:r>
            <a:r>
              <a:rPr lang="en-US" altLang="zh-CN" b="1" dirty="0">
                <a:solidFill>
                  <a:srgbClr val="0000FF"/>
                </a:solidFill>
              </a:rPr>
              <a:t>);</a:t>
            </a:r>
            <a:endParaRPr lang="en-US" altLang="zh-CN" b="1" dirty="0"/>
          </a:p>
        </p:txBody>
      </p:sp>
      <p:sp>
        <p:nvSpPr>
          <p:cNvPr id="268295" name="Rectangle 7"/>
          <p:cNvSpPr>
            <a:spLocks noChangeArrowheads="1"/>
          </p:cNvSpPr>
          <p:nvPr/>
        </p:nvSpPr>
        <p:spPr bwMode="auto">
          <a:xfrm>
            <a:off x="9021325" y="3519010"/>
            <a:ext cx="2880000" cy="2743200"/>
          </a:xfrm>
          <a:prstGeom prst="rect">
            <a:avLst/>
          </a:prstGeom>
          <a:solidFill>
            <a:schemeClr val="bg1"/>
          </a:solidFill>
          <a:ln>
            <a:solidFill>
              <a:schemeClr val="tx1"/>
            </a:solidFill>
          </a:ln>
        </p:spPr>
        <p:txBody>
          <a:bodyPr/>
          <a:lstStyle/>
          <a:p>
            <a:pPr>
              <a:spcBef>
                <a:spcPct val="20000"/>
              </a:spcBef>
              <a:buClr>
                <a:schemeClr val="accent1"/>
              </a:buClr>
              <a:buSzPct val="70000"/>
              <a:tabLst>
                <a:tab pos="3148013" algn="ctr"/>
              </a:tabLst>
            </a:pPr>
            <a:r>
              <a:rPr lang="en-US" altLang="zh-CN" b="1" dirty="0">
                <a:solidFill>
                  <a:srgbClr val="0000FF"/>
                </a:solidFill>
              </a:rPr>
              <a:t> wait(</a:t>
            </a:r>
            <a:r>
              <a:rPr lang="en-US" altLang="zh-CN" b="1" dirty="0" err="1">
                <a:solidFill>
                  <a:srgbClr val="0000FF"/>
                </a:solidFill>
              </a:rPr>
              <a:t>mutex</a:t>
            </a:r>
            <a:r>
              <a:rPr lang="en-US" altLang="zh-CN" b="1" dirty="0">
                <a:solidFill>
                  <a:srgbClr val="0000FF"/>
                </a:solidFill>
              </a:rPr>
              <a:t>);</a:t>
            </a:r>
            <a:endParaRPr lang="en-US" altLang="zh-CN" b="1" dirty="0"/>
          </a:p>
          <a:p>
            <a:pPr>
              <a:spcBef>
                <a:spcPct val="20000"/>
              </a:spcBef>
              <a:buClr>
                <a:schemeClr val="accent1"/>
              </a:buClr>
              <a:buSzPct val="70000"/>
              <a:tabLst>
                <a:tab pos="3148013" algn="ctr"/>
              </a:tabLst>
            </a:pPr>
            <a:r>
              <a:rPr lang="en-US" altLang="zh-CN" b="1" dirty="0"/>
              <a:t>    …</a:t>
            </a:r>
          </a:p>
          <a:p>
            <a:pPr>
              <a:spcBef>
                <a:spcPct val="20000"/>
              </a:spcBef>
              <a:buClr>
                <a:schemeClr val="accent1"/>
              </a:buClr>
              <a:buSzPct val="70000"/>
              <a:tabLst>
                <a:tab pos="3148013" algn="ctr"/>
              </a:tabLst>
            </a:pPr>
            <a:r>
              <a:rPr lang="en-US" altLang="zh-CN" b="1" dirty="0"/>
              <a:t>critical section</a:t>
            </a:r>
          </a:p>
          <a:p>
            <a:pPr>
              <a:spcBef>
                <a:spcPct val="20000"/>
              </a:spcBef>
              <a:buClr>
                <a:schemeClr val="accent1"/>
              </a:buClr>
              <a:buSzPct val="70000"/>
              <a:tabLst>
                <a:tab pos="3148013" algn="ctr"/>
              </a:tabLst>
            </a:pPr>
            <a:r>
              <a:rPr lang="en-US" altLang="zh-CN" b="1" dirty="0"/>
              <a:t>    …</a:t>
            </a:r>
          </a:p>
          <a:p>
            <a:pPr>
              <a:spcBef>
                <a:spcPct val="20000"/>
              </a:spcBef>
              <a:buClr>
                <a:schemeClr val="accent1"/>
              </a:buClr>
              <a:buSzPct val="70000"/>
              <a:tabLst>
                <a:tab pos="3148013" algn="ctr"/>
              </a:tabLst>
            </a:pPr>
            <a:r>
              <a:rPr lang="en-US" altLang="zh-CN" b="1" dirty="0">
                <a:solidFill>
                  <a:srgbClr val="0000FF"/>
                </a:solidFill>
              </a:rPr>
              <a:t> </a:t>
            </a:r>
            <a:endParaRPr lang="en-US" altLang="zh-CN" b="1" dirty="0"/>
          </a:p>
        </p:txBody>
      </p:sp>
      <p:sp>
        <p:nvSpPr>
          <p:cNvPr id="268296" name="Text Box 8"/>
          <p:cNvSpPr txBox="1">
            <a:spLocks noChangeArrowheads="1"/>
          </p:cNvSpPr>
          <p:nvPr/>
        </p:nvSpPr>
        <p:spPr bwMode="auto">
          <a:xfrm>
            <a:off x="4349748" y="5499230"/>
            <a:ext cx="6912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7200" b="1" dirty="0">
                <a:solidFill>
                  <a:srgbClr val="FF0000"/>
                </a:solidFill>
                <a:sym typeface="Symbol" panose="05050102010706020507" pitchFamily="18" charset="2"/>
              </a:rPr>
              <a:t></a:t>
            </a:r>
          </a:p>
        </p:txBody>
      </p:sp>
      <p:sp>
        <p:nvSpPr>
          <p:cNvPr id="268297" name="Text Box 9"/>
          <p:cNvSpPr txBox="1">
            <a:spLocks noChangeArrowheads="1"/>
          </p:cNvSpPr>
          <p:nvPr/>
        </p:nvSpPr>
        <p:spPr bwMode="auto">
          <a:xfrm>
            <a:off x="7212953" y="5503993"/>
            <a:ext cx="6912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7200" b="1" dirty="0">
                <a:solidFill>
                  <a:srgbClr val="FF0000"/>
                </a:solidFill>
                <a:sym typeface="Symbol" panose="05050102010706020507" pitchFamily="18" charset="2"/>
              </a:rPr>
              <a:t></a:t>
            </a:r>
          </a:p>
        </p:txBody>
      </p:sp>
      <p:sp>
        <p:nvSpPr>
          <p:cNvPr id="268298" name="Text Box 10"/>
          <p:cNvSpPr txBox="1">
            <a:spLocks noChangeArrowheads="1"/>
          </p:cNvSpPr>
          <p:nvPr/>
        </p:nvSpPr>
        <p:spPr bwMode="auto">
          <a:xfrm>
            <a:off x="10092511" y="5503993"/>
            <a:ext cx="6912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7200" b="1" dirty="0">
                <a:solidFill>
                  <a:srgbClr val="FF0000"/>
                </a:solidFill>
                <a:sym typeface="Symbol" panose="05050102010706020507" pitchFamily="18" charset="2"/>
              </a:rPr>
              <a:t></a:t>
            </a:r>
          </a:p>
        </p:txBody>
      </p:sp>
      <p:sp>
        <p:nvSpPr>
          <p:cNvPr id="268299" name="Text Box 11"/>
          <p:cNvSpPr txBox="1">
            <a:spLocks noChangeArrowheads="1"/>
          </p:cNvSpPr>
          <p:nvPr/>
        </p:nvSpPr>
        <p:spPr bwMode="auto">
          <a:xfrm>
            <a:off x="1452728" y="5499230"/>
            <a:ext cx="6912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7200" b="1" dirty="0">
                <a:solidFill>
                  <a:srgbClr val="FF0000"/>
                </a:solidFill>
                <a:sym typeface="Symbol" panose="05050102010706020507" pitchFamily="18" charset="2"/>
              </a:rPr>
              <a:t></a:t>
            </a:r>
          </a:p>
        </p:txBody>
      </p:sp>
      <p:sp>
        <p:nvSpPr>
          <p:cNvPr id="268300" name="Rectangle 12"/>
          <p:cNvSpPr>
            <a:spLocks noChangeArrowheads="1"/>
          </p:cNvSpPr>
          <p:nvPr/>
        </p:nvSpPr>
        <p:spPr bwMode="auto">
          <a:xfrm>
            <a:off x="7896200" y="1043736"/>
            <a:ext cx="2880000" cy="2384985"/>
          </a:xfrm>
          <a:prstGeom prst="roundRect">
            <a:avLst>
              <a:gd name="adj" fmla="val 5400"/>
            </a:avLst>
          </a:prstGeom>
          <a:solidFill>
            <a:srgbClr val="FFFF00"/>
          </a:solidFill>
          <a:ln>
            <a:solidFill>
              <a:srgbClr val="FF0000"/>
            </a:solidFill>
          </a:ln>
        </p:spPr>
        <p:txBody>
          <a:bodyPr/>
          <a:lstStyle/>
          <a:p>
            <a:pPr>
              <a:spcBef>
                <a:spcPts val="0"/>
              </a:spcBef>
              <a:buClr>
                <a:schemeClr val="accent1"/>
              </a:buClr>
              <a:buSzPct val="70000"/>
              <a:tabLst>
                <a:tab pos="3148013" algn="ctr"/>
              </a:tabLst>
            </a:pPr>
            <a:r>
              <a:rPr lang="en-US" altLang="zh-CN" sz="2800" b="1" dirty="0">
                <a:solidFill>
                  <a:srgbClr val="0000FF"/>
                </a:solidFill>
              </a:rPr>
              <a:t>wait(</a:t>
            </a:r>
            <a:r>
              <a:rPr lang="en-US" altLang="zh-CN" sz="2800" b="1" dirty="0" err="1">
                <a:solidFill>
                  <a:srgbClr val="0000FF"/>
                </a:solidFill>
              </a:rPr>
              <a:t>mutex</a:t>
            </a:r>
            <a:r>
              <a:rPr lang="en-US" altLang="zh-CN" sz="2800" b="1" dirty="0">
                <a:solidFill>
                  <a:srgbClr val="0000FF"/>
                </a:solidFill>
              </a:rPr>
              <a:t>);</a:t>
            </a:r>
            <a:endParaRPr lang="en-US" altLang="zh-CN" sz="2800" b="1" dirty="0"/>
          </a:p>
          <a:p>
            <a:pPr>
              <a:spcBef>
                <a:spcPts val="0"/>
              </a:spcBef>
              <a:buClr>
                <a:schemeClr val="accent1"/>
              </a:buClr>
              <a:buSzPct val="70000"/>
              <a:tabLst>
                <a:tab pos="3148013" algn="ctr"/>
              </a:tabLst>
            </a:pPr>
            <a:r>
              <a:rPr lang="en-US" altLang="zh-CN" sz="2800" b="1" dirty="0"/>
              <a:t>    …</a:t>
            </a:r>
          </a:p>
          <a:p>
            <a:pPr>
              <a:spcBef>
                <a:spcPts val="0"/>
              </a:spcBef>
              <a:buClr>
                <a:schemeClr val="accent1"/>
              </a:buClr>
              <a:buSzPct val="70000"/>
              <a:tabLst>
                <a:tab pos="3148013" algn="ctr"/>
              </a:tabLst>
            </a:pPr>
            <a:r>
              <a:rPr lang="en-US" altLang="zh-CN" sz="2800" b="1" dirty="0"/>
              <a:t>critical section</a:t>
            </a:r>
          </a:p>
          <a:p>
            <a:pPr>
              <a:spcBef>
                <a:spcPts val="0"/>
              </a:spcBef>
              <a:buClr>
                <a:schemeClr val="accent1"/>
              </a:buClr>
              <a:buSzPct val="70000"/>
              <a:tabLst>
                <a:tab pos="3148013" algn="ctr"/>
              </a:tabLst>
            </a:pPr>
            <a:r>
              <a:rPr lang="en-US" altLang="zh-CN" sz="2800" b="1" dirty="0"/>
              <a:t>    …</a:t>
            </a:r>
          </a:p>
          <a:p>
            <a:pPr>
              <a:spcBef>
                <a:spcPts val="0"/>
              </a:spcBef>
              <a:buClr>
                <a:schemeClr val="accent1"/>
              </a:buClr>
              <a:buSzPct val="70000"/>
              <a:tabLst>
                <a:tab pos="3148013" algn="ctr"/>
              </a:tabLst>
            </a:pPr>
            <a:r>
              <a:rPr lang="en-US" altLang="zh-CN" sz="2800" b="1" dirty="0">
                <a:solidFill>
                  <a:srgbClr val="0000FF"/>
                </a:solidFill>
              </a:rPr>
              <a:t>signal(</a:t>
            </a:r>
            <a:r>
              <a:rPr lang="en-US" altLang="zh-CN" sz="2800" b="1" dirty="0" err="1">
                <a:solidFill>
                  <a:srgbClr val="0000FF"/>
                </a:solidFill>
              </a:rPr>
              <a:t>mutex</a:t>
            </a:r>
            <a:r>
              <a:rPr lang="en-US" altLang="zh-CN" sz="2800" b="1" dirty="0">
                <a:solidFill>
                  <a:srgbClr val="0000FF"/>
                </a:solidFill>
              </a:rPr>
              <a:t>);</a:t>
            </a:r>
            <a:endParaRPr lang="en-US" altLang="zh-CN" sz="2800" b="1" dirty="0"/>
          </a:p>
        </p:txBody>
      </p:sp>
      <p:sp>
        <p:nvSpPr>
          <p:cNvPr id="268301" name="Text Box 13"/>
          <p:cNvSpPr txBox="1">
            <a:spLocks noChangeArrowheads="1"/>
          </p:cNvSpPr>
          <p:nvPr/>
        </p:nvSpPr>
        <p:spPr bwMode="auto">
          <a:xfrm>
            <a:off x="10686511" y="2560083"/>
            <a:ext cx="5191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FF0000"/>
                </a:solidFill>
                <a:sym typeface="Symbol" pitchFamily="18" charset="2"/>
              </a:rPr>
              <a:t></a:t>
            </a:r>
          </a:p>
        </p:txBody>
      </p:sp>
      <p:sp>
        <p:nvSpPr>
          <p:cNvPr id="2" name="圆角矩形 1"/>
          <p:cNvSpPr/>
          <p:nvPr/>
        </p:nvSpPr>
        <p:spPr bwMode="auto">
          <a:xfrm>
            <a:off x="4544211" y="2411935"/>
            <a:ext cx="2700000" cy="432000"/>
          </a:xfrm>
          <a:prstGeom prst="roundRect">
            <a:avLst>
              <a:gd name="adj" fmla="val 14024"/>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000" b="1" dirty="0">
                <a:latin typeface="楷体" panose="02010609060101010101" pitchFamily="49" charset="-122"/>
                <a:ea typeface="楷体" panose="02010609060101010101" pitchFamily="49" charset="-122"/>
              </a:rPr>
              <a:t>严格遵守使用规则</a:t>
            </a:r>
            <a:r>
              <a:rPr lang="en-US" altLang="zh-CN"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p:sp>
        <p:nvSpPr>
          <p:cNvPr id="3" name="动作按钮: 结束 6">
            <a:hlinkClick r:id="" action="ppaction://noaction" highlightClick="1"/>
            <a:extLst>
              <a:ext uri="{FF2B5EF4-FFF2-40B4-BE49-F238E27FC236}">
                <a16:creationId xmlns:a16="http://schemas.microsoft.com/office/drawing/2014/main" id="{82C2B6D7-EABC-B18D-E434-31AE13F67E96}"/>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wipe(left)">
                                      <p:cBhvr>
                                        <p:cTn id="7" dur="500"/>
                                        <p:tgtEl>
                                          <p:spTgt spid="26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8300"/>
                                        </p:tgtEl>
                                        <p:attrNameLst>
                                          <p:attrName>style.visibility</p:attrName>
                                        </p:attrNameLst>
                                      </p:cBhvr>
                                      <p:to>
                                        <p:strVal val="visible"/>
                                      </p:to>
                                    </p:set>
                                    <p:animEffect transition="in" filter="wipe(up)">
                                      <p:cBhvr>
                                        <p:cTn id="12" dur="500"/>
                                        <p:tgtEl>
                                          <p:spTgt spid="268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301"/>
                                        </p:tgtEl>
                                        <p:attrNameLst>
                                          <p:attrName>style.visibility</p:attrName>
                                        </p:attrNameLst>
                                      </p:cBhvr>
                                      <p:to>
                                        <p:strVal val="visible"/>
                                      </p:to>
                                    </p:set>
                                    <p:animEffect transition="in" filter="wipe(left)">
                                      <p:cBhvr>
                                        <p:cTn id="17" dur="500"/>
                                        <p:tgtEl>
                                          <p:spTgt spid="268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8292"/>
                                        </p:tgtEl>
                                        <p:attrNameLst>
                                          <p:attrName>style.visibility</p:attrName>
                                        </p:attrNameLst>
                                      </p:cBhvr>
                                      <p:to>
                                        <p:strVal val="visible"/>
                                      </p:to>
                                    </p:set>
                                    <p:animEffect transition="in" filter="wipe(up)">
                                      <p:cBhvr>
                                        <p:cTn id="27" dur="500"/>
                                        <p:tgtEl>
                                          <p:spTgt spid="26829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68299"/>
                                        </p:tgtEl>
                                        <p:attrNameLst>
                                          <p:attrName>style.visibility</p:attrName>
                                        </p:attrNameLst>
                                      </p:cBhvr>
                                      <p:to>
                                        <p:strVal val="visible"/>
                                      </p:to>
                                    </p:set>
                                    <p:animEffect transition="in" filter="wipe(left)">
                                      <p:cBhvr>
                                        <p:cTn id="30" dur="500"/>
                                        <p:tgtEl>
                                          <p:spTgt spid="26829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68293"/>
                                        </p:tgtEl>
                                        <p:attrNameLst>
                                          <p:attrName>style.visibility</p:attrName>
                                        </p:attrNameLst>
                                      </p:cBhvr>
                                      <p:to>
                                        <p:strVal val="visible"/>
                                      </p:to>
                                    </p:set>
                                    <p:animEffect transition="in" filter="wipe(up)">
                                      <p:cBhvr>
                                        <p:cTn id="33" dur="500"/>
                                        <p:tgtEl>
                                          <p:spTgt spid="26829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68296"/>
                                        </p:tgtEl>
                                        <p:attrNameLst>
                                          <p:attrName>style.visibility</p:attrName>
                                        </p:attrNameLst>
                                      </p:cBhvr>
                                      <p:to>
                                        <p:strVal val="visible"/>
                                      </p:to>
                                    </p:set>
                                    <p:animEffect transition="in" filter="wipe(left)">
                                      <p:cBhvr>
                                        <p:cTn id="36" dur="500"/>
                                        <p:tgtEl>
                                          <p:spTgt spid="26829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68294"/>
                                        </p:tgtEl>
                                        <p:attrNameLst>
                                          <p:attrName>style.visibility</p:attrName>
                                        </p:attrNameLst>
                                      </p:cBhvr>
                                      <p:to>
                                        <p:strVal val="visible"/>
                                      </p:to>
                                    </p:set>
                                    <p:animEffect transition="in" filter="wipe(up)">
                                      <p:cBhvr>
                                        <p:cTn id="39" dur="500"/>
                                        <p:tgtEl>
                                          <p:spTgt spid="26829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68297"/>
                                        </p:tgtEl>
                                        <p:attrNameLst>
                                          <p:attrName>style.visibility</p:attrName>
                                        </p:attrNameLst>
                                      </p:cBhvr>
                                      <p:to>
                                        <p:strVal val="visible"/>
                                      </p:to>
                                    </p:set>
                                    <p:animEffect transition="in" filter="wipe(left)">
                                      <p:cBhvr>
                                        <p:cTn id="42" dur="500"/>
                                        <p:tgtEl>
                                          <p:spTgt spid="26829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68295"/>
                                        </p:tgtEl>
                                        <p:attrNameLst>
                                          <p:attrName>style.visibility</p:attrName>
                                        </p:attrNameLst>
                                      </p:cBhvr>
                                      <p:to>
                                        <p:strVal val="visible"/>
                                      </p:to>
                                    </p:set>
                                    <p:animEffect transition="in" filter="wipe(up)">
                                      <p:cBhvr>
                                        <p:cTn id="45" dur="500"/>
                                        <p:tgtEl>
                                          <p:spTgt spid="26829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68298"/>
                                        </p:tgtEl>
                                        <p:attrNameLst>
                                          <p:attrName>style.visibility</p:attrName>
                                        </p:attrNameLst>
                                      </p:cBhvr>
                                      <p:to>
                                        <p:strVal val="visible"/>
                                      </p:to>
                                    </p:set>
                                    <p:animEffect transition="in" filter="wipe(left)">
                                      <p:cBhvr>
                                        <p:cTn id="48" dur="500"/>
                                        <p:tgtEl>
                                          <p:spTgt spid="268298"/>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32"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circle(out)">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P spid="268292" grpId="0" animBg="1" autoUpdateAnimBg="0"/>
      <p:bldP spid="268293" grpId="0" animBg="1" autoUpdateAnimBg="0"/>
      <p:bldP spid="268294" grpId="0" animBg="1" autoUpdateAnimBg="0"/>
      <p:bldP spid="268295" grpId="0" animBg="1" autoUpdateAnimBg="0"/>
      <p:bldP spid="268296" grpId="0"/>
      <p:bldP spid="268297" grpId="0"/>
      <p:bldP spid="268298" grpId="0"/>
      <p:bldP spid="268299" grpId="0"/>
      <p:bldP spid="268300" grpId="0" animBg="1" autoUpdateAnimBg="0"/>
      <p:bldP spid="268301" grpId="0"/>
      <p:bldP spid="2" grpId="0" animBg="1"/>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5</a:t>
            </a:r>
            <a:endParaRPr lang="zh-CN" altLang="en-US" dirty="0"/>
          </a:p>
        </p:txBody>
      </p:sp>
      <p:sp>
        <p:nvSpPr>
          <p:cNvPr id="3" name="内容占位符 2"/>
          <p:cNvSpPr>
            <a:spLocks noGrp="1"/>
          </p:cNvSpPr>
          <p:nvPr>
            <p:ph idx="1"/>
          </p:nvPr>
        </p:nvSpPr>
        <p:spPr/>
        <p:txBody>
          <a:bodyPr>
            <a:normAutofit/>
          </a:bodyPr>
          <a:lstStyle/>
          <a:p>
            <a:r>
              <a:rPr lang="en-US" altLang="zh-CN" dirty="0"/>
              <a:t>In a system with 2 processors, there are 10 concurrent processes sharing a type of resource based on a semaphore </a:t>
            </a:r>
            <a:r>
              <a:rPr lang="en-US" altLang="zh-CN" i="1" dirty="0"/>
              <a:t>S</a:t>
            </a:r>
            <a:r>
              <a:rPr lang="en-US" altLang="zh-CN" dirty="0"/>
              <a:t>,  if each time,</a:t>
            </a:r>
            <a:endParaRPr lang="zh-CN" altLang="zh-CN" dirty="0"/>
          </a:p>
          <a:p>
            <a:pPr marL="400050" lvl="1" indent="0">
              <a:buNone/>
            </a:pPr>
            <a:r>
              <a:rPr lang="en-US" altLang="zh-CN" sz="2800" dirty="0"/>
              <a:t>(a) only one process is permitted to enter its critical section to use the resource, or</a:t>
            </a:r>
            <a:endParaRPr lang="zh-CN" altLang="zh-CN" sz="2800" dirty="0"/>
          </a:p>
          <a:p>
            <a:pPr marL="400050" lvl="1" indent="0">
              <a:buNone/>
            </a:pPr>
            <a:r>
              <a:rPr lang="en-US" altLang="zh-CN" sz="2800" dirty="0"/>
              <a:t>(b) at most 3 processes are allowed to enter their critical sections to use the resource,</a:t>
            </a:r>
            <a:endParaRPr lang="zh-CN" altLang="zh-CN" sz="2800" dirty="0"/>
          </a:p>
          <a:p>
            <a:pPr marL="0" indent="0">
              <a:buNone/>
            </a:pPr>
            <a:r>
              <a:rPr lang="en-US" altLang="zh-CN" dirty="0"/>
              <a:t>then answer the following questions.</a:t>
            </a:r>
            <a:endParaRPr lang="zh-CN" altLang="zh-CN" dirty="0"/>
          </a:p>
          <a:p>
            <a:pPr marL="0" indent="0">
              <a:buNone/>
            </a:pPr>
            <a:r>
              <a:rPr lang="en-US" altLang="zh-CN" dirty="0"/>
              <a:t>(1) what are the maximum, and minimum numbers of processes in ready, running, and waiting state?</a:t>
            </a:r>
          </a:p>
          <a:p>
            <a:pPr marL="0" indent="0">
              <a:buNone/>
            </a:pPr>
            <a:r>
              <a:rPr lang="en-US" altLang="zh-CN" dirty="0"/>
              <a:t>(2) in these two cases, what are the initial, maximum, and minimum values for the semaphore </a:t>
            </a:r>
            <a:r>
              <a:rPr lang="en-US" altLang="zh-CN" i="1" dirty="0"/>
              <a:t>S</a:t>
            </a:r>
            <a:r>
              <a:rPr lang="en-US" altLang="zh-CN" dirty="0"/>
              <a:t> respectively?</a:t>
            </a:r>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58</a:t>
            </a:fld>
            <a:endParaRPr lang="en-US" altLang="zh-CN"/>
          </a:p>
        </p:txBody>
      </p:sp>
    </p:spTree>
    <p:extLst>
      <p:ext uri="{BB962C8B-B14F-4D97-AF65-F5344CB8AC3E}">
        <p14:creationId xmlns:p14="http://schemas.microsoft.com/office/powerpoint/2010/main" val="132972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a:t>
            </a:r>
            <a:endParaRPr lang="zh-CN" altLang="en-US" dirty="0"/>
          </a:p>
        </p:txBody>
      </p:sp>
      <p:sp>
        <p:nvSpPr>
          <p:cNvPr id="3" name="内容占位符 2"/>
          <p:cNvSpPr>
            <a:spLocks noGrp="1"/>
          </p:cNvSpPr>
          <p:nvPr>
            <p:ph idx="1"/>
          </p:nvPr>
        </p:nvSpPr>
        <p:spPr/>
        <p:txBody>
          <a:bodyPr/>
          <a:lstStyle/>
          <a:p>
            <a:pPr marL="0" indent="0">
              <a:buNone/>
            </a:pPr>
            <a:r>
              <a:rPr lang="en-US" altLang="zh-CN" dirty="0"/>
              <a:t>(1) the maximum, and minimum numbers of processes in ready, running, and waiting state:</a:t>
            </a:r>
          </a:p>
          <a:p>
            <a:pPr marL="400050" lvl="1" indent="0">
              <a:buNone/>
            </a:pPr>
            <a:endParaRPr lang="en-US" altLang="zh-CN" dirty="0"/>
          </a:p>
          <a:p>
            <a:pPr marL="400050" lvl="1" indent="0">
              <a:buNone/>
            </a:pPr>
            <a:endParaRPr lang="en-US" altLang="zh-CN" dirty="0"/>
          </a:p>
          <a:p>
            <a:pPr marL="400050" lvl="1" indent="0">
              <a:buNone/>
            </a:pPr>
            <a:endParaRPr lang="en-US" altLang="zh-CN" dirty="0"/>
          </a:p>
          <a:p>
            <a:pPr marL="400050" lvl="1" indent="0">
              <a:buNone/>
            </a:pPr>
            <a:endParaRPr lang="en-US" altLang="zh-CN" dirty="0"/>
          </a:p>
          <a:p>
            <a:pPr marL="0" indent="0">
              <a:buNone/>
            </a:pPr>
            <a:r>
              <a:rPr lang="en-US" altLang="zh-CN" dirty="0"/>
              <a:t>(2) the initial, maximum, and minimum values for the semaphore </a:t>
            </a:r>
            <a:r>
              <a:rPr lang="en-US" altLang="zh-CN" i="1" dirty="0"/>
              <a:t>S</a:t>
            </a:r>
            <a:r>
              <a:rPr lang="en-US" altLang="zh-CN" dirty="0"/>
              <a:t> respectively:</a:t>
            </a:r>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59</a:t>
            </a:fld>
            <a:endParaRPr lang="en-US" altLang="zh-CN"/>
          </a:p>
        </p:txBody>
      </p:sp>
    </p:spTree>
    <p:extLst>
      <p:ext uri="{BB962C8B-B14F-4D97-AF65-F5344CB8AC3E}">
        <p14:creationId xmlns:p14="http://schemas.microsoft.com/office/powerpoint/2010/main" val="23852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a:bodyPr>
          <a:lstStyle/>
          <a:p>
            <a:r>
              <a:rPr lang="en-US" altLang="zh-CN" dirty="0"/>
              <a:t>Bounded-Buffer procedure-consumer problem</a:t>
            </a:r>
          </a:p>
        </p:txBody>
      </p:sp>
      <p:sp>
        <p:nvSpPr>
          <p:cNvPr id="5" name="灯片编号占位符 4"/>
          <p:cNvSpPr>
            <a:spLocks noGrp="1"/>
          </p:cNvSpPr>
          <p:nvPr>
            <p:ph type="sldNum" sz="quarter" idx="10"/>
          </p:nvPr>
        </p:nvSpPr>
        <p:spPr/>
        <p:txBody>
          <a:bodyPr/>
          <a:lstStyle/>
          <a:p>
            <a:fld id="{1418F12B-2538-46F9-80C4-E1689A578C49}" type="slidenum">
              <a:rPr lang="en-US" altLang="zh-CN"/>
              <a:pPr/>
              <a:t>6</a:t>
            </a:fld>
            <a:endParaRPr lang="en-US" altLang="zh-CN"/>
          </a:p>
        </p:txBody>
      </p:sp>
      <p:sp>
        <p:nvSpPr>
          <p:cNvPr id="7" name="文本占位符 6">
            <a:extLst>
              <a:ext uri="{FF2B5EF4-FFF2-40B4-BE49-F238E27FC236}">
                <a16:creationId xmlns:a16="http://schemas.microsoft.com/office/drawing/2014/main" id="{E09E328B-6F31-423C-9996-B6CA3BD4FBD0}"/>
              </a:ext>
            </a:extLst>
          </p:cNvPr>
          <p:cNvSpPr>
            <a:spLocks noGrp="1"/>
          </p:cNvSpPr>
          <p:nvPr>
            <p:ph type="body" sz="half" idx="4294967295"/>
          </p:nvPr>
        </p:nvSpPr>
        <p:spPr>
          <a:xfrm>
            <a:off x="385846" y="1116613"/>
            <a:ext cx="4296000" cy="628650"/>
          </a:xfrm>
        </p:spPr>
        <p:txBody>
          <a:bodyPr>
            <a:normAutofit/>
          </a:bodyPr>
          <a:lstStyle/>
          <a:p>
            <a:r>
              <a:rPr lang="en-US" altLang="zh-CN" dirty="0">
                <a:latin typeface="Times New Roman" panose="02020603050405020304" pitchFamily="18" charset="0"/>
                <a:cs typeface="Times New Roman" panose="02020603050405020304" pitchFamily="18" charset="0"/>
              </a:rPr>
              <a:t>Producer process </a:t>
            </a:r>
            <a:endParaRPr lang="zh-CN" altLang="en-US" dirty="0">
              <a:latin typeface="Times New Roman" panose="02020603050405020304" pitchFamily="18" charset="0"/>
              <a:cs typeface="Times New Roman" panose="02020603050405020304" pitchFamily="18" charset="0"/>
            </a:endParaRPr>
          </a:p>
        </p:txBody>
      </p:sp>
      <p:sp>
        <p:nvSpPr>
          <p:cNvPr id="10" name="文本占位符 9">
            <a:extLst>
              <a:ext uri="{FF2B5EF4-FFF2-40B4-BE49-F238E27FC236}">
                <a16:creationId xmlns:a16="http://schemas.microsoft.com/office/drawing/2014/main" id="{DC40F18E-6E4E-4B11-80C9-7011070507BA}"/>
              </a:ext>
            </a:extLst>
          </p:cNvPr>
          <p:cNvSpPr>
            <a:spLocks noGrp="1"/>
          </p:cNvSpPr>
          <p:nvPr>
            <p:ph type="body" sz="half" idx="4294967295"/>
          </p:nvPr>
        </p:nvSpPr>
        <p:spPr>
          <a:xfrm>
            <a:off x="6156000" y="1035033"/>
            <a:ext cx="5084210" cy="628650"/>
          </a:xfrm>
        </p:spPr>
        <p:txBody>
          <a:bodyPr>
            <a:normAutofit/>
          </a:bodyPr>
          <a:lstStyle/>
          <a:p>
            <a:r>
              <a:rPr lang="en-US" altLang="zh-CN" dirty="0">
                <a:latin typeface="Times New Roman" panose="02020603050405020304" pitchFamily="18" charset="0"/>
                <a:cs typeface="Times New Roman" panose="02020603050405020304" pitchFamily="18" charset="0"/>
              </a:rPr>
              <a:t>Consumer process </a:t>
            </a:r>
            <a:endParaRPr lang="zh-CN" altLang="en-US" dirty="0">
              <a:latin typeface="Times New Roman" panose="02020603050405020304" pitchFamily="18" charset="0"/>
              <a:cs typeface="Times New Roman" panose="02020603050405020304" pitchFamily="18" charset="0"/>
            </a:endParaRPr>
          </a:p>
        </p:txBody>
      </p:sp>
      <p:sp>
        <p:nvSpPr>
          <p:cNvPr id="2" name="圆角矩形 1"/>
          <p:cNvSpPr/>
          <p:nvPr/>
        </p:nvSpPr>
        <p:spPr bwMode="auto">
          <a:xfrm>
            <a:off x="4296000" y="1133358"/>
            <a:ext cx="1800000" cy="432000"/>
          </a:xfrm>
          <a:prstGeom prst="roundRect">
            <a:avLst>
              <a:gd name="adj" fmla="val 0"/>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000" b="1" dirty="0">
                <a:latin typeface="楷体" panose="02010609060101010101" pitchFamily="49" charset="-122"/>
                <a:ea typeface="楷体" panose="02010609060101010101" pitchFamily="49" charset="-122"/>
              </a:rPr>
              <a:t>竞争 </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同步</a:t>
            </a:r>
          </a:p>
        </p:txBody>
      </p:sp>
      <p:pic>
        <p:nvPicPr>
          <p:cNvPr id="8" name="内容占位符 7">
            <a:extLst>
              <a:ext uri="{FF2B5EF4-FFF2-40B4-BE49-F238E27FC236}">
                <a16:creationId xmlns:a16="http://schemas.microsoft.com/office/drawing/2014/main" id="{AAAE6FA8-0428-2771-B770-A519FC428211}"/>
              </a:ext>
            </a:extLst>
          </p:cNvPr>
          <p:cNvPicPr>
            <a:picLocks noGrp="1" noChangeAspect="1"/>
          </p:cNvPicPr>
          <p:nvPr>
            <p:ph idx="1"/>
          </p:nvPr>
        </p:nvPicPr>
        <p:blipFill>
          <a:blip r:embed="rId2"/>
          <a:stretch>
            <a:fillRect/>
          </a:stretch>
        </p:blipFill>
        <p:spPr>
          <a:xfrm>
            <a:off x="380365" y="1718810"/>
            <a:ext cx="11520000" cy="4888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  Monitors</a:t>
            </a:r>
            <a:endParaRPr lang="zh-CN" altLang="en-US" dirty="0"/>
          </a:p>
        </p:txBody>
      </p:sp>
      <p:sp>
        <p:nvSpPr>
          <p:cNvPr id="278531" name="Rectangle 3"/>
          <p:cNvSpPr>
            <a:spLocks noGrp="1" noChangeArrowheads="1"/>
          </p:cNvSpPr>
          <p:nvPr>
            <p:ph idx="1"/>
          </p:nvPr>
        </p:nvSpPr>
        <p:spPr/>
        <p:txBody>
          <a:bodyPr/>
          <a:lstStyle/>
          <a:p>
            <a:pPr>
              <a:tabLst>
                <a:tab pos="1023938" algn="l"/>
                <a:tab pos="1601788" algn="l"/>
                <a:tab pos="2120900" algn="l"/>
                <a:tab pos="2395538" algn="l"/>
              </a:tabLst>
            </a:pPr>
            <a:r>
              <a:rPr lang="en-US" altLang="zh-CN" dirty="0"/>
              <a:t>High-level synchronization construct that allows the safe sharing of an abstract data type among concurrent processes.</a:t>
            </a:r>
          </a:p>
          <a:p>
            <a:pPr>
              <a:tabLst>
                <a:tab pos="1023938" algn="l"/>
                <a:tab pos="1601788" algn="l"/>
                <a:tab pos="2120900" algn="l"/>
                <a:tab pos="2395538" algn="l"/>
              </a:tabLst>
            </a:pPr>
            <a:r>
              <a:rPr lang="en-US" altLang="zh-CN" dirty="0"/>
              <a:t>Monitor is a software module.</a:t>
            </a:r>
          </a:p>
          <a:p>
            <a:pPr>
              <a:tabLst>
                <a:tab pos="1023938" algn="l"/>
                <a:tab pos="1601788" algn="l"/>
                <a:tab pos="2120900" algn="l"/>
                <a:tab pos="2395538" algn="l"/>
              </a:tabLst>
            </a:pPr>
            <a:r>
              <a:rPr lang="en-US" altLang="zh-CN" dirty="0"/>
              <a:t>Chief characteristics</a:t>
            </a:r>
          </a:p>
          <a:p>
            <a:pPr lvl="1">
              <a:tabLst>
                <a:tab pos="1023938" algn="l"/>
                <a:tab pos="1601788" algn="l"/>
                <a:tab pos="2120900" algn="l"/>
                <a:tab pos="2395538" algn="l"/>
              </a:tabLst>
            </a:pPr>
            <a:r>
              <a:rPr lang="en-US" altLang="zh-CN" dirty="0"/>
              <a:t>Local data variables are accessible </a:t>
            </a:r>
            <a:r>
              <a:rPr lang="en-US" altLang="zh-CN" dirty="0">
                <a:solidFill>
                  <a:srgbClr val="FF0000"/>
                </a:solidFill>
              </a:rPr>
              <a:t>only</a:t>
            </a:r>
            <a:r>
              <a:rPr lang="en-US" altLang="zh-CN" dirty="0"/>
              <a:t> by the procedures within monitor.</a:t>
            </a:r>
          </a:p>
          <a:p>
            <a:pPr lvl="1">
              <a:tabLst>
                <a:tab pos="1023938" algn="l"/>
                <a:tab pos="1601788" algn="l"/>
                <a:tab pos="2120900" algn="l"/>
                <a:tab pos="2395538" algn="l"/>
              </a:tabLst>
            </a:pPr>
            <a:r>
              <a:rPr lang="en-US" altLang="zh-CN" dirty="0"/>
              <a:t>Process enters monitor by invoking one of its procedures.</a:t>
            </a:r>
          </a:p>
          <a:p>
            <a:pPr lvl="1">
              <a:tabLst>
                <a:tab pos="1023938" algn="l"/>
                <a:tab pos="1601788" algn="l"/>
                <a:tab pos="2120900" algn="l"/>
                <a:tab pos="2395538" algn="l"/>
              </a:tabLst>
            </a:pPr>
            <a:r>
              <a:rPr lang="en-US" altLang="zh-CN" dirty="0"/>
              <a:t>Only one process may be executing in the monitor at a time.</a:t>
            </a:r>
            <a:endParaRPr lang="en-US" altLang="zh-CN" b="0" dirty="0">
              <a:sym typeface="MT Extra" pitchFamily="18" charset="2"/>
            </a:endParaRPr>
          </a:p>
        </p:txBody>
      </p:sp>
      <p:sp>
        <p:nvSpPr>
          <p:cNvPr id="5" name="灯片编号占位符 3"/>
          <p:cNvSpPr>
            <a:spLocks noGrp="1"/>
          </p:cNvSpPr>
          <p:nvPr>
            <p:ph type="sldNum" sz="quarter" idx="10"/>
          </p:nvPr>
        </p:nvSpPr>
        <p:spPr/>
        <p:txBody>
          <a:bodyPr/>
          <a:lstStyle/>
          <a:p>
            <a:fld id="{77DBECEA-0B34-426B-A3CD-D20EA95DF183}" type="slidenum">
              <a:rPr lang="en-US" altLang="zh-CN"/>
              <a:pPr/>
              <a:t>60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wipe(left)">
                                      <p:cBhvr>
                                        <p:cTn id="7" dur="500"/>
                                        <p:tgtEl>
                                          <p:spTgt spid="27853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8531">
                                            <p:txEl>
                                              <p:pRg st="1" end="1"/>
                                            </p:txEl>
                                          </p:spTgt>
                                        </p:tgtEl>
                                        <p:attrNameLst>
                                          <p:attrName>style.visibility</p:attrName>
                                        </p:attrNameLst>
                                      </p:cBhvr>
                                      <p:to>
                                        <p:strVal val="visible"/>
                                      </p:to>
                                    </p:set>
                                    <p:animEffect transition="in" filter="wipe(left)">
                                      <p:cBhvr>
                                        <p:cTn id="11" dur="500"/>
                                        <p:tgtEl>
                                          <p:spTgt spid="27853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8531">
                                            <p:txEl>
                                              <p:pRg st="2" end="2"/>
                                            </p:txEl>
                                          </p:spTgt>
                                        </p:tgtEl>
                                        <p:attrNameLst>
                                          <p:attrName>style.visibility</p:attrName>
                                        </p:attrNameLst>
                                      </p:cBhvr>
                                      <p:to>
                                        <p:strVal val="visible"/>
                                      </p:to>
                                    </p:set>
                                    <p:animEffect transition="in" filter="wipe(left)">
                                      <p:cBhvr>
                                        <p:cTn id="16" dur="500"/>
                                        <p:tgtEl>
                                          <p:spTgt spid="278531">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78531">
                                            <p:txEl>
                                              <p:pRg st="3" end="3"/>
                                            </p:txEl>
                                          </p:spTgt>
                                        </p:tgtEl>
                                        <p:attrNameLst>
                                          <p:attrName>style.visibility</p:attrName>
                                        </p:attrNameLst>
                                      </p:cBhvr>
                                      <p:to>
                                        <p:strVal val="visible"/>
                                      </p:to>
                                    </p:set>
                                    <p:animEffect transition="in" filter="wipe(left)">
                                      <p:cBhvr>
                                        <p:cTn id="19" dur="500"/>
                                        <p:tgtEl>
                                          <p:spTgt spid="278531">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8531">
                                            <p:txEl>
                                              <p:pRg st="4" end="4"/>
                                            </p:txEl>
                                          </p:spTgt>
                                        </p:tgtEl>
                                        <p:attrNameLst>
                                          <p:attrName>style.visibility</p:attrName>
                                        </p:attrNameLst>
                                      </p:cBhvr>
                                      <p:to>
                                        <p:strVal val="visible"/>
                                      </p:to>
                                    </p:set>
                                    <p:animEffect transition="in" filter="wipe(left)">
                                      <p:cBhvr>
                                        <p:cTn id="22" dur="500"/>
                                        <p:tgtEl>
                                          <p:spTgt spid="278531">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8531">
                                            <p:txEl>
                                              <p:pRg st="5" end="5"/>
                                            </p:txEl>
                                          </p:spTgt>
                                        </p:tgtEl>
                                        <p:attrNameLst>
                                          <p:attrName>style.visibility</p:attrName>
                                        </p:attrNameLst>
                                      </p:cBhvr>
                                      <p:to>
                                        <p:strVal val="visible"/>
                                      </p:to>
                                    </p:set>
                                    <p:animEffect transition="in" filter="wipe(left)">
                                      <p:cBhvr>
                                        <p:cTn id="25" dur="500"/>
                                        <p:tgtEl>
                                          <p:spTgt spid="278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zh-CN" dirty="0"/>
              <a:t>Schematic View of a Monitor</a:t>
            </a:r>
          </a:p>
        </p:txBody>
      </p:sp>
      <p:sp>
        <p:nvSpPr>
          <p:cNvPr id="38" name="灯片编号占位符 2"/>
          <p:cNvSpPr>
            <a:spLocks noGrp="1"/>
          </p:cNvSpPr>
          <p:nvPr>
            <p:ph type="sldNum" sz="quarter" idx="10"/>
          </p:nvPr>
        </p:nvSpPr>
        <p:spPr/>
        <p:txBody>
          <a:bodyPr/>
          <a:lstStyle/>
          <a:p>
            <a:fld id="{D6DA2DAE-7E19-49AB-8CA5-3D458F31B880}" type="slidenum">
              <a:rPr lang="en-US" altLang="zh-CN"/>
              <a:pPr/>
              <a:t>61</a:t>
            </a:fld>
            <a:endParaRPr lang="en-US" altLang="zh-CN"/>
          </a:p>
        </p:txBody>
      </p:sp>
      <p:pic>
        <p:nvPicPr>
          <p:cNvPr id="281104" name="Picture 5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980" y="1133745"/>
            <a:ext cx="5985665" cy="5335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a:extLst>
              <a:ext uri="{FF2B5EF4-FFF2-40B4-BE49-F238E27FC236}">
                <a16:creationId xmlns:a16="http://schemas.microsoft.com/office/drawing/2014/main" id="{3A351618-4EB1-44EF-9924-628DA105CE19}"/>
              </a:ext>
            </a:extLst>
          </p:cNvPr>
          <p:cNvPicPr>
            <a:picLocks noChangeAspect="1"/>
          </p:cNvPicPr>
          <p:nvPr/>
        </p:nvPicPr>
        <p:blipFill>
          <a:blip r:embed="rId4"/>
          <a:stretch>
            <a:fillRect/>
          </a:stretch>
        </p:blipFill>
        <p:spPr>
          <a:xfrm>
            <a:off x="406399" y="1313764"/>
            <a:ext cx="5320825" cy="5042115"/>
          </a:xfrm>
          <a:prstGeom prst="rect">
            <a:avLst/>
          </a:prstGeom>
          <a:ln>
            <a:solidFill>
              <a:schemeClr val="tx1"/>
            </a:solid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zh-CN" dirty="0"/>
              <a:t>Condition Variable and Operations on It</a:t>
            </a:r>
          </a:p>
        </p:txBody>
      </p:sp>
      <p:sp>
        <p:nvSpPr>
          <p:cNvPr id="282627" name="Rectangle 3"/>
          <p:cNvSpPr>
            <a:spLocks noGrp="1" noChangeArrowheads="1"/>
          </p:cNvSpPr>
          <p:nvPr>
            <p:ph idx="1"/>
          </p:nvPr>
        </p:nvSpPr>
        <p:spPr/>
        <p:txBody>
          <a:bodyPr/>
          <a:lstStyle/>
          <a:p>
            <a:pPr>
              <a:spcBef>
                <a:spcPts val="600"/>
              </a:spcBef>
              <a:tabLst>
                <a:tab pos="3030538" algn="ctr"/>
              </a:tabLst>
            </a:pPr>
            <a:r>
              <a:rPr lang="en-US" altLang="zh-CN" dirty="0"/>
              <a:t>To allow a process to wait within the monitor, a </a:t>
            </a:r>
            <a:r>
              <a:rPr lang="en-US" altLang="zh-CN" i="1" dirty="0">
                <a:solidFill>
                  <a:srgbClr val="0000FF"/>
                </a:solidFill>
              </a:rPr>
              <a:t>condition</a:t>
            </a:r>
            <a:r>
              <a:rPr lang="en-US" altLang="zh-CN" dirty="0"/>
              <a:t> variable must be declared, as</a:t>
            </a:r>
          </a:p>
          <a:p>
            <a:pPr lvl="1">
              <a:spcBef>
                <a:spcPts val="600"/>
              </a:spcBef>
              <a:buNone/>
              <a:tabLst>
                <a:tab pos="3030538" algn="ctr"/>
              </a:tabLst>
            </a:pPr>
            <a:r>
              <a:rPr lang="en-US" altLang="zh-CN" sz="2800" dirty="0">
                <a:solidFill>
                  <a:srgbClr val="0000FF"/>
                </a:solidFill>
              </a:rPr>
              <a:t>               condition x, y;</a:t>
            </a:r>
            <a:endParaRPr lang="en-US" altLang="zh-CN" sz="2800" dirty="0"/>
          </a:p>
          <a:p>
            <a:pPr>
              <a:spcBef>
                <a:spcPts val="600"/>
              </a:spcBef>
              <a:tabLst>
                <a:tab pos="3030538" algn="ctr"/>
              </a:tabLst>
            </a:pPr>
            <a:r>
              <a:rPr lang="en-US" altLang="zh-CN" dirty="0"/>
              <a:t>Condition variable can only be used with the operations </a:t>
            </a:r>
            <a:r>
              <a:rPr lang="en-US" altLang="zh-CN" i="1" dirty="0">
                <a:solidFill>
                  <a:srgbClr val="0000FF"/>
                </a:solidFill>
              </a:rPr>
              <a:t>wait</a:t>
            </a:r>
            <a:r>
              <a:rPr lang="en-US" altLang="zh-CN" dirty="0">
                <a:solidFill>
                  <a:srgbClr val="0000FF"/>
                </a:solidFill>
              </a:rPr>
              <a:t>()</a:t>
            </a:r>
            <a:r>
              <a:rPr lang="en-US" altLang="zh-CN" dirty="0"/>
              <a:t> and </a:t>
            </a:r>
            <a:r>
              <a:rPr lang="en-US" altLang="zh-CN" i="1" dirty="0">
                <a:solidFill>
                  <a:srgbClr val="0000FF"/>
                </a:solidFill>
              </a:rPr>
              <a:t>signal</a:t>
            </a:r>
            <a:r>
              <a:rPr lang="en-US" altLang="zh-CN" dirty="0">
                <a:solidFill>
                  <a:srgbClr val="0000FF"/>
                </a:solidFill>
              </a:rPr>
              <a:t>()</a:t>
            </a:r>
            <a:r>
              <a:rPr lang="en-US" altLang="zh-CN" i="1" dirty="0"/>
              <a:t>.</a:t>
            </a:r>
            <a:endParaRPr lang="en-US" altLang="zh-CN" dirty="0"/>
          </a:p>
          <a:p>
            <a:pPr lvl="1">
              <a:spcBef>
                <a:spcPts val="600"/>
              </a:spcBef>
              <a:tabLst>
                <a:tab pos="3030538" algn="ctr"/>
              </a:tabLst>
            </a:pPr>
            <a:r>
              <a:rPr lang="en-US" altLang="zh-CN" sz="2800" dirty="0" err="1">
                <a:solidFill>
                  <a:srgbClr val="0000FF"/>
                </a:solidFill>
              </a:rPr>
              <a:t>x.wait</a:t>
            </a:r>
            <a:r>
              <a:rPr lang="en-US" altLang="zh-CN" sz="2800" dirty="0">
                <a:solidFill>
                  <a:srgbClr val="0000FF"/>
                </a:solidFill>
              </a:rPr>
              <a:t>();</a:t>
            </a:r>
            <a:r>
              <a:rPr lang="en-US" altLang="zh-CN" sz="2800" dirty="0"/>
              <a:t>		</a:t>
            </a:r>
            <a:br>
              <a:rPr lang="en-US" altLang="zh-CN" sz="2800" dirty="0"/>
            </a:br>
            <a:r>
              <a:rPr lang="en-US" altLang="zh-CN" sz="2800" dirty="0"/>
              <a:t>The process invoking this operation is suspended until another process invokes </a:t>
            </a:r>
            <a:r>
              <a:rPr lang="en-US" altLang="zh-CN" sz="2800" dirty="0" err="1">
                <a:solidFill>
                  <a:srgbClr val="0000FF"/>
                </a:solidFill>
              </a:rPr>
              <a:t>x.signal</a:t>
            </a:r>
            <a:r>
              <a:rPr lang="en-US" altLang="zh-CN" sz="2800" dirty="0">
                <a:solidFill>
                  <a:srgbClr val="0000FF"/>
                </a:solidFill>
              </a:rPr>
              <a:t>();</a:t>
            </a:r>
            <a:endParaRPr lang="en-US" altLang="zh-CN" sz="2800" dirty="0"/>
          </a:p>
          <a:p>
            <a:pPr lvl="1">
              <a:spcBef>
                <a:spcPts val="600"/>
              </a:spcBef>
              <a:tabLst>
                <a:tab pos="3030538" algn="ctr"/>
              </a:tabLst>
            </a:pPr>
            <a:r>
              <a:rPr lang="en-US" altLang="zh-CN" sz="2800" dirty="0" err="1">
                <a:solidFill>
                  <a:srgbClr val="0000FF"/>
                </a:solidFill>
              </a:rPr>
              <a:t>x.signal</a:t>
            </a:r>
            <a:r>
              <a:rPr lang="en-US" altLang="zh-CN" sz="2800" dirty="0">
                <a:solidFill>
                  <a:srgbClr val="0000FF"/>
                </a:solidFill>
              </a:rPr>
              <a:t>();</a:t>
            </a:r>
            <a:br>
              <a:rPr lang="en-US" altLang="zh-CN" sz="2800" dirty="0"/>
            </a:br>
            <a:r>
              <a:rPr lang="en-US" altLang="zh-CN" sz="2800" dirty="0"/>
              <a:t>Resumes exactly one suspended process.  </a:t>
            </a:r>
            <a:br>
              <a:rPr lang="en-US" altLang="zh-CN" sz="2800" dirty="0"/>
            </a:br>
            <a:r>
              <a:rPr lang="en-US" altLang="zh-CN" sz="2800" dirty="0"/>
              <a:t>If no process is suspended, then the signal operation has no effect.</a:t>
            </a:r>
            <a:r>
              <a:rPr lang="en-US" altLang="zh-CN" dirty="0"/>
              <a:t>	</a:t>
            </a:r>
          </a:p>
        </p:txBody>
      </p:sp>
      <p:sp>
        <p:nvSpPr>
          <p:cNvPr id="4" name="灯片编号占位符 3"/>
          <p:cNvSpPr>
            <a:spLocks noGrp="1"/>
          </p:cNvSpPr>
          <p:nvPr>
            <p:ph type="sldNum" sz="quarter" idx="10"/>
          </p:nvPr>
        </p:nvSpPr>
        <p:spPr/>
        <p:txBody>
          <a:bodyPr/>
          <a:lstStyle/>
          <a:p>
            <a:fld id="{94F3E816-005E-4C7B-80FD-996ED03C75A9}" type="slidenum">
              <a:rPr lang="en-US" altLang="zh-CN"/>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wipe(left)">
                                      <p:cBhvr>
                                        <p:cTn id="7" dur="500"/>
                                        <p:tgtEl>
                                          <p:spTgt spid="2826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2627">
                                            <p:txEl>
                                              <p:pRg st="1" end="1"/>
                                            </p:txEl>
                                          </p:spTgt>
                                        </p:tgtEl>
                                        <p:attrNameLst>
                                          <p:attrName>style.visibility</p:attrName>
                                        </p:attrNameLst>
                                      </p:cBhvr>
                                      <p:to>
                                        <p:strVal val="visible"/>
                                      </p:to>
                                    </p:set>
                                    <p:animEffect transition="in" filter="wipe(left)">
                                      <p:cBhvr>
                                        <p:cTn id="10" dur="500"/>
                                        <p:tgtEl>
                                          <p:spTgt spid="2826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2627">
                                            <p:txEl>
                                              <p:pRg st="2" end="2"/>
                                            </p:txEl>
                                          </p:spTgt>
                                        </p:tgtEl>
                                        <p:attrNameLst>
                                          <p:attrName>style.visibility</p:attrName>
                                        </p:attrNameLst>
                                      </p:cBhvr>
                                      <p:to>
                                        <p:strVal val="visible"/>
                                      </p:to>
                                    </p:set>
                                    <p:animEffect transition="in" filter="wipe(left)">
                                      <p:cBhvr>
                                        <p:cTn id="15" dur="500"/>
                                        <p:tgtEl>
                                          <p:spTgt spid="2826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2627">
                                            <p:txEl>
                                              <p:pRg st="3" end="3"/>
                                            </p:txEl>
                                          </p:spTgt>
                                        </p:tgtEl>
                                        <p:attrNameLst>
                                          <p:attrName>style.visibility</p:attrName>
                                        </p:attrNameLst>
                                      </p:cBhvr>
                                      <p:to>
                                        <p:strVal val="visible"/>
                                      </p:to>
                                    </p:set>
                                    <p:animEffect transition="in" filter="wipe(left)">
                                      <p:cBhvr>
                                        <p:cTn id="18" dur="500"/>
                                        <p:tgtEl>
                                          <p:spTgt spid="28262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2627">
                                            <p:txEl>
                                              <p:pRg st="4" end="4"/>
                                            </p:txEl>
                                          </p:spTgt>
                                        </p:tgtEl>
                                        <p:attrNameLst>
                                          <p:attrName>style.visibility</p:attrName>
                                        </p:attrNameLst>
                                      </p:cBhvr>
                                      <p:to>
                                        <p:strVal val="visible"/>
                                      </p:to>
                                    </p:set>
                                    <p:animEffect transition="in" filter="wipe(left)">
                                      <p:cBhvr>
                                        <p:cTn id="21" dur="500"/>
                                        <p:tgtEl>
                                          <p:spTgt spid="282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230" name="Picture 5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595" y="1313765"/>
            <a:ext cx="7493410" cy="517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4674" name="Rectangle 2"/>
          <p:cNvSpPr>
            <a:spLocks noGrp="1" noChangeArrowheads="1"/>
          </p:cNvSpPr>
          <p:nvPr>
            <p:ph type="title"/>
          </p:nvPr>
        </p:nvSpPr>
        <p:spPr/>
        <p:txBody>
          <a:bodyPr/>
          <a:lstStyle/>
          <a:p>
            <a:r>
              <a:rPr lang="en-US" altLang="zh-CN" dirty="0"/>
              <a:t>Monitor With Condition Variables</a:t>
            </a:r>
          </a:p>
        </p:txBody>
      </p:sp>
      <p:sp>
        <p:nvSpPr>
          <p:cNvPr id="66" name="灯片编号占位符 2"/>
          <p:cNvSpPr>
            <a:spLocks noGrp="1"/>
          </p:cNvSpPr>
          <p:nvPr>
            <p:ph type="sldNum" sz="quarter" idx="10"/>
          </p:nvPr>
        </p:nvSpPr>
        <p:spPr/>
        <p:txBody>
          <a:bodyPr/>
          <a:lstStyle/>
          <a:p>
            <a:fld id="{495CCB83-F4D7-4847-B521-9A91600EA5DE}" type="slidenum">
              <a:rPr lang="en-US" altLang="zh-CN"/>
              <a:pPr/>
              <a:t>63</a:t>
            </a:fld>
            <a:endParaRPr lang="en-US" altLang="zh-CN"/>
          </a:p>
        </p:txBody>
      </p:sp>
      <p:sp>
        <p:nvSpPr>
          <p:cNvPr id="284681" name="Rectangle 9"/>
          <p:cNvSpPr>
            <a:spLocks noChangeArrowheads="1"/>
          </p:cNvSpPr>
          <p:nvPr/>
        </p:nvSpPr>
        <p:spPr bwMode="auto">
          <a:xfrm>
            <a:off x="406399" y="943366"/>
            <a:ext cx="4680000" cy="1495523"/>
          </a:xfrm>
          <a:prstGeom prst="rect">
            <a:avLst/>
          </a:prstGeom>
          <a:solidFill>
            <a:srgbClr val="FFFF00"/>
          </a:solidFill>
          <a:ln>
            <a:noFill/>
          </a:ln>
        </p:spPr>
        <p:txBody>
          <a:bodyPr/>
          <a:lstStyle/>
          <a:p>
            <a:pPr marL="342900" indent="-342900">
              <a:spcBef>
                <a:spcPct val="20000"/>
              </a:spcBef>
              <a:buClr>
                <a:schemeClr val="accent1"/>
              </a:buClr>
              <a:buSzPct val="70000"/>
            </a:pPr>
            <a:r>
              <a:rPr lang="en-US" altLang="zh-CN" sz="2600" b="1" dirty="0"/>
              <a:t>Q: suspended associated with x</a:t>
            </a:r>
          </a:p>
          <a:p>
            <a:pPr marL="342900" indent="-342900">
              <a:spcBef>
                <a:spcPct val="20000"/>
              </a:spcBef>
              <a:buClr>
                <a:schemeClr val="accent1"/>
              </a:buClr>
              <a:buSzPct val="70000"/>
            </a:pPr>
            <a:r>
              <a:rPr lang="en-US" altLang="zh-CN" sz="2600" b="1" dirty="0"/>
              <a:t>P: </a:t>
            </a:r>
            <a:r>
              <a:rPr lang="en-US" altLang="zh-CN" sz="2600" b="1" dirty="0" err="1"/>
              <a:t>x.signal</a:t>
            </a:r>
            <a:r>
              <a:rPr lang="en-US" altLang="zh-CN" sz="2600" b="1" dirty="0"/>
              <a:t>( )</a:t>
            </a:r>
          </a:p>
          <a:p>
            <a:pPr marL="342900" indent="-342900">
              <a:spcBef>
                <a:spcPct val="20000"/>
              </a:spcBef>
              <a:buClr>
                <a:schemeClr val="accent1"/>
              </a:buClr>
              <a:buSzPct val="70000"/>
            </a:pPr>
            <a:r>
              <a:rPr lang="en-US" altLang="zh-CN" sz="2600" b="1" dirty="0"/>
              <a:t>---    ???  </a:t>
            </a:r>
          </a:p>
        </p:txBody>
      </p:sp>
      <p:sp>
        <p:nvSpPr>
          <p:cNvPr id="284737" name="Rectangle 65"/>
          <p:cNvSpPr>
            <a:spLocks noChangeArrowheads="1"/>
          </p:cNvSpPr>
          <p:nvPr/>
        </p:nvSpPr>
        <p:spPr bwMode="auto">
          <a:xfrm>
            <a:off x="380365" y="4680315"/>
            <a:ext cx="4068000" cy="1584000"/>
          </a:xfrm>
          <a:prstGeom prst="rect">
            <a:avLst/>
          </a:prstGeom>
          <a:noFill/>
          <a:ln>
            <a:noFill/>
          </a:ln>
        </p:spPr>
        <p:txBody>
          <a:bodyPr/>
          <a:lstStyle/>
          <a:p>
            <a:pPr marL="342900" indent="-342900">
              <a:spcBef>
                <a:spcPct val="20000"/>
              </a:spcBef>
              <a:buClr>
                <a:schemeClr val="accent1"/>
              </a:buClr>
              <a:buSzPct val="70000"/>
            </a:pPr>
            <a:r>
              <a:rPr lang="en-US" altLang="zh-CN" sz="2800" b="1" dirty="0"/>
              <a:t>Solution:</a:t>
            </a:r>
          </a:p>
          <a:p>
            <a:pPr marL="342900" indent="-342900">
              <a:spcBef>
                <a:spcPct val="20000"/>
              </a:spcBef>
              <a:buClr>
                <a:schemeClr val="accent1"/>
              </a:buClr>
              <a:buSzPct val="70000"/>
            </a:pPr>
            <a:r>
              <a:rPr lang="en-US" altLang="zh-CN" sz="2800" b="1" dirty="0"/>
              <a:t>(1) Signal and wait</a:t>
            </a:r>
          </a:p>
          <a:p>
            <a:pPr marL="342900" indent="-342900">
              <a:spcBef>
                <a:spcPct val="20000"/>
              </a:spcBef>
              <a:buClr>
                <a:schemeClr val="accent1"/>
              </a:buClr>
              <a:buSzPct val="70000"/>
            </a:pPr>
            <a:r>
              <a:rPr lang="en-US" altLang="zh-CN" sz="2800" b="1" dirty="0"/>
              <a:t>(2) Signal and continue</a:t>
            </a:r>
          </a:p>
        </p:txBody>
      </p:sp>
      <p:sp>
        <p:nvSpPr>
          <p:cNvPr id="284736" name="Rectangle 64"/>
          <p:cNvSpPr>
            <a:spLocks noChangeArrowheads="1"/>
          </p:cNvSpPr>
          <p:nvPr/>
        </p:nvSpPr>
        <p:spPr bwMode="auto">
          <a:xfrm>
            <a:off x="8006460" y="3203974"/>
            <a:ext cx="3895185" cy="3060341"/>
          </a:xfrm>
          <a:prstGeom prst="rect">
            <a:avLst/>
          </a:prstGeom>
          <a:solidFill>
            <a:srgbClr val="FFFF00"/>
          </a:solidFill>
          <a:ln>
            <a:noFill/>
          </a:ln>
        </p:spPr>
        <p:txBody>
          <a:bodyPr/>
          <a:lstStyle/>
          <a:p>
            <a:pPr>
              <a:spcBef>
                <a:spcPts val="0"/>
              </a:spcBef>
              <a:buClr>
                <a:srgbClr val="0000FF"/>
              </a:buClr>
              <a:buSzPct val="70000"/>
            </a:pPr>
            <a:r>
              <a:rPr lang="en-US" altLang="zh-CN" b="1" dirty="0"/>
              <a:t>(1) P waits</a:t>
            </a:r>
          </a:p>
          <a:p>
            <a:pPr marL="800100" lvl="1" indent="-342900">
              <a:spcBef>
                <a:spcPts val="0"/>
              </a:spcBef>
              <a:buClr>
                <a:srgbClr val="0000FF"/>
              </a:buClr>
              <a:buSzPct val="80000"/>
              <a:buFont typeface="Wingdings" panose="05000000000000000000" pitchFamily="2" charset="2"/>
              <a:buChar char="p"/>
            </a:pPr>
            <a:r>
              <a:rPr lang="en-US" altLang="zh-CN" b="1" dirty="0"/>
              <a:t>until Q leaves the monitor, </a:t>
            </a:r>
          </a:p>
          <a:p>
            <a:pPr marL="800100" lvl="1" indent="-342900">
              <a:spcBef>
                <a:spcPts val="0"/>
              </a:spcBef>
              <a:buClr>
                <a:srgbClr val="0000FF"/>
              </a:buClr>
              <a:buSzPct val="80000"/>
              <a:buFont typeface="Wingdings" panose="05000000000000000000" pitchFamily="2" charset="2"/>
              <a:buChar char="p"/>
            </a:pPr>
            <a:r>
              <a:rPr lang="en-US" altLang="zh-CN" b="1" dirty="0"/>
              <a:t>for another condition.</a:t>
            </a:r>
          </a:p>
          <a:p>
            <a:pPr>
              <a:spcBef>
                <a:spcPts val="0"/>
              </a:spcBef>
              <a:buClr>
                <a:srgbClr val="0000FF"/>
              </a:buClr>
              <a:buSzPct val="70000"/>
            </a:pPr>
            <a:r>
              <a:rPr lang="en-US" altLang="zh-CN" b="1" dirty="0"/>
              <a:t>(2) Q waits </a:t>
            </a:r>
          </a:p>
          <a:p>
            <a:pPr marL="800100" lvl="1" indent="-342900">
              <a:spcBef>
                <a:spcPts val="0"/>
              </a:spcBef>
              <a:buClr>
                <a:srgbClr val="0000FF"/>
              </a:buClr>
              <a:buSzPct val="80000"/>
              <a:buFont typeface="Wingdings" panose="05000000000000000000" pitchFamily="2" charset="2"/>
              <a:buChar char="p"/>
            </a:pPr>
            <a:r>
              <a:rPr lang="en-US" altLang="zh-CN" b="1" dirty="0"/>
              <a:t>until P leaves the monitor</a:t>
            </a:r>
          </a:p>
          <a:p>
            <a:pPr marL="800100" lvl="1" indent="-342900">
              <a:spcBef>
                <a:spcPts val="0"/>
              </a:spcBef>
              <a:buClr>
                <a:srgbClr val="0000FF"/>
              </a:buClr>
              <a:buSzPct val="80000"/>
              <a:buFont typeface="Wingdings" panose="05000000000000000000" pitchFamily="2" charset="2"/>
              <a:buChar char="p"/>
            </a:pPr>
            <a:r>
              <a:rPr lang="en-US" altLang="zh-CN" b="1" dirty="0"/>
              <a:t>for another condition</a:t>
            </a:r>
          </a:p>
        </p:txBody>
      </p:sp>
      <p:sp>
        <p:nvSpPr>
          <p:cNvPr id="2" name="TextBox 1"/>
          <p:cNvSpPr txBox="1"/>
          <p:nvPr/>
        </p:nvSpPr>
        <p:spPr>
          <a:xfrm>
            <a:off x="5308490" y="2618910"/>
            <a:ext cx="324128" cy="307777"/>
          </a:xfrm>
          <a:prstGeom prst="rect">
            <a:avLst/>
          </a:prstGeom>
          <a:solidFill>
            <a:srgbClr val="FFFF00"/>
          </a:solidFill>
        </p:spPr>
        <p:txBody>
          <a:bodyPr wrap="none" rtlCol="0">
            <a:spAutoFit/>
          </a:bodyPr>
          <a:lstStyle/>
          <a:p>
            <a:r>
              <a:rPr lang="en-US" altLang="zh-CN" sz="1400" b="1" dirty="0"/>
              <a:t>Q</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4681"/>
                                        </p:tgtEl>
                                        <p:attrNameLst>
                                          <p:attrName>style.visibility</p:attrName>
                                        </p:attrNameLst>
                                      </p:cBhvr>
                                      <p:to>
                                        <p:strVal val="visible"/>
                                      </p:to>
                                    </p:set>
                                    <p:animEffect transition="in" filter="wipe(up)">
                                      <p:cBhvr>
                                        <p:cTn id="7" dur="500"/>
                                        <p:tgtEl>
                                          <p:spTgt spid="284681"/>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84737"/>
                                        </p:tgtEl>
                                        <p:attrNameLst>
                                          <p:attrName>style.visibility</p:attrName>
                                        </p:attrNameLst>
                                      </p:cBhvr>
                                      <p:to>
                                        <p:strVal val="visible"/>
                                      </p:to>
                                    </p:set>
                                    <p:animEffect transition="in" filter="wipe(up)">
                                      <p:cBhvr>
                                        <p:cTn id="16" dur="500"/>
                                        <p:tgtEl>
                                          <p:spTgt spid="2847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4736"/>
                                        </p:tgtEl>
                                        <p:attrNameLst>
                                          <p:attrName>style.visibility</p:attrName>
                                        </p:attrNameLst>
                                      </p:cBhvr>
                                      <p:to>
                                        <p:strVal val="visible"/>
                                      </p:to>
                                    </p:set>
                                    <p:animEffect transition="in" filter="wipe(up)">
                                      <p:cBhvr>
                                        <p:cTn id="21" dur="500"/>
                                        <p:tgtEl>
                                          <p:spTgt spid="284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1" grpId="0" animBg="1" autoUpdateAnimBg="0"/>
      <p:bldP spid="284737" grpId="0"/>
      <p:bldP spid="284736" grpId="0" animBg="1" autoUpdateAnimBg="0"/>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zh-CN" dirty="0"/>
              <a:t>Monitor Solution to Dining-Philosophers</a:t>
            </a:r>
            <a:endParaRPr lang="en-US" altLang="zh-CN" sz="2800" dirty="0"/>
          </a:p>
        </p:txBody>
      </p:sp>
      <p:sp>
        <p:nvSpPr>
          <p:cNvPr id="286723" name="Rectangle 3"/>
          <p:cNvSpPr>
            <a:spLocks noGrp="1" noChangeArrowheads="1"/>
          </p:cNvSpPr>
          <p:nvPr>
            <p:ph sz="half" idx="1"/>
          </p:nvPr>
        </p:nvSpPr>
        <p:spPr>
          <a:xfrm>
            <a:off x="409254" y="1088740"/>
            <a:ext cx="6541841" cy="5508000"/>
          </a:xfrm>
          <a:solidFill>
            <a:schemeClr val="bg1"/>
          </a:solidFill>
          <a:ln>
            <a:solidFill>
              <a:schemeClr val="tx1"/>
            </a:solidFill>
          </a:ln>
        </p:spPr>
        <p:txBody>
          <a:bodyPr>
            <a:noAutofit/>
          </a:bodyPr>
          <a:lstStyle/>
          <a:p>
            <a:pPr>
              <a:spcBef>
                <a:spcPct val="15000"/>
              </a:spcBef>
              <a:buNone/>
              <a:tabLst>
                <a:tab pos="519113" algn="l"/>
                <a:tab pos="966788" algn="l"/>
              </a:tabLst>
            </a:pPr>
            <a:r>
              <a:rPr lang="en-US" altLang="zh-CN" sz="2200" dirty="0"/>
              <a:t>monitor </a:t>
            </a:r>
            <a:r>
              <a:rPr lang="en-US" altLang="zh-CN" sz="2200" dirty="0" err="1"/>
              <a:t>dp</a:t>
            </a:r>
            <a:r>
              <a:rPr lang="en-US" altLang="zh-CN" sz="2200" dirty="0"/>
              <a:t> {</a:t>
            </a:r>
          </a:p>
          <a:p>
            <a:pPr>
              <a:spcBef>
                <a:spcPct val="15000"/>
              </a:spcBef>
              <a:buNone/>
              <a:tabLst>
                <a:tab pos="519113" algn="l"/>
                <a:tab pos="966788" algn="l"/>
              </a:tabLst>
            </a:pPr>
            <a:r>
              <a:rPr lang="en-US" altLang="zh-CN" sz="2200" dirty="0"/>
              <a:t>    </a:t>
            </a:r>
            <a:r>
              <a:rPr lang="en-US" altLang="zh-CN" sz="2200" dirty="0" err="1"/>
              <a:t>enum</a:t>
            </a:r>
            <a:r>
              <a:rPr lang="en-US" altLang="zh-CN" sz="2200" dirty="0"/>
              <a:t> {</a:t>
            </a:r>
            <a:r>
              <a:rPr lang="en-US" altLang="zh-CN" sz="2200" cap="all" dirty="0">
                <a:solidFill>
                  <a:srgbClr val="0000FF"/>
                </a:solidFill>
              </a:rPr>
              <a:t>thinking, hungry, eating</a:t>
            </a:r>
            <a:r>
              <a:rPr lang="en-US" altLang="zh-CN" sz="2200" dirty="0"/>
              <a:t>} state[5];</a:t>
            </a:r>
          </a:p>
          <a:p>
            <a:pPr>
              <a:spcBef>
                <a:spcPct val="15000"/>
              </a:spcBef>
              <a:buNone/>
              <a:tabLst>
                <a:tab pos="519113" algn="l"/>
                <a:tab pos="966788" algn="l"/>
              </a:tabLst>
            </a:pPr>
            <a:r>
              <a:rPr lang="en-US" altLang="zh-CN" sz="2200" dirty="0"/>
              <a:t>    </a:t>
            </a:r>
            <a:r>
              <a:rPr lang="en-US" altLang="zh-CN" sz="2200" dirty="0">
                <a:solidFill>
                  <a:srgbClr val="0000FF"/>
                </a:solidFill>
              </a:rPr>
              <a:t>condition</a:t>
            </a:r>
            <a:r>
              <a:rPr lang="en-US" altLang="zh-CN" sz="2200" dirty="0"/>
              <a:t> self[5];</a:t>
            </a:r>
          </a:p>
          <a:p>
            <a:pPr>
              <a:spcBef>
                <a:spcPct val="15000"/>
              </a:spcBef>
              <a:buNone/>
              <a:tabLst>
                <a:tab pos="909638" algn="l"/>
                <a:tab pos="1544638" algn="l"/>
                <a:tab pos="2120900" algn="l"/>
                <a:tab pos="3203575" algn="l"/>
              </a:tabLst>
            </a:pPr>
            <a:r>
              <a:rPr lang="en-US" altLang="zh-CN" sz="2200" dirty="0"/>
              <a:t>    void </a:t>
            </a:r>
            <a:r>
              <a:rPr lang="en-US" altLang="zh-CN" sz="2200" dirty="0">
                <a:solidFill>
                  <a:srgbClr val="0000FF"/>
                </a:solidFill>
              </a:rPr>
              <a:t>pickup(</a:t>
            </a:r>
            <a:r>
              <a:rPr lang="en-US" altLang="zh-CN" sz="2200" dirty="0" err="1">
                <a:solidFill>
                  <a:srgbClr val="0000FF"/>
                </a:solidFill>
              </a:rPr>
              <a:t>int</a:t>
            </a:r>
            <a:r>
              <a:rPr lang="en-US" altLang="zh-CN" sz="2200" dirty="0">
                <a:solidFill>
                  <a:srgbClr val="0000FF"/>
                </a:solidFill>
              </a:rPr>
              <a:t> i)</a:t>
            </a:r>
            <a:r>
              <a:rPr lang="en-US" altLang="zh-CN" sz="2200" dirty="0"/>
              <a:t> {</a:t>
            </a:r>
          </a:p>
          <a:p>
            <a:pPr>
              <a:spcBef>
                <a:spcPct val="15000"/>
              </a:spcBef>
              <a:buNone/>
              <a:tabLst>
                <a:tab pos="909638" algn="l"/>
                <a:tab pos="1544638" algn="l"/>
                <a:tab pos="2120900" algn="l"/>
                <a:tab pos="3203575" algn="l"/>
              </a:tabLst>
            </a:pPr>
            <a:r>
              <a:rPr lang="en-US" altLang="zh-CN" sz="2200" dirty="0"/>
              <a:t>        state[</a:t>
            </a:r>
            <a:r>
              <a:rPr lang="en-US" altLang="zh-CN" sz="2200" dirty="0" err="1"/>
              <a:t>i</a:t>
            </a:r>
            <a:r>
              <a:rPr lang="en-US" altLang="zh-CN" sz="2200" dirty="0"/>
              <a:t>]=</a:t>
            </a:r>
            <a:r>
              <a:rPr lang="en-US" altLang="zh-CN" sz="2200" cap="all" dirty="0"/>
              <a:t>hungry</a:t>
            </a:r>
            <a:r>
              <a:rPr lang="en-US" altLang="zh-CN" sz="2200" dirty="0"/>
              <a:t>;</a:t>
            </a:r>
          </a:p>
          <a:p>
            <a:pPr>
              <a:spcBef>
                <a:spcPct val="15000"/>
              </a:spcBef>
              <a:buNone/>
              <a:tabLst>
                <a:tab pos="909638" algn="l"/>
                <a:tab pos="1544638" algn="l"/>
                <a:tab pos="2120900" algn="l"/>
                <a:tab pos="3203575" algn="l"/>
              </a:tabLst>
            </a:pPr>
            <a:r>
              <a:rPr lang="en-US" altLang="zh-CN" sz="2200" dirty="0"/>
              <a:t>        test[</a:t>
            </a:r>
            <a:r>
              <a:rPr lang="en-US" altLang="zh-CN" sz="2200" dirty="0" err="1"/>
              <a:t>i</a:t>
            </a:r>
            <a:r>
              <a:rPr lang="en-US" altLang="zh-CN" sz="2200" dirty="0"/>
              <a:t>];</a:t>
            </a:r>
          </a:p>
          <a:p>
            <a:pPr>
              <a:spcBef>
                <a:spcPct val="15000"/>
              </a:spcBef>
              <a:buNone/>
              <a:tabLst>
                <a:tab pos="909638" algn="l"/>
                <a:tab pos="1544638" algn="l"/>
                <a:tab pos="2120900" algn="l"/>
                <a:tab pos="3203575" algn="l"/>
              </a:tabLst>
            </a:pPr>
            <a:r>
              <a:rPr lang="en-US" altLang="zh-CN" sz="2200" dirty="0"/>
              <a:t>        if (state[</a:t>
            </a:r>
            <a:r>
              <a:rPr lang="en-US" altLang="zh-CN" sz="2200" dirty="0" err="1"/>
              <a:t>i</a:t>
            </a:r>
            <a:r>
              <a:rPr lang="en-US" altLang="zh-CN" sz="2200" dirty="0"/>
              <a:t>]!=</a:t>
            </a:r>
            <a:r>
              <a:rPr lang="en-US" altLang="zh-CN" sz="2200" cap="all" dirty="0"/>
              <a:t>eating</a:t>
            </a:r>
            <a:r>
              <a:rPr lang="en-US" altLang="zh-CN" sz="2200" dirty="0"/>
              <a:t>)</a:t>
            </a:r>
          </a:p>
          <a:p>
            <a:pPr>
              <a:spcBef>
                <a:spcPct val="15000"/>
              </a:spcBef>
              <a:buNone/>
              <a:tabLst>
                <a:tab pos="909638" algn="l"/>
                <a:tab pos="1544638" algn="l"/>
                <a:tab pos="2120900" algn="l"/>
                <a:tab pos="3203575" algn="l"/>
              </a:tabLst>
            </a:pPr>
            <a:r>
              <a:rPr lang="en-US" altLang="zh-CN" sz="2200" dirty="0"/>
              <a:t>            self[</a:t>
            </a:r>
            <a:r>
              <a:rPr lang="en-US" altLang="zh-CN" sz="2200" dirty="0" err="1"/>
              <a:t>i</a:t>
            </a:r>
            <a:r>
              <a:rPr lang="en-US" altLang="zh-CN" sz="2200" dirty="0"/>
              <a:t>].wait();</a:t>
            </a:r>
          </a:p>
          <a:p>
            <a:pPr>
              <a:spcBef>
                <a:spcPct val="15000"/>
              </a:spcBef>
              <a:buNone/>
              <a:tabLst>
                <a:tab pos="909638" algn="l"/>
                <a:tab pos="1544638" algn="l"/>
                <a:tab pos="2120900" algn="l"/>
                <a:tab pos="3203575" algn="l"/>
              </a:tabLst>
            </a:pPr>
            <a:r>
              <a:rPr lang="en-US" altLang="zh-CN" sz="2200" dirty="0"/>
              <a:t>    }	</a:t>
            </a:r>
          </a:p>
          <a:p>
            <a:pPr>
              <a:lnSpc>
                <a:spcPct val="90000"/>
              </a:lnSpc>
              <a:spcBef>
                <a:spcPct val="15000"/>
              </a:spcBef>
              <a:buNone/>
              <a:tabLst>
                <a:tab pos="909638" algn="l"/>
                <a:tab pos="1544638" algn="l"/>
                <a:tab pos="2120900" algn="l"/>
                <a:tab pos="3203575" algn="l"/>
              </a:tabLst>
            </a:pPr>
            <a:r>
              <a:rPr lang="en-US" altLang="zh-CN" sz="2200" dirty="0"/>
              <a:t>    void </a:t>
            </a:r>
            <a:r>
              <a:rPr lang="en-US" altLang="zh-CN" sz="2200" dirty="0">
                <a:solidFill>
                  <a:srgbClr val="0000FF"/>
                </a:solidFill>
              </a:rPr>
              <a:t>putdown(</a:t>
            </a:r>
            <a:r>
              <a:rPr lang="en-US" altLang="zh-CN" sz="2200" dirty="0" err="1">
                <a:solidFill>
                  <a:srgbClr val="0000FF"/>
                </a:solidFill>
              </a:rPr>
              <a:t>int</a:t>
            </a:r>
            <a:r>
              <a:rPr lang="en-US" altLang="zh-CN" sz="2200" dirty="0">
                <a:solidFill>
                  <a:srgbClr val="0000FF"/>
                </a:solidFill>
              </a:rPr>
              <a:t> i)</a:t>
            </a:r>
            <a:r>
              <a:rPr lang="en-US" altLang="zh-CN" sz="2200" dirty="0"/>
              <a:t> {</a:t>
            </a:r>
          </a:p>
          <a:p>
            <a:pPr>
              <a:lnSpc>
                <a:spcPct val="90000"/>
              </a:lnSpc>
              <a:spcBef>
                <a:spcPct val="15000"/>
              </a:spcBef>
              <a:buNone/>
              <a:tabLst>
                <a:tab pos="909638" algn="l"/>
                <a:tab pos="1544638" algn="l"/>
                <a:tab pos="2120900" algn="l"/>
                <a:tab pos="3203575" algn="l"/>
              </a:tabLst>
            </a:pPr>
            <a:r>
              <a:rPr lang="en-US" altLang="zh-CN" sz="2200" dirty="0"/>
              <a:t>        state[</a:t>
            </a:r>
            <a:r>
              <a:rPr lang="en-US" altLang="zh-CN" sz="2200" dirty="0" err="1"/>
              <a:t>i</a:t>
            </a:r>
            <a:r>
              <a:rPr lang="en-US" altLang="zh-CN" sz="2200" dirty="0"/>
              <a:t>]=</a:t>
            </a:r>
            <a:r>
              <a:rPr lang="en-US" altLang="zh-CN" sz="2200" cap="all" dirty="0"/>
              <a:t>thinking</a:t>
            </a:r>
            <a:r>
              <a:rPr lang="en-US" altLang="zh-CN" sz="2200" dirty="0"/>
              <a:t>;</a:t>
            </a:r>
          </a:p>
          <a:p>
            <a:pPr>
              <a:lnSpc>
                <a:spcPct val="90000"/>
              </a:lnSpc>
              <a:spcBef>
                <a:spcPct val="15000"/>
              </a:spcBef>
              <a:buNone/>
              <a:tabLst>
                <a:tab pos="909638" algn="l"/>
                <a:tab pos="1544638" algn="l"/>
                <a:tab pos="2120900" algn="l"/>
                <a:tab pos="3203575" algn="l"/>
              </a:tabLst>
            </a:pPr>
            <a:r>
              <a:rPr lang="en-US" altLang="zh-CN" sz="2200" dirty="0"/>
              <a:t>        test((i+4)%5);  </a:t>
            </a:r>
          </a:p>
          <a:p>
            <a:pPr>
              <a:lnSpc>
                <a:spcPct val="90000"/>
              </a:lnSpc>
              <a:spcBef>
                <a:spcPct val="15000"/>
              </a:spcBef>
              <a:buNone/>
              <a:tabLst>
                <a:tab pos="909638" algn="l"/>
                <a:tab pos="1544638" algn="l"/>
                <a:tab pos="2120900" algn="l"/>
                <a:tab pos="3203575" algn="l"/>
              </a:tabLst>
            </a:pPr>
            <a:r>
              <a:rPr lang="en-US" altLang="zh-CN" sz="2200" dirty="0"/>
              <a:t>        test((i+1)%5);  </a:t>
            </a:r>
          </a:p>
          <a:p>
            <a:pPr>
              <a:lnSpc>
                <a:spcPct val="90000"/>
              </a:lnSpc>
              <a:spcBef>
                <a:spcPct val="15000"/>
              </a:spcBef>
              <a:buNone/>
              <a:tabLst>
                <a:tab pos="909638" algn="l"/>
                <a:tab pos="1544638" algn="l"/>
                <a:tab pos="2120900" algn="l"/>
                <a:tab pos="3203575" algn="l"/>
              </a:tabLst>
            </a:pPr>
            <a:r>
              <a:rPr lang="en-US" altLang="zh-CN" sz="2200" dirty="0"/>
              <a:t>    }</a:t>
            </a:r>
          </a:p>
        </p:txBody>
      </p:sp>
      <p:sp>
        <p:nvSpPr>
          <p:cNvPr id="3" name="内容占位符 2">
            <a:extLst>
              <a:ext uri="{FF2B5EF4-FFF2-40B4-BE49-F238E27FC236}">
                <a16:creationId xmlns:a16="http://schemas.microsoft.com/office/drawing/2014/main" id="{45575ABE-90A2-42C6-ACBE-5D2269F3F101}"/>
              </a:ext>
            </a:extLst>
          </p:cNvPr>
          <p:cNvSpPr>
            <a:spLocks noGrp="1"/>
          </p:cNvSpPr>
          <p:nvPr>
            <p:ph sz="half" idx="2"/>
          </p:nvPr>
        </p:nvSpPr>
        <p:spPr>
          <a:xfrm>
            <a:off x="6964625" y="1088740"/>
            <a:ext cx="4955989" cy="5508000"/>
          </a:xfrm>
          <a:ln>
            <a:solidFill>
              <a:schemeClr val="tx1"/>
            </a:solidFill>
          </a:ln>
        </p:spPr>
        <p:txBody>
          <a:bodyPr>
            <a:normAutofit/>
          </a:bodyPr>
          <a:lstStyle/>
          <a:p>
            <a:pPr>
              <a:spcBef>
                <a:spcPct val="15000"/>
              </a:spcBef>
              <a:buNone/>
              <a:tabLst>
                <a:tab pos="519113" algn="l"/>
                <a:tab pos="966788" algn="l"/>
              </a:tabLst>
            </a:pPr>
            <a:r>
              <a:rPr lang="en-US" altLang="zh-CN" sz="2200" kern="0" dirty="0"/>
              <a:t> void </a:t>
            </a:r>
            <a:r>
              <a:rPr lang="en-US" altLang="zh-CN" sz="2200" kern="0" dirty="0">
                <a:solidFill>
                  <a:srgbClr val="0000FF"/>
                </a:solidFill>
              </a:rPr>
              <a:t>test(int </a:t>
            </a:r>
            <a:r>
              <a:rPr lang="en-US" altLang="zh-CN" sz="2200" kern="0" dirty="0" err="1">
                <a:solidFill>
                  <a:srgbClr val="0000FF"/>
                </a:solidFill>
              </a:rPr>
              <a:t>i</a:t>
            </a:r>
            <a:r>
              <a:rPr lang="en-US" altLang="zh-CN" sz="2200" kern="0" dirty="0">
                <a:solidFill>
                  <a:srgbClr val="0000FF"/>
                </a:solidFill>
              </a:rPr>
              <a:t>)</a:t>
            </a:r>
            <a:r>
              <a:rPr lang="en-US" altLang="zh-CN" sz="2200" kern="0" dirty="0"/>
              <a:t> {</a:t>
            </a:r>
          </a:p>
          <a:p>
            <a:pPr>
              <a:spcBef>
                <a:spcPct val="15000"/>
              </a:spcBef>
              <a:buNone/>
              <a:tabLst>
                <a:tab pos="909638" algn="l"/>
                <a:tab pos="1544638" algn="l"/>
                <a:tab pos="2120900" algn="l"/>
                <a:tab pos="3203575" algn="l"/>
              </a:tabLst>
            </a:pPr>
            <a:r>
              <a:rPr lang="en-US" altLang="zh-CN" sz="2200" kern="0" dirty="0"/>
              <a:t>      if ( (state[(i+4)%5]!=</a:t>
            </a:r>
            <a:r>
              <a:rPr lang="en-US" altLang="zh-CN" sz="2200" kern="0" cap="all" dirty="0"/>
              <a:t>eating</a:t>
            </a:r>
            <a:r>
              <a:rPr lang="en-US" altLang="zh-CN" sz="2200" kern="0" dirty="0"/>
              <a:t>) </a:t>
            </a:r>
            <a:br>
              <a:rPr lang="en-US" altLang="zh-CN" sz="2200" kern="0" dirty="0"/>
            </a:br>
            <a:r>
              <a:rPr lang="en-US" altLang="zh-CN" sz="2200" kern="0" dirty="0"/>
              <a:t> &amp;&amp; (state[</a:t>
            </a:r>
            <a:r>
              <a:rPr lang="en-US" altLang="zh-CN" sz="2200" kern="0" dirty="0" err="1"/>
              <a:t>i</a:t>
            </a:r>
            <a:r>
              <a:rPr lang="en-US" altLang="zh-CN" sz="2200" kern="0" dirty="0"/>
              <a:t>]==</a:t>
            </a:r>
            <a:r>
              <a:rPr lang="en-US" altLang="zh-CN" sz="2200" kern="0" cap="all" dirty="0"/>
              <a:t>hungry</a:t>
            </a:r>
            <a:r>
              <a:rPr lang="en-US" altLang="zh-CN" sz="2200" kern="0" dirty="0"/>
              <a:t>) </a:t>
            </a:r>
            <a:br>
              <a:rPr lang="en-US" altLang="zh-CN" sz="2200" kern="0" dirty="0"/>
            </a:br>
            <a:r>
              <a:rPr lang="en-US" altLang="zh-CN" sz="2200" kern="0" dirty="0"/>
              <a:t> &amp;&amp; (state[(i+1)%5]!=</a:t>
            </a:r>
            <a:r>
              <a:rPr lang="en-US" altLang="zh-CN" sz="2200" kern="0" cap="all" dirty="0"/>
              <a:t>eating</a:t>
            </a:r>
            <a:r>
              <a:rPr lang="en-US" altLang="zh-CN" sz="2200" kern="0" dirty="0"/>
              <a:t>)) </a:t>
            </a:r>
          </a:p>
          <a:p>
            <a:pPr>
              <a:spcBef>
                <a:spcPct val="15000"/>
              </a:spcBef>
              <a:buNone/>
              <a:tabLst>
                <a:tab pos="909638" algn="l"/>
                <a:tab pos="1544638" algn="l"/>
                <a:tab pos="2120900" algn="l"/>
                <a:tab pos="3203575" algn="l"/>
              </a:tabLst>
            </a:pPr>
            <a:r>
              <a:rPr lang="en-US" altLang="zh-CN" sz="2200" kern="0" dirty="0"/>
              <a:t>          {  state[</a:t>
            </a:r>
            <a:r>
              <a:rPr lang="en-US" altLang="zh-CN" sz="2200" kern="0" dirty="0" err="1"/>
              <a:t>i</a:t>
            </a:r>
            <a:r>
              <a:rPr lang="en-US" altLang="zh-CN" sz="2200" kern="0" dirty="0"/>
              <a:t>]=</a:t>
            </a:r>
            <a:r>
              <a:rPr lang="en-US" altLang="zh-CN" sz="2200" kern="0" cap="all" dirty="0"/>
              <a:t>eating</a:t>
            </a:r>
            <a:r>
              <a:rPr lang="en-US" altLang="zh-CN" sz="2200" kern="0" dirty="0"/>
              <a:t>;</a:t>
            </a:r>
          </a:p>
          <a:p>
            <a:pPr>
              <a:spcBef>
                <a:spcPct val="15000"/>
              </a:spcBef>
              <a:buNone/>
              <a:tabLst>
                <a:tab pos="909638" algn="l"/>
                <a:tab pos="1544638" algn="l"/>
                <a:tab pos="2120900" algn="l"/>
                <a:tab pos="3203575" algn="l"/>
              </a:tabLst>
            </a:pPr>
            <a:r>
              <a:rPr lang="en-US" altLang="zh-CN" sz="2200" kern="0" dirty="0"/>
              <a:t>              self[</a:t>
            </a:r>
            <a:r>
              <a:rPr lang="en-US" altLang="zh-CN" sz="2200" kern="0" dirty="0" err="1"/>
              <a:t>i</a:t>
            </a:r>
            <a:r>
              <a:rPr lang="en-US" altLang="zh-CN" sz="2200" kern="0" dirty="0"/>
              <a:t>].signal();</a:t>
            </a:r>
          </a:p>
          <a:p>
            <a:pPr>
              <a:spcBef>
                <a:spcPct val="15000"/>
              </a:spcBef>
              <a:buNone/>
              <a:tabLst>
                <a:tab pos="909638" algn="l"/>
                <a:tab pos="1544638" algn="l"/>
                <a:tab pos="2120900" algn="l"/>
                <a:tab pos="3203575" algn="l"/>
              </a:tabLst>
            </a:pPr>
            <a:r>
              <a:rPr lang="en-US" altLang="zh-CN" sz="2200" kern="0" dirty="0"/>
              <a:t>          }</a:t>
            </a:r>
          </a:p>
          <a:p>
            <a:pPr>
              <a:spcBef>
                <a:spcPct val="15000"/>
              </a:spcBef>
              <a:buNone/>
              <a:tabLst>
                <a:tab pos="909638" algn="l"/>
                <a:tab pos="1544638" algn="l"/>
                <a:tab pos="2120900" algn="l"/>
                <a:tab pos="3203575" algn="l"/>
              </a:tabLst>
            </a:pPr>
            <a:r>
              <a:rPr lang="en-US" altLang="zh-CN" sz="2200" kern="0" dirty="0"/>
              <a:t> }	</a:t>
            </a:r>
          </a:p>
          <a:p>
            <a:pPr>
              <a:spcBef>
                <a:spcPct val="15000"/>
              </a:spcBef>
              <a:buNone/>
              <a:tabLst>
                <a:tab pos="519113" algn="l"/>
                <a:tab pos="966788" algn="l"/>
              </a:tabLst>
            </a:pPr>
            <a:r>
              <a:rPr lang="en-US" altLang="zh-CN" sz="2200" kern="0" dirty="0"/>
              <a:t>void </a:t>
            </a:r>
            <a:r>
              <a:rPr lang="en-US" altLang="zh-CN" sz="2200" dirty="0">
                <a:sym typeface="MT Extra" pitchFamily="18" charset="2"/>
              </a:rPr>
              <a:t>initialization_code()</a:t>
            </a:r>
            <a:r>
              <a:rPr lang="en-US" altLang="zh-CN" sz="2200" kern="0" dirty="0"/>
              <a:t> {</a:t>
            </a:r>
          </a:p>
          <a:p>
            <a:pPr>
              <a:spcBef>
                <a:spcPct val="15000"/>
              </a:spcBef>
              <a:buNone/>
              <a:tabLst>
                <a:tab pos="519113" algn="l"/>
                <a:tab pos="966788" algn="l"/>
              </a:tabLst>
            </a:pPr>
            <a:r>
              <a:rPr lang="en-US" altLang="zh-CN" sz="2200" kern="0" dirty="0"/>
              <a:t>    for (int </a:t>
            </a:r>
            <a:r>
              <a:rPr lang="en-US" altLang="zh-CN" sz="2200" kern="0" dirty="0" err="1"/>
              <a:t>i</a:t>
            </a:r>
            <a:r>
              <a:rPr lang="en-US" altLang="zh-CN" sz="2200" kern="0" dirty="0"/>
              <a:t>=0; </a:t>
            </a:r>
            <a:r>
              <a:rPr lang="en-US" altLang="zh-CN" sz="2200" kern="0" dirty="0" err="1"/>
              <a:t>i</a:t>
            </a:r>
            <a:r>
              <a:rPr lang="en-US" altLang="zh-CN" sz="2200" kern="0" dirty="0"/>
              <a:t>&lt;5; </a:t>
            </a:r>
            <a:r>
              <a:rPr lang="en-US" altLang="zh-CN" sz="2200" kern="0" dirty="0" err="1"/>
              <a:t>i</a:t>
            </a:r>
            <a:r>
              <a:rPr lang="en-US" altLang="zh-CN" sz="2200" kern="0" dirty="0"/>
              <a:t>++)</a:t>
            </a:r>
          </a:p>
          <a:p>
            <a:pPr>
              <a:spcBef>
                <a:spcPct val="15000"/>
              </a:spcBef>
              <a:buNone/>
              <a:tabLst>
                <a:tab pos="519113" algn="l"/>
                <a:tab pos="966788" algn="l"/>
              </a:tabLst>
            </a:pPr>
            <a:r>
              <a:rPr lang="en-US" altLang="zh-CN" sz="2200" kern="0" dirty="0"/>
              <a:t>         state[</a:t>
            </a:r>
            <a:r>
              <a:rPr lang="en-US" altLang="zh-CN" sz="2200" kern="0" dirty="0" err="1"/>
              <a:t>i</a:t>
            </a:r>
            <a:r>
              <a:rPr lang="en-US" altLang="zh-CN" sz="2200" kern="0" dirty="0"/>
              <a:t>]=</a:t>
            </a:r>
            <a:r>
              <a:rPr lang="en-US" altLang="zh-CN" sz="2200" kern="0" cap="all" dirty="0"/>
              <a:t>thinking</a:t>
            </a:r>
            <a:r>
              <a:rPr lang="en-US" altLang="zh-CN" sz="2200" kern="0" dirty="0"/>
              <a:t>;</a:t>
            </a:r>
          </a:p>
          <a:p>
            <a:pPr>
              <a:spcBef>
                <a:spcPct val="15000"/>
              </a:spcBef>
              <a:buNone/>
              <a:tabLst>
                <a:tab pos="519113" algn="l"/>
                <a:tab pos="966788" algn="l"/>
              </a:tabLst>
            </a:pPr>
            <a:r>
              <a:rPr lang="en-US" altLang="zh-CN" sz="2200" kern="0" dirty="0"/>
              <a:t>    }</a:t>
            </a:r>
          </a:p>
          <a:p>
            <a:pPr>
              <a:spcBef>
                <a:spcPct val="15000"/>
              </a:spcBef>
              <a:buNone/>
              <a:tabLst>
                <a:tab pos="519113" algn="l"/>
                <a:tab pos="966788" algn="l"/>
              </a:tabLst>
            </a:pPr>
            <a:r>
              <a:rPr lang="en-US" altLang="zh-CN" sz="2200" kern="0" dirty="0"/>
              <a:t>}</a:t>
            </a:r>
            <a:endParaRPr lang="zh-CN" altLang="en-US" sz="2200" dirty="0"/>
          </a:p>
        </p:txBody>
      </p:sp>
      <p:sp>
        <p:nvSpPr>
          <p:cNvPr id="4" name="灯片编号占位符 3"/>
          <p:cNvSpPr>
            <a:spLocks noGrp="1"/>
          </p:cNvSpPr>
          <p:nvPr>
            <p:ph type="sldNum" sz="quarter" idx="10"/>
          </p:nvPr>
        </p:nvSpPr>
        <p:spPr/>
        <p:txBody>
          <a:bodyPr/>
          <a:lstStyle/>
          <a:p>
            <a:fld id="{5346C6ED-4B05-4130-B87F-B126163DAC3F}" type="slidenum">
              <a:rPr lang="en-US" altLang="zh-CN"/>
              <a:pPr/>
              <a:t>64</a:t>
            </a:fld>
            <a:endParaRPr lang="en-US" altLang="zh-CN"/>
          </a:p>
        </p:txBody>
      </p:sp>
      <p:sp>
        <p:nvSpPr>
          <p:cNvPr id="6" name="Rectangle 6"/>
          <p:cNvSpPr>
            <a:spLocks noChangeArrowheads="1"/>
          </p:cNvSpPr>
          <p:nvPr/>
        </p:nvSpPr>
        <p:spPr bwMode="auto">
          <a:xfrm>
            <a:off x="4250795" y="2933945"/>
            <a:ext cx="2608482" cy="3519243"/>
          </a:xfrm>
          <a:prstGeom prst="roundRect">
            <a:avLst>
              <a:gd name="adj" fmla="val 6823"/>
            </a:avLst>
          </a:prstGeom>
          <a:solidFill>
            <a:srgbClr val="FFFF66"/>
          </a:solidFill>
          <a:ln>
            <a:solidFill>
              <a:srgbClr val="FF0000"/>
            </a:solidFill>
          </a:ln>
        </p:spPr>
        <p:txBody>
          <a:bodyPr/>
          <a:lstStyle/>
          <a:p>
            <a:pPr marL="342900" indent="-342900">
              <a:lnSpc>
                <a:spcPct val="150000"/>
              </a:lnSpc>
              <a:spcBef>
                <a:spcPts val="0"/>
              </a:spcBef>
              <a:buClr>
                <a:schemeClr val="accent1"/>
              </a:buClr>
              <a:buSzPct val="70000"/>
              <a:tabLst>
                <a:tab pos="909638" algn="l"/>
                <a:tab pos="1544638" algn="l"/>
                <a:tab pos="2120900" algn="l"/>
                <a:tab pos="3203575" algn="l"/>
              </a:tabLst>
            </a:pPr>
            <a:r>
              <a:rPr lang="en-US" altLang="zh-CN" b="1" dirty="0"/>
              <a:t>while(true) {</a:t>
            </a:r>
          </a:p>
          <a:p>
            <a:pPr marL="342900" indent="-342900">
              <a:lnSpc>
                <a:spcPct val="150000"/>
              </a:lnSpc>
              <a:spcBef>
                <a:spcPts val="0"/>
              </a:spcBef>
              <a:buClr>
                <a:schemeClr val="accent1"/>
              </a:buClr>
              <a:buSzPct val="70000"/>
              <a:tabLst>
                <a:tab pos="909638" algn="l"/>
                <a:tab pos="1544638" algn="l"/>
                <a:tab pos="2120900" algn="l"/>
                <a:tab pos="3203575" algn="l"/>
              </a:tabLst>
            </a:pPr>
            <a:r>
              <a:rPr lang="en-US" altLang="zh-CN" b="1" dirty="0"/>
              <a:t>    </a:t>
            </a:r>
            <a:r>
              <a:rPr lang="en-US" altLang="zh-CN" b="1" dirty="0" err="1"/>
              <a:t>dp.pickup</a:t>
            </a:r>
            <a:r>
              <a:rPr lang="en-US" altLang="zh-CN" b="1" dirty="0"/>
              <a:t>(</a:t>
            </a:r>
            <a:r>
              <a:rPr lang="en-US" altLang="zh-CN" b="1" dirty="0" err="1"/>
              <a:t>i</a:t>
            </a:r>
            <a:r>
              <a:rPr lang="en-US" altLang="zh-CN" b="1" dirty="0"/>
              <a:t>);</a:t>
            </a:r>
          </a:p>
          <a:p>
            <a:pPr marL="342900" indent="-342900">
              <a:lnSpc>
                <a:spcPct val="150000"/>
              </a:lnSpc>
              <a:spcBef>
                <a:spcPts val="0"/>
              </a:spcBef>
              <a:buClr>
                <a:schemeClr val="accent1"/>
              </a:buClr>
              <a:buSzPct val="70000"/>
              <a:tabLst>
                <a:tab pos="909638" algn="l"/>
                <a:tab pos="1544638" algn="l"/>
                <a:tab pos="2120900" algn="l"/>
                <a:tab pos="3203575" algn="l"/>
              </a:tabLst>
            </a:pPr>
            <a:r>
              <a:rPr lang="en-US" altLang="zh-CN" b="1" dirty="0"/>
              <a:t>    …   // eating</a:t>
            </a:r>
          </a:p>
          <a:p>
            <a:pPr marL="342900" indent="-342900">
              <a:lnSpc>
                <a:spcPct val="150000"/>
              </a:lnSpc>
              <a:spcBef>
                <a:spcPts val="0"/>
              </a:spcBef>
              <a:buClr>
                <a:schemeClr val="accent1"/>
              </a:buClr>
              <a:buSzPct val="70000"/>
              <a:tabLst>
                <a:tab pos="909638" algn="l"/>
                <a:tab pos="1544638" algn="l"/>
                <a:tab pos="2120900" algn="l"/>
                <a:tab pos="3203575" algn="l"/>
              </a:tabLst>
            </a:pPr>
            <a:r>
              <a:rPr lang="en-US" altLang="zh-CN" b="1" dirty="0"/>
              <a:t>    </a:t>
            </a:r>
            <a:r>
              <a:rPr lang="en-US" altLang="zh-CN" b="1" dirty="0" err="1"/>
              <a:t>dp.putdown</a:t>
            </a:r>
            <a:r>
              <a:rPr lang="en-US" altLang="zh-CN" b="1" dirty="0"/>
              <a:t>(</a:t>
            </a:r>
            <a:r>
              <a:rPr lang="en-US" altLang="zh-CN" b="1" dirty="0" err="1"/>
              <a:t>i</a:t>
            </a:r>
            <a:r>
              <a:rPr lang="en-US" altLang="zh-CN" b="1" dirty="0"/>
              <a:t>);</a:t>
            </a:r>
          </a:p>
          <a:p>
            <a:pPr marL="342900" indent="-342900">
              <a:lnSpc>
                <a:spcPct val="150000"/>
              </a:lnSpc>
              <a:spcBef>
                <a:spcPts val="0"/>
              </a:spcBef>
              <a:buClr>
                <a:schemeClr val="accent1"/>
              </a:buClr>
              <a:buSzPct val="70000"/>
              <a:tabLst>
                <a:tab pos="909638" algn="l"/>
                <a:tab pos="1544638" algn="l"/>
                <a:tab pos="2120900" algn="l"/>
                <a:tab pos="3203575" algn="l"/>
              </a:tabLst>
            </a:pPr>
            <a:r>
              <a:rPr lang="en-US" altLang="zh-CN" b="1" dirty="0"/>
              <a:t>    …  // thinking</a:t>
            </a:r>
          </a:p>
          <a:p>
            <a:pPr marL="342900" indent="-342900">
              <a:lnSpc>
                <a:spcPct val="150000"/>
              </a:lnSpc>
              <a:spcBef>
                <a:spcPts val="0"/>
              </a:spcBef>
              <a:buClr>
                <a:schemeClr val="accent1"/>
              </a:buClr>
              <a:buSzPct val="70000"/>
              <a:tabLst>
                <a:tab pos="909638" algn="l"/>
                <a:tab pos="1544638" algn="l"/>
                <a:tab pos="2120900" algn="l"/>
                <a:tab pos="3203575" algn="l"/>
              </a:tabLst>
            </a:pPr>
            <a:r>
              <a:rPr lang="en-US" altLang="zh-CN" b="1" dirty="0"/>
              <a:t>}</a:t>
            </a:r>
          </a:p>
        </p:txBody>
      </p:sp>
      <p:sp>
        <p:nvSpPr>
          <p:cNvPr id="2" name="圆角矩形 1"/>
          <p:cNvSpPr/>
          <p:nvPr/>
        </p:nvSpPr>
        <p:spPr bwMode="auto">
          <a:xfrm>
            <a:off x="560385" y="2269206"/>
            <a:ext cx="3600000" cy="2329924"/>
          </a:xfrm>
          <a:prstGeom prst="roundRect">
            <a:avLst>
              <a:gd name="adj" fmla="val 722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0" name="圆角矩形 9"/>
          <p:cNvSpPr/>
          <p:nvPr/>
        </p:nvSpPr>
        <p:spPr bwMode="auto">
          <a:xfrm>
            <a:off x="7044027" y="1131742"/>
            <a:ext cx="4812612" cy="3017338"/>
          </a:xfrm>
          <a:prstGeom prst="roundRect">
            <a:avLst>
              <a:gd name="adj" fmla="val 6263"/>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1" name="圆角矩形 10"/>
          <p:cNvSpPr/>
          <p:nvPr/>
        </p:nvSpPr>
        <p:spPr bwMode="auto">
          <a:xfrm>
            <a:off x="546854" y="4599130"/>
            <a:ext cx="3600000" cy="1854058"/>
          </a:xfrm>
          <a:prstGeom prst="roundRect">
            <a:avLst>
              <a:gd name="adj" fmla="val 9192"/>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 name="圆角矩形 1">
            <a:extLst>
              <a:ext uri="{FF2B5EF4-FFF2-40B4-BE49-F238E27FC236}">
                <a16:creationId xmlns:a16="http://schemas.microsoft.com/office/drawing/2014/main" id="{71B21BA7-ADB9-4E36-B348-7F0CC88B011A}"/>
              </a:ext>
            </a:extLst>
          </p:cNvPr>
          <p:cNvSpPr/>
          <p:nvPr/>
        </p:nvSpPr>
        <p:spPr bwMode="auto">
          <a:xfrm>
            <a:off x="573914" y="1512816"/>
            <a:ext cx="6326735" cy="756390"/>
          </a:xfrm>
          <a:prstGeom prst="roundRect">
            <a:avLst>
              <a:gd name="adj" fmla="val 722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3" name="圆角矩形 9">
            <a:extLst>
              <a:ext uri="{FF2B5EF4-FFF2-40B4-BE49-F238E27FC236}">
                <a16:creationId xmlns:a16="http://schemas.microsoft.com/office/drawing/2014/main" id="{97A74045-6A5D-4C6D-8AFC-6625EFCAA778}"/>
              </a:ext>
            </a:extLst>
          </p:cNvPr>
          <p:cNvSpPr/>
          <p:nvPr/>
        </p:nvSpPr>
        <p:spPr bwMode="auto">
          <a:xfrm>
            <a:off x="7036313" y="4149079"/>
            <a:ext cx="4812612" cy="1512000"/>
          </a:xfrm>
          <a:prstGeom prst="roundRect">
            <a:avLst>
              <a:gd name="adj" fmla="val 4451"/>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9771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2" grpId="0" animBg="1"/>
      <p:bldP spid="10" grpId="0" animBg="1"/>
      <p:bldP spid="11" grpId="0" animBg="1"/>
      <p:bldP spid="12"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solidFill>
            <a:srgbClr val="002060"/>
          </a:solidFill>
        </p:spPr>
        <p:txBody>
          <a:bodyPr/>
          <a:lstStyle/>
          <a:p>
            <a:r>
              <a:rPr lang="en-US" altLang="zh-CN" dirty="0"/>
              <a:t>Monitor Solution to Bounded Buffer Problem</a:t>
            </a:r>
          </a:p>
        </p:txBody>
      </p:sp>
      <p:sp>
        <p:nvSpPr>
          <p:cNvPr id="290819" name="Rectangle 3"/>
          <p:cNvSpPr>
            <a:spLocks noGrp="1" noChangeArrowheads="1"/>
          </p:cNvSpPr>
          <p:nvPr>
            <p:ph idx="1"/>
          </p:nvPr>
        </p:nvSpPr>
        <p:spPr>
          <a:xfrm>
            <a:off x="335360" y="1089360"/>
            <a:ext cx="3780000" cy="5508000"/>
          </a:xfrm>
          <a:ln>
            <a:solidFill>
              <a:schemeClr val="tx1"/>
            </a:solidFill>
          </a:ln>
        </p:spPr>
        <p:txBody>
          <a:bodyPr>
            <a:noAutofit/>
          </a:bodyPr>
          <a:lstStyle/>
          <a:p>
            <a:pPr>
              <a:lnSpc>
                <a:spcPct val="90000"/>
              </a:lnSpc>
              <a:spcBef>
                <a:spcPts val="600"/>
              </a:spcBef>
              <a:buNone/>
            </a:pPr>
            <a:r>
              <a:rPr lang="en-US" altLang="zh-CN" sz="2400" dirty="0"/>
              <a:t>monitor bb {</a:t>
            </a:r>
          </a:p>
          <a:p>
            <a:pPr>
              <a:lnSpc>
                <a:spcPct val="90000"/>
              </a:lnSpc>
              <a:spcBef>
                <a:spcPts val="600"/>
              </a:spcBef>
              <a:buNone/>
            </a:pPr>
            <a:r>
              <a:rPr lang="en-US" altLang="zh-CN" sz="2400" dirty="0"/>
              <a:t>    char buffer[N];</a:t>
            </a:r>
          </a:p>
          <a:p>
            <a:pPr>
              <a:lnSpc>
                <a:spcPct val="90000"/>
              </a:lnSpc>
              <a:spcBef>
                <a:spcPts val="600"/>
              </a:spcBef>
              <a:buNone/>
            </a:pPr>
            <a:r>
              <a:rPr lang="en-US" altLang="zh-CN" sz="2400" dirty="0"/>
              <a:t>    </a:t>
            </a:r>
            <a:r>
              <a:rPr lang="en-US" altLang="zh-CN" sz="2400" dirty="0" err="1"/>
              <a:t>int</a:t>
            </a:r>
            <a:r>
              <a:rPr lang="en-US" altLang="zh-CN" sz="2400" dirty="0"/>
              <a:t> </a:t>
            </a:r>
            <a:r>
              <a:rPr lang="en-US" altLang="zh-CN" sz="2400" dirty="0" err="1"/>
              <a:t>nextin</a:t>
            </a:r>
            <a:r>
              <a:rPr lang="en-US" altLang="zh-CN" sz="2400" dirty="0"/>
              <a:t>, </a:t>
            </a:r>
            <a:r>
              <a:rPr lang="en-US" altLang="zh-CN" sz="2400" dirty="0" err="1"/>
              <a:t>nextout</a:t>
            </a:r>
            <a:r>
              <a:rPr lang="en-US" altLang="zh-CN" sz="2400" dirty="0"/>
              <a:t>;</a:t>
            </a:r>
          </a:p>
          <a:p>
            <a:pPr>
              <a:lnSpc>
                <a:spcPct val="90000"/>
              </a:lnSpc>
              <a:spcBef>
                <a:spcPts val="600"/>
              </a:spcBef>
              <a:buNone/>
            </a:pPr>
            <a:r>
              <a:rPr lang="en-US" altLang="zh-CN" sz="2400" dirty="0"/>
              <a:t>    </a:t>
            </a:r>
            <a:r>
              <a:rPr lang="en-US" altLang="zh-CN" sz="2400" dirty="0" err="1"/>
              <a:t>int</a:t>
            </a:r>
            <a:r>
              <a:rPr lang="en-US" altLang="zh-CN" sz="2400" dirty="0"/>
              <a:t> count;</a:t>
            </a:r>
          </a:p>
          <a:p>
            <a:pPr>
              <a:lnSpc>
                <a:spcPct val="90000"/>
              </a:lnSpc>
              <a:spcBef>
                <a:spcPts val="600"/>
              </a:spcBef>
              <a:buNone/>
            </a:pPr>
            <a:r>
              <a:rPr lang="en-US" altLang="zh-CN" sz="2400" dirty="0"/>
              <a:t>    </a:t>
            </a:r>
            <a:r>
              <a:rPr lang="en-US" altLang="zh-CN" sz="2400" dirty="0">
                <a:solidFill>
                  <a:srgbClr val="0000FF"/>
                </a:solidFill>
              </a:rPr>
              <a:t>condition</a:t>
            </a:r>
            <a:r>
              <a:rPr lang="en-US" altLang="zh-CN" sz="2400" dirty="0"/>
              <a:t> </a:t>
            </a:r>
            <a:r>
              <a:rPr lang="en-US" altLang="zh-CN" sz="2400" dirty="0">
                <a:solidFill>
                  <a:srgbClr val="0000FF"/>
                </a:solidFill>
              </a:rPr>
              <a:t>full</a:t>
            </a:r>
            <a:r>
              <a:rPr lang="en-US" altLang="zh-CN" sz="2400" dirty="0"/>
              <a:t>, </a:t>
            </a:r>
            <a:r>
              <a:rPr lang="en-US" altLang="zh-CN" sz="2400" dirty="0">
                <a:solidFill>
                  <a:srgbClr val="0000FF"/>
                </a:solidFill>
              </a:rPr>
              <a:t>empty</a:t>
            </a:r>
            <a:r>
              <a:rPr lang="en-US" altLang="zh-CN" sz="2400" dirty="0"/>
              <a:t>;</a:t>
            </a:r>
          </a:p>
          <a:p>
            <a:pPr>
              <a:lnSpc>
                <a:spcPct val="90000"/>
              </a:lnSpc>
              <a:spcBef>
                <a:spcPts val="600"/>
              </a:spcBef>
              <a:buNone/>
            </a:pPr>
            <a:r>
              <a:rPr lang="en-US" altLang="zh-CN" sz="2400" dirty="0"/>
              <a:t>    void append (char x) {</a:t>
            </a:r>
          </a:p>
          <a:p>
            <a:pPr>
              <a:lnSpc>
                <a:spcPct val="90000"/>
              </a:lnSpc>
              <a:spcBef>
                <a:spcPts val="600"/>
              </a:spcBef>
              <a:buNone/>
            </a:pPr>
            <a:r>
              <a:rPr lang="en-US" altLang="zh-CN" sz="2400" dirty="0"/>
              <a:t>        if (count==N)</a:t>
            </a:r>
          </a:p>
          <a:p>
            <a:pPr>
              <a:lnSpc>
                <a:spcPct val="90000"/>
              </a:lnSpc>
              <a:spcBef>
                <a:spcPts val="600"/>
              </a:spcBef>
              <a:buNone/>
            </a:pPr>
            <a:r>
              <a:rPr lang="en-US" altLang="zh-CN" sz="2400" dirty="0"/>
              <a:t>            </a:t>
            </a:r>
            <a:r>
              <a:rPr lang="en-US" altLang="zh-CN" sz="2400" dirty="0" err="1">
                <a:solidFill>
                  <a:srgbClr val="0000FF"/>
                </a:solidFill>
              </a:rPr>
              <a:t>empty.wait</a:t>
            </a:r>
            <a:r>
              <a:rPr lang="en-US" altLang="zh-CN" sz="2400" dirty="0"/>
              <a:t>();</a:t>
            </a:r>
          </a:p>
          <a:p>
            <a:pPr>
              <a:lnSpc>
                <a:spcPct val="90000"/>
              </a:lnSpc>
              <a:spcBef>
                <a:spcPts val="600"/>
              </a:spcBef>
              <a:buNone/>
            </a:pPr>
            <a:r>
              <a:rPr lang="en-US" altLang="zh-CN" sz="2400" dirty="0"/>
              <a:t>        buffer[</a:t>
            </a:r>
            <a:r>
              <a:rPr lang="en-US" altLang="zh-CN" sz="2400" dirty="0" err="1"/>
              <a:t>nextin</a:t>
            </a:r>
            <a:r>
              <a:rPr lang="en-US" altLang="zh-CN" sz="2400" dirty="0"/>
              <a:t>]=x;</a:t>
            </a:r>
          </a:p>
          <a:p>
            <a:pPr>
              <a:lnSpc>
                <a:spcPct val="90000"/>
              </a:lnSpc>
              <a:spcBef>
                <a:spcPts val="600"/>
              </a:spcBef>
              <a:buNone/>
            </a:pPr>
            <a:r>
              <a:rPr lang="en-US" altLang="zh-CN" sz="2400" dirty="0"/>
              <a:t>        </a:t>
            </a:r>
            <a:r>
              <a:rPr lang="en-US" altLang="zh-CN" sz="2400" dirty="0" err="1"/>
              <a:t>nextin</a:t>
            </a:r>
            <a:r>
              <a:rPr lang="en-US" altLang="zh-CN" sz="2400" dirty="0"/>
              <a:t>=(nextin+1)%N;</a:t>
            </a:r>
          </a:p>
          <a:p>
            <a:pPr>
              <a:lnSpc>
                <a:spcPct val="90000"/>
              </a:lnSpc>
              <a:spcBef>
                <a:spcPts val="600"/>
              </a:spcBef>
              <a:buNone/>
            </a:pPr>
            <a:r>
              <a:rPr lang="en-US" altLang="zh-CN" sz="2400" dirty="0"/>
              <a:t>        count++;</a:t>
            </a:r>
          </a:p>
          <a:p>
            <a:pPr>
              <a:lnSpc>
                <a:spcPct val="90000"/>
              </a:lnSpc>
              <a:spcBef>
                <a:spcPts val="600"/>
              </a:spcBef>
              <a:buNone/>
            </a:pPr>
            <a:r>
              <a:rPr lang="en-US" altLang="zh-CN" sz="2400" dirty="0"/>
              <a:t>        </a:t>
            </a:r>
            <a:r>
              <a:rPr lang="en-US" altLang="zh-CN" sz="2400" dirty="0" err="1">
                <a:solidFill>
                  <a:srgbClr val="0000FF"/>
                </a:solidFill>
              </a:rPr>
              <a:t>full.signal</a:t>
            </a:r>
            <a:r>
              <a:rPr lang="en-US" altLang="zh-CN" sz="2400" dirty="0"/>
              <a:t>();</a:t>
            </a:r>
          </a:p>
          <a:p>
            <a:pPr>
              <a:lnSpc>
                <a:spcPct val="90000"/>
              </a:lnSpc>
              <a:spcBef>
                <a:spcPts val="600"/>
              </a:spcBef>
              <a:buNone/>
            </a:pPr>
            <a:r>
              <a:rPr lang="en-US" altLang="zh-CN" sz="2400" dirty="0"/>
              <a:t>    }</a:t>
            </a:r>
          </a:p>
        </p:txBody>
      </p:sp>
      <p:sp>
        <p:nvSpPr>
          <p:cNvPr id="5" name="灯片编号占位符 3"/>
          <p:cNvSpPr>
            <a:spLocks noGrp="1"/>
          </p:cNvSpPr>
          <p:nvPr>
            <p:ph type="sldNum" sz="quarter" idx="10"/>
          </p:nvPr>
        </p:nvSpPr>
        <p:spPr/>
        <p:txBody>
          <a:bodyPr/>
          <a:lstStyle/>
          <a:p>
            <a:fld id="{8262156B-8EFF-4005-9E5D-2B175A409F8E}" type="slidenum">
              <a:rPr lang="en-US" altLang="zh-CN"/>
              <a:pPr/>
              <a:t>65</a:t>
            </a:fld>
            <a:endParaRPr lang="en-US" altLang="zh-CN"/>
          </a:p>
        </p:txBody>
      </p:sp>
      <p:sp>
        <p:nvSpPr>
          <p:cNvPr id="290820" name="Rectangle 4"/>
          <p:cNvSpPr>
            <a:spLocks noChangeArrowheads="1"/>
          </p:cNvSpPr>
          <p:nvPr/>
        </p:nvSpPr>
        <p:spPr bwMode="auto">
          <a:xfrm>
            <a:off x="4115780" y="1088820"/>
            <a:ext cx="4140000" cy="5508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ormAutofit lnSpcReduction="10000"/>
          </a:bodyPr>
          <a:lstStyle/>
          <a:p>
            <a:pPr marL="285750" indent="-285750">
              <a:lnSpc>
                <a:spcPct val="90000"/>
              </a:lnSpc>
              <a:spcBef>
                <a:spcPts val="600"/>
              </a:spcBef>
            </a:pPr>
            <a:r>
              <a:rPr lang="en-US" altLang="zh-CN" b="1" dirty="0"/>
              <a:t>    void take (char x) {</a:t>
            </a:r>
          </a:p>
          <a:p>
            <a:pPr marL="285750" indent="-285750">
              <a:lnSpc>
                <a:spcPct val="90000"/>
              </a:lnSpc>
              <a:spcBef>
                <a:spcPts val="600"/>
              </a:spcBef>
            </a:pPr>
            <a:r>
              <a:rPr lang="en-US" altLang="zh-CN" b="1" dirty="0"/>
              <a:t>        if (count==0)</a:t>
            </a:r>
          </a:p>
          <a:p>
            <a:pPr marL="285750" indent="-285750">
              <a:lnSpc>
                <a:spcPct val="90000"/>
              </a:lnSpc>
              <a:spcBef>
                <a:spcPts val="600"/>
              </a:spcBef>
            </a:pPr>
            <a:r>
              <a:rPr lang="en-US" altLang="zh-CN" b="1" dirty="0"/>
              <a:t>            </a:t>
            </a:r>
            <a:r>
              <a:rPr lang="en-US" altLang="zh-CN" b="1" dirty="0" err="1">
                <a:solidFill>
                  <a:srgbClr val="0000FF"/>
                </a:solidFill>
              </a:rPr>
              <a:t>full.wait</a:t>
            </a:r>
            <a:r>
              <a:rPr lang="en-US" altLang="zh-CN" b="1" dirty="0"/>
              <a:t>();</a:t>
            </a:r>
          </a:p>
          <a:p>
            <a:pPr marL="285750" indent="-285750">
              <a:lnSpc>
                <a:spcPct val="90000"/>
              </a:lnSpc>
              <a:spcBef>
                <a:spcPts val="600"/>
              </a:spcBef>
            </a:pPr>
            <a:r>
              <a:rPr lang="en-US" altLang="zh-CN" b="1" dirty="0"/>
              <a:t>        x=buffer[</a:t>
            </a:r>
            <a:r>
              <a:rPr lang="en-US" altLang="zh-CN" b="1" dirty="0" err="1"/>
              <a:t>nextout</a:t>
            </a:r>
            <a:r>
              <a:rPr lang="en-US" altLang="zh-CN" b="1" dirty="0"/>
              <a:t>];</a:t>
            </a:r>
          </a:p>
          <a:p>
            <a:pPr marL="285750" indent="-285750">
              <a:lnSpc>
                <a:spcPct val="90000"/>
              </a:lnSpc>
              <a:spcBef>
                <a:spcPts val="600"/>
              </a:spcBef>
            </a:pPr>
            <a:r>
              <a:rPr lang="en-US" altLang="zh-CN" b="1" dirty="0"/>
              <a:t>        </a:t>
            </a:r>
            <a:r>
              <a:rPr lang="en-US" altLang="zh-CN" b="1" dirty="0" err="1"/>
              <a:t>nextout</a:t>
            </a:r>
            <a:r>
              <a:rPr lang="en-US" altLang="zh-CN" b="1" dirty="0"/>
              <a:t>=(nextout+1)%N;</a:t>
            </a:r>
          </a:p>
          <a:p>
            <a:pPr marL="285750" indent="-285750">
              <a:lnSpc>
                <a:spcPct val="90000"/>
              </a:lnSpc>
              <a:spcBef>
                <a:spcPts val="600"/>
              </a:spcBef>
            </a:pPr>
            <a:r>
              <a:rPr lang="en-US" altLang="zh-CN" b="1" dirty="0"/>
              <a:t>        count--;</a:t>
            </a:r>
          </a:p>
          <a:p>
            <a:pPr marL="285750" indent="-285750">
              <a:lnSpc>
                <a:spcPct val="90000"/>
              </a:lnSpc>
              <a:spcBef>
                <a:spcPts val="600"/>
              </a:spcBef>
            </a:pPr>
            <a:r>
              <a:rPr lang="en-US" altLang="zh-CN" b="1" dirty="0"/>
              <a:t>        </a:t>
            </a:r>
            <a:r>
              <a:rPr lang="en-US" altLang="zh-CN" b="1" dirty="0" err="1">
                <a:solidFill>
                  <a:srgbClr val="0000FF"/>
                </a:solidFill>
              </a:rPr>
              <a:t>empty.signal</a:t>
            </a:r>
            <a:r>
              <a:rPr lang="en-US" altLang="zh-CN" b="1" dirty="0"/>
              <a:t>()</a:t>
            </a:r>
          </a:p>
          <a:p>
            <a:pPr marL="285750" indent="-285750">
              <a:lnSpc>
                <a:spcPct val="90000"/>
              </a:lnSpc>
              <a:spcBef>
                <a:spcPts val="600"/>
              </a:spcBef>
            </a:pPr>
            <a:r>
              <a:rPr lang="en-US" altLang="zh-CN" b="1" dirty="0"/>
              <a:t>    }</a:t>
            </a:r>
          </a:p>
          <a:p>
            <a:pPr marL="285750" indent="-285750">
              <a:lnSpc>
                <a:spcPct val="90000"/>
              </a:lnSpc>
              <a:spcBef>
                <a:spcPts val="600"/>
              </a:spcBef>
            </a:pPr>
            <a:r>
              <a:rPr lang="en-US" altLang="zh-CN" b="1" dirty="0"/>
              <a:t>    void </a:t>
            </a:r>
            <a:r>
              <a:rPr lang="en-US" altLang="zh-CN" b="1" dirty="0" err="1">
                <a:sym typeface="MT Extra" pitchFamily="18" charset="2"/>
              </a:rPr>
              <a:t>initialization_code</a:t>
            </a:r>
            <a:r>
              <a:rPr lang="en-US" altLang="zh-CN" b="1" dirty="0">
                <a:sym typeface="MT Extra" pitchFamily="18" charset="2"/>
              </a:rPr>
              <a:t>()</a:t>
            </a:r>
            <a:r>
              <a:rPr lang="en-US" altLang="zh-CN" b="1" dirty="0"/>
              <a:t> {</a:t>
            </a:r>
          </a:p>
          <a:p>
            <a:pPr marL="285750" indent="-285750">
              <a:lnSpc>
                <a:spcPct val="90000"/>
              </a:lnSpc>
              <a:spcBef>
                <a:spcPts val="600"/>
              </a:spcBef>
            </a:pPr>
            <a:r>
              <a:rPr lang="en-US" altLang="zh-CN" b="1" dirty="0"/>
              <a:t>        </a:t>
            </a:r>
            <a:r>
              <a:rPr lang="en-US" altLang="zh-CN" b="1" dirty="0" err="1"/>
              <a:t>nextin</a:t>
            </a:r>
            <a:r>
              <a:rPr lang="en-US" altLang="zh-CN" b="1" dirty="0"/>
              <a:t>=0;</a:t>
            </a:r>
          </a:p>
          <a:p>
            <a:pPr marL="285750" indent="-285750">
              <a:lnSpc>
                <a:spcPct val="90000"/>
              </a:lnSpc>
              <a:spcBef>
                <a:spcPts val="600"/>
              </a:spcBef>
            </a:pPr>
            <a:r>
              <a:rPr lang="en-US" altLang="zh-CN" b="1" dirty="0"/>
              <a:t>        </a:t>
            </a:r>
            <a:r>
              <a:rPr lang="en-US" altLang="zh-CN" b="1" dirty="0" err="1"/>
              <a:t>nextout</a:t>
            </a:r>
            <a:r>
              <a:rPr lang="en-US" altLang="zh-CN" b="1" dirty="0"/>
              <a:t>=0;</a:t>
            </a:r>
          </a:p>
          <a:p>
            <a:pPr marL="285750" indent="-285750">
              <a:lnSpc>
                <a:spcPct val="90000"/>
              </a:lnSpc>
              <a:spcBef>
                <a:spcPts val="600"/>
              </a:spcBef>
            </a:pPr>
            <a:r>
              <a:rPr lang="en-US" altLang="zh-CN" b="1" dirty="0"/>
              <a:t>        count=0;</a:t>
            </a:r>
          </a:p>
          <a:p>
            <a:pPr marL="285750" indent="-285750">
              <a:lnSpc>
                <a:spcPct val="90000"/>
              </a:lnSpc>
              <a:spcBef>
                <a:spcPts val="600"/>
              </a:spcBef>
            </a:pPr>
            <a:r>
              <a:rPr lang="en-US" altLang="zh-CN" b="1" dirty="0"/>
              <a:t>    }</a:t>
            </a:r>
          </a:p>
          <a:p>
            <a:pPr marL="285750" indent="-285750">
              <a:lnSpc>
                <a:spcPct val="90000"/>
              </a:lnSpc>
              <a:spcBef>
                <a:spcPts val="600"/>
              </a:spcBef>
            </a:pPr>
            <a:r>
              <a:rPr lang="en-US" altLang="zh-CN" b="1" dirty="0"/>
              <a:t>}</a:t>
            </a:r>
          </a:p>
        </p:txBody>
      </p:sp>
      <p:sp>
        <p:nvSpPr>
          <p:cNvPr id="6" name="Rectangle 3">
            <a:extLst>
              <a:ext uri="{FF2B5EF4-FFF2-40B4-BE49-F238E27FC236}">
                <a16:creationId xmlns:a16="http://schemas.microsoft.com/office/drawing/2014/main" id="{C3FF9DAA-4D11-4826-A6F3-8D41ECBD61EB}"/>
              </a:ext>
            </a:extLst>
          </p:cNvPr>
          <p:cNvSpPr txBox="1">
            <a:spLocks noChangeArrowheads="1"/>
          </p:cNvSpPr>
          <p:nvPr/>
        </p:nvSpPr>
        <p:spPr bwMode="auto">
          <a:xfrm>
            <a:off x="8346650" y="1043735"/>
            <a:ext cx="3600000" cy="5508000"/>
          </a:xfrm>
          <a:prstGeom prst="roundRect">
            <a:avLst>
              <a:gd name="adj" fmla="val 6370"/>
            </a:avLst>
          </a:prstGeom>
          <a:solidFill>
            <a:srgbClr val="FFFF00"/>
          </a:solidFill>
          <a:ln>
            <a:solidFill>
              <a:srgbClr val="FF0000"/>
            </a:solidFill>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buFont typeface="Monotype Sorts" pitchFamily="2" charset="2"/>
              <a:buNone/>
            </a:pPr>
            <a:r>
              <a:rPr lang="en-US" altLang="zh-CN" sz="2400" kern="0" dirty="0"/>
              <a:t>void producer() {</a:t>
            </a:r>
          </a:p>
          <a:p>
            <a:pPr>
              <a:buFontTx/>
              <a:buNone/>
            </a:pPr>
            <a:r>
              <a:rPr lang="en-US" altLang="zh-CN" sz="2400" kern="0" dirty="0"/>
              <a:t>    char x;</a:t>
            </a:r>
          </a:p>
          <a:p>
            <a:pPr>
              <a:buFontTx/>
              <a:buNone/>
            </a:pPr>
            <a:r>
              <a:rPr lang="en-US" altLang="zh-CN" sz="2400" kern="0" dirty="0"/>
              <a:t>    while (true) {</a:t>
            </a:r>
          </a:p>
          <a:p>
            <a:pPr>
              <a:buFontTx/>
              <a:buNone/>
            </a:pPr>
            <a:r>
              <a:rPr lang="en-US" altLang="zh-CN" sz="2400" kern="0" dirty="0"/>
              <a:t>    /* produce an item in x */</a:t>
            </a:r>
          </a:p>
          <a:p>
            <a:pPr>
              <a:buFontTx/>
              <a:buNone/>
            </a:pPr>
            <a:r>
              <a:rPr lang="en-US" altLang="zh-CN" sz="2400" kern="0" dirty="0"/>
              <a:t>      … </a:t>
            </a:r>
          </a:p>
          <a:p>
            <a:pPr>
              <a:buFontTx/>
              <a:buNone/>
            </a:pPr>
            <a:r>
              <a:rPr lang="en-US" altLang="zh-CN" sz="2400" kern="0" dirty="0"/>
              <a:t>    </a:t>
            </a:r>
            <a:r>
              <a:rPr lang="en-US" altLang="zh-CN" sz="2400" kern="0" dirty="0" err="1"/>
              <a:t>bb.append</a:t>
            </a:r>
            <a:r>
              <a:rPr lang="en-US" altLang="zh-CN" sz="2400" kern="0" dirty="0"/>
              <a:t>(x);</a:t>
            </a:r>
          </a:p>
          <a:p>
            <a:pPr>
              <a:buFontTx/>
              <a:buNone/>
            </a:pPr>
            <a:r>
              <a:rPr lang="en-US" altLang="zh-CN" sz="2400" kern="0" dirty="0"/>
              <a:t>    }</a:t>
            </a:r>
          </a:p>
          <a:p>
            <a:pPr>
              <a:buFontTx/>
              <a:buNone/>
            </a:pPr>
            <a:r>
              <a:rPr lang="en-US" altLang="zh-CN" sz="2400" kern="0" dirty="0"/>
              <a:t>}</a:t>
            </a:r>
          </a:p>
          <a:p>
            <a:pPr>
              <a:lnSpc>
                <a:spcPct val="80000"/>
              </a:lnSpc>
              <a:buFont typeface="Monotype Sorts" pitchFamily="2" charset="2"/>
              <a:buNone/>
            </a:pPr>
            <a:r>
              <a:rPr lang="en-US" altLang="zh-CN" sz="2400" kern="0" dirty="0"/>
              <a:t>void consumer()  {</a:t>
            </a:r>
          </a:p>
          <a:p>
            <a:pPr>
              <a:lnSpc>
                <a:spcPct val="80000"/>
              </a:lnSpc>
              <a:buFont typeface="Monotype Sorts" pitchFamily="2" charset="2"/>
              <a:buNone/>
            </a:pPr>
            <a:r>
              <a:rPr lang="en-US" altLang="zh-CN" sz="2400" kern="0" dirty="0"/>
              <a:t>    char x;</a:t>
            </a:r>
          </a:p>
          <a:p>
            <a:pPr>
              <a:lnSpc>
                <a:spcPct val="80000"/>
              </a:lnSpc>
              <a:buFont typeface="Monotype Sorts" pitchFamily="2" charset="2"/>
              <a:buNone/>
            </a:pPr>
            <a:r>
              <a:rPr lang="en-US" altLang="zh-CN" sz="2400" kern="0" dirty="0"/>
              <a:t>    while (true) {</a:t>
            </a:r>
          </a:p>
          <a:p>
            <a:pPr>
              <a:lnSpc>
                <a:spcPct val="80000"/>
              </a:lnSpc>
              <a:buFont typeface="Monotype Sorts" pitchFamily="2" charset="2"/>
              <a:buNone/>
            </a:pPr>
            <a:r>
              <a:rPr lang="en-US" altLang="zh-CN" sz="2400" kern="0" dirty="0"/>
              <a:t>        </a:t>
            </a:r>
            <a:r>
              <a:rPr lang="en-US" altLang="zh-CN" sz="2400" kern="0" dirty="0" err="1"/>
              <a:t>bb.take</a:t>
            </a:r>
            <a:r>
              <a:rPr lang="en-US" altLang="zh-CN" sz="2400" kern="0" dirty="0"/>
              <a:t>(x);</a:t>
            </a:r>
          </a:p>
          <a:p>
            <a:pPr>
              <a:lnSpc>
                <a:spcPct val="80000"/>
              </a:lnSpc>
              <a:buFont typeface="Monotype Sorts" pitchFamily="2" charset="2"/>
              <a:buNone/>
            </a:pPr>
            <a:r>
              <a:rPr lang="en-US" altLang="zh-CN" sz="2400" kern="0" dirty="0"/>
              <a:t>        …     // consume</a:t>
            </a:r>
          </a:p>
          <a:p>
            <a:pPr>
              <a:lnSpc>
                <a:spcPct val="80000"/>
              </a:lnSpc>
              <a:buFont typeface="Monotype Sorts" pitchFamily="2" charset="2"/>
              <a:buNone/>
            </a:pPr>
            <a:r>
              <a:rPr lang="en-US" altLang="zh-CN" sz="2400" kern="0" dirty="0"/>
              <a:t>    }</a:t>
            </a:r>
          </a:p>
          <a:p>
            <a:pPr>
              <a:lnSpc>
                <a:spcPct val="80000"/>
              </a:lnSpc>
              <a:buFont typeface="Monotype Sorts" pitchFamily="2" charset="2"/>
              <a:buNone/>
            </a:pPr>
            <a:r>
              <a:rPr lang="en-US" altLang="zh-CN" sz="2400" kern="0" dirty="0"/>
              <a:t>}</a:t>
            </a:r>
          </a:p>
          <a:p>
            <a:pPr>
              <a:buFontTx/>
              <a:buNone/>
            </a:pPr>
            <a:endParaRPr lang="en-US" altLang="zh-CN" sz="2400" kern="0" dirty="0"/>
          </a:p>
        </p:txBody>
      </p:sp>
      <p:sp>
        <p:nvSpPr>
          <p:cNvPr id="2" name="动作按钮: 结束 6">
            <a:hlinkClick r:id="" action="ppaction://noaction" highlightClick="1"/>
            <a:extLst>
              <a:ext uri="{FF2B5EF4-FFF2-40B4-BE49-F238E27FC236}">
                <a16:creationId xmlns:a16="http://schemas.microsoft.com/office/drawing/2014/main" id="{FCDCC484-E170-EAC8-487E-A17BBF5CF069}"/>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324838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solidFill>
            <a:srgbClr val="002060"/>
          </a:solidFill>
        </p:spPr>
        <p:txBody>
          <a:bodyPr/>
          <a:lstStyle/>
          <a:p>
            <a:r>
              <a:rPr lang="en-US" altLang="zh-CN" dirty="0"/>
              <a:t>Exercise 6</a:t>
            </a:r>
          </a:p>
        </p:txBody>
      </p:sp>
      <p:sp>
        <p:nvSpPr>
          <p:cNvPr id="307203" name="Rectangle 3"/>
          <p:cNvSpPr>
            <a:spLocks noGrp="1" noChangeArrowheads="1"/>
          </p:cNvSpPr>
          <p:nvPr>
            <p:ph idx="1"/>
          </p:nvPr>
        </p:nvSpPr>
        <p:spPr/>
        <p:txBody>
          <a:bodyPr/>
          <a:lstStyle/>
          <a:p>
            <a:pPr>
              <a:spcBef>
                <a:spcPts val="600"/>
              </a:spcBef>
            </a:pPr>
            <a:r>
              <a:rPr lang="zh-CN" altLang="en-US" dirty="0"/>
              <a:t>某应用有三个进程，</a:t>
            </a:r>
            <a:r>
              <a:rPr lang="en-US" altLang="zh-CN" dirty="0"/>
              <a:t>C</a:t>
            </a:r>
            <a:r>
              <a:rPr lang="zh-CN" altLang="en-US" dirty="0"/>
              <a:t>、</a:t>
            </a:r>
            <a:r>
              <a:rPr lang="en-US" altLang="zh-CN" dirty="0"/>
              <a:t>M</a:t>
            </a:r>
            <a:r>
              <a:rPr lang="zh-CN" altLang="en-US" dirty="0"/>
              <a:t>、和</a:t>
            </a:r>
            <a:r>
              <a:rPr lang="en-US" altLang="zh-CN" dirty="0"/>
              <a:t>P</a:t>
            </a:r>
            <a:r>
              <a:rPr lang="zh-CN" altLang="en-US" dirty="0"/>
              <a:t>。</a:t>
            </a:r>
          </a:p>
          <a:p>
            <a:pPr lvl="1">
              <a:spcBef>
                <a:spcPts val="600"/>
              </a:spcBef>
            </a:pPr>
            <a:r>
              <a:rPr lang="zh-CN" altLang="en-US" sz="2800" dirty="0"/>
              <a:t>数据采集进程 </a:t>
            </a:r>
            <a:r>
              <a:rPr lang="en-US" altLang="zh-CN" sz="2800" dirty="0"/>
              <a:t>C </a:t>
            </a:r>
            <a:r>
              <a:rPr lang="zh-CN" altLang="en-US" sz="2800" dirty="0"/>
              <a:t>把采集到的数据放到</a:t>
            </a:r>
            <a:r>
              <a:rPr lang="en-US" altLang="zh-CN" sz="2800" dirty="0"/>
              <a:t>buf1</a:t>
            </a:r>
            <a:r>
              <a:rPr lang="zh-CN" altLang="en-US" sz="2800" dirty="0"/>
              <a:t>中。</a:t>
            </a:r>
          </a:p>
          <a:p>
            <a:pPr lvl="1">
              <a:spcBef>
                <a:spcPts val="600"/>
              </a:spcBef>
            </a:pPr>
            <a:r>
              <a:rPr lang="zh-CN" altLang="en-US" sz="2800" dirty="0"/>
              <a:t>数据处理进程 </a:t>
            </a:r>
            <a:r>
              <a:rPr lang="en-US" altLang="zh-CN" sz="2800" dirty="0"/>
              <a:t>M </a:t>
            </a:r>
            <a:r>
              <a:rPr lang="zh-CN" altLang="en-US" sz="2800" dirty="0"/>
              <a:t>从</a:t>
            </a:r>
            <a:r>
              <a:rPr lang="en-US" altLang="zh-CN" sz="2800" dirty="0"/>
              <a:t>buf1</a:t>
            </a:r>
            <a:r>
              <a:rPr lang="zh-CN" altLang="en-US" sz="2800" dirty="0"/>
              <a:t>中取数据进行处理，并把结果放入</a:t>
            </a:r>
            <a:r>
              <a:rPr lang="en-US" altLang="zh-CN" sz="2800" dirty="0"/>
              <a:t>buf2</a:t>
            </a:r>
            <a:r>
              <a:rPr lang="zh-CN" altLang="en-US" sz="2800" dirty="0"/>
              <a:t>中。</a:t>
            </a:r>
          </a:p>
          <a:p>
            <a:pPr lvl="1">
              <a:spcBef>
                <a:spcPts val="600"/>
              </a:spcBef>
            </a:pPr>
            <a:r>
              <a:rPr lang="zh-CN" altLang="en-US" sz="2800" dirty="0"/>
              <a:t>数据输出进程 </a:t>
            </a:r>
            <a:r>
              <a:rPr lang="en-US" altLang="zh-CN" sz="2800" dirty="0"/>
              <a:t>P </a:t>
            </a:r>
            <a:r>
              <a:rPr lang="zh-CN" altLang="en-US" sz="2800" dirty="0"/>
              <a:t>从</a:t>
            </a:r>
            <a:r>
              <a:rPr lang="en-US" altLang="zh-CN" sz="2800" dirty="0"/>
              <a:t>buf2</a:t>
            </a:r>
            <a:r>
              <a:rPr lang="zh-CN" altLang="en-US" sz="2800" dirty="0"/>
              <a:t>中取出结果打印输出。</a:t>
            </a:r>
          </a:p>
          <a:p>
            <a:pPr>
              <a:spcBef>
                <a:spcPts val="600"/>
              </a:spcBef>
              <a:buNone/>
            </a:pPr>
            <a:r>
              <a:rPr lang="zh-CN" altLang="en-US" dirty="0"/>
              <a:t>考虑以下两种情况，用信号量机制实现进程</a:t>
            </a:r>
            <a:r>
              <a:rPr lang="en-US" altLang="zh-CN" dirty="0"/>
              <a:t>C</a:t>
            </a:r>
            <a:r>
              <a:rPr lang="zh-CN" altLang="en-US" dirty="0"/>
              <a:t>、</a:t>
            </a:r>
            <a:r>
              <a:rPr lang="en-US" altLang="zh-CN" dirty="0"/>
              <a:t>M</a:t>
            </a:r>
            <a:r>
              <a:rPr lang="zh-CN" altLang="en-US" dirty="0"/>
              <a:t>、和</a:t>
            </a:r>
            <a:endParaRPr lang="en-US" altLang="zh-CN" dirty="0"/>
          </a:p>
          <a:p>
            <a:pPr>
              <a:spcBef>
                <a:spcPts val="600"/>
              </a:spcBef>
              <a:buNone/>
            </a:pPr>
            <a:r>
              <a:rPr lang="en-US" altLang="zh-CN" dirty="0"/>
              <a:t>P</a:t>
            </a:r>
            <a:r>
              <a:rPr lang="zh-CN" altLang="en-US" dirty="0"/>
              <a:t>之间的同步，分别给出进程</a:t>
            </a:r>
            <a:r>
              <a:rPr lang="en-US" altLang="zh-CN" dirty="0"/>
              <a:t>C</a:t>
            </a:r>
            <a:r>
              <a:rPr lang="zh-CN" altLang="en-US" dirty="0"/>
              <a:t>、</a:t>
            </a:r>
            <a:r>
              <a:rPr lang="en-US" altLang="zh-CN" dirty="0"/>
              <a:t>M</a:t>
            </a:r>
            <a:r>
              <a:rPr lang="zh-CN" altLang="en-US" dirty="0"/>
              <a:t>、和</a:t>
            </a:r>
            <a:r>
              <a:rPr lang="en-US" altLang="zh-CN" dirty="0"/>
              <a:t>P</a:t>
            </a:r>
            <a:r>
              <a:rPr lang="zh-CN" altLang="en-US" dirty="0"/>
              <a:t>的代码结构</a:t>
            </a:r>
            <a:endParaRPr lang="en-US" altLang="zh-CN" dirty="0"/>
          </a:p>
          <a:p>
            <a:pPr marL="0" indent="0">
              <a:spcBef>
                <a:spcPts val="600"/>
              </a:spcBef>
              <a:buNone/>
            </a:pPr>
            <a:r>
              <a:rPr lang="en-US" altLang="zh-CN" dirty="0"/>
              <a:t>    (1) Buf1</a:t>
            </a:r>
            <a:r>
              <a:rPr lang="zh-CN" altLang="en-US" dirty="0"/>
              <a:t>、</a:t>
            </a:r>
            <a:r>
              <a:rPr lang="en-US" altLang="zh-CN" dirty="0"/>
              <a:t>buf2</a:t>
            </a:r>
            <a:r>
              <a:rPr lang="zh-CN" altLang="en-US" dirty="0"/>
              <a:t>都只能保存一个数据</a:t>
            </a:r>
          </a:p>
          <a:p>
            <a:pPr>
              <a:spcBef>
                <a:spcPts val="600"/>
              </a:spcBef>
              <a:buNone/>
            </a:pPr>
            <a:r>
              <a:rPr lang="en-US" altLang="zh-CN" dirty="0"/>
              <a:t>    (2) Buf1</a:t>
            </a:r>
            <a:r>
              <a:rPr lang="zh-CN" altLang="en-US" dirty="0"/>
              <a:t>可以保存</a:t>
            </a:r>
            <a:r>
              <a:rPr lang="en-US" altLang="zh-CN" dirty="0"/>
              <a:t>m</a:t>
            </a:r>
            <a:r>
              <a:rPr lang="zh-CN" altLang="en-US" dirty="0"/>
              <a:t>个数据、</a:t>
            </a:r>
            <a:r>
              <a:rPr lang="en-US" altLang="zh-CN" dirty="0"/>
              <a:t>buf2</a:t>
            </a:r>
            <a:r>
              <a:rPr lang="zh-CN" altLang="en-US" dirty="0"/>
              <a:t>可以保存</a:t>
            </a:r>
            <a:r>
              <a:rPr lang="en-US" altLang="zh-CN" dirty="0"/>
              <a:t>n</a:t>
            </a:r>
            <a:r>
              <a:rPr lang="zh-CN" altLang="en-US" dirty="0"/>
              <a:t>个数据</a:t>
            </a:r>
            <a:endParaRPr lang="en-US" altLang="zh-CN" dirty="0"/>
          </a:p>
          <a:p>
            <a:pPr>
              <a:spcBef>
                <a:spcPts val="600"/>
              </a:spcBef>
              <a:buNone/>
            </a:pPr>
            <a:r>
              <a:rPr lang="zh-CN" altLang="en-US" dirty="0"/>
              <a:t>（假设各进程对缓冲区的操作需要互斥）</a:t>
            </a:r>
          </a:p>
        </p:txBody>
      </p:sp>
      <p:sp>
        <p:nvSpPr>
          <p:cNvPr id="3" name="灯片编号占位符 3"/>
          <p:cNvSpPr>
            <a:spLocks noGrp="1"/>
          </p:cNvSpPr>
          <p:nvPr>
            <p:ph type="sldNum" sz="quarter" idx="10"/>
          </p:nvPr>
        </p:nvSpPr>
        <p:spPr/>
        <p:txBody>
          <a:bodyPr/>
          <a:lstStyle/>
          <a:p>
            <a:fld id="{80FC1BE9-70EF-48B5-B597-6E1E585C541A}" type="slidenum">
              <a:rPr lang="en-US" altLang="zh-CN"/>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7</a:t>
            </a:r>
            <a:endParaRPr lang="zh-CN" altLang="en-US" dirty="0"/>
          </a:p>
        </p:txBody>
      </p:sp>
      <p:sp>
        <p:nvSpPr>
          <p:cNvPr id="3" name="内容占位符 2"/>
          <p:cNvSpPr>
            <a:spLocks noGrp="1"/>
          </p:cNvSpPr>
          <p:nvPr>
            <p:ph idx="1"/>
          </p:nvPr>
        </p:nvSpPr>
        <p:spPr/>
        <p:txBody>
          <a:bodyPr/>
          <a:lstStyle/>
          <a:p>
            <a:r>
              <a:rPr lang="zh-CN" altLang="en-US" dirty="0"/>
              <a:t>某工厂有一条生产线，其上可以放置</a:t>
            </a:r>
            <a:r>
              <a:rPr lang="en-US" altLang="zh-CN" dirty="0"/>
              <a:t>10</a:t>
            </a:r>
            <a:r>
              <a:rPr lang="zh-CN" altLang="en-US" dirty="0"/>
              <a:t>个零件。有三个工人小张、小王和小李。</a:t>
            </a:r>
            <a:endParaRPr lang="en-US" altLang="zh-CN" dirty="0"/>
          </a:p>
          <a:p>
            <a:pPr lvl="1"/>
            <a:r>
              <a:rPr lang="zh-CN" altLang="en-US" sz="2800" dirty="0"/>
              <a:t>小张每次生产</a:t>
            </a:r>
            <a:r>
              <a:rPr lang="en-US" altLang="zh-CN" sz="2800" dirty="0"/>
              <a:t>1</a:t>
            </a:r>
            <a:r>
              <a:rPr lang="zh-CN" altLang="en-US" sz="2800" dirty="0"/>
              <a:t>个零件</a:t>
            </a:r>
            <a:r>
              <a:rPr lang="en-US" altLang="zh-CN" sz="2800" dirty="0"/>
              <a:t>A</a:t>
            </a:r>
            <a:r>
              <a:rPr lang="zh-CN" altLang="en-US" sz="2800" dirty="0"/>
              <a:t>，并放置到生产线上；</a:t>
            </a:r>
            <a:endParaRPr lang="en-US" altLang="zh-CN" sz="2800" dirty="0"/>
          </a:p>
          <a:p>
            <a:pPr lvl="1"/>
            <a:r>
              <a:rPr lang="zh-CN" altLang="en-US" sz="2800" dirty="0"/>
              <a:t>小王每次生产</a:t>
            </a:r>
            <a:r>
              <a:rPr lang="en-US" altLang="zh-CN" sz="2800" dirty="0"/>
              <a:t>1</a:t>
            </a:r>
            <a:r>
              <a:rPr lang="zh-CN" altLang="en-US" sz="2800" dirty="0"/>
              <a:t>个零件</a:t>
            </a:r>
            <a:r>
              <a:rPr lang="en-US" altLang="zh-CN" sz="2800" dirty="0"/>
              <a:t>B</a:t>
            </a:r>
            <a:r>
              <a:rPr lang="zh-CN" altLang="en-US" sz="2800" dirty="0"/>
              <a:t>，并放置到生产线上；</a:t>
            </a:r>
            <a:endParaRPr lang="en-US" altLang="zh-CN" sz="2800" dirty="0"/>
          </a:p>
          <a:p>
            <a:pPr lvl="1"/>
            <a:r>
              <a:rPr lang="zh-CN" altLang="en-US" sz="2800" dirty="0"/>
              <a:t>小李每次从生产线上取</a:t>
            </a:r>
            <a:r>
              <a:rPr lang="en-US" altLang="zh-CN" sz="2800" dirty="0"/>
              <a:t>1</a:t>
            </a:r>
            <a:r>
              <a:rPr lang="zh-CN" altLang="en-US" sz="2800" dirty="0"/>
              <a:t>个</a:t>
            </a:r>
            <a:r>
              <a:rPr lang="en-US" altLang="zh-CN" sz="2800" dirty="0"/>
              <a:t>A</a:t>
            </a:r>
            <a:r>
              <a:rPr lang="zh-CN" altLang="en-US" sz="2800" dirty="0"/>
              <a:t>和</a:t>
            </a:r>
            <a:r>
              <a:rPr lang="en-US" altLang="zh-CN" sz="2800"/>
              <a:t>2</a:t>
            </a:r>
            <a:r>
              <a:rPr lang="zh-CN" altLang="en-US" sz="2800"/>
              <a:t>个</a:t>
            </a:r>
            <a:r>
              <a:rPr lang="en-US" altLang="zh-CN" sz="2800" dirty="0"/>
              <a:t>B</a:t>
            </a:r>
            <a:r>
              <a:rPr lang="zh-CN" altLang="en-US" sz="2800" dirty="0"/>
              <a:t>，组装产品</a:t>
            </a:r>
            <a:r>
              <a:rPr lang="en-US" altLang="zh-CN" sz="2800" dirty="0"/>
              <a:t>C</a:t>
            </a:r>
            <a:r>
              <a:rPr lang="zh-CN" altLang="en-US" sz="2800" dirty="0"/>
              <a:t>。</a:t>
            </a:r>
            <a:endParaRPr lang="en-US" altLang="zh-CN" sz="2800" dirty="0"/>
          </a:p>
          <a:p>
            <a:pPr marL="457200" lvl="1" indent="0">
              <a:buNone/>
            </a:pPr>
            <a:r>
              <a:rPr lang="zh-CN" altLang="en-US" sz="2800" dirty="0"/>
              <a:t>工人们不能同时使用生产线取放零件。</a:t>
            </a:r>
            <a:endParaRPr lang="en-US" altLang="zh-CN" sz="2800" dirty="0"/>
          </a:p>
          <a:p>
            <a:pPr marL="57150" indent="0">
              <a:buNone/>
            </a:pPr>
            <a:r>
              <a:rPr lang="zh-CN" altLang="en-US" dirty="0"/>
              <a:t>请用信号量机制实现三个工人进程，确保流水线能够正常工作。</a:t>
            </a:r>
            <a:endParaRPr lang="en-US" altLang="zh-CN" dirty="0"/>
          </a:p>
          <a:p>
            <a:pPr marL="0" indent="0">
              <a:buNone/>
            </a:pPr>
            <a:r>
              <a:rPr lang="zh-CN" altLang="en-US" dirty="0"/>
              <a:t>（</a:t>
            </a:r>
            <a:r>
              <a:rPr lang="en-US" altLang="zh-CN" dirty="0"/>
              <a:t>1</a:t>
            </a:r>
            <a:r>
              <a:rPr lang="zh-CN" altLang="en-US" dirty="0"/>
              <a:t>）</a:t>
            </a:r>
            <a:r>
              <a:rPr lang="zh-CN" altLang="zh-CN" dirty="0"/>
              <a:t>定义信号量及变量，给出其初值，说明其作用</a:t>
            </a:r>
            <a:endParaRPr lang="en-US" altLang="zh-CN" dirty="0"/>
          </a:p>
          <a:p>
            <a:pPr marL="0" indent="0">
              <a:buNone/>
            </a:pPr>
            <a:r>
              <a:rPr lang="zh-CN" altLang="en-US" dirty="0"/>
              <a:t>（</a:t>
            </a:r>
            <a:r>
              <a:rPr lang="en-US" altLang="zh-CN" dirty="0"/>
              <a:t>2</a:t>
            </a:r>
            <a:r>
              <a:rPr lang="zh-CN" altLang="en-US" dirty="0"/>
              <a:t>）</a:t>
            </a:r>
            <a:r>
              <a:rPr lang="zh-CN" altLang="zh-CN" dirty="0"/>
              <a:t>写出</a:t>
            </a:r>
            <a:r>
              <a:rPr lang="zh-CN" altLang="en-US" dirty="0"/>
              <a:t>三个工人</a:t>
            </a:r>
            <a:r>
              <a:rPr lang="zh-CN" altLang="zh-CN" dirty="0"/>
              <a:t>进程的代码结构</a:t>
            </a:r>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67</a:t>
            </a:fld>
            <a:endParaRPr lang="en-US" altLang="zh-CN"/>
          </a:p>
        </p:txBody>
      </p:sp>
    </p:spTree>
    <p:extLst>
      <p:ext uri="{BB962C8B-B14F-4D97-AF65-F5344CB8AC3E}">
        <p14:creationId xmlns:p14="http://schemas.microsoft.com/office/powerpoint/2010/main" val="2780221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8</a:t>
            </a:r>
            <a:endParaRPr lang="zh-CN" altLang="en-US" dirty="0"/>
          </a:p>
        </p:txBody>
      </p:sp>
      <p:sp>
        <p:nvSpPr>
          <p:cNvPr id="3" name="内容占位符 2"/>
          <p:cNvSpPr>
            <a:spLocks noGrp="1"/>
          </p:cNvSpPr>
          <p:nvPr>
            <p:ph idx="1"/>
          </p:nvPr>
        </p:nvSpPr>
        <p:spPr/>
        <p:txBody>
          <a:bodyPr/>
          <a:lstStyle/>
          <a:p>
            <a:r>
              <a:rPr lang="zh-CN" altLang="zh-CN" dirty="0"/>
              <a:t>某系统中有</a:t>
            </a:r>
            <a:r>
              <a:rPr lang="en-US" altLang="zh-CN" dirty="0"/>
              <a:t>m</a:t>
            </a:r>
            <a:r>
              <a:rPr lang="zh-CN" altLang="zh-CN" dirty="0"/>
              <a:t>个进程并发执行，分为</a:t>
            </a:r>
            <a:r>
              <a:rPr lang="en-US" altLang="zh-CN" dirty="0"/>
              <a:t>A</a:t>
            </a:r>
            <a:r>
              <a:rPr lang="zh-CN" altLang="zh-CN" dirty="0"/>
              <a:t>、</a:t>
            </a:r>
            <a:r>
              <a:rPr lang="en-US" altLang="zh-CN" dirty="0"/>
              <a:t>B</a:t>
            </a:r>
            <a:r>
              <a:rPr lang="zh-CN" altLang="zh-CN" dirty="0"/>
              <a:t>两组，他们共享文件</a:t>
            </a:r>
            <a:r>
              <a:rPr lang="en-US" altLang="zh-CN" dirty="0"/>
              <a:t>F</a:t>
            </a:r>
            <a:r>
              <a:rPr lang="zh-CN" altLang="zh-CN" dirty="0"/>
              <a:t>，</a:t>
            </a:r>
            <a:r>
              <a:rPr lang="en-US" altLang="zh-CN" dirty="0"/>
              <a:t>A</a:t>
            </a:r>
            <a:r>
              <a:rPr lang="zh-CN" altLang="zh-CN" dirty="0"/>
              <a:t>组进程对文件</a:t>
            </a:r>
            <a:r>
              <a:rPr lang="en-US" altLang="zh-CN" dirty="0"/>
              <a:t>F</a:t>
            </a:r>
            <a:r>
              <a:rPr lang="zh-CN" altLang="zh-CN" dirty="0"/>
              <a:t>进行写操作，</a:t>
            </a:r>
            <a:r>
              <a:rPr lang="en-US" altLang="zh-CN" dirty="0"/>
              <a:t>B</a:t>
            </a:r>
            <a:r>
              <a:rPr lang="zh-CN" altLang="zh-CN" dirty="0"/>
              <a:t>组进程对文件</a:t>
            </a:r>
            <a:r>
              <a:rPr lang="en-US" altLang="zh-CN" dirty="0"/>
              <a:t>F</a:t>
            </a:r>
            <a:r>
              <a:rPr lang="zh-CN" altLang="zh-CN" dirty="0"/>
              <a:t>进行只读操作。写操作需要互斥进行，读操作可以同时发生，即当有</a:t>
            </a:r>
            <a:r>
              <a:rPr lang="en-US" altLang="zh-CN" dirty="0"/>
              <a:t>B</a:t>
            </a:r>
            <a:r>
              <a:rPr lang="zh-CN" altLang="zh-CN" dirty="0"/>
              <a:t>组的某进程正在对文件</a:t>
            </a:r>
            <a:r>
              <a:rPr lang="en-US" altLang="zh-CN" dirty="0"/>
              <a:t>F</a:t>
            </a:r>
            <a:r>
              <a:rPr lang="zh-CN" altLang="zh-CN" dirty="0"/>
              <a:t>进行读操作时，若没有</a:t>
            </a:r>
            <a:r>
              <a:rPr lang="en-US" altLang="zh-CN" dirty="0"/>
              <a:t>A</a:t>
            </a:r>
            <a:r>
              <a:rPr lang="zh-CN" altLang="zh-CN" dirty="0"/>
              <a:t>组的进程提出写请求，则</a:t>
            </a:r>
            <a:r>
              <a:rPr lang="en-US" altLang="zh-CN" dirty="0"/>
              <a:t>B</a:t>
            </a:r>
            <a:r>
              <a:rPr lang="zh-CN" altLang="zh-CN" dirty="0"/>
              <a:t>组的其他进程可以同时对文件</a:t>
            </a:r>
            <a:r>
              <a:rPr lang="en-US" altLang="zh-CN" dirty="0"/>
              <a:t>F</a:t>
            </a:r>
            <a:r>
              <a:rPr lang="zh-CN" altLang="zh-CN" dirty="0"/>
              <a:t>进行读操作，如果有</a:t>
            </a:r>
            <a:r>
              <a:rPr lang="en-US" altLang="zh-CN" dirty="0"/>
              <a:t>A</a:t>
            </a:r>
            <a:r>
              <a:rPr lang="zh-CN" altLang="zh-CN" dirty="0"/>
              <a:t>组的进程提出写请求，则阻止</a:t>
            </a:r>
            <a:r>
              <a:rPr lang="en-US" altLang="zh-CN" dirty="0"/>
              <a:t>B</a:t>
            </a:r>
            <a:r>
              <a:rPr lang="zh-CN" altLang="zh-CN" dirty="0"/>
              <a:t>组的其他进程对文件</a:t>
            </a:r>
            <a:r>
              <a:rPr lang="en-US" altLang="zh-CN" dirty="0"/>
              <a:t>F</a:t>
            </a:r>
            <a:r>
              <a:rPr lang="zh-CN" altLang="zh-CN" dirty="0"/>
              <a:t>进行读操作的后续请求，等当前正在读文件的</a:t>
            </a:r>
            <a:r>
              <a:rPr lang="en-US" altLang="zh-CN" dirty="0"/>
              <a:t>B</a:t>
            </a:r>
            <a:r>
              <a:rPr lang="zh-CN" altLang="zh-CN" dirty="0"/>
              <a:t>组进程全部执行完毕，则立即让</a:t>
            </a:r>
            <a:r>
              <a:rPr lang="en-US" altLang="zh-CN" dirty="0"/>
              <a:t>A</a:t>
            </a:r>
            <a:r>
              <a:rPr lang="zh-CN" altLang="zh-CN" dirty="0"/>
              <a:t>组提出写请求的进程执行对文件</a:t>
            </a:r>
            <a:r>
              <a:rPr lang="en-US" altLang="zh-CN" dirty="0"/>
              <a:t>F</a:t>
            </a:r>
            <a:r>
              <a:rPr lang="zh-CN" altLang="zh-CN" dirty="0"/>
              <a:t>的写操作。</a:t>
            </a:r>
            <a:endParaRPr lang="en-US" altLang="zh-CN" dirty="0"/>
          </a:p>
          <a:p>
            <a:pPr marL="0" indent="0">
              <a:buNone/>
            </a:pPr>
            <a:r>
              <a:rPr lang="zh-CN" altLang="en-US" dirty="0"/>
              <a:t>（</a:t>
            </a:r>
            <a:r>
              <a:rPr lang="en-US" altLang="zh-CN" dirty="0"/>
              <a:t>1</a:t>
            </a:r>
            <a:r>
              <a:rPr lang="zh-CN" altLang="en-US" dirty="0"/>
              <a:t>）</a:t>
            </a:r>
            <a:r>
              <a:rPr lang="zh-CN" altLang="zh-CN" dirty="0"/>
              <a:t>定义信号量及变量，给出其初值，说明其作用</a:t>
            </a:r>
            <a:endParaRPr lang="en-US" altLang="zh-CN" dirty="0"/>
          </a:p>
          <a:p>
            <a:pPr marL="0" indent="0">
              <a:buNone/>
            </a:pPr>
            <a:r>
              <a:rPr lang="zh-CN" altLang="en-US" dirty="0"/>
              <a:t>（</a:t>
            </a:r>
            <a:r>
              <a:rPr lang="en-US" altLang="zh-CN" dirty="0"/>
              <a:t>2</a:t>
            </a:r>
            <a:r>
              <a:rPr lang="zh-CN" altLang="en-US" dirty="0"/>
              <a:t>）</a:t>
            </a:r>
            <a:r>
              <a:rPr lang="zh-CN" altLang="zh-CN" dirty="0"/>
              <a:t>写出</a:t>
            </a:r>
            <a:r>
              <a:rPr lang="en-US" altLang="zh-CN" dirty="0"/>
              <a:t>A</a:t>
            </a:r>
            <a:r>
              <a:rPr lang="zh-CN" altLang="zh-CN" dirty="0"/>
              <a:t>组和</a:t>
            </a:r>
            <a:r>
              <a:rPr lang="en-US" altLang="zh-CN" dirty="0"/>
              <a:t>B</a:t>
            </a:r>
            <a:r>
              <a:rPr lang="zh-CN" altLang="zh-CN" dirty="0"/>
              <a:t>组进程的代码结构</a:t>
            </a:r>
            <a:endParaRPr lang="zh-CN" altLang="en-US" dirty="0"/>
          </a:p>
        </p:txBody>
      </p:sp>
      <p:sp>
        <p:nvSpPr>
          <p:cNvPr id="4" name="灯片编号占位符 3"/>
          <p:cNvSpPr>
            <a:spLocks noGrp="1"/>
          </p:cNvSpPr>
          <p:nvPr>
            <p:ph type="sldNum" sz="quarter" idx="10"/>
          </p:nvPr>
        </p:nvSpPr>
        <p:spPr/>
        <p:txBody>
          <a:bodyPr/>
          <a:lstStyle/>
          <a:p>
            <a:fld id="{B82EC9B9-35BF-4439-942D-13B7AC7B29FA}" type="slidenum">
              <a:rPr lang="en-US" altLang="zh-CN" smtClean="0"/>
              <a:pPr/>
              <a:t>68</a:t>
            </a:fld>
            <a:endParaRPr lang="en-US" altLang="zh-CN"/>
          </a:p>
        </p:txBody>
      </p:sp>
    </p:spTree>
    <p:extLst>
      <p:ext uri="{BB962C8B-B14F-4D97-AF65-F5344CB8AC3E}">
        <p14:creationId xmlns:p14="http://schemas.microsoft.com/office/powerpoint/2010/main" val="3691378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zh-CN" altLang="en-US" dirty="0"/>
              <a:t>课后作业及研究性学习</a:t>
            </a:r>
            <a:endParaRPr lang="en-US" altLang="zh-CN" sz="2800" dirty="0">
              <a:solidFill>
                <a:srgbClr val="0000FF"/>
              </a:solidFill>
            </a:endParaRPr>
          </a:p>
        </p:txBody>
      </p:sp>
      <p:sp>
        <p:nvSpPr>
          <p:cNvPr id="294915" name="Rectangle 3"/>
          <p:cNvSpPr>
            <a:spLocks noGrp="1" noChangeArrowheads="1"/>
          </p:cNvSpPr>
          <p:nvPr>
            <p:ph idx="1"/>
          </p:nvPr>
        </p:nvSpPr>
        <p:spPr/>
        <p:txBody>
          <a:bodyPr>
            <a:normAutofit/>
          </a:bodyPr>
          <a:lstStyle/>
          <a:p>
            <a:r>
              <a:rPr lang="zh-CN" altLang="en-US" dirty="0"/>
              <a:t>作业</a:t>
            </a:r>
            <a:endParaRPr lang="en-US" altLang="zh-CN" dirty="0"/>
          </a:p>
          <a:p>
            <a:pPr lvl="1"/>
            <a:r>
              <a:rPr lang="zh-CN" altLang="en-US" dirty="0"/>
              <a:t>掌握操作系统进程同步机制</a:t>
            </a:r>
            <a:endParaRPr lang="en-US" altLang="zh-CN" dirty="0"/>
          </a:p>
          <a:p>
            <a:r>
              <a:rPr lang="zh-CN" altLang="en-US" dirty="0"/>
              <a:t>实验（二选一）</a:t>
            </a:r>
            <a:endParaRPr lang="en-US" altLang="zh-CN" dirty="0"/>
          </a:p>
          <a:p>
            <a:pPr lvl="1"/>
            <a:r>
              <a:rPr lang="zh-CN" altLang="en-US" dirty="0"/>
              <a:t>编码实现“生产者</a:t>
            </a:r>
            <a:r>
              <a:rPr lang="en-US" altLang="zh-CN" dirty="0"/>
              <a:t>-</a:t>
            </a:r>
            <a:r>
              <a:rPr lang="zh-CN" altLang="en-US" dirty="0"/>
              <a:t>消费者”问题；</a:t>
            </a:r>
            <a:endParaRPr lang="en-US" altLang="zh-CN" dirty="0"/>
          </a:p>
          <a:p>
            <a:pPr lvl="1"/>
            <a:r>
              <a:rPr lang="zh-CN" altLang="en-US" dirty="0"/>
              <a:t>编码实现“读者</a:t>
            </a:r>
            <a:r>
              <a:rPr lang="en-US" altLang="zh-CN" dirty="0"/>
              <a:t>-</a:t>
            </a:r>
            <a:r>
              <a:rPr lang="zh-CN" altLang="en-US" dirty="0"/>
              <a:t>写者”问题。</a:t>
            </a:r>
            <a:endParaRPr lang="en-US" altLang="zh-CN" dirty="0"/>
          </a:p>
          <a:p>
            <a:r>
              <a:rPr lang="zh-CN" altLang="en-US" dirty="0"/>
              <a:t>研究性学习</a:t>
            </a:r>
            <a:endParaRPr lang="en-US" altLang="zh-CN" dirty="0"/>
          </a:p>
          <a:p>
            <a:pPr lvl="1"/>
            <a:r>
              <a:rPr lang="zh-CN" altLang="en-US" dirty="0"/>
              <a:t>查阅</a:t>
            </a:r>
            <a:r>
              <a:rPr lang="en-US" altLang="zh-CN" dirty="0"/>
              <a:t>wait</a:t>
            </a:r>
            <a:r>
              <a:rPr lang="zh-CN" altLang="en-US" dirty="0"/>
              <a:t>与</a:t>
            </a:r>
            <a:r>
              <a:rPr lang="en-US" altLang="zh-CN" dirty="0"/>
              <a:t>signal</a:t>
            </a:r>
            <a:r>
              <a:rPr lang="zh-CN" altLang="en-US" dirty="0"/>
              <a:t>操作的源码；</a:t>
            </a:r>
            <a:endParaRPr lang="en-US" altLang="zh-CN" dirty="0"/>
          </a:p>
          <a:p>
            <a:pPr lvl="1"/>
            <a:r>
              <a:rPr lang="zh-CN" altLang="en-US" dirty="0"/>
              <a:t>总结解决临界区问题的可行方案。</a:t>
            </a:r>
            <a:endParaRPr lang="en-US" altLang="zh-CN" dirty="0"/>
          </a:p>
          <a:p>
            <a:pPr marL="533400" indent="-533400">
              <a:buNone/>
            </a:pPr>
            <a:endParaRPr lang="en-US" altLang="zh-CN" dirty="0"/>
          </a:p>
          <a:p>
            <a:pPr marL="533400" indent="-533400">
              <a:buNone/>
            </a:pPr>
            <a:r>
              <a:rPr lang="en-US" altLang="zh-CN" dirty="0"/>
              <a:t>  </a:t>
            </a:r>
          </a:p>
        </p:txBody>
      </p:sp>
      <p:sp>
        <p:nvSpPr>
          <p:cNvPr id="4" name="灯片编号占位符 3"/>
          <p:cNvSpPr>
            <a:spLocks noGrp="1"/>
          </p:cNvSpPr>
          <p:nvPr>
            <p:ph type="sldNum" sz="quarter" idx="10"/>
          </p:nvPr>
        </p:nvSpPr>
        <p:spPr/>
        <p:txBody>
          <a:bodyPr/>
          <a:lstStyle/>
          <a:p>
            <a:fld id="{25D16524-98DE-4341-9F0C-F8CA2289DD0D}" type="slidenum">
              <a:rPr lang="en-US" altLang="zh-CN"/>
              <a:pPr/>
              <a:t>69</a:t>
            </a:fld>
            <a:endParaRPr lang="en-US" altLang="zh-CN"/>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090" y="5959270"/>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云形 1">
            <a:hlinkClick r:id="rId4" action="ppaction://hlinksldjump"/>
            <a:extLst>
              <a:ext uri="{FF2B5EF4-FFF2-40B4-BE49-F238E27FC236}">
                <a16:creationId xmlns:a16="http://schemas.microsoft.com/office/drawing/2014/main" id="{CF612B0F-6A7B-5C0F-BE12-DBEAB22D4CEE}"/>
              </a:ext>
            </a:extLst>
          </p:cNvPr>
          <p:cNvSpPr/>
          <p:nvPr/>
        </p:nvSpPr>
        <p:spPr bwMode="auto">
          <a:xfrm>
            <a:off x="7740000" y="1313764"/>
            <a:ext cx="2340000" cy="1336459"/>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A1: </a:t>
            </a:r>
            <a:r>
              <a:rPr kumimoji="1" lang="en-US" altLang="zh-CN" sz="20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endParaRPr kumimoji="1" lang="en-US" altLang="zh-CN"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进程互斥</a:t>
            </a:r>
          </a:p>
        </p:txBody>
      </p:sp>
      <p:sp>
        <p:nvSpPr>
          <p:cNvPr id="3" name="云形 2">
            <a:hlinkClick r:id="rId5" action="ppaction://hlinksldjump"/>
            <a:extLst>
              <a:ext uri="{FF2B5EF4-FFF2-40B4-BE49-F238E27FC236}">
                <a16:creationId xmlns:a16="http://schemas.microsoft.com/office/drawing/2014/main" id="{F30DC0F8-8C49-26D3-A714-AF73D857661E}"/>
              </a:ext>
            </a:extLst>
          </p:cNvPr>
          <p:cNvSpPr/>
          <p:nvPr/>
        </p:nvSpPr>
        <p:spPr bwMode="auto">
          <a:xfrm>
            <a:off x="7740000" y="2609499"/>
            <a:ext cx="2340000" cy="1336459"/>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b="1" dirty="0">
                <a:solidFill>
                  <a:srgbClr val="0000FF"/>
                </a:solidFill>
                <a:ea typeface="楷体" panose="02010609060101010101" pitchFamily="49" charset="-122"/>
                <a:cs typeface="Times New Roman" panose="02020603050405020304" pitchFamily="18" charset="0"/>
              </a:rPr>
              <a:t>A2: </a:t>
            </a:r>
            <a:r>
              <a:rPr lang="en-US" altLang="zh-CN" sz="2000" b="1" dirty="0" err="1">
                <a:solidFill>
                  <a:srgbClr val="0000FF"/>
                </a:solidFill>
                <a:ea typeface="楷体" panose="02010609060101010101" pitchFamily="49" charset="-122"/>
                <a:cs typeface="Times New Roman" panose="02020603050405020304" pitchFamily="18" charset="0"/>
              </a:rPr>
              <a:t>openEuler</a:t>
            </a:r>
            <a:endParaRPr lang="en-US" altLang="zh-CN" sz="2000" b="1" dirty="0">
              <a:solidFill>
                <a:srgbClr val="0000FF"/>
              </a:solidFill>
              <a:ea typeface="楷体" panose="02010609060101010101" pitchFamily="49" charset="-122"/>
              <a:cs typeface="Times New Roman" panose="02020603050405020304" pitchFamily="18" charset="0"/>
            </a:endParaRPr>
          </a:p>
          <a:p>
            <a:pPr algn="ctr"/>
            <a:r>
              <a:rPr lang="zh-CN" altLang="en-US" sz="2000" b="1" dirty="0">
                <a:solidFill>
                  <a:srgbClr val="0000FF"/>
                </a:solidFill>
                <a:ea typeface="楷体" panose="02010609060101010101" pitchFamily="49" charset="-122"/>
                <a:cs typeface="Times New Roman" panose="02020603050405020304" pitchFamily="18" charset="0"/>
              </a:rPr>
              <a:t>信号量机制</a:t>
            </a:r>
          </a:p>
        </p:txBody>
      </p:sp>
      <p:sp>
        <p:nvSpPr>
          <p:cNvPr id="5" name="云形 4">
            <a:hlinkClick r:id="rId6" action="ppaction://hlinksldjump"/>
            <a:extLst>
              <a:ext uri="{FF2B5EF4-FFF2-40B4-BE49-F238E27FC236}">
                <a16:creationId xmlns:a16="http://schemas.microsoft.com/office/drawing/2014/main" id="{D5229E95-1797-FF07-8B13-398C6BF38D5E}"/>
              </a:ext>
            </a:extLst>
          </p:cNvPr>
          <p:cNvSpPr/>
          <p:nvPr/>
        </p:nvSpPr>
        <p:spPr bwMode="auto">
          <a:xfrm>
            <a:off x="7740000" y="3915075"/>
            <a:ext cx="2385265" cy="1359129"/>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b="1" dirty="0">
                <a:solidFill>
                  <a:srgbClr val="0000FF"/>
                </a:solidFill>
                <a:ea typeface="楷体" panose="02010609060101010101" pitchFamily="49" charset="-122"/>
                <a:cs typeface="Times New Roman" panose="02020603050405020304" pitchFamily="18" charset="0"/>
              </a:rPr>
              <a:t>A3: </a:t>
            </a:r>
            <a:r>
              <a:rPr lang="en-US" altLang="zh-CN" sz="2000" b="1" dirty="0" err="1">
                <a:solidFill>
                  <a:srgbClr val="0000FF"/>
                </a:solidFill>
                <a:ea typeface="楷体" panose="02010609060101010101" pitchFamily="49" charset="-122"/>
                <a:cs typeface="Times New Roman" panose="02020603050405020304" pitchFamily="18" charset="0"/>
              </a:rPr>
              <a:t>openEuler</a:t>
            </a:r>
            <a:r>
              <a:rPr lang="en-US" altLang="zh-CN" sz="2000" b="1" dirty="0">
                <a:solidFill>
                  <a:srgbClr val="0000FF"/>
                </a:solidFill>
                <a:ea typeface="楷体" panose="02010609060101010101" pitchFamily="49" charset="-122"/>
                <a:cs typeface="Times New Roman" panose="02020603050405020304" pitchFamily="18" charset="0"/>
              </a:rPr>
              <a:t> </a:t>
            </a:r>
            <a:r>
              <a:rPr lang="zh-CN" altLang="en-US" sz="2000" b="1" dirty="0">
                <a:solidFill>
                  <a:srgbClr val="0000FF"/>
                </a:solidFill>
                <a:ea typeface="楷体" panose="02010609060101010101" pitchFamily="49" charset="-122"/>
                <a:cs typeface="Times New Roman" panose="02020603050405020304" pitchFamily="18" charset="0"/>
              </a:rPr>
              <a:t>内存屏障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a:bodyPr>
          <a:lstStyle/>
          <a:p>
            <a:r>
              <a:rPr lang="en-US" altLang="zh-CN" dirty="0"/>
              <a:t>Bounded-Buffer procedure-consumer problem</a:t>
            </a:r>
          </a:p>
        </p:txBody>
      </p:sp>
      <p:sp>
        <p:nvSpPr>
          <p:cNvPr id="187395" name="Rectangle 3"/>
          <p:cNvSpPr>
            <a:spLocks noGrp="1" noChangeArrowheads="1"/>
          </p:cNvSpPr>
          <p:nvPr>
            <p:ph sz="half" idx="1"/>
          </p:nvPr>
        </p:nvSpPr>
        <p:spPr/>
        <p:txBody>
          <a:bodyPr/>
          <a:lstStyle/>
          <a:p>
            <a:r>
              <a:rPr lang="en-US" altLang="zh-CN" dirty="0"/>
              <a:t>The statement “ </a:t>
            </a:r>
            <a:r>
              <a:rPr lang="en-US" altLang="zh-CN" dirty="0">
                <a:solidFill>
                  <a:srgbClr val="0000FF"/>
                </a:solidFill>
              </a:rPr>
              <a:t>count++</a:t>
            </a:r>
            <a:r>
              <a:rPr lang="en-US" altLang="zh-CN" b="0" dirty="0"/>
              <a:t> </a:t>
            </a:r>
            <a:r>
              <a:rPr lang="en-US" altLang="zh-CN" dirty="0"/>
              <a:t>” may be implemented in machine language as:</a:t>
            </a:r>
          </a:p>
          <a:p>
            <a:pPr lvl="1">
              <a:buFontTx/>
              <a:buNone/>
            </a:pPr>
            <a:r>
              <a:rPr lang="en-US" altLang="zh-CN" sz="2800" dirty="0"/>
              <a:t>register</a:t>
            </a:r>
            <a:r>
              <a:rPr lang="en-US" altLang="zh-CN" sz="2800" baseline="-25000" dirty="0"/>
              <a:t>1</a:t>
            </a:r>
            <a:r>
              <a:rPr lang="en-US" altLang="zh-CN" sz="2800" dirty="0"/>
              <a:t> = counter</a:t>
            </a:r>
          </a:p>
          <a:p>
            <a:pPr lvl="1">
              <a:buFontTx/>
              <a:buNone/>
            </a:pPr>
            <a:r>
              <a:rPr lang="en-US" altLang="zh-CN" sz="2800" dirty="0"/>
              <a:t>register</a:t>
            </a:r>
            <a:r>
              <a:rPr lang="en-US" altLang="zh-CN" sz="2800" baseline="-25000" dirty="0"/>
              <a:t>1</a:t>
            </a:r>
            <a:r>
              <a:rPr lang="en-US" altLang="zh-CN" sz="2800" dirty="0"/>
              <a:t> = register</a:t>
            </a:r>
            <a:r>
              <a:rPr lang="en-US" altLang="zh-CN" sz="2800" baseline="-25000" dirty="0"/>
              <a:t>1</a:t>
            </a:r>
            <a:r>
              <a:rPr lang="en-US" altLang="zh-CN" sz="2800" dirty="0"/>
              <a:t> + 1</a:t>
            </a:r>
          </a:p>
          <a:p>
            <a:pPr lvl="1">
              <a:buFontTx/>
              <a:buNone/>
            </a:pPr>
            <a:r>
              <a:rPr lang="en-US" altLang="zh-CN" sz="2800" dirty="0"/>
              <a:t>counter = register</a:t>
            </a:r>
            <a:r>
              <a:rPr lang="en-US" altLang="zh-CN" sz="2800" baseline="-25000" dirty="0"/>
              <a:t>1</a:t>
            </a:r>
            <a:endParaRPr lang="en-US" altLang="zh-CN" b="0" dirty="0"/>
          </a:p>
          <a:p>
            <a:pPr lvl="1">
              <a:buFontTx/>
              <a:buNone/>
            </a:pPr>
            <a:endParaRPr lang="en-US" altLang="zh-CN" b="0" dirty="0"/>
          </a:p>
        </p:txBody>
      </p:sp>
      <p:sp>
        <p:nvSpPr>
          <p:cNvPr id="2" name="内容占位符 1">
            <a:extLst>
              <a:ext uri="{FF2B5EF4-FFF2-40B4-BE49-F238E27FC236}">
                <a16:creationId xmlns:a16="http://schemas.microsoft.com/office/drawing/2014/main" id="{EC11414C-075C-4105-87FE-853BDC20EA9D}"/>
              </a:ext>
            </a:extLst>
          </p:cNvPr>
          <p:cNvSpPr>
            <a:spLocks noGrp="1"/>
          </p:cNvSpPr>
          <p:nvPr>
            <p:ph sz="half" idx="2"/>
          </p:nvPr>
        </p:nvSpPr>
        <p:spPr/>
        <p:txBody>
          <a:bodyPr/>
          <a:lstStyle/>
          <a:p>
            <a:r>
              <a:rPr lang="en-US" altLang="zh-CN" dirty="0"/>
              <a:t>The statement “ </a:t>
            </a:r>
            <a:r>
              <a:rPr lang="en-US" altLang="zh-CN" dirty="0">
                <a:solidFill>
                  <a:srgbClr val="0000FF"/>
                </a:solidFill>
              </a:rPr>
              <a:t>count--</a:t>
            </a:r>
            <a:r>
              <a:rPr lang="en-US" altLang="zh-CN" b="0" dirty="0"/>
              <a:t> </a:t>
            </a:r>
            <a:r>
              <a:rPr lang="en-US" altLang="zh-CN" dirty="0"/>
              <a:t>” may be implemented as:</a:t>
            </a:r>
            <a:br>
              <a:rPr lang="en-US" altLang="zh-CN" dirty="0"/>
            </a:br>
            <a:endParaRPr lang="en-US" altLang="zh-CN" dirty="0"/>
          </a:p>
          <a:p>
            <a:pPr lvl="1">
              <a:buFontTx/>
              <a:buNone/>
            </a:pPr>
            <a:r>
              <a:rPr lang="en-US" altLang="zh-CN" sz="2800" dirty="0"/>
              <a:t>register</a:t>
            </a:r>
            <a:r>
              <a:rPr lang="en-US" altLang="zh-CN" sz="2800" baseline="-25000" dirty="0"/>
              <a:t>2</a:t>
            </a:r>
            <a:r>
              <a:rPr lang="en-US" altLang="zh-CN" sz="2800" dirty="0"/>
              <a:t> = counter</a:t>
            </a:r>
          </a:p>
          <a:p>
            <a:pPr lvl="1">
              <a:buFontTx/>
              <a:buNone/>
            </a:pPr>
            <a:r>
              <a:rPr lang="en-US" altLang="zh-CN" sz="2800" dirty="0"/>
              <a:t>register</a:t>
            </a:r>
            <a:r>
              <a:rPr lang="en-US" altLang="zh-CN" sz="2800" baseline="-25000" dirty="0"/>
              <a:t>2</a:t>
            </a:r>
            <a:r>
              <a:rPr lang="en-US" altLang="zh-CN" sz="2800" dirty="0"/>
              <a:t> = register</a:t>
            </a:r>
            <a:r>
              <a:rPr lang="en-US" altLang="zh-CN" sz="2800" baseline="-25000" dirty="0"/>
              <a:t>2</a:t>
            </a:r>
            <a:r>
              <a:rPr lang="en-US" altLang="zh-CN" sz="2800" dirty="0"/>
              <a:t> – 1</a:t>
            </a:r>
          </a:p>
          <a:p>
            <a:pPr lvl="1">
              <a:buFontTx/>
              <a:buNone/>
            </a:pPr>
            <a:r>
              <a:rPr lang="en-US" altLang="zh-CN" sz="2800" dirty="0"/>
              <a:t>counter = register</a:t>
            </a:r>
            <a:r>
              <a:rPr lang="en-US" altLang="zh-CN" sz="2800" baseline="-25000" dirty="0"/>
              <a:t>2</a:t>
            </a:r>
            <a:endParaRPr lang="en-US" altLang="zh-CN" sz="2800" dirty="0"/>
          </a:p>
          <a:p>
            <a:endParaRPr lang="zh-CN" altLang="en-US" dirty="0"/>
          </a:p>
        </p:txBody>
      </p:sp>
      <p:sp>
        <p:nvSpPr>
          <p:cNvPr id="6" name="灯片编号占位符 3"/>
          <p:cNvSpPr>
            <a:spLocks noGrp="1"/>
          </p:cNvSpPr>
          <p:nvPr>
            <p:ph type="sldNum" sz="quarter" idx="10"/>
          </p:nvPr>
        </p:nvSpPr>
        <p:spPr/>
        <p:txBody>
          <a:bodyPr/>
          <a:lstStyle/>
          <a:p>
            <a:fld id="{2D2210F8-6B79-431D-94B3-4FE9E3B90BEC}" type="slidenum">
              <a:rPr lang="en-US" altLang="zh-CN"/>
              <a:pPr/>
              <a:t>7</a:t>
            </a:fld>
            <a:endParaRPr lang="en-US" altLang="zh-CN"/>
          </a:p>
        </p:txBody>
      </p:sp>
      <p:sp>
        <p:nvSpPr>
          <p:cNvPr id="187396" name="Line 4"/>
          <p:cNvSpPr>
            <a:spLocks noChangeShapeType="1"/>
          </p:cNvSpPr>
          <p:nvPr/>
        </p:nvSpPr>
        <p:spPr bwMode="auto">
          <a:xfrm flipH="1">
            <a:off x="4115780" y="3564015"/>
            <a:ext cx="1214437"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7" name="Line 5"/>
          <p:cNvSpPr>
            <a:spLocks noChangeShapeType="1"/>
          </p:cNvSpPr>
          <p:nvPr/>
        </p:nvSpPr>
        <p:spPr bwMode="auto">
          <a:xfrm flipH="1">
            <a:off x="10191455" y="3592540"/>
            <a:ext cx="1214437"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left)">
                                      <p:cBhvr>
                                        <p:cTn id="7" dur="500"/>
                                        <p:tgtEl>
                                          <p:spTgt spid="1873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7395">
                                            <p:txEl>
                                              <p:pRg st="1" end="1"/>
                                            </p:txEl>
                                          </p:spTgt>
                                        </p:tgtEl>
                                        <p:attrNameLst>
                                          <p:attrName>style.visibility</p:attrName>
                                        </p:attrNameLst>
                                      </p:cBhvr>
                                      <p:to>
                                        <p:strVal val="visible"/>
                                      </p:to>
                                    </p:set>
                                    <p:animEffect transition="in" filter="wipe(left)">
                                      <p:cBhvr>
                                        <p:cTn id="10" dur="500"/>
                                        <p:tgtEl>
                                          <p:spTgt spid="18739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7395">
                                            <p:txEl>
                                              <p:pRg st="2" end="2"/>
                                            </p:txEl>
                                          </p:spTgt>
                                        </p:tgtEl>
                                        <p:attrNameLst>
                                          <p:attrName>style.visibility</p:attrName>
                                        </p:attrNameLst>
                                      </p:cBhvr>
                                      <p:to>
                                        <p:strVal val="visible"/>
                                      </p:to>
                                    </p:set>
                                    <p:animEffect transition="in" filter="wipe(left)">
                                      <p:cBhvr>
                                        <p:cTn id="13" dur="500"/>
                                        <p:tgtEl>
                                          <p:spTgt spid="18739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7395">
                                            <p:txEl>
                                              <p:pRg st="3" end="3"/>
                                            </p:txEl>
                                          </p:spTgt>
                                        </p:tgtEl>
                                        <p:attrNameLst>
                                          <p:attrName>style.visibility</p:attrName>
                                        </p:attrNameLst>
                                      </p:cBhvr>
                                      <p:to>
                                        <p:strVal val="visible"/>
                                      </p:to>
                                    </p:set>
                                    <p:animEffect transition="in" filter="wipe(left)">
                                      <p:cBhvr>
                                        <p:cTn id="16" dur="500"/>
                                        <p:tgtEl>
                                          <p:spTgt spid="1873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left)">
                                      <p:cBhvr>
                                        <p:cTn id="21" dur="500"/>
                                        <p:tgtEl>
                                          <p:spTgt spid="2">
                                            <p:txEl>
                                              <p:pRg st="0" end="0"/>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left)">
                                      <p:cBhvr>
                                        <p:cTn id="24" dur="500"/>
                                        <p:tgtEl>
                                          <p:spTgt spid="2">
                                            <p:txEl>
                                              <p:pRg st="1" end="1"/>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left)">
                                      <p:cBhvr>
                                        <p:cTn id="27" dur="500"/>
                                        <p:tgtEl>
                                          <p:spTgt spid="2">
                                            <p:txEl>
                                              <p:pRg st="2" end="2"/>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wipe(left)">
                                      <p:cBhvr>
                                        <p:cTn id="30" dur="5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87396"/>
                                        </p:tgtEl>
                                        <p:attrNameLst>
                                          <p:attrName>style.visibility</p:attrName>
                                        </p:attrNameLst>
                                      </p:cBhvr>
                                      <p:to>
                                        <p:strVal val="visible"/>
                                      </p:to>
                                    </p:set>
                                    <p:animEffect transition="in" filter="wipe(right)">
                                      <p:cBhvr>
                                        <p:cTn id="35" dur="500"/>
                                        <p:tgtEl>
                                          <p:spTgt spid="18739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87397"/>
                                        </p:tgtEl>
                                        <p:attrNameLst>
                                          <p:attrName>style.visibility</p:attrName>
                                        </p:attrNameLst>
                                      </p:cBhvr>
                                      <p:to>
                                        <p:strVal val="visible"/>
                                      </p:to>
                                    </p:set>
                                    <p:animEffect transition="in" filter="wipe(right)">
                                      <p:cBhvr>
                                        <p:cTn id="40" dur="500"/>
                                        <p:tgtEl>
                                          <p:spTgt spid="18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P spid="2" grpId="0" build="p"/>
      <p:bldP spid="187396" grpId="0" animBg="1"/>
      <p:bldP spid="18739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B849DB7-2C86-A7A9-F02E-200DEE2611F2}"/>
              </a:ext>
            </a:extLst>
          </p:cNvPr>
          <p:cNvSpPr>
            <a:spLocks noGrp="1"/>
          </p:cNvSpPr>
          <p:nvPr>
            <p:ph type="title"/>
          </p:nvPr>
        </p:nvSpPr>
        <p:spPr/>
        <p:txBody>
          <a:bodyPr/>
          <a:lstStyle/>
          <a:p>
            <a:pPr marL="0" marR="0" indent="0" defTabSz="914400" rtl="0" eaLnBrk="1" fontAlgn="base" latinLnBrk="0" hangingPunct="1">
              <a:lnSpc>
                <a:spcPct val="100000"/>
              </a:lnSpc>
              <a:spcBef>
                <a:spcPct val="0"/>
              </a:spcBef>
              <a:spcAft>
                <a:spcPct val="0"/>
              </a:spcAft>
              <a:tabLst/>
            </a:pPr>
            <a:r>
              <a:rPr kumimoji="1" lang="en-US" altLang="zh-CN"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A1: </a:t>
            </a:r>
            <a:r>
              <a:rPr kumimoji="1" lang="en-US" altLang="zh-CN" sz="36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r>
              <a:rPr kumimoji="1" lang="en-US" altLang="zh-CN"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 </a:t>
            </a:r>
            <a:r>
              <a:rPr kumimoji="1" lang="zh-CN" altLang="en-US"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进程互斥</a:t>
            </a:r>
            <a:endParaRPr lang="zh-CN" altLang="en-US" dirty="0"/>
          </a:p>
        </p:txBody>
      </p:sp>
      <p:sp>
        <p:nvSpPr>
          <p:cNvPr id="6" name="内容占位符 5">
            <a:extLst>
              <a:ext uri="{FF2B5EF4-FFF2-40B4-BE49-F238E27FC236}">
                <a16:creationId xmlns:a16="http://schemas.microsoft.com/office/drawing/2014/main" id="{411AD8B5-55CD-DC1F-BEB7-1260F5B5EEEB}"/>
              </a:ext>
            </a:extLst>
          </p:cNvPr>
          <p:cNvSpPr>
            <a:spLocks noGrp="1"/>
          </p:cNvSpPr>
          <p:nvPr>
            <p:ph idx="1"/>
          </p:nvPr>
        </p:nvSpPr>
        <p:spPr/>
        <p:txBody>
          <a:bodyPr/>
          <a:lstStyle/>
          <a:p>
            <a:r>
              <a:rPr lang="en-US" altLang="zh-CN" dirty="0" err="1"/>
              <a:t>openEuler</a:t>
            </a:r>
            <a:r>
              <a:rPr lang="en-US" altLang="zh-CN" dirty="0"/>
              <a:t> </a:t>
            </a:r>
            <a:r>
              <a:rPr lang="zh-CN" altLang="en-US" dirty="0"/>
              <a:t>进程互斥</a:t>
            </a:r>
            <a:endParaRPr lang="en-US" altLang="zh-CN" dirty="0"/>
          </a:p>
          <a:p>
            <a:r>
              <a:rPr lang="zh-CN" altLang="en-US" dirty="0"/>
              <a:t>互斥锁</a:t>
            </a:r>
            <a:endParaRPr lang="en-US" altLang="zh-CN" dirty="0"/>
          </a:p>
          <a:p>
            <a:r>
              <a:rPr lang="zh-CN" altLang="en-US" dirty="0"/>
              <a:t>自旋锁 </a:t>
            </a:r>
            <a:endParaRPr lang="en-US" altLang="zh-CN" dirty="0"/>
          </a:p>
          <a:p>
            <a:r>
              <a:rPr lang="en-US" altLang="zh-CN" dirty="0"/>
              <a:t>NUMA-Aware </a:t>
            </a:r>
            <a:r>
              <a:rPr lang="en-US" altLang="zh-CN" dirty="0" err="1"/>
              <a:t>Qspinlock</a:t>
            </a:r>
            <a:r>
              <a:rPr lang="en-US" altLang="zh-CN" dirty="0"/>
              <a:t> </a:t>
            </a:r>
            <a:endParaRPr lang="zh-CN" altLang="en-US" dirty="0"/>
          </a:p>
        </p:txBody>
      </p:sp>
      <p:sp>
        <p:nvSpPr>
          <p:cNvPr id="4" name="灯片编号占位符 3">
            <a:extLst>
              <a:ext uri="{FF2B5EF4-FFF2-40B4-BE49-F238E27FC236}">
                <a16:creationId xmlns:a16="http://schemas.microsoft.com/office/drawing/2014/main" id="{33835F1C-7A74-D70B-A6F3-632ABD0C905D}"/>
              </a:ext>
            </a:extLst>
          </p:cNvPr>
          <p:cNvSpPr>
            <a:spLocks noGrp="1"/>
          </p:cNvSpPr>
          <p:nvPr>
            <p:ph type="sldNum" sz="quarter" idx="10"/>
          </p:nvPr>
        </p:nvSpPr>
        <p:spPr/>
        <p:txBody>
          <a:bodyPr/>
          <a:lstStyle/>
          <a:p>
            <a:fld id="{E66D2CC7-F4CF-4117-A897-807AC786776F}" type="slidenum">
              <a:rPr lang="en-US" altLang="zh-CN" smtClean="0"/>
              <a:pPr/>
              <a:t>70</a:t>
            </a:fld>
            <a:endParaRPr lang="en-US" altLang="zh-CN"/>
          </a:p>
        </p:txBody>
      </p:sp>
    </p:spTree>
    <p:extLst>
      <p:ext uri="{BB962C8B-B14F-4D97-AF65-F5344CB8AC3E}">
        <p14:creationId xmlns:p14="http://schemas.microsoft.com/office/powerpoint/2010/main" val="808355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err="1"/>
              <a:t>openEuler</a:t>
            </a:r>
            <a:r>
              <a:rPr lang="en-US" altLang="zh-CN" dirty="0"/>
              <a:t> </a:t>
            </a:r>
            <a:r>
              <a:rPr lang="zh-CN" altLang="en-US" dirty="0"/>
              <a:t>进程互斥</a:t>
            </a:r>
          </a:p>
        </p:txBody>
      </p:sp>
      <p:sp>
        <p:nvSpPr>
          <p:cNvPr id="3" name="内容占位符 2"/>
          <p:cNvSpPr>
            <a:spLocks noGrp="1"/>
          </p:cNvSpPr>
          <p:nvPr>
            <p:ph idx="1"/>
          </p:nvPr>
        </p:nvSpPr>
        <p:spPr/>
        <p:txBody>
          <a:bodyPr>
            <a:normAutofit/>
          </a:bodyPr>
          <a:lstStyle/>
          <a:p>
            <a:r>
              <a:rPr lang="zh-CN" altLang="en-US" dirty="0"/>
              <a:t>控制中断</a:t>
            </a:r>
            <a:endParaRPr lang="en-US" altLang="zh-CN" dirty="0"/>
          </a:p>
          <a:p>
            <a:pPr lvl="1"/>
            <a:endParaRPr lang="en-US" altLang="zh-CN" dirty="0"/>
          </a:p>
          <a:p>
            <a:pPr lvl="1"/>
            <a:endParaRPr lang="en-US" altLang="zh-CN" dirty="0"/>
          </a:p>
          <a:p>
            <a:r>
              <a:rPr lang="en-US" altLang="zh-CN" dirty="0"/>
              <a:t>ARMv8</a:t>
            </a:r>
            <a:r>
              <a:rPr lang="zh-CN" altLang="en-US" dirty="0"/>
              <a:t>架构中，寄存器</a:t>
            </a:r>
            <a:r>
              <a:rPr lang="en-US" altLang="zh-CN" dirty="0"/>
              <a:t>DAIF</a:t>
            </a:r>
            <a:r>
              <a:rPr lang="zh-CN" altLang="en-US" dirty="0"/>
              <a:t>用于屏蔽中断与异常</a:t>
            </a:r>
            <a:endParaRPr lang="en-US" altLang="zh-CN" dirty="0"/>
          </a:p>
          <a:p>
            <a:pPr lvl="1"/>
            <a:r>
              <a:rPr lang="zh-CN" altLang="en-US" dirty="0"/>
              <a:t>标志位</a:t>
            </a:r>
            <a:r>
              <a:rPr lang="en-US" altLang="zh-CN" dirty="0"/>
              <a:t>I</a:t>
            </a:r>
            <a:r>
              <a:rPr lang="zh-CN" altLang="en-US" dirty="0"/>
              <a:t>：</a:t>
            </a:r>
            <a:r>
              <a:rPr lang="en-US" altLang="zh-CN" dirty="0"/>
              <a:t>1—</a:t>
            </a:r>
            <a:r>
              <a:rPr lang="zh-CN" altLang="en-US" dirty="0"/>
              <a:t>屏蔽中断，</a:t>
            </a:r>
            <a:r>
              <a:rPr lang="en-US" altLang="zh-CN" dirty="0"/>
              <a:t>0—</a:t>
            </a:r>
            <a:r>
              <a:rPr lang="zh-CN" altLang="en-US" dirty="0"/>
              <a:t>打开中断</a:t>
            </a:r>
            <a:endParaRPr lang="en-US" altLang="zh-CN" dirty="0"/>
          </a:p>
          <a:p>
            <a:pPr lvl="1"/>
            <a:r>
              <a:rPr lang="zh-CN" altLang="en-US" dirty="0"/>
              <a:t>操作数</a:t>
            </a:r>
            <a:r>
              <a:rPr lang="en-US" altLang="zh-CN" dirty="0" err="1"/>
              <a:t>ADIFset</a:t>
            </a:r>
            <a:r>
              <a:rPr lang="zh-CN" altLang="en-US" dirty="0"/>
              <a:t>，将</a:t>
            </a:r>
            <a:r>
              <a:rPr lang="en-US" altLang="zh-CN" dirty="0"/>
              <a:t>DAIF</a:t>
            </a:r>
            <a:r>
              <a:rPr lang="zh-CN" altLang="en-US" dirty="0"/>
              <a:t>相应位置</a:t>
            </a:r>
            <a:r>
              <a:rPr lang="en-US" altLang="zh-CN" dirty="0"/>
              <a:t>1</a:t>
            </a:r>
            <a:r>
              <a:rPr lang="zh-CN" altLang="en-US" dirty="0"/>
              <a:t>；</a:t>
            </a:r>
            <a:endParaRPr lang="en-US" altLang="zh-CN" dirty="0"/>
          </a:p>
          <a:p>
            <a:pPr lvl="1"/>
            <a:r>
              <a:rPr lang="zh-CN" altLang="en-US" dirty="0"/>
              <a:t>操作数</a:t>
            </a:r>
            <a:r>
              <a:rPr lang="en-US" altLang="zh-CN" dirty="0" err="1"/>
              <a:t>ADIFclr</a:t>
            </a:r>
            <a:r>
              <a:rPr lang="zh-CN" altLang="en-US" dirty="0"/>
              <a:t>，将</a:t>
            </a:r>
            <a:r>
              <a:rPr lang="en-US" altLang="zh-CN" dirty="0"/>
              <a:t>DAIF</a:t>
            </a:r>
            <a:r>
              <a:rPr lang="zh-CN" altLang="en-US" dirty="0"/>
              <a:t>相应位清</a:t>
            </a:r>
            <a:r>
              <a:rPr lang="en-US" altLang="zh-CN" dirty="0"/>
              <a:t>0</a:t>
            </a:r>
            <a:r>
              <a:rPr lang="zh-CN" altLang="en-US" dirty="0"/>
              <a:t>；</a:t>
            </a:r>
            <a:endParaRPr lang="en-US" altLang="zh-CN" dirty="0"/>
          </a:p>
          <a:p>
            <a:pPr lvl="1"/>
            <a:r>
              <a:rPr lang="zh-CN" altLang="en-US" dirty="0"/>
              <a:t>指令</a:t>
            </a:r>
            <a:r>
              <a:rPr lang="en-US" altLang="zh-CN" dirty="0"/>
              <a:t>MSR</a:t>
            </a:r>
            <a:r>
              <a:rPr lang="zh-CN" altLang="en-US" dirty="0"/>
              <a:t>，将操作数</a:t>
            </a:r>
            <a:r>
              <a:rPr lang="en-US" altLang="zh-CN" dirty="0" err="1"/>
              <a:t>ADIFset</a:t>
            </a:r>
            <a:r>
              <a:rPr lang="zh-CN" altLang="en-US" dirty="0"/>
              <a:t>与</a:t>
            </a:r>
            <a:r>
              <a:rPr lang="en-US" altLang="zh-CN" dirty="0" err="1"/>
              <a:t>ADIFclr</a:t>
            </a:r>
            <a:r>
              <a:rPr lang="zh-CN" altLang="en-US" dirty="0"/>
              <a:t>第</a:t>
            </a:r>
            <a:r>
              <a:rPr lang="en-US" altLang="zh-CN" dirty="0"/>
              <a:t>2</a:t>
            </a:r>
            <a:r>
              <a:rPr lang="zh-CN" altLang="en-US" dirty="0"/>
              <a:t>位置</a:t>
            </a:r>
            <a:r>
              <a:rPr lang="en-US" altLang="zh-CN" dirty="0"/>
              <a:t>1</a:t>
            </a:r>
            <a:r>
              <a:rPr lang="zh-CN" altLang="en-US" dirty="0"/>
              <a:t>，实现将</a:t>
            </a:r>
            <a:r>
              <a:rPr lang="en-US" altLang="zh-CN" dirty="0"/>
              <a:t>DAIF</a:t>
            </a:r>
            <a:r>
              <a:rPr lang="zh-CN" altLang="en-US" dirty="0"/>
              <a:t>的中断屏蔽位</a:t>
            </a:r>
            <a:r>
              <a:rPr lang="en-US" altLang="zh-CN" dirty="0"/>
              <a:t>I</a:t>
            </a:r>
            <a:r>
              <a:rPr lang="zh-CN" altLang="en-US" dirty="0"/>
              <a:t>置</a:t>
            </a:r>
            <a:r>
              <a:rPr lang="en-US" altLang="zh-CN" dirty="0"/>
              <a:t>1</a:t>
            </a:r>
            <a:r>
              <a:rPr lang="zh-CN" altLang="en-US" dirty="0"/>
              <a:t>与清</a:t>
            </a:r>
            <a:r>
              <a:rPr lang="en-US" altLang="zh-CN" dirty="0"/>
              <a:t>0.</a:t>
            </a:r>
          </a:p>
          <a:p>
            <a:r>
              <a:rPr lang="zh-CN" altLang="en-US" dirty="0"/>
              <a:t>寄存器</a:t>
            </a:r>
            <a:r>
              <a:rPr lang="en-US" altLang="zh-CN" dirty="0"/>
              <a:t>DAIF</a:t>
            </a:r>
            <a:r>
              <a:rPr lang="zh-CN" altLang="en-US" dirty="0"/>
              <a:t>的值在屏蔽中断之前保存，打开中断之前恢复。</a:t>
            </a:r>
            <a:endParaRPr lang="en-US" altLang="zh-CN" dirty="0"/>
          </a:p>
          <a:p>
            <a:pPr lvl="1"/>
            <a:r>
              <a:rPr lang="en-US" altLang="zh-CN" dirty="0" err="1"/>
              <a:t>raw_local_irq_save</a:t>
            </a:r>
            <a:r>
              <a:rPr lang="en-US" altLang="zh-CN" dirty="0"/>
              <a:t>(flags)</a:t>
            </a:r>
          </a:p>
          <a:p>
            <a:pPr lvl="1"/>
            <a:r>
              <a:rPr lang="en-US" altLang="zh-CN" dirty="0" err="1"/>
              <a:t>Raw_local_trq_restore</a:t>
            </a:r>
            <a:r>
              <a:rPr lang="en-US" altLang="zh-CN" dirty="0"/>
              <a:t>(flags)</a:t>
            </a:r>
          </a:p>
        </p:txBody>
      </p:sp>
      <p:sp>
        <p:nvSpPr>
          <p:cNvPr id="4" name="灯片编号占位符 3"/>
          <p:cNvSpPr>
            <a:spLocks noGrp="1"/>
          </p:cNvSpPr>
          <p:nvPr>
            <p:ph type="sldNum" sz="quarter" idx="10"/>
          </p:nvPr>
        </p:nvSpPr>
        <p:spPr/>
        <p:txBody>
          <a:bodyPr/>
          <a:lstStyle/>
          <a:p>
            <a:fld id="{C6E9FB16-BF1A-4A24-8417-A0C049D26A84}" type="slidenum">
              <a:rPr lang="en-US" altLang="zh-CN" smtClean="0"/>
              <a:pPr/>
              <a:t>71</a:t>
            </a:fld>
            <a:endParaRPr lang="en-US" altLang="zh-CN" dirty="0"/>
          </a:p>
        </p:txBody>
      </p:sp>
      <p:sp>
        <p:nvSpPr>
          <p:cNvPr id="5" name="矩形 4">
            <a:extLst>
              <a:ext uri="{FF2B5EF4-FFF2-40B4-BE49-F238E27FC236}">
                <a16:creationId xmlns:a16="http://schemas.microsoft.com/office/drawing/2014/main" id="{764BA4FC-BB97-41D3-8B43-E9E0F451A926}"/>
              </a:ext>
            </a:extLst>
          </p:cNvPr>
          <p:cNvSpPr/>
          <p:nvPr/>
        </p:nvSpPr>
        <p:spPr bwMode="auto">
          <a:xfrm>
            <a:off x="2900645" y="1065372"/>
            <a:ext cx="4725525" cy="1224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err="1">
                <a:ea typeface="楷体" panose="02010609060101010101" pitchFamily="49" charset="-122"/>
                <a:cs typeface="Times New Roman" panose="02020603050405020304" pitchFamily="18" charset="0"/>
              </a:rPr>
              <a:t>arch_local_irq_disable</a:t>
            </a:r>
            <a:r>
              <a:rPr lang="en-US" altLang="zh-CN" b="1" dirty="0">
                <a:ea typeface="楷体" panose="02010609060101010101" pitchFamily="49" charset="-122"/>
                <a:cs typeface="Times New Roman" panose="02020603050405020304" pitchFamily="18" charset="0"/>
              </a:rPr>
              <a:t>(void)</a:t>
            </a:r>
          </a:p>
          <a:p>
            <a:r>
              <a:rPr lang="en-US" altLang="zh-CN" b="1" dirty="0">
                <a:ea typeface="楷体" panose="02010609060101010101" pitchFamily="49" charset="-122"/>
                <a:cs typeface="Times New Roman" panose="02020603050405020304" pitchFamily="18" charset="0"/>
              </a:rPr>
              <a:t>&lt;</a:t>
            </a:r>
            <a:r>
              <a:rPr lang="zh-CN" altLang="en-US" b="1" dirty="0">
                <a:ea typeface="楷体" panose="02010609060101010101" pitchFamily="49" charset="-122"/>
                <a:cs typeface="Times New Roman" panose="02020603050405020304" pitchFamily="18" charset="0"/>
              </a:rPr>
              <a:t>临界区</a:t>
            </a:r>
            <a:r>
              <a:rPr lang="en-US" altLang="zh-CN" b="1" dirty="0">
                <a:ea typeface="楷体" panose="02010609060101010101" pitchFamily="49" charset="-122"/>
                <a:cs typeface="Times New Roman" panose="02020603050405020304" pitchFamily="18" charset="0"/>
              </a:rPr>
              <a:t>&gt;</a:t>
            </a:r>
          </a:p>
          <a:p>
            <a:r>
              <a:rPr lang="en-US" altLang="zh-CN" b="1" dirty="0" err="1">
                <a:ea typeface="楷体" panose="02010609060101010101" pitchFamily="49" charset="-122"/>
                <a:cs typeface="Times New Roman" panose="02020603050405020304" pitchFamily="18" charset="0"/>
              </a:rPr>
              <a:t>arch_local_irq_enable</a:t>
            </a:r>
            <a:r>
              <a:rPr lang="en-US" altLang="zh-CN" b="1" dirty="0">
                <a:ea typeface="楷体" panose="02010609060101010101" pitchFamily="49" charset="-122"/>
                <a:cs typeface="Times New Roman" panose="02020603050405020304" pitchFamily="18" charset="0"/>
              </a:rPr>
              <a:t>(void)</a:t>
            </a:r>
            <a:endParaRPr lang="zh-CN" altLang="en-US" b="1"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2202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left)">
                                      <p:cBhvr>
                                        <p:cTn id="29" dur="500"/>
                                        <p:tgtEl>
                                          <p:spTgt spid="3">
                                            <p:txEl>
                                              <p:pRg st="8" end="8"/>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left)">
                                      <p:cBhvr>
                                        <p:cTn id="32" dur="500"/>
                                        <p:tgtEl>
                                          <p:spTgt spid="3">
                                            <p:txEl>
                                              <p:pRg st="9" end="9"/>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left)">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2E935-F986-4532-9DE2-1368668EBED2}"/>
              </a:ext>
            </a:extLst>
          </p:cNvPr>
          <p:cNvSpPr>
            <a:spLocks noGrp="1"/>
          </p:cNvSpPr>
          <p:nvPr>
            <p:ph type="title"/>
          </p:nvPr>
        </p:nvSpPr>
        <p:spPr/>
        <p:txBody>
          <a:bodyPr/>
          <a:lstStyle/>
          <a:p>
            <a:r>
              <a:rPr lang="zh-CN" altLang="en-US" dirty="0"/>
              <a:t>互斥锁</a:t>
            </a:r>
          </a:p>
        </p:txBody>
      </p:sp>
      <p:sp>
        <p:nvSpPr>
          <p:cNvPr id="3" name="内容占位符 2">
            <a:extLst>
              <a:ext uri="{FF2B5EF4-FFF2-40B4-BE49-F238E27FC236}">
                <a16:creationId xmlns:a16="http://schemas.microsoft.com/office/drawing/2014/main" id="{2B5D5978-B2C5-4A94-AEEA-464A2BF62266}"/>
              </a:ext>
            </a:extLst>
          </p:cNvPr>
          <p:cNvSpPr>
            <a:spLocks noGrp="1"/>
          </p:cNvSpPr>
          <p:nvPr>
            <p:ph idx="1"/>
          </p:nvPr>
        </p:nvSpPr>
        <p:spPr/>
        <p:txBody>
          <a:bodyPr>
            <a:normAutofit/>
          </a:bodyPr>
          <a:lstStyle/>
          <a:p>
            <a:r>
              <a:rPr lang="zh-CN" altLang="en-US" dirty="0"/>
              <a:t>锁：经常使用的实现互斥的原语</a:t>
            </a:r>
            <a:endParaRPr lang="en-US" altLang="zh-CN" dirty="0"/>
          </a:p>
          <a:p>
            <a:pPr lvl="1"/>
            <a:r>
              <a:rPr lang="zh-CN" altLang="en-US" dirty="0"/>
              <a:t>本质：内存中的共享变量</a:t>
            </a:r>
            <a:endParaRPr lang="en-US" altLang="zh-CN" dirty="0"/>
          </a:p>
          <a:p>
            <a:pPr lvl="1"/>
            <a:r>
              <a:rPr lang="en-US" altLang="zh-CN" dirty="0"/>
              <a:t>0—</a:t>
            </a:r>
            <a:r>
              <a:rPr lang="zh-CN" altLang="en-US" dirty="0"/>
              <a:t>空闲可用，</a:t>
            </a:r>
            <a:r>
              <a:rPr lang="en-US" altLang="zh-CN" dirty="0"/>
              <a:t>1—</a:t>
            </a:r>
            <a:r>
              <a:rPr lang="zh-CN" altLang="en-US" dirty="0"/>
              <a:t>（已加锁）不可用</a:t>
            </a:r>
            <a:endParaRPr lang="en-US" altLang="zh-CN" dirty="0"/>
          </a:p>
          <a:p>
            <a:pPr lvl="1"/>
            <a:r>
              <a:rPr lang="zh-CN" altLang="en-US" dirty="0"/>
              <a:t>操作：</a:t>
            </a:r>
            <a:r>
              <a:rPr lang="en-US" altLang="zh-CN" dirty="0"/>
              <a:t>lock() / unlock()</a:t>
            </a:r>
            <a:r>
              <a:rPr lang="zh-CN" altLang="en-US" dirty="0"/>
              <a:t>，原子操作</a:t>
            </a:r>
            <a:endParaRPr lang="en-US" altLang="zh-CN" dirty="0"/>
          </a:p>
          <a:p>
            <a:r>
              <a:rPr lang="en-US" altLang="zh-CN" dirty="0"/>
              <a:t>ARMv8</a:t>
            </a:r>
            <a:r>
              <a:rPr lang="zh-CN" altLang="en-US" dirty="0"/>
              <a:t>的独占访问指令</a:t>
            </a:r>
            <a:endParaRPr lang="en-US" altLang="zh-CN" dirty="0"/>
          </a:p>
          <a:p>
            <a:pPr lvl="1"/>
            <a:r>
              <a:rPr lang="en-US" altLang="zh-CN" dirty="0"/>
              <a:t>LDXR &lt;</a:t>
            </a:r>
            <a:r>
              <a:rPr lang="en-US" altLang="zh-CN" dirty="0" err="1"/>
              <a:t>Xx</a:t>
            </a:r>
            <a:r>
              <a:rPr lang="en-US" altLang="zh-CN" dirty="0"/>
              <a:t>&gt;, [&lt;</a:t>
            </a:r>
            <a:r>
              <a:rPr lang="en-US" altLang="zh-CN" dirty="0" err="1"/>
              <a:t>Xn</a:t>
            </a:r>
            <a:r>
              <a:rPr lang="en-US" altLang="zh-CN" dirty="0"/>
              <a:t> | SP &gt; {, #0}]</a:t>
            </a:r>
            <a:br>
              <a:rPr lang="en-US" altLang="zh-CN" dirty="0"/>
            </a:br>
            <a:r>
              <a:rPr lang="zh-CN" altLang="en-US" dirty="0"/>
              <a:t>从内存地址取出数据放到寄存器</a:t>
            </a:r>
            <a:r>
              <a:rPr lang="en-US" altLang="zh-CN" dirty="0" err="1"/>
              <a:t>Xx</a:t>
            </a:r>
            <a:r>
              <a:rPr lang="zh-CN" altLang="en-US" dirty="0"/>
              <a:t>，然后将此地址标记为独占。</a:t>
            </a:r>
            <a:endParaRPr lang="en-US" altLang="zh-CN" dirty="0"/>
          </a:p>
          <a:p>
            <a:pPr lvl="1"/>
            <a:r>
              <a:rPr lang="en-US" altLang="zh-CN" dirty="0"/>
              <a:t>STXR &lt;</a:t>
            </a:r>
            <a:r>
              <a:rPr lang="en-US" altLang="zh-CN" dirty="0" err="1"/>
              <a:t>Xs</a:t>
            </a:r>
            <a:r>
              <a:rPr lang="en-US" altLang="zh-CN" dirty="0"/>
              <a:t>&gt;, &lt;</a:t>
            </a:r>
            <a:r>
              <a:rPr lang="en-US" altLang="zh-CN" dirty="0" err="1"/>
              <a:t>Xt</a:t>
            </a:r>
            <a:r>
              <a:rPr lang="en-US" altLang="zh-CN" dirty="0"/>
              <a:t>&gt;, [&lt;</a:t>
            </a:r>
            <a:r>
              <a:rPr lang="en-US" altLang="zh-CN" dirty="0" err="1"/>
              <a:t>Xn</a:t>
            </a:r>
            <a:r>
              <a:rPr lang="en-US" altLang="zh-CN" dirty="0"/>
              <a:t> | SP &gt; {, #0}]</a:t>
            </a:r>
            <a:br>
              <a:rPr lang="en-US" altLang="zh-CN" dirty="0"/>
            </a:br>
            <a:r>
              <a:rPr lang="zh-CN" altLang="en-US" dirty="0"/>
              <a:t>检查访问的地址是否被标记为独占，</a:t>
            </a:r>
            <a:br>
              <a:rPr lang="en-US" altLang="zh-CN" dirty="0"/>
            </a:br>
            <a:r>
              <a:rPr lang="zh-CN" altLang="en-US" dirty="0"/>
              <a:t>是，将寄存器</a:t>
            </a:r>
            <a:r>
              <a:rPr lang="en-US" altLang="zh-CN" dirty="0" err="1"/>
              <a:t>Xt</a:t>
            </a:r>
            <a:r>
              <a:rPr lang="zh-CN" altLang="en-US" dirty="0"/>
              <a:t>的值写入该地址中，清除独占标识，返回一个写入成功的标志值</a:t>
            </a:r>
            <a:r>
              <a:rPr lang="en-US" altLang="zh-CN" dirty="0"/>
              <a:t>0</a:t>
            </a:r>
            <a:r>
              <a:rPr lang="zh-CN" altLang="en-US" dirty="0"/>
              <a:t>到寄存器</a:t>
            </a:r>
            <a:r>
              <a:rPr lang="en-US" altLang="zh-CN" dirty="0" err="1"/>
              <a:t>Xs</a:t>
            </a:r>
            <a:r>
              <a:rPr lang="zh-CN" altLang="en-US" dirty="0"/>
              <a:t>；</a:t>
            </a:r>
            <a:br>
              <a:rPr lang="en-US" altLang="zh-CN" dirty="0"/>
            </a:br>
            <a:r>
              <a:rPr lang="zh-CN" altLang="en-US" dirty="0"/>
              <a:t>不是，不将</a:t>
            </a:r>
            <a:r>
              <a:rPr lang="en-US" altLang="zh-CN" dirty="0" err="1"/>
              <a:t>Xt</a:t>
            </a:r>
            <a:r>
              <a:rPr lang="zh-CN" altLang="en-US" dirty="0"/>
              <a:t>的值写入地址，返回写入失败标志值</a:t>
            </a:r>
            <a:r>
              <a:rPr lang="en-US" altLang="zh-CN" dirty="0"/>
              <a:t>1</a:t>
            </a:r>
            <a:r>
              <a:rPr lang="zh-CN" altLang="en-US" dirty="0"/>
              <a:t>到寄存器</a:t>
            </a:r>
            <a:r>
              <a:rPr lang="en-US" altLang="zh-CN" dirty="0" err="1"/>
              <a:t>Xs</a:t>
            </a:r>
            <a:r>
              <a:rPr lang="zh-CN" altLang="en-US" dirty="0"/>
              <a:t>。</a:t>
            </a:r>
            <a:endParaRPr lang="en-US" altLang="zh-CN" dirty="0"/>
          </a:p>
          <a:p>
            <a:pPr lvl="1"/>
            <a:r>
              <a:rPr lang="zh-CN" altLang="en-US" dirty="0"/>
              <a:t>多核环境中，配套使用具有强大的功能，提高系统工作效率。</a:t>
            </a:r>
          </a:p>
        </p:txBody>
      </p:sp>
      <p:sp>
        <p:nvSpPr>
          <p:cNvPr id="4" name="灯片编号占位符 3">
            <a:extLst>
              <a:ext uri="{FF2B5EF4-FFF2-40B4-BE49-F238E27FC236}">
                <a16:creationId xmlns:a16="http://schemas.microsoft.com/office/drawing/2014/main" id="{DD1E8050-1B0A-4B90-A2C0-72534C978E35}"/>
              </a:ext>
            </a:extLst>
          </p:cNvPr>
          <p:cNvSpPr>
            <a:spLocks noGrp="1"/>
          </p:cNvSpPr>
          <p:nvPr>
            <p:ph type="sldNum" sz="quarter" idx="10"/>
          </p:nvPr>
        </p:nvSpPr>
        <p:spPr/>
        <p:txBody>
          <a:bodyPr/>
          <a:lstStyle/>
          <a:p>
            <a:fld id="{E66D2CC7-F4CF-4117-A897-807AC786776F}" type="slidenum">
              <a:rPr lang="en-US" altLang="zh-CN" smtClean="0"/>
              <a:pPr/>
              <a:t>72</a:t>
            </a:fld>
            <a:endParaRPr lang="en-US" altLang="zh-CN"/>
          </a:p>
        </p:txBody>
      </p:sp>
    </p:spTree>
    <p:extLst>
      <p:ext uri="{BB962C8B-B14F-4D97-AF65-F5344CB8AC3E}">
        <p14:creationId xmlns:p14="http://schemas.microsoft.com/office/powerpoint/2010/main" val="141019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5B013-0C2C-410C-B253-D2DEB3EFE1A9}"/>
              </a:ext>
            </a:extLst>
          </p:cNvPr>
          <p:cNvSpPr>
            <a:spLocks noGrp="1"/>
          </p:cNvSpPr>
          <p:nvPr>
            <p:ph type="title"/>
          </p:nvPr>
        </p:nvSpPr>
        <p:spPr/>
        <p:txBody>
          <a:bodyPr/>
          <a:lstStyle/>
          <a:p>
            <a:r>
              <a:rPr lang="zh-CN" altLang="en-US" dirty="0"/>
              <a:t>互斥锁 </a:t>
            </a:r>
          </a:p>
        </p:txBody>
      </p:sp>
      <p:sp>
        <p:nvSpPr>
          <p:cNvPr id="3" name="内容占位符 2">
            <a:extLst>
              <a:ext uri="{FF2B5EF4-FFF2-40B4-BE49-F238E27FC236}">
                <a16:creationId xmlns:a16="http://schemas.microsoft.com/office/drawing/2014/main" id="{0F846178-E9CB-43C4-BC19-98ADA26BABE7}"/>
              </a:ext>
            </a:extLst>
          </p:cNvPr>
          <p:cNvSpPr>
            <a:spLocks noGrp="1"/>
          </p:cNvSpPr>
          <p:nvPr>
            <p:ph idx="1"/>
          </p:nvPr>
        </p:nvSpPr>
        <p:spPr/>
        <p:txBody>
          <a:bodyPr>
            <a:normAutofit/>
          </a:bodyPr>
          <a:lstStyle/>
          <a:p>
            <a:r>
              <a:rPr lang="en-US" altLang="zh-CN" dirty="0"/>
              <a:t>CAS(Compare And Swap)</a:t>
            </a:r>
            <a:r>
              <a:rPr lang="zh-CN" altLang="en-US" dirty="0"/>
              <a:t>指令</a:t>
            </a:r>
            <a:endParaRPr lang="en-US" altLang="zh-CN" dirty="0"/>
          </a:p>
          <a:p>
            <a:pPr lvl="1"/>
            <a:r>
              <a:rPr lang="en-US" altLang="zh-CN" dirty="0"/>
              <a:t>CAS  &lt;</a:t>
            </a:r>
            <a:r>
              <a:rPr lang="en-US" altLang="zh-CN" dirty="0" err="1"/>
              <a:t>Xs</a:t>
            </a:r>
            <a:r>
              <a:rPr lang="en-US" altLang="zh-CN" dirty="0"/>
              <a:t>&gt;, &lt;</a:t>
            </a:r>
            <a:r>
              <a:rPr lang="en-US" altLang="zh-CN" dirty="0" err="1"/>
              <a:t>Xt</a:t>
            </a:r>
            <a:r>
              <a:rPr lang="en-US" altLang="zh-CN" dirty="0"/>
              <a:t>&gt;, [&lt;</a:t>
            </a:r>
            <a:r>
              <a:rPr lang="en-US" altLang="zh-CN" dirty="0" err="1"/>
              <a:t>Xn</a:t>
            </a:r>
            <a:r>
              <a:rPr lang="en-US" altLang="zh-CN" dirty="0"/>
              <a:t> | SP &gt; {, #0}]</a:t>
            </a:r>
          </a:p>
          <a:p>
            <a:pPr lvl="1"/>
            <a:r>
              <a:rPr lang="zh-CN" altLang="en-US" dirty="0"/>
              <a:t>原子操作：读取</a:t>
            </a:r>
            <a:r>
              <a:rPr lang="en-US" altLang="zh-CN" dirty="0"/>
              <a:t>-</a:t>
            </a:r>
            <a:r>
              <a:rPr lang="zh-CN" altLang="en-US" dirty="0"/>
              <a:t>比较</a:t>
            </a:r>
            <a:r>
              <a:rPr lang="en-US" altLang="zh-CN" dirty="0"/>
              <a:t>-</a:t>
            </a:r>
            <a:r>
              <a:rPr lang="zh-CN" altLang="en-US" dirty="0"/>
              <a:t>写入</a:t>
            </a:r>
            <a:endParaRPr lang="en-US" altLang="zh-CN" dirty="0"/>
          </a:p>
          <a:p>
            <a:pPr lvl="1"/>
            <a:r>
              <a:rPr lang="zh-CN" altLang="en-US" dirty="0"/>
              <a:t>从内存中读出数据，将其与</a:t>
            </a:r>
            <a:r>
              <a:rPr lang="en-US" altLang="zh-CN" dirty="0" err="1"/>
              <a:t>Xs</a:t>
            </a:r>
            <a:r>
              <a:rPr lang="zh-CN" altLang="en-US" dirty="0"/>
              <a:t>的值进行比较，</a:t>
            </a:r>
            <a:br>
              <a:rPr lang="en-US" altLang="zh-CN" dirty="0"/>
            </a:br>
            <a:r>
              <a:rPr lang="zh-CN" altLang="en-US" dirty="0"/>
              <a:t>相等，将</a:t>
            </a:r>
            <a:r>
              <a:rPr lang="en-US" altLang="zh-CN" dirty="0" err="1"/>
              <a:t>Xt</a:t>
            </a:r>
            <a:r>
              <a:rPr lang="zh-CN" altLang="en-US" dirty="0"/>
              <a:t>的值写入内存，同时，将内存中的原值写入</a:t>
            </a:r>
            <a:r>
              <a:rPr lang="en-US" altLang="zh-CN" dirty="0" err="1"/>
              <a:t>Xs</a:t>
            </a:r>
            <a:r>
              <a:rPr lang="zh-CN" altLang="en-US" dirty="0"/>
              <a:t>；</a:t>
            </a:r>
            <a:br>
              <a:rPr lang="en-US" altLang="zh-CN" dirty="0"/>
            </a:br>
            <a:r>
              <a:rPr lang="zh-CN" altLang="en-US" dirty="0"/>
              <a:t>不等，直接将内存中的原值写入</a:t>
            </a:r>
            <a:r>
              <a:rPr lang="en-US" altLang="zh-CN" dirty="0" err="1"/>
              <a:t>Xs</a:t>
            </a:r>
            <a:r>
              <a:rPr lang="zh-CN" altLang="en-US" dirty="0"/>
              <a:t>。</a:t>
            </a:r>
            <a:endParaRPr lang="en-US" altLang="zh-CN" dirty="0"/>
          </a:p>
          <a:p>
            <a:pPr lvl="1"/>
            <a:r>
              <a:rPr lang="zh-CN" altLang="en-US" dirty="0"/>
              <a:t>执行结束后，比较</a:t>
            </a:r>
            <a:r>
              <a:rPr lang="en-US" altLang="zh-CN" dirty="0" err="1"/>
              <a:t>Xs</a:t>
            </a:r>
            <a:r>
              <a:rPr lang="zh-CN" altLang="en-US" dirty="0"/>
              <a:t>的最新值与</a:t>
            </a:r>
            <a:r>
              <a:rPr lang="en-US" altLang="zh-CN" dirty="0" err="1"/>
              <a:t>Xs</a:t>
            </a:r>
            <a:r>
              <a:rPr lang="zh-CN" altLang="en-US" dirty="0"/>
              <a:t>的原值</a:t>
            </a:r>
            <a:br>
              <a:rPr lang="en-US" altLang="zh-CN" dirty="0"/>
            </a:br>
            <a:r>
              <a:rPr lang="zh-CN" altLang="en-US" dirty="0"/>
              <a:t>相等，内存数据得到更新；</a:t>
            </a:r>
            <a:br>
              <a:rPr lang="en-US" altLang="zh-CN" dirty="0"/>
            </a:br>
            <a:r>
              <a:rPr lang="zh-CN" altLang="en-US" dirty="0"/>
              <a:t>不等，内存数据没有变化。</a:t>
            </a:r>
            <a:endParaRPr lang="en-US" altLang="zh-CN" dirty="0"/>
          </a:p>
          <a:p>
            <a:pPr lvl="1"/>
            <a:r>
              <a:rPr lang="en-US" altLang="zh-CN" dirty="0"/>
              <a:t>CAS</a:t>
            </a:r>
            <a:r>
              <a:rPr lang="zh-CN" altLang="en-US" dirty="0"/>
              <a:t>执行期间，内存不会被其他操作修改。</a:t>
            </a:r>
            <a:endParaRPr lang="en-US" altLang="zh-CN" dirty="0"/>
          </a:p>
          <a:p>
            <a:pPr lvl="1"/>
            <a:r>
              <a:rPr lang="zh-CN" altLang="en-US" dirty="0"/>
              <a:t>使用</a:t>
            </a:r>
            <a:r>
              <a:rPr lang="en-US" altLang="zh-CN" dirty="0"/>
              <a:t>CAS</a:t>
            </a:r>
            <a:r>
              <a:rPr lang="zh-CN" altLang="en-US" dirty="0"/>
              <a:t>实现加锁操作，原子地对锁终态进行检测和设置。</a:t>
            </a:r>
            <a:endParaRPr lang="en-US" altLang="zh-CN" dirty="0"/>
          </a:p>
          <a:p>
            <a:pPr lvl="2"/>
            <a:r>
              <a:rPr lang="zh-CN" altLang="en-US" dirty="0"/>
              <a:t>锁的期望值</a:t>
            </a:r>
            <a:r>
              <a:rPr lang="en-US" altLang="zh-CN" dirty="0"/>
              <a:t>0</a:t>
            </a:r>
            <a:r>
              <a:rPr lang="en-US" altLang="zh-CN" dirty="0">
                <a:sym typeface="Wingdings" panose="05000000000000000000" pitchFamily="2" charset="2"/>
              </a:rPr>
              <a:t>Xs</a:t>
            </a:r>
            <a:r>
              <a:rPr lang="zh-CN" altLang="en-US" dirty="0">
                <a:sym typeface="Wingdings" panose="05000000000000000000" pitchFamily="2" charset="2"/>
              </a:rPr>
              <a:t>，锁的更新值</a:t>
            </a:r>
            <a:r>
              <a:rPr lang="en-US" altLang="zh-CN" dirty="0">
                <a:sym typeface="Wingdings" panose="05000000000000000000" pitchFamily="2" charset="2"/>
              </a:rPr>
              <a:t>1Xt</a:t>
            </a:r>
          </a:p>
          <a:p>
            <a:pPr lvl="2"/>
            <a:r>
              <a:rPr lang="zh-CN" altLang="en-US" dirty="0">
                <a:sym typeface="Wingdings" panose="05000000000000000000" pitchFamily="2" charset="2"/>
              </a:rPr>
              <a:t>执行后，若</a:t>
            </a:r>
            <a:r>
              <a:rPr lang="en-US" altLang="zh-CN" dirty="0" err="1">
                <a:sym typeface="Wingdings" panose="05000000000000000000" pitchFamily="2" charset="2"/>
              </a:rPr>
              <a:t>Xs</a:t>
            </a:r>
            <a:r>
              <a:rPr lang="en-US" altLang="zh-CN" dirty="0">
                <a:sym typeface="Wingdings" panose="05000000000000000000" pitchFamily="2" charset="2"/>
              </a:rPr>
              <a:t>=0</a:t>
            </a:r>
            <a:r>
              <a:rPr lang="zh-CN" altLang="en-US" dirty="0">
                <a:sym typeface="Wingdings" panose="05000000000000000000" pitchFamily="2" charset="2"/>
              </a:rPr>
              <a:t>，则线程已经获取锁，否则，获取失败，需等待</a:t>
            </a:r>
            <a:endParaRPr lang="en-US" altLang="zh-CN" dirty="0">
              <a:sym typeface="Wingdings" panose="05000000000000000000" pitchFamily="2" charset="2"/>
            </a:endParaRP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9287D3B8-1B84-4171-B878-D489B1713DAB}"/>
              </a:ext>
            </a:extLst>
          </p:cNvPr>
          <p:cNvSpPr>
            <a:spLocks noGrp="1"/>
          </p:cNvSpPr>
          <p:nvPr>
            <p:ph type="sldNum" sz="quarter" idx="10"/>
          </p:nvPr>
        </p:nvSpPr>
        <p:spPr/>
        <p:txBody>
          <a:bodyPr/>
          <a:lstStyle/>
          <a:p>
            <a:fld id="{E66D2CC7-F4CF-4117-A897-807AC786776F}" type="slidenum">
              <a:rPr lang="en-US" altLang="zh-CN" smtClean="0"/>
              <a:pPr/>
              <a:t>73</a:t>
            </a:fld>
            <a:endParaRPr lang="en-US" altLang="zh-CN"/>
          </a:p>
        </p:txBody>
      </p:sp>
    </p:spTree>
    <p:extLst>
      <p:ext uri="{BB962C8B-B14F-4D97-AF65-F5344CB8AC3E}">
        <p14:creationId xmlns:p14="http://schemas.microsoft.com/office/powerpoint/2010/main" val="3213829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BB748-AC41-4B27-A705-C9BBF3A92219}"/>
              </a:ext>
            </a:extLst>
          </p:cNvPr>
          <p:cNvSpPr>
            <a:spLocks noGrp="1"/>
          </p:cNvSpPr>
          <p:nvPr>
            <p:ph type="title"/>
          </p:nvPr>
        </p:nvSpPr>
        <p:spPr/>
        <p:txBody>
          <a:bodyPr/>
          <a:lstStyle/>
          <a:p>
            <a:r>
              <a:rPr lang="zh-CN" altLang="en-US" dirty="0"/>
              <a:t>互斥锁 </a:t>
            </a:r>
          </a:p>
        </p:txBody>
      </p:sp>
      <p:sp>
        <p:nvSpPr>
          <p:cNvPr id="3" name="内容占位符 2">
            <a:extLst>
              <a:ext uri="{FF2B5EF4-FFF2-40B4-BE49-F238E27FC236}">
                <a16:creationId xmlns:a16="http://schemas.microsoft.com/office/drawing/2014/main" id="{C58F4A46-EA85-434D-93DD-7D1A3C393417}"/>
              </a:ext>
            </a:extLst>
          </p:cNvPr>
          <p:cNvSpPr>
            <a:spLocks noGrp="1"/>
          </p:cNvSpPr>
          <p:nvPr>
            <p:ph idx="1"/>
          </p:nvPr>
        </p:nvSpPr>
        <p:spPr/>
        <p:txBody>
          <a:bodyPr>
            <a:normAutofit/>
          </a:bodyPr>
          <a:lstStyle/>
          <a:p>
            <a:r>
              <a:rPr lang="en-US" altLang="zh-CN" dirty="0"/>
              <a:t>CAS (Cont.)</a:t>
            </a:r>
          </a:p>
          <a:p>
            <a:pPr lvl="1"/>
            <a:r>
              <a:rPr lang="en-US" altLang="zh-CN" dirty="0" err="1"/>
              <a:t>openEuler</a:t>
            </a:r>
            <a:r>
              <a:rPr lang="zh-CN" altLang="en-US" dirty="0"/>
              <a:t>利用</a:t>
            </a:r>
            <a:r>
              <a:rPr lang="en-US" altLang="zh-CN" dirty="0"/>
              <a:t>CAS</a:t>
            </a:r>
            <a:r>
              <a:rPr lang="zh-CN" altLang="en-US" dirty="0"/>
              <a:t>实现了一个加锁函数</a:t>
            </a:r>
            <a:r>
              <a:rPr lang="en-US" altLang="zh-CN" dirty="0"/>
              <a:t>__</a:t>
            </a:r>
            <a:r>
              <a:rPr lang="en-US" altLang="zh-CN" dirty="0" err="1"/>
              <a:t>cmpxchg_case</a:t>
            </a:r>
            <a:r>
              <a:rPr lang="en-US" altLang="zh-CN" dirty="0"/>
              <a:t>_##name()</a:t>
            </a:r>
          </a:p>
          <a:p>
            <a:r>
              <a:rPr lang="en-US" altLang="zh-CN" dirty="0"/>
              <a:t>LDXS/STXR</a:t>
            </a:r>
            <a:r>
              <a:rPr lang="zh-CN" altLang="en-US" dirty="0"/>
              <a:t>与</a:t>
            </a:r>
            <a:r>
              <a:rPr lang="en-US" altLang="zh-CN" dirty="0"/>
              <a:t>CAS</a:t>
            </a:r>
            <a:r>
              <a:rPr lang="zh-CN" altLang="en-US" dirty="0"/>
              <a:t>对比</a:t>
            </a:r>
            <a:endParaRPr lang="en-US" altLang="zh-CN" dirty="0"/>
          </a:p>
          <a:p>
            <a:pPr lvl="1"/>
            <a:r>
              <a:rPr lang="zh-CN" altLang="en-US" dirty="0"/>
              <a:t>若</a:t>
            </a:r>
            <a:r>
              <a:rPr lang="en-US" altLang="zh-CN" dirty="0"/>
              <a:t>CPU</a:t>
            </a:r>
            <a:r>
              <a:rPr lang="zh-CN" altLang="en-US" dirty="0"/>
              <a:t>数量少，或者锁竞争不激烈：</a:t>
            </a:r>
            <a:r>
              <a:rPr lang="en-US" altLang="zh-CN" dirty="0"/>
              <a:t> LDXS/STXR</a:t>
            </a:r>
            <a:r>
              <a:rPr lang="zh-CN" altLang="en-US" dirty="0"/>
              <a:t>对总线的竞争页比较少，性能比</a:t>
            </a:r>
            <a:r>
              <a:rPr lang="en-US" altLang="zh-CN" dirty="0"/>
              <a:t>CAS</a:t>
            </a:r>
            <a:r>
              <a:rPr lang="zh-CN" altLang="en-US" dirty="0"/>
              <a:t>好；</a:t>
            </a:r>
            <a:br>
              <a:rPr lang="en-US" altLang="zh-CN" dirty="0"/>
            </a:br>
            <a:r>
              <a:rPr lang="zh-CN" altLang="en-US" dirty="0"/>
              <a:t>移动设备上，优先使用</a:t>
            </a:r>
            <a:r>
              <a:rPr lang="en-US" altLang="zh-CN" dirty="0"/>
              <a:t>LDXS/STXR</a:t>
            </a:r>
            <a:r>
              <a:rPr lang="zh-CN" altLang="en-US" dirty="0"/>
              <a:t>。</a:t>
            </a:r>
            <a:endParaRPr lang="en-US" altLang="zh-CN" dirty="0"/>
          </a:p>
          <a:p>
            <a:pPr lvl="1"/>
            <a:r>
              <a:rPr lang="zh-CN" altLang="en-US" dirty="0"/>
              <a:t>在多核多并发且跨</a:t>
            </a:r>
            <a:r>
              <a:rPr lang="en-US" altLang="zh-CN" dirty="0"/>
              <a:t>NUMA</a:t>
            </a:r>
            <a:r>
              <a:rPr lang="zh-CN" altLang="en-US" dirty="0"/>
              <a:t>的场景下，</a:t>
            </a:r>
            <a:r>
              <a:rPr lang="en-US" altLang="zh-CN" dirty="0"/>
              <a:t>CAS</a:t>
            </a:r>
            <a:r>
              <a:rPr lang="zh-CN" altLang="en-US" dirty="0"/>
              <a:t>能够提升获取锁的性能。</a:t>
            </a:r>
            <a:br>
              <a:rPr lang="en-US" altLang="zh-CN" dirty="0"/>
            </a:br>
            <a:r>
              <a:rPr lang="zh-CN" altLang="en-US" dirty="0"/>
              <a:t>如在服务器上，</a:t>
            </a:r>
            <a:r>
              <a:rPr lang="en-US" altLang="zh-CN" dirty="0"/>
              <a:t>CPU</a:t>
            </a:r>
            <a:r>
              <a:rPr lang="zh-CN" altLang="en-US" dirty="0"/>
              <a:t>核数众多（鲲鹏</a:t>
            </a:r>
            <a:r>
              <a:rPr lang="en-US" altLang="zh-CN" dirty="0"/>
              <a:t>920</a:t>
            </a:r>
            <a:r>
              <a:rPr lang="zh-CN" altLang="en-US" dirty="0"/>
              <a:t>，</a:t>
            </a:r>
            <a:r>
              <a:rPr lang="en-US" altLang="zh-CN" dirty="0"/>
              <a:t>64</a:t>
            </a:r>
            <a:r>
              <a:rPr lang="zh-CN" altLang="en-US" dirty="0"/>
              <a:t>核），还支持</a:t>
            </a:r>
            <a:r>
              <a:rPr lang="en-US" altLang="zh-CN" dirty="0"/>
              <a:t>NUMA</a:t>
            </a:r>
            <a:r>
              <a:rPr lang="zh-CN" altLang="en-US" dirty="0"/>
              <a:t>系统，如果多条</a:t>
            </a:r>
            <a:r>
              <a:rPr lang="en-US" altLang="zh-CN" dirty="0"/>
              <a:t>LDXS/STXR</a:t>
            </a:r>
            <a:r>
              <a:rPr lang="zh-CN" altLang="en-US" dirty="0"/>
              <a:t>指令并发执行，则冲突概率加大，导致获取锁的成功率降低；基于</a:t>
            </a:r>
            <a:r>
              <a:rPr lang="en-US" altLang="zh-CN" dirty="0"/>
              <a:t>CAS</a:t>
            </a:r>
            <a:r>
              <a:rPr lang="zh-CN" altLang="en-US" dirty="0"/>
              <a:t>能够保证对总线的有序访问，锁的成功率与并发数无关，仍可达</a:t>
            </a:r>
            <a:r>
              <a:rPr lang="en-US" altLang="zh-CN" dirty="0"/>
              <a:t>100%</a:t>
            </a:r>
            <a:r>
              <a:rPr lang="zh-CN" altLang="en-US" dirty="0"/>
              <a:t>。</a:t>
            </a:r>
            <a:endParaRPr lang="en-US" altLang="zh-CN" dirty="0"/>
          </a:p>
          <a:p>
            <a:pPr lvl="1"/>
            <a:r>
              <a:rPr lang="en-US" altLang="zh-CN" dirty="0" err="1"/>
              <a:t>openEuler</a:t>
            </a:r>
            <a:r>
              <a:rPr lang="zh-CN" altLang="en-US" dirty="0"/>
              <a:t>提供一个内核参数</a:t>
            </a:r>
            <a:r>
              <a:rPr lang="en-US" altLang="zh-CN" dirty="0" err="1"/>
              <a:t>lse</a:t>
            </a:r>
            <a:r>
              <a:rPr lang="zh-CN" altLang="en-US" dirty="0"/>
              <a:t>进行选择，默认为</a:t>
            </a:r>
            <a:r>
              <a:rPr lang="en-US" altLang="zh-CN" dirty="0"/>
              <a:t>on</a:t>
            </a:r>
            <a:r>
              <a:rPr lang="zh-CN" altLang="en-US" dirty="0"/>
              <a:t>，即选择</a:t>
            </a:r>
            <a:r>
              <a:rPr lang="en-US" altLang="zh-CN" dirty="0" err="1"/>
              <a:t>cAS</a:t>
            </a:r>
            <a:r>
              <a:rPr lang="en-US" altLang="zh-CN" dirty="0"/>
              <a:t>.</a:t>
            </a:r>
          </a:p>
          <a:p>
            <a:pPr lvl="1"/>
            <a:endParaRPr lang="zh-CN" altLang="en-US" dirty="0"/>
          </a:p>
        </p:txBody>
      </p:sp>
      <p:sp>
        <p:nvSpPr>
          <p:cNvPr id="4" name="灯片编号占位符 3">
            <a:extLst>
              <a:ext uri="{FF2B5EF4-FFF2-40B4-BE49-F238E27FC236}">
                <a16:creationId xmlns:a16="http://schemas.microsoft.com/office/drawing/2014/main" id="{A9D73201-2EA3-43EF-A2F1-5C357CCCB721}"/>
              </a:ext>
            </a:extLst>
          </p:cNvPr>
          <p:cNvSpPr>
            <a:spLocks noGrp="1"/>
          </p:cNvSpPr>
          <p:nvPr>
            <p:ph type="sldNum" sz="quarter" idx="10"/>
          </p:nvPr>
        </p:nvSpPr>
        <p:spPr/>
        <p:txBody>
          <a:bodyPr/>
          <a:lstStyle/>
          <a:p>
            <a:fld id="{E66D2CC7-F4CF-4117-A897-807AC786776F}" type="slidenum">
              <a:rPr lang="en-US" altLang="zh-CN" smtClean="0"/>
              <a:pPr/>
              <a:t>74</a:t>
            </a:fld>
            <a:endParaRPr lang="en-US" altLang="zh-CN"/>
          </a:p>
        </p:txBody>
      </p:sp>
    </p:spTree>
    <p:extLst>
      <p:ext uri="{BB962C8B-B14F-4D97-AF65-F5344CB8AC3E}">
        <p14:creationId xmlns:p14="http://schemas.microsoft.com/office/powerpoint/2010/main" val="212930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14124-EA0B-4C25-8681-9D5470FB4906}"/>
              </a:ext>
            </a:extLst>
          </p:cNvPr>
          <p:cNvSpPr>
            <a:spLocks noGrp="1"/>
          </p:cNvSpPr>
          <p:nvPr>
            <p:ph type="title"/>
          </p:nvPr>
        </p:nvSpPr>
        <p:spPr/>
        <p:txBody>
          <a:bodyPr/>
          <a:lstStyle/>
          <a:p>
            <a:r>
              <a:rPr lang="zh-CN" altLang="en-US" dirty="0"/>
              <a:t>自旋锁 </a:t>
            </a:r>
          </a:p>
        </p:txBody>
      </p:sp>
      <p:sp>
        <p:nvSpPr>
          <p:cNvPr id="3" name="内容占位符 2">
            <a:extLst>
              <a:ext uri="{FF2B5EF4-FFF2-40B4-BE49-F238E27FC236}">
                <a16:creationId xmlns:a16="http://schemas.microsoft.com/office/drawing/2014/main" id="{852D5C48-505A-4A08-9771-C79A17FD2F8E}"/>
              </a:ext>
            </a:extLst>
          </p:cNvPr>
          <p:cNvSpPr>
            <a:spLocks noGrp="1"/>
          </p:cNvSpPr>
          <p:nvPr>
            <p:ph idx="1"/>
          </p:nvPr>
        </p:nvSpPr>
        <p:spPr/>
        <p:txBody>
          <a:bodyPr/>
          <a:lstStyle/>
          <a:p>
            <a:r>
              <a:rPr lang="en-US" altLang="zh-CN" dirty="0"/>
              <a:t>Linux</a:t>
            </a:r>
            <a:r>
              <a:rPr lang="zh-CN" altLang="en-US" dirty="0"/>
              <a:t>内核最常见的锁机制</a:t>
            </a:r>
            <a:endParaRPr lang="en-US" altLang="zh-CN" dirty="0"/>
          </a:p>
          <a:p>
            <a:r>
              <a:rPr lang="zh-CN" altLang="en-US" dirty="0"/>
              <a:t>基本思想</a:t>
            </a:r>
            <a:endParaRPr lang="en-US" altLang="zh-CN" dirty="0"/>
          </a:p>
          <a:p>
            <a:pPr lvl="1"/>
            <a:r>
              <a:rPr lang="zh-CN" altLang="en-US" dirty="0"/>
              <a:t>若临界区中有进程，则其他请求获取锁的进程</a:t>
            </a:r>
            <a:endParaRPr lang="en-US" altLang="zh-CN" dirty="0"/>
          </a:p>
          <a:p>
            <a:pPr lvl="2"/>
            <a:r>
              <a:rPr lang="zh-CN" altLang="en-US" dirty="0"/>
              <a:t>在进入区循环读取锁的终态，直到获取到锁。</a:t>
            </a:r>
            <a:r>
              <a:rPr lang="en-US" altLang="zh-CN" dirty="0"/>
              <a:t>——</a:t>
            </a:r>
            <a:r>
              <a:rPr lang="zh-CN" altLang="en-US" dirty="0"/>
              <a:t>自旋锁</a:t>
            </a:r>
            <a:endParaRPr lang="en-US" altLang="zh-CN" dirty="0"/>
          </a:p>
          <a:p>
            <a:pPr lvl="2"/>
            <a:r>
              <a:rPr lang="en-US" altLang="zh-CN" dirty="0" err="1"/>
              <a:t>openEuler</a:t>
            </a:r>
            <a:r>
              <a:rPr lang="zh-CN" altLang="en-US" dirty="0"/>
              <a:t>将枷锁函数</a:t>
            </a:r>
            <a:r>
              <a:rPr lang="en-US" altLang="zh-CN" dirty="0"/>
              <a:t>__</a:t>
            </a:r>
            <a:r>
              <a:rPr lang="en-US" altLang="zh-CN" dirty="0" err="1"/>
              <a:t>cmpxchg_case</a:t>
            </a:r>
            <a:r>
              <a:rPr lang="en-US" altLang="zh-CN" dirty="0"/>
              <a:t>_##name()</a:t>
            </a:r>
            <a:r>
              <a:rPr lang="zh-CN" altLang="en-US" dirty="0"/>
              <a:t>封装为函数</a:t>
            </a:r>
            <a:r>
              <a:rPr lang="en-US" altLang="zh-CN" dirty="0" err="1"/>
              <a:t>atomic_cmpxchg_acquire</a:t>
            </a:r>
            <a:r>
              <a:rPr lang="en-US" altLang="zh-CN" dirty="0"/>
              <a:t>()</a:t>
            </a:r>
            <a:r>
              <a:rPr lang="zh-CN" altLang="en-US" dirty="0"/>
              <a:t>使用。</a:t>
            </a:r>
            <a:endParaRPr lang="en-US" altLang="zh-CN" dirty="0"/>
          </a:p>
          <a:p>
            <a:pPr lvl="2"/>
            <a:r>
              <a:rPr lang="zh-CN" altLang="en-US" dirty="0"/>
              <a:t>自旋锁会带来严重的性能开销。</a:t>
            </a:r>
            <a:br>
              <a:rPr lang="en-US" altLang="zh-CN" dirty="0"/>
            </a:br>
            <a:r>
              <a:rPr lang="zh-CN" altLang="en-US" dirty="0"/>
              <a:t>如，某线程，获取锁之后，进入临界区之前，</a:t>
            </a:r>
            <a:r>
              <a:rPr lang="en-US" altLang="zh-CN" dirty="0"/>
              <a:t>CPU</a:t>
            </a:r>
            <a:r>
              <a:rPr lang="zh-CN" altLang="en-US" dirty="0"/>
              <a:t>被抢占，若采用</a:t>
            </a:r>
            <a:r>
              <a:rPr lang="en-US" altLang="zh-CN" dirty="0"/>
              <a:t>RR</a:t>
            </a:r>
            <a:r>
              <a:rPr lang="zh-CN" altLang="en-US" dirty="0"/>
              <a:t>调度算法，其他线程想获取该锁，开始自旋，直到时间片用完，其他想获得该锁的进程有同样的问题。</a:t>
            </a:r>
            <a:br>
              <a:rPr lang="en-US" altLang="zh-CN" dirty="0"/>
            </a:br>
            <a:r>
              <a:rPr lang="zh-CN" altLang="en-US" dirty="0"/>
              <a:t>导致：资源浪费：消耗</a:t>
            </a:r>
            <a:r>
              <a:rPr lang="en-US" altLang="zh-CN" dirty="0"/>
              <a:t>CPU</a:t>
            </a:r>
            <a:r>
              <a:rPr lang="zh-CN" altLang="en-US" dirty="0"/>
              <a:t>周期，消耗总线和存储器带宽等。</a:t>
            </a:r>
            <a:endParaRPr lang="en-US" altLang="zh-CN" dirty="0"/>
          </a:p>
          <a:p>
            <a:pPr lvl="2"/>
            <a:r>
              <a:rPr lang="zh-CN" altLang="en-US" dirty="0"/>
              <a:t>自旋锁并不保证等待线程获取锁的公平性。</a:t>
            </a:r>
            <a:r>
              <a:rPr lang="en-US" altLang="zh-CN" dirty="0"/>
              <a:t>——</a:t>
            </a:r>
            <a:r>
              <a:rPr lang="zh-CN" altLang="en-US" dirty="0"/>
              <a:t>饥饿</a:t>
            </a:r>
          </a:p>
        </p:txBody>
      </p:sp>
      <p:sp>
        <p:nvSpPr>
          <p:cNvPr id="4" name="灯片编号占位符 3">
            <a:extLst>
              <a:ext uri="{FF2B5EF4-FFF2-40B4-BE49-F238E27FC236}">
                <a16:creationId xmlns:a16="http://schemas.microsoft.com/office/drawing/2014/main" id="{9A6AED9A-E802-45F4-80F0-BB54B726212E}"/>
              </a:ext>
            </a:extLst>
          </p:cNvPr>
          <p:cNvSpPr>
            <a:spLocks noGrp="1"/>
          </p:cNvSpPr>
          <p:nvPr>
            <p:ph type="sldNum" sz="quarter" idx="10"/>
          </p:nvPr>
        </p:nvSpPr>
        <p:spPr/>
        <p:txBody>
          <a:bodyPr/>
          <a:lstStyle/>
          <a:p>
            <a:fld id="{E66D2CC7-F4CF-4117-A897-807AC786776F}" type="slidenum">
              <a:rPr lang="en-US" altLang="zh-CN" smtClean="0"/>
              <a:pPr/>
              <a:t>75</a:t>
            </a:fld>
            <a:endParaRPr lang="en-US" altLang="zh-CN"/>
          </a:p>
        </p:txBody>
      </p:sp>
    </p:spTree>
    <p:extLst>
      <p:ext uri="{BB962C8B-B14F-4D97-AF65-F5344CB8AC3E}">
        <p14:creationId xmlns:p14="http://schemas.microsoft.com/office/powerpoint/2010/main" val="38453175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87A6A-2433-449F-BF4B-CF6BD87EB07A}"/>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18C7719C-7822-48BE-BEE5-A34E5C734CDC}"/>
              </a:ext>
            </a:extLst>
          </p:cNvPr>
          <p:cNvSpPr>
            <a:spLocks noGrp="1"/>
          </p:cNvSpPr>
          <p:nvPr>
            <p:ph idx="1"/>
          </p:nvPr>
        </p:nvSpPr>
        <p:spPr/>
        <p:txBody>
          <a:bodyPr/>
          <a:lstStyle/>
          <a:p>
            <a:r>
              <a:rPr lang="en-US" altLang="zh-CN" dirty="0" err="1"/>
              <a:t>Qspinlock</a:t>
            </a:r>
            <a:r>
              <a:rPr lang="zh-CN" altLang="en-US" dirty="0"/>
              <a:t>：队列自旋锁，</a:t>
            </a:r>
            <a:r>
              <a:rPr lang="en-US" altLang="zh-CN" dirty="0" err="1"/>
              <a:t>openEuler</a:t>
            </a:r>
            <a:r>
              <a:rPr lang="zh-CN" altLang="en-US" dirty="0"/>
              <a:t>内核的锁机制</a:t>
            </a:r>
            <a:endParaRPr lang="en-US" altLang="zh-CN" dirty="0"/>
          </a:p>
          <a:p>
            <a:pPr lvl="1"/>
            <a:r>
              <a:rPr lang="zh-CN" altLang="en-US" dirty="0"/>
              <a:t>引入队列，当锁释放时，施加规则，决定哪个线程抢到锁</a:t>
            </a:r>
            <a:endParaRPr lang="en-US" altLang="zh-CN" dirty="0"/>
          </a:p>
          <a:p>
            <a:pPr lvl="1"/>
            <a:r>
              <a:rPr lang="zh-CN" altLang="en-US" dirty="0"/>
              <a:t>引入一个本地锁，线程根据本地锁的终态判断其是否位于队列的队首。只有位于队首的线程才能读取全局的锁终态。</a:t>
            </a:r>
            <a:endParaRPr lang="en-US" altLang="zh-CN" dirty="0"/>
          </a:p>
          <a:p>
            <a:pPr lvl="1"/>
            <a:r>
              <a:rPr lang="zh-CN" altLang="en-US" dirty="0"/>
              <a:t>两阶段锁，</a:t>
            </a:r>
            <a:endParaRPr lang="en-US" altLang="zh-CN" dirty="0"/>
          </a:p>
          <a:p>
            <a:pPr lvl="2"/>
            <a:r>
              <a:rPr lang="zh-CN" altLang="en-US" dirty="0"/>
              <a:t>锁处于可获取终态，线程直接获得锁。</a:t>
            </a:r>
            <a:endParaRPr lang="en-US" altLang="zh-CN" dirty="0"/>
          </a:p>
          <a:p>
            <a:pPr lvl="2"/>
            <a:r>
              <a:rPr lang="zh-CN" altLang="en-US" dirty="0"/>
              <a:t>锁被其他线程持有，但没有其他等待线程，该线程以自旋的方式不断尝试获取锁；否则，将锁的获取过程分为两个阶段：</a:t>
            </a:r>
            <a:endParaRPr lang="en-US" altLang="zh-CN" dirty="0"/>
          </a:p>
          <a:p>
            <a:pPr lvl="3">
              <a:buFont typeface="Arial" panose="020B0604020202020204" pitchFamily="34" charset="0"/>
              <a:buChar char="•"/>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阶段</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：等待线程进入休眠，直到其排到队首时被唤醒；</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lvl="3">
              <a:buFont typeface="Arial" panose="020B0604020202020204" pitchFamily="34" charset="0"/>
              <a:buChar char="•"/>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阶段</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：等待线程以自旋的方式不断尝试获取锁</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9DFD1593-5BF3-4828-84EA-B88265025FB2}"/>
              </a:ext>
            </a:extLst>
          </p:cNvPr>
          <p:cNvSpPr>
            <a:spLocks noGrp="1"/>
          </p:cNvSpPr>
          <p:nvPr>
            <p:ph type="sldNum" sz="quarter" idx="10"/>
          </p:nvPr>
        </p:nvSpPr>
        <p:spPr/>
        <p:txBody>
          <a:bodyPr/>
          <a:lstStyle/>
          <a:p>
            <a:fld id="{E66D2CC7-F4CF-4117-A897-807AC786776F}" type="slidenum">
              <a:rPr lang="en-US" altLang="zh-CN" smtClean="0"/>
              <a:pPr/>
              <a:t>76</a:t>
            </a:fld>
            <a:endParaRPr lang="en-US" altLang="zh-CN"/>
          </a:p>
        </p:txBody>
      </p:sp>
    </p:spTree>
    <p:extLst>
      <p:ext uri="{BB962C8B-B14F-4D97-AF65-F5344CB8AC3E}">
        <p14:creationId xmlns:p14="http://schemas.microsoft.com/office/powerpoint/2010/main" val="32377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02DFC-0032-4EBE-A836-C43413B614DD}"/>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71D819C3-6092-4FC0-8982-78BD87B537DC}"/>
              </a:ext>
            </a:extLst>
          </p:cNvPr>
          <p:cNvSpPr>
            <a:spLocks noGrp="1"/>
          </p:cNvSpPr>
          <p:nvPr>
            <p:ph idx="1"/>
          </p:nvPr>
        </p:nvSpPr>
        <p:spPr/>
        <p:txBody>
          <a:bodyPr/>
          <a:lstStyle/>
          <a:p>
            <a:r>
              <a:rPr lang="en-US" altLang="zh-CN" dirty="0" err="1"/>
              <a:t>Qspinlock</a:t>
            </a:r>
            <a:r>
              <a:rPr lang="zh-CN" altLang="en-US" dirty="0"/>
              <a:t>概况</a:t>
            </a:r>
          </a:p>
          <a:p>
            <a:endParaRPr lang="zh-CN" altLang="en-US" dirty="0"/>
          </a:p>
        </p:txBody>
      </p:sp>
      <p:sp>
        <p:nvSpPr>
          <p:cNvPr id="4" name="灯片编号占位符 3">
            <a:extLst>
              <a:ext uri="{FF2B5EF4-FFF2-40B4-BE49-F238E27FC236}">
                <a16:creationId xmlns:a16="http://schemas.microsoft.com/office/drawing/2014/main" id="{2DB80B17-4C3A-4538-94EB-5AA2D39BE315}"/>
              </a:ext>
            </a:extLst>
          </p:cNvPr>
          <p:cNvSpPr>
            <a:spLocks noGrp="1"/>
          </p:cNvSpPr>
          <p:nvPr>
            <p:ph type="sldNum" sz="quarter" idx="10"/>
          </p:nvPr>
        </p:nvSpPr>
        <p:spPr/>
        <p:txBody>
          <a:bodyPr/>
          <a:lstStyle/>
          <a:p>
            <a:fld id="{E66D2CC7-F4CF-4117-A897-807AC786776F}" type="slidenum">
              <a:rPr lang="en-US" altLang="zh-CN" smtClean="0"/>
              <a:pPr/>
              <a:t>77</a:t>
            </a:fld>
            <a:endParaRPr lang="en-US" altLang="zh-CN"/>
          </a:p>
        </p:txBody>
      </p:sp>
      <p:pic>
        <p:nvPicPr>
          <p:cNvPr id="7" name="图片 6">
            <a:extLst>
              <a:ext uri="{FF2B5EF4-FFF2-40B4-BE49-F238E27FC236}">
                <a16:creationId xmlns:a16="http://schemas.microsoft.com/office/drawing/2014/main" id="{A75E5B83-C988-146E-EC34-9D2B1D34D02D}"/>
              </a:ext>
            </a:extLst>
          </p:cNvPr>
          <p:cNvPicPr>
            <a:picLocks noChangeAspect="1"/>
          </p:cNvPicPr>
          <p:nvPr/>
        </p:nvPicPr>
        <p:blipFill>
          <a:blip r:embed="rId2"/>
          <a:stretch>
            <a:fillRect/>
          </a:stretch>
        </p:blipFill>
        <p:spPr>
          <a:xfrm>
            <a:off x="406156" y="1657380"/>
            <a:ext cx="11519643" cy="4815316"/>
          </a:xfrm>
          <a:prstGeom prst="rect">
            <a:avLst/>
          </a:prstGeom>
        </p:spPr>
      </p:pic>
    </p:spTree>
    <p:extLst>
      <p:ext uri="{BB962C8B-B14F-4D97-AF65-F5344CB8AC3E}">
        <p14:creationId xmlns:p14="http://schemas.microsoft.com/office/powerpoint/2010/main" val="3525469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66516-D181-4327-9994-E17904635820}"/>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7CD0871D-B51D-469B-A3D5-E023D331A10A}"/>
              </a:ext>
            </a:extLst>
          </p:cNvPr>
          <p:cNvSpPr>
            <a:spLocks noGrp="1"/>
          </p:cNvSpPr>
          <p:nvPr>
            <p:ph idx="1"/>
          </p:nvPr>
        </p:nvSpPr>
        <p:spPr/>
        <p:txBody>
          <a:bodyPr/>
          <a:lstStyle/>
          <a:p>
            <a:r>
              <a:rPr lang="zh-CN" altLang="en-US" dirty="0"/>
              <a:t>使用三元组（</a:t>
            </a:r>
            <a:r>
              <a:rPr lang="en-US" altLang="zh-CN" dirty="0"/>
              <a:t>tail, pending, locked</a:t>
            </a:r>
            <a:r>
              <a:rPr lang="zh-CN" altLang="en-US" dirty="0"/>
              <a:t>）描述</a:t>
            </a:r>
            <a:r>
              <a:rPr lang="en-US" altLang="zh-CN" dirty="0" err="1"/>
              <a:t>Qspinlock</a:t>
            </a:r>
            <a:r>
              <a:rPr lang="zh-CN" altLang="en-US" dirty="0"/>
              <a:t>锁的状态。</a:t>
            </a:r>
            <a:endParaRPr lang="en-US" altLang="zh-CN" dirty="0"/>
          </a:p>
          <a:p>
            <a:pPr lvl="2"/>
            <a:endParaRPr lang="en-US" altLang="zh-CN" dirty="0"/>
          </a:p>
          <a:p>
            <a:pPr lvl="2"/>
            <a:endParaRPr lang="en-US" altLang="zh-CN" dirty="0"/>
          </a:p>
          <a:p>
            <a:r>
              <a:rPr lang="zh-CN" altLang="en-US" dirty="0"/>
              <a:t>获取锁的快速路径</a:t>
            </a:r>
            <a:endParaRPr lang="en-US" altLang="zh-CN" dirty="0"/>
          </a:p>
          <a:p>
            <a:pPr lvl="1"/>
            <a:r>
              <a:rPr lang="zh-CN" altLang="en-US" dirty="0"/>
              <a:t>当第</a:t>
            </a:r>
            <a:r>
              <a:rPr lang="en-US" altLang="zh-CN" dirty="0"/>
              <a:t>1</a:t>
            </a:r>
            <a:r>
              <a:rPr lang="zh-CN" altLang="en-US" dirty="0"/>
              <a:t>个线程</a:t>
            </a:r>
            <a:r>
              <a:rPr lang="en-US" altLang="zh-CN" dirty="0"/>
              <a:t>T1</a:t>
            </a:r>
            <a:r>
              <a:rPr lang="zh-CN" altLang="en-US" dirty="0"/>
              <a:t>尝试获取锁时，</a:t>
            </a:r>
            <a:r>
              <a:rPr lang="en-US" altLang="zh-CN" dirty="0"/>
              <a:t>T1</a:t>
            </a:r>
            <a:r>
              <a:rPr lang="zh-CN" altLang="en-US" dirty="0"/>
              <a:t>先访问当前锁的状态，检测锁状态</a:t>
            </a:r>
            <a:r>
              <a:rPr lang="en-US" altLang="zh-CN" dirty="0"/>
              <a:t>lock-&gt;</a:t>
            </a:r>
            <a:r>
              <a:rPr lang="en-US" altLang="zh-CN" dirty="0" err="1"/>
              <a:t>val</a:t>
            </a:r>
            <a:r>
              <a:rPr lang="zh-CN" altLang="en-US" dirty="0"/>
              <a:t>的值是否为</a:t>
            </a:r>
            <a:r>
              <a:rPr lang="en-US" altLang="zh-CN" dirty="0"/>
              <a:t>0.</a:t>
            </a:r>
          </a:p>
          <a:p>
            <a:pPr lvl="2"/>
            <a:r>
              <a:rPr lang="zh-CN" altLang="en-US" dirty="0"/>
              <a:t>为</a:t>
            </a:r>
            <a:r>
              <a:rPr lang="en-US" altLang="zh-CN" dirty="0"/>
              <a:t>0</a:t>
            </a:r>
            <a:r>
              <a:rPr lang="zh-CN" altLang="en-US" dirty="0"/>
              <a:t>，</a:t>
            </a:r>
            <a:r>
              <a:rPr lang="en-US" altLang="zh-CN" dirty="0"/>
              <a:t>T1</a:t>
            </a:r>
            <a:r>
              <a:rPr lang="zh-CN" altLang="en-US" dirty="0"/>
              <a:t>直接获取锁，并将锁的状态（</a:t>
            </a:r>
            <a:r>
              <a:rPr lang="en-US" altLang="zh-CN" dirty="0"/>
              <a:t>locked</a:t>
            </a:r>
            <a:r>
              <a:rPr lang="zh-CN" altLang="en-US" dirty="0"/>
              <a:t>）置</a:t>
            </a:r>
            <a:r>
              <a:rPr lang="en-US" altLang="zh-CN" dirty="0"/>
              <a:t>1</a:t>
            </a:r>
            <a:r>
              <a:rPr lang="zh-CN" altLang="en-US" dirty="0"/>
              <a:t>；三元组状态更新为（</a:t>
            </a:r>
            <a:r>
              <a:rPr lang="en-US" altLang="zh-CN" dirty="0"/>
              <a:t>0</a:t>
            </a:r>
            <a:r>
              <a:rPr lang="zh-CN" altLang="en-US" dirty="0"/>
              <a:t>，</a:t>
            </a:r>
            <a:r>
              <a:rPr lang="en-US" altLang="zh-CN" dirty="0"/>
              <a:t>0</a:t>
            </a:r>
            <a:r>
              <a:rPr lang="zh-CN" altLang="en-US" dirty="0"/>
              <a:t>，</a:t>
            </a:r>
            <a:r>
              <a:rPr lang="en-US" altLang="zh-CN" dirty="0"/>
              <a:t>1</a:t>
            </a:r>
            <a:r>
              <a:rPr lang="zh-CN" altLang="en-US" dirty="0"/>
              <a:t>）</a:t>
            </a:r>
            <a:endParaRPr lang="en-US" altLang="zh-CN" dirty="0"/>
          </a:p>
          <a:p>
            <a:pPr lvl="2"/>
            <a:r>
              <a:rPr lang="zh-CN" altLang="en-US" dirty="0"/>
              <a:t>不为</a:t>
            </a:r>
            <a:r>
              <a:rPr lang="en-US" altLang="zh-CN" dirty="0"/>
              <a:t>0</a:t>
            </a:r>
            <a:r>
              <a:rPr lang="zh-CN" altLang="en-US" dirty="0"/>
              <a:t>，进入慢速路径中，等待锁的持有者释放锁。</a:t>
            </a:r>
          </a:p>
        </p:txBody>
      </p:sp>
      <p:sp>
        <p:nvSpPr>
          <p:cNvPr id="4" name="灯片编号占位符 3">
            <a:extLst>
              <a:ext uri="{FF2B5EF4-FFF2-40B4-BE49-F238E27FC236}">
                <a16:creationId xmlns:a16="http://schemas.microsoft.com/office/drawing/2014/main" id="{4C1208BD-5AD8-4A2C-89CD-73DDECB43A56}"/>
              </a:ext>
            </a:extLst>
          </p:cNvPr>
          <p:cNvSpPr>
            <a:spLocks noGrp="1"/>
          </p:cNvSpPr>
          <p:nvPr>
            <p:ph type="sldNum" sz="quarter" idx="10"/>
          </p:nvPr>
        </p:nvSpPr>
        <p:spPr/>
        <p:txBody>
          <a:bodyPr/>
          <a:lstStyle/>
          <a:p>
            <a:fld id="{E66D2CC7-F4CF-4117-A897-807AC786776F}" type="slidenum">
              <a:rPr lang="en-US" altLang="zh-CN" smtClean="0"/>
              <a:pPr/>
              <a:t>78</a:t>
            </a:fld>
            <a:endParaRPr lang="en-US" altLang="zh-CN"/>
          </a:p>
        </p:txBody>
      </p:sp>
      <p:pic>
        <p:nvPicPr>
          <p:cNvPr id="6" name="图片 5">
            <a:extLst>
              <a:ext uri="{FF2B5EF4-FFF2-40B4-BE49-F238E27FC236}">
                <a16:creationId xmlns:a16="http://schemas.microsoft.com/office/drawing/2014/main" id="{98EE1940-68E8-4AFD-B88E-783DE51A57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4614" y="1757745"/>
            <a:ext cx="2808000" cy="546130"/>
          </a:xfrm>
          <a:prstGeom prst="rect">
            <a:avLst/>
          </a:prstGeom>
        </p:spPr>
      </p:pic>
      <p:pic>
        <p:nvPicPr>
          <p:cNvPr id="8" name="图片 7">
            <a:extLst>
              <a:ext uri="{FF2B5EF4-FFF2-40B4-BE49-F238E27FC236}">
                <a16:creationId xmlns:a16="http://schemas.microsoft.com/office/drawing/2014/main" id="{F4A5ADC8-2CB1-408C-85E3-9FCB07E213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4399" y="4191632"/>
            <a:ext cx="4153073" cy="2027678"/>
          </a:xfrm>
          <a:prstGeom prst="rect">
            <a:avLst/>
          </a:prstGeom>
        </p:spPr>
      </p:pic>
    </p:spTree>
    <p:extLst>
      <p:ext uri="{BB962C8B-B14F-4D97-AF65-F5344CB8AC3E}">
        <p14:creationId xmlns:p14="http://schemas.microsoft.com/office/powerpoint/2010/main" val="322914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66516-D181-4327-9994-E17904635820}"/>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7CD0871D-B51D-469B-A3D5-E023D331A10A}"/>
              </a:ext>
            </a:extLst>
          </p:cNvPr>
          <p:cNvSpPr>
            <a:spLocks noGrp="1"/>
          </p:cNvSpPr>
          <p:nvPr>
            <p:ph idx="1"/>
          </p:nvPr>
        </p:nvSpPr>
        <p:spPr/>
        <p:txBody>
          <a:bodyPr>
            <a:normAutofit/>
          </a:bodyPr>
          <a:lstStyle/>
          <a:p>
            <a:pPr>
              <a:spcBef>
                <a:spcPts val="800"/>
              </a:spcBef>
            </a:pPr>
            <a:r>
              <a:rPr lang="zh-CN" altLang="en-US" dirty="0"/>
              <a:t>慢速路径：第</a:t>
            </a:r>
            <a:r>
              <a:rPr lang="en-US" altLang="zh-CN" dirty="0"/>
              <a:t>2</a:t>
            </a:r>
            <a:r>
              <a:rPr lang="zh-CN" altLang="en-US" dirty="0"/>
              <a:t>个线程试图获取锁</a:t>
            </a:r>
            <a:endParaRPr lang="en-US" altLang="zh-CN" dirty="0"/>
          </a:p>
          <a:p>
            <a:pPr lvl="1">
              <a:spcBef>
                <a:spcPts val="800"/>
              </a:spcBef>
            </a:pPr>
            <a:r>
              <a:rPr lang="zh-CN" altLang="en-US" dirty="0"/>
              <a:t>在</a:t>
            </a:r>
            <a:r>
              <a:rPr lang="en-US" altLang="zh-CN" dirty="0" err="1"/>
              <a:t>queued_spin_lock_slowpath</a:t>
            </a:r>
            <a:r>
              <a:rPr lang="en-US" altLang="zh-CN" dirty="0"/>
              <a:t>()</a:t>
            </a:r>
            <a:r>
              <a:rPr lang="zh-CN" altLang="en-US" dirty="0"/>
              <a:t>中检查是否存在其他线程正在争用锁。</a:t>
            </a:r>
            <a:br>
              <a:rPr lang="en-US" altLang="zh-CN" dirty="0"/>
            </a:br>
            <a:r>
              <a:rPr lang="zh-CN" altLang="en-US" dirty="0"/>
              <a:t>对</a:t>
            </a:r>
            <a:r>
              <a:rPr lang="en-US" altLang="zh-CN" dirty="0"/>
              <a:t>T2</a:t>
            </a:r>
            <a:r>
              <a:rPr lang="zh-CN" altLang="en-US" dirty="0"/>
              <a:t>而言，</a:t>
            </a:r>
            <a:r>
              <a:rPr lang="en-US" altLang="zh-CN" dirty="0"/>
              <a:t>pending</a:t>
            </a:r>
            <a:r>
              <a:rPr lang="zh-CN" altLang="en-US" dirty="0"/>
              <a:t>与</a:t>
            </a:r>
            <a:r>
              <a:rPr lang="en-US" altLang="zh-CN" dirty="0"/>
              <a:t>tail</a:t>
            </a:r>
            <a:r>
              <a:rPr lang="zh-CN" altLang="en-US" dirty="0"/>
              <a:t>的当前值均为</a:t>
            </a:r>
            <a:r>
              <a:rPr lang="en-US" altLang="zh-CN" dirty="0"/>
              <a:t>0</a:t>
            </a:r>
            <a:r>
              <a:rPr lang="zh-CN" altLang="en-US" dirty="0"/>
              <a:t>，没有争用。</a:t>
            </a:r>
            <a:endParaRPr lang="en-US" altLang="zh-CN" dirty="0"/>
          </a:p>
          <a:p>
            <a:pPr lvl="2">
              <a:spcBef>
                <a:spcPts val="800"/>
              </a:spcBef>
            </a:pPr>
            <a:r>
              <a:rPr lang="en-US" altLang="zh-CN" dirty="0"/>
              <a:t>T2</a:t>
            </a:r>
            <a:r>
              <a:rPr lang="zh-CN" altLang="en-US" dirty="0"/>
              <a:t>将字段</a:t>
            </a:r>
            <a:r>
              <a:rPr lang="en-US" altLang="zh-CN" dirty="0"/>
              <a:t>pending</a:t>
            </a:r>
            <a:r>
              <a:rPr lang="zh-CN" altLang="en-US" dirty="0"/>
              <a:t>置</a:t>
            </a:r>
            <a:r>
              <a:rPr lang="en-US" altLang="zh-CN" dirty="0"/>
              <a:t>1</a:t>
            </a:r>
            <a:r>
              <a:rPr lang="zh-CN" altLang="en-US" dirty="0"/>
              <a:t>，三元组更新为（</a:t>
            </a:r>
            <a:r>
              <a:rPr lang="en-US" altLang="zh-CN" dirty="0"/>
              <a:t>0</a:t>
            </a:r>
            <a:r>
              <a:rPr lang="zh-CN" altLang="en-US" dirty="0"/>
              <a:t>，</a:t>
            </a:r>
            <a:r>
              <a:rPr lang="en-US" altLang="zh-CN" dirty="0"/>
              <a:t>1</a:t>
            </a:r>
            <a:r>
              <a:rPr lang="zh-CN" altLang="en-US" dirty="0"/>
              <a:t>，</a:t>
            </a:r>
            <a:r>
              <a:rPr lang="en-US" altLang="zh-CN" dirty="0"/>
              <a:t>1</a:t>
            </a:r>
            <a:r>
              <a:rPr lang="zh-CN" altLang="en-US" dirty="0"/>
              <a:t>）</a:t>
            </a:r>
            <a:br>
              <a:rPr lang="en-US" altLang="zh-CN" dirty="0"/>
            </a:br>
            <a:r>
              <a:rPr lang="en-US" altLang="zh-CN" dirty="0"/>
              <a:t>T2</a:t>
            </a:r>
            <a:r>
              <a:rPr lang="zh-CN" altLang="en-US" dirty="0"/>
              <a:t>以自旋的方式读取状态</a:t>
            </a:r>
            <a:r>
              <a:rPr lang="en-US" altLang="zh-CN" dirty="0"/>
              <a:t>lock-&gt;</a:t>
            </a:r>
            <a:r>
              <a:rPr lang="en-US" altLang="zh-CN" dirty="0" err="1"/>
              <a:t>val</a:t>
            </a:r>
            <a:r>
              <a:rPr lang="zh-CN" altLang="en-US" dirty="0"/>
              <a:t>，以等待锁的释放。</a:t>
            </a:r>
            <a:endParaRPr lang="en-US" altLang="zh-CN" dirty="0"/>
          </a:p>
          <a:p>
            <a:pPr lvl="1">
              <a:spcBef>
                <a:spcPts val="800"/>
              </a:spcBef>
            </a:pPr>
            <a:r>
              <a:rPr lang="zh-CN" altLang="en-US" dirty="0"/>
              <a:t>若</a:t>
            </a:r>
            <a:r>
              <a:rPr lang="en-US" altLang="zh-CN" dirty="0"/>
              <a:t>T1</a:t>
            </a:r>
            <a:r>
              <a:rPr lang="zh-CN" altLang="en-US" dirty="0"/>
              <a:t>释放锁，</a:t>
            </a:r>
            <a:r>
              <a:rPr lang="en-US" altLang="zh-CN" dirty="0"/>
              <a:t>T2</a:t>
            </a:r>
            <a:r>
              <a:rPr lang="zh-CN" altLang="en-US" dirty="0"/>
              <a:t>将退出函数</a:t>
            </a:r>
            <a:br>
              <a:rPr lang="en-US" altLang="zh-CN" dirty="0"/>
            </a:br>
            <a:r>
              <a:rPr lang="en-US" altLang="zh-CN" dirty="0" err="1"/>
              <a:t>atomic_cond_read_acquire</a:t>
            </a:r>
            <a:r>
              <a:rPr lang="en-US" altLang="zh-CN" dirty="0"/>
              <a:t>() </a:t>
            </a:r>
            <a:r>
              <a:rPr lang="zh-CN" altLang="en-US" dirty="0"/>
              <a:t>的循环。</a:t>
            </a:r>
            <a:br>
              <a:rPr lang="en-US" altLang="zh-CN" dirty="0"/>
            </a:br>
            <a:r>
              <a:rPr lang="zh-CN" altLang="en-US" dirty="0"/>
              <a:t>三元组更新为（</a:t>
            </a:r>
            <a:r>
              <a:rPr lang="en-US" altLang="zh-CN" dirty="0"/>
              <a:t>0</a:t>
            </a:r>
            <a:r>
              <a:rPr lang="zh-CN" altLang="en-US" dirty="0"/>
              <a:t>，</a:t>
            </a:r>
            <a:r>
              <a:rPr lang="en-US" altLang="zh-CN" dirty="0"/>
              <a:t>1</a:t>
            </a:r>
            <a:r>
              <a:rPr lang="zh-CN" altLang="en-US" dirty="0"/>
              <a:t>，</a:t>
            </a:r>
            <a:r>
              <a:rPr lang="en-US" altLang="zh-CN" dirty="0"/>
              <a:t>0</a:t>
            </a:r>
            <a:r>
              <a:rPr lang="zh-CN" altLang="en-US" dirty="0"/>
              <a:t>）。</a:t>
            </a:r>
            <a:endParaRPr lang="en-US" altLang="zh-CN" dirty="0"/>
          </a:p>
          <a:p>
            <a:pPr lvl="2">
              <a:spcBef>
                <a:spcPts val="800"/>
              </a:spcBef>
            </a:pPr>
            <a:r>
              <a:rPr lang="en-US" altLang="zh-CN" dirty="0"/>
              <a:t>T2</a:t>
            </a:r>
            <a:r>
              <a:rPr lang="zh-CN" altLang="en-US" dirty="0"/>
              <a:t>直接获得锁；并将</a:t>
            </a:r>
            <a:r>
              <a:rPr lang="en-US" altLang="zh-CN" dirty="0"/>
              <a:t>pending</a:t>
            </a:r>
            <a:r>
              <a:rPr lang="zh-CN" altLang="en-US" dirty="0"/>
              <a:t>清</a:t>
            </a:r>
            <a:r>
              <a:rPr lang="en-US" altLang="zh-CN" dirty="0"/>
              <a:t>0</a:t>
            </a:r>
            <a:r>
              <a:rPr lang="zh-CN" altLang="en-US" dirty="0"/>
              <a:t>；将</a:t>
            </a:r>
            <a:r>
              <a:rPr lang="en-US" altLang="zh-CN" dirty="0"/>
              <a:t>locked</a:t>
            </a:r>
            <a:r>
              <a:rPr lang="zh-CN" altLang="en-US" dirty="0"/>
              <a:t>置</a:t>
            </a:r>
            <a:r>
              <a:rPr lang="en-US" altLang="zh-CN" dirty="0"/>
              <a:t>1.</a:t>
            </a:r>
          </a:p>
          <a:p>
            <a:pPr lvl="2">
              <a:spcBef>
                <a:spcPts val="800"/>
              </a:spcBef>
            </a:pPr>
            <a:r>
              <a:rPr lang="zh-CN" altLang="en-US" dirty="0"/>
              <a:t>三元组更新为（</a:t>
            </a:r>
            <a:r>
              <a:rPr lang="en-US" altLang="zh-CN" dirty="0"/>
              <a:t>0</a:t>
            </a:r>
            <a:r>
              <a:rPr lang="zh-CN" altLang="en-US" dirty="0"/>
              <a:t>，</a:t>
            </a:r>
            <a:r>
              <a:rPr lang="en-US" altLang="zh-CN" dirty="0"/>
              <a:t>0</a:t>
            </a:r>
            <a:r>
              <a:rPr lang="zh-CN" altLang="en-US" dirty="0"/>
              <a:t>，</a:t>
            </a:r>
            <a:r>
              <a:rPr lang="en-US" altLang="zh-CN" dirty="0"/>
              <a:t>1</a:t>
            </a:r>
            <a:r>
              <a:rPr lang="zh-CN" altLang="en-US" dirty="0"/>
              <a:t>）</a:t>
            </a:r>
            <a:endParaRPr lang="en-US" altLang="zh-CN" dirty="0"/>
          </a:p>
          <a:p>
            <a:pPr lvl="1">
              <a:spcBef>
                <a:spcPts val="800"/>
              </a:spcBef>
            </a:pPr>
            <a:r>
              <a:rPr lang="zh-CN" altLang="en-US" dirty="0"/>
              <a:t>当</a:t>
            </a:r>
            <a:r>
              <a:rPr lang="en-US" altLang="zh-CN" dirty="0"/>
              <a:t>pending</a:t>
            </a:r>
            <a:r>
              <a:rPr lang="zh-CN" altLang="en-US" dirty="0"/>
              <a:t>的值为</a:t>
            </a:r>
            <a:r>
              <a:rPr lang="en-US" altLang="zh-CN" dirty="0"/>
              <a:t>1</a:t>
            </a:r>
            <a:r>
              <a:rPr lang="zh-CN" altLang="en-US" dirty="0"/>
              <a:t>，</a:t>
            </a:r>
            <a:r>
              <a:rPr lang="en-US" altLang="zh-CN" dirty="0"/>
              <a:t>T2</a:t>
            </a:r>
            <a:r>
              <a:rPr lang="zh-CN" altLang="en-US" dirty="0"/>
              <a:t>在自旋等待锁，如有其他线程试图获取锁，则将被推入一个</a:t>
            </a:r>
            <a:r>
              <a:rPr lang="en-US" altLang="zh-CN" dirty="0"/>
              <a:t>FIFO</a:t>
            </a:r>
            <a:r>
              <a:rPr lang="zh-CN" altLang="en-US" dirty="0"/>
              <a:t>队列。</a:t>
            </a:r>
          </a:p>
        </p:txBody>
      </p:sp>
      <p:sp>
        <p:nvSpPr>
          <p:cNvPr id="4" name="灯片编号占位符 3">
            <a:extLst>
              <a:ext uri="{FF2B5EF4-FFF2-40B4-BE49-F238E27FC236}">
                <a16:creationId xmlns:a16="http://schemas.microsoft.com/office/drawing/2014/main" id="{4C1208BD-5AD8-4A2C-89CD-73DDECB43A56}"/>
              </a:ext>
            </a:extLst>
          </p:cNvPr>
          <p:cNvSpPr>
            <a:spLocks noGrp="1"/>
          </p:cNvSpPr>
          <p:nvPr>
            <p:ph type="sldNum" sz="quarter" idx="10"/>
          </p:nvPr>
        </p:nvSpPr>
        <p:spPr/>
        <p:txBody>
          <a:bodyPr/>
          <a:lstStyle/>
          <a:p>
            <a:fld id="{E66D2CC7-F4CF-4117-A897-807AC786776F}" type="slidenum">
              <a:rPr lang="en-US" altLang="zh-CN" smtClean="0"/>
              <a:pPr/>
              <a:t>79</a:t>
            </a:fld>
            <a:endParaRPr lang="en-US" altLang="zh-CN"/>
          </a:p>
        </p:txBody>
      </p:sp>
      <p:pic>
        <p:nvPicPr>
          <p:cNvPr id="6" name="图片 5">
            <a:extLst>
              <a:ext uri="{FF2B5EF4-FFF2-40B4-BE49-F238E27FC236}">
                <a16:creationId xmlns:a16="http://schemas.microsoft.com/office/drawing/2014/main" id="{D864A27A-383B-4A99-B7CD-79AA9FFE2B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4698" y="2526647"/>
            <a:ext cx="3864832" cy="1937468"/>
          </a:xfrm>
          <a:prstGeom prst="rect">
            <a:avLst/>
          </a:prstGeom>
        </p:spPr>
      </p:pic>
    </p:spTree>
    <p:extLst>
      <p:ext uri="{BB962C8B-B14F-4D97-AF65-F5344CB8AC3E}">
        <p14:creationId xmlns:p14="http://schemas.microsoft.com/office/powerpoint/2010/main" val="117216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CFFAAF9-3E59-2DCF-1AD3-137CDBCBD3BA}"/>
              </a:ext>
            </a:extLst>
          </p:cNvPr>
          <p:cNvSpPr>
            <a:spLocks noGrp="1"/>
          </p:cNvSpPr>
          <p:nvPr>
            <p:ph type="title"/>
          </p:nvPr>
        </p:nvSpPr>
        <p:spPr/>
        <p:txBody>
          <a:bodyPr/>
          <a:lstStyle/>
          <a:p>
            <a:r>
              <a:rPr lang="en-US" altLang="zh-CN" dirty="0"/>
              <a:t>Bounded-Buffer procedure-consumer problem</a:t>
            </a:r>
            <a:endParaRPr lang="zh-CN" altLang="en-US" dirty="0"/>
          </a:p>
        </p:txBody>
      </p:sp>
      <p:sp>
        <p:nvSpPr>
          <p:cNvPr id="9" name="内容占位符 8">
            <a:extLst>
              <a:ext uri="{FF2B5EF4-FFF2-40B4-BE49-F238E27FC236}">
                <a16:creationId xmlns:a16="http://schemas.microsoft.com/office/drawing/2014/main" id="{927C53FE-ABDE-5F66-C10B-8FECE555A917}"/>
              </a:ext>
            </a:extLst>
          </p:cNvPr>
          <p:cNvSpPr>
            <a:spLocks noGrp="1"/>
          </p:cNvSpPr>
          <p:nvPr>
            <p:ph sz="half" idx="12"/>
          </p:nvPr>
        </p:nvSpPr>
        <p:spPr>
          <a:xfrm>
            <a:off x="6120000" y="3600000"/>
            <a:ext cx="5760000" cy="2772000"/>
          </a:xfrm>
        </p:spPr>
        <p:txBody>
          <a:bodyPr/>
          <a:lstStyle/>
          <a:p>
            <a:pPr>
              <a:lnSpc>
                <a:spcPct val="120000"/>
              </a:lnSpc>
              <a:spcBef>
                <a:spcPts val="0"/>
              </a:spcBef>
              <a:buClr>
                <a:srgbClr val="0000FF"/>
              </a:buClr>
              <a:buSzPct val="80000"/>
              <a:buFont typeface="Wingdings" panose="05000000000000000000" pitchFamily="2" charset="2"/>
              <a:buChar char="n"/>
            </a:pPr>
            <a:r>
              <a:rPr lang="en-US" altLang="zh-CN" kern="0" dirty="0">
                <a:latin typeface="Times New Roman" panose="02020603050405020304" pitchFamily="18" charset="0"/>
                <a:cs typeface="Times New Roman" panose="02020603050405020304" pitchFamily="18" charset="0"/>
              </a:rPr>
              <a:t>counter++;  /  counter--;</a:t>
            </a:r>
            <a:br>
              <a:rPr lang="en-US" altLang="zh-CN" kern="0" dirty="0">
                <a:latin typeface="Times New Roman" panose="02020603050405020304" pitchFamily="18" charset="0"/>
                <a:cs typeface="Times New Roman" panose="02020603050405020304" pitchFamily="18" charset="0"/>
              </a:rPr>
            </a:br>
            <a:r>
              <a:rPr lang="en-US" altLang="zh-CN" kern="0" dirty="0">
                <a:latin typeface="Times New Roman" panose="02020603050405020304" pitchFamily="18" charset="0"/>
                <a:cs typeface="Times New Roman" panose="02020603050405020304" pitchFamily="18" charset="0"/>
              </a:rPr>
              <a:t>must be performed </a:t>
            </a:r>
            <a:r>
              <a:rPr lang="en-US" altLang="zh-CN" i="1" kern="0" dirty="0">
                <a:solidFill>
                  <a:srgbClr val="0000FF"/>
                </a:solidFill>
                <a:latin typeface="Times New Roman" panose="02020603050405020304" pitchFamily="18" charset="0"/>
                <a:cs typeface="Times New Roman" panose="02020603050405020304" pitchFamily="18" charset="0"/>
              </a:rPr>
              <a:t>atomically</a:t>
            </a:r>
            <a:r>
              <a:rPr lang="en-US" altLang="zh-CN" kern="0" dirty="0">
                <a:latin typeface="Times New Roman" panose="02020603050405020304" pitchFamily="18" charset="0"/>
                <a:cs typeface="Times New Roman" panose="02020603050405020304" pitchFamily="18" charset="0"/>
              </a:rPr>
              <a:t>.</a:t>
            </a:r>
            <a:endParaRPr lang="en-US" altLang="zh-CN" sz="2000" kern="0" dirty="0">
              <a:latin typeface="Times New Roman" panose="02020603050405020304" pitchFamily="18" charset="0"/>
              <a:cs typeface="Times New Roman" panose="02020603050405020304" pitchFamily="18" charset="0"/>
            </a:endParaRPr>
          </a:p>
          <a:p>
            <a:pPr>
              <a:lnSpc>
                <a:spcPct val="120000"/>
              </a:lnSpc>
              <a:spcBef>
                <a:spcPts val="0"/>
              </a:spcBef>
              <a:buClr>
                <a:srgbClr val="0000FF"/>
              </a:buClr>
              <a:buSzPct val="80000"/>
              <a:buFont typeface="Wingdings" panose="05000000000000000000" pitchFamily="2" charset="2"/>
              <a:buChar char="n"/>
            </a:pPr>
            <a:r>
              <a:rPr lang="en-US" altLang="zh-CN" kern="0" dirty="0">
                <a:solidFill>
                  <a:srgbClr val="0000FF"/>
                </a:solidFill>
                <a:latin typeface="Times New Roman" panose="02020603050405020304" pitchFamily="18" charset="0"/>
                <a:cs typeface="Times New Roman" panose="02020603050405020304" pitchFamily="18" charset="0"/>
              </a:rPr>
              <a:t>Atomic operation</a:t>
            </a:r>
            <a:r>
              <a:rPr lang="en-US" altLang="zh-CN" kern="0" dirty="0">
                <a:latin typeface="Times New Roman" panose="02020603050405020304" pitchFamily="18" charset="0"/>
                <a:cs typeface="Times New Roman" panose="02020603050405020304" pitchFamily="18" charset="0"/>
              </a:rPr>
              <a:t> means an operation that completes in its entirety without interruption.</a:t>
            </a:r>
            <a:endParaRPr lang="zh-CN" altLang="en-US" dirty="0"/>
          </a:p>
        </p:txBody>
      </p:sp>
      <p:pic>
        <p:nvPicPr>
          <p:cNvPr id="23" name="内容占位符 22">
            <a:extLst>
              <a:ext uri="{FF2B5EF4-FFF2-40B4-BE49-F238E27FC236}">
                <a16:creationId xmlns:a16="http://schemas.microsoft.com/office/drawing/2014/main" id="{8F758A90-6153-7F09-777D-368E7A0B6436}"/>
              </a:ext>
            </a:extLst>
          </p:cNvPr>
          <p:cNvPicPr>
            <a:picLocks noGrp="1" noChangeAspect="1"/>
          </p:cNvPicPr>
          <p:nvPr>
            <p:ph sz="half" idx="2"/>
          </p:nvPr>
        </p:nvPicPr>
        <p:blipFill>
          <a:blip r:embed="rId2"/>
          <a:stretch>
            <a:fillRect/>
          </a:stretch>
        </p:blipFill>
        <p:spPr>
          <a:xfrm>
            <a:off x="6231015" y="1440000"/>
            <a:ext cx="5688000" cy="1985334"/>
          </a:xfrm>
          <a:solidFill>
            <a:schemeClr val="tx1">
              <a:lumMod val="65000"/>
              <a:lumOff val="35000"/>
            </a:schemeClr>
          </a:solidFill>
          <a:ln>
            <a:solidFill>
              <a:schemeClr val="accent1"/>
            </a:solidFill>
          </a:ln>
        </p:spPr>
      </p:pic>
      <p:pic>
        <p:nvPicPr>
          <p:cNvPr id="28" name="内容占位符 27">
            <a:extLst>
              <a:ext uri="{FF2B5EF4-FFF2-40B4-BE49-F238E27FC236}">
                <a16:creationId xmlns:a16="http://schemas.microsoft.com/office/drawing/2014/main" id="{AC9F0F07-C574-2A0E-24B6-866F94A2FB5B}"/>
              </a:ext>
            </a:extLst>
          </p:cNvPr>
          <p:cNvPicPr>
            <a:picLocks noGrp="1" noChangeAspect="1"/>
          </p:cNvPicPr>
          <p:nvPr>
            <p:ph sz="half" idx="11"/>
          </p:nvPr>
        </p:nvPicPr>
        <p:blipFill>
          <a:blip r:embed="rId3"/>
          <a:stretch>
            <a:fillRect/>
          </a:stretch>
        </p:blipFill>
        <p:spPr>
          <a:xfrm>
            <a:off x="380365" y="1440000"/>
            <a:ext cx="5616000" cy="1944000"/>
          </a:xfrm>
          <a:solidFill>
            <a:schemeClr val="tx1">
              <a:lumMod val="65000"/>
              <a:lumOff val="35000"/>
            </a:schemeClr>
          </a:solidFill>
          <a:ln>
            <a:solidFill>
              <a:schemeClr val="accent1"/>
            </a:solidFill>
          </a:ln>
        </p:spPr>
      </p:pic>
      <p:pic>
        <p:nvPicPr>
          <p:cNvPr id="31" name="内容占位符 30">
            <a:extLst>
              <a:ext uri="{FF2B5EF4-FFF2-40B4-BE49-F238E27FC236}">
                <a16:creationId xmlns:a16="http://schemas.microsoft.com/office/drawing/2014/main" id="{E5066E1C-A8F4-5136-33C2-9C7F1762D5F2}"/>
              </a:ext>
            </a:extLst>
          </p:cNvPr>
          <p:cNvPicPr>
            <a:picLocks noGrp="1" noChangeAspect="1"/>
          </p:cNvPicPr>
          <p:nvPr>
            <p:ph sz="half" idx="1"/>
          </p:nvPr>
        </p:nvPicPr>
        <p:blipFill>
          <a:blip r:embed="rId4"/>
          <a:stretch>
            <a:fillRect/>
          </a:stretch>
        </p:blipFill>
        <p:spPr>
          <a:xfrm>
            <a:off x="380365" y="3962246"/>
            <a:ext cx="5688000" cy="1979861"/>
          </a:xfrm>
          <a:solidFill>
            <a:schemeClr val="tx1">
              <a:lumMod val="65000"/>
              <a:lumOff val="35000"/>
            </a:schemeClr>
          </a:solidFill>
          <a:ln>
            <a:solidFill>
              <a:schemeClr val="accent1"/>
            </a:solidFill>
          </a:ln>
        </p:spPr>
      </p:pic>
      <p:sp>
        <p:nvSpPr>
          <p:cNvPr id="2" name="灯片编号占位符 3">
            <a:extLst>
              <a:ext uri="{FF2B5EF4-FFF2-40B4-BE49-F238E27FC236}">
                <a16:creationId xmlns:a16="http://schemas.microsoft.com/office/drawing/2014/main" id="{6750BD56-C28B-9A09-8BBC-B934C321A3CA}"/>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8</a:t>
            </a:fld>
            <a:endParaRPr lang="en-US" altLang="zh-CN"/>
          </a:p>
        </p:txBody>
      </p:sp>
      <p:sp>
        <p:nvSpPr>
          <p:cNvPr id="3" name="文本框 2">
            <a:extLst>
              <a:ext uri="{FF2B5EF4-FFF2-40B4-BE49-F238E27FC236}">
                <a16:creationId xmlns:a16="http://schemas.microsoft.com/office/drawing/2014/main" id="{F2BA5564-F802-601B-F89A-4D9E9452FD2D}"/>
              </a:ext>
            </a:extLst>
          </p:cNvPr>
          <p:cNvSpPr txBox="1"/>
          <p:nvPr/>
        </p:nvSpPr>
        <p:spPr>
          <a:xfrm>
            <a:off x="5420925" y="1223755"/>
            <a:ext cx="466794" cy="707886"/>
          </a:xfrm>
          <a:prstGeom prst="rect">
            <a:avLst/>
          </a:prstGeom>
          <a:noFill/>
        </p:spPr>
        <p:txBody>
          <a:bodyPr wrap="none" rtlCol="0">
            <a:spAutoFit/>
          </a:bodyPr>
          <a:lstStyle/>
          <a:p>
            <a:r>
              <a:rPr lang="zh-CN" altLang="en-US" sz="4000" b="1" dirty="0">
                <a:solidFill>
                  <a:srgbClr val="FF0000"/>
                </a:solidFill>
                <a:sym typeface="Symbol" panose="05050102010706020507" pitchFamily="18" charset="2"/>
              </a:rPr>
              <a:t></a:t>
            </a:r>
            <a:endParaRPr lang="zh-CN" altLang="en-US" b="1" dirty="0">
              <a:solidFill>
                <a:srgbClr val="FF0000"/>
              </a:solidFill>
            </a:endParaRPr>
          </a:p>
        </p:txBody>
      </p:sp>
      <p:sp>
        <p:nvSpPr>
          <p:cNvPr id="4" name="文本框 3">
            <a:extLst>
              <a:ext uri="{FF2B5EF4-FFF2-40B4-BE49-F238E27FC236}">
                <a16:creationId xmlns:a16="http://schemas.microsoft.com/office/drawing/2014/main" id="{A59D98F1-221C-9018-29FC-42721A59F6C4}"/>
              </a:ext>
            </a:extLst>
          </p:cNvPr>
          <p:cNvSpPr txBox="1"/>
          <p:nvPr/>
        </p:nvSpPr>
        <p:spPr>
          <a:xfrm>
            <a:off x="11315160" y="1223755"/>
            <a:ext cx="466794" cy="707886"/>
          </a:xfrm>
          <a:prstGeom prst="rect">
            <a:avLst/>
          </a:prstGeom>
          <a:noFill/>
        </p:spPr>
        <p:txBody>
          <a:bodyPr wrap="none" rtlCol="0">
            <a:spAutoFit/>
          </a:bodyPr>
          <a:lstStyle/>
          <a:p>
            <a:r>
              <a:rPr lang="zh-CN" altLang="en-US" sz="4000" b="1" dirty="0">
                <a:solidFill>
                  <a:srgbClr val="FF0000"/>
                </a:solidFill>
                <a:sym typeface="Symbol" panose="05050102010706020507" pitchFamily="18" charset="2"/>
              </a:rPr>
              <a:t></a:t>
            </a:r>
            <a:endParaRPr lang="zh-CN" altLang="en-US" b="1" dirty="0">
              <a:solidFill>
                <a:srgbClr val="FF0000"/>
              </a:solidFill>
            </a:endParaRPr>
          </a:p>
        </p:txBody>
      </p:sp>
      <p:sp>
        <p:nvSpPr>
          <p:cNvPr id="6" name="文本框 5">
            <a:extLst>
              <a:ext uri="{FF2B5EF4-FFF2-40B4-BE49-F238E27FC236}">
                <a16:creationId xmlns:a16="http://schemas.microsoft.com/office/drawing/2014/main" id="{9090D26B-C740-B592-7263-D2A3470CDD1F}"/>
              </a:ext>
            </a:extLst>
          </p:cNvPr>
          <p:cNvSpPr txBox="1"/>
          <p:nvPr/>
        </p:nvSpPr>
        <p:spPr>
          <a:xfrm>
            <a:off x="5420925" y="3666219"/>
            <a:ext cx="466794" cy="707886"/>
          </a:xfrm>
          <a:prstGeom prst="rect">
            <a:avLst/>
          </a:prstGeom>
          <a:noFill/>
        </p:spPr>
        <p:txBody>
          <a:bodyPr wrap="none" rtlCol="0">
            <a:spAutoFit/>
          </a:bodyPr>
          <a:lstStyle/>
          <a:p>
            <a:r>
              <a:rPr lang="zh-CN" altLang="en-US" sz="4000" b="1" dirty="0">
                <a:solidFill>
                  <a:srgbClr val="FF0000"/>
                </a:solidFill>
                <a:sym typeface="Symbol" panose="05050102010706020507" pitchFamily="18" charset="2"/>
              </a:rPr>
              <a:t></a:t>
            </a:r>
            <a:endParaRPr lang="zh-CN" altLang="en-US" b="1" dirty="0">
              <a:solidFill>
                <a:srgbClr val="FF0000"/>
              </a:solidFill>
            </a:endParaRPr>
          </a:p>
        </p:txBody>
      </p:sp>
      <p:sp>
        <p:nvSpPr>
          <p:cNvPr id="7" name="矩形: 圆角 6">
            <a:extLst>
              <a:ext uri="{FF2B5EF4-FFF2-40B4-BE49-F238E27FC236}">
                <a16:creationId xmlns:a16="http://schemas.microsoft.com/office/drawing/2014/main" id="{104DC63E-0297-E207-EC1A-F30307E88F1D}"/>
              </a:ext>
            </a:extLst>
          </p:cNvPr>
          <p:cNvSpPr/>
          <p:nvPr/>
        </p:nvSpPr>
        <p:spPr bwMode="auto">
          <a:xfrm>
            <a:off x="1460485" y="4518185"/>
            <a:ext cx="2565285" cy="576000"/>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10" name="矩形: 圆角 9">
            <a:extLst>
              <a:ext uri="{FF2B5EF4-FFF2-40B4-BE49-F238E27FC236}">
                <a16:creationId xmlns:a16="http://schemas.microsoft.com/office/drawing/2014/main" id="{F844693D-D563-EA57-C28F-C0BF6D10FFD2}"/>
              </a:ext>
            </a:extLst>
          </p:cNvPr>
          <p:cNvSpPr/>
          <p:nvPr/>
        </p:nvSpPr>
        <p:spPr bwMode="auto">
          <a:xfrm>
            <a:off x="3511639" y="5103250"/>
            <a:ext cx="2565285" cy="576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68359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wipe(left)">
                                      <p:cBhvr>
                                        <p:cTn id="49" dur="500"/>
                                        <p:tgtEl>
                                          <p:spTgt spid="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xEl>
                                              <p:pRg st="1" end="1"/>
                                            </p:txEl>
                                          </p:spTgt>
                                        </p:tgtEl>
                                        <p:attrNameLst>
                                          <p:attrName>style.visibility</p:attrName>
                                        </p:attrNameLst>
                                      </p:cBhvr>
                                      <p:to>
                                        <p:strVal val="visible"/>
                                      </p:to>
                                    </p:set>
                                    <p:animEffect transition="in" filter="wipe(left)">
                                      <p:cBhvr>
                                        <p:cTn id="54" dur="500"/>
                                        <p:tgtEl>
                                          <p:spTgt spid="9">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p:bldP spid="4" grpId="0"/>
      <p:bldP spid="6" grpId="0"/>
      <p:bldP spid="7"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66516-D181-4327-9994-E17904635820}"/>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7CD0871D-B51D-469B-A3D5-E023D331A10A}"/>
              </a:ext>
            </a:extLst>
          </p:cNvPr>
          <p:cNvSpPr>
            <a:spLocks noGrp="1"/>
          </p:cNvSpPr>
          <p:nvPr>
            <p:ph idx="1"/>
          </p:nvPr>
        </p:nvSpPr>
        <p:spPr/>
        <p:txBody>
          <a:bodyPr>
            <a:normAutofit/>
          </a:bodyPr>
          <a:lstStyle/>
          <a:p>
            <a:r>
              <a:rPr lang="zh-CN" altLang="en-US" dirty="0"/>
              <a:t>慢速路径：排队，</a:t>
            </a:r>
            <a:r>
              <a:rPr lang="en-US" altLang="zh-CN" dirty="0"/>
              <a:t>FIFO</a:t>
            </a:r>
          </a:p>
          <a:p>
            <a:pPr lvl="1"/>
            <a:r>
              <a:rPr lang="zh-CN" altLang="en-US" dirty="0"/>
              <a:t>为保证获取锁的公平性，在</a:t>
            </a:r>
            <a:r>
              <a:rPr lang="en-US" altLang="zh-CN" dirty="0" err="1"/>
              <a:t>Qspinlock</a:t>
            </a:r>
            <a:r>
              <a:rPr lang="zh-CN" altLang="en-US" dirty="0"/>
              <a:t>中采用</a:t>
            </a:r>
            <a:r>
              <a:rPr lang="en-US" altLang="zh-CN" dirty="0"/>
              <a:t>MCS</a:t>
            </a:r>
            <a:r>
              <a:rPr lang="zh-CN" altLang="en-US" dirty="0"/>
              <a:t>（以发明者的名字命名）队列来管理多个试图获取锁的线程。</a:t>
            </a:r>
            <a:endParaRPr lang="en-US" altLang="zh-CN" dirty="0"/>
          </a:p>
          <a:p>
            <a:pPr lvl="1"/>
            <a:r>
              <a:rPr lang="en-US" altLang="zh-CN" dirty="0"/>
              <a:t>MCS</a:t>
            </a:r>
            <a:r>
              <a:rPr lang="zh-CN" altLang="en-US" dirty="0"/>
              <a:t>节点的数据结构：</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dirty="0"/>
              <a:t>Next</a:t>
            </a:r>
            <a:r>
              <a:rPr lang="zh-CN" altLang="en-US" dirty="0"/>
              <a:t>：指向后继节点</a:t>
            </a:r>
            <a:endParaRPr lang="en-US" altLang="zh-CN" dirty="0"/>
          </a:p>
          <a:p>
            <a:pPr lvl="2"/>
            <a:r>
              <a:rPr lang="en-US" altLang="zh-CN" dirty="0"/>
              <a:t>Locked</a:t>
            </a:r>
            <a:r>
              <a:rPr lang="zh-CN" altLang="en-US" dirty="0"/>
              <a:t>：用于判断当前节点是否是队首</a:t>
            </a:r>
            <a:endParaRPr lang="en-US" altLang="zh-CN" dirty="0"/>
          </a:p>
          <a:p>
            <a:pPr lvl="2"/>
            <a:r>
              <a:rPr lang="en-US" altLang="zh-CN" dirty="0"/>
              <a:t>Count</a:t>
            </a:r>
            <a:r>
              <a:rPr lang="zh-CN" altLang="en-US" dirty="0"/>
              <a:t>：记录当前</a:t>
            </a:r>
            <a:r>
              <a:rPr lang="en-US" altLang="zh-CN" dirty="0"/>
              <a:t>CPU</a:t>
            </a:r>
            <a:r>
              <a:rPr lang="zh-CN" altLang="en-US" dirty="0"/>
              <a:t>获取锁的个数，一个</a:t>
            </a:r>
            <a:r>
              <a:rPr lang="en-US" altLang="zh-CN" dirty="0"/>
              <a:t>CPU</a:t>
            </a:r>
            <a:r>
              <a:rPr lang="zh-CN" altLang="en-US" dirty="0"/>
              <a:t>至多可同时获取</a:t>
            </a:r>
            <a:r>
              <a:rPr lang="en-US" altLang="zh-CN" dirty="0"/>
              <a:t>4</a:t>
            </a:r>
            <a:r>
              <a:rPr lang="zh-CN" altLang="en-US" dirty="0"/>
              <a:t>个锁，（嵌套锁）。</a:t>
            </a:r>
            <a:endParaRPr lang="en-US" altLang="zh-CN" dirty="0"/>
          </a:p>
        </p:txBody>
      </p:sp>
      <p:sp>
        <p:nvSpPr>
          <p:cNvPr id="4" name="灯片编号占位符 3">
            <a:extLst>
              <a:ext uri="{FF2B5EF4-FFF2-40B4-BE49-F238E27FC236}">
                <a16:creationId xmlns:a16="http://schemas.microsoft.com/office/drawing/2014/main" id="{4C1208BD-5AD8-4A2C-89CD-73DDECB43A56}"/>
              </a:ext>
            </a:extLst>
          </p:cNvPr>
          <p:cNvSpPr>
            <a:spLocks noGrp="1"/>
          </p:cNvSpPr>
          <p:nvPr>
            <p:ph type="sldNum" sz="quarter" idx="10"/>
          </p:nvPr>
        </p:nvSpPr>
        <p:spPr/>
        <p:txBody>
          <a:bodyPr/>
          <a:lstStyle/>
          <a:p>
            <a:fld id="{E66D2CC7-F4CF-4117-A897-807AC786776F}" type="slidenum">
              <a:rPr lang="en-US" altLang="zh-CN" smtClean="0"/>
              <a:pPr/>
              <a:t>80</a:t>
            </a:fld>
            <a:endParaRPr lang="en-US" altLang="zh-CN"/>
          </a:p>
        </p:txBody>
      </p:sp>
      <p:sp>
        <p:nvSpPr>
          <p:cNvPr id="5" name="矩形 4">
            <a:extLst>
              <a:ext uri="{FF2B5EF4-FFF2-40B4-BE49-F238E27FC236}">
                <a16:creationId xmlns:a16="http://schemas.microsoft.com/office/drawing/2014/main" id="{D38DB801-4595-4177-8623-6A848ED0FDC2}"/>
              </a:ext>
            </a:extLst>
          </p:cNvPr>
          <p:cNvSpPr/>
          <p:nvPr/>
        </p:nvSpPr>
        <p:spPr bwMode="auto">
          <a:xfrm>
            <a:off x="4610835" y="2609821"/>
            <a:ext cx="5286120" cy="206154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000" b="1" dirty="0">
                <a:ea typeface="楷体" panose="02010609060101010101" pitchFamily="49" charset="-122"/>
                <a:cs typeface="Times New Roman" panose="02020603050405020304" pitchFamily="18" charset="0"/>
              </a:rPr>
              <a:t>//</a:t>
            </a:r>
            <a:r>
              <a:rPr lang="zh-CN" altLang="en-US" sz="2000" b="1" dirty="0">
                <a:ea typeface="楷体" panose="02010609060101010101" pitchFamily="49" charset="-122"/>
                <a:cs typeface="Times New Roman" panose="02020603050405020304" pitchFamily="18" charset="0"/>
              </a:rPr>
              <a:t>源文件：</a:t>
            </a:r>
            <a:r>
              <a:rPr lang="en-US" altLang="zh-CN" sz="2000" b="1" dirty="0">
                <a:ea typeface="楷体" panose="02010609060101010101" pitchFamily="49" charset="-122"/>
                <a:cs typeface="Times New Roman" panose="02020603050405020304" pitchFamily="18" charset="0"/>
              </a:rPr>
              <a:t>kernel/locking/</a:t>
            </a:r>
            <a:r>
              <a:rPr lang="en-US" altLang="zh-CN" sz="2000" b="1" dirty="0" err="1">
                <a:ea typeface="楷体" panose="02010609060101010101" pitchFamily="49" charset="-122"/>
                <a:cs typeface="Times New Roman" panose="02020603050405020304" pitchFamily="18" charset="0"/>
              </a:rPr>
              <a:t>mcs_spinlock.h</a:t>
            </a:r>
            <a:endParaRPr lang="en-US" altLang="zh-CN" sz="2000" b="1" dirty="0">
              <a:ea typeface="楷体" panose="02010609060101010101" pitchFamily="49" charset="-122"/>
              <a:cs typeface="Times New Roman" panose="02020603050405020304" pitchFamily="18" charset="0"/>
            </a:endParaRPr>
          </a:p>
          <a:p>
            <a:r>
              <a:rPr lang="en-US" altLang="zh-CN" sz="2000" b="1" dirty="0">
                <a:ea typeface="楷体" panose="02010609060101010101" pitchFamily="49" charset="-122"/>
                <a:cs typeface="Times New Roman" panose="02020603050405020304" pitchFamily="18" charset="0"/>
              </a:rPr>
              <a:t>Struct </a:t>
            </a:r>
            <a:r>
              <a:rPr lang="en-US" altLang="zh-CN" sz="2000" b="1" dirty="0" err="1">
                <a:ea typeface="楷体" panose="02010609060101010101" pitchFamily="49" charset="-122"/>
                <a:cs typeface="Times New Roman" panose="02020603050405020304" pitchFamily="18" charset="0"/>
              </a:rPr>
              <a:t>mcs_spinlock</a:t>
            </a:r>
            <a:r>
              <a:rPr lang="en-US" altLang="zh-CN" sz="2000" b="1" dirty="0">
                <a:ea typeface="楷体" panose="02010609060101010101" pitchFamily="49" charset="-122"/>
                <a:cs typeface="Times New Roman" panose="02020603050405020304" pitchFamily="18" charset="0"/>
              </a:rPr>
              <a:t> {</a:t>
            </a:r>
          </a:p>
          <a:p>
            <a:r>
              <a:rPr lang="en-US" altLang="zh-CN" sz="2000" b="1" dirty="0">
                <a:ea typeface="楷体" panose="02010609060101010101" pitchFamily="49" charset="-122"/>
                <a:cs typeface="Times New Roman" panose="02020603050405020304" pitchFamily="18" charset="0"/>
              </a:rPr>
              <a:t>    struct </a:t>
            </a:r>
            <a:r>
              <a:rPr lang="en-US" altLang="zh-CN" sz="2000" b="1" dirty="0" err="1">
                <a:ea typeface="楷体" panose="02010609060101010101" pitchFamily="49" charset="-122"/>
                <a:cs typeface="Times New Roman" panose="02020603050405020304" pitchFamily="18" charset="0"/>
              </a:rPr>
              <a:t>mcs_spinlock</a:t>
            </a:r>
            <a:r>
              <a:rPr lang="en-US" altLang="zh-CN" sz="2000" b="1" dirty="0">
                <a:ea typeface="楷体" panose="02010609060101010101" pitchFamily="49" charset="-122"/>
                <a:cs typeface="Times New Roman" panose="02020603050405020304" pitchFamily="18" charset="0"/>
              </a:rPr>
              <a:t>  * next;</a:t>
            </a:r>
          </a:p>
          <a:p>
            <a:r>
              <a:rPr lang="en-US" altLang="zh-CN" sz="2000" b="1" dirty="0">
                <a:ea typeface="楷体" panose="02010609060101010101" pitchFamily="49" charset="-122"/>
                <a:cs typeface="Times New Roman" panose="02020603050405020304" pitchFamily="18" charset="0"/>
              </a:rPr>
              <a:t>    int locked;</a:t>
            </a:r>
          </a:p>
          <a:p>
            <a:r>
              <a:rPr lang="en-US" altLang="zh-CN" sz="2000" b="1" dirty="0">
                <a:ea typeface="楷体" panose="02010609060101010101" pitchFamily="49" charset="-122"/>
                <a:cs typeface="Times New Roman" panose="02020603050405020304" pitchFamily="18" charset="0"/>
              </a:rPr>
              <a:t>    int count;</a:t>
            </a:r>
          </a:p>
          <a:p>
            <a:r>
              <a:rPr lang="en-US" altLang="zh-CN" sz="2000" b="1" dirty="0">
                <a:ea typeface="楷体" panose="02010609060101010101" pitchFamily="49" charset="-122"/>
                <a:cs typeface="Times New Roman" panose="02020603050405020304" pitchFamily="18" charset="0"/>
              </a:rPr>
              <a:t>}</a:t>
            </a:r>
            <a:endParaRPr lang="zh-CN" altLang="en-US" sz="2000" b="1"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7809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wipe(left)">
                                      <p:cBhvr>
                                        <p:cTn id="24" dur="500"/>
                                        <p:tgtEl>
                                          <p:spTgt spid="3">
                                            <p:txEl>
                                              <p:pRg st="9" end="9"/>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wipe(left)">
                                      <p:cBhvr>
                                        <p:cTn id="27" dur="500"/>
                                        <p:tgtEl>
                                          <p:spTgt spid="3">
                                            <p:txEl>
                                              <p:pRg st="10" end="1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wipe(left)">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4F038-22AE-460D-850C-EBB2D61C739E}"/>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669201E5-EA09-4102-B24B-B25BB335F14A}"/>
              </a:ext>
            </a:extLst>
          </p:cNvPr>
          <p:cNvSpPr>
            <a:spLocks noGrp="1"/>
          </p:cNvSpPr>
          <p:nvPr>
            <p:ph idx="1"/>
          </p:nvPr>
        </p:nvSpPr>
        <p:spPr/>
        <p:txBody>
          <a:bodyPr>
            <a:normAutofit/>
          </a:bodyPr>
          <a:lstStyle/>
          <a:p>
            <a:pPr>
              <a:lnSpc>
                <a:spcPct val="110000"/>
              </a:lnSpc>
            </a:pPr>
            <a:r>
              <a:rPr lang="zh-CN" altLang="en-US" dirty="0"/>
              <a:t>慢速路径：排队，</a:t>
            </a:r>
            <a:r>
              <a:rPr lang="en-US" altLang="zh-CN" dirty="0"/>
              <a:t>FIFO</a:t>
            </a:r>
          </a:p>
          <a:p>
            <a:pPr lvl="1">
              <a:lnSpc>
                <a:spcPct val="110000"/>
              </a:lnSpc>
            </a:pPr>
            <a:r>
              <a:rPr lang="en-US" altLang="zh-CN" dirty="0" err="1"/>
              <a:t>openEuler</a:t>
            </a:r>
            <a:r>
              <a:rPr lang="zh-CN" altLang="en-US" dirty="0"/>
              <a:t>规定一个</a:t>
            </a:r>
            <a:r>
              <a:rPr lang="en-US" altLang="zh-CN" dirty="0"/>
              <a:t>CPU</a:t>
            </a:r>
            <a:r>
              <a:rPr lang="zh-CN" altLang="en-US" dirty="0"/>
              <a:t>在一种类型的中断中至多只能尝试获取一个锁</a:t>
            </a:r>
            <a:endParaRPr lang="en-US" altLang="zh-CN" dirty="0"/>
          </a:p>
          <a:p>
            <a:pPr lvl="2">
              <a:lnSpc>
                <a:spcPct val="110000"/>
              </a:lnSpc>
            </a:pPr>
            <a:r>
              <a:rPr lang="zh-CN" altLang="en-US" dirty="0"/>
              <a:t>除了线程本身可以试图获得一个锁外，还有三个中断事件，即</a:t>
            </a:r>
            <a:r>
              <a:rPr lang="en-US" altLang="zh-CN" dirty="0" err="1"/>
              <a:t>softirq</a:t>
            </a:r>
            <a:r>
              <a:rPr lang="zh-CN" altLang="en-US" dirty="0"/>
              <a:t>、</a:t>
            </a:r>
            <a:r>
              <a:rPr lang="en-US" altLang="zh-CN" dirty="0" err="1"/>
              <a:t>hardirq</a:t>
            </a:r>
            <a:r>
              <a:rPr lang="zh-CN" altLang="en-US" dirty="0"/>
              <a:t>、</a:t>
            </a:r>
            <a:r>
              <a:rPr lang="en-US" altLang="zh-CN" dirty="0"/>
              <a:t>NMI</a:t>
            </a:r>
            <a:r>
              <a:rPr lang="zh-CN" altLang="en-US" dirty="0"/>
              <a:t>也能试图获取锁。</a:t>
            </a:r>
            <a:endParaRPr lang="en-US" altLang="zh-CN" dirty="0"/>
          </a:p>
          <a:p>
            <a:pPr lvl="1">
              <a:lnSpc>
                <a:spcPct val="110000"/>
              </a:lnSpc>
            </a:pPr>
            <a:r>
              <a:rPr lang="zh-CN" altLang="en-US" dirty="0"/>
              <a:t>每个</a:t>
            </a:r>
            <a:r>
              <a:rPr lang="en-US" altLang="zh-CN" dirty="0"/>
              <a:t>CPU</a:t>
            </a:r>
            <a:r>
              <a:rPr lang="zh-CN" altLang="en-US" dirty="0"/>
              <a:t>共定义</a:t>
            </a:r>
            <a:r>
              <a:rPr lang="en-US" altLang="zh-CN" dirty="0"/>
              <a:t>4</a:t>
            </a:r>
            <a:r>
              <a:rPr lang="zh-CN" altLang="en-US" dirty="0"/>
              <a:t>个</a:t>
            </a:r>
            <a:r>
              <a:rPr lang="en-US" altLang="zh-CN" dirty="0"/>
              <a:t>MCS</a:t>
            </a:r>
            <a:r>
              <a:rPr lang="zh-CN" altLang="en-US" dirty="0"/>
              <a:t>节点，保存在</a:t>
            </a:r>
            <a:r>
              <a:rPr lang="en-US" altLang="zh-CN" dirty="0"/>
              <a:t>CPU</a:t>
            </a:r>
            <a:r>
              <a:rPr lang="zh-CN" altLang="en-US" dirty="0"/>
              <a:t>的</a:t>
            </a:r>
            <a:r>
              <a:rPr lang="en-US" altLang="zh-CN" dirty="0" err="1"/>
              <a:t>qnode</a:t>
            </a:r>
            <a:r>
              <a:rPr lang="zh-CN" altLang="en-US" dirty="0"/>
              <a:t>数组中。</a:t>
            </a:r>
          </a:p>
          <a:p>
            <a:pPr lvl="1">
              <a:lnSpc>
                <a:spcPct val="110000"/>
              </a:lnSpc>
            </a:pPr>
            <a:r>
              <a:rPr lang="zh-CN" altLang="en-US" dirty="0"/>
              <a:t>只有争用锁的线程大于两个，才会启用</a:t>
            </a:r>
            <a:r>
              <a:rPr lang="en-US" altLang="zh-CN" dirty="0"/>
              <a:t>MCS</a:t>
            </a:r>
            <a:r>
              <a:rPr lang="zh-CN" altLang="en-US" dirty="0"/>
              <a:t>队列。</a:t>
            </a:r>
            <a:endParaRPr lang="en-US" altLang="zh-CN" dirty="0"/>
          </a:p>
          <a:p>
            <a:pPr lvl="2">
              <a:lnSpc>
                <a:spcPct val="110000"/>
              </a:lnSpc>
            </a:pPr>
            <a:r>
              <a:rPr lang="en-US" altLang="zh-CN" dirty="0"/>
              <a:t>T1</a:t>
            </a:r>
            <a:r>
              <a:rPr lang="zh-CN" altLang="en-US" dirty="0"/>
              <a:t>持有锁，</a:t>
            </a:r>
            <a:r>
              <a:rPr lang="en-US" altLang="zh-CN" dirty="0"/>
              <a:t>T2</a:t>
            </a:r>
            <a:r>
              <a:rPr lang="zh-CN" altLang="en-US" dirty="0"/>
              <a:t>在自旋</a:t>
            </a:r>
            <a:endParaRPr lang="en-US" altLang="zh-CN" dirty="0"/>
          </a:p>
          <a:p>
            <a:pPr lvl="2">
              <a:lnSpc>
                <a:spcPct val="110000"/>
              </a:lnSpc>
            </a:pPr>
            <a:r>
              <a:rPr lang="en-US" altLang="zh-CN" dirty="0"/>
              <a:t>T3</a:t>
            </a:r>
            <a:r>
              <a:rPr lang="zh-CN" altLang="en-US" dirty="0"/>
              <a:t>到来，被推入</a:t>
            </a:r>
            <a:r>
              <a:rPr lang="en-US" altLang="zh-CN" dirty="0"/>
              <a:t>MCS</a:t>
            </a:r>
            <a:r>
              <a:rPr lang="zh-CN" altLang="en-US" dirty="0"/>
              <a:t>队列</a:t>
            </a:r>
            <a:endParaRPr lang="en-US" altLang="zh-CN" dirty="0"/>
          </a:p>
          <a:p>
            <a:pPr lvl="2">
              <a:lnSpc>
                <a:spcPct val="110000"/>
              </a:lnSpc>
            </a:pPr>
            <a:r>
              <a:rPr lang="zh-CN" altLang="en-US" dirty="0"/>
              <a:t>首先，</a:t>
            </a:r>
            <a:r>
              <a:rPr lang="en-US" altLang="zh-CN" dirty="0"/>
              <a:t>T3</a:t>
            </a:r>
            <a:r>
              <a:rPr lang="zh-CN" altLang="en-US" dirty="0"/>
              <a:t>通过</a:t>
            </a:r>
            <a:r>
              <a:rPr lang="en-US" altLang="zh-CN" dirty="0" err="1"/>
              <a:t>qnode</a:t>
            </a:r>
            <a:r>
              <a:rPr lang="en-US" altLang="zh-CN" dirty="0"/>
              <a:t>[0]</a:t>
            </a:r>
            <a:r>
              <a:rPr lang="zh-CN" altLang="en-US" dirty="0"/>
              <a:t>得到当前</a:t>
            </a:r>
            <a:r>
              <a:rPr lang="en-US" altLang="zh-CN" dirty="0"/>
              <a:t>CPU</a:t>
            </a:r>
            <a:r>
              <a:rPr lang="zh-CN" altLang="en-US" dirty="0"/>
              <a:t>被竞争的锁的数目</a:t>
            </a:r>
            <a:r>
              <a:rPr lang="en-US" altLang="zh-CN" dirty="0"/>
              <a:t>count</a:t>
            </a:r>
            <a:r>
              <a:rPr lang="zh-CN" altLang="en-US" dirty="0"/>
              <a:t>，并将</a:t>
            </a:r>
            <a:r>
              <a:rPr lang="en-US" altLang="zh-CN" dirty="0"/>
              <a:t>count</a:t>
            </a:r>
            <a:r>
              <a:rPr lang="zh-CN" altLang="en-US" dirty="0"/>
              <a:t>加</a:t>
            </a:r>
            <a:r>
              <a:rPr lang="en-US" altLang="zh-CN" dirty="0"/>
              <a:t>1</a:t>
            </a:r>
            <a:r>
              <a:rPr lang="zh-CN" altLang="en-US" dirty="0"/>
              <a:t>，表示在</a:t>
            </a:r>
            <a:r>
              <a:rPr lang="en-US" altLang="zh-CN" dirty="0" err="1"/>
              <a:t>qnode</a:t>
            </a:r>
            <a:r>
              <a:rPr lang="en-US" altLang="zh-CN" dirty="0"/>
              <a:t>[]</a:t>
            </a:r>
            <a:r>
              <a:rPr lang="zh-CN" altLang="en-US" dirty="0"/>
              <a:t>数组中即将获取的空闲</a:t>
            </a:r>
            <a:r>
              <a:rPr lang="en-US" altLang="zh-CN" dirty="0"/>
              <a:t>node</a:t>
            </a:r>
            <a:r>
              <a:rPr lang="zh-CN" altLang="en-US" dirty="0"/>
              <a:t>的索引；</a:t>
            </a:r>
            <a:br>
              <a:rPr lang="en-US" altLang="zh-CN" dirty="0"/>
            </a:br>
            <a:r>
              <a:rPr lang="zh-CN" altLang="en-US" dirty="0"/>
              <a:t>其次，</a:t>
            </a:r>
            <a:r>
              <a:rPr lang="en-US" altLang="zh-CN" dirty="0"/>
              <a:t>T3</a:t>
            </a:r>
            <a:r>
              <a:rPr lang="zh-CN" altLang="en-US" dirty="0"/>
              <a:t>将自己的</a:t>
            </a:r>
            <a:r>
              <a:rPr lang="en-US" altLang="zh-CN" dirty="0"/>
              <a:t>CPU</a:t>
            </a:r>
            <a:r>
              <a:rPr lang="zh-CN" altLang="en-US" dirty="0"/>
              <a:t>编号和</a:t>
            </a:r>
            <a:r>
              <a:rPr lang="en-US" altLang="zh-CN" dirty="0"/>
              <a:t>context</a:t>
            </a:r>
            <a:r>
              <a:rPr lang="zh-CN" altLang="en-US" dirty="0"/>
              <a:t>编号编码进变量</a:t>
            </a:r>
            <a:r>
              <a:rPr lang="en-US" altLang="zh-CN" dirty="0"/>
              <a:t>tail</a:t>
            </a:r>
            <a:r>
              <a:rPr lang="zh-CN" altLang="en-US" dirty="0"/>
              <a:t>里。</a:t>
            </a:r>
            <a:br>
              <a:rPr lang="en-US" altLang="zh-CN" dirty="0"/>
            </a:br>
            <a:r>
              <a:rPr lang="zh-CN" altLang="en-US" dirty="0"/>
              <a:t>最后，取出对应的空闲</a:t>
            </a:r>
            <a:r>
              <a:rPr lang="en-US" altLang="zh-CN" dirty="0"/>
              <a:t>MCS</a:t>
            </a:r>
            <a:r>
              <a:rPr lang="zh-CN" altLang="en-US" dirty="0"/>
              <a:t>节点</a:t>
            </a:r>
            <a:r>
              <a:rPr lang="en-US" altLang="zh-CN" dirty="0"/>
              <a:t>node</a:t>
            </a:r>
            <a:r>
              <a:rPr lang="zh-CN" altLang="en-US" dirty="0"/>
              <a:t>，并初始化，将其</a:t>
            </a:r>
            <a:r>
              <a:rPr lang="en-US" altLang="zh-CN" dirty="0"/>
              <a:t>locked</a:t>
            </a:r>
            <a:r>
              <a:rPr lang="zh-CN" altLang="en-US" dirty="0"/>
              <a:t>置</a:t>
            </a:r>
            <a:r>
              <a:rPr lang="en-US" altLang="zh-CN" dirty="0"/>
              <a:t>0</a:t>
            </a:r>
            <a:r>
              <a:rPr lang="zh-CN" altLang="en-US" dirty="0"/>
              <a:t>，</a:t>
            </a:r>
            <a:r>
              <a:rPr lang="en-US" altLang="zh-CN" dirty="0"/>
              <a:t>next</a:t>
            </a:r>
            <a:r>
              <a:rPr lang="zh-CN" altLang="en-US" dirty="0"/>
              <a:t>置</a:t>
            </a:r>
            <a:r>
              <a:rPr lang="en-US" altLang="zh-CN" dirty="0"/>
              <a:t>NULL</a:t>
            </a:r>
            <a:r>
              <a:rPr lang="zh-CN" altLang="en-US" dirty="0"/>
              <a:t>。</a:t>
            </a:r>
          </a:p>
        </p:txBody>
      </p:sp>
      <p:sp>
        <p:nvSpPr>
          <p:cNvPr id="4" name="灯片编号占位符 3">
            <a:extLst>
              <a:ext uri="{FF2B5EF4-FFF2-40B4-BE49-F238E27FC236}">
                <a16:creationId xmlns:a16="http://schemas.microsoft.com/office/drawing/2014/main" id="{90CB09AD-8670-4F63-A10F-56E75FC804AA}"/>
              </a:ext>
            </a:extLst>
          </p:cNvPr>
          <p:cNvSpPr>
            <a:spLocks noGrp="1"/>
          </p:cNvSpPr>
          <p:nvPr>
            <p:ph type="sldNum" sz="quarter" idx="10"/>
          </p:nvPr>
        </p:nvSpPr>
        <p:spPr/>
        <p:txBody>
          <a:bodyPr/>
          <a:lstStyle/>
          <a:p>
            <a:fld id="{E66D2CC7-F4CF-4117-A897-807AC786776F}" type="slidenum">
              <a:rPr lang="en-US" altLang="zh-CN" smtClean="0"/>
              <a:pPr/>
              <a:t>81</a:t>
            </a:fld>
            <a:endParaRPr lang="en-US" altLang="zh-CN"/>
          </a:p>
        </p:txBody>
      </p:sp>
    </p:spTree>
    <p:extLst>
      <p:ext uri="{BB962C8B-B14F-4D97-AF65-F5344CB8AC3E}">
        <p14:creationId xmlns:p14="http://schemas.microsoft.com/office/powerpoint/2010/main" val="108906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4B5DA-D47F-407A-933A-8EEA688AC5C6}"/>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53134859-B984-41E4-87B3-2F2C82C5BFDE}"/>
              </a:ext>
            </a:extLst>
          </p:cNvPr>
          <p:cNvSpPr>
            <a:spLocks noGrp="1"/>
          </p:cNvSpPr>
          <p:nvPr>
            <p:ph idx="1"/>
          </p:nvPr>
        </p:nvSpPr>
        <p:spPr/>
        <p:txBody>
          <a:bodyPr/>
          <a:lstStyle/>
          <a:p>
            <a:r>
              <a:rPr lang="zh-CN" altLang="en-US" dirty="0"/>
              <a:t>慢速路径：排队，</a:t>
            </a:r>
            <a:r>
              <a:rPr lang="en-US" altLang="zh-CN" dirty="0"/>
              <a:t>FIFO</a:t>
            </a:r>
          </a:p>
          <a:p>
            <a:pPr lvl="1"/>
            <a:r>
              <a:rPr lang="zh-CN" altLang="en-US" dirty="0"/>
              <a:t>位于队首的</a:t>
            </a:r>
            <a:r>
              <a:rPr lang="en-US" altLang="zh-CN" dirty="0"/>
              <a:t>T3</a:t>
            </a:r>
            <a:r>
              <a:rPr lang="zh-CN" altLang="en-US" dirty="0"/>
              <a:t>循环读取</a:t>
            </a:r>
            <a:r>
              <a:rPr lang="en-US" altLang="zh-CN" dirty="0"/>
              <a:t>pending</a:t>
            </a:r>
            <a:r>
              <a:rPr lang="zh-CN" altLang="en-US" dirty="0"/>
              <a:t>与</a:t>
            </a:r>
            <a:r>
              <a:rPr lang="en-US" altLang="zh-CN" dirty="0"/>
              <a:t>locked</a:t>
            </a:r>
            <a:r>
              <a:rPr lang="zh-CN" altLang="en-US" dirty="0"/>
              <a:t>的值，检测它们是否都为</a:t>
            </a:r>
            <a:r>
              <a:rPr lang="en-US" altLang="zh-CN" dirty="0"/>
              <a:t>0</a:t>
            </a:r>
            <a:r>
              <a:rPr lang="zh-CN" altLang="en-US" dirty="0"/>
              <a:t>来自旋等待</a:t>
            </a:r>
            <a:r>
              <a:rPr lang="en-US" altLang="zh-CN" dirty="0"/>
              <a:t>T2</a:t>
            </a:r>
            <a:r>
              <a:rPr lang="zh-CN" altLang="en-US" dirty="0"/>
              <a:t>获取锁后，线程</a:t>
            </a:r>
            <a:r>
              <a:rPr lang="en-US" altLang="zh-CN" dirty="0"/>
              <a:t>T2</a:t>
            </a:r>
            <a:r>
              <a:rPr lang="zh-CN" altLang="en-US" dirty="0"/>
              <a:t>释放锁。</a:t>
            </a:r>
            <a:endParaRPr lang="en-US" altLang="zh-CN" dirty="0"/>
          </a:p>
          <a:p>
            <a:pPr lvl="1"/>
            <a:r>
              <a:rPr lang="en-US" altLang="zh-CN" dirty="0"/>
              <a:t>T3</a:t>
            </a:r>
            <a:r>
              <a:rPr lang="zh-CN" altLang="en-US" dirty="0"/>
              <a:t>排队时，</a:t>
            </a:r>
            <a:r>
              <a:rPr lang="en-US" altLang="zh-CN" dirty="0"/>
              <a:t>T4</a:t>
            </a:r>
            <a:r>
              <a:rPr lang="zh-CN" altLang="en-US" dirty="0"/>
              <a:t>到来，</a:t>
            </a:r>
            <a:r>
              <a:rPr lang="en-US" altLang="zh-CN" dirty="0"/>
              <a:t>T4</a:t>
            </a:r>
            <a:r>
              <a:rPr lang="zh-CN" altLang="en-US" dirty="0"/>
              <a:t>被推入</a:t>
            </a:r>
            <a:r>
              <a:rPr lang="en-US" altLang="zh-CN" dirty="0"/>
              <a:t>MCS</a:t>
            </a:r>
            <a:r>
              <a:rPr lang="zh-CN" altLang="en-US" dirty="0"/>
              <a:t>队列，排在队尾。</a:t>
            </a:r>
            <a:endParaRPr lang="en-US" altLang="zh-CN" dirty="0"/>
          </a:p>
          <a:p>
            <a:pPr lvl="2"/>
            <a:r>
              <a:rPr lang="zh-CN" altLang="en-US" dirty="0"/>
              <a:t>为减少性能消耗，操作系统让当前</a:t>
            </a:r>
            <a:r>
              <a:rPr lang="en-US" altLang="zh-CN" dirty="0"/>
              <a:t>CPU</a:t>
            </a:r>
            <a:r>
              <a:rPr lang="zh-CN" altLang="en-US" dirty="0"/>
              <a:t>进入休眠状态。</a:t>
            </a:r>
          </a:p>
        </p:txBody>
      </p:sp>
      <p:sp>
        <p:nvSpPr>
          <p:cNvPr id="4" name="灯片编号占位符 3">
            <a:extLst>
              <a:ext uri="{FF2B5EF4-FFF2-40B4-BE49-F238E27FC236}">
                <a16:creationId xmlns:a16="http://schemas.microsoft.com/office/drawing/2014/main" id="{58DD8C0A-25DA-4842-8674-188BDA7545CD}"/>
              </a:ext>
            </a:extLst>
          </p:cNvPr>
          <p:cNvSpPr>
            <a:spLocks noGrp="1"/>
          </p:cNvSpPr>
          <p:nvPr>
            <p:ph type="sldNum" sz="quarter" idx="10"/>
          </p:nvPr>
        </p:nvSpPr>
        <p:spPr/>
        <p:txBody>
          <a:bodyPr/>
          <a:lstStyle/>
          <a:p>
            <a:fld id="{E66D2CC7-F4CF-4117-A897-807AC786776F}" type="slidenum">
              <a:rPr lang="en-US" altLang="zh-CN" smtClean="0"/>
              <a:pPr/>
              <a:t>82</a:t>
            </a:fld>
            <a:endParaRPr lang="en-US" altLang="zh-CN"/>
          </a:p>
        </p:txBody>
      </p:sp>
      <p:pic>
        <p:nvPicPr>
          <p:cNvPr id="5" name="图片 4">
            <a:extLst>
              <a:ext uri="{FF2B5EF4-FFF2-40B4-BE49-F238E27FC236}">
                <a16:creationId xmlns:a16="http://schemas.microsoft.com/office/drawing/2014/main" id="{FCE53025-6D92-45BB-A4DB-21412274CC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385" y="3428999"/>
            <a:ext cx="4320000" cy="2935222"/>
          </a:xfrm>
          <a:prstGeom prst="rect">
            <a:avLst/>
          </a:prstGeom>
        </p:spPr>
      </p:pic>
      <p:pic>
        <p:nvPicPr>
          <p:cNvPr id="7" name="图片 6">
            <a:extLst>
              <a:ext uri="{FF2B5EF4-FFF2-40B4-BE49-F238E27FC236}">
                <a16:creationId xmlns:a16="http://schemas.microsoft.com/office/drawing/2014/main" id="{629E5E43-B298-45BC-96AA-90118C4905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0647" y="3428999"/>
            <a:ext cx="4320000" cy="3151169"/>
          </a:xfrm>
          <a:prstGeom prst="rect">
            <a:avLst/>
          </a:prstGeom>
        </p:spPr>
      </p:pic>
    </p:spTree>
    <p:extLst>
      <p:ext uri="{BB962C8B-B14F-4D97-AF65-F5344CB8AC3E}">
        <p14:creationId xmlns:p14="http://schemas.microsoft.com/office/powerpoint/2010/main" val="3972592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CF34C-528A-4BDD-B1C9-4D594C228194}"/>
              </a:ext>
            </a:extLst>
          </p:cNvPr>
          <p:cNvSpPr>
            <a:spLocks noGrp="1"/>
          </p:cNvSpPr>
          <p:nvPr>
            <p:ph type="title"/>
          </p:nvPr>
        </p:nvSpPr>
        <p:spPr/>
        <p:txBody>
          <a:bodyPr/>
          <a:lstStyle/>
          <a:p>
            <a:r>
              <a:rPr lang="zh-CN" altLang="en-US" dirty="0"/>
              <a:t>自旋锁：</a:t>
            </a:r>
            <a:r>
              <a:rPr lang="en-US" altLang="zh-CN" dirty="0"/>
              <a:t>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41E53158-4618-490D-83D9-DD9E0F10ECF0}"/>
              </a:ext>
            </a:extLst>
          </p:cNvPr>
          <p:cNvSpPr>
            <a:spLocks noGrp="1"/>
          </p:cNvSpPr>
          <p:nvPr>
            <p:ph idx="1"/>
          </p:nvPr>
        </p:nvSpPr>
        <p:spPr/>
        <p:txBody>
          <a:bodyPr/>
          <a:lstStyle/>
          <a:p>
            <a:r>
              <a:rPr lang="en-US" altLang="zh-CN" dirty="0"/>
              <a:t>ARMv8</a:t>
            </a:r>
            <a:r>
              <a:rPr lang="zh-CN" altLang="en-US" dirty="0"/>
              <a:t>中，使</a:t>
            </a:r>
            <a:r>
              <a:rPr lang="en-US" altLang="zh-CN" dirty="0"/>
              <a:t>CPU</a:t>
            </a:r>
            <a:r>
              <a:rPr lang="zh-CN" altLang="en-US" dirty="0"/>
              <a:t>进入休眠状态的命令</a:t>
            </a:r>
            <a:r>
              <a:rPr lang="en-US" altLang="zh-CN" dirty="0" err="1"/>
              <a:t>wfe</a:t>
            </a:r>
            <a:endParaRPr lang="en-US" altLang="zh-CN" dirty="0"/>
          </a:p>
          <a:p>
            <a:pPr lvl="1"/>
            <a:r>
              <a:rPr lang="zh-CN" altLang="en-US" dirty="0"/>
              <a:t>函数</a:t>
            </a:r>
            <a:r>
              <a:rPr lang="en-US" altLang="zh-CN" dirty="0" err="1"/>
              <a:t>wfe</a:t>
            </a:r>
            <a:r>
              <a:rPr lang="en-US" altLang="zh-CN" dirty="0"/>
              <a:t>()</a:t>
            </a:r>
            <a:r>
              <a:rPr lang="zh-CN" altLang="en-US" dirty="0"/>
              <a:t>中封装了指令</a:t>
            </a:r>
            <a:r>
              <a:rPr lang="en-US" altLang="zh-CN" dirty="0" err="1"/>
              <a:t>wfe</a:t>
            </a:r>
            <a:r>
              <a:rPr lang="en-US" altLang="zh-CN" dirty="0"/>
              <a:t>(wait for event)</a:t>
            </a:r>
          </a:p>
          <a:p>
            <a:pPr lvl="1"/>
            <a:r>
              <a:rPr lang="zh-CN" altLang="en-US" dirty="0"/>
              <a:t>只有当锁被</a:t>
            </a:r>
            <a:r>
              <a:rPr lang="en-US" altLang="zh-CN" dirty="0"/>
              <a:t>T3</a:t>
            </a:r>
            <a:r>
              <a:rPr lang="zh-CN" altLang="en-US" dirty="0"/>
              <a:t>释放时，使用</a:t>
            </a:r>
            <a:r>
              <a:rPr lang="en-US" altLang="zh-CN" dirty="0" err="1"/>
              <a:t>sev</a:t>
            </a:r>
            <a:r>
              <a:rPr lang="en-US" altLang="zh-CN" dirty="0"/>
              <a:t>(send event)</a:t>
            </a:r>
            <a:r>
              <a:rPr lang="zh-CN" altLang="en-US" dirty="0"/>
              <a:t>，该</a:t>
            </a:r>
            <a:r>
              <a:rPr lang="en-US" altLang="zh-CN" dirty="0"/>
              <a:t>CPU</a:t>
            </a:r>
            <a:r>
              <a:rPr lang="zh-CN" altLang="en-US" dirty="0"/>
              <a:t>才会被唤醒，并再次尝试获取锁。</a:t>
            </a:r>
            <a:endParaRPr lang="en-US" altLang="zh-CN" dirty="0"/>
          </a:p>
          <a:p>
            <a:r>
              <a:rPr lang="zh-CN" altLang="en-US" dirty="0"/>
              <a:t>在</a:t>
            </a:r>
            <a:r>
              <a:rPr lang="en-US" altLang="zh-CN" dirty="0"/>
              <a:t>MCS</a:t>
            </a:r>
            <a:r>
              <a:rPr lang="zh-CN" altLang="en-US" dirty="0"/>
              <a:t>队列中，当位于队首的线程可以获取锁时，有以下两种情况：</a:t>
            </a:r>
            <a:endParaRPr lang="en-US" altLang="zh-CN" dirty="0"/>
          </a:p>
          <a:p>
            <a:pPr lvl="1"/>
            <a:r>
              <a:rPr lang="zh-CN" altLang="en-US" dirty="0"/>
              <a:t>如果该线程是</a:t>
            </a:r>
            <a:r>
              <a:rPr lang="en-US" altLang="zh-CN" dirty="0"/>
              <a:t>MCS</a:t>
            </a:r>
            <a:r>
              <a:rPr lang="zh-CN" altLang="en-US" dirty="0"/>
              <a:t>队列中唯一的排队者，可直接获取锁并清楚</a:t>
            </a:r>
            <a:r>
              <a:rPr lang="en-US" altLang="zh-CN" dirty="0"/>
              <a:t>tail</a:t>
            </a:r>
            <a:r>
              <a:rPr lang="zh-CN" altLang="en-US" dirty="0"/>
              <a:t>，并释放</a:t>
            </a:r>
            <a:r>
              <a:rPr lang="en-US" altLang="zh-CN" dirty="0"/>
              <a:t>MCS</a:t>
            </a:r>
            <a:r>
              <a:rPr lang="zh-CN" altLang="en-US" dirty="0"/>
              <a:t>节点。</a:t>
            </a:r>
            <a:endParaRPr lang="en-US" altLang="zh-CN" dirty="0"/>
          </a:p>
          <a:p>
            <a:pPr lvl="1"/>
            <a:r>
              <a:rPr lang="zh-CN" altLang="en-US" dirty="0"/>
              <a:t>如果在</a:t>
            </a:r>
            <a:r>
              <a:rPr lang="en-US" altLang="zh-CN" dirty="0"/>
              <a:t>MCS</a:t>
            </a:r>
            <a:r>
              <a:rPr lang="zh-CN" altLang="en-US" dirty="0"/>
              <a:t>队列中还存在其他排队者，队首节点优先获取锁，在调用函数</a:t>
            </a:r>
            <a:r>
              <a:rPr lang="en-US" altLang="zh-CN" dirty="0" err="1"/>
              <a:t>smp_cond_load_relaxed</a:t>
            </a:r>
            <a:r>
              <a:rPr lang="en-US" altLang="zh-CN" dirty="0"/>
              <a:t>()</a:t>
            </a:r>
            <a:r>
              <a:rPr lang="zh-CN" altLang="en-US" dirty="0"/>
              <a:t>将后继节点</a:t>
            </a:r>
            <a:r>
              <a:rPr lang="en-US" altLang="zh-CN" dirty="0"/>
              <a:t>next-&gt;locked</a:t>
            </a:r>
            <a:r>
              <a:rPr lang="zh-CN" altLang="en-US" dirty="0"/>
              <a:t>置</a:t>
            </a:r>
            <a:r>
              <a:rPr lang="en-US" altLang="zh-CN" dirty="0"/>
              <a:t>1</a:t>
            </a:r>
            <a:r>
              <a:rPr lang="zh-CN" altLang="en-US" dirty="0"/>
              <a:t>，并将后继节点对应的</a:t>
            </a:r>
            <a:r>
              <a:rPr lang="en-US" altLang="zh-CN" dirty="0"/>
              <a:t>CPU</a:t>
            </a:r>
            <a:r>
              <a:rPr lang="zh-CN" altLang="en-US" dirty="0"/>
              <a:t>唤醒。</a:t>
            </a:r>
            <a:br>
              <a:rPr lang="en-US" altLang="zh-CN" dirty="0"/>
            </a:br>
            <a:r>
              <a:rPr lang="zh-CN" altLang="en-US" dirty="0"/>
              <a:t>后继节点成为队首节点，并自旋等待</a:t>
            </a:r>
            <a:r>
              <a:rPr lang="en-US" altLang="zh-CN" dirty="0" err="1"/>
              <a:t>qspinlock</a:t>
            </a:r>
            <a:r>
              <a:rPr lang="zh-CN" altLang="en-US" dirty="0"/>
              <a:t>锁的释放。</a:t>
            </a:r>
            <a:endParaRPr lang="en-US" altLang="zh-CN" dirty="0"/>
          </a:p>
          <a:p>
            <a:r>
              <a:rPr lang="en-US" altLang="zh-CN" dirty="0" err="1"/>
              <a:t>Qspinlock</a:t>
            </a:r>
            <a:r>
              <a:rPr lang="zh-CN" altLang="en-US" dirty="0"/>
              <a:t>的解锁比较简单，只需将</a:t>
            </a:r>
            <a:r>
              <a:rPr lang="en-US" altLang="zh-CN" dirty="0"/>
              <a:t>locked</a:t>
            </a:r>
            <a:r>
              <a:rPr lang="zh-CN" altLang="en-US" dirty="0"/>
              <a:t>置</a:t>
            </a:r>
            <a:r>
              <a:rPr lang="en-US" altLang="zh-CN" dirty="0"/>
              <a:t>0</a:t>
            </a:r>
            <a:r>
              <a:rPr lang="zh-CN" altLang="en-US" dirty="0"/>
              <a:t>即可。</a:t>
            </a:r>
          </a:p>
        </p:txBody>
      </p:sp>
      <p:sp>
        <p:nvSpPr>
          <p:cNvPr id="4" name="灯片编号占位符 3">
            <a:extLst>
              <a:ext uri="{FF2B5EF4-FFF2-40B4-BE49-F238E27FC236}">
                <a16:creationId xmlns:a16="http://schemas.microsoft.com/office/drawing/2014/main" id="{0B76A95F-DBB2-4262-9FB8-0FEC627FCBD9}"/>
              </a:ext>
            </a:extLst>
          </p:cNvPr>
          <p:cNvSpPr>
            <a:spLocks noGrp="1"/>
          </p:cNvSpPr>
          <p:nvPr>
            <p:ph type="sldNum" sz="quarter" idx="10"/>
          </p:nvPr>
        </p:nvSpPr>
        <p:spPr/>
        <p:txBody>
          <a:bodyPr/>
          <a:lstStyle/>
          <a:p>
            <a:fld id="{E66D2CC7-F4CF-4117-A897-807AC786776F}" type="slidenum">
              <a:rPr lang="en-US" altLang="zh-CN" smtClean="0"/>
              <a:pPr/>
              <a:t>83</a:t>
            </a:fld>
            <a:endParaRPr lang="en-US" altLang="zh-CN"/>
          </a:p>
        </p:txBody>
      </p:sp>
    </p:spTree>
    <p:extLst>
      <p:ext uri="{BB962C8B-B14F-4D97-AF65-F5344CB8AC3E}">
        <p14:creationId xmlns:p14="http://schemas.microsoft.com/office/powerpoint/2010/main" val="235236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23926-D7F0-4E42-AA72-B83CB5D67E79}"/>
              </a:ext>
            </a:extLst>
          </p:cNvPr>
          <p:cNvSpPr>
            <a:spLocks noGrp="1"/>
          </p:cNvSpPr>
          <p:nvPr>
            <p:ph type="title"/>
          </p:nvPr>
        </p:nvSpPr>
        <p:spPr/>
        <p:txBody>
          <a:bodyPr/>
          <a:lstStyle/>
          <a:p>
            <a:r>
              <a:rPr lang="en-US" altLang="zh-CN" dirty="0"/>
              <a:t>NUMA-Aware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A06FDB38-2D71-459C-8A88-57B65AF04888}"/>
              </a:ext>
            </a:extLst>
          </p:cNvPr>
          <p:cNvSpPr>
            <a:spLocks noGrp="1"/>
          </p:cNvSpPr>
          <p:nvPr>
            <p:ph idx="1"/>
          </p:nvPr>
        </p:nvSpPr>
        <p:spPr/>
        <p:txBody>
          <a:bodyPr/>
          <a:lstStyle/>
          <a:p>
            <a:r>
              <a:rPr lang="en-US" altLang="zh-CN" dirty="0"/>
              <a:t>NUMA</a:t>
            </a:r>
            <a:r>
              <a:rPr lang="zh-CN" altLang="en-US" dirty="0"/>
              <a:t>感知队列自旋锁</a:t>
            </a:r>
            <a:endParaRPr lang="en-US" altLang="zh-CN" dirty="0"/>
          </a:p>
          <a:p>
            <a:r>
              <a:rPr lang="zh-CN" altLang="en-US" dirty="0"/>
              <a:t>在</a:t>
            </a:r>
            <a:r>
              <a:rPr lang="en-US" altLang="zh-CN" dirty="0"/>
              <a:t>NUMA</a:t>
            </a:r>
            <a:r>
              <a:rPr lang="zh-CN" altLang="en-US" dirty="0"/>
              <a:t>中，</a:t>
            </a:r>
            <a:r>
              <a:rPr lang="en-US" altLang="zh-CN" dirty="0" err="1"/>
              <a:t>openEuler</a:t>
            </a:r>
            <a:r>
              <a:rPr lang="zh-CN" altLang="en-US" dirty="0"/>
              <a:t>采用</a:t>
            </a:r>
            <a:r>
              <a:rPr lang="en-US" altLang="zh-CN" dirty="0"/>
              <a:t>CNA</a:t>
            </a:r>
            <a:r>
              <a:rPr lang="zh-CN" altLang="en-US" dirty="0"/>
              <a:t>队列代替</a:t>
            </a:r>
            <a:r>
              <a:rPr lang="en-US" altLang="zh-CN" dirty="0"/>
              <a:t>MCS</a:t>
            </a:r>
            <a:r>
              <a:rPr lang="zh-CN" altLang="en-US" dirty="0"/>
              <a:t>队列</a:t>
            </a:r>
            <a:endParaRPr lang="en-US" altLang="zh-CN" dirty="0"/>
          </a:p>
          <a:p>
            <a:pPr lvl="1"/>
            <a:r>
              <a:rPr lang="en-US" altLang="zh-CN" dirty="0"/>
              <a:t>CNA</a:t>
            </a:r>
            <a:r>
              <a:rPr lang="zh-CN" altLang="en-US" dirty="0"/>
              <a:t>，</a:t>
            </a:r>
            <a:r>
              <a:rPr lang="en-US" altLang="zh-CN" dirty="0"/>
              <a:t>Compact NUMA-Aware lock</a:t>
            </a:r>
            <a:r>
              <a:rPr lang="zh-CN" altLang="en-US" dirty="0"/>
              <a:t>，紧凑</a:t>
            </a:r>
            <a:r>
              <a:rPr lang="en-US" altLang="zh-CN" dirty="0"/>
              <a:t>NUMA</a:t>
            </a:r>
            <a:r>
              <a:rPr lang="zh-CN" altLang="en-US" dirty="0"/>
              <a:t>感知锁</a:t>
            </a:r>
            <a:endParaRPr lang="en-US" altLang="zh-CN" dirty="0"/>
          </a:p>
          <a:p>
            <a:pPr lvl="1"/>
            <a:r>
              <a:rPr lang="en-US" altLang="zh-CN" dirty="0"/>
              <a:t>CNA</a:t>
            </a:r>
            <a:r>
              <a:rPr lang="zh-CN" altLang="en-US" dirty="0"/>
              <a:t>将等待获取锁的线程组织为两个队列</a:t>
            </a:r>
            <a:endParaRPr lang="en-US" altLang="zh-CN" dirty="0"/>
          </a:p>
          <a:p>
            <a:pPr lvl="2"/>
            <a:r>
              <a:rPr lang="zh-CN" altLang="en-US" dirty="0"/>
              <a:t>主队列，其中的线程与主队队首线程运行在相同的</a:t>
            </a:r>
            <a:r>
              <a:rPr lang="en-US" altLang="zh-CN" dirty="0"/>
              <a:t>NUMA</a:t>
            </a:r>
            <a:r>
              <a:rPr lang="zh-CN" altLang="en-US" dirty="0"/>
              <a:t>节点上</a:t>
            </a:r>
            <a:endParaRPr lang="en-US" altLang="zh-CN" dirty="0"/>
          </a:p>
          <a:p>
            <a:pPr lvl="2"/>
            <a:r>
              <a:rPr lang="zh-CN" altLang="en-US" dirty="0"/>
              <a:t>辅助队列，其中的线程与主队队首线程运行在不同的</a:t>
            </a:r>
            <a:r>
              <a:rPr lang="en-US" altLang="zh-CN" dirty="0"/>
              <a:t>NUMA</a:t>
            </a:r>
            <a:r>
              <a:rPr lang="zh-CN" altLang="en-US" dirty="0"/>
              <a:t>节点上</a:t>
            </a:r>
            <a:endParaRPr lang="en-US" altLang="zh-CN" dirty="0"/>
          </a:p>
          <a:p>
            <a:pPr lvl="1"/>
            <a:r>
              <a:rPr lang="zh-CN" altLang="en-US" dirty="0"/>
              <a:t>当一个线程试图获取</a:t>
            </a:r>
            <a:r>
              <a:rPr lang="en-US" altLang="zh-CN" dirty="0"/>
              <a:t>CNA</a:t>
            </a:r>
            <a:r>
              <a:rPr lang="zh-CN" altLang="en-US" dirty="0"/>
              <a:t>锁时，它将先被加入主队列；</a:t>
            </a:r>
            <a:endParaRPr lang="en-US" altLang="zh-CN" dirty="0"/>
          </a:p>
          <a:p>
            <a:pPr lvl="1"/>
            <a:r>
              <a:rPr lang="zh-CN" altLang="en-US" dirty="0"/>
              <a:t>当锁被释放时，与队首不处于同一个</a:t>
            </a:r>
            <a:r>
              <a:rPr lang="en-US" altLang="zh-CN" dirty="0"/>
              <a:t>NUMA</a:t>
            </a:r>
            <a:r>
              <a:rPr lang="zh-CN" altLang="en-US" dirty="0"/>
              <a:t>节点的线程可能被移动到辅助队列。</a:t>
            </a:r>
          </a:p>
        </p:txBody>
      </p:sp>
      <p:sp>
        <p:nvSpPr>
          <p:cNvPr id="4" name="灯片编号占位符 3">
            <a:extLst>
              <a:ext uri="{FF2B5EF4-FFF2-40B4-BE49-F238E27FC236}">
                <a16:creationId xmlns:a16="http://schemas.microsoft.com/office/drawing/2014/main" id="{4AC70156-0573-4B60-AF44-D6A8EFE328C9}"/>
              </a:ext>
            </a:extLst>
          </p:cNvPr>
          <p:cNvSpPr>
            <a:spLocks noGrp="1"/>
          </p:cNvSpPr>
          <p:nvPr>
            <p:ph type="sldNum" sz="quarter" idx="10"/>
          </p:nvPr>
        </p:nvSpPr>
        <p:spPr/>
        <p:txBody>
          <a:bodyPr/>
          <a:lstStyle/>
          <a:p>
            <a:fld id="{E66D2CC7-F4CF-4117-A897-807AC786776F}" type="slidenum">
              <a:rPr lang="en-US" altLang="zh-CN" smtClean="0"/>
              <a:pPr/>
              <a:t>84</a:t>
            </a:fld>
            <a:endParaRPr lang="en-US" altLang="zh-CN"/>
          </a:p>
        </p:txBody>
      </p:sp>
    </p:spTree>
    <p:extLst>
      <p:ext uri="{BB962C8B-B14F-4D97-AF65-F5344CB8AC3E}">
        <p14:creationId xmlns:p14="http://schemas.microsoft.com/office/powerpoint/2010/main" val="5273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3431E-9750-4770-BDC3-153406C5D5B9}"/>
              </a:ext>
            </a:extLst>
          </p:cNvPr>
          <p:cNvSpPr>
            <a:spLocks noGrp="1"/>
          </p:cNvSpPr>
          <p:nvPr>
            <p:ph type="title"/>
          </p:nvPr>
        </p:nvSpPr>
        <p:spPr/>
        <p:txBody>
          <a:bodyPr/>
          <a:lstStyle/>
          <a:p>
            <a:r>
              <a:rPr lang="en-US" altLang="zh-CN" dirty="0"/>
              <a:t>NUMA-Aware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A8419C95-1C0C-423C-AA4E-3818C507A83B}"/>
              </a:ext>
            </a:extLst>
          </p:cNvPr>
          <p:cNvSpPr>
            <a:spLocks noGrp="1"/>
          </p:cNvSpPr>
          <p:nvPr>
            <p:ph idx="1"/>
          </p:nvPr>
        </p:nvSpPr>
        <p:spPr/>
        <p:txBody>
          <a:bodyPr/>
          <a:lstStyle/>
          <a:p>
            <a:r>
              <a:rPr lang="zh-CN" altLang="en-US" dirty="0"/>
              <a:t>主要数据结构</a:t>
            </a:r>
            <a:endParaRPr lang="en-US" altLang="zh-CN" dirty="0"/>
          </a:p>
          <a:p>
            <a:pPr lvl="2"/>
            <a:endParaRPr lang="en-US" altLang="zh-CN" dirty="0"/>
          </a:p>
          <a:p>
            <a:pPr lvl="2"/>
            <a:endParaRPr lang="en-US" altLang="zh-CN" dirty="0"/>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err="1"/>
              <a:t>mcs</a:t>
            </a:r>
            <a:r>
              <a:rPr lang="en-US" altLang="zh-CN" dirty="0"/>
              <a:t>, </a:t>
            </a:r>
            <a:r>
              <a:rPr lang="zh-CN" altLang="en-US" dirty="0"/>
              <a:t>其中记录锁的状态</a:t>
            </a:r>
            <a:r>
              <a:rPr lang="en-US" altLang="zh-CN" dirty="0"/>
              <a:t>locked</a:t>
            </a:r>
            <a:r>
              <a:rPr lang="zh-CN" altLang="en-US" dirty="0"/>
              <a:t>和指向下一个</a:t>
            </a:r>
            <a:r>
              <a:rPr lang="en-US" altLang="zh-CN" dirty="0"/>
              <a:t>MCS</a:t>
            </a:r>
            <a:r>
              <a:rPr lang="zh-CN" altLang="en-US" dirty="0"/>
              <a:t>节点的指针</a:t>
            </a:r>
            <a:r>
              <a:rPr lang="en-US" altLang="zh-CN" dirty="0"/>
              <a:t>next</a:t>
            </a:r>
          </a:p>
          <a:p>
            <a:pPr lvl="1"/>
            <a:r>
              <a:rPr lang="en-US" altLang="zh-CN" dirty="0" err="1"/>
              <a:t>encoded_tail</a:t>
            </a:r>
            <a:r>
              <a:rPr lang="en-US" altLang="zh-CN" dirty="0"/>
              <a:t>, </a:t>
            </a:r>
            <a:r>
              <a:rPr lang="zh-CN" altLang="en-US" dirty="0"/>
              <a:t>由节点的</a:t>
            </a:r>
            <a:r>
              <a:rPr lang="en-US" altLang="zh-CN" dirty="0"/>
              <a:t>CPU</a:t>
            </a:r>
            <a:r>
              <a:rPr lang="zh-CN" altLang="en-US" dirty="0"/>
              <a:t>编号与</a:t>
            </a:r>
            <a:r>
              <a:rPr lang="en-US" altLang="zh-CN" dirty="0"/>
              <a:t>context</a:t>
            </a:r>
            <a:r>
              <a:rPr lang="zh-CN" altLang="en-US" dirty="0"/>
              <a:t>编号编码而成，</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D250450-E321-46E4-875B-1141DA2CDDDC}"/>
              </a:ext>
            </a:extLst>
          </p:cNvPr>
          <p:cNvSpPr>
            <a:spLocks noGrp="1"/>
          </p:cNvSpPr>
          <p:nvPr>
            <p:ph type="sldNum" sz="quarter" idx="10"/>
          </p:nvPr>
        </p:nvSpPr>
        <p:spPr/>
        <p:txBody>
          <a:bodyPr/>
          <a:lstStyle/>
          <a:p>
            <a:fld id="{E66D2CC7-F4CF-4117-A897-807AC786776F}" type="slidenum">
              <a:rPr lang="en-US" altLang="zh-CN" smtClean="0"/>
              <a:pPr/>
              <a:t>85</a:t>
            </a:fld>
            <a:endParaRPr lang="en-US" altLang="zh-CN"/>
          </a:p>
        </p:txBody>
      </p:sp>
      <p:pic>
        <p:nvPicPr>
          <p:cNvPr id="7" name="图片 6">
            <a:extLst>
              <a:ext uri="{FF2B5EF4-FFF2-40B4-BE49-F238E27FC236}">
                <a16:creationId xmlns:a16="http://schemas.microsoft.com/office/drawing/2014/main" id="{0C2186F5-1620-48A9-5FC8-8A23658FEF1D}"/>
              </a:ext>
            </a:extLst>
          </p:cNvPr>
          <p:cNvPicPr>
            <a:picLocks noChangeAspect="1"/>
          </p:cNvPicPr>
          <p:nvPr/>
        </p:nvPicPr>
        <p:blipFill>
          <a:blip r:embed="rId2"/>
          <a:stretch>
            <a:fillRect/>
          </a:stretch>
        </p:blipFill>
        <p:spPr>
          <a:xfrm>
            <a:off x="875420" y="1718810"/>
            <a:ext cx="8505945" cy="2853125"/>
          </a:xfrm>
          <a:prstGeom prst="rect">
            <a:avLst/>
          </a:prstGeom>
        </p:spPr>
      </p:pic>
    </p:spTree>
    <p:extLst>
      <p:ext uri="{BB962C8B-B14F-4D97-AF65-F5344CB8AC3E}">
        <p14:creationId xmlns:p14="http://schemas.microsoft.com/office/powerpoint/2010/main" val="3384040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3431E-9750-4770-BDC3-153406C5D5B9}"/>
              </a:ext>
            </a:extLst>
          </p:cNvPr>
          <p:cNvSpPr>
            <a:spLocks noGrp="1"/>
          </p:cNvSpPr>
          <p:nvPr>
            <p:ph type="title"/>
          </p:nvPr>
        </p:nvSpPr>
        <p:spPr/>
        <p:txBody>
          <a:bodyPr/>
          <a:lstStyle/>
          <a:p>
            <a:r>
              <a:rPr lang="en-US" altLang="zh-CN" dirty="0"/>
              <a:t>NUMA-Aware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A8419C95-1C0C-423C-AA4E-3818C507A83B}"/>
              </a:ext>
            </a:extLst>
          </p:cNvPr>
          <p:cNvSpPr>
            <a:spLocks noGrp="1"/>
          </p:cNvSpPr>
          <p:nvPr>
            <p:ph idx="1"/>
          </p:nvPr>
        </p:nvSpPr>
        <p:spPr/>
        <p:txBody>
          <a:bodyPr/>
          <a:lstStyle/>
          <a:p>
            <a:r>
              <a:rPr lang="en-US" altLang="zh-CN" dirty="0"/>
              <a:t>CNA</a:t>
            </a:r>
            <a:r>
              <a:rPr lang="zh-CN" altLang="en-US" dirty="0"/>
              <a:t>排队示意</a:t>
            </a:r>
            <a:endParaRPr lang="en-US" altLang="zh-CN" dirty="0"/>
          </a:p>
          <a:p>
            <a:pPr lvl="1"/>
            <a:r>
              <a:rPr lang="en-US" altLang="zh-CN" dirty="0"/>
              <a:t>CNA</a:t>
            </a:r>
            <a:r>
              <a:rPr lang="zh-CN" altLang="en-US" dirty="0"/>
              <a:t>的主要成员：</a:t>
            </a:r>
            <a:endParaRPr lang="en-US" altLang="zh-CN" dirty="0"/>
          </a:p>
          <a:p>
            <a:pPr lvl="1"/>
            <a:r>
              <a:rPr lang="zh-CN" altLang="en-US" dirty="0"/>
              <a:t>主队列初始状态：</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dirty="0"/>
              <a:t>T1</a:t>
            </a:r>
            <a:r>
              <a:rPr lang="zh-CN" altLang="en-US" dirty="0"/>
              <a:t>位于</a:t>
            </a:r>
            <a:r>
              <a:rPr lang="en-US" altLang="zh-CN" dirty="0"/>
              <a:t>NUMA0</a:t>
            </a:r>
            <a:r>
              <a:rPr lang="zh-CN" altLang="en-US" dirty="0"/>
              <a:t>上。在队首，自旋等待获取锁</a:t>
            </a:r>
            <a:endParaRPr lang="en-US" altLang="zh-CN" dirty="0"/>
          </a:p>
          <a:p>
            <a:pPr lvl="1"/>
            <a:r>
              <a:rPr lang="zh-CN" altLang="en-US" dirty="0"/>
              <a:t>当</a:t>
            </a:r>
            <a:r>
              <a:rPr lang="en-US" altLang="zh-CN" dirty="0"/>
              <a:t>T1</a:t>
            </a:r>
            <a:r>
              <a:rPr lang="zh-CN" altLang="en-US" dirty="0"/>
              <a:t>成功获取锁，则遍历主队列以寻找队首继承者</a:t>
            </a:r>
            <a:endParaRPr lang="en-US" altLang="zh-CN" dirty="0"/>
          </a:p>
          <a:p>
            <a:pPr lvl="2"/>
            <a:r>
              <a:rPr lang="zh-CN" altLang="en-US" dirty="0"/>
              <a:t>队首继承者，即下一个持有者（</a:t>
            </a:r>
            <a:r>
              <a:rPr lang="en-US" altLang="zh-CN" dirty="0" err="1"/>
              <a:t>next_holder</a:t>
            </a:r>
            <a:r>
              <a:rPr lang="zh-CN" altLang="en-US" dirty="0"/>
              <a:t>）</a:t>
            </a:r>
            <a:endParaRPr lang="en-US" altLang="zh-CN" dirty="0"/>
          </a:p>
          <a:p>
            <a:pPr lvl="2"/>
            <a:r>
              <a:rPr lang="zh-CN" altLang="en-US" dirty="0"/>
              <a:t>由于</a:t>
            </a:r>
            <a:r>
              <a:rPr lang="en-US" altLang="zh-CN" dirty="0"/>
              <a:t>T4</a:t>
            </a:r>
            <a:r>
              <a:rPr lang="zh-CN" altLang="en-US" dirty="0"/>
              <a:t>也在</a:t>
            </a:r>
            <a:r>
              <a:rPr lang="en-US" altLang="zh-CN" dirty="0"/>
              <a:t>NUMA0</a:t>
            </a:r>
            <a:r>
              <a:rPr lang="zh-CN" altLang="en-US" dirty="0"/>
              <a:t>上，</a:t>
            </a:r>
            <a:r>
              <a:rPr lang="en-US" altLang="zh-CN" dirty="0"/>
              <a:t>T4</a:t>
            </a:r>
            <a:r>
              <a:rPr lang="zh-CN" altLang="en-US" dirty="0"/>
              <a:t>成为队首的继承者</a:t>
            </a:r>
            <a:endParaRPr lang="en-US" altLang="zh-CN" dirty="0"/>
          </a:p>
          <a:p>
            <a:pPr lvl="2"/>
            <a:r>
              <a:rPr lang="en-US" altLang="zh-CN" dirty="0"/>
              <a:t>T1</a:t>
            </a:r>
            <a:r>
              <a:rPr lang="zh-CN" altLang="en-US" dirty="0"/>
              <a:t>将</a:t>
            </a:r>
            <a:r>
              <a:rPr lang="en-US" altLang="zh-CN" dirty="0"/>
              <a:t>T4</a:t>
            </a:r>
            <a:r>
              <a:rPr lang="zh-CN" altLang="en-US" dirty="0"/>
              <a:t>的锁状态</a:t>
            </a:r>
            <a:r>
              <a:rPr lang="en-US" altLang="zh-CN" dirty="0"/>
              <a:t>locked</a:t>
            </a:r>
            <a:r>
              <a:rPr lang="zh-CN" altLang="en-US" dirty="0"/>
              <a:t>置</a:t>
            </a:r>
            <a:r>
              <a:rPr lang="en-US" altLang="zh-CN" dirty="0"/>
              <a:t>1</a:t>
            </a:r>
            <a:r>
              <a:rPr lang="zh-CN" altLang="en-US" dirty="0"/>
              <a:t>，使其成为了主队队首</a:t>
            </a:r>
            <a:endParaRPr lang="en-US" altLang="zh-CN" dirty="0"/>
          </a:p>
          <a:p>
            <a:pPr lvl="2"/>
            <a:r>
              <a:rPr lang="en-US" altLang="zh-CN" dirty="0"/>
              <a:t>T2</a:t>
            </a:r>
            <a:r>
              <a:rPr lang="zh-CN" altLang="en-US" dirty="0"/>
              <a:t>和</a:t>
            </a:r>
            <a:r>
              <a:rPr lang="en-US" altLang="zh-CN" dirty="0"/>
              <a:t>T3</a:t>
            </a:r>
            <a:r>
              <a:rPr lang="zh-CN" altLang="en-US" dirty="0"/>
              <a:t>将被加入到辅助队列</a:t>
            </a:r>
            <a:endParaRPr lang="en-US" altLang="zh-CN" dirty="0"/>
          </a:p>
          <a:p>
            <a:pPr lvl="1"/>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D250450-E321-46E4-875B-1141DA2CDDDC}"/>
              </a:ext>
            </a:extLst>
          </p:cNvPr>
          <p:cNvSpPr>
            <a:spLocks noGrp="1"/>
          </p:cNvSpPr>
          <p:nvPr>
            <p:ph type="sldNum" sz="quarter" idx="10"/>
          </p:nvPr>
        </p:nvSpPr>
        <p:spPr/>
        <p:txBody>
          <a:bodyPr/>
          <a:lstStyle/>
          <a:p>
            <a:fld id="{E66D2CC7-F4CF-4117-A897-807AC786776F}" type="slidenum">
              <a:rPr lang="en-US" altLang="zh-CN" smtClean="0"/>
              <a:pPr/>
              <a:t>86</a:t>
            </a:fld>
            <a:endParaRPr lang="en-US" altLang="zh-CN"/>
          </a:p>
        </p:txBody>
      </p:sp>
      <p:pic>
        <p:nvPicPr>
          <p:cNvPr id="6" name="图片 5">
            <a:extLst>
              <a:ext uri="{FF2B5EF4-FFF2-40B4-BE49-F238E27FC236}">
                <a16:creationId xmlns:a16="http://schemas.microsoft.com/office/drawing/2014/main" id="{49B3BC03-75BF-41F1-905D-82FC35A8E0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0785" y="1495928"/>
            <a:ext cx="4415056" cy="540000"/>
          </a:xfrm>
          <a:prstGeom prst="rect">
            <a:avLst/>
          </a:prstGeom>
        </p:spPr>
      </p:pic>
      <p:pic>
        <p:nvPicPr>
          <p:cNvPr id="9" name="图片 8">
            <a:extLst>
              <a:ext uri="{FF2B5EF4-FFF2-40B4-BE49-F238E27FC236}">
                <a16:creationId xmlns:a16="http://schemas.microsoft.com/office/drawing/2014/main" id="{88A9A354-6B80-4040-8901-89E1B4A0969F}"/>
              </a:ext>
            </a:extLst>
          </p:cNvPr>
          <p:cNvPicPr>
            <a:picLocks noChangeAspect="1"/>
          </p:cNvPicPr>
          <p:nvPr/>
        </p:nvPicPr>
        <p:blipFill>
          <a:blip r:embed="rId3"/>
          <a:stretch>
            <a:fillRect/>
          </a:stretch>
        </p:blipFill>
        <p:spPr>
          <a:xfrm>
            <a:off x="1235460" y="2574321"/>
            <a:ext cx="9465278" cy="1484749"/>
          </a:xfrm>
          <a:prstGeom prst="rect">
            <a:avLst/>
          </a:prstGeom>
        </p:spPr>
      </p:pic>
    </p:spTree>
    <p:extLst>
      <p:ext uri="{BB962C8B-B14F-4D97-AF65-F5344CB8AC3E}">
        <p14:creationId xmlns:p14="http://schemas.microsoft.com/office/powerpoint/2010/main" val="232697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left)">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left)">
                                      <p:cBhvr>
                                        <p:cTn id="30" dur="500"/>
                                        <p:tgtEl>
                                          <p:spTgt spid="3">
                                            <p:txEl>
                                              <p:pRg st="9" end="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wipe(left)">
                                      <p:cBhvr>
                                        <p:cTn id="36" dur="500"/>
                                        <p:tgtEl>
                                          <p:spTgt spid="3">
                                            <p:txEl>
                                              <p:pRg st="11" end="11"/>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wipe(left)">
                                      <p:cBhvr>
                                        <p:cTn id="39" dur="500"/>
                                        <p:tgtEl>
                                          <p:spTgt spid="3">
                                            <p:txEl>
                                              <p:pRg st="12" end="12"/>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left)">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3431E-9750-4770-BDC3-153406C5D5B9}"/>
              </a:ext>
            </a:extLst>
          </p:cNvPr>
          <p:cNvSpPr>
            <a:spLocks noGrp="1"/>
          </p:cNvSpPr>
          <p:nvPr>
            <p:ph type="title"/>
          </p:nvPr>
        </p:nvSpPr>
        <p:spPr/>
        <p:txBody>
          <a:bodyPr/>
          <a:lstStyle/>
          <a:p>
            <a:r>
              <a:rPr lang="en-US" altLang="zh-CN" dirty="0"/>
              <a:t>NUMA-Aware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A8419C95-1C0C-423C-AA4E-3818C507A83B}"/>
              </a:ext>
            </a:extLst>
          </p:cNvPr>
          <p:cNvSpPr>
            <a:spLocks noGrp="1"/>
          </p:cNvSpPr>
          <p:nvPr>
            <p:ph idx="1"/>
          </p:nvPr>
        </p:nvSpPr>
        <p:spPr/>
        <p:txBody>
          <a:bodyPr/>
          <a:lstStyle/>
          <a:p>
            <a:r>
              <a:rPr lang="en-US" altLang="zh-CN" dirty="0"/>
              <a:t>T4</a:t>
            </a:r>
            <a:r>
              <a:rPr lang="zh-CN" altLang="en-US" dirty="0"/>
              <a:t>成为主队列队首，</a:t>
            </a:r>
            <a:r>
              <a:rPr lang="en-US" altLang="zh-CN" dirty="0"/>
              <a:t>T2</a:t>
            </a:r>
            <a:r>
              <a:rPr lang="zh-CN" altLang="en-US" dirty="0"/>
              <a:t>成为辅助队列队首</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当</a:t>
            </a:r>
            <a:r>
              <a:rPr lang="en-US" altLang="zh-CN" dirty="0"/>
              <a:t>T4</a:t>
            </a:r>
            <a:r>
              <a:rPr lang="zh-CN" altLang="en-US" dirty="0"/>
              <a:t>成功获取锁时，其遍历主队列寻找继承者</a:t>
            </a:r>
            <a:endParaRPr lang="en-US" altLang="zh-CN" dirty="0"/>
          </a:p>
          <a:p>
            <a:pPr lvl="1"/>
            <a:r>
              <a:rPr lang="zh-CN" altLang="en-US" dirty="0"/>
              <a:t>没找到，辅助队列的节点被并入主队列，</a:t>
            </a:r>
            <a:r>
              <a:rPr lang="en-US" altLang="zh-CN" dirty="0"/>
              <a:t>T2</a:t>
            </a:r>
            <a:r>
              <a:rPr lang="zh-CN" altLang="en-US" dirty="0"/>
              <a:t>为队首</a:t>
            </a:r>
          </a:p>
        </p:txBody>
      </p:sp>
      <p:sp>
        <p:nvSpPr>
          <p:cNvPr id="4" name="灯片编号占位符 3">
            <a:extLst>
              <a:ext uri="{FF2B5EF4-FFF2-40B4-BE49-F238E27FC236}">
                <a16:creationId xmlns:a16="http://schemas.microsoft.com/office/drawing/2014/main" id="{2D250450-E321-46E4-875B-1141DA2CDDDC}"/>
              </a:ext>
            </a:extLst>
          </p:cNvPr>
          <p:cNvSpPr>
            <a:spLocks noGrp="1"/>
          </p:cNvSpPr>
          <p:nvPr>
            <p:ph type="sldNum" sz="quarter" idx="10"/>
          </p:nvPr>
        </p:nvSpPr>
        <p:spPr/>
        <p:txBody>
          <a:bodyPr/>
          <a:lstStyle/>
          <a:p>
            <a:fld id="{E66D2CC7-F4CF-4117-A897-807AC786776F}" type="slidenum">
              <a:rPr lang="en-US" altLang="zh-CN" smtClean="0"/>
              <a:pPr/>
              <a:t>87</a:t>
            </a:fld>
            <a:endParaRPr lang="en-US" altLang="zh-CN"/>
          </a:p>
        </p:txBody>
      </p:sp>
      <p:pic>
        <p:nvPicPr>
          <p:cNvPr id="8" name="图片 7">
            <a:extLst>
              <a:ext uri="{FF2B5EF4-FFF2-40B4-BE49-F238E27FC236}">
                <a16:creationId xmlns:a16="http://schemas.microsoft.com/office/drawing/2014/main" id="{3597608A-5666-4A8E-9384-4A038EE67D54}"/>
              </a:ext>
            </a:extLst>
          </p:cNvPr>
          <p:cNvPicPr>
            <a:picLocks noChangeAspect="1"/>
          </p:cNvPicPr>
          <p:nvPr/>
        </p:nvPicPr>
        <p:blipFill>
          <a:blip r:embed="rId2"/>
          <a:stretch>
            <a:fillRect/>
          </a:stretch>
        </p:blipFill>
        <p:spPr>
          <a:xfrm>
            <a:off x="1821485" y="1628801"/>
            <a:ext cx="8640000" cy="1753589"/>
          </a:xfrm>
          <a:prstGeom prst="rect">
            <a:avLst/>
          </a:prstGeom>
        </p:spPr>
      </p:pic>
      <p:pic>
        <p:nvPicPr>
          <p:cNvPr id="10" name="图片 9">
            <a:extLst>
              <a:ext uri="{FF2B5EF4-FFF2-40B4-BE49-F238E27FC236}">
                <a16:creationId xmlns:a16="http://schemas.microsoft.com/office/drawing/2014/main" id="{0E5F79A8-28CC-4533-B000-E46E72F42178}"/>
              </a:ext>
            </a:extLst>
          </p:cNvPr>
          <p:cNvPicPr>
            <a:picLocks noChangeAspect="1"/>
          </p:cNvPicPr>
          <p:nvPr/>
        </p:nvPicPr>
        <p:blipFill>
          <a:blip r:embed="rId3"/>
          <a:stretch>
            <a:fillRect/>
          </a:stretch>
        </p:blipFill>
        <p:spPr>
          <a:xfrm>
            <a:off x="2765630" y="4914165"/>
            <a:ext cx="4728247" cy="1440000"/>
          </a:xfrm>
          <a:prstGeom prst="rect">
            <a:avLst/>
          </a:prstGeom>
        </p:spPr>
      </p:pic>
    </p:spTree>
    <p:extLst>
      <p:ext uri="{BB962C8B-B14F-4D97-AF65-F5344CB8AC3E}">
        <p14:creationId xmlns:p14="http://schemas.microsoft.com/office/powerpoint/2010/main" val="112375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left)">
                                      <p:cBhvr>
                                        <p:cTn id="17" dur="500"/>
                                        <p:tgtEl>
                                          <p:spTgt spid="3">
                                            <p:txEl>
                                              <p:pRg st="7" end="7"/>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wipe(left)">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3431E-9750-4770-BDC3-153406C5D5B9}"/>
              </a:ext>
            </a:extLst>
          </p:cNvPr>
          <p:cNvSpPr>
            <a:spLocks noGrp="1"/>
          </p:cNvSpPr>
          <p:nvPr>
            <p:ph type="title"/>
          </p:nvPr>
        </p:nvSpPr>
        <p:spPr/>
        <p:txBody>
          <a:bodyPr/>
          <a:lstStyle/>
          <a:p>
            <a:r>
              <a:rPr lang="en-US" altLang="zh-CN" dirty="0"/>
              <a:t>NUMA-Aware </a:t>
            </a:r>
            <a:r>
              <a:rPr lang="en-US" altLang="zh-CN" dirty="0" err="1"/>
              <a:t>Qspinlock</a:t>
            </a:r>
            <a:r>
              <a:rPr lang="en-US" altLang="zh-CN" dirty="0"/>
              <a:t> </a:t>
            </a:r>
            <a:endParaRPr lang="zh-CN" altLang="en-US" dirty="0"/>
          </a:p>
        </p:txBody>
      </p:sp>
      <p:sp>
        <p:nvSpPr>
          <p:cNvPr id="7" name="内容占位符 6">
            <a:extLst>
              <a:ext uri="{FF2B5EF4-FFF2-40B4-BE49-F238E27FC236}">
                <a16:creationId xmlns:a16="http://schemas.microsoft.com/office/drawing/2014/main" id="{43146AB4-7D87-4CBA-8A2D-C07B7BF51FA2}"/>
              </a:ext>
            </a:extLst>
          </p:cNvPr>
          <p:cNvSpPr>
            <a:spLocks noGrp="1"/>
          </p:cNvSpPr>
          <p:nvPr>
            <p:ph idx="1"/>
          </p:nvPr>
        </p:nvSpPr>
        <p:spPr/>
        <p:txBody>
          <a:bodyPr/>
          <a:lstStyle/>
          <a:p>
            <a:r>
              <a:rPr lang="en-US" altLang="zh-CN" dirty="0" err="1"/>
              <a:t>cna_pass_lock</a:t>
            </a:r>
            <a:r>
              <a:rPr lang="en-US" altLang="zh-CN" dirty="0"/>
              <a:t>()</a:t>
            </a:r>
            <a:r>
              <a:rPr lang="zh-CN" altLang="en-US" dirty="0"/>
              <a:t>函数</a:t>
            </a:r>
            <a:endParaRPr lang="en-US" altLang="zh-CN" dirty="0"/>
          </a:p>
          <a:p>
            <a:pPr lvl="1"/>
            <a:r>
              <a:rPr lang="zh-CN" altLang="en-US" dirty="0"/>
              <a:t>在辅助队列为空，且当前锁的争用较低时，直接选择后继节点为继承者；</a:t>
            </a:r>
            <a:endParaRPr lang="en-US" altLang="zh-CN" dirty="0"/>
          </a:p>
          <a:p>
            <a:pPr lvl="1"/>
            <a:r>
              <a:rPr lang="zh-CN" altLang="en-US" dirty="0"/>
              <a:t>如果位于同一个</a:t>
            </a:r>
            <a:r>
              <a:rPr lang="en-US" altLang="zh-CN" dirty="0"/>
              <a:t>NUMA</a:t>
            </a:r>
            <a:r>
              <a:rPr lang="zh-CN" altLang="en-US" dirty="0"/>
              <a:t>节点的线程频繁地发出获取锁的请求，</a:t>
            </a:r>
            <a:r>
              <a:rPr lang="en-US" altLang="zh-CN" dirty="0"/>
              <a:t>CNA</a:t>
            </a:r>
            <a:r>
              <a:rPr lang="zh-CN" altLang="en-US" dirty="0"/>
              <a:t>可能长时间地仅处理本地线程的请求，导致其他</a:t>
            </a:r>
            <a:r>
              <a:rPr lang="en-US" altLang="zh-CN" dirty="0"/>
              <a:t>NUMA</a:t>
            </a:r>
            <a:r>
              <a:rPr lang="zh-CN" altLang="en-US" dirty="0"/>
              <a:t>节点上的线程长时间空等。</a:t>
            </a:r>
            <a:endParaRPr lang="en-US" altLang="zh-CN" dirty="0"/>
          </a:p>
          <a:p>
            <a:pPr lvl="2"/>
            <a:r>
              <a:rPr lang="zh-CN" altLang="en-US" dirty="0"/>
              <a:t>控制主队列获取锁的概率，定期地将都主队列中的节点并入主队列中。</a:t>
            </a:r>
            <a:endParaRPr lang="en-US" altLang="zh-CN" dirty="0"/>
          </a:p>
          <a:p>
            <a:pPr lvl="2"/>
            <a:r>
              <a:rPr lang="zh-CN" altLang="en-US" dirty="0"/>
              <a:t>如果主队列的队首无法在主队列中找到继承者，</a:t>
            </a:r>
            <a:r>
              <a:rPr lang="en-US" altLang="zh-CN" dirty="0"/>
              <a:t>CNA</a:t>
            </a:r>
            <a:r>
              <a:rPr lang="zh-CN" altLang="en-US" dirty="0"/>
              <a:t>则将辅助队列中的节点并入主队列中。</a:t>
            </a:r>
            <a:endParaRPr lang="en-US" altLang="zh-CN" dirty="0"/>
          </a:p>
          <a:p>
            <a:pPr lvl="1"/>
            <a:r>
              <a:rPr lang="zh-CN" altLang="en-US" dirty="0"/>
              <a:t>并入过程</a:t>
            </a:r>
            <a:endParaRPr lang="en-US" altLang="zh-CN" dirty="0"/>
          </a:p>
          <a:p>
            <a:pPr lvl="2"/>
            <a:r>
              <a:rPr lang="zh-CN" altLang="en-US" dirty="0"/>
              <a:t>将辅助队列的队首作为继承者，并将主队列的尾节点插入到辅助队列的尾节点之后</a:t>
            </a:r>
            <a:endParaRPr lang="en-US" altLang="zh-CN" dirty="0"/>
          </a:p>
          <a:p>
            <a:pPr lvl="2"/>
            <a:r>
              <a:rPr lang="zh-CN" altLang="en-US" dirty="0"/>
              <a:t>将继承者的成员遍历</a:t>
            </a:r>
            <a:r>
              <a:rPr lang="en-US" altLang="zh-CN" dirty="0"/>
              <a:t>locked</a:t>
            </a:r>
            <a:r>
              <a:rPr lang="zh-CN" altLang="en-US" dirty="0"/>
              <a:t>置</a:t>
            </a:r>
            <a:r>
              <a:rPr lang="en-US" altLang="zh-CN" dirty="0"/>
              <a:t>1.</a:t>
            </a:r>
            <a:endParaRPr lang="zh-CN" altLang="en-US" dirty="0"/>
          </a:p>
        </p:txBody>
      </p:sp>
      <p:sp>
        <p:nvSpPr>
          <p:cNvPr id="4" name="灯片编号占位符 3">
            <a:extLst>
              <a:ext uri="{FF2B5EF4-FFF2-40B4-BE49-F238E27FC236}">
                <a16:creationId xmlns:a16="http://schemas.microsoft.com/office/drawing/2014/main" id="{2D250450-E321-46E4-875B-1141DA2CDDDC}"/>
              </a:ext>
            </a:extLst>
          </p:cNvPr>
          <p:cNvSpPr>
            <a:spLocks noGrp="1"/>
          </p:cNvSpPr>
          <p:nvPr>
            <p:ph type="sldNum" sz="quarter" idx="10"/>
          </p:nvPr>
        </p:nvSpPr>
        <p:spPr/>
        <p:txBody>
          <a:bodyPr/>
          <a:lstStyle/>
          <a:p>
            <a:fld id="{E66D2CC7-F4CF-4117-A897-807AC786776F}" type="slidenum">
              <a:rPr lang="en-US" altLang="zh-CN" smtClean="0"/>
              <a:pPr/>
              <a:t>88</a:t>
            </a:fld>
            <a:endParaRPr lang="en-US" altLang="zh-CN"/>
          </a:p>
        </p:txBody>
      </p:sp>
    </p:spTree>
    <p:extLst>
      <p:ext uri="{BB962C8B-B14F-4D97-AF65-F5344CB8AC3E}">
        <p14:creationId xmlns:p14="http://schemas.microsoft.com/office/powerpoint/2010/main" val="848275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3431E-9750-4770-BDC3-153406C5D5B9}"/>
              </a:ext>
            </a:extLst>
          </p:cNvPr>
          <p:cNvSpPr>
            <a:spLocks noGrp="1"/>
          </p:cNvSpPr>
          <p:nvPr>
            <p:ph type="title"/>
          </p:nvPr>
        </p:nvSpPr>
        <p:spPr/>
        <p:txBody>
          <a:bodyPr/>
          <a:lstStyle/>
          <a:p>
            <a:r>
              <a:rPr lang="en-US" altLang="zh-CN" dirty="0"/>
              <a:t>NUMA-Aware </a:t>
            </a:r>
            <a:r>
              <a:rPr lang="en-US" altLang="zh-CN" dirty="0" err="1"/>
              <a:t>Qspinlock</a:t>
            </a:r>
            <a:r>
              <a:rPr lang="en-US" altLang="zh-CN" dirty="0"/>
              <a:t> </a:t>
            </a:r>
            <a:endParaRPr lang="zh-CN" altLang="en-US" dirty="0"/>
          </a:p>
        </p:txBody>
      </p:sp>
      <p:sp>
        <p:nvSpPr>
          <p:cNvPr id="3" name="内容占位符 2">
            <a:extLst>
              <a:ext uri="{FF2B5EF4-FFF2-40B4-BE49-F238E27FC236}">
                <a16:creationId xmlns:a16="http://schemas.microsoft.com/office/drawing/2014/main" id="{A8419C95-1C0C-423C-AA4E-3818C507A83B}"/>
              </a:ext>
            </a:extLst>
          </p:cNvPr>
          <p:cNvSpPr>
            <a:spLocks noGrp="1"/>
          </p:cNvSpPr>
          <p:nvPr>
            <p:ph idx="1"/>
          </p:nvPr>
        </p:nvSpPr>
        <p:spPr/>
        <p:txBody>
          <a:bodyPr>
            <a:normAutofit/>
          </a:bodyPr>
          <a:lstStyle/>
          <a:p>
            <a:r>
              <a:rPr lang="en-US" altLang="zh-CN" dirty="0" err="1"/>
              <a:t>cna_try_find_next</a:t>
            </a:r>
            <a:r>
              <a:rPr lang="en-US" altLang="zh-CN" dirty="0"/>
              <a:t>()</a:t>
            </a:r>
            <a:r>
              <a:rPr lang="zh-CN" altLang="en-US" dirty="0"/>
              <a:t>函数</a:t>
            </a:r>
            <a:endParaRPr lang="en-US" altLang="zh-CN" dirty="0"/>
          </a:p>
          <a:p>
            <a:pPr lvl="1"/>
            <a:r>
              <a:rPr lang="zh-CN" altLang="en-US" dirty="0"/>
              <a:t>在寻找继承者的过程中，对主</a:t>
            </a:r>
            <a:r>
              <a:rPr lang="en-US" altLang="zh-CN" dirty="0"/>
              <a:t>/</a:t>
            </a:r>
            <a:r>
              <a:rPr lang="zh-CN" altLang="en-US" dirty="0"/>
              <a:t>辅队列的更新：</a:t>
            </a:r>
            <a:endParaRPr lang="en-US" altLang="zh-CN" dirty="0"/>
          </a:p>
          <a:p>
            <a:pPr lvl="1"/>
            <a:r>
              <a:rPr lang="zh-CN" altLang="en-US" dirty="0"/>
              <a:t>方案</a:t>
            </a:r>
            <a:r>
              <a:rPr lang="en-US" altLang="zh-CN" dirty="0"/>
              <a:t>1</a:t>
            </a:r>
            <a:r>
              <a:rPr lang="zh-CN" altLang="en-US" dirty="0"/>
              <a:t>：遍历主队列的过程中，将不是继承者的节点移出主队列，推入辅助队列。</a:t>
            </a:r>
            <a:endParaRPr lang="en-US" altLang="zh-CN" dirty="0"/>
          </a:p>
          <a:p>
            <a:pPr lvl="1"/>
            <a:r>
              <a:rPr lang="zh-CN" altLang="en-US" dirty="0"/>
              <a:t>方案</a:t>
            </a:r>
            <a:r>
              <a:rPr lang="en-US" altLang="zh-CN" dirty="0"/>
              <a:t>2</a:t>
            </a:r>
            <a:r>
              <a:rPr lang="zh-CN" altLang="en-US" dirty="0"/>
              <a:t>：找到继承者之后，一次性对主</a:t>
            </a:r>
            <a:r>
              <a:rPr lang="en-US" altLang="zh-CN" dirty="0"/>
              <a:t>/</a:t>
            </a:r>
            <a:r>
              <a:rPr lang="zh-CN" altLang="en-US" dirty="0"/>
              <a:t>辅队列进行更新，</a:t>
            </a:r>
            <a:r>
              <a:rPr lang="en-US" altLang="zh-CN" dirty="0"/>
              <a:t>CNA</a:t>
            </a:r>
            <a:r>
              <a:rPr lang="zh-CN" altLang="en-US" dirty="0"/>
              <a:t>采用此方案。</a:t>
            </a:r>
            <a:endParaRPr lang="en-US" altLang="zh-CN" dirty="0"/>
          </a:p>
          <a:p>
            <a:pPr lvl="2"/>
            <a:r>
              <a:rPr lang="zh-CN" altLang="en-US" dirty="0"/>
              <a:t>用变量</a:t>
            </a:r>
            <a:r>
              <a:rPr lang="en-US" altLang="zh-CN" dirty="0"/>
              <a:t>first</a:t>
            </a:r>
            <a:r>
              <a:rPr lang="zh-CN" altLang="en-US" dirty="0"/>
              <a:t>和</a:t>
            </a:r>
            <a:r>
              <a:rPr lang="en-US" altLang="zh-CN" dirty="0"/>
              <a:t>last</a:t>
            </a:r>
            <a:r>
              <a:rPr lang="zh-CN" altLang="en-US" dirty="0"/>
              <a:t>分别记录第一个和最后一个非继承者节点</a:t>
            </a:r>
            <a:endParaRPr lang="en-US" altLang="zh-CN" dirty="0"/>
          </a:p>
          <a:p>
            <a:pPr lvl="2"/>
            <a:r>
              <a:rPr lang="zh-CN" altLang="en-US" dirty="0"/>
              <a:t>更新主队列，将继承者变为主队列队首节点的后记节点，即将队首节点的成员变量</a:t>
            </a:r>
            <a:r>
              <a:rPr lang="en-US" altLang="zh-CN" dirty="0" err="1"/>
              <a:t>cn</a:t>
            </a:r>
            <a:r>
              <a:rPr lang="en-US" altLang="zh-CN" dirty="0"/>
              <a:t>-&gt;</a:t>
            </a:r>
            <a:r>
              <a:rPr lang="en-US" altLang="zh-CN" dirty="0" err="1"/>
              <a:t>mcs.next</a:t>
            </a:r>
            <a:r>
              <a:rPr lang="zh-CN" altLang="en-US" dirty="0"/>
              <a:t>指向</a:t>
            </a:r>
            <a:r>
              <a:rPr lang="en-US" altLang="zh-CN" dirty="0"/>
              <a:t>last-&gt;</a:t>
            </a:r>
            <a:r>
              <a:rPr lang="en-US" altLang="zh-CN" dirty="0" err="1"/>
              <a:t>mcs.next</a:t>
            </a:r>
            <a:r>
              <a:rPr lang="zh-CN" altLang="en-US" dirty="0"/>
              <a:t>。</a:t>
            </a:r>
            <a:endParaRPr lang="en-US" altLang="zh-CN" dirty="0"/>
          </a:p>
          <a:p>
            <a:pPr lvl="2"/>
            <a:r>
              <a:rPr lang="zh-CN" altLang="en-US" dirty="0"/>
              <a:t>更新辅助队列，</a:t>
            </a:r>
            <a:br>
              <a:rPr lang="en-US" altLang="zh-CN" dirty="0"/>
            </a:br>
            <a:r>
              <a:rPr lang="zh-CN" altLang="en-US" dirty="0"/>
              <a:t>若辅助队列为空，创建辅助队列，即将辅助队列的尾指针指向</a:t>
            </a:r>
            <a:r>
              <a:rPr lang="en-US" altLang="zh-CN" dirty="0"/>
              <a:t>last</a:t>
            </a:r>
            <a:r>
              <a:rPr lang="zh-CN" altLang="en-US" dirty="0"/>
              <a:t>，将主队列队首节点的成员变量</a:t>
            </a:r>
            <a:r>
              <a:rPr lang="en-US" altLang="zh-CN" dirty="0" err="1"/>
              <a:t>cn</a:t>
            </a:r>
            <a:r>
              <a:rPr lang="en-US" altLang="zh-CN" dirty="0"/>
              <a:t>-&gt;</a:t>
            </a:r>
            <a:r>
              <a:rPr lang="en-US" altLang="zh-CN" dirty="0" err="1"/>
              <a:t>mcs.locked</a:t>
            </a:r>
            <a:r>
              <a:rPr lang="zh-CN" altLang="en-US" dirty="0"/>
              <a:t>指向</a:t>
            </a:r>
            <a:r>
              <a:rPr lang="en-US" altLang="zh-CN" dirty="0"/>
              <a:t>first-&gt;</a:t>
            </a:r>
            <a:r>
              <a:rPr lang="en-US" altLang="zh-CN" dirty="0" err="1"/>
              <a:t>encoded_tail</a:t>
            </a:r>
            <a:r>
              <a:rPr lang="zh-CN" altLang="en-US" dirty="0"/>
              <a:t>；</a:t>
            </a:r>
            <a:br>
              <a:rPr lang="en-US" altLang="zh-CN" dirty="0"/>
            </a:br>
            <a:r>
              <a:rPr lang="zh-CN" altLang="en-US" dirty="0"/>
              <a:t>若辅助队列不空，从主队列的队首节点的成员变量</a:t>
            </a:r>
            <a:r>
              <a:rPr lang="en-US" altLang="zh-CN" dirty="0" err="1"/>
              <a:t>cn</a:t>
            </a:r>
            <a:r>
              <a:rPr lang="en-US" altLang="zh-CN" dirty="0"/>
              <a:t>-&gt;</a:t>
            </a:r>
            <a:r>
              <a:rPr lang="en-US" altLang="zh-CN" dirty="0" err="1"/>
              <a:t>mcs.locked</a:t>
            </a:r>
            <a:r>
              <a:rPr lang="zh-CN" altLang="en-US" dirty="0"/>
              <a:t>中取出一个指向辅助队列队首的指针，并将</a:t>
            </a:r>
            <a:r>
              <a:rPr lang="en-US" altLang="zh-CN" dirty="0"/>
              <a:t>first</a:t>
            </a:r>
            <a:r>
              <a:rPr lang="zh-CN" altLang="en-US" dirty="0"/>
              <a:t>指向的节点插入到辅助队列队尾，同时将辅助队列的尾节点更新为</a:t>
            </a:r>
            <a:r>
              <a:rPr lang="en-US" altLang="zh-CN" dirty="0"/>
              <a:t>last</a:t>
            </a:r>
            <a:r>
              <a:rPr lang="zh-CN" altLang="en-US" dirty="0"/>
              <a:t>指向的节点。</a:t>
            </a:r>
          </a:p>
        </p:txBody>
      </p:sp>
      <p:sp>
        <p:nvSpPr>
          <p:cNvPr id="4" name="灯片编号占位符 3">
            <a:extLst>
              <a:ext uri="{FF2B5EF4-FFF2-40B4-BE49-F238E27FC236}">
                <a16:creationId xmlns:a16="http://schemas.microsoft.com/office/drawing/2014/main" id="{2D250450-E321-46E4-875B-1141DA2CDDDC}"/>
              </a:ext>
            </a:extLst>
          </p:cNvPr>
          <p:cNvSpPr>
            <a:spLocks noGrp="1"/>
          </p:cNvSpPr>
          <p:nvPr>
            <p:ph type="sldNum" sz="quarter" idx="10"/>
          </p:nvPr>
        </p:nvSpPr>
        <p:spPr/>
        <p:txBody>
          <a:bodyPr/>
          <a:lstStyle/>
          <a:p>
            <a:fld id="{E66D2CC7-F4CF-4117-A897-807AC786776F}" type="slidenum">
              <a:rPr lang="en-US" altLang="zh-CN" smtClean="0"/>
              <a:pPr/>
              <a:t>89</a:t>
            </a:fld>
            <a:endParaRPr lang="en-US" altLang="zh-CN"/>
          </a:p>
        </p:txBody>
      </p:sp>
      <p:sp>
        <p:nvSpPr>
          <p:cNvPr id="6" name="五边形 5">
            <a:hlinkClick r:id="rId2" action="ppaction://hlinksldjump"/>
            <a:extLst>
              <a:ext uri="{FF2B5EF4-FFF2-40B4-BE49-F238E27FC236}">
                <a16:creationId xmlns:a16="http://schemas.microsoft.com/office/drawing/2014/main" id="{8BC92BD5-1C78-73A1-854B-914FF4B28F20}"/>
              </a:ext>
            </a:extLst>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95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dirty="0"/>
              <a:t>Race Condition</a:t>
            </a:r>
          </a:p>
        </p:txBody>
      </p:sp>
      <p:sp>
        <p:nvSpPr>
          <p:cNvPr id="191491" name="Rectangle 3"/>
          <p:cNvSpPr>
            <a:spLocks noGrp="1" noChangeArrowheads="1"/>
          </p:cNvSpPr>
          <p:nvPr>
            <p:ph idx="1"/>
          </p:nvPr>
        </p:nvSpPr>
        <p:spPr/>
        <p:txBody>
          <a:bodyPr/>
          <a:lstStyle/>
          <a:p>
            <a:r>
              <a:rPr lang="en-US" altLang="zh-CN" dirty="0">
                <a:solidFill>
                  <a:srgbClr val="0000FF"/>
                </a:solidFill>
              </a:rPr>
              <a:t>Race condition</a:t>
            </a:r>
            <a:r>
              <a:rPr lang="en-US" altLang="zh-CN" dirty="0"/>
              <a:t>: </a:t>
            </a:r>
            <a:br>
              <a:rPr lang="en-US" altLang="zh-CN" dirty="0"/>
            </a:br>
            <a:r>
              <a:rPr lang="en-US" altLang="zh-CN" dirty="0"/>
              <a:t>The situation where </a:t>
            </a:r>
            <a:r>
              <a:rPr lang="en-US" altLang="zh-CN" dirty="0">
                <a:solidFill>
                  <a:srgbClr val="0000FF"/>
                </a:solidFill>
              </a:rPr>
              <a:t>several processes </a:t>
            </a:r>
            <a:r>
              <a:rPr lang="en-US" altLang="zh-CN" dirty="0"/>
              <a:t>access and manipulate the </a:t>
            </a:r>
            <a:r>
              <a:rPr lang="en-US" altLang="zh-CN" dirty="0">
                <a:solidFill>
                  <a:srgbClr val="0000FF"/>
                </a:solidFill>
              </a:rPr>
              <a:t>shared</a:t>
            </a:r>
            <a:r>
              <a:rPr lang="en-US" altLang="zh-CN" dirty="0"/>
              <a:t> data </a:t>
            </a:r>
            <a:r>
              <a:rPr lang="en-US" altLang="zh-CN" dirty="0">
                <a:solidFill>
                  <a:srgbClr val="0000FF"/>
                </a:solidFill>
              </a:rPr>
              <a:t>concurrently</a:t>
            </a:r>
            <a:r>
              <a:rPr lang="en-US" altLang="zh-CN" dirty="0"/>
              <a:t>, and the </a:t>
            </a:r>
            <a:r>
              <a:rPr lang="en-US" altLang="zh-CN" dirty="0">
                <a:solidFill>
                  <a:srgbClr val="0000FF"/>
                </a:solidFill>
              </a:rPr>
              <a:t>final</a:t>
            </a:r>
            <a:r>
              <a:rPr lang="en-US" altLang="zh-CN" dirty="0"/>
              <a:t> </a:t>
            </a:r>
            <a:r>
              <a:rPr lang="en-US" altLang="zh-CN" dirty="0">
                <a:solidFill>
                  <a:srgbClr val="0000FF"/>
                </a:solidFill>
              </a:rPr>
              <a:t>value</a:t>
            </a:r>
            <a:r>
              <a:rPr lang="en-US" altLang="zh-CN" dirty="0"/>
              <a:t> of the shared data </a:t>
            </a:r>
            <a:r>
              <a:rPr lang="en-US" altLang="zh-CN" dirty="0">
                <a:solidFill>
                  <a:srgbClr val="0000FF"/>
                </a:solidFill>
              </a:rPr>
              <a:t>depends</a:t>
            </a:r>
            <a:r>
              <a:rPr lang="en-US" altLang="zh-CN" dirty="0"/>
              <a:t> </a:t>
            </a:r>
            <a:r>
              <a:rPr lang="en-US" altLang="zh-CN" dirty="0">
                <a:solidFill>
                  <a:srgbClr val="0000FF"/>
                </a:solidFill>
              </a:rPr>
              <a:t>upon</a:t>
            </a:r>
            <a:r>
              <a:rPr lang="en-US" altLang="zh-CN" dirty="0"/>
              <a:t> the </a:t>
            </a:r>
            <a:r>
              <a:rPr lang="en-US" altLang="zh-CN" dirty="0">
                <a:solidFill>
                  <a:srgbClr val="0000FF"/>
                </a:solidFill>
              </a:rPr>
              <a:t>particular</a:t>
            </a:r>
            <a:r>
              <a:rPr lang="en-US" altLang="zh-CN" dirty="0"/>
              <a:t> </a:t>
            </a:r>
            <a:r>
              <a:rPr lang="en-US" altLang="zh-CN" dirty="0">
                <a:solidFill>
                  <a:srgbClr val="0000FF"/>
                </a:solidFill>
              </a:rPr>
              <a:t>order</a:t>
            </a:r>
            <a:r>
              <a:rPr lang="en-US" altLang="zh-CN" dirty="0"/>
              <a:t> in which the access takes place.</a:t>
            </a:r>
          </a:p>
          <a:p>
            <a:pPr lvl="2"/>
            <a:endParaRPr lang="en-US" altLang="zh-CN" dirty="0"/>
          </a:p>
          <a:p>
            <a:r>
              <a:rPr lang="en-US" altLang="zh-CN" dirty="0"/>
              <a:t>To prevent race conditions, concurrent processes must be </a:t>
            </a:r>
            <a:r>
              <a:rPr lang="en-US" altLang="zh-CN" dirty="0">
                <a:solidFill>
                  <a:srgbClr val="0000FF"/>
                </a:solidFill>
              </a:rPr>
              <a:t>synchronized</a:t>
            </a:r>
            <a:r>
              <a:rPr lang="en-US" altLang="zh-CN" dirty="0"/>
              <a:t>.</a:t>
            </a:r>
          </a:p>
        </p:txBody>
      </p:sp>
      <p:sp>
        <p:nvSpPr>
          <p:cNvPr id="5" name="灯片编号占位符 3"/>
          <p:cNvSpPr>
            <a:spLocks noGrp="1"/>
          </p:cNvSpPr>
          <p:nvPr>
            <p:ph type="sldNum" sz="quarter" idx="10"/>
          </p:nvPr>
        </p:nvSpPr>
        <p:spPr/>
        <p:txBody>
          <a:bodyPr/>
          <a:lstStyle/>
          <a:p>
            <a:fld id="{E210A843-A55C-44E8-9571-7905A5896ECB}" type="slidenum">
              <a:rPr lang="en-US" altLang="zh-CN"/>
              <a:pPr/>
              <a:t>9</a:t>
            </a:fld>
            <a:endParaRPr lang="en-US" altLang="zh-CN"/>
          </a:p>
        </p:txBody>
      </p:sp>
      <p:sp>
        <p:nvSpPr>
          <p:cNvPr id="6" name="圆角矩形 5"/>
          <p:cNvSpPr/>
          <p:nvPr/>
        </p:nvSpPr>
        <p:spPr bwMode="auto">
          <a:xfrm>
            <a:off x="9147658" y="4077120"/>
            <a:ext cx="2592000" cy="432000"/>
          </a:xfrm>
          <a:prstGeom prst="roundRect">
            <a:avLst>
              <a:gd name="adj" fmla="val 0"/>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有序竞争，安全共享</a:t>
            </a:r>
          </a:p>
        </p:txBody>
      </p:sp>
      <p:sp>
        <p:nvSpPr>
          <p:cNvPr id="7" name="动作按钮: 结束 6">
            <a:hlinkClick r:id="" action="ppaction://noaction" highlightClick="1"/>
            <a:extLst>
              <a:ext uri="{FF2B5EF4-FFF2-40B4-BE49-F238E27FC236}">
                <a16:creationId xmlns:a16="http://schemas.microsoft.com/office/drawing/2014/main" id="{78342ABC-DADB-4118-B611-1396F4BFEFF2}"/>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wipe(left)">
                                      <p:cBhvr>
                                        <p:cTn id="7" dur="500"/>
                                        <p:tgtEl>
                                          <p:spTgt spid="191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1">
                                            <p:txEl>
                                              <p:pRg st="2" end="2"/>
                                            </p:txEl>
                                          </p:spTgt>
                                        </p:tgtEl>
                                        <p:attrNameLst>
                                          <p:attrName>style.visibility</p:attrName>
                                        </p:attrNameLst>
                                      </p:cBhvr>
                                      <p:to>
                                        <p:strVal val="visible"/>
                                      </p:to>
                                    </p:set>
                                    <p:animEffect transition="in" filter="wipe(left)">
                                      <p:cBhvr>
                                        <p:cTn id="12" dur="500"/>
                                        <p:tgtEl>
                                          <p:spTgt spid="191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ou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uiExpand="1" build="p"/>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102F0-02D4-51C9-2613-05B4DBDDE8BA}"/>
              </a:ext>
            </a:extLst>
          </p:cNvPr>
          <p:cNvSpPr>
            <a:spLocks noGrp="1"/>
          </p:cNvSpPr>
          <p:nvPr>
            <p:ph type="title"/>
          </p:nvPr>
        </p:nvSpPr>
        <p:spPr/>
        <p:txBody>
          <a:bodyPr/>
          <a:lstStyle/>
          <a:p>
            <a:r>
              <a:rPr lang="en-US" altLang="zh-CN" sz="3600" b="1" dirty="0">
                <a:solidFill>
                  <a:srgbClr val="0000FF"/>
                </a:solidFill>
                <a:ea typeface="楷体" panose="02010609060101010101" pitchFamily="49" charset="-122"/>
                <a:cs typeface="Times New Roman" panose="02020603050405020304" pitchFamily="18" charset="0"/>
              </a:rPr>
              <a:t>A2: </a:t>
            </a:r>
            <a:r>
              <a:rPr lang="en-US" altLang="zh-CN" sz="3600" b="1" dirty="0" err="1">
                <a:solidFill>
                  <a:srgbClr val="0000FF"/>
                </a:solidFill>
                <a:ea typeface="楷体" panose="02010609060101010101" pitchFamily="49" charset="-122"/>
                <a:cs typeface="Times New Roman" panose="02020603050405020304" pitchFamily="18" charset="0"/>
              </a:rPr>
              <a:t>openEuler</a:t>
            </a:r>
            <a:r>
              <a:rPr lang="en-US" altLang="zh-CN" sz="3600" b="1" dirty="0">
                <a:solidFill>
                  <a:srgbClr val="0000FF"/>
                </a:solidFill>
                <a:ea typeface="楷体" panose="02010609060101010101" pitchFamily="49" charset="-122"/>
                <a:cs typeface="Times New Roman" panose="02020603050405020304" pitchFamily="18" charset="0"/>
              </a:rPr>
              <a:t> </a:t>
            </a:r>
            <a:r>
              <a:rPr lang="zh-CN" altLang="en-US" sz="3600" b="1" dirty="0">
                <a:solidFill>
                  <a:srgbClr val="0000FF"/>
                </a:solidFill>
                <a:ea typeface="楷体" panose="02010609060101010101" pitchFamily="49" charset="-122"/>
                <a:cs typeface="Times New Roman" panose="02020603050405020304" pitchFamily="18" charset="0"/>
              </a:rPr>
              <a:t>信号量机制</a:t>
            </a:r>
            <a:endParaRPr lang="zh-CN" altLang="en-US" dirty="0"/>
          </a:p>
        </p:txBody>
      </p:sp>
      <p:sp>
        <p:nvSpPr>
          <p:cNvPr id="3" name="内容占位符 2">
            <a:extLst>
              <a:ext uri="{FF2B5EF4-FFF2-40B4-BE49-F238E27FC236}">
                <a16:creationId xmlns:a16="http://schemas.microsoft.com/office/drawing/2014/main" id="{BE1D20AA-7539-584E-C6AF-28E51671818B}"/>
              </a:ext>
            </a:extLst>
          </p:cNvPr>
          <p:cNvSpPr>
            <a:spLocks noGrp="1"/>
          </p:cNvSpPr>
          <p:nvPr>
            <p:ph idx="1"/>
          </p:nvPr>
        </p:nvSpPr>
        <p:spPr/>
        <p:txBody>
          <a:bodyPr/>
          <a:lstStyle/>
          <a:p>
            <a:r>
              <a:rPr lang="en-US" altLang="zh-CN" dirty="0"/>
              <a:t>down</a:t>
            </a:r>
            <a:r>
              <a:rPr lang="zh-CN" altLang="en-US" dirty="0"/>
              <a:t>原语和</a:t>
            </a:r>
            <a:r>
              <a:rPr lang="en-US" altLang="zh-CN" dirty="0"/>
              <a:t>up</a:t>
            </a:r>
            <a:r>
              <a:rPr lang="zh-CN" altLang="en-US" dirty="0"/>
              <a:t>原语</a:t>
            </a:r>
            <a:endParaRPr lang="en-US" altLang="zh-CN" dirty="0"/>
          </a:p>
          <a:p>
            <a:pPr lvl="1"/>
            <a:r>
              <a:rPr lang="en-US" altLang="zh-CN" dirty="0"/>
              <a:t>down</a:t>
            </a:r>
            <a:r>
              <a:rPr lang="zh-CN" altLang="en-US" dirty="0"/>
              <a:t>原语在函数</a:t>
            </a:r>
            <a:r>
              <a:rPr lang="en-US" altLang="zh-CN" dirty="0"/>
              <a:t>down()</a:t>
            </a:r>
            <a:r>
              <a:rPr lang="zh-CN" altLang="en-US" dirty="0"/>
              <a:t>的基础下提供了多个变种函数</a:t>
            </a:r>
            <a:endParaRPr lang="en-US" altLang="zh-CN" dirty="0"/>
          </a:p>
          <a:p>
            <a:r>
              <a:rPr lang="zh-CN" altLang="en-US" dirty="0"/>
              <a:t>信号量的数据结构</a:t>
            </a:r>
            <a:endParaRPr lang="en-US" altLang="zh-CN" dirty="0"/>
          </a:p>
          <a:p>
            <a:pPr lvl="1"/>
            <a:endParaRPr lang="en-US" altLang="zh-CN" dirty="0"/>
          </a:p>
          <a:p>
            <a:pPr lvl="1"/>
            <a:endParaRPr lang="en-US" altLang="zh-CN" dirty="0"/>
          </a:p>
          <a:p>
            <a:pPr lvl="2"/>
            <a:endParaRPr lang="en-US" altLang="zh-CN" dirty="0"/>
          </a:p>
          <a:p>
            <a:pPr lvl="2"/>
            <a:endParaRPr lang="en-US" altLang="zh-CN" dirty="0"/>
          </a:p>
          <a:p>
            <a:pPr lvl="2"/>
            <a:endParaRPr lang="en-US" altLang="zh-CN" dirty="0"/>
          </a:p>
          <a:p>
            <a:pPr lvl="2"/>
            <a:endParaRPr lang="en-US" altLang="zh-CN" dirty="0"/>
          </a:p>
          <a:p>
            <a:pPr lvl="1"/>
            <a:r>
              <a:rPr lang="en-US" altLang="zh-CN" dirty="0"/>
              <a:t>count</a:t>
            </a:r>
            <a:r>
              <a:rPr lang="zh-CN" altLang="en-US" dirty="0"/>
              <a:t>，共享的资源数量</a:t>
            </a:r>
            <a:endParaRPr lang="en-US" altLang="zh-CN" dirty="0"/>
          </a:p>
          <a:p>
            <a:pPr lvl="1"/>
            <a:r>
              <a:rPr lang="en-US" altLang="zh-CN" dirty="0" err="1"/>
              <a:t>wait_list</a:t>
            </a:r>
            <a:r>
              <a:rPr lang="zh-CN" altLang="en-US" dirty="0"/>
              <a:t>，指向信号量等待队列</a:t>
            </a:r>
            <a:endParaRPr lang="en-US" altLang="zh-CN" dirty="0"/>
          </a:p>
          <a:p>
            <a:pPr lvl="1"/>
            <a:r>
              <a:rPr lang="en-US" altLang="zh-CN" dirty="0"/>
              <a:t>lock</a:t>
            </a:r>
            <a:r>
              <a:rPr lang="zh-CN" altLang="en-US" dirty="0"/>
              <a:t>，保护对</a:t>
            </a:r>
            <a:r>
              <a:rPr lang="en-US" altLang="zh-CN" dirty="0"/>
              <a:t>count</a:t>
            </a:r>
            <a:r>
              <a:rPr lang="zh-CN" altLang="en-US" dirty="0"/>
              <a:t>和</a:t>
            </a:r>
            <a:r>
              <a:rPr lang="en-US" altLang="zh-CN" dirty="0" err="1"/>
              <a:t>wait_list</a:t>
            </a:r>
            <a:r>
              <a:rPr lang="zh-CN" altLang="en-US" dirty="0"/>
              <a:t>的互斥访问</a:t>
            </a:r>
            <a:endParaRPr lang="en-US" altLang="zh-CN" dirty="0"/>
          </a:p>
          <a:p>
            <a:endParaRPr lang="zh-CN" altLang="en-US" dirty="0"/>
          </a:p>
        </p:txBody>
      </p:sp>
      <p:sp>
        <p:nvSpPr>
          <p:cNvPr id="4" name="灯片编号占位符 3">
            <a:extLst>
              <a:ext uri="{FF2B5EF4-FFF2-40B4-BE49-F238E27FC236}">
                <a16:creationId xmlns:a16="http://schemas.microsoft.com/office/drawing/2014/main" id="{79CB068D-8474-886A-8FB9-5AEA5A1E8BC3}"/>
              </a:ext>
            </a:extLst>
          </p:cNvPr>
          <p:cNvSpPr>
            <a:spLocks noGrp="1"/>
          </p:cNvSpPr>
          <p:nvPr>
            <p:ph type="sldNum" sz="quarter" idx="10"/>
          </p:nvPr>
        </p:nvSpPr>
        <p:spPr/>
        <p:txBody>
          <a:bodyPr/>
          <a:lstStyle/>
          <a:p>
            <a:fld id="{E66D2CC7-F4CF-4117-A897-807AC786776F}" type="slidenum">
              <a:rPr lang="en-US" altLang="zh-CN" smtClean="0"/>
              <a:pPr/>
              <a:t>90</a:t>
            </a:fld>
            <a:endParaRPr lang="en-US" altLang="zh-CN"/>
          </a:p>
        </p:txBody>
      </p:sp>
      <p:pic>
        <p:nvPicPr>
          <p:cNvPr id="7" name="图片 6">
            <a:extLst>
              <a:ext uri="{FF2B5EF4-FFF2-40B4-BE49-F238E27FC236}">
                <a16:creationId xmlns:a16="http://schemas.microsoft.com/office/drawing/2014/main" id="{8E60BA21-2396-C332-B7D9-8082D077C5E4}"/>
              </a:ext>
            </a:extLst>
          </p:cNvPr>
          <p:cNvPicPr>
            <a:picLocks noChangeAspect="1"/>
          </p:cNvPicPr>
          <p:nvPr/>
        </p:nvPicPr>
        <p:blipFill>
          <a:blip r:embed="rId2"/>
          <a:stretch>
            <a:fillRect/>
          </a:stretch>
        </p:blipFill>
        <p:spPr>
          <a:xfrm>
            <a:off x="830415" y="2597098"/>
            <a:ext cx="6480720" cy="2137047"/>
          </a:xfrm>
          <a:prstGeom prst="rect">
            <a:avLst/>
          </a:prstGeom>
        </p:spPr>
      </p:pic>
    </p:spTree>
    <p:extLst>
      <p:ext uri="{BB962C8B-B14F-4D97-AF65-F5344CB8AC3E}">
        <p14:creationId xmlns:p14="http://schemas.microsoft.com/office/powerpoint/2010/main" val="925373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74F78-9CF1-4F35-A19C-C79E133058DC}"/>
              </a:ext>
            </a:extLst>
          </p:cNvPr>
          <p:cNvSpPr>
            <a:spLocks noGrp="1"/>
          </p:cNvSpPr>
          <p:nvPr>
            <p:ph type="title"/>
          </p:nvPr>
        </p:nvSpPr>
        <p:spPr/>
        <p:txBody>
          <a:bodyPr/>
          <a:lstStyle/>
          <a:p>
            <a:r>
              <a:rPr lang="en-US" altLang="zh-CN" dirty="0" err="1"/>
              <a:t>openEuler</a:t>
            </a:r>
            <a:r>
              <a:rPr lang="en-US" altLang="zh-CN" dirty="0"/>
              <a:t> </a:t>
            </a:r>
            <a:r>
              <a:rPr lang="zh-CN" altLang="en-US" dirty="0"/>
              <a:t>信号量机制</a:t>
            </a:r>
          </a:p>
        </p:txBody>
      </p:sp>
      <p:sp>
        <p:nvSpPr>
          <p:cNvPr id="3" name="内容占位符 2">
            <a:extLst>
              <a:ext uri="{FF2B5EF4-FFF2-40B4-BE49-F238E27FC236}">
                <a16:creationId xmlns:a16="http://schemas.microsoft.com/office/drawing/2014/main" id="{3A76B7B0-2A01-4851-8BE6-8740E026E612}"/>
              </a:ext>
            </a:extLst>
          </p:cNvPr>
          <p:cNvSpPr>
            <a:spLocks noGrp="1"/>
          </p:cNvSpPr>
          <p:nvPr>
            <p:ph idx="1"/>
          </p:nvPr>
        </p:nvSpPr>
        <p:spPr/>
        <p:txBody>
          <a:bodyPr>
            <a:normAutofit/>
          </a:bodyPr>
          <a:lstStyle/>
          <a:p>
            <a:r>
              <a:rPr lang="en-US" altLang="zh-CN" dirty="0"/>
              <a:t>down</a:t>
            </a:r>
            <a:r>
              <a:rPr lang="zh-CN" altLang="en-US" dirty="0"/>
              <a:t>原语的实现</a:t>
            </a:r>
            <a:endParaRPr lang="en-US" altLang="zh-CN" dirty="0"/>
          </a:p>
          <a:p>
            <a:pPr lvl="1"/>
            <a:r>
              <a:rPr lang="zh-CN" altLang="en-US" dirty="0"/>
              <a:t>为保证</a:t>
            </a:r>
            <a:r>
              <a:rPr lang="en-US" altLang="zh-CN" dirty="0"/>
              <a:t>down</a:t>
            </a:r>
            <a:r>
              <a:rPr lang="zh-CN" altLang="en-US" dirty="0"/>
              <a:t>操作的原子性，线程将整个</a:t>
            </a:r>
            <a:r>
              <a:rPr lang="en-US" altLang="zh-CN" dirty="0"/>
              <a:t>down</a:t>
            </a:r>
            <a:r>
              <a:rPr lang="zh-CN" altLang="en-US" dirty="0"/>
              <a:t>操作上锁，操作结束后释放锁。</a:t>
            </a:r>
            <a:endParaRPr lang="en-US" altLang="zh-CN" dirty="0"/>
          </a:p>
          <a:p>
            <a:pPr lvl="1"/>
            <a:r>
              <a:rPr lang="zh-CN" altLang="en-US" dirty="0"/>
              <a:t>线程判断当前可用资源数量</a:t>
            </a:r>
            <a:endParaRPr lang="en-US" altLang="zh-CN" dirty="0"/>
          </a:p>
          <a:p>
            <a:pPr lvl="2"/>
            <a:r>
              <a:rPr lang="en-US" altLang="zh-CN" dirty="0"/>
              <a:t>&gt;0</a:t>
            </a:r>
            <a:r>
              <a:rPr lang="zh-CN" altLang="en-US" dirty="0"/>
              <a:t>，</a:t>
            </a:r>
            <a:r>
              <a:rPr lang="en-US" altLang="zh-CN" dirty="0" err="1"/>
              <a:t>sem</a:t>
            </a:r>
            <a:r>
              <a:rPr lang="en-US" altLang="zh-CN" dirty="0"/>
              <a:t>-&gt;count</a:t>
            </a:r>
            <a:r>
              <a:rPr lang="zh-CN" altLang="en-US" dirty="0"/>
              <a:t>的值减</a:t>
            </a:r>
            <a:r>
              <a:rPr lang="en-US" altLang="zh-CN" dirty="0"/>
              <a:t>1</a:t>
            </a:r>
            <a:r>
              <a:rPr lang="zh-CN" altLang="en-US" dirty="0"/>
              <a:t>，成功获得资源</a:t>
            </a:r>
            <a:endParaRPr lang="en-US" altLang="zh-CN" dirty="0"/>
          </a:p>
          <a:p>
            <a:pPr lvl="2"/>
            <a:r>
              <a:rPr lang="zh-CN" altLang="en-US" dirty="0"/>
              <a:t>否则，获取资源失败，进入函数</a:t>
            </a:r>
            <a:r>
              <a:rPr lang="en-US" altLang="zh-CN" dirty="0"/>
              <a:t>__</a:t>
            </a:r>
            <a:r>
              <a:rPr lang="en-US" altLang="zh-CN" dirty="0" err="1"/>
              <a:t>down_interruptible</a:t>
            </a:r>
            <a:r>
              <a:rPr lang="en-US" altLang="zh-CN" dirty="0"/>
              <a:t>()</a:t>
            </a:r>
            <a:r>
              <a:rPr lang="zh-CN" altLang="en-US" dirty="0"/>
              <a:t>进行处理</a:t>
            </a:r>
            <a:endParaRPr lang="en-US" altLang="zh-CN" dirty="0"/>
          </a:p>
          <a:p>
            <a:pPr lvl="1"/>
            <a:r>
              <a:rPr lang="zh-CN" altLang="en-US" dirty="0"/>
              <a:t>函数</a:t>
            </a:r>
            <a:r>
              <a:rPr lang="en-US" altLang="zh-CN" dirty="0"/>
              <a:t>__</a:t>
            </a:r>
            <a:r>
              <a:rPr lang="en-US" altLang="zh-CN" dirty="0" err="1"/>
              <a:t>down_interruptible</a:t>
            </a:r>
            <a:r>
              <a:rPr lang="en-US" altLang="zh-CN" dirty="0"/>
              <a:t>()</a:t>
            </a:r>
            <a:r>
              <a:rPr lang="zh-CN" altLang="en-US" dirty="0"/>
              <a:t>的主要处理再函数</a:t>
            </a:r>
            <a:r>
              <a:rPr lang="en-US" altLang="zh-CN" dirty="0"/>
              <a:t>__</a:t>
            </a:r>
            <a:r>
              <a:rPr lang="en-US" altLang="zh-CN" dirty="0" err="1"/>
              <a:t>down_common</a:t>
            </a:r>
            <a:r>
              <a:rPr lang="en-US" altLang="zh-CN" dirty="0"/>
              <a:t>()</a:t>
            </a:r>
            <a:r>
              <a:rPr lang="zh-CN" altLang="en-US" dirty="0"/>
              <a:t>中实现</a:t>
            </a:r>
            <a:endParaRPr lang="en-US" altLang="zh-CN" dirty="0"/>
          </a:p>
          <a:p>
            <a:pPr lvl="2"/>
            <a:r>
              <a:rPr lang="zh-CN" altLang="en-US" dirty="0"/>
              <a:t>将获取资源失败的线程加入到信号量等待队列队尾；</a:t>
            </a:r>
            <a:endParaRPr lang="en-US" altLang="zh-CN" dirty="0"/>
          </a:p>
          <a:p>
            <a:pPr lvl="2"/>
            <a:r>
              <a:rPr lang="zh-CN" altLang="en-US" dirty="0"/>
              <a:t>将该线程的状态更新为：</a:t>
            </a:r>
            <a:r>
              <a:rPr lang="en-US" altLang="zh-CN" dirty="0"/>
              <a:t>waiting</a:t>
            </a:r>
            <a:r>
              <a:rPr lang="zh-CN" altLang="en-US" dirty="0"/>
              <a:t>；</a:t>
            </a:r>
            <a:endParaRPr lang="en-US" altLang="zh-CN" dirty="0"/>
          </a:p>
          <a:p>
            <a:pPr lvl="2"/>
            <a:r>
              <a:rPr lang="zh-CN" altLang="en-US" dirty="0"/>
              <a:t>主动让出</a:t>
            </a:r>
            <a:r>
              <a:rPr lang="en-US" altLang="zh-CN" dirty="0"/>
              <a:t>CPU</a:t>
            </a:r>
            <a:r>
              <a:rPr lang="zh-CN" altLang="en-US" dirty="0"/>
              <a:t>，等待信号量的释放；</a:t>
            </a:r>
            <a:endParaRPr lang="en-US" altLang="zh-CN" dirty="0"/>
          </a:p>
          <a:p>
            <a:pPr lvl="1"/>
            <a:r>
              <a:rPr lang="zh-CN" altLang="en-US" dirty="0"/>
              <a:t>结构体变量</a:t>
            </a:r>
            <a:r>
              <a:rPr lang="en-US" altLang="zh-CN" dirty="0"/>
              <a:t>waiter</a:t>
            </a:r>
            <a:r>
              <a:rPr lang="zh-CN" altLang="en-US" dirty="0"/>
              <a:t>用来描述被推入等待队列的线程，其成员变量</a:t>
            </a:r>
            <a:r>
              <a:rPr lang="en-US" altLang="zh-CN" dirty="0"/>
              <a:t>up</a:t>
            </a:r>
            <a:r>
              <a:rPr lang="zh-CN" altLang="en-US" dirty="0"/>
              <a:t>用作唤醒标志</a:t>
            </a:r>
            <a:endParaRPr lang="en-US" altLang="zh-CN" dirty="0"/>
          </a:p>
          <a:p>
            <a:pPr lvl="2"/>
            <a:r>
              <a:rPr lang="zh-CN" altLang="en-US" dirty="0"/>
              <a:t>当前线程被推入等待队列后，</a:t>
            </a:r>
            <a:r>
              <a:rPr lang="en-US" altLang="zh-CN" dirty="0" err="1"/>
              <a:t>waiter.up</a:t>
            </a:r>
            <a:r>
              <a:rPr lang="zh-CN" altLang="en-US" dirty="0"/>
              <a:t>置为</a:t>
            </a:r>
            <a:r>
              <a:rPr lang="en-US" altLang="zh-CN" dirty="0"/>
              <a:t>false</a:t>
            </a:r>
            <a:r>
              <a:rPr lang="zh-CN" altLang="en-US" dirty="0"/>
              <a:t>；</a:t>
            </a:r>
            <a:endParaRPr lang="en-US" altLang="zh-CN" dirty="0"/>
          </a:p>
          <a:p>
            <a:pPr lvl="2"/>
            <a:r>
              <a:rPr lang="zh-CN" altLang="en-US" dirty="0"/>
              <a:t>当</a:t>
            </a:r>
            <a:r>
              <a:rPr lang="en-US" altLang="zh-CN" dirty="0" err="1"/>
              <a:t>waiter.up</a:t>
            </a:r>
            <a:r>
              <a:rPr lang="en-US" altLang="zh-CN" dirty="0"/>
              <a:t>=true</a:t>
            </a:r>
            <a:r>
              <a:rPr lang="zh-CN" altLang="en-US" dirty="0"/>
              <a:t>时，表明该线程已经被唤醒。</a:t>
            </a:r>
            <a:endParaRPr lang="en-US" altLang="zh-CN" dirty="0"/>
          </a:p>
          <a:p>
            <a:pPr lvl="2"/>
            <a:r>
              <a:rPr lang="en-US" altLang="zh-CN" dirty="0" err="1"/>
              <a:t>Waiter.up</a:t>
            </a:r>
            <a:r>
              <a:rPr lang="zh-CN" altLang="en-US" dirty="0"/>
              <a:t>的值的改变在</a:t>
            </a:r>
            <a:r>
              <a:rPr lang="en-US" altLang="zh-CN" dirty="0"/>
              <a:t>up</a:t>
            </a:r>
            <a:r>
              <a:rPr lang="zh-CN" altLang="en-US" dirty="0"/>
              <a:t>原语中实现。</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E9455688-A9A7-4486-9544-71CEDA70CD54}"/>
              </a:ext>
            </a:extLst>
          </p:cNvPr>
          <p:cNvSpPr>
            <a:spLocks noGrp="1"/>
          </p:cNvSpPr>
          <p:nvPr>
            <p:ph type="sldNum" sz="quarter" idx="10"/>
          </p:nvPr>
        </p:nvSpPr>
        <p:spPr/>
        <p:txBody>
          <a:bodyPr/>
          <a:lstStyle/>
          <a:p>
            <a:fld id="{E66D2CC7-F4CF-4117-A897-807AC786776F}" type="slidenum">
              <a:rPr lang="en-US" altLang="zh-CN" smtClean="0"/>
              <a:pPr/>
              <a:t>91</a:t>
            </a:fld>
            <a:endParaRPr lang="en-US" altLang="zh-CN"/>
          </a:p>
        </p:txBody>
      </p:sp>
    </p:spTree>
    <p:extLst>
      <p:ext uri="{BB962C8B-B14F-4D97-AF65-F5344CB8AC3E}">
        <p14:creationId xmlns:p14="http://schemas.microsoft.com/office/powerpoint/2010/main" val="40142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500"/>
                                        <p:tgtEl>
                                          <p:spTgt spid="3">
                                            <p:txEl>
                                              <p:pRg st="9" end="9"/>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left)">
                                      <p:cBhvr>
                                        <p:cTn id="45" dur="500"/>
                                        <p:tgtEl>
                                          <p:spTgt spid="3">
                                            <p:txEl>
                                              <p:pRg st="10" end="1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left)">
                                      <p:cBhvr>
                                        <p:cTn id="48" dur="500"/>
                                        <p:tgtEl>
                                          <p:spTgt spid="3">
                                            <p:txEl>
                                              <p:pRg st="11" end="11"/>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left)">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74F78-9CF1-4F35-A19C-C79E133058DC}"/>
              </a:ext>
            </a:extLst>
          </p:cNvPr>
          <p:cNvSpPr>
            <a:spLocks noGrp="1"/>
          </p:cNvSpPr>
          <p:nvPr>
            <p:ph type="title"/>
          </p:nvPr>
        </p:nvSpPr>
        <p:spPr/>
        <p:txBody>
          <a:bodyPr/>
          <a:lstStyle/>
          <a:p>
            <a:r>
              <a:rPr lang="en-US" altLang="zh-CN" dirty="0" err="1"/>
              <a:t>openEuler</a:t>
            </a:r>
            <a:r>
              <a:rPr lang="en-US" altLang="zh-CN" dirty="0"/>
              <a:t> </a:t>
            </a:r>
            <a:r>
              <a:rPr lang="zh-CN" altLang="en-US" dirty="0"/>
              <a:t>信号量机制</a:t>
            </a:r>
          </a:p>
        </p:txBody>
      </p:sp>
      <p:sp>
        <p:nvSpPr>
          <p:cNvPr id="3" name="内容占位符 2">
            <a:extLst>
              <a:ext uri="{FF2B5EF4-FFF2-40B4-BE49-F238E27FC236}">
                <a16:creationId xmlns:a16="http://schemas.microsoft.com/office/drawing/2014/main" id="{3A76B7B0-2A01-4851-8BE6-8740E026E612}"/>
              </a:ext>
            </a:extLst>
          </p:cNvPr>
          <p:cNvSpPr>
            <a:spLocks noGrp="1"/>
          </p:cNvSpPr>
          <p:nvPr>
            <p:ph idx="1"/>
          </p:nvPr>
        </p:nvSpPr>
        <p:spPr/>
        <p:txBody>
          <a:bodyPr>
            <a:normAutofit/>
          </a:bodyPr>
          <a:lstStyle/>
          <a:p>
            <a:r>
              <a:rPr lang="en-US" altLang="zh-CN" dirty="0"/>
              <a:t>up</a:t>
            </a:r>
            <a:r>
              <a:rPr lang="zh-CN" altLang="en-US" dirty="0"/>
              <a:t>原语的实现</a:t>
            </a:r>
            <a:endParaRPr lang="en-US" altLang="zh-CN" dirty="0"/>
          </a:p>
          <a:p>
            <a:pPr lvl="1"/>
            <a:r>
              <a:rPr lang="zh-CN" altLang="en-US" dirty="0"/>
              <a:t>当前线程判断在等待队列</a:t>
            </a:r>
            <a:r>
              <a:rPr lang="en-US" altLang="zh-CN" dirty="0" err="1"/>
              <a:t>sem</a:t>
            </a:r>
            <a:r>
              <a:rPr lang="en-US" altLang="zh-CN" dirty="0"/>
              <a:t>-&gt;</a:t>
            </a:r>
            <a:r>
              <a:rPr lang="en-US" altLang="zh-CN" dirty="0" err="1"/>
              <a:t>wait_list</a:t>
            </a:r>
            <a:r>
              <a:rPr lang="zh-CN" altLang="en-US"/>
              <a:t>中是否有阻塞</a:t>
            </a:r>
            <a:r>
              <a:rPr lang="zh-CN" altLang="en-US" dirty="0"/>
              <a:t>线程</a:t>
            </a:r>
            <a:endParaRPr lang="en-US" altLang="zh-CN" dirty="0"/>
          </a:p>
          <a:p>
            <a:pPr lvl="2"/>
            <a:r>
              <a:rPr lang="zh-CN" altLang="en-US" dirty="0"/>
              <a:t>没有，释放资源，</a:t>
            </a:r>
            <a:r>
              <a:rPr lang="en-US" altLang="zh-CN" dirty="0" err="1"/>
              <a:t>sem</a:t>
            </a:r>
            <a:r>
              <a:rPr lang="en-US" altLang="zh-CN" dirty="0"/>
              <a:t>-&gt;count</a:t>
            </a:r>
            <a:r>
              <a:rPr lang="zh-CN" altLang="en-US" dirty="0"/>
              <a:t>加</a:t>
            </a:r>
            <a:r>
              <a:rPr lang="en-US" altLang="zh-CN" dirty="0"/>
              <a:t>1</a:t>
            </a:r>
            <a:r>
              <a:rPr lang="zh-CN" altLang="en-US" dirty="0"/>
              <a:t>；</a:t>
            </a:r>
            <a:endParaRPr lang="en-US" altLang="zh-CN" dirty="0"/>
          </a:p>
          <a:p>
            <a:pPr lvl="2"/>
            <a:r>
              <a:rPr lang="zh-CN" altLang="en-US" dirty="0"/>
              <a:t>有，唤醒等待队列中的某个线程</a:t>
            </a:r>
            <a:br>
              <a:rPr lang="en-US" altLang="zh-CN" dirty="0"/>
            </a:br>
            <a:r>
              <a:rPr lang="zh-CN" altLang="en-US" dirty="0"/>
              <a:t>为保证公平性，采取</a:t>
            </a:r>
            <a:r>
              <a:rPr lang="en-US" altLang="zh-CN" dirty="0"/>
              <a:t>FIFO</a:t>
            </a:r>
            <a:r>
              <a:rPr lang="zh-CN" altLang="en-US" dirty="0"/>
              <a:t>原则。</a:t>
            </a:r>
            <a:endParaRPr lang="en-US" altLang="zh-CN" dirty="0"/>
          </a:p>
          <a:p>
            <a:pPr lvl="1"/>
            <a:r>
              <a:rPr lang="zh-CN" altLang="en-US" dirty="0"/>
              <a:t>唤醒过程</a:t>
            </a:r>
            <a:endParaRPr lang="en-US" altLang="zh-CN" dirty="0"/>
          </a:p>
          <a:p>
            <a:pPr lvl="2"/>
            <a:r>
              <a:rPr lang="zh-CN" altLang="en-US" dirty="0"/>
              <a:t>当前线程将阻塞线程移出等待队列</a:t>
            </a:r>
            <a:endParaRPr lang="en-US" altLang="zh-CN" dirty="0"/>
          </a:p>
          <a:p>
            <a:pPr lvl="2"/>
            <a:r>
              <a:rPr lang="zh-CN" altLang="en-US" dirty="0"/>
              <a:t>将阻塞线程的</a:t>
            </a:r>
            <a:r>
              <a:rPr lang="en-US" altLang="zh-CN" dirty="0"/>
              <a:t>waiter-&gt;up</a:t>
            </a:r>
            <a:r>
              <a:rPr lang="zh-CN" altLang="en-US" dirty="0"/>
              <a:t>修改位</a:t>
            </a:r>
            <a:r>
              <a:rPr lang="en-US" altLang="zh-CN" dirty="0"/>
              <a:t>true</a:t>
            </a:r>
            <a:r>
              <a:rPr lang="zh-CN" altLang="en-US" dirty="0"/>
              <a:t>，即唤醒该线程；</a:t>
            </a:r>
            <a:endParaRPr lang="en-US" altLang="zh-CN" dirty="0"/>
          </a:p>
          <a:p>
            <a:pPr lvl="2"/>
            <a:r>
              <a:rPr lang="zh-CN" altLang="en-US" dirty="0"/>
              <a:t>修改线程状态为</a:t>
            </a:r>
            <a:r>
              <a:rPr lang="en-US" altLang="zh-CN" dirty="0"/>
              <a:t>ready</a:t>
            </a:r>
            <a:r>
              <a:rPr lang="zh-CN" altLang="en-US" dirty="0"/>
              <a:t>，将其加入</a:t>
            </a:r>
            <a:r>
              <a:rPr lang="en-US" altLang="zh-CN" dirty="0"/>
              <a:t>ready</a:t>
            </a:r>
            <a:r>
              <a:rPr lang="zh-CN" altLang="en-US" dirty="0"/>
              <a:t>队列。</a:t>
            </a:r>
          </a:p>
        </p:txBody>
      </p:sp>
      <p:sp>
        <p:nvSpPr>
          <p:cNvPr id="4" name="灯片编号占位符 3">
            <a:extLst>
              <a:ext uri="{FF2B5EF4-FFF2-40B4-BE49-F238E27FC236}">
                <a16:creationId xmlns:a16="http://schemas.microsoft.com/office/drawing/2014/main" id="{E9455688-A9A7-4486-9544-71CEDA70CD54}"/>
              </a:ext>
            </a:extLst>
          </p:cNvPr>
          <p:cNvSpPr>
            <a:spLocks noGrp="1"/>
          </p:cNvSpPr>
          <p:nvPr>
            <p:ph type="sldNum" sz="quarter" idx="10"/>
          </p:nvPr>
        </p:nvSpPr>
        <p:spPr/>
        <p:txBody>
          <a:bodyPr/>
          <a:lstStyle/>
          <a:p>
            <a:fld id="{E66D2CC7-F4CF-4117-A897-807AC786776F}" type="slidenum">
              <a:rPr lang="en-US" altLang="zh-CN" smtClean="0"/>
              <a:pPr/>
              <a:t>92</a:t>
            </a:fld>
            <a:endParaRPr lang="en-US" altLang="zh-CN"/>
          </a:p>
        </p:txBody>
      </p:sp>
      <p:sp>
        <p:nvSpPr>
          <p:cNvPr id="6" name="五边形 5">
            <a:hlinkClick r:id="rId2" action="ppaction://hlinksldjump"/>
            <a:extLst>
              <a:ext uri="{FF2B5EF4-FFF2-40B4-BE49-F238E27FC236}">
                <a16:creationId xmlns:a16="http://schemas.microsoft.com/office/drawing/2014/main" id="{4A337E07-0850-8D90-AAF5-E181FEE9961C}"/>
              </a:ext>
            </a:extLst>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25653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281EA-7335-EB04-5882-D09F8A2B8A28}"/>
              </a:ext>
            </a:extLst>
          </p:cNvPr>
          <p:cNvSpPr>
            <a:spLocks noGrp="1"/>
          </p:cNvSpPr>
          <p:nvPr>
            <p:ph type="title"/>
          </p:nvPr>
        </p:nvSpPr>
        <p:spPr/>
        <p:txBody>
          <a:bodyPr/>
          <a:lstStyle/>
          <a:p>
            <a:r>
              <a:rPr lang="en-US" altLang="zh-CN" sz="3600" b="1" dirty="0">
                <a:solidFill>
                  <a:srgbClr val="0000FF"/>
                </a:solidFill>
                <a:ea typeface="楷体" panose="02010609060101010101" pitchFamily="49" charset="-122"/>
                <a:cs typeface="Times New Roman" panose="02020603050405020304" pitchFamily="18" charset="0"/>
              </a:rPr>
              <a:t>A3: </a:t>
            </a:r>
            <a:r>
              <a:rPr lang="en-US" altLang="zh-CN" sz="3600" b="1" dirty="0" err="1">
                <a:solidFill>
                  <a:srgbClr val="0000FF"/>
                </a:solidFill>
                <a:ea typeface="楷体" panose="02010609060101010101" pitchFamily="49" charset="-122"/>
                <a:cs typeface="Times New Roman" panose="02020603050405020304" pitchFamily="18" charset="0"/>
              </a:rPr>
              <a:t>openEuler</a:t>
            </a:r>
            <a:r>
              <a:rPr lang="en-US" altLang="zh-CN" sz="3600" b="1" dirty="0">
                <a:solidFill>
                  <a:srgbClr val="0000FF"/>
                </a:solidFill>
                <a:ea typeface="楷体" panose="02010609060101010101" pitchFamily="49" charset="-122"/>
                <a:cs typeface="Times New Roman" panose="02020603050405020304" pitchFamily="18" charset="0"/>
              </a:rPr>
              <a:t> </a:t>
            </a:r>
            <a:r>
              <a:rPr lang="zh-CN" altLang="en-US" sz="3600" b="1" dirty="0">
                <a:solidFill>
                  <a:srgbClr val="0000FF"/>
                </a:solidFill>
                <a:ea typeface="楷体" panose="02010609060101010101" pitchFamily="49" charset="-122"/>
                <a:cs typeface="Times New Roman" panose="02020603050405020304" pitchFamily="18" charset="0"/>
              </a:rPr>
              <a:t>内存屏障</a:t>
            </a:r>
            <a:endParaRPr lang="zh-CN" altLang="en-US" dirty="0"/>
          </a:p>
        </p:txBody>
      </p:sp>
      <p:sp>
        <p:nvSpPr>
          <p:cNvPr id="3" name="内容占位符 2">
            <a:extLst>
              <a:ext uri="{FF2B5EF4-FFF2-40B4-BE49-F238E27FC236}">
                <a16:creationId xmlns:a16="http://schemas.microsoft.com/office/drawing/2014/main" id="{B2EC1580-3279-C7F0-7749-4FF676D52548}"/>
              </a:ext>
            </a:extLst>
          </p:cNvPr>
          <p:cNvSpPr>
            <a:spLocks noGrp="1"/>
          </p:cNvSpPr>
          <p:nvPr>
            <p:ph idx="1"/>
          </p:nvPr>
        </p:nvSpPr>
        <p:spPr/>
        <p:txBody>
          <a:bodyPr/>
          <a:lstStyle/>
          <a:p>
            <a:r>
              <a:rPr lang="zh-CN" altLang="en-US" dirty="0"/>
              <a:t>内存屏障</a:t>
            </a:r>
            <a:endParaRPr lang="en-US" altLang="zh-CN" dirty="0"/>
          </a:p>
          <a:p>
            <a:r>
              <a:rPr lang="zh-CN" altLang="en-US" dirty="0"/>
              <a:t>现代</a:t>
            </a:r>
            <a:r>
              <a:rPr lang="en-US" altLang="zh-CN" dirty="0"/>
              <a:t>CPU</a:t>
            </a:r>
            <a:r>
              <a:rPr lang="zh-CN" altLang="en-US" dirty="0"/>
              <a:t>对程序执行的影响 </a:t>
            </a:r>
            <a:endParaRPr lang="en-US" altLang="zh-CN" dirty="0"/>
          </a:p>
          <a:p>
            <a:r>
              <a:rPr lang="zh-CN" altLang="en-US" dirty="0"/>
              <a:t>内存屏障指令 </a:t>
            </a:r>
            <a:endParaRPr lang="en-US" altLang="zh-CN" dirty="0"/>
          </a:p>
          <a:p>
            <a:r>
              <a:rPr lang="zh-CN" altLang="en-US" dirty="0"/>
              <a:t>插入内存屏障指令 </a:t>
            </a:r>
            <a:endParaRPr lang="en-US" altLang="zh-CN" dirty="0"/>
          </a:p>
          <a:p>
            <a:r>
              <a:rPr lang="zh-CN" altLang="en-US" dirty="0"/>
              <a:t>鲲鹏处理器内存屏障指令 </a:t>
            </a:r>
            <a:endParaRPr lang="en-US" altLang="zh-CN" dirty="0"/>
          </a:p>
          <a:p>
            <a:r>
              <a:rPr lang="en-US" altLang="zh-CN" dirty="0" err="1"/>
              <a:t>openEuler</a:t>
            </a:r>
            <a:r>
              <a:rPr lang="zh-CN" altLang="en-US" dirty="0"/>
              <a:t>内核中内存屏障接口 </a:t>
            </a:r>
            <a:endParaRPr lang="en-US" altLang="zh-CN" dirty="0"/>
          </a:p>
          <a:p>
            <a:r>
              <a:rPr lang="zh-CN" altLang="en-US" dirty="0"/>
              <a:t>内存顺序模型</a:t>
            </a:r>
            <a:endParaRPr lang="en-US" altLang="zh-CN" dirty="0"/>
          </a:p>
          <a:p>
            <a:r>
              <a:rPr lang="en-US" altLang="zh-CN" dirty="0" err="1"/>
              <a:t>openEuler</a:t>
            </a:r>
            <a:r>
              <a:rPr lang="zh-CN" altLang="en-US" dirty="0"/>
              <a:t>中内存屏障的应用 </a:t>
            </a:r>
          </a:p>
        </p:txBody>
      </p:sp>
      <p:sp>
        <p:nvSpPr>
          <p:cNvPr id="4" name="灯片编号占位符 3">
            <a:extLst>
              <a:ext uri="{FF2B5EF4-FFF2-40B4-BE49-F238E27FC236}">
                <a16:creationId xmlns:a16="http://schemas.microsoft.com/office/drawing/2014/main" id="{A43D43EB-2D10-A049-6AA5-AD61CD33C856}"/>
              </a:ext>
            </a:extLst>
          </p:cNvPr>
          <p:cNvSpPr>
            <a:spLocks noGrp="1"/>
          </p:cNvSpPr>
          <p:nvPr>
            <p:ph type="sldNum" sz="quarter" idx="10"/>
          </p:nvPr>
        </p:nvSpPr>
        <p:spPr/>
        <p:txBody>
          <a:bodyPr/>
          <a:lstStyle/>
          <a:p>
            <a:fld id="{E66D2CC7-F4CF-4117-A897-807AC786776F}" type="slidenum">
              <a:rPr lang="en-US" altLang="zh-CN" smtClean="0"/>
              <a:pPr/>
              <a:t>93</a:t>
            </a:fld>
            <a:endParaRPr lang="en-US" altLang="zh-CN"/>
          </a:p>
        </p:txBody>
      </p:sp>
    </p:spTree>
    <p:extLst>
      <p:ext uri="{BB962C8B-B14F-4D97-AF65-F5344CB8AC3E}">
        <p14:creationId xmlns:p14="http://schemas.microsoft.com/office/powerpoint/2010/main" val="3420986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zh-CN" altLang="en-US" dirty="0"/>
              <a:t>内存屏障</a:t>
            </a:r>
          </a:p>
        </p:txBody>
      </p:sp>
      <p:sp>
        <p:nvSpPr>
          <p:cNvPr id="3" name="内容占位符 2"/>
          <p:cNvSpPr>
            <a:spLocks noGrp="1"/>
          </p:cNvSpPr>
          <p:nvPr>
            <p:ph idx="1"/>
          </p:nvPr>
        </p:nvSpPr>
        <p:spPr/>
        <p:txBody>
          <a:bodyPr>
            <a:normAutofit lnSpcReduction="10000"/>
          </a:bodyPr>
          <a:lstStyle/>
          <a:p>
            <a:r>
              <a:rPr lang="zh-CN" altLang="en-US" dirty="0"/>
              <a:t>适用于现代</a:t>
            </a:r>
            <a:r>
              <a:rPr lang="en-US" altLang="zh-CN" dirty="0"/>
              <a:t>CPU</a:t>
            </a:r>
            <a:r>
              <a:rPr lang="zh-CN" altLang="en-US" dirty="0"/>
              <a:t>架构的同步机制。</a:t>
            </a:r>
            <a:endParaRPr lang="en-US" altLang="zh-CN" dirty="0"/>
          </a:p>
          <a:p>
            <a:r>
              <a:rPr lang="zh-CN" altLang="en-US" dirty="0"/>
              <a:t>作用：</a:t>
            </a:r>
            <a:endParaRPr lang="en-US" altLang="zh-CN" dirty="0"/>
          </a:p>
          <a:p>
            <a:pPr lvl="1"/>
            <a:r>
              <a:rPr lang="zh-CN" altLang="en-US" dirty="0"/>
              <a:t>解决指令乱序执行带来的问题；</a:t>
            </a:r>
            <a:endParaRPr lang="en-US" altLang="zh-CN" dirty="0"/>
          </a:p>
          <a:p>
            <a:pPr lvl="1"/>
            <a:r>
              <a:rPr lang="zh-CN" altLang="en-US" dirty="0"/>
              <a:t>用于在多个</a:t>
            </a:r>
            <a:r>
              <a:rPr lang="en-US" altLang="zh-CN" dirty="0"/>
              <a:t>CPU</a:t>
            </a:r>
            <a:r>
              <a:rPr lang="zh-CN" altLang="en-US" dirty="0"/>
              <a:t>核上并发执行的进程组之间的同步。</a:t>
            </a:r>
            <a:endParaRPr lang="en-US" altLang="zh-CN" dirty="0"/>
          </a:p>
          <a:p>
            <a:r>
              <a:rPr lang="zh-CN" altLang="en-US" dirty="0"/>
              <a:t>做法：</a:t>
            </a:r>
            <a:endParaRPr lang="en-US" altLang="zh-CN" dirty="0"/>
          </a:p>
          <a:p>
            <a:pPr lvl="1"/>
            <a:r>
              <a:rPr lang="zh-CN" altLang="en-US" dirty="0"/>
              <a:t>通过禁止内存屏障前后指令的乱序执行，确保多个</a:t>
            </a:r>
            <a:r>
              <a:rPr lang="en-US" altLang="zh-CN" dirty="0"/>
              <a:t>CPU</a:t>
            </a:r>
            <a:r>
              <a:rPr lang="zh-CN" altLang="en-US" dirty="0"/>
              <a:t>核在共享内存时语义的准确性。</a:t>
            </a:r>
            <a:endParaRPr lang="en-US" altLang="zh-CN" dirty="0"/>
          </a:p>
          <a:p>
            <a:r>
              <a:rPr lang="zh-CN" altLang="en-US" dirty="0"/>
              <a:t>乱序执行（</a:t>
            </a:r>
            <a:r>
              <a:rPr lang="en-US" altLang="zh-CN" dirty="0"/>
              <a:t>out-of-</a:t>
            </a:r>
            <a:r>
              <a:rPr lang="en-US" altLang="zh-CN" dirty="0" err="1"/>
              <a:t>oeder</a:t>
            </a:r>
            <a:r>
              <a:rPr lang="en-US" altLang="zh-CN" dirty="0"/>
              <a:t> Execution</a:t>
            </a:r>
            <a:r>
              <a:rPr lang="zh-CN" altLang="en-US" dirty="0"/>
              <a:t>）</a:t>
            </a:r>
            <a:endParaRPr lang="en-US" altLang="zh-CN" dirty="0"/>
          </a:p>
          <a:p>
            <a:pPr lvl="1"/>
            <a:r>
              <a:rPr lang="zh-CN" altLang="en-US" dirty="0"/>
              <a:t>指令执行的顺序被打乱，不一定按照软件中规定的顺序执行。</a:t>
            </a:r>
            <a:endParaRPr lang="en-US" altLang="zh-CN" dirty="0"/>
          </a:p>
          <a:p>
            <a:r>
              <a:rPr lang="zh-CN" altLang="en-US" dirty="0"/>
              <a:t>目的：</a:t>
            </a:r>
            <a:endParaRPr lang="en-US" altLang="zh-CN" dirty="0"/>
          </a:p>
          <a:p>
            <a:pPr lvl="1"/>
            <a:r>
              <a:rPr lang="zh-CN" altLang="en-US" dirty="0"/>
              <a:t>现代</a:t>
            </a:r>
            <a:r>
              <a:rPr lang="en-US" altLang="zh-CN" dirty="0"/>
              <a:t>CPU</a:t>
            </a:r>
            <a:r>
              <a:rPr lang="zh-CN" altLang="en-US" dirty="0"/>
              <a:t>利用流水线技术，在一个时钟周期内执行多条指令以节省等待时间，提高运行时性能。</a:t>
            </a:r>
            <a:endParaRPr lang="en-US" altLang="zh-CN" dirty="0"/>
          </a:p>
          <a:p>
            <a:pPr lvl="1"/>
            <a:r>
              <a:rPr lang="zh-CN" altLang="en-US" dirty="0"/>
              <a:t>找出没有依赖关系的指令，打乱它们的执行顺序。</a:t>
            </a:r>
            <a:endParaRPr lang="en-US" altLang="zh-CN" dirty="0"/>
          </a:p>
        </p:txBody>
      </p:sp>
      <p:sp>
        <p:nvSpPr>
          <p:cNvPr id="4" name="灯片编号占位符 3"/>
          <p:cNvSpPr>
            <a:spLocks noGrp="1"/>
          </p:cNvSpPr>
          <p:nvPr>
            <p:ph type="sldNum" sz="quarter" idx="10"/>
          </p:nvPr>
        </p:nvSpPr>
        <p:spPr/>
        <p:txBody>
          <a:bodyPr/>
          <a:lstStyle/>
          <a:p>
            <a:fld id="{C6E9FB16-BF1A-4A24-8417-A0C049D26A84}" type="slidenum">
              <a:rPr lang="en-US" altLang="zh-CN" smtClean="0"/>
              <a:pPr/>
              <a:t>94</a:t>
            </a:fld>
            <a:endParaRPr lang="en-US" altLang="zh-CN" dirty="0"/>
          </a:p>
        </p:txBody>
      </p:sp>
    </p:spTree>
    <p:extLst>
      <p:ext uri="{BB962C8B-B14F-4D97-AF65-F5344CB8AC3E}">
        <p14:creationId xmlns:p14="http://schemas.microsoft.com/office/powerpoint/2010/main" val="33761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500"/>
                                        <p:tgtEl>
                                          <p:spTgt spid="3">
                                            <p:txEl>
                                              <p:pRg st="9" end="9"/>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left)">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C65FF-C0B1-984F-3336-ECE01211DAC7}"/>
              </a:ext>
            </a:extLst>
          </p:cNvPr>
          <p:cNvSpPr>
            <a:spLocks noGrp="1"/>
          </p:cNvSpPr>
          <p:nvPr>
            <p:ph type="title"/>
          </p:nvPr>
        </p:nvSpPr>
        <p:spPr/>
        <p:txBody>
          <a:bodyPr/>
          <a:lstStyle/>
          <a:p>
            <a:r>
              <a:rPr lang="zh-CN" altLang="en-US" dirty="0"/>
              <a:t>现代</a:t>
            </a:r>
            <a:r>
              <a:rPr lang="en-US" altLang="zh-CN" dirty="0"/>
              <a:t>CPU</a:t>
            </a:r>
            <a:r>
              <a:rPr lang="zh-CN" altLang="en-US" dirty="0"/>
              <a:t>对程序执行的影响 </a:t>
            </a:r>
          </a:p>
        </p:txBody>
      </p:sp>
      <p:sp>
        <p:nvSpPr>
          <p:cNvPr id="3" name="内容占位符 2">
            <a:extLst>
              <a:ext uri="{FF2B5EF4-FFF2-40B4-BE49-F238E27FC236}">
                <a16:creationId xmlns:a16="http://schemas.microsoft.com/office/drawing/2014/main" id="{05E48781-D4F7-D36E-F3F3-2510C0DD132E}"/>
              </a:ext>
            </a:extLst>
          </p:cNvPr>
          <p:cNvSpPr>
            <a:spLocks noGrp="1"/>
          </p:cNvSpPr>
          <p:nvPr>
            <p:ph idx="1"/>
          </p:nvPr>
        </p:nvSpPr>
        <p:spPr>
          <a:xfrm>
            <a:off x="360000" y="3843471"/>
            <a:ext cx="11556000" cy="2780263"/>
          </a:xfrm>
        </p:spPr>
        <p:txBody>
          <a:bodyPr/>
          <a:lstStyle/>
          <a:p>
            <a:r>
              <a:rPr lang="zh-CN" altLang="en-US" dirty="0"/>
              <a:t>单核：</a:t>
            </a:r>
            <a:r>
              <a:rPr lang="en-US" altLang="zh-CN" dirty="0"/>
              <a:t>ok</a:t>
            </a:r>
          </a:p>
          <a:p>
            <a:r>
              <a:rPr lang="zh-CN" altLang="en-US" dirty="0"/>
              <a:t>多核：？</a:t>
            </a:r>
            <a:endParaRPr lang="en-US" altLang="zh-CN" dirty="0"/>
          </a:p>
          <a:p>
            <a:r>
              <a:rPr lang="zh-CN" altLang="en-US" dirty="0"/>
              <a:t>解决方案</a:t>
            </a:r>
            <a:endParaRPr lang="en-US" altLang="zh-CN" dirty="0"/>
          </a:p>
          <a:p>
            <a:pPr lvl="1"/>
            <a:r>
              <a:rPr lang="zh-CN" altLang="en-US" dirty="0"/>
              <a:t>禁止</a:t>
            </a:r>
            <a:r>
              <a:rPr lang="en-US" altLang="zh-CN" dirty="0"/>
              <a:t>CPU</a:t>
            </a:r>
            <a:r>
              <a:rPr lang="zh-CN" altLang="en-US" dirty="0"/>
              <a:t>乱序执行；</a:t>
            </a:r>
            <a:endParaRPr lang="en-US" altLang="zh-CN" dirty="0"/>
          </a:p>
          <a:p>
            <a:pPr lvl="1"/>
            <a:r>
              <a:rPr lang="zh-CN" altLang="en-US" dirty="0"/>
              <a:t>提供同步机制，使得某些指令执行前必须完成前面指令的执行。</a:t>
            </a:r>
          </a:p>
        </p:txBody>
      </p:sp>
      <p:sp>
        <p:nvSpPr>
          <p:cNvPr id="4" name="灯片编号占位符 3">
            <a:extLst>
              <a:ext uri="{FF2B5EF4-FFF2-40B4-BE49-F238E27FC236}">
                <a16:creationId xmlns:a16="http://schemas.microsoft.com/office/drawing/2014/main" id="{77DEFB4F-BF4D-C1EE-E9CB-649C81A98E79}"/>
              </a:ext>
            </a:extLst>
          </p:cNvPr>
          <p:cNvSpPr>
            <a:spLocks noGrp="1"/>
          </p:cNvSpPr>
          <p:nvPr>
            <p:ph type="sldNum" sz="quarter" idx="10"/>
          </p:nvPr>
        </p:nvSpPr>
        <p:spPr/>
        <p:txBody>
          <a:bodyPr/>
          <a:lstStyle/>
          <a:p>
            <a:fld id="{E66D2CC7-F4CF-4117-A897-807AC786776F}" type="slidenum">
              <a:rPr lang="en-US" altLang="zh-CN" smtClean="0"/>
              <a:pPr/>
              <a:t>95</a:t>
            </a:fld>
            <a:endParaRPr lang="en-US" altLang="zh-CN"/>
          </a:p>
        </p:txBody>
      </p:sp>
      <p:sp>
        <p:nvSpPr>
          <p:cNvPr id="5" name="矩形 4">
            <a:extLst>
              <a:ext uri="{FF2B5EF4-FFF2-40B4-BE49-F238E27FC236}">
                <a16:creationId xmlns:a16="http://schemas.microsoft.com/office/drawing/2014/main" id="{F7A3D61A-E0E0-A7E5-D0E0-A92C278A9FF4}"/>
              </a:ext>
            </a:extLst>
          </p:cNvPr>
          <p:cNvSpPr/>
          <p:nvPr/>
        </p:nvSpPr>
        <p:spPr bwMode="auto">
          <a:xfrm>
            <a:off x="605390" y="1088741"/>
            <a:ext cx="3240000" cy="2502491"/>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buFontTx/>
              <a:buAutoNum type="arabicPeriod"/>
            </a:pPr>
            <a:r>
              <a:rPr lang="en-US" altLang="zh-CN" sz="2000" b="1" dirty="0">
                <a:ea typeface="黑体" pitchFamily="2" charset="-122"/>
                <a:cs typeface="Times New Roman" panose="02020603050405020304" pitchFamily="18" charset="0"/>
              </a:rPr>
              <a:t>a=1;</a:t>
            </a:r>
          </a:p>
          <a:p>
            <a:pPr marL="457200" indent="-457200">
              <a:buFontTx/>
              <a:buAutoNum type="arabicPeriod"/>
            </a:pPr>
            <a:r>
              <a:rPr lang="en-US" altLang="zh-CN" sz="2000" b="1" dirty="0">
                <a:ea typeface="黑体" pitchFamily="2" charset="-122"/>
                <a:cs typeface="Times New Roman" panose="02020603050405020304" pitchFamily="18" charset="0"/>
              </a:rPr>
              <a:t>b=2;</a:t>
            </a:r>
          </a:p>
          <a:p>
            <a:pPr marL="457200" indent="-457200">
              <a:buFontTx/>
              <a:buAutoNum type="arabicPeriod"/>
            </a:pPr>
            <a:r>
              <a:rPr lang="en-US" altLang="zh-CN" sz="2000" b="1" dirty="0">
                <a:ea typeface="黑体" pitchFamily="2" charset="-122"/>
                <a:cs typeface="Times New Roman" panose="02020603050405020304" pitchFamily="18" charset="0"/>
              </a:rPr>
              <a:t>c=3;</a:t>
            </a:r>
          </a:p>
          <a:p>
            <a:pPr marL="457200" indent="-457200">
              <a:buFontTx/>
              <a:buAutoNum type="arabicPeriod"/>
            </a:pPr>
            <a:r>
              <a:rPr lang="en-US" altLang="zh-CN" sz="2000" b="1" dirty="0">
                <a:ea typeface="黑体" pitchFamily="2" charset="-122"/>
                <a:cs typeface="Times New Roman" panose="02020603050405020304" pitchFamily="18" charset="0"/>
              </a:rPr>
              <a:t>flag=true;</a:t>
            </a:r>
          </a:p>
          <a:p>
            <a:pPr marL="457200" indent="-457200">
              <a:buFontTx/>
              <a:buAutoNum type="arabicPeriod"/>
            </a:pPr>
            <a:r>
              <a:rPr lang="en-US" altLang="zh-CN" sz="2000" b="1" dirty="0">
                <a:ea typeface="黑体" pitchFamily="2" charset="-122"/>
                <a:cs typeface="Times New Roman" panose="02020603050405020304" pitchFamily="18" charset="0"/>
              </a:rPr>
              <a:t>while(flag) {</a:t>
            </a:r>
          </a:p>
          <a:p>
            <a:pPr marL="457200" indent="-457200">
              <a:buFontTx/>
              <a:buAutoNum type="arabicPeriod"/>
            </a:pPr>
            <a:r>
              <a:rPr lang="en-US" altLang="zh-CN" sz="2000" b="1" dirty="0">
                <a:ea typeface="黑体" pitchFamily="2" charset="-122"/>
                <a:cs typeface="Times New Roman" panose="02020603050405020304" pitchFamily="18" charset="0"/>
              </a:rPr>
              <a:t>    </a:t>
            </a:r>
            <a:r>
              <a:rPr lang="en-US" altLang="zh-CN" sz="2000" b="1" dirty="0" err="1">
                <a:ea typeface="黑体" pitchFamily="2" charset="-122"/>
                <a:cs typeface="Times New Roman" panose="02020603050405020304" pitchFamily="18" charset="0"/>
              </a:rPr>
              <a:t>call_func</a:t>
            </a:r>
            <a:r>
              <a:rPr lang="en-US" altLang="zh-CN" sz="2000" b="1" dirty="0">
                <a:ea typeface="黑体" pitchFamily="2" charset="-122"/>
                <a:cs typeface="Times New Roman" panose="02020603050405020304" pitchFamily="18" charset="0"/>
              </a:rPr>
              <a:t>(a, b, c);</a:t>
            </a:r>
          </a:p>
          <a:p>
            <a:pPr marL="457200" indent="-457200">
              <a:buFontTx/>
              <a:buAutoNum type="arabicPeriod"/>
            </a:pPr>
            <a:r>
              <a:rPr lang="en-US" altLang="zh-CN" sz="2000" b="1" dirty="0">
                <a:ea typeface="黑体" pitchFamily="2" charset="-122"/>
                <a:cs typeface="Times New Roman" panose="02020603050405020304" pitchFamily="18" charset="0"/>
              </a:rPr>
              <a:t>    return;</a:t>
            </a:r>
          </a:p>
          <a:p>
            <a:pPr marL="457200" indent="-457200">
              <a:buFontTx/>
              <a:buAutoNum type="arabicPeriod"/>
            </a:pPr>
            <a:r>
              <a:rPr lang="en-US" altLang="zh-CN" sz="2000" b="1" dirty="0">
                <a:ea typeface="黑体" pitchFamily="2" charset="-122"/>
                <a:cs typeface="Times New Roman" panose="02020603050405020304" pitchFamily="18" charset="0"/>
              </a:rPr>
              <a:t>}</a:t>
            </a:r>
            <a:endParaRPr lang="zh-CN" altLang="en-US" sz="2000" b="1" dirty="0">
              <a:ea typeface="黑体"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7ADDD08C-820C-9C08-F408-7F9D0EFE5B73}"/>
              </a:ext>
            </a:extLst>
          </p:cNvPr>
          <p:cNvSpPr/>
          <p:nvPr/>
        </p:nvSpPr>
        <p:spPr bwMode="auto">
          <a:xfrm>
            <a:off x="4836820" y="1088740"/>
            <a:ext cx="3240000" cy="190800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000" b="1" dirty="0">
                <a:ea typeface="黑体" pitchFamily="2" charset="-122"/>
                <a:cs typeface="Times New Roman" panose="02020603050405020304" pitchFamily="18" charset="0"/>
              </a:rPr>
              <a:t>CPU0:</a:t>
            </a:r>
          </a:p>
          <a:p>
            <a:pPr lvl="1"/>
            <a:endParaRPr lang="en-US" altLang="zh-CN" sz="1400" b="1" dirty="0">
              <a:ea typeface="黑体" pitchFamily="2" charset="-122"/>
              <a:cs typeface="Times New Roman" panose="02020603050405020304" pitchFamily="18" charset="0"/>
            </a:endParaRPr>
          </a:p>
          <a:p>
            <a:pPr marL="457200" indent="-457200">
              <a:buFontTx/>
              <a:buAutoNum type="arabicPeriod"/>
            </a:pPr>
            <a:r>
              <a:rPr lang="en-US" altLang="zh-CN" sz="2000" b="1" dirty="0">
                <a:ea typeface="黑体" pitchFamily="2" charset="-122"/>
                <a:cs typeface="Times New Roman" panose="02020603050405020304" pitchFamily="18" charset="0"/>
              </a:rPr>
              <a:t>a=1;</a:t>
            </a:r>
          </a:p>
          <a:p>
            <a:pPr marL="457200" indent="-457200">
              <a:buFontTx/>
              <a:buAutoNum type="arabicPeriod"/>
            </a:pPr>
            <a:r>
              <a:rPr lang="en-US" altLang="zh-CN" sz="2000" b="1" dirty="0">
                <a:ea typeface="黑体" pitchFamily="2" charset="-122"/>
                <a:cs typeface="Times New Roman" panose="02020603050405020304" pitchFamily="18" charset="0"/>
              </a:rPr>
              <a:t>b=2;</a:t>
            </a:r>
          </a:p>
          <a:p>
            <a:pPr marL="457200" indent="-457200">
              <a:buFontTx/>
              <a:buAutoNum type="arabicPeriod"/>
            </a:pPr>
            <a:r>
              <a:rPr lang="en-US" altLang="zh-CN" sz="2000" b="1" dirty="0">
                <a:ea typeface="黑体" pitchFamily="2" charset="-122"/>
                <a:cs typeface="Times New Roman" panose="02020603050405020304" pitchFamily="18" charset="0"/>
              </a:rPr>
              <a:t>c=3;</a:t>
            </a:r>
          </a:p>
          <a:p>
            <a:pPr marL="457200" indent="-457200">
              <a:buFontTx/>
              <a:buAutoNum type="arabicPeriod"/>
            </a:pPr>
            <a:r>
              <a:rPr lang="en-US" altLang="zh-CN" sz="2000" b="1" dirty="0">
                <a:solidFill>
                  <a:srgbClr val="FF0000"/>
                </a:solidFill>
                <a:ea typeface="黑体" pitchFamily="2" charset="-122"/>
                <a:cs typeface="Times New Roman" panose="02020603050405020304" pitchFamily="18" charset="0"/>
              </a:rPr>
              <a:t>flag=true;</a:t>
            </a:r>
          </a:p>
        </p:txBody>
      </p:sp>
      <p:sp>
        <p:nvSpPr>
          <p:cNvPr id="7" name="矩形 6">
            <a:extLst>
              <a:ext uri="{FF2B5EF4-FFF2-40B4-BE49-F238E27FC236}">
                <a16:creationId xmlns:a16="http://schemas.microsoft.com/office/drawing/2014/main" id="{0DC372B6-CB56-B385-A98C-6BAF02A3032C}"/>
              </a:ext>
            </a:extLst>
          </p:cNvPr>
          <p:cNvSpPr/>
          <p:nvPr/>
        </p:nvSpPr>
        <p:spPr bwMode="auto">
          <a:xfrm>
            <a:off x="8122185" y="1088740"/>
            <a:ext cx="3240000" cy="190800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000" b="1" dirty="0">
                <a:ea typeface="黑体" pitchFamily="2" charset="-122"/>
                <a:cs typeface="Times New Roman" panose="02020603050405020304" pitchFamily="18" charset="0"/>
              </a:rPr>
              <a:t>CPU1:</a:t>
            </a:r>
          </a:p>
          <a:p>
            <a:pPr lvl="1"/>
            <a:endParaRPr lang="en-US" altLang="zh-CN" sz="1400" b="1" dirty="0">
              <a:ea typeface="黑体" pitchFamily="2" charset="-122"/>
              <a:cs typeface="Times New Roman" panose="02020603050405020304" pitchFamily="18" charset="0"/>
            </a:endParaRPr>
          </a:p>
          <a:p>
            <a:pPr marL="457200" indent="-457200">
              <a:buFontTx/>
              <a:buAutoNum type="arabicPeriod"/>
            </a:pPr>
            <a:r>
              <a:rPr lang="en-US" altLang="zh-CN" sz="2000" b="1" dirty="0">
                <a:ea typeface="黑体" pitchFamily="2" charset="-122"/>
                <a:cs typeface="Times New Roman" panose="02020603050405020304" pitchFamily="18" charset="0"/>
              </a:rPr>
              <a:t>while(flag) {</a:t>
            </a:r>
          </a:p>
          <a:p>
            <a:pPr marL="457200" indent="-457200">
              <a:buFontTx/>
              <a:buAutoNum type="arabicPeriod"/>
            </a:pPr>
            <a:r>
              <a:rPr lang="en-US" altLang="zh-CN" sz="2000" b="1" dirty="0">
                <a:ea typeface="黑体" pitchFamily="2" charset="-122"/>
                <a:cs typeface="Times New Roman" panose="02020603050405020304" pitchFamily="18" charset="0"/>
              </a:rPr>
              <a:t>    </a:t>
            </a:r>
            <a:r>
              <a:rPr lang="en-US" altLang="zh-CN" sz="2000" b="1" dirty="0" err="1">
                <a:ea typeface="黑体" pitchFamily="2" charset="-122"/>
                <a:cs typeface="Times New Roman" panose="02020603050405020304" pitchFamily="18" charset="0"/>
              </a:rPr>
              <a:t>call_func</a:t>
            </a:r>
            <a:r>
              <a:rPr lang="en-US" altLang="zh-CN" sz="2000" b="1" dirty="0">
                <a:ea typeface="黑体" pitchFamily="2" charset="-122"/>
                <a:cs typeface="Times New Roman" panose="02020603050405020304" pitchFamily="18" charset="0"/>
              </a:rPr>
              <a:t>(a, b, c);</a:t>
            </a:r>
          </a:p>
          <a:p>
            <a:pPr marL="457200" indent="-457200">
              <a:buFontTx/>
              <a:buAutoNum type="arabicPeriod"/>
            </a:pPr>
            <a:r>
              <a:rPr lang="zh-CN" altLang="en-US" sz="2000" b="1" dirty="0">
                <a:ea typeface="黑体" pitchFamily="2" charset="-122"/>
                <a:cs typeface="Times New Roman" panose="02020603050405020304" pitchFamily="18" charset="0"/>
              </a:rPr>
              <a:t>　</a:t>
            </a:r>
            <a:r>
              <a:rPr lang="en-US" altLang="zh-CN" sz="2000" b="1" dirty="0">
                <a:ea typeface="黑体" pitchFamily="2" charset="-122"/>
                <a:cs typeface="Times New Roman" panose="02020603050405020304" pitchFamily="18" charset="0"/>
              </a:rPr>
              <a:t>return;</a:t>
            </a:r>
          </a:p>
          <a:p>
            <a:pPr marL="457200" indent="-457200">
              <a:buFontTx/>
              <a:buAutoNum type="arabicPeriod"/>
            </a:pPr>
            <a:r>
              <a:rPr lang="en-US" altLang="zh-CN" sz="2000" b="1" dirty="0">
                <a:ea typeface="黑体" pitchFamily="2" charset="-122"/>
                <a:cs typeface="Times New Roman" panose="02020603050405020304" pitchFamily="18" charset="0"/>
              </a:rPr>
              <a:t>}</a:t>
            </a:r>
            <a:endParaRPr lang="zh-CN" altLang="en-US" sz="2000" b="1" dirty="0">
              <a:ea typeface="黑体"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73F091BF-3EC7-6D75-F7D2-D2581041FB61}"/>
              </a:ext>
            </a:extLst>
          </p:cNvPr>
          <p:cNvSpPr/>
          <p:nvPr/>
        </p:nvSpPr>
        <p:spPr bwMode="auto">
          <a:xfrm>
            <a:off x="4835860" y="3248980"/>
            <a:ext cx="3240000" cy="1908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000" b="1" dirty="0">
                <a:ea typeface="黑体" pitchFamily="2" charset="-122"/>
                <a:cs typeface="Times New Roman" panose="02020603050405020304" pitchFamily="18" charset="0"/>
              </a:rPr>
              <a:t>CPU0:</a:t>
            </a:r>
          </a:p>
          <a:p>
            <a:pPr lvl="1"/>
            <a:endParaRPr lang="en-US" altLang="zh-CN" sz="1400" b="1" dirty="0">
              <a:ea typeface="黑体" pitchFamily="2" charset="-122"/>
              <a:cs typeface="Times New Roman" panose="02020603050405020304" pitchFamily="18" charset="0"/>
            </a:endParaRPr>
          </a:p>
          <a:p>
            <a:pPr marL="457200" indent="-457200">
              <a:buFontTx/>
              <a:buAutoNum type="arabicPeriod"/>
            </a:pPr>
            <a:r>
              <a:rPr lang="en-US" altLang="zh-CN" sz="2000" b="1" dirty="0">
                <a:ea typeface="黑体" pitchFamily="2" charset="-122"/>
                <a:cs typeface="Times New Roman" panose="02020603050405020304" pitchFamily="18" charset="0"/>
              </a:rPr>
              <a:t>a=1;</a:t>
            </a:r>
          </a:p>
          <a:p>
            <a:pPr marL="457200" indent="-457200">
              <a:buFontTx/>
              <a:buAutoNum type="arabicPeriod"/>
            </a:pPr>
            <a:r>
              <a:rPr lang="en-US" altLang="zh-CN" sz="2000" b="1" dirty="0">
                <a:ea typeface="黑体" pitchFamily="2" charset="-122"/>
                <a:cs typeface="Times New Roman" panose="02020603050405020304" pitchFamily="18" charset="0"/>
              </a:rPr>
              <a:t>b=2;</a:t>
            </a:r>
          </a:p>
          <a:p>
            <a:pPr marL="457200" indent="-457200">
              <a:buFontTx/>
              <a:buAutoNum type="arabicPeriod"/>
            </a:pPr>
            <a:r>
              <a:rPr lang="en-US" altLang="zh-CN" sz="2000" b="1" dirty="0">
                <a:solidFill>
                  <a:srgbClr val="FF0000"/>
                </a:solidFill>
                <a:ea typeface="黑体" pitchFamily="2" charset="-122"/>
                <a:cs typeface="Times New Roman" panose="02020603050405020304" pitchFamily="18" charset="0"/>
              </a:rPr>
              <a:t>flag=true;</a:t>
            </a:r>
          </a:p>
          <a:p>
            <a:pPr marL="457200" indent="-457200">
              <a:buFontTx/>
              <a:buAutoNum type="arabicPeriod"/>
            </a:pPr>
            <a:r>
              <a:rPr lang="en-US" altLang="zh-CN" sz="2000" b="1" dirty="0">
                <a:ea typeface="黑体" pitchFamily="2" charset="-122"/>
                <a:cs typeface="Times New Roman" panose="02020603050405020304" pitchFamily="18" charset="0"/>
              </a:rPr>
              <a:t>c=3;</a:t>
            </a:r>
          </a:p>
        </p:txBody>
      </p:sp>
      <p:sp>
        <p:nvSpPr>
          <p:cNvPr id="9" name="矩形 8">
            <a:extLst>
              <a:ext uri="{FF2B5EF4-FFF2-40B4-BE49-F238E27FC236}">
                <a16:creationId xmlns:a16="http://schemas.microsoft.com/office/drawing/2014/main" id="{A1DBF5C4-C16B-F20A-66A5-52C0776E12D7}"/>
              </a:ext>
            </a:extLst>
          </p:cNvPr>
          <p:cNvSpPr/>
          <p:nvPr/>
        </p:nvSpPr>
        <p:spPr bwMode="auto">
          <a:xfrm>
            <a:off x="8121225" y="3248980"/>
            <a:ext cx="3240000" cy="1908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000" b="1" dirty="0">
                <a:ea typeface="黑体" pitchFamily="2" charset="-122"/>
                <a:cs typeface="Times New Roman" panose="02020603050405020304" pitchFamily="18" charset="0"/>
              </a:rPr>
              <a:t>CPU1:</a:t>
            </a:r>
          </a:p>
          <a:p>
            <a:pPr lvl="1"/>
            <a:endParaRPr lang="en-US" altLang="zh-CN" sz="1400" b="1" dirty="0">
              <a:ea typeface="黑体" pitchFamily="2" charset="-122"/>
              <a:cs typeface="Times New Roman" panose="02020603050405020304" pitchFamily="18" charset="0"/>
            </a:endParaRPr>
          </a:p>
          <a:p>
            <a:pPr marL="457200" indent="-457200">
              <a:buFontTx/>
              <a:buAutoNum type="arabicPeriod"/>
            </a:pPr>
            <a:r>
              <a:rPr lang="en-US" altLang="zh-CN" sz="2000" b="1" dirty="0">
                <a:ea typeface="黑体" pitchFamily="2" charset="-122"/>
                <a:cs typeface="Times New Roman" panose="02020603050405020304" pitchFamily="18" charset="0"/>
              </a:rPr>
              <a:t>while(flag) {</a:t>
            </a:r>
          </a:p>
          <a:p>
            <a:pPr marL="457200" indent="-457200">
              <a:buFontTx/>
              <a:buAutoNum type="arabicPeriod"/>
            </a:pPr>
            <a:r>
              <a:rPr lang="en-US" altLang="zh-CN" sz="2000" b="1" dirty="0">
                <a:ea typeface="黑体" pitchFamily="2" charset="-122"/>
                <a:cs typeface="Times New Roman" panose="02020603050405020304" pitchFamily="18" charset="0"/>
              </a:rPr>
              <a:t>    </a:t>
            </a:r>
            <a:r>
              <a:rPr lang="en-US" altLang="zh-CN" sz="2000" b="1" dirty="0" err="1">
                <a:ea typeface="黑体" pitchFamily="2" charset="-122"/>
                <a:cs typeface="Times New Roman" panose="02020603050405020304" pitchFamily="18" charset="0"/>
              </a:rPr>
              <a:t>call_func</a:t>
            </a:r>
            <a:r>
              <a:rPr lang="en-US" altLang="zh-CN" sz="2000" b="1" dirty="0">
                <a:ea typeface="黑体" pitchFamily="2" charset="-122"/>
                <a:cs typeface="Times New Roman" panose="02020603050405020304" pitchFamily="18" charset="0"/>
              </a:rPr>
              <a:t>(a, b, c);</a:t>
            </a:r>
          </a:p>
          <a:p>
            <a:pPr marL="457200" indent="-457200">
              <a:buFontTx/>
              <a:buAutoNum type="arabicPeriod"/>
            </a:pPr>
            <a:r>
              <a:rPr lang="en-US" altLang="zh-CN" sz="2000" b="1" dirty="0">
                <a:ea typeface="黑体" pitchFamily="2" charset="-122"/>
                <a:cs typeface="Times New Roman" panose="02020603050405020304" pitchFamily="18" charset="0"/>
              </a:rPr>
              <a:t>    return;</a:t>
            </a:r>
          </a:p>
          <a:p>
            <a:pPr marL="457200" indent="-457200">
              <a:buFontTx/>
              <a:buAutoNum type="arabicPeriod"/>
            </a:pPr>
            <a:r>
              <a:rPr lang="en-US" altLang="zh-CN" sz="2000" b="1" dirty="0">
                <a:ea typeface="黑体" pitchFamily="2" charset="-122"/>
                <a:cs typeface="Times New Roman" panose="02020603050405020304" pitchFamily="18" charset="0"/>
              </a:rPr>
              <a:t>}</a:t>
            </a:r>
            <a:endParaRPr lang="zh-CN" altLang="en-US" sz="2000" b="1" dirty="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03290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left)">
                                      <p:cBhvr>
                                        <p:cTn id="33" dur="500"/>
                                        <p:tgtEl>
                                          <p:spTgt spid="3">
                                            <p:txEl>
                                              <p:pRg st="2" end="2"/>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500"/>
                                        <p:tgtEl>
                                          <p:spTgt spid="3">
                                            <p:txEl>
                                              <p:pRg st="3" end="3"/>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left)">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77B78-C15B-57AB-F319-D32B79E1C901}"/>
              </a:ext>
            </a:extLst>
          </p:cNvPr>
          <p:cNvSpPr>
            <a:spLocks noGrp="1"/>
          </p:cNvSpPr>
          <p:nvPr>
            <p:ph type="title"/>
          </p:nvPr>
        </p:nvSpPr>
        <p:spPr/>
        <p:txBody>
          <a:bodyPr/>
          <a:lstStyle/>
          <a:p>
            <a:r>
              <a:rPr lang="zh-CN" altLang="en-US" dirty="0"/>
              <a:t>内存屏障指令 </a:t>
            </a:r>
          </a:p>
        </p:txBody>
      </p:sp>
      <p:sp>
        <p:nvSpPr>
          <p:cNvPr id="3" name="内容占位符 2">
            <a:extLst>
              <a:ext uri="{FF2B5EF4-FFF2-40B4-BE49-F238E27FC236}">
                <a16:creationId xmlns:a16="http://schemas.microsoft.com/office/drawing/2014/main" id="{5D198FD8-E727-95E9-C92C-188BCE867FA6}"/>
              </a:ext>
            </a:extLst>
          </p:cNvPr>
          <p:cNvSpPr>
            <a:spLocks noGrp="1"/>
          </p:cNvSpPr>
          <p:nvPr>
            <p:ph idx="1"/>
          </p:nvPr>
        </p:nvSpPr>
        <p:spPr/>
        <p:txBody>
          <a:bodyPr/>
          <a:lstStyle/>
          <a:p>
            <a:r>
              <a:rPr lang="zh-CN" altLang="en-US" dirty="0"/>
              <a:t>作用：禁止内存屏障指令前后指令的乱序执行。</a:t>
            </a:r>
            <a:endParaRPr lang="en-US" altLang="zh-CN" dirty="0"/>
          </a:p>
          <a:p>
            <a:r>
              <a:rPr lang="zh-CN" altLang="en-US" dirty="0"/>
              <a:t>实现：</a:t>
            </a:r>
            <a:endParaRPr lang="en-US" altLang="zh-CN" dirty="0"/>
          </a:p>
          <a:p>
            <a:pPr lvl="1"/>
            <a:r>
              <a:rPr lang="zh-CN" altLang="en-US" dirty="0"/>
              <a:t>在程序中插入内存屏障指令。</a:t>
            </a:r>
            <a:endParaRPr lang="en-US" altLang="zh-CN" dirty="0"/>
          </a:p>
          <a:p>
            <a:r>
              <a:rPr lang="zh-CN" altLang="en-US" dirty="0"/>
              <a:t>乱序执行时：</a:t>
            </a:r>
            <a:endParaRPr lang="en-US" altLang="zh-CN" dirty="0"/>
          </a:p>
          <a:p>
            <a:pPr lvl="1"/>
            <a:r>
              <a:rPr lang="en-US" altLang="zh-CN" dirty="0"/>
              <a:t>CPU</a:t>
            </a:r>
            <a:r>
              <a:rPr lang="zh-CN" altLang="en-US" dirty="0"/>
              <a:t>先将获取的指令发送到一个执行缓存区，指令等待直到可获取该指令的运算对象。</a:t>
            </a:r>
            <a:endParaRPr lang="en-US" altLang="zh-CN" dirty="0"/>
          </a:p>
          <a:p>
            <a:pPr lvl="2"/>
            <a:r>
              <a:rPr lang="zh-CN" altLang="en-US" dirty="0"/>
              <a:t>后放入缓存区的指令可能先执行。</a:t>
            </a:r>
            <a:endParaRPr lang="en-US" altLang="zh-CN" dirty="0"/>
          </a:p>
          <a:p>
            <a:pPr lvl="1"/>
            <a:r>
              <a:rPr lang="en-US" altLang="zh-CN" dirty="0"/>
              <a:t>CPU</a:t>
            </a:r>
            <a:r>
              <a:rPr lang="zh-CN" altLang="en-US" dirty="0"/>
              <a:t>获取到内存屏障指令，将不再把内存屏障指令核后续的指令放入缓存区，等之前的指令全部执行完之后，再将内存屏障指令核后续的指令放入缓存区。</a:t>
            </a:r>
          </a:p>
        </p:txBody>
      </p:sp>
      <p:sp>
        <p:nvSpPr>
          <p:cNvPr id="4" name="灯片编号占位符 3">
            <a:extLst>
              <a:ext uri="{FF2B5EF4-FFF2-40B4-BE49-F238E27FC236}">
                <a16:creationId xmlns:a16="http://schemas.microsoft.com/office/drawing/2014/main" id="{65AA5035-E547-B8E5-4336-3C316A1728BF}"/>
              </a:ext>
            </a:extLst>
          </p:cNvPr>
          <p:cNvSpPr>
            <a:spLocks noGrp="1"/>
          </p:cNvSpPr>
          <p:nvPr>
            <p:ph type="sldNum" sz="quarter" idx="10"/>
          </p:nvPr>
        </p:nvSpPr>
        <p:spPr/>
        <p:txBody>
          <a:bodyPr/>
          <a:lstStyle/>
          <a:p>
            <a:fld id="{E66D2CC7-F4CF-4117-A897-807AC786776F}" type="slidenum">
              <a:rPr lang="en-US" altLang="zh-CN" smtClean="0"/>
              <a:pPr/>
              <a:t>96</a:t>
            </a:fld>
            <a:endParaRPr lang="en-US" altLang="zh-CN"/>
          </a:p>
        </p:txBody>
      </p:sp>
    </p:spTree>
    <p:extLst>
      <p:ext uri="{BB962C8B-B14F-4D97-AF65-F5344CB8AC3E}">
        <p14:creationId xmlns:p14="http://schemas.microsoft.com/office/powerpoint/2010/main" val="15800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E6E4B-0D0E-FC39-A8D0-0C303E609ACB}"/>
              </a:ext>
            </a:extLst>
          </p:cNvPr>
          <p:cNvSpPr>
            <a:spLocks noGrp="1"/>
          </p:cNvSpPr>
          <p:nvPr>
            <p:ph type="title"/>
          </p:nvPr>
        </p:nvSpPr>
        <p:spPr/>
        <p:txBody>
          <a:bodyPr/>
          <a:lstStyle/>
          <a:p>
            <a:r>
              <a:rPr lang="zh-CN" altLang="en-US" dirty="0"/>
              <a:t>插入内存屏障指令 </a:t>
            </a:r>
          </a:p>
        </p:txBody>
      </p:sp>
      <p:pic>
        <p:nvPicPr>
          <p:cNvPr id="6" name="内容占位符 5">
            <a:extLst>
              <a:ext uri="{FF2B5EF4-FFF2-40B4-BE49-F238E27FC236}">
                <a16:creationId xmlns:a16="http://schemas.microsoft.com/office/drawing/2014/main" id="{B1965A6D-3D83-B97B-3A10-C9324A0BDE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000" y="1560946"/>
            <a:ext cx="7427422" cy="4060767"/>
          </a:xfrm>
        </p:spPr>
      </p:pic>
      <p:sp>
        <p:nvSpPr>
          <p:cNvPr id="4" name="灯片编号占位符 3">
            <a:extLst>
              <a:ext uri="{FF2B5EF4-FFF2-40B4-BE49-F238E27FC236}">
                <a16:creationId xmlns:a16="http://schemas.microsoft.com/office/drawing/2014/main" id="{97611C7E-BF64-9A48-BD54-CFA2B961A26C}"/>
              </a:ext>
            </a:extLst>
          </p:cNvPr>
          <p:cNvSpPr>
            <a:spLocks noGrp="1"/>
          </p:cNvSpPr>
          <p:nvPr>
            <p:ph type="sldNum" sz="quarter" idx="10"/>
          </p:nvPr>
        </p:nvSpPr>
        <p:spPr/>
        <p:txBody>
          <a:bodyPr/>
          <a:lstStyle/>
          <a:p>
            <a:fld id="{E66D2CC7-F4CF-4117-A897-807AC786776F}" type="slidenum">
              <a:rPr lang="en-US" altLang="zh-CN" smtClean="0"/>
              <a:pPr/>
              <a:t>97</a:t>
            </a:fld>
            <a:endParaRPr lang="en-US" altLang="zh-CN"/>
          </a:p>
        </p:txBody>
      </p:sp>
      <p:sp>
        <p:nvSpPr>
          <p:cNvPr id="7" name="矩形 6">
            <a:extLst>
              <a:ext uri="{FF2B5EF4-FFF2-40B4-BE49-F238E27FC236}">
                <a16:creationId xmlns:a16="http://schemas.microsoft.com/office/drawing/2014/main" id="{7D6D56B6-1536-8A0A-BFC5-F3319733BF0D}"/>
              </a:ext>
            </a:extLst>
          </p:cNvPr>
          <p:cNvSpPr/>
          <p:nvPr/>
        </p:nvSpPr>
        <p:spPr bwMode="auto">
          <a:xfrm>
            <a:off x="8014462" y="1118970"/>
            <a:ext cx="3420000" cy="234000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000" b="1" dirty="0">
                <a:ea typeface="黑体" pitchFamily="2" charset="-122"/>
                <a:cs typeface="Times New Roman" panose="02020603050405020304" pitchFamily="18" charset="0"/>
              </a:rPr>
              <a:t>CPU0:</a:t>
            </a:r>
          </a:p>
          <a:p>
            <a:pPr lvl="1"/>
            <a:endParaRPr lang="en-US" altLang="zh-CN" sz="1400" b="1" dirty="0">
              <a:ea typeface="黑体" pitchFamily="2" charset="-122"/>
              <a:cs typeface="Times New Roman" panose="02020603050405020304" pitchFamily="18" charset="0"/>
            </a:endParaRPr>
          </a:p>
          <a:p>
            <a:pPr marL="457200" indent="-457200">
              <a:buFontTx/>
              <a:buAutoNum type="arabicPeriod"/>
            </a:pPr>
            <a:r>
              <a:rPr lang="en-US" altLang="zh-CN" sz="2000" b="1" dirty="0">
                <a:ea typeface="黑体" pitchFamily="2" charset="-122"/>
                <a:cs typeface="Times New Roman" panose="02020603050405020304" pitchFamily="18" charset="0"/>
              </a:rPr>
              <a:t>a=1;</a:t>
            </a:r>
          </a:p>
          <a:p>
            <a:pPr marL="457200" indent="-457200">
              <a:buFontTx/>
              <a:buAutoNum type="arabicPeriod"/>
            </a:pPr>
            <a:r>
              <a:rPr lang="en-US" altLang="zh-CN" sz="2000" b="1" dirty="0">
                <a:ea typeface="黑体" pitchFamily="2" charset="-122"/>
                <a:cs typeface="Times New Roman" panose="02020603050405020304" pitchFamily="18" charset="0"/>
              </a:rPr>
              <a:t>b=2;</a:t>
            </a:r>
          </a:p>
          <a:p>
            <a:pPr marL="457200" indent="-457200">
              <a:buFontTx/>
              <a:buAutoNum type="arabicPeriod"/>
            </a:pPr>
            <a:r>
              <a:rPr lang="en-US" altLang="zh-CN" sz="2000" b="1" dirty="0">
                <a:ea typeface="黑体" pitchFamily="2" charset="-122"/>
                <a:cs typeface="Times New Roman" panose="02020603050405020304" pitchFamily="18" charset="0"/>
              </a:rPr>
              <a:t>c=3;</a:t>
            </a:r>
          </a:p>
          <a:p>
            <a:pPr marL="457200" indent="-457200">
              <a:buFontTx/>
              <a:buAutoNum type="arabicPeriod"/>
            </a:pPr>
            <a:r>
              <a:rPr lang="en-US" altLang="zh-CN" sz="2000" b="1" dirty="0" err="1">
                <a:solidFill>
                  <a:srgbClr val="FF0000"/>
                </a:solidFill>
                <a:ea typeface="黑体" pitchFamily="2" charset="-122"/>
                <a:cs typeface="Times New Roman" panose="02020603050405020304" pitchFamily="18" charset="0"/>
              </a:rPr>
              <a:t>memoey_barrier</a:t>
            </a:r>
            <a:r>
              <a:rPr lang="en-US" altLang="zh-CN" sz="2000" b="1" dirty="0">
                <a:solidFill>
                  <a:srgbClr val="FF0000"/>
                </a:solidFill>
                <a:ea typeface="黑体" pitchFamily="2" charset="-122"/>
                <a:cs typeface="Times New Roman" panose="02020603050405020304" pitchFamily="18" charset="0"/>
              </a:rPr>
              <a:t>();</a:t>
            </a:r>
          </a:p>
          <a:p>
            <a:pPr marL="457200" indent="-457200">
              <a:buFontTx/>
              <a:buAutoNum type="arabicPeriod"/>
            </a:pPr>
            <a:r>
              <a:rPr lang="en-US" altLang="zh-CN" sz="2000" b="1" dirty="0">
                <a:ea typeface="黑体" pitchFamily="2" charset="-122"/>
                <a:cs typeface="Times New Roman" panose="02020603050405020304" pitchFamily="18" charset="0"/>
              </a:rPr>
              <a:t>flag=true;</a:t>
            </a:r>
          </a:p>
        </p:txBody>
      </p:sp>
      <p:sp>
        <p:nvSpPr>
          <p:cNvPr id="8" name="矩形 7">
            <a:extLst>
              <a:ext uri="{FF2B5EF4-FFF2-40B4-BE49-F238E27FC236}">
                <a16:creationId xmlns:a16="http://schemas.microsoft.com/office/drawing/2014/main" id="{E9363B23-3A54-CDBC-CB6F-E3905B4223EE}"/>
              </a:ext>
            </a:extLst>
          </p:cNvPr>
          <p:cNvSpPr/>
          <p:nvPr/>
        </p:nvSpPr>
        <p:spPr bwMode="auto">
          <a:xfrm>
            <a:off x="8014462" y="3591330"/>
            <a:ext cx="3420000" cy="255600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000" b="1" dirty="0">
                <a:ea typeface="黑体" pitchFamily="2" charset="-122"/>
                <a:cs typeface="Times New Roman" panose="02020603050405020304" pitchFamily="18" charset="0"/>
              </a:rPr>
              <a:t>CPU1:</a:t>
            </a:r>
          </a:p>
          <a:p>
            <a:pPr lvl="1"/>
            <a:endParaRPr lang="en-US" altLang="zh-CN" sz="1400" b="1" dirty="0">
              <a:ea typeface="黑体" pitchFamily="2" charset="-122"/>
              <a:cs typeface="Times New Roman" panose="02020603050405020304" pitchFamily="18" charset="0"/>
            </a:endParaRPr>
          </a:p>
          <a:p>
            <a:pPr marL="457200" indent="-457200">
              <a:buFontTx/>
              <a:buAutoNum type="arabicPeriod"/>
            </a:pPr>
            <a:r>
              <a:rPr lang="en-US" altLang="zh-CN" sz="2000" b="1" dirty="0">
                <a:ea typeface="黑体" pitchFamily="2" charset="-122"/>
                <a:cs typeface="Times New Roman" panose="02020603050405020304" pitchFamily="18" charset="0"/>
              </a:rPr>
              <a:t>ready=flag;</a:t>
            </a:r>
          </a:p>
          <a:p>
            <a:pPr marL="457200" indent="-457200">
              <a:buFontTx/>
              <a:buAutoNum type="arabicPeriod"/>
            </a:pPr>
            <a:r>
              <a:rPr lang="en-US" altLang="zh-CN" sz="2000" b="1" dirty="0" err="1">
                <a:solidFill>
                  <a:srgbClr val="FF0000"/>
                </a:solidFill>
                <a:ea typeface="黑体" pitchFamily="2" charset="-122"/>
                <a:cs typeface="Times New Roman" panose="02020603050405020304" pitchFamily="18" charset="0"/>
              </a:rPr>
              <a:t>memoey_barrier</a:t>
            </a:r>
            <a:r>
              <a:rPr lang="en-US" altLang="zh-CN" sz="2000" b="1" dirty="0">
                <a:solidFill>
                  <a:srgbClr val="FF0000"/>
                </a:solidFill>
                <a:ea typeface="黑体" pitchFamily="2" charset="-122"/>
                <a:cs typeface="Times New Roman" panose="02020603050405020304" pitchFamily="18" charset="0"/>
              </a:rPr>
              <a:t>();</a:t>
            </a:r>
          </a:p>
          <a:p>
            <a:pPr marL="457200" indent="-457200">
              <a:buFontTx/>
              <a:buAutoNum type="arabicPeriod"/>
            </a:pPr>
            <a:r>
              <a:rPr lang="en-US" altLang="zh-CN" sz="2000" b="1" dirty="0">
                <a:ea typeface="黑体" pitchFamily="2" charset="-122"/>
                <a:cs typeface="Times New Roman" panose="02020603050405020304" pitchFamily="18" charset="0"/>
              </a:rPr>
              <a:t>while(ready) {</a:t>
            </a:r>
          </a:p>
          <a:p>
            <a:pPr marL="457200" indent="-457200">
              <a:buFontTx/>
              <a:buAutoNum type="arabicPeriod"/>
            </a:pPr>
            <a:r>
              <a:rPr lang="en-US" altLang="zh-CN" sz="2000" b="1" dirty="0">
                <a:ea typeface="黑体" pitchFamily="2" charset="-122"/>
                <a:cs typeface="Times New Roman" panose="02020603050405020304" pitchFamily="18" charset="0"/>
              </a:rPr>
              <a:t>    </a:t>
            </a:r>
            <a:r>
              <a:rPr lang="en-US" altLang="zh-CN" sz="2000" b="1" dirty="0" err="1">
                <a:ea typeface="黑体" pitchFamily="2" charset="-122"/>
                <a:cs typeface="Times New Roman" panose="02020603050405020304" pitchFamily="18" charset="0"/>
              </a:rPr>
              <a:t>call_func</a:t>
            </a:r>
            <a:r>
              <a:rPr lang="en-US" altLang="zh-CN" sz="2000" b="1" dirty="0">
                <a:ea typeface="黑体" pitchFamily="2" charset="-122"/>
                <a:cs typeface="Times New Roman" panose="02020603050405020304" pitchFamily="18" charset="0"/>
              </a:rPr>
              <a:t>(a, b, c);</a:t>
            </a:r>
          </a:p>
          <a:p>
            <a:pPr marL="457200" indent="-457200">
              <a:buFontTx/>
              <a:buAutoNum type="arabicPeriod"/>
            </a:pPr>
            <a:r>
              <a:rPr lang="en-US" altLang="zh-CN" sz="2000" b="1" dirty="0">
                <a:ea typeface="黑体" pitchFamily="2" charset="-122"/>
                <a:cs typeface="Times New Roman" panose="02020603050405020304" pitchFamily="18" charset="0"/>
              </a:rPr>
              <a:t>    return;</a:t>
            </a:r>
          </a:p>
          <a:p>
            <a:pPr marL="457200" indent="-457200">
              <a:buFontTx/>
              <a:buAutoNum type="arabicPeriod"/>
            </a:pPr>
            <a:r>
              <a:rPr lang="en-US" altLang="zh-CN" sz="2000" b="1" dirty="0">
                <a:ea typeface="黑体" pitchFamily="2" charset="-122"/>
                <a:cs typeface="Times New Roman" panose="02020603050405020304" pitchFamily="18" charset="0"/>
              </a:rPr>
              <a:t>}</a:t>
            </a:r>
            <a:endParaRPr lang="zh-CN" altLang="en-US" sz="2000" b="1" dirty="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32568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B6583-0BDC-EB3C-337F-7BA4108357E8}"/>
              </a:ext>
            </a:extLst>
          </p:cNvPr>
          <p:cNvSpPr>
            <a:spLocks noGrp="1"/>
          </p:cNvSpPr>
          <p:nvPr>
            <p:ph type="title"/>
          </p:nvPr>
        </p:nvSpPr>
        <p:spPr/>
        <p:txBody>
          <a:bodyPr/>
          <a:lstStyle/>
          <a:p>
            <a:r>
              <a:rPr lang="zh-CN" altLang="en-US" dirty="0"/>
              <a:t>鲲鹏处理器内存屏障指令 </a:t>
            </a:r>
          </a:p>
        </p:txBody>
      </p:sp>
      <p:sp>
        <p:nvSpPr>
          <p:cNvPr id="3" name="内容占位符 2">
            <a:extLst>
              <a:ext uri="{FF2B5EF4-FFF2-40B4-BE49-F238E27FC236}">
                <a16:creationId xmlns:a16="http://schemas.microsoft.com/office/drawing/2014/main" id="{48AB6E78-0BA0-CCD1-8689-41C2832202B6}"/>
              </a:ext>
            </a:extLst>
          </p:cNvPr>
          <p:cNvSpPr>
            <a:spLocks noGrp="1"/>
          </p:cNvSpPr>
          <p:nvPr>
            <p:ph idx="1"/>
          </p:nvPr>
        </p:nvSpPr>
        <p:spPr/>
        <p:txBody>
          <a:bodyPr>
            <a:normAutofit/>
          </a:bodyPr>
          <a:lstStyle/>
          <a:p>
            <a:r>
              <a:rPr lang="en-US" altLang="zh-CN" dirty="0"/>
              <a:t>DMB(Data Memory Barrier, </a:t>
            </a:r>
            <a:r>
              <a:rPr lang="zh-CN" altLang="en-US" dirty="0"/>
              <a:t>数据内存屏障</a:t>
            </a:r>
            <a:r>
              <a:rPr lang="en-US" altLang="zh-CN" dirty="0"/>
              <a:t>)</a:t>
            </a:r>
            <a:r>
              <a:rPr lang="zh-CN" altLang="en-US" dirty="0"/>
              <a:t>指令</a:t>
            </a:r>
            <a:endParaRPr lang="en-US" altLang="zh-CN" dirty="0"/>
          </a:p>
          <a:p>
            <a:pPr lvl="1"/>
            <a:r>
              <a:rPr lang="zh-CN" altLang="en-US" dirty="0"/>
              <a:t>保证指令</a:t>
            </a:r>
            <a:r>
              <a:rPr lang="en-US" altLang="zh-CN" dirty="0"/>
              <a:t>DMB</a:t>
            </a:r>
            <a:r>
              <a:rPr lang="zh-CN" altLang="en-US" dirty="0"/>
              <a:t>之前的内存访问都完成后，其后的内存访问指令才能开始执行。</a:t>
            </a:r>
            <a:endParaRPr lang="en-US" altLang="zh-CN" dirty="0"/>
          </a:p>
          <a:p>
            <a:pPr lvl="1"/>
            <a:r>
              <a:rPr lang="zh-CN" altLang="en-US" dirty="0"/>
              <a:t>其他非内存访问指令可以乱序执行。</a:t>
            </a:r>
            <a:endParaRPr lang="en-US" altLang="zh-CN" dirty="0"/>
          </a:p>
          <a:p>
            <a:r>
              <a:rPr lang="en-US" altLang="zh-CN" dirty="0"/>
              <a:t>DSB(Data Synchronization Barrier, </a:t>
            </a:r>
            <a:r>
              <a:rPr lang="zh-CN" altLang="en-US" dirty="0"/>
              <a:t>数据同步屏障</a:t>
            </a:r>
            <a:r>
              <a:rPr lang="en-US" altLang="zh-CN" dirty="0"/>
              <a:t>)</a:t>
            </a:r>
            <a:r>
              <a:rPr lang="zh-CN" altLang="en-US" dirty="0"/>
              <a:t>指令</a:t>
            </a:r>
            <a:endParaRPr lang="en-US" altLang="zh-CN" dirty="0"/>
          </a:p>
          <a:p>
            <a:pPr lvl="1"/>
            <a:r>
              <a:rPr lang="zh-CN" altLang="en-US" dirty="0"/>
              <a:t>保证</a:t>
            </a:r>
            <a:r>
              <a:rPr lang="en-US" altLang="zh-CN" dirty="0"/>
              <a:t>DSB</a:t>
            </a:r>
            <a:r>
              <a:rPr lang="zh-CN" altLang="en-US" dirty="0"/>
              <a:t>之前的内存访问指令、缓存维护指令、页表缓存维护指令完成之后，</a:t>
            </a:r>
            <a:r>
              <a:rPr lang="en-US" altLang="zh-CN" dirty="0"/>
              <a:t>DSB</a:t>
            </a:r>
            <a:r>
              <a:rPr lang="zh-CN" altLang="en-US" dirty="0"/>
              <a:t>之后的指令才能开始执行。</a:t>
            </a:r>
            <a:endParaRPr lang="en-US" altLang="zh-CN" dirty="0"/>
          </a:p>
          <a:p>
            <a:r>
              <a:rPr lang="en-US" altLang="zh-CN" dirty="0"/>
              <a:t>ISB(Instruction Synchronization Barrier, </a:t>
            </a:r>
            <a:r>
              <a:rPr lang="zh-CN" altLang="en-US" dirty="0"/>
              <a:t>指令同步屏障</a:t>
            </a:r>
            <a:r>
              <a:rPr lang="en-US" altLang="zh-CN" dirty="0"/>
              <a:t>)</a:t>
            </a:r>
            <a:r>
              <a:rPr lang="zh-CN" altLang="en-US" dirty="0"/>
              <a:t>指令</a:t>
            </a:r>
            <a:endParaRPr lang="en-US" altLang="zh-CN" dirty="0"/>
          </a:p>
          <a:p>
            <a:pPr lvl="1"/>
            <a:r>
              <a:rPr lang="zh-CN" altLang="en-US" dirty="0"/>
              <a:t>保证</a:t>
            </a:r>
            <a:r>
              <a:rPr lang="en-US" altLang="zh-CN" dirty="0"/>
              <a:t>ISB</a:t>
            </a:r>
            <a:r>
              <a:rPr lang="zh-CN" altLang="en-US" dirty="0"/>
              <a:t>之前的命令全都执行完成后，</a:t>
            </a:r>
            <a:r>
              <a:rPr lang="en-US" altLang="zh-CN" dirty="0"/>
              <a:t>ISB</a:t>
            </a:r>
            <a:r>
              <a:rPr lang="zh-CN" altLang="en-US" dirty="0"/>
              <a:t>之后的指令才会重新从</a:t>
            </a:r>
            <a:r>
              <a:rPr lang="en-US" altLang="zh-CN" dirty="0"/>
              <a:t>cache</a:t>
            </a:r>
            <a:r>
              <a:rPr lang="zh-CN" altLang="en-US" dirty="0"/>
              <a:t>或内存取指。</a:t>
            </a:r>
            <a:endParaRPr lang="en-US" altLang="zh-CN" dirty="0"/>
          </a:p>
          <a:p>
            <a:pPr lvl="1"/>
            <a:r>
              <a:rPr lang="zh-CN" altLang="en-US" dirty="0"/>
              <a:t>常用于发生异常，异常返回或者更改系统配置寄存器的场景下。</a:t>
            </a:r>
          </a:p>
        </p:txBody>
      </p:sp>
      <p:sp>
        <p:nvSpPr>
          <p:cNvPr id="4" name="灯片编号占位符 3">
            <a:extLst>
              <a:ext uri="{FF2B5EF4-FFF2-40B4-BE49-F238E27FC236}">
                <a16:creationId xmlns:a16="http://schemas.microsoft.com/office/drawing/2014/main" id="{65CC1942-DBC2-BE36-DD36-A76034C096B7}"/>
              </a:ext>
            </a:extLst>
          </p:cNvPr>
          <p:cNvSpPr>
            <a:spLocks noGrp="1"/>
          </p:cNvSpPr>
          <p:nvPr>
            <p:ph type="sldNum" sz="quarter" idx="10"/>
          </p:nvPr>
        </p:nvSpPr>
        <p:spPr/>
        <p:txBody>
          <a:bodyPr/>
          <a:lstStyle/>
          <a:p>
            <a:fld id="{E66D2CC7-F4CF-4117-A897-807AC786776F}" type="slidenum">
              <a:rPr lang="en-US" altLang="zh-CN" smtClean="0"/>
              <a:pPr/>
              <a:t>98</a:t>
            </a:fld>
            <a:endParaRPr lang="en-US" altLang="zh-CN"/>
          </a:p>
        </p:txBody>
      </p:sp>
    </p:spTree>
    <p:extLst>
      <p:ext uri="{BB962C8B-B14F-4D97-AF65-F5344CB8AC3E}">
        <p14:creationId xmlns:p14="http://schemas.microsoft.com/office/powerpoint/2010/main" val="401495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B6583-0BDC-EB3C-337F-7BA4108357E8}"/>
              </a:ext>
            </a:extLst>
          </p:cNvPr>
          <p:cNvSpPr>
            <a:spLocks noGrp="1"/>
          </p:cNvSpPr>
          <p:nvPr>
            <p:ph type="title"/>
          </p:nvPr>
        </p:nvSpPr>
        <p:spPr/>
        <p:txBody>
          <a:bodyPr/>
          <a:lstStyle/>
          <a:p>
            <a:r>
              <a:rPr lang="en-US" altLang="zh-CN" dirty="0" err="1"/>
              <a:t>openEuler</a:t>
            </a:r>
            <a:r>
              <a:rPr lang="zh-CN" altLang="en-US" dirty="0"/>
              <a:t>内核中内存屏障接口 </a:t>
            </a:r>
          </a:p>
        </p:txBody>
      </p:sp>
      <p:pic>
        <p:nvPicPr>
          <p:cNvPr id="6" name="内容占位符 5">
            <a:extLst>
              <a:ext uri="{FF2B5EF4-FFF2-40B4-BE49-F238E27FC236}">
                <a16:creationId xmlns:a16="http://schemas.microsoft.com/office/drawing/2014/main" id="{CD0CC47D-E08E-102C-B357-CF6C8B0F8484}"/>
              </a:ext>
            </a:extLst>
          </p:cNvPr>
          <p:cNvPicPr>
            <a:picLocks noGrp="1" noChangeAspect="1"/>
          </p:cNvPicPr>
          <p:nvPr>
            <p:ph idx="1"/>
          </p:nvPr>
        </p:nvPicPr>
        <p:blipFill>
          <a:blip r:embed="rId2"/>
          <a:stretch>
            <a:fillRect/>
          </a:stretch>
        </p:blipFill>
        <p:spPr>
          <a:xfrm>
            <a:off x="395999" y="1115999"/>
            <a:ext cx="11520000" cy="4864317"/>
          </a:xfrm>
        </p:spPr>
      </p:pic>
      <p:sp>
        <p:nvSpPr>
          <p:cNvPr id="4" name="灯片编号占位符 3">
            <a:extLst>
              <a:ext uri="{FF2B5EF4-FFF2-40B4-BE49-F238E27FC236}">
                <a16:creationId xmlns:a16="http://schemas.microsoft.com/office/drawing/2014/main" id="{65CC1942-DBC2-BE36-DD36-A76034C096B7}"/>
              </a:ext>
            </a:extLst>
          </p:cNvPr>
          <p:cNvSpPr>
            <a:spLocks noGrp="1"/>
          </p:cNvSpPr>
          <p:nvPr>
            <p:ph type="sldNum" sz="quarter" idx="10"/>
          </p:nvPr>
        </p:nvSpPr>
        <p:spPr/>
        <p:txBody>
          <a:bodyPr/>
          <a:lstStyle/>
          <a:p>
            <a:fld id="{E66D2CC7-F4CF-4117-A897-807AC786776F}" type="slidenum">
              <a:rPr lang="en-US" altLang="zh-CN" smtClean="0"/>
              <a:pPr/>
              <a:t>99</a:t>
            </a:fld>
            <a:endParaRPr lang="en-US" altLang="zh-CN"/>
          </a:p>
        </p:txBody>
      </p:sp>
    </p:spTree>
    <p:extLst>
      <p:ext uri="{BB962C8B-B14F-4D97-AF65-F5344CB8AC3E}">
        <p14:creationId xmlns:p14="http://schemas.microsoft.com/office/powerpoint/2010/main" val="638175222"/>
      </p:ext>
    </p:extLst>
  </p:cSld>
  <p:clrMapOvr>
    <a:masterClrMapping/>
  </p:clrMapOvr>
</p:sld>
</file>

<file path=ppt/theme/theme1.xml><?xml version="1.0" encoding="utf-8"?>
<a:theme xmlns:a="http://schemas.openxmlformats.org/drawingml/2006/main" name="2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8168</TotalTime>
  <Words>10420</Words>
  <Application>Microsoft Office PowerPoint</Application>
  <PresentationFormat>宽屏</PresentationFormat>
  <Paragraphs>1552</Paragraphs>
  <Slides>101</Slides>
  <Notes>40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5" baseType="lpstr">
      <vt:lpstr>Monotype Sorts</vt:lpstr>
      <vt:lpstr>黑体</vt:lpstr>
      <vt:lpstr>楷体</vt:lpstr>
      <vt:lpstr>宋体</vt:lpstr>
      <vt:lpstr>Arial</vt:lpstr>
      <vt:lpstr>Courier New</vt:lpstr>
      <vt:lpstr>Helvetica</vt:lpstr>
      <vt:lpstr>MT Extra</vt:lpstr>
      <vt:lpstr>Symbol</vt:lpstr>
      <vt:lpstr>Times New Roman</vt:lpstr>
      <vt:lpstr>Verdana</vt:lpstr>
      <vt:lpstr>Wingdings</vt:lpstr>
      <vt:lpstr>2_领带型模板</vt:lpstr>
      <vt:lpstr>剪辑</vt:lpstr>
      <vt:lpstr>Chapter 6   Process Synchronization</vt:lpstr>
      <vt:lpstr>教学内容、目标与要求</vt:lpstr>
      <vt:lpstr>Contents </vt:lpstr>
      <vt:lpstr>6.1  Background</vt:lpstr>
      <vt:lpstr>Bounded-Buffer procedure-consumer problem</vt:lpstr>
      <vt:lpstr>Bounded-Buffer procedure-consumer problem</vt:lpstr>
      <vt:lpstr>Bounded-Buffer procedure-consumer problem</vt:lpstr>
      <vt:lpstr>Bounded-Buffer procedure-consumer problem</vt:lpstr>
      <vt:lpstr>Race Condition</vt:lpstr>
      <vt:lpstr>6.2  The Critical-Section Problem</vt:lpstr>
      <vt:lpstr>Solution must satisfy three requirements</vt:lpstr>
      <vt:lpstr>Critical-Section Handling in OS </vt:lpstr>
      <vt:lpstr>Types of solution for critical section</vt:lpstr>
      <vt:lpstr>6.3  Peterson’s Solution</vt:lpstr>
      <vt:lpstr>Algorithm 1* -- try 1 </vt:lpstr>
      <vt:lpstr>Algorithm 2* -- try 2 </vt:lpstr>
      <vt:lpstr>Algorithm 2* -- try 2+ </vt:lpstr>
      <vt:lpstr>Peterson Algorithm</vt:lpstr>
      <vt:lpstr>Peterson Algorithm</vt:lpstr>
      <vt:lpstr>Bakery Algorithm </vt:lpstr>
      <vt:lpstr>Bakery Algorithm </vt:lpstr>
      <vt:lpstr>6.4  Synchronization Hardware</vt:lpstr>
      <vt:lpstr>Synchronization Hardware</vt:lpstr>
      <vt:lpstr>Solution using TestAndSet()</vt:lpstr>
      <vt:lpstr>Solution using Swap()</vt:lpstr>
      <vt:lpstr>Mutual Exclusion Machine Instructions</vt:lpstr>
      <vt:lpstr>Revised Solution Using TestAndSet()</vt:lpstr>
      <vt:lpstr>Mutex Locks </vt:lpstr>
      <vt:lpstr>6.5  Semaphores</vt:lpstr>
      <vt:lpstr>Semaphore usage</vt:lpstr>
      <vt:lpstr>Semaphore usage</vt:lpstr>
      <vt:lpstr>Semaphore Implementation with no Busy waiting</vt:lpstr>
      <vt:lpstr>Semaphore Implementation with no Busy waiting</vt:lpstr>
      <vt:lpstr>Semaphore Implementation with no Busy waiting</vt:lpstr>
      <vt:lpstr>Problems: Deadlock and Starvation</vt:lpstr>
      <vt:lpstr>Priority Inversion</vt:lpstr>
      <vt:lpstr>6.6  Classica Problems of Synchronization</vt:lpstr>
      <vt:lpstr>The Bounded-Buffer Problem</vt:lpstr>
      <vt:lpstr>The Bounded-Buffer Problem</vt:lpstr>
      <vt:lpstr>The Readers-Writers Problem</vt:lpstr>
      <vt:lpstr>The 1st Readers-Writers Problem — reader first</vt:lpstr>
      <vt:lpstr>Dining-Philosophers Problem</vt:lpstr>
      <vt:lpstr>allow at most 4 to be setting simultaneously at the table</vt:lpstr>
      <vt:lpstr>Allow to pick up chopsticks only if both are available</vt:lpstr>
      <vt:lpstr>an odd philosopher picks up her left then right chopstick,   an even philosopher picks up her right then left chopsticks </vt:lpstr>
      <vt:lpstr>Exercise 1</vt:lpstr>
      <vt:lpstr>Exercise 2</vt:lpstr>
      <vt:lpstr>Answer：</vt:lpstr>
      <vt:lpstr>Answer：</vt:lpstr>
      <vt:lpstr>Answer：</vt:lpstr>
      <vt:lpstr>Exercise 3</vt:lpstr>
      <vt:lpstr>Answer: </vt:lpstr>
      <vt:lpstr>Answer: </vt:lpstr>
      <vt:lpstr>Exercise 4</vt:lpstr>
      <vt:lpstr>Answer for Exercise 4</vt:lpstr>
      <vt:lpstr>Exercise 4  revised</vt:lpstr>
      <vt:lpstr>Problems using semaphore</vt:lpstr>
      <vt:lpstr>Exercise 5</vt:lpstr>
      <vt:lpstr>Answer:</vt:lpstr>
      <vt:lpstr>6.7  Monitors</vt:lpstr>
      <vt:lpstr>Schematic View of a Monitor</vt:lpstr>
      <vt:lpstr>Condition Variable and Operations on It</vt:lpstr>
      <vt:lpstr>Monitor With Condition Variables</vt:lpstr>
      <vt:lpstr>Monitor Solution to Dining-Philosophers</vt:lpstr>
      <vt:lpstr>Monitor Solution to Bounded Buffer Problem</vt:lpstr>
      <vt:lpstr>Exercise 6</vt:lpstr>
      <vt:lpstr>Exercise 7</vt:lpstr>
      <vt:lpstr>Exercise 8</vt:lpstr>
      <vt:lpstr>课后作业及研究性学习</vt:lpstr>
      <vt:lpstr>A1: openEuler 进程互斥</vt:lpstr>
      <vt:lpstr>openEuler 进程互斥</vt:lpstr>
      <vt:lpstr>互斥锁</vt:lpstr>
      <vt:lpstr>互斥锁 </vt:lpstr>
      <vt:lpstr>互斥锁 </vt:lpstr>
      <vt:lpstr>自旋锁 </vt:lpstr>
      <vt:lpstr>自旋锁： Qspinlock </vt:lpstr>
      <vt:lpstr>自旋锁： Qspinlock </vt:lpstr>
      <vt:lpstr>自旋锁： Qspinlock </vt:lpstr>
      <vt:lpstr>自旋锁： Qspinlock </vt:lpstr>
      <vt:lpstr>自旋锁： Qspinlock </vt:lpstr>
      <vt:lpstr>自旋锁： Qspinlock </vt:lpstr>
      <vt:lpstr>自旋锁： Qspinlock </vt:lpstr>
      <vt:lpstr>自旋锁： Qspinlock </vt:lpstr>
      <vt:lpstr>NUMA-Aware Qspinlock </vt:lpstr>
      <vt:lpstr>NUMA-Aware Qspinlock </vt:lpstr>
      <vt:lpstr>NUMA-Aware Qspinlock </vt:lpstr>
      <vt:lpstr>NUMA-Aware Qspinlock </vt:lpstr>
      <vt:lpstr>NUMA-Aware Qspinlock </vt:lpstr>
      <vt:lpstr>NUMA-Aware Qspinlock </vt:lpstr>
      <vt:lpstr>A2: openEuler 信号量机制</vt:lpstr>
      <vt:lpstr>openEuler 信号量机制</vt:lpstr>
      <vt:lpstr>openEuler 信号量机制</vt:lpstr>
      <vt:lpstr>A3: openEuler 内存屏障</vt:lpstr>
      <vt:lpstr>内存屏障</vt:lpstr>
      <vt:lpstr>现代CPU对程序执行的影响 </vt:lpstr>
      <vt:lpstr>内存屏障指令 </vt:lpstr>
      <vt:lpstr>插入内存屏障指令 </vt:lpstr>
      <vt:lpstr>鲲鹏处理器内存屏障指令 </vt:lpstr>
      <vt:lpstr>openEuler内核中内存屏障接口 </vt:lpstr>
      <vt:lpstr>内存顺序模型</vt:lpstr>
      <vt:lpstr>openEuler中内存屏障的应用 </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Li Wensheng</dc:creator>
  <cp:lastModifiedBy>wensheng li</cp:lastModifiedBy>
  <cp:revision>575</cp:revision>
  <cp:lastPrinted>2002-07-19T08:01:10Z</cp:lastPrinted>
  <dcterms:created xsi:type="dcterms:W3CDTF">2002-06-11T01:14:55Z</dcterms:created>
  <dcterms:modified xsi:type="dcterms:W3CDTF">2024-09-03T06:25:02Z</dcterms:modified>
</cp:coreProperties>
</file>